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370" r:id="rId5"/>
    <p:sldId id="371" r:id="rId6"/>
    <p:sldId id="372" r:id="rId7"/>
    <p:sldId id="373" r:id="rId8"/>
    <p:sldId id="374" r:id="rId9"/>
    <p:sldId id="413" r:id="rId10"/>
    <p:sldId id="412" r:id="rId11"/>
    <p:sldId id="428" r:id="rId12"/>
    <p:sldId id="430" r:id="rId13"/>
    <p:sldId id="431" r:id="rId14"/>
    <p:sldId id="375" r:id="rId15"/>
    <p:sldId id="376" r:id="rId16"/>
    <p:sldId id="377" r:id="rId17"/>
    <p:sldId id="378" r:id="rId18"/>
    <p:sldId id="379" r:id="rId19"/>
    <p:sldId id="380" r:id="rId20"/>
    <p:sldId id="414" r:id="rId21"/>
    <p:sldId id="382" r:id="rId22"/>
    <p:sldId id="383" r:id="rId23"/>
    <p:sldId id="384" r:id="rId24"/>
    <p:sldId id="385" r:id="rId25"/>
    <p:sldId id="386" r:id="rId26"/>
    <p:sldId id="415" r:id="rId27"/>
    <p:sldId id="387" r:id="rId28"/>
    <p:sldId id="388" r:id="rId29"/>
    <p:sldId id="389" r:id="rId30"/>
    <p:sldId id="390" r:id="rId31"/>
    <p:sldId id="391" r:id="rId32"/>
    <p:sldId id="392" r:id="rId33"/>
    <p:sldId id="394" r:id="rId34"/>
    <p:sldId id="395" r:id="rId35"/>
    <p:sldId id="396" r:id="rId36"/>
    <p:sldId id="397" r:id="rId37"/>
    <p:sldId id="398" r:id="rId38"/>
    <p:sldId id="399" r:id="rId39"/>
    <p:sldId id="400" r:id="rId40"/>
    <p:sldId id="401" r:id="rId41"/>
    <p:sldId id="403" r:id="rId42"/>
    <p:sldId id="404" r:id="rId43"/>
    <p:sldId id="405" r:id="rId44"/>
    <p:sldId id="432" r:id="rId45"/>
    <p:sldId id="407" r:id="rId46"/>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898" autoAdjust="0"/>
    <p:restoredTop sz="78805" autoAdjust="0"/>
  </p:normalViewPr>
  <p:slideViewPr>
    <p:cSldViewPr>
      <p:cViewPr varScale="1">
        <p:scale>
          <a:sx n="86" d="100"/>
          <a:sy n="86" d="100"/>
        </p:scale>
        <p:origin x="18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380" y="-96"/>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166229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282073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105189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terms must be taught and are examinable- students need to be able to</a:t>
            </a:r>
            <a:r>
              <a:rPr lang="en-AU" baseline="0" dirty="0"/>
              <a:t> define and explain </a:t>
            </a:r>
            <a:r>
              <a:rPr lang="en-AU" dirty="0"/>
              <a:t> </a:t>
            </a:r>
          </a:p>
          <a:p>
            <a:r>
              <a:rPr lang="en-AU" dirty="0"/>
              <a:t>Each</a:t>
            </a:r>
            <a:r>
              <a:rPr lang="en-AU" baseline="0" dirty="0"/>
              <a:t> knowledge dot point is unpacked </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3272474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141273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424337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AU" sz="2000" dirty="0"/>
              <a:t>The study no longer requests a comparison with other political systems – UK, Germany or India </a:t>
            </a:r>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340107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3810948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3986527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163355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216085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951514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24</a:t>
            </a:fld>
            <a:endParaRPr lang="en-AU"/>
          </a:p>
        </p:txBody>
      </p:sp>
    </p:spTree>
    <p:extLst>
      <p:ext uri="{BB962C8B-B14F-4D97-AF65-F5344CB8AC3E}">
        <p14:creationId xmlns:p14="http://schemas.microsoft.com/office/powerpoint/2010/main" val="1081492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25</a:t>
            </a:fld>
            <a:endParaRPr lang="en-AU"/>
          </a:p>
        </p:txBody>
      </p:sp>
    </p:spTree>
    <p:extLst>
      <p:ext uri="{BB962C8B-B14F-4D97-AF65-F5344CB8AC3E}">
        <p14:creationId xmlns:p14="http://schemas.microsoft.com/office/powerpoint/2010/main" val="890813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Remains</a:t>
            </a:r>
            <a:r>
              <a:rPr lang="en-AU" baseline="0" dirty="0"/>
              <a:t> the same outcome </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706892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340049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2696149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314532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30</a:t>
            </a:fld>
            <a:endParaRPr lang="en-AU"/>
          </a:p>
        </p:txBody>
      </p:sp>
    </p:spTree>
    <p:extLst>
      <p:ext uri="{BB962C8B-B14F-4D97-AF65-F5344CB8AC3E}">
        <p14:creationId xmlns:p14="http://schemas.microsoft.com/office/powerpoint/2010/main" val="171452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31</a:t>
            </a:fld>
            <a:endParaRPr lang="en-AU"/>
          </a:p>
        </p:txBody>
      </p:sp>
    </p:spTree>
    <p:extLst>
      <p:ext uri="{BB962C8B-B14F-4D97-AF65-F5344CB8AC3E}">
        <p14:creationId xmlns:p14="http://schemas.microsoft.com/office/powerpoint/2010/main" val="2206729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Doing 2 there was a reduction from the old SD</a:t>
            </a:r>
          </a:p>
          <a:p>
            <a:r>
              <a:rPr lang="en-AU" dirty="0"/>
              <a:t>You</a:t>
            </a:r>
            <a:r>
              <a:rPr lang="en-AU" baseline="0" dirty="0"/>
              <a:t> could do more depth </a:t>
            </a:r>
          </a:p>
          <a:p>
            <a:r>
              <a:rPr lang="en-AU" baseline="0" dirty="0"/>
              <a:t>Domestic policy there is an expectation to be thorough.</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32</a:t>
            </a:fld>
            <a:endParaRPr lang="en-AU"/>
          </a:p>
        </p:txBody>
      </p:sp>
    </p:spTree>
    <p:extLst>
      <p:ext uri="{BB962C8B-B14F-4D97-AF65-F5344CB8AC3E}">
        <p14:creationId xmlns:p14="http://schemas.microsoft.com/office/powerpoint/2010/main" val="1217847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33</a:t>
            </a:fld>
            <a:endParaRPr lang="en-AU"/>
          </a:p>
        </p:txBody>
      </p:sp>
    </p:spTree>
    <p:extLst>
      <p:ext uri="{BB962C8B-B14F-4D97-AF65-F5344CB8AC3E}">
        <p14:creationId xmlns:p14="http://schemas.microsoft.com/office/powerpoint/2010/main" val="129720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the unit headings – meant to assist you find the connections across areas of study in each unit.</a:t>
            </a:r>
          </a:p>
          <a:p>
            <a:endParaRPr lang="en-AU" dirty="0"/>
          </a:p>
          <a:p>
            <a:r>
              <a:rPr lang="en-AU" dirty="0"/>
              <a:t>Activity - individual</a:t>
            </a:r>
          </a:p>
          <a:p>
            <a:r>
              <a:rPr lang="en-AU" sz="1100" kern="1200" dirty="0">
                <a:solidFill>
                  <a:schemeClr val="tx1"/>
                </a:solidFill>
                <a:latin typeface="Verdana" pitchFamily="34" charset="0"/>
                <a:ea typeface="+mn-ea"/>
                <a:cs typeface="+mn-cs"/>
              </a:rPr>
              <a:t>How would you describe a student at the end of the four units?</a:t>
            </a:r>
          </a:p>
          <a:p>
            <a:endParaRPr lang="en-AU" sz="1100" kern="1200" dirty="0">
              <a:solidFill>
                <a:schemeClr val="tx1"/>
              </a:solidFill>
              <a:latin typeface="Verdana" pitchFamily="34" charset="0"/>
              <a:ea typeface="+mn-ea"/>
              <a:cs typeface="+mn-cs"/>
            </a:endParaRPr>
          </a:p>
          <a:p>
            <a:r>
              <a:rPr lang="en-AU" sz="1100" kern="1200" dirty="0">
                <a:solidFill>
                  <a:schemeClr val="tx1"/>
                </a:solidFill>
                <a:latin typeface="Verdana" pitchFamily="34" charset="0"/>
                <a:ea typeface="+mn-ea"/>
                <a:cs typeface="+mn-cs"/>
              </a:rPr>
              <a:t>The following two slides will take</a:t>
            </a:r>
            <a:r>
              <a:rPr lang="en-AU" sz="1100" kern="1200" baseline="0" dirty="0">
                <a:solidFill>
                  <a:schemeClr val="tx1"/>
                </a:solidFill>
                <a:latin typeface="Verdana" pitchFamily="34" charset="0"/>
                <a:ea typeface="+mn-ea"/>
                <a:cs typeface="+mn-cs"/>
              </a:rPr>
              <a:t> use through this in more detail.</a:t>
            </a:r>
            <a:endParaRPr lang="en-AU" sz="1100" kern="1200" dirty="0">
              <a:solidFill>
                <a:schemeClr val="tx1"/>
              </a:solidFill>
              <a:latin typeface="Verdana" pitchFamily="34"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3955128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protection of human rights is not longer one of the key challenges </a:t>
            </a:r>
          </a:p>
        </p:txBody>
      </p:sp>
      <p:sp>
        <p:nvSpPr>
          <p:cNvPr id="4" name="Slide Number Placeholder 3"/>
          <p:cNvSpPr>
            <a:spLocks noGrp="1"/>
          </p:cNvSpPr>
          <p:nvPr>
            <p:ph type="sldNum" sz="quarter" idx="10"/>
          </p:nvPr>
        </p:nvSpPr>
        <p:spPr/>
        <p:txBody>
          <a:bodyPr/>
          <a:lstStyle/>
          <a:p>
            <a:fld id="{4086DB27-C44E-42FC-8577-04AF19E06BB2}" type="slidenum">
              <a:rPr lang="en-AU" smtClean="0"/>
              <a:pPr/>
              <a:t>34</a:t>
            </a:fld>
            <a:endParaRPr lang="en-AU"/>
          </a:p>
        </p:txBody>
      </p:sp>
    </p:spTree>
    <p:extLst>
      <p:ext uri="{BB962C8B-B14F-4D97-AF65-F5344CB8AC3E}">
        <p14:creationId xmlns:p14="http://schemas.microsoft.com/office/powerpoint/2010/main" val="1656147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35</a:t>
            </a:fld>
            <a:endParaRPr lang="en-AU"/>
          </a:p>
        </p:txBody>
      </p:sp>
    </p:spTree>
    <p:extLst>
      <p:ext uri="{BB962C8B-B14F-4D97-AF65-F5344CB8AC3E}">
        <p14:creationId xmlns:p14="http://schemas.microsoft.com/office/powerpoint/2010/main" val="3699458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100" b="0" dirty="0">
                <a:solidFill>
                  <a:schemeClr val="tx1"/>
                </a:solidFill>
              </a:rPr>
              <a:t>Class debate: Our long-term ‘national interest’ is better served by China than the United States. </a:t>
            </a:r>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36</a:t>
            </a:fld>
            <a:endParaRPr lang="en-AU"/>
          </a:p>
        </p:txBody>
      </p:sp>
    </p:spTree>
    <p:extLst>
      <p:ext uri="{BB962C8B-B14F-4D97-AF65-F5344CB8AC3E}">
        <p14:creationId xmlns:p14="http://schemas.microsoft.com/office/powerpoint/2010/main" val="3806535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37</a:t>
            </a:fld>
            <a:endParaRPr lang="en-AU"/>
          </a:p>
        </p:txBody>
      </p:sp>
    </p:spTree>
    <p:extLst>
      <p:ext uri="{BB962C8B-B14F-4D97-AF65-F5344CB8AC3E}">
        <p14:creationId xmlns:p14="http://schemas.microsoft.com/office/powerpoint/2010/main" val="157950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38</a:t>
            </a:fld>
            <a:endParaRPr lang="en-AU"/>
          </a:p>
        </p:txBody>
      </p:sp>
    </p:spTree>
    <p:extLst>
      <p:ext uri="{BB962C8B-B14F-4D97-AF65-F5344CB8AC3E}">
        <p14:creationId xmlns:p14="http://schemas.microsoft.com/office/powerpoint/2010/main" val="2482404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39</a:t>
            </a:fld>
            <a:endParaRPr lang="en-AU"/>
          </a:p>
        </p:txBody>
      </p:sp>
    </p:spTree>
    <p:extLst>
      <p:ext uri="{BB962C8B-B14F-4D97-AF65-F5344CB8AC3E}">
        <p14:creationId xmlns:p14="http://schemas.microsoft.com/office/powerpoint/2010/main" val="285749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a:t>
            </a:r>
            <a:r>
              <a:rPr lang="en-AU" baseline="0" dirty="0"/>
              <a:t> Advice for Teachers will include assessment rubrics, they are not mandated, however, they can be adapted and modified to suit your SAC tasks. </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40</a:t>
            </a:fld>
            <a:endParaRPr lang="en-AU"/>
          </a:p>
        </p:txBody>
      </p:sp>
    </p:spTree>
    <p:extLst>
      <p:ext uri="{BB962C8B-B14F-4D97-AF65-F5344CB8AC3E}">
        <p14:creationId xmlns:p14="http://schemas.microsoft.com/office/powerpoint/2010/main" val="226561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solidFill>
                  <a:prstClr val="black"/>
                </a:solidFill>
              </a:rPr>
              <a:pPr/>
              <a:t>42</a:t>
            </a:fld>
            <a:endParaRPr lang="en-AU" dirty="0">
              <a:solidFill>
                <a:prstClr val="black"/>
              </a:solidFill>
            </a:endParaRPr>
          </a:p>
        </p:txBody>
      </p:sp>
    </p:spTree>
    <p:extLst>
      <p:ext uri="{BB962C8B-B14F-4D97-AF65-F5344CB8AC3E}">
        <p14:creationId xmlns:p14="http://schemas.microsoft.com/office/powerpoint/2010/main" val="418203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terms and concepts must be explicitly taught and applied- they are examinable </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63203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61054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28907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140330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28574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342909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326592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30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Australian Politics </a:t>
            </a:r>
            <a:br>
              <a:rPr lang="en-AU" dirty="0"/>
            </a:br>
            <a:r>
              <a:rPr lang="en-AU" dirty="0"/>
              <a:t>2018-2023</a:t>
            </a:r>
          </a:p>
        </p:txBody>
      </p:sp>
      <p:sp>
        <p:nvSpPr>
          <p:cNvPr id="5" name="Subtitle 4"/>
          <p:cNvSpPr>
            <a:spLocks noGrp="1"/>
          </p:cNvSpPr>
          <p:nvPr>
            <p:ph type="subTitle" idx="1"/>
          </p:nvPr>
        </p:nvSpPr>
        <p:spPr/>
        <p:txBody>
          <a:bodyPr/>
          <a:lstStyle/>
          <a:p>
            <a:r>
              <a:rPr lang="en-AU" dirty="0"/>
              <a:t>Unit 3 and 4 </a:t>
            </a:r>
          </a:p>
        </p:txBody>
      </p:sp>
    </p:spTree>
    <p:extLst>
      <p:ext uri="{BB962C8B-B14F-4D97-AF65-F5344CB8AC3E}">
        <p14:creationId xmlns:p14="http://schemas.microsoft.com/office/powerpoint/2010/main" val="19820079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a:t>
            </a:r>
          </a:p>
        </p:txBody>
      </p:sp>
      <p:sp>
        <p:nvSpPr>
          <p:cNvPr id="3" name="Content Placeholder 2"/>
          <p:cNvSpPr>
            <a:spLocks noGrp="1"/>
          </p:cNvSpPr>
          <p:nvPr>
            <p:ph idx="1"/>
          </p:nvPr>
        </p:nvSpPr>
        <p:spPr/>
        <p:txBody>
          <a:bodyPr/>
          <a:lstStyle/>
          <a:p>
            <a:r>
              <a:rPr lang="en-US" sz="2400" dirty="0"/>
              <a:t>The exam specifications will be published early 2018 and will include a sample exam.</a:t>
            </a:r>
          </a:p>
          <a:p>
            <a:r>
              <a:rPr lang="en-US" sz="2400" dirty="0"/>
              <a:t>In 2018, the examination will reflect changes in the </a:t>
            </a:r>
            <a:r>
              <a:rPr lang="en-US" sz="2400" dirty="0">
                <a:solidFill>
                  <a:schemeClr val="tx1"/>
                </a:solidFill>
              </a:rPr>
              <a:t>2018 -2023 Unit 3 and 4 Australian </a:t>
            </a:r>
            <a:r>
              <a:rPr lang="en-US" sz="2400" dirty="0"/>
              <a:t>Politics Study Design. </a:t>
            </a:r>
          </a:p>
          <a:p>
            <a:r>
              <a:rPr lang="en-US" sz="2400" dirty="0"/>
              <a:t>The sample examination will be updated to reflect the changes in the Study Design. </a:t>
            </a:r>
          </a:p>
          <a:p>
            <a:pPr marL="0" indent="0">
              <a:buNone/>
            </a:pPr>
            <a:endParaRPr lang="en-US" sz="2400" dirty="0"/>
          </a:p>
        </p:txBody>
      </p:sp>
    </p:spTree>
    <p:extLst>
      <p:ext uri="{BB962C8B-B14F-4D97-AF65-F5344CB8AC3E}">
        <p14:creationId xmlns:p14="http://schemas.microsoft.com/office/powerpoint/2010/main" val="30027448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43000"/>
          </a:xfrm>
        </p:spPr>
        <p:txBody>
          <a:bodyPr/>
          <a:lstStyle/>
          <a:p>
            <a:r>
              <a:rPr lang="en-AU" dirty="0"/>
              <a:t>Unit 3</a:t>
            </a:r>
          </a:p>
        </p:txBody>
      </p:sp>
      <p:sp>
        <p:nvSpPr>
          <p:cNvPr id="3" name="Content Placeholder 2"/>
          <p:cNvSpPr>
            <a:spLocks noGrp="1"/>
          </p:cNvSpPr>
          <p:nvPr>
            <p:ph idx="1"/>
          </p:nvPr>
        </p:nvSpPr>
        <p:spPr>
          <a:xfrm>
            <a:off x="611560" y="1124744"/>
            <a:ext cx="8136904" cy="3962400"/>
          </a:xfrm>
        </p:spPr>
        <p:txBody>
          <a:bodyPr/>
          <a:lstStyle/>
          <a:p>
            <a:r>
              <a:rPr lang="en-US" sz="2400" dirty="0"/>
              <a:t>Values and principles that underpin the Australian political system.</a:t>
            </a:r>
          </a:p>
          <a:p>
            <a:r>
              <a:rPr lang="en-US" sz="2400" dirty="0"/>
              <a:t>Explores how key elements of liberal democracy and representative government operate in theory and practice.</a:t>
            </a:r>
          </a:p>
          <a:p>
            <a:r>
              <a:rPr lang="en-US" sz="2400" dirty="0"/>
              <a:t>Evaluates the Australian liberal democratic system further by comparing it with the political system of the United States of America (USA).</a:t>
            </a:r>
          </a:p>
          <a:p>
            <a:r>
              <a:rPr lang="en-US" sz="2400" dirty="0" err="1"/>
              <a:t>Analyse</a:t>
            </a:r>
            <a:r>
              <a:rPr lang="en-US" sz="2400" dirty="0"/>
              <a:t> key aspects of the US political system, including the electoral process, the operation of the legislative branch and the protection of rights and freedoms</a:t>
            </a:r>
            <a:r>
              <a:rPr lang="en-US" dirty="0"/>
              <a:t>.</a:t>
            </a:r>
            <a:endParaRPr lang="en-AU" dirty="0"/>
          </a:p>
        </p:txBody>
      </p:sp>
    </p:spTree>
    <p:extLst>
      <p:ext uri="{BB962C8B-B14F-4D97-AF65-F5344CB8AC3E}">
        <p14:creationId xmlns:p14="http://schemas.microsoft.com/office/powerpoint/2010/main" val="3701640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422704" cy="1143000"/>
          </a:xfrm>
        </p:spPr>
        <p:txBody>
          <a:bodyPr/>
          <a:lstStyle/>
          <a:p>
            <a:r>
              <a:rPr lang="en-US" sz="4000" dirty="0"/>
              <a:t>Area of Study 1</a:t>
            </a:r>
            <a:endParaRPr lang="en-AU" sz="4000" dirty="0"/>
          </a:p>
        </p:txBody>
      </p:sp>
      <p:sp>
        <p:nvSpPr>
          <p:cNvPr id="3" name="Content Placeholder 2"/>
          <p:cNvSpPr>
            <a:spLocks noGrp="1"/>
          </p:cNvSpPr>
          <p:nvPr>
            <p:ph idx="1"/>
          </p:nvPr>
        </p:nvSpPr>
        <p:spPr>
          <a:xfrm>
            <a:off x="498722" y="1398324"/>
            <a:ext cx="8136904" cy="3962400"/>
          </a:xfrm>
        </p:spPr>
        <p:txBody>
          <a:bodyPr/>
          <a:lstStyle/>
          <a:p>
            <a:pPr>
              <a:buFont typeface="Wingdings" pitchFamily="2" charset="2"/>
              <a:buChar char="§"/>
            </a:pPr>
            <a:r>
              <a:rPr lang="en-AU" sz="2400" dirty="0"/>
              <a:t>Inquiry Questions shape student thinking in the Unit. </a:t>
            </a:r>
          </a:p>
          <a:p>
            <a:pPr>
              <a:buFont typeface="Wingdings" pitchFamily="2" charset="2"/>
              <a:buChar char="§"/>
            </a:pPr>
            <a:r>
              <a:rPr lang="en-AU" sz="2400" dirty="0"/>
              <a:t>Consider Australia values and principles as a liberal democracy.</a:t>
            </a:r>
          </a:p>
          <a:p>
            <a:pPr>
              <a:buFont typeface="Wingdings" pitchFamily="2" charset="2"/>
              <a:buChar char="§"/>
            </a:pPr>
            <a:r>
              <a:rPr lang="en-AU" sz="2400" dirty="0"/>
              <a:t>Features and functions of the Australia’s system of government.</a:t>
            </a:r>
          </a:p>
          <a:p>
            <a:pPr>
              <a:buFont typeface="Wingdings" pitchFamily="2" charset="2"/>
              <a:buChar char="§"/>
            </a:pPr>
            <a:r>
              <a:rPr lang="en-US" sz="2400" dirty="0"/>
              <a:t>Consider the extent to which democratic values and principles are upheld.</a:t>
            </a:r>
            <a:endParaRPr lang="en-AU" sz="2400" dirty="0"/>
          </a:p>
          <a:p>
            <a:pPr>
              <a:buFont typeface="Wingdings" pitchFamily="2" charset="2"/>
              <a:buChar char="§"/>
            </a:pPr>
            <a:r>
              <a:rPr lang="en-US" sz="2400" dirty="0"/>
              <a:t>Evaluate the democratic strengths and weaknesses of the Australian political system using contemporary examples as evidence.</a:t>
            </a:r>
          </a:p>
          <a:p>
            <a:pPr>
              <a:buFont typeface="Wingdings" pitchFamily="2" charset="2"/>
              <a:buChar char="§"/>
            </a:pPr>
            <a:r>
              <a:rPr lang="en-US" sz="2400" dirty="0"/>
              <a:t>Change in the cognitive demand of the outcome.</a:t>
            </a:r>
            <a:endParaRPr lang="en-AU" sz="2400" dirty="0"/>
          </a:p>
          <a:p>
            <a:pPr marL="0" indent="0">
              <a:buNone/>
            </a:pPr>
            <a:endParaRPr lang="en-AU" sz="2400" dirty="0"/>
          </a:p>
          <a:p>
            <a:pPr lvl="1">
              <a:buFont typeface="Courier New" pitchFamily="49" charset="0"/>
              <a:buChar char="o"/>
            </a:pPr>
            <a:endParaRPr lang="en-US" sz="2000" dirty="0"/>
          </a:p>
        </p:txBody>
      </p:sp>
    </p:spTree>
    <p:extLst>
      <p:ext uri="{BB962C8B-B14F-4D97-AF65-F5344CB8AC3E}">
        <p14:creationId xmlns:p14="http://schemas.microsoft.com/office/powerpoint/2010/main" val="16088096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U3 AOS1 Outcome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7839323"/>
              </p:ext>
            </p:extLst>
          </p:nvPr>
        </p:nvGraphicFramePr>
        <p:xfrm>
          <a:off x="611560" y="1772816"/>
          <a:ext cx="7772400" cy="2382520"/>
        </p:xfrm>
        <a:graphic>
          <a:graphicData uri="http://schemas.openxmlformats.org/drawingml/2006/table">
            <a:tbl>
              <a:tblPr firstRow="1" bandRow="1">
                <a:tableStyleId>{5C22544A-7EE6-4342-B048-85BDC9FD1C3A}</a:tableStyleId>
              </a:tblPr>
              <a:tblGrid>
                <a:gridCol w="3166120">
                  <a:extLst>
                    <a:ext uri="{9D8B030D-6E8A-4147-A177-3AD203B41FA5}">
                      <a16:colId xmlns:a16="http://schemas.microsoft.com/office/drawing/2014/main" val="20000"/>
                    </a:ext>
                  </a:extLst>
                </a:gridCol>
                <a:gridCol w="4606280">
                  <a:extLst>
                    <a:ext uri="{9D8B030D-6E8A-4147-A177-3AD203B41FA5}">
                      <a16:colId xmlns:a16="http://schemas.microsoft.com/office/drawing/2014/main" val="20001"/>
                    </a:ext>
                  </a:extLst>
                </a:gridCol>
              </a:tblGrid>
              <a:tr h="370840">
                <a:tc>
                  <a:txBody>
                    <a:bodyPr/>
                    <a:lstStyle/>
                    <a:p>
                      <a:r>
                        <a:rPr lang="en-AU" dirty="0"/>
                        <a:t>Unit  AOS1 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AOS1 2018-2023</a:t>
                      </a:r>
                    </a:p>
                  </a:txBody>
                  <a:tcPr/>
                </a:tc>
                <a:extLst>
                  <a:ext uri="{0D108BD9-81ED-4DB2-BD59-A6C34878D82A}">
                    <a16:rowId xmlns:a16="http://schemas.microsoft.com/office/drawing/2014/main" val="10000"/>
                  </a:ext>
                </a:extLst>
              </a:tr>
              <a:tr h="370840">
                <a:tc>
                  <a:txBody>
                    <a:bodyPr/>
                    <a:lstStyle/>
                    <a:p>
                      <a:r>
                        <a:rPr lang="en-US" dirty="0"/>
                        <a:t>…. </a:t>
                      </a:r>
                      <a:r>
                        <a:rPr lang="en-US" strike="noStrike" dirty="0"/>
                        <a:t>student should be able to </a:t>
                      </a:r>
                      <a:r>
                        <a:rPr lang="en-US" strike="noStrike" baseline="0" dirty="0">
                          <a:solidFill>
                            <a:schemeClr val="tx1"/>
                          </a:solidFill>
                        </a:rPr>
                        <a:t>describe and </a:t>
                      </a:r>
                      <a:r>
                        <a:rPr lang="en-US" strike="noStrike" baseline="0" dirty="0" err="1">
                          <a:solidFill>
                            <a:schemeClr val="tx1"/>
                          </a:solidFill>
                        </a:rPr>
                        <a:t>analyse</a:t>
                      </a:r>
                      <a:r>
                        <a:rPr lang="en-US" strike="noStrike" baseline="0" dirty="0">
                          <a:solidFill>
                            <a:schemeClr val="tx1"/>
                          </a:solidFill>
                        </a:rPr>
                        <a:t> key aspects of democratic theory and practice</a:t>
                      </a:r>
                      <a:r>
                        <a:rPr lang="en-US" strike="noStrike" dirty="0"/>
                        <a:t>, and evaluate the strengths and weaknesses of the Australian democratic system</a:t>
                      </a:r>
                      <a:endParaRPr lang="en-AU" strike="noStrike" dirty="0"/>
                    </a:p>
                  </a:txBody>
                  <a:tcPr/>
                </a:tc>
                <a:tc>
                  <a:txBody>
                    <a:bodyPr/>
                    <a:lstStyle/>
                    <a:p>
                      <a:r>
                        <a:rPr lang="en-US" b="1" dirty="0"/>
                        <a:t>…. student should be able </a:t>
                      </a:r>
                      <a:r>
                        <a:rPr lang="en-US" b="1" dirty="0">
                          <a:solidFill>
                            <a:srgbClr val="0099E3"/>
                          </a:solidFill>
                        </a:rPr>
                        <a:t>to explain the key values and principles of the Australian political system</a:t>
                      </a:r>
                      <a:r>
                        <a:rPr lang="en-US" b="1" dirty="0"/>
                        <a:t> and evaluate the system’s democratic strengths and weaknesses.</a:t>
                      </a:r>
                      <a:endParaRPr lang="en-AU"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52967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Key Knowledge AOS1</a:t>
            </a:r>
          </a:p>
        </p:txBody>
      </p:sp>
      <p:sp>
        <p:nvSpPr>
          <p:cNvPr id="3" name="Content Placeholder 2"/>
          <p:cNvSpPr>
            <a:spLocks noGrp="1"/>
          </p:cNvSpPr>
          <p:nvPr>
            <p:ph idx="1"/>
          </p:nvPr>
        </p:nvSpPr>
        <p:spPr>
          <a:xfrm>
            <a:off x="651599" y="1916832"/>
            <a:ext cx="7772400" cy="4386808"/>
          </a:xfrm>
        </p:spPr>
        <p:txBody>
          <a:bodyPr/>
          <a:lstStyle/>
          <a:p>
            <a:r>
              <a:rPr lang="en-AU" sz="2400" dirty="0"/>
              <a:t>Key terms and concepts must be explicitly taught and applied. </a:t>
            </a:r>
          </a:p>
          <a:p>
            <a:r>
              <a:rPr lang="en-AU" sz="2400" dirty="0"/>
              <a:t>Reduction, consolidation of Key Knowledge</a:t>
            </a:r>
          </a:p>
          <a:p>
            <a:endParaRPr lang="en-AU" sz="2400" dirty="0"/>
          </a:p>
          <a:p>
            <a:pPr marL="0" indent="0">
              <a:buNone/>
            </a:pPr>
            <a:endParaRPr lang="en-AU" sz="2400" dirty="0"/>
          </a:p>
          <a:p>
            <a:endParaRPr lang="en-AU" dirty="0"/>
          </a:p>
        </p:txBody>
      </p:sp>
    </p:spTree>
    <p:extLst>
      <p:ext uri="{BB962C8B-B14F-4D97-AF65-F5344CB8AC3E}">
        <p14:creationId xmlns:p14="http://schemas.microsoft.com/office/powerpoint/2010/main" val="31220963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AU" sz="3600" dirty="0"/>
              <a:t>Key Skills AOS1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1626833"/>
              </p:ext>
            </p:extLst>
          </p:nvPr>
        </p:nvGraphicFramePr>
        <p:xfrm>
          <a:off x="179512" y="1052736"/>
          <a:ext cx="8856984" cy="5334000"/>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323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strike="noStrike" dirty="0"/>
                        <a:t>Unit 3 AOS1 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3 AOS1 2018-2023</a:t>
                      </a:r>
                    </a:p>
                  </a:txBody>
                  <a:tcPr/>
                </a:tc>
                <a:extLst>
                  <a:ext uri="{0D108BD9-81ED-4DB2-BD59-A6C34878D82A}">
                    <a16:rowId xmlns:a16="http://schemas.microsoft.com/office/drawing/2014/main" val="10000"/>
                  </a:ext>
                </a:extLst>
              </a:tr>
              <a:tr h="4630500">
                <a:tc>
                  <a:txBody>
                    <a:bodyPr/>
                    <a:lstStyle/>
                    <a:p>
                      <a:pPr marL="285750" indent="-285750">
                        <a:buFont typeface="Arial" pitchFamily="34" charset="0"/>
                        <a:buChar char="•"/>
                      </a:pPr>
                      <a:r>
                        <a:rPr lang="en-US" sz="1400" strike="noStrike" dirty="0"/>
                        <a:t>define and use key concepts relating to democratic theory and practice</a:t>
                      </a:r>
                    </a:p>
                    <a:p>
                      <a:pPr marL="285750" indent="-285750">
                        <a:buFont typeface="Arial" pitchFamily="34" charset="0"/>
                        <a:buChar char="•"/>
                      </a:pPr>
                      <a:r>
                        <a:rPr lang="en-US" sz="1400" strike="noStrike" dirty="0"/>
                        <a:t>describe the values and principles of democracy</a:t>
                      </a:r>
                    </a:p>
                    <a:p>
                      <a:pPr marL="285750" indent="-285750">
                        <a:buFont typeface="Arial" pitchFamily="34" charset="0"/>
                        <a:buChar char="•"/>
                      </a:pPr>
                      <a:r>
                        <a:rPr lang="en-US" sz="1400" strike="noStrike" dirty="0" err="1"/>
                        <a:t>recognise</a:t>
                      </a:r>
                      <a:r>
                        <a:rPr lang="en-US" sz="1400" strike="noStrike" dirty="0"/>
                        <a:t> and explain the differences between democratic values and principles, and</a:t>
                      </a:r>
                      <a:r>
                        <a:rPr lang="en-US" sz="1400" strike="noStrike" baseline="0" dirty="0"/>
                        <a:t> </a:t>
                      </a:r>
                      <a:r>
                        <a:rPr lang="en-US" sz="1400" strike="noStrike" dirty="0"/>
                        <a:t>democratic</a:t>
                      </a:r>
                      <a:r>
                        <a:rPr lang="en-US" sz="1400" strike="noStrike" baseline="0" dirty="0"/>
                        <a:t> </a:t>
                      </a:r>
                      <a:r>
                        <a:rPr lang="en-US" sz="1400" strike="noStrike" dirty="0"/>
                        <a:t>practices</a:t>
                      </a:r>
                    </a:p>
                    <a:p>
                      <a:pPr marL="285750" indent="-285750">
                        <a:buFont typeface="Arial" pitchFamily="34" charset="0"/>
                        <a:buChar char="•"/>
                      </a:pPr>
                      <a:r>
                        <a:rPr lang="en-US" sz="1400" b="1" strike="noStrike" dirty="0" err="1"/>
                        <a:t>analyse</a:t>
                      </a:r>
                      <a:r>
                        <a:rPr lang="en-US" sz="1400" b="1" strike="noStrike" dirty="0"/>
                        <a:t> and evaluate </a:t>
                      </a:r>
                      <a:r>
                        <a:rPr lang="en-US" sz="1400" strike="noStrike" dirty="0"/>
                        <a:t>the operation of electoral systems</a:t>
                      </a:r>
                    </a:p>
                    <a:p>
                      <a:pPr marL="285750" indent="-285750">
                        <a:buFont typeface="Arial" pitchFamily="34" charset="0"/>
                        <a:buChar char="•"/>
                      </a:pPr>
                      <a:r>
                        <a:rPr lang="en-US" sz="1400" strike="noStrike" dirty="0" err="1"/>
                        <a:t>analyse</a:t>
                      </a:r>
                      <a:r>
                        <a:rPr lang="en-US" sz="1400" strike="noStrike" dirty="0"/>
                        <a:t> and evaluate the operation of the legislature</a:t>
                      </a:r>
                    </a:p>
                    <a:p>
                      <a:pPr marL="285750" indent="-285750">
                        <a:buFont typeface="Arial" pitchFamily="34" charset="0"/>
                        <a:buChar char="•"/>
                      </a:pPr>
                      <a:r>
                        <a:rPr lang="en-US" sz="1400" strike="noStrike" dirty="0"/>
                        <a:t>describe and evaluate the protection of democratic rights and freedoms</a:t>
                      </a:r>
                    </a:p>
                    <a:p>
                      <a:pPr marL="285750" indent="-285750">
                        <a:buFont typeface="Arial" pitchFamily="34" charset="0"/>
                        <a:buChar char="•"/>
                      </a:pPr>
                      <a:r>
                        <a:rPr lang="en-US" sz="1400" strike="noStrike" dirty="0"/>
                        <a:t>evaluate the extent to which democratic values are upheld</a:t>
                      </a:r>
                    </a:p>
                    <a:p>
                      <a:pPr marL="285750" indent="-285750">
                        <a:buFont typeface="Arial" pitchFamily="34" charset="0"/>
                        <a:buChar char="•"/>
                      </a:pPr>
                      <a:r>
                        <a:rPr lang="en-US" sz="1400" strike="noStrike" dirty="0"/>
                        <a:t>evaluate the strengths and weaknesses of the Australian political system</a:t>
                      </a:r>
                    </a:p>
                    <a:p>
                      <a:pPr marL="285750" indent="-285750">
                        <a:buFont typeface="Arial" pitchFamily="34" charset="0"/>
                        <a:buChar char="•"/>
                      </a:pPr>
                      <a:r>
                        <a:rPr lang="en-US" sz="1400" strike="noStrike" dirty="0"/>
                        <a:t>access, interpret and draw conclusions from information gathered from a range of sources.</a:t>
                      </a:r>
                      <a:endParaRPr lang="en-AU" sz="1400" strike="noStrike" dirty="0"/>
                    </a:p>
                  </a:txBody>
                  <a:tcPr/>
                </a:tc>
                <a:tc>
                  <a:txBody>
                    <a:bodyPr/>
                    <a:lstStyle/>
                    <a:p>
                      <a:pPr marL="285750" indent="-285750">
                        <a:buFont typeface="Arial" pitchFamily="34" charset="0"/>
                        <a:buChar char="•"/>
                      </a:pPr>
                      <a:r>
                        <a:rPr lang="en-US" sz="1600" b="1" dirty="0"/>
                        <a:t>define </a:t>
                      </a:r>
                      <a:r>
                        <a:rPr lang="en-US" sz="1600" b="1" dirty="0">
                          <a:solidFill>
                            <a:srgbClr val="0099E3"/>
                          </a:solidFill>
                        </a:rPr>
                        <a:t>and explain </a:t>
                      </a:r>
                      <a:r>
                        <a:rPr lang="en-US" sz="1600" b="1" dirty="0"/>
                        <a:t>key terms and concepts relating to democratic theory and practice in Australia</a:t>
                      </a:r>
                    </a:p>
                    <a:p>
                      <a:pPr marL="285750" indent="-285750">
                        <a:buFont typeface="Arial" pitchFamily="34" charset="0"/>
                        <a:buChar char="•"/>
                      </a:pPr>
                      <a:r>
                        <a:rPr lang="en-US" sz="1600" b="1" dirty="0">
                          <a:solidFill>
                            <a:srgbClr val="0099E3"/>
                          </a:solidFill>
                        </a:rPr>
                        <a:t>explain</a:t>
                      </a:r>
                      <a:r>
                        <a:rPr lang="en-US" sz="1600" b="1" dirty="0">
                          <a:solidFill>
                            <a:srgbClr val="FF0000"/>
                          </a:solidFill>
                        </a:rPr>
                        <a:t> </a:t>
                      </a:r>
                      <a:r>
                        <a:rPr lang="en-US" sz="1600" b="1" dirty="0"/>
                        <a:t>the key values and principles of liberal democracy</a:t>
                      </a:r>
                    </a:p>
                    <a:p>
                      <a:pPr marL="285750" indent="-285750">
                        <a:buFont typeface="Arial" pitchFamily="34" charset="0"/>
                        <a:buChar char="•"/>
                      </a:pPr>
                      <a:r>
                        <a:rPr lang="en-US" sz="1600" b="1" dirty="0">
                          <a:solidFill>
                            <a:srgbClr val="0099E3"/>
                          </a:solidFill>
                        </a:rPr>
                        <a:t>explain key features of government in Australia</a:t>
                      </a:r>
                    </a:p>
                    <a:p>
                      <a:pPr marL="285750" indent="-285750">
                        <a:buFont typeface="Arial" pitchFamily="34" charset="0"/>
                        <a:buChar char="•"/>
                      </a:pPr>
                      <a:r>
                        <a:rPr lang="en-US" sz="1600" b="1" dirty="0">
                          <a:solidFill>
                            <a:srgbClr val="0099E3"/>
                          </a:solidFill>
                        </a:rPr>
                        <a:t>explain </a:t>
                      </a:r>
                      <a:r>
                        <a:rPr lang="en-US" sz="1600" b="1" dirty="0"/>
                        <a:t>and evaluate the protection of democratic rights and freedoms</a:t>
                      </a:r>
                    </a:p>
                    <a:p>
                      <a:pPr marL="285750" indent="-285750">
                        <a:buFont typeface="Arial" pitchFamily="34" charset="0"/>
                        <a:buChar char="•"/>
                      </a:pPr>
                      <a:r>
                        <a:rPr lang="en-US" sz="1600" b="1" dirty="0" err="1">
                          <a:solidFill>
                            <a:srgbClr val="0099E3"/>
                          </a:solidFill>
                        </a:rPr>
                        <a:t>analyse</a:t>
                      </a:r>
                      <a:r>
                        <a:rPr lang="en-US" sz="1600" b="1" dirty="0">
                          <a:solidFill>
                            <a:srgbClr val="0099E3"/>
                          </a:solidFill>
                        </a:rPr>
                        <a:t> the operation of electoral systems and the parliament</a:t>
                      </a:r>
                    </a:p>
                    <a:p>
                      <a:pPr marL="285750" indent="-285750">
                        <a:buFont typeface="Arial" pitchFamily="34" charset="0"/>
                        <a:buChar char="•"/>
                      </a:pPr>
                      <a:r>
                        <a:rPr lang="en-US" sz="1600" b="1" dirty="0"/>
                        <a:t>evaluate the extent to which democratic values are upheld by the Australian political system</a:t>
                      </a:r>
                    </a:p>
                    <a:p>
                      <a:pPr marL="285750" indent="-285750">
                        <a:buFont typeface="Arial" pitchFamily="34" charset="0"/>
                        <a:buChar char="•"/>
                      </a:pPr>
                      <a:r>
                        <a:rPr lang="en-US" sz="1600" b="1" dirty="0"/>
                        <a:t>evaluate the</a:t>
                      </a:r>
                      <a:r>
                        <a:rPr lang="en-US" sz="1600" b="1" dirty="0">
                          <a:solidFill>
                            <a:srgbClr val="0099E3"/>
                          </a:solidFill>
                        </a:rPr>
                        <a:t> democratic </a:t>
                      </a:r>
                      <a:r>
                        <a:rPr lang="en-US" sz="1600" b="1" dirty="0"/>
                        <a:t>strengths and weaknesses of the Australian political system</a:t>
                      </a:r>
                    </a:p>
                    <a:p>
                      <a:pPr marL="285750" indent="-285750">
                        <a:buFont typeface="Arial" pitchFamily="34" charset="0"/>
                        <a:buChar char="•"/>
                      </a:pPr>
                      <a:r>
                        <a:rPr lang="en-US" sz="1600" b="1" dirty="0">
                          <a:solidFill>
                            <a:srgbClr val="0099E3"/>
                          </a:solidFill>
                        </a:rPr>
                        <a:t>use evidence from contemporary examples to explain and </a:t>
                      </a:r>
                      <a:r>
                        <a:rPr lang="en-US" sz="1600" b="1" dirty="0" err="1">
                          <a:solidFill>
                            <a:srgbClr val="0099E3"/>
                          </a:solidFill>
                        </a:rPr>
                        <a:t>analyse</a:t>
                      </a:r>
                      <a:r>
                        <a:rPr lang="en-US" sz="1600" b="1" dirty="0">
                          <a:solidFill>
                            <a:srgbClr val="0099E3"/>
                          </a:solidFill>
                        </a:rPr>
                        <a:t> institutions and processes of Australian government</a:t>
                      </a:r>
                    </a:p>
                    <a:p>
                      <a:pPr marL="285750" indent="-285750">
                        <a:buFont typeface="Arial" pitchFamily="34" charset="0"/>
                        <a:buChar char="•"/>
                      </a:pPr>
                      <a:r>
                        <a:rPr lang="en-US" sz="1600" b="1" dirty="0">
                          <a:solidFill>
                            <a:srgbClr val="0099E3"/>
                          </a:solidFill>
                        </a:rPr>
                        <a:t>develop arguments, explanations and points of view on the Australian political system which use evidence from contemporary examples.</a:t>
                      </a:r>
                      <a:endParaRPr lang="en-AU" sz="1600" b="1" dirty="0">
                        <a:solidFill>
                          <a:srgbClr val="0099E3"/>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747232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43000"/>
          </a:xfrm>
        </p:spPr>
        <p:txBody>
          <a:bodyPr/>
          <a:lstStyle/>
          <a:p>
            <a:r>
              <a:rPr lang="en-AU" sz="3600" dirty="0"/>
              <a:t>Developing a learning Program</a:t>
            </a:r>
          </a:p>
        </p:txBody>
      </p:sp>
      <p:sp>
        <p:nvSpPr>
          <p:cNvPr id="3" name="Content Placeholder 2"/>
          <p:cNvSpPr>
            <a:spLocks noGrp="1"/>
          </p:cNvSpPr>
          <p:nvPr>
            <p:ph idx="1"/>
          </p:nvPr>
        </p:nvSpPr>
        <p:spPr>
          <a:xfrm>
            <a:off x="685800" y="1403648"/>
            <a:ext cx="7772400" cy="4539952"/>
          </a:xfrm>
        </p:spPr>
        <p:txBody>
          <a:bodyPr/>
          <a:lstStyle/>
          <a:p>
            <a:r>
              <a:rPr lang="en-AU" sz="2000" b="0" dirty="0">
                <a:solidFill>
                  <a:schemeClr val="tx1"/>
                </a:solidFill>
              </a:rPr>
              <a:t>Theory v In Practice: examination of media articles supporting and opposing extent to which the values and principles underpinning a liberal democracy (such as accountability, participation, representation) are achieved in Australia; chart and construct an evaluation (using examples/evidence) to support. </a:t>
            </a:r>
          </a:p>
          <a:p>
            <a:r>
              <a:rPr lang="en-AU" sz="2000" b="0" dirty="0">
                <a:solidFill>
                  <a:schemeClr val="tx1"/>
                </a:solidFill>
              </a:rPr>
              <a:t>Write a report on the funding of political campaigns in Victoria; pairs/individuals take on a variety of political parties or independents. Complete a practice extended response evaluating the extent to which this supports democratic values. </a:t>
            </a:r>
          </a:p>
          <a:p>
            <a:r>
              <a:rPr lang="en-AU" sz="2000" b="0" dirty="0">
                <a:solidFill>
                  <a:schemeClr val="tx1"/>
                </a:solidFill>
              </a:rPr>
              <a:t>Analyse a range of print and digital campaign ads (money spent on political advertising, source of funds, timeslots, demographics, capital cities v regional markets, message, positive or negative ad, impact).</a:t>
            </a:r>
          </a:p>
          <a:p>
            <a:r>
              <a:rPr lang="en-AU" sz="2000" b="0" dirty="0">
                <a:solidFill>
                  <a:schemeClr val="tx1"/>
                </a:solidFill>
              </a:rPr>
              <a:t>Review a session of Question Time in class; evaluate the system’s democratic strengths and weaknesses. </a:t>
            </a:r>
          </a:p>
          <a:p>
            <a:endParaRPr lang="en-AU" sz="2000" b="0" dirty="0">
              <a:solidFill>
                <a:schemeClr val="tx1"/>
              </a:solidFill>
            </a:endParaRPr>
          </a:p>
          <a:p>
            <a:endParaRPr lang="en-AU" sz="2000" b="0" dirty="0">
              <a:solidFill>
                <a:schemeClr val="tx1"/>
              </a:solidFill>
            </a:endParaRPr>
          </a:p>
          <a:p>
            <a:endParaRPr lang="en-AU" sz="2000" b="0" dirty="0">
              <a:solidFill>
                <a:schemeClr val="tx1"/>
              </a:solidFill>
            </a:endParaRPr>
          </a:p>
          <a:p>
            <a:endParaRPr lang="en-AU" sz="2000" b="0" dirty="0">
              <a:solidFill>
                <a:schemeClr val="tx1"/>
              </a:solidFill>
            </a:endParaRPr>
          </a:p>
        </p:txBody>
      </p:sp>
    </p:spTree>
    <p:extLst>
      <p:ext uri="{BB962C8B-B14F-4D97-AF65-F5344CB8AC3E}">
        <p14:creationId xmlns:p14="http://schemas.microsoft.com/office/powerpoint/2010/main" val="29350251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Study</a:t>
            </a:r>
          </a:p>
        </p:txBody>
      </p:sp>
      <p:sp>
        <p:nvSpPr>
          <p:cNvPr id="3" name="Content Placeholder 2"/>
          <p:cNvSpPr>
            <a:spLocks noGrp="1"/>
          </p:cNvSpPr>
          <p:nvPr>
            <p:ph idx="1"/>
          </p:nvPr>
        </p:nvSpPr>
        <p:spPr/>
        <p:txBody>
          <a:bodyPr/>
          <a:lstStyle/>
          <a:p>
            <a:r>
              <a:rPr lang="en-AU" dirty="0"/>
              <a:t>Examples of Collective Ministerial Responsibility</a:t>
            </a:r>
          </a:p>
          <a:p>
            <a:pPr lvl="1"/>
            <a:r>
              <a:rPr lang="en-AU" dirty="0"/>
              <a:t>Tony Abbott inside or outside of Cabinet</a:t>
            </a:r>
          </a:p>
          <a:p>
            <a:pPr marL="457200" lvl="1" indent="0">
              <a:buNone/>
            </a:pPr>
            <a:r>
              <a:rPr lang="en-AU" dirty="0"/>
              <a:t> </a:t>
            </a:r>
          </a:p>
        </p:txBody>
      </p:sp>
    </p:spTree>
    <p:extLst>
      <p:ext uri="{BB962C8B-B14F-4D97-AF65-F5344CB8AC3E}">
        <p14:creationId xmlns:p14="http://schemas.microsoft.com/office/powerpoint/2010/main" val="6888988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422704" cy="1143000"/>
          </a:xfrm>
        </p:spPr>
        <p:txBody>
          <a:bodyPr/>
          <a:lstStyle/>
          <a:p>
            <a:r>
              <a:rPr lang="en-US" sz="4000" dirty="0"/>
              <a:t>Area of Study 2</a:t>
            </a:r>
            <a:endParaRPr lang="en-AU" sz="4000" dirty="0"/>
          </a:p>
        </p:txBody>
      </p:sp>
      <p:sp>
        <p:nvSpPr>
          <p:cNvPr id="3" name="Content Placeholder 2"/>
          <p:cNvSpPr>
            <a:spLocks noGrp="1"/>
          </p:cNvSpPr>
          <p:nvPr>
            <p:ph idx="1"/>
          </p:nvPr>
        </p:nvSpPr>
        <p:spPr>
          <a:xfrm>
            <a:off x="485336" y="1700808"/>
            <a:ext cx="8136904" cy="3962400"/>
          </a:xfrm>
        </p:spPr>
        <p:txBody>
          <a:bodyPr/>
          <a:lstStyle/>
          <a:p>
            <a:r>
              <a:rPr lang="en-AU" sz="2400" dirty="0"/>
              <a:t>Inquiry Questions shape student thinking in the Unit. </a:t>
            </a:r>
          </a:p>
          <a:p>
            <a:endParaRPr lang="en-AU" sz="2400" dirty="0">
              <a:solidFill>
                <a:srgbClr val="FF0000"/>
              </a:solidFill>
            </a:endParaRPr>
          </a:p>
          <a:p>
            <a:pPr marL="0" indent="0">
              <a:buNone/>
            </a:pPr>
            <a:r>
              <a:rPr lang="en-AU" sz="2400" dirty="0">
                <a:solidFill>
                  <a:srgbClr val="FF0000"/>
                </a:solidFill>
              </a:rPr>
              <a:t>Significant Change</a:t>
            </a:r>
            <a:endParaRPr lang="en-AU" sz="2400" dirty="0"/>
          </a:p>
          <a:p>
            <a:r>
              <a:rPr lang="en-AU" sz="2400" dirty="0"/>
              <a:t>Comparison of the Australian political system with that of the American system of Government.</a:t>
            </a:r>
          </a:p>
          <a:p>
            <a:r>
              <a:rPr lang="en-AU" sz="2400" dirty="0"/>
              <a:t>The Key Skills have been substantially developed. </a:t>
            </a:r>
          </a:p>
          <a:p>
            <a:pPr marL="0" indent="0">
              <a:buNone/>
            </a:pPr>
            <a:endParaRPr lang="en-AU" sz="2400" dirty="0"/>
          </a:p>
          <a:p>
            <a:pPr lvl="1">
              <a:buFont typeface="Courier New" pitchFamily="49" charset="0"/>
              <a:buChar char="o"/>
            </a:pPr>
            <a:endParaRPr lang="en-US" sz="2000" dirty="0"/>
          </a:p>
        </p:txBody>
      </p:sp>
    </p:spTree>
    <p:extLst>
      <p:ext uri="{BB962C8B-B14F-4D97-AF65-F5344CB8AC3E}">
        <p14:creationId xmlns:p14="http://schemas.microsoft.com/office/powerpoint/2010/main" val="6609616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U3 AOS2 Outcome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1442624"/>
              </p:ext>
            </p:extLst>
          </p:nvPr>
        </p:nvGraphicFramePr>
        <p:xfrm>
          <a:off x="611560" y="1772816"/>
          <a:ext cx="7772400" cy="2656840"/>
        </p:xfrm>
        <a:graphic>
          <a:graphicData uri="http://schemas.openxmlformats.org/drawingml/2006/table">
            <a:tbl>
              <a:tblPr firstRow="1" bandRow="1">
                <a:tableStyleId>{5C22544A-7EE6-4342-B048-85BDC9FD1C3A}</a:tableStyleId>
              </a:tblPr>
              <a:tblGrid>
                <a:gridCol w="3166120">
                  <a:extLst>
                    <a:ext uri="{9D8B030D-6E8A-4147-A177-3AD203B41FA5}">
                      <a16:colId xmlns:a16="http://schemas.microsoft.com/office/drawing/2014/main" val="20000"/>
                    </a:ext>
                  </a:extLst>
                </a:gridCol>
                <a:gridCol w="4606280">
                  <a:extLst>
                    <a:ext uri="{9D8B030D-6E8A-4147-A177-3AD203B41FA5}">
                      <a16:colId xmlns:a16="http://schemas.microsoft.com/office/drawing/2014/main" val="20001"/>
                    </a:ext>
                  </a:extLst>
                </a:gridCol>
              </a:tblGrid>
              <a:tr h="370840">
                <a:tc>
                  <a:txBody>
                    <a:bodyPr/>
                    <a:lstStyle/>
                    <a:p>
                      <a:r>
                        <a:rPr lang="en-AU" dirty="0"/>
                        <a:t>Unit 3  AOS2 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3 AOS2 2018-2023</a:t>
                      </a:r>
                    </a:p>
                  </a:txBody>
                  <a:tcPr/>
                </a:tc>
                <a:extLst>
                  <a:ext uri="{0D108BD9-81ED-4DB2-BD59-A6C34878D82A}">
                    <a16:rowId xmlns:a16="http://schemas.microsoft.com/office/drawing/2014/main" val="10000"/>
                  </a:ext>
                </a:extLst>
              </a:tr>
              <a:tr h="370840">
                <a:tc>
                  <a:txBody>
                    <a:bodyPr/>
                    <a:lstStyle/>
                    <a:p>
                      <a:r>
                        <a:rPr lang="en-US" dirty="0"/>
                        <a:t>…. the student should be able to critically compare the political system of Australia with one other democracy, and evaluate an aspect of the selected political system that Australia might adopt to strengthen its democracy.</a:t>
                      </a:r>
                      <a:endParaRPr lang="en-AU" dirty="0"/>
                    </a:p>
                  </a:txBody>
                  <a:tcPr/>
                </a:tc>
                <a:tc>
                  <a:txBody>
                    <a:bodyPr/>
                    <a:lstStyle/>
                    <a:p>
                      <a:r>
                        <a:rPr lang="en-US" b="1" dirty="0"/>
                        <a:t>….</a:t>
                      </a:r>
                      <a:r>
                        <a:rPr lang="en-US" dirty="0"/>
                        <a:t> </a:t>
                      </a:r>
                      <a:r>
                        <a:rPr lang="en-US" b="1" dirty="0"/>
                        <a:t>the student should be able to </a:t>
                      </a:r>
                      <a:r>
                        <a:rPr lang="en-US" b="1" dirty="0" err="1">
                          <a:solidFill>
                            <a:srgbClr val="0099E3"/>
                          </a:solidFill>
                        </a:rPr>
                        <a:t>analyse</a:t>
                      </a:r>
                      <a:r>
                        <a:rPr lang="en-US" b="1" dirty="0">
                          <a:solidFill>
                            <a:srgbClr val="0099E3"/>
                          </a:solidFill>
                        </a:rPr>
                        <a:t> the key features of the political system of the United States of America </a:t>
                      </a:r>
                      <a:r>
                        <a:rPr lang="en-US" b="1" dirty="0"/>
                        <a:t>and critically compare the political systems of Australia </a:t>
                      </a:r>
                      <a:r>
                        <a:rPr lang="en-US" b="1" dirty="0">
                          <a:solidFill>
                            <a:srgbClr val="0099E3"/>
                          </a:solidFill>
                        </a:rPr>
                        <a:t>and of the United States of America in terms of the extent to which democratic values and principles are upheld. </a:t>
                      </a:r>
                      <a:endParaRPr lang="en-AU" b="1" dirty="0">
                        <a:solidFill>
                          <a:srgbClr val="0099E3"/>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794292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 a glance</a:t>
            </a:r>
          </a:p>
        </p:txBody>
      </p:sp>
      <p:sp>
        <p:nvSpPr>
          <p:cNvPr id="3" name="Content Placeholder 2"/>
          <p:cNvSpPr>
            <a:spLocks noGrp="1"/>
          </p:cNvSpPr>
          <p:nvPr>
            <p:ph idx="1"/>
          </p:nvPr>
        </p:nvSpPr>
        <p:spPr>
          <a:xfrm>
            <a:off x="395536" y="1556792"/>
            <a:ext cx="8496944" cy="1656184"/>
          </a:xfrm>
        </p:spPr>
        <p:txBody>
          <a:bodyPr/>
          <a:lstStyle/>
          <a:p>
            <a:r>
              <a:rPr lang="en-US" sz="2800" dirty="0"/>
              <a:t>The VCE Australian Politics 2018-2023 replaces the units within the Australian and Global Politics Study Design 2012-2017.                                                            </a:t>
            </a:r>
            <a:endParaRPr lang="en-AU" sz="2800" dirty="0"/>
          </a:p>
        </p:txBody>
      </p:sp>
      <p:graphicFrame>
        <p:nvGraphicFramePr>
          <p:cNvPr id="4" name="Table 3"/>
          <p:cNvGraphicFramePr>
            <a:graphicFrameLocks noGrp="1"/>
          </p:cNvGraphicFramePr>
          <p:nvPr>
            <p:extLst>
              <p:ext uri="{D42A27DB-BD31-4B8C-83A1-F6EECF244321}">
                <p14:modId xmlns:p14="http://schemas.microsoft.com/office/powerpoint/2010/main" val="4134993732"/>
              </p:ext>
            </p:extLst>
          </p:nvPr>
        </p:nvGraphicFramePr>
        <p:xfrm>
          <a:off x="755576" y="3645024"/>
          <a:ext cx="7272807" cy="192024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2592287">
                  <a:extLst>
                    <a:ext uri="{9D8B030D-6E8A-4147-A177-3AD203B41FA5}">
                      <a16:colId xmlns:a16="http://schemas.microsoft.com/office/drawing/2014/main" val="20002"/>
                    </a:ext>
                  </a:extLst>
                </a:gridCol>
              </a:tblGrid>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dirty="0"/>
                        <a:t>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dirty="0"/>
                        <a:t>2018-2023</a:t>
                      </a:r>
                    </a:p>
                  </a:txBody>
                  <a:tcPr/>
                </a:tc>
                <a:extLst>
                  <a:ext uri="{0D108BD9-81ED-4DB2-BD59-A6C34878D82A}">
                    <a16:rowId xmlns:a16="http://schemas.microsoft.com/office/drawing/2014/main" val="10000"/>
                  </a:ext>
                </a:extLst>
              </a:tr>
              <a:tr h="504056">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AU" sz="2800" dirty="0"/>
                        <a:t>Unit </a:t>
                      </a:r>
                      <a:r>
                        <a:rPr lang="en-AU" sz="2800" baseline="0" dirty="0"/>
                        <a:t>3</a:t>
                      </a:r>
                      <a:endParaRPr lang="en-AU" sz="2800" dirty="0"/>
                    </a:p>
                  </a:txBody>
                  <a:tcPr/>
                </a:tc>
                <a:tc>
                  <a:txBody>
                    <a:bodyPr/>
                    <a:lstStyle/>
                    <a:p>
                      <a:pPr marL="457200" lvl="1" indent="0">
                        <a:buFont typeface="+mj-lt"/>
                        <a:buNone/>
                      </a:pPr>
                      <a:r>
                        <a:rPr lang="en-AU" sz="2000" dirty="0"/>
                        <a:t>Evaluating Australian democracy</a:t>
                      </a:r>
                    </a:p>
                  </a:txBody>
                  <a:tcPr/>
                </a:tc>
                <a:tc>
                  <a:txBody>
                    <a:bodyPr/>
                    <a:lstStyle/>
                    <a:p>
                      <a:pPr marL="0" indent="0">
                        <a:buFont typeface="+mj-lt"/>
                        <a:buNone/>
                      </a:pPr>
                      <a:r>
                        <a:rPr lang="en-AU" sz="2000" dirty="0"/>
                        <a:t>Evaluating Australian democracy</a:t>
                      </a:r>
                    </a:p>
                  </a:txBody>
                  <a:tcPr/>
                </a:tc>
                <a:extLst>
                  <a:ext uri="{0D108BD9-81ED-4DB2-BD59-A6C34878D82A}">
                    <a16:rowId xmlns:a16="http://schemas.microsoft.com/office/drawing/2014/main" val="10001"/>
                  </a:ext>
                </a:extLst>
              </a:tr>
              <a:tr h="504056">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AU" sz="2800" dirty="0"/>
                        <a:t>Unit 4</a:t>
                      </a:r>
                    </a:p>
                  </a:txBody>
                  <a:tcPr/>
                </a:tc>
                <a:tc>
                  <a:txBody>
                    <a:bodyPr/>
                    <a:lstStyle/>
                    <a:p>
                      <a:pPr marL="457200" lvl="1" indent="0">
                        <a:buFont typeface="+mj-lt"/>
                        <a:buNone/>
                      </a:pPr>
                      <a:r>
                        <a:rPr lang="en-AU" sz="2000" dirty="0"/>
                        <a:t>Australian public policy</a:t>
                      </a:r>
                    </a:p>
                  </a:txBody>
                  <a:tcPr/>
                </a:tc>
                <a:tc>
                  <a:txBody>
                    <a:bodyPr/>
                    <a:lstStyle/>
                    <a:p>
                      <a:pPr marL="0" indent="0">
                        <a:buFont typeface="+mj-lt"/>
                        <a:buNone/>
                      </a:pPr>
                      <a:r>
                        <a:rPr lang="en-AU" sz="2000" dirty="0"/>
                        <a:t>Australian public policy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525763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772400" cy="1143000"/>
          </a:xfrm>
        </p:spPr>
        <p:txBody>
          <a:bodyPr/>
          <a:lstStyle/>
          <a:p>
            <a:r>
              <a:rPr lang="en-AU" dirty="0"/>
              <a:t>Key Knowledge AOS2</a:t>
            </a:r>
          </a:p>
        </p:txBody>
      </p:sp>
      <p:sp>
        <p:nvSpPr>
          <p:cNvPr id="3" name="Content Placeholder 2"/>
          <p:cNvSpPr>
            <a:spLocks noGrp="1"/>
          </p:cNvSpPr>
          <p:nvPr>
            <p:ph idx="1"/>
          </p:nvPr>
        </p:nvSpPr>
        <p:spPr>
          <a:xfrm>
            <a:off x="683568" y="1196752"/>
            <a:ext cx="7772400" cy="3962400"/>
          </a:xfrm>
        </p:spPr>
        <p:txBody>
          <a:bodyPr/>
          <a:lstStyle/>
          <a:p>
            <a:r>
              <a:rPr lang="en-US" sz="2800" dirty="0"/>
              <a:t>Key terms and concepts must be explicitly taught and applied. </a:t>
            </a:r>
          </a:p>
          <a:p>
            <a:r>
              <a:rPr lang="en-AU" sz="2800" dirty="0"/>
              <a:t> Key Knowledge is contextualised within the American political system. </a:t>
            </a:r>
          </a:p>
          <a:p>
            <a:r>
              <a:rPr lang="en-AU" sz="2800" dirty="0"/>
              <a:t>Greater emphasis on the electoral system of the USA. </a:t>
            </a:r>
          </a:p>
          <a:p>
            <a:r>
              <a:rPr lang="en-AU" sz="2800" dirty="0"/>
              <a:t>The operation of the legislation branch and political parties are consolidated within the Key Knowledge  “the Congress of the USA”. </a:t>
            </a:r>
          </a:p>
          <a:p>
            <a:r>
              <a:rPr lang="en-AU" sz="2800" dirty="0"/>
              <a:t>The comparison remains the same.</a:t>
            </a:r>
          </a:p>
          <a:p>
            <a:endParaRPr lang="en-AU" dirty="0"/>
          </a:p>
        </p:txBody>
      </p:sp>
    </p:spTree>
    <p:extLst>
      <p:ext uri="{BB962C8B-B14F-4D97-AF65-F5344CB8AC3E}">
        <p14:creationId xmlns:p14="http://schemas.microsoft.com/office/powerpoint/2010/main" val="10278399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r>
              <a:rPr lang="en-AU" dirty="0"/>
              <a:t>Key Skills AOS2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0702767"/>
              </p:ext>
            </p:extLst>
          </p:nvPr>
        </p:nvGraphicFramePr>
        <p:xfrm>
          <a:off x="107504" y="1340768"/>
          <a:ext cx="8856984" cy="5334000"/>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323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strike="noStrike" dirty="0"/>
                        <a:t>Unit 3 AOS2 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3 AOS2 2018-2023</a:t>
                      </a:r>
                    </a:p>
                  </a:txBody>
                  <a:tcPr/>
                </a:tc>
                <a:extLst>
                  <a:ext uri="{0D108BD9-81ED-4DB2-BD59-A6C34878D82A}">
                    <a16:rowId xmlns:a16="http://schemas.microsoft.com/office/drawing/2014/main" val="10000"/>
                  </a:ext>
                </a:extLst>
              </a:tr>
              <a:tr h="4630500">
                <a:tc>
                  <a:txBody>
                    <a:bodyPr/>
                    <a:lstStyle/>
                    <a:p>
                      <a:pPr marL="285750" indent="-285750">
                        <a:buFont typeface="Arial" pitchFamily="34" charset="0"/>
                        <a:buChar char="•"/>
                      </a:pPr>
                      <a:r>
                        <a:rPr lang="en-US" sz="1600" dirty="0"/>
                        <a:t>define and use key concepts relating to political systems </a:t>
                      </a:r>
                    </a:p>
                    <a:p>
                      <a:pPr marL="285750" indent="-285750">
                        <a:buFont typeface="Arial" pitchFamily="34" charset="0"/>
                        <a:buChar char="•"/>
                      </a:pPr>
                      <a:r>
                        <a:rPr lang="en-US" sz="1600" dirty="0"/>
                        <a:t>critically examine and evaluate the strengths and weaknesses of the Australian democratic system and one other democratic system </a:t>
                      </a:r>
                    </a:p>
                    <a:p>
                      <a:pPr marL="285750" indent="-285750">
                        <a:buFont typeface="Arial" pitchFamily="34" charset="0"/>
                        <a:buChar char="•"/>
                      </a:pPr>
                      <a:r>
                        <a:rPr lang="en-US" sz="1600" dirty="0"/>
                        <a:t>evaluate an aspect of the selected political system Australia might adopt to strengthen its democracy </a:t>
                      </a:r>
                    </a:p>
                    <a:p>
                      <a:pPr marL="285750" indent="-285750">
                        <a:buFont typeface="Arial" pitchFamily="34" charset="0"/>
                        <a:buChar char="•"/>
                      </a:pPr>
                      <a:r>
                        <a:rPr lang="en-US" sz="1600" dirty="0"/>
                        <a:t>access, interpret and draw conclusions from information gathered from a range of sources.</a:t>
                      </a:r>
                      <a:endParaRPr lang="en-AU" sz="1600" strike="noStrike" dirty="0"/>
                    </a:p>
                  </a:txBody>
                  <a:tcPr/>
                </a:tc>
                <a:tc>
                  <a:txBody>
                    <a:bodyPr/>
                    <a:lstStyle/>
                    <a:p>
                      <a:pPr marL="285750" indent="-285750">
                        <a:buFont typeface="Arial" pitchFamily="34" charset="0"/>
                        <a:buChar char="•"/>
                      </a:pPr>
                      <a:r>
                        <a:rPr lang="en-US" sz="1600" dirty="0"/>
                        <a:t>define </a:t>
                      </a:r>
                      <a:r>
                        <a:rPr lang="en-US" sz="1600" b="1" dirty="0">
                          <a:solidFill>
                            <a:srgbClr val="0099E3"/>
                          </a:solidFill>
                        </a:rPr>
                        <a:t>and explain key terms</a:t>
                      </a:r>
                      <a:r>
                        <a:rPr lang="en-US" sz="1600" dirty="0"/>
                        <a:t> and concepts relating to political systems in the USA and Australia</a:t>
                      </a:r>
                    </a:p>
                    <a:p>
                      <a:pPr marL="285750" indent="-285750">
                        <a:buFont typeface="Arial" pitchFamily="34" charset="0"/>
                        <a:buChar char="•"/>
                      </a:pPr>
                      <a:r>
                        <a:rPr lang="en-US" sz="1600" b="1" dirty="0">
                          <a:solidFill>
                            <a:srgbClr val="0099E3"/>
                          </a:solidFill>
                        </a:rPr>
                        <a:t>explain the key features of the US political system</a:t>
                      </a:r>
                    </a:p>
                    <a:p>
                      <a:pPr marL="285750" indent="-285750">
                        <a:buFont typeface="Arial" pitchFamily="34" charset="0"/>
                        <a:buChar char="•"/>
                      </a:pPr>
                      <a:r>
                        <a:rPr lang="en-US" sz="1600" b="1" dirty="0">
                          <a:solidFill>
                            <a:srgbClr val="0099E3"/>
                          </a:solidFill>
                        </a:rPr>
                        <a:t>explain and evaluate the protection of democratic rights and freedoms</a:t>
                      </a:r>
                    </a:p>
                    <a:p>
                      <a:pPr marL="285750" indent="-285750">
                        <a:buFont typeface="Arial" pitchFamily="34" charset="0"/>
                        <a:buChar char="•"/>
                      </a:pPr>
                      <a:r>
                        <a:rPr lang="en-US" sz="1600" b="1" dirty="0" err="1">
                          <a:solidFill>
                            <a:srgbClr val="0099E3"/>
                          </a:solidFill>
                        </a:rPr>
                        <a:t>analyse</a:t>
                      </a:r>
                      <a:r>
                        <a:rPr lang="en-US" sz="1600" b="1" dirty="0">
                          <a:solidFill>
                            <a:srgbClr val="0099E3"/>
                          </a:solidFill>
                        </a:rPr>
                        <a:t> the features and operation of the US electoral system and Congress</a:t>
                      </a:r>
                    </a:p>
                    <a:p>
                      <a:pPr marL="285750" indent="-285750">
                        <a:buFont typeface="Arial" pitchFamily="34" charset="0"/>
                        <a:buChar char="•"/>
                      </a:pPr>
                      <a:r>
                        <a:rPr lang="en-US" sz="1600" b="1" dirty="0" err="1">
                          <a:solidFill>
                            <a:srgbClr val="0099E3"/>
                          </a:solidFill>
                        </a:rPr>
                        <a:t>analyse</a:t>
                      </a:r>
                      <a:r>
                        <a:rPr lang="en-US" sz="1600" b="1" dirty="0">
                          <a:solidFill>
                            <a:srgbClr val="0099E3"/>
                          </a:solidFill>
                        </a:rPr>
                        <a:t> the role and constraints of political leadership</a:t>
                      </a:r>
                    </a:p>
                    <a:p>
                      <a:pPr marL="285750" indent="-285750">
                        <a:buFont typeface="Arial" pitchFamily="34" charset="0"/>
                        <a:buChar char="•"/>
                      </a:pPr>
                      <a:r>
                        <a:rPr lang="en-US" sz="1600" b="1" dirty="0">
                          <a:solidFill>
                            <a:srgbClr val="0099E3"/>
                          </a:solidFill>
                        </a:rPr>
                        <a:t>evaluate the extent to which democratic values are upheld by the US political system</a:t>
                      </a:r>
                    </a:p>
                    <a:p>
                      <a:pPr marL="285750" indent="-285750">
                        <a:buFont typeface="Arial" pitchFamily="34" charset="0"/>
                        <a:buChar char="•"/>
                      </a:pPr>
                      <a:r>
                        <a:rPr lang="en-US" sz="1600" b="1" dirty="0">
                          <a:solidFill>
                            <a:srgbClr val="0099E3"/>
                          </a:solidFill>
                        </a:rPr>
                        <a:t>critically compare the US system with the Australian system and the extent to which each reflects liberal democratic values</a:t>
                      </a:r>
                    </a:p>
                    <a:p>
                      <a:pPr marL="285750" indent="-285750">
                        <a:buFont typeface="Arial" pitchFamily="34" charset="0"/>
                        <a:buChar char="•"/>
                      </a:pPr>
                      <a:r>
                        <a:rPr lang="en-US" sz="1600" b="1" dirty="0">
                          <a:solidFill>
                            <a:srgbClr val="0099E3"/>
                          </a:solidFill>
                        </a:rPr>
                        <a:t> use contemporary examples and evidence to explain, </a:t>
                      </a:r>
                      <a:r>
                        <a:rPr lang="en-US" sz="1600" b="1" dirty="0" err="1">
                          <a:solidFill>
                            <a:srgbClr val="0099E3"/>
                          </a:solidFill>
                        </a:rPr>
                        <a:t>analyse</a:t>
                      </a:r>
                      <a:r>
                        <a:rPr lang="en-US" sz="1600" b="1" dirty="0">
                          <a:solidFill>
                            <a:srgbClr val="0099E3"/>
                          </a:solidFill>
                        </a:rPr>
                        <a:t> and compare the political systems</a:t>
                      </a:r>
                    </a:p>
                    <a:p>
                      <a:pPr marL="285750" indent="-285750">
                        <a:buFont typeface="Arial" pitchFamily="34" charset="0"/>
                        <a:buChar char="•"/>
                      </a:pPr>
                      <a:r>
                        <a:rPr lang="en-US" sz="1600" b="1" dirty="0">
                          <a:solidFill>
                            <a:srgbClr val="0099E3"/>
                          </a:solidFill>
                        </a:rPr>
                        <a:t>develop arguments, explanations and points of view which use evidence from contemporary examples</a:t>
                      </a:r>
                      <a:endParaRPr lang="en-AU" sz="1600" b="1" dirty="0">
                        <a:solidFill>
                          <a:srgbClr val="0099E3"/>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52767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43000"/>
          </a:xfrm>
        </p:spPr>
        <p:txBody>
          <a:bodyPr/>
          <a:lstStyle/>
          <a:p>
            <a:r>
              <a:rPr lang="en-AU" sz="3600" dirty="0"/>
              <a:t>Developing a learning Program</a:t>
            </a:r>
          </a:p>
        </p:txBody>
      </p:sp>
      <p:sp>
        <p:nvSpPr>
          <p:cNvPr id="3" name="Content Placeholder 2"/>
          <p:cNvSpPr>
            <a:spLocks noGrp="1"/>
          </p:cNvSpPr>
          <p:nvPr>
            <p:ph idx="1"/>
          </p:nvPr>
        </p:nvSpPr>
        <p:spPr>
          <a:xfrm>
            <a:off x="539552" y="1196752"/>
            <a:ext cx="7992888" cy="4386808"/>
          </a:xfrm>
        </p:spPr>
        <p:txBody>
          <a:bodyPr/>
          <a:lstStyle/>
          <a:p>
            <a:r>
              <a:rPr lang="en-AU" sz="2200" b="0" dirty="0">
                <a:solidFill>
                  <a:schemeClr val="tx1"/>
                </a:solidFill>
              </a:rPr>
              <a:t>Storyboard the process of electing a member of Parliament v Congress and/or Prime Minister v POTUS. </a:t>
            </a:r>
          </a:p>
          <a:p>
            <a:r>
              <a:rPr lang="en-AU" sz="2200" b="0" dirty="0">
                <a:solidFill>
                  <a:schemeClr val="tx1"/>
                </a:solidFill>
              </a:rPr>
              <a:t>Chart a comparison of the two systems on graphic organisers; then complete a practice extended response/essay on this comparison. </a:t>
            </a:r>
          </a:p>
          <a:p>
            <a:r>
              <a:rPr lang="en-AU" sz="2200" b="0" dirty="0">
                <a:solidFill>
                  <a:schemeClr val="tx1"/>
                </a:solidFill>
              </a:rPr>
              <a:t>Class debate: The PM has a more powerful role and fewer constraints than the POTUS. </a:t>
            </a:r>
          </a:p>
          <a:p>
            <a:r>
              <a:rPr lang="en-US" sz="2200" b="0" dirty="0">
                <a:solidFill>
                  <a:schemeClr val="tx1"/>
                </a:solidFill>
              </a:rPr>
              <a:t>Watch an episode of a television program relating to US politics; for example The Circus, Inside the Biggest Story on Earth or The West Wing. Discuss the similarities and differences in US and Australian democratic political values that are evident</a:t>
            </a:r>
          </a:p>
          <a:p>
            <a:endParaRPr lang="en-AU" sz="2400" b="0" dirty="0">
              <a:solidFill>
                <a:schemeClr val="tx1"/>
              </a:solidFill>
            </a:endParaRPr>
          </a:p>
          <a:p>
            <a:endParaRPr lang="en-AU" b="0" dirty="0">
              <a:solidFill>
                <a:schemeClr val="tx1"/>
              </a:solidFill>
            </a:endParaRPr>
          </a:p>
          <a:p>
            <a:endParaRPr lang="en-AU" b="0" dirty="0">
              <a:solidFill>
                <a:schemeClr val="tx1"/>
              </a:solidFill>
            </a:endParaRPr>
          </a:p>
        </p:txBody>
      </p:sp>
    </p:spTree>
    <p:extLst>
      <p:ext uri="{BB962C8B-B14F-4D97-AF65-F5344CB8AC3E}">
        <p14:creationId xmlns:p14="http://schemas.microsoft.com/office/powerpoint/2010/main" val="11066130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9600"/>
            <a:ext cx="8712968" cy="1143000"/>
          </a:xfrm>
        </p:spPr>
        <p:txBody>
          <a:bodyPr/>
          <a:lstStyle/>
          <a:p>
            <a:r>
              <a:rPr lang="en-AU" dirty="0"/>
              <a:t>Developing a learning Program</a:t>
            </a:r>
          </a:p>
        </p:txBody>
      </p:sp>
      <p:sp>
        <p:nvSpPr>
          <p:cNvPr id="3" name="Content Placeholder 2"/>
          <p:cNvSpPr>
            <a:spLocks noGrp="1"/>
          </p:cNvSpPr>
          <p:nvPr>
            <p:ph idx="1"/>
          </p:nvPr>
        </p:nvSpPr>
        <p:spPr/>
        <p:txBody>
          <a:bodyPr/>
          <a:lstStyle/>
          <a:p>
            <a:r>
              <a:rPr lang="en-AU" sz="2800" b="0" dirty="0">
                <a:solidFill>
                  <a:schemeClr val="tx1"/>
                </a:solidFill>
              </a:rPr>
              <a:t>Investigation into the differing voting practices across US states; comparison with problems identified in the 2013/2016 Australian elections. </a:t>
            </a:r>
          </a:p>
          <a:p>
            <a:r>
              <a:rPr lang="en-AU" sz="2800" b="0" dirty="0">
                <a:solidFill>
                  <a:schemeClr val="tx1"/>
                </a:solidFill>
              </a:rPr>
              <a:t>Compare the process of registering to vote in Australia with the process in X number of US states. </a:t>
            </a:r>
          </a:p>
          <a:p>
            <a:endParaRPr lang="en-AU" dirty="0"/>
          </a:p>
        </p:txBody>
      </p:sp>
    </p:spTree>
    <p:extLst>
      <p:ext uri="{BB962C8B-B14F-4D97-AF65-F5344CB8AC3E}">
        <p14:creationId xmlns:p14="http://schemas.microsoft.com/office/powerpoint/2010/main" val="27320825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78688" cy="1143000"/>
          </a:xfrm>
        </p:spPr>
        <p:txBody>
          <a:bodyPr/>
          <a:lstStyle/>
          <a:p>
            <a:r>
              <a:rPr lang="en-AU" dirty="0"/>
              <a:t>Unit 4 Australian public policy</a:t>
            </a:r>
          </a:p>
        </p:txBody>
      </p:sp>
      <p:sp>
        <p:nvSpPr>
          <p:cNvPr id="3" name="Content Placeholder 2"/>
          <p:cNvSpPr>
            <a:spLocks noGrp="1"/>
          </p:cNvSpPr>
          <p:nvPr>
            <p:ph idx="1"/>
          </p:nvPr>
        </p:nvSpPr>
        <p:spPr/>
        <p:txBody>
          <a:bodyPr/>
          <a:lstStyle/>
          <a:p>
            <a:r>
              <a:rPr lang="en-US" dirty="0"/>
              <a:t>Focuses on Australian federal public policy formulation and implementation.</a:t>
            </a:r>
          </a:p>
          <a:p>
            <a:r>
              <a:rPr lang="en-US" dirty="0"/>
              <a:t>Students investigate </a:t>
            </a:r>
            <a:r>
              <a:rPr lang="en-US" u="sng" dirty="0"/>
              <a:t>ONE</a:t>
            </a:r>
            <a:r>
              <a:rPr lang="en-US" dirty="0"/>
              <a:t> contemporary Australian domestic policy issue.</a:t>
            </a:r>
          </a:p>
          <a:p>
            <a:r>
              <a:rPr lang="en-US" dirty="0"/>
              <a:t>Examples and case studies from within the last 10 years.</a:t>
            </a:r>
            <a:endParaRPr lang="en-AU" dirty="0"/>
          </a:p>
        </p:txBody>
      </p:sp>
    </p:spTree>
    <p:extLst>
      <p:ext uri="{BB962C8B-B14F-4D97-AF65-F5344CB8AC3E}">
        <p14:creationId xmlns:p14="http://schemas.microsoft.com/office/powerpoint/2010/main" val="40501469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422704" cy="1143000"/>
          </a:xfrm>
        </p:spPr>
        <p:txBody>
          <a:bodyPr/>
          <a:lstStyle/>
          <a:p>
            <a:r>
              <a:rPr lang="en-US" sz="4000" dirty="0"/>
              <a:t>Area of Study 1</a:t>
            </a:r>
            <a:endParaRPr lang="en-AU" sz="4000" dirty="0"/>
          </a:p>
        </p:txBody>
      </p:sp>
      <p:sp>
        <p:nvSpPr>
          <p:cNvPr id="3" name="Content Placeholder 2"/>
          <p:cNvSpPr>
            <a:spLocks noGrp="1"/>
          </p:cNvSpPr>
          <p:nvPr>
            <p:ph idx="1"/>
          </p:nvPr>
        </p:nvSpPr>
        <p:spPr>
          <a:xfrm>
            <a:off x="610444" y="1844824"/>
            <a:ext cx="8136904" cy="3962400"/>
          </a:xfrm>
        </p:spPr>
        <p:txBody>
          <a:bodyPr/>
          <a:lstStyle/>
          <a:p>
            <a:r>
              <a:rPr lang="en-AU" sz="2800" dirty="0"/>
              <a:t>Minimal changes</a:t>
            </a:r>
          </a:p>
          <a:p>
            <a:pPr lvl="1">
              <a:buFont typeface="Arial" pitchFamily="34" charset="0"/>
              <a:buChar char="•"/>
            </a:pPr>
            <a:r>
              <a:rPr lang="en-AU" sz="2800" dirty="0"/>
              <a:t>Outcomes remain the same</a:t>
            </a:r>
          </a:p>
          <a:p>
            <a:pPr lvl="1">
              <a:buFont typeface="Arial" pitchFamily="34" charset="0"/>
              <a:buChar char="•"/>
            </a:pPr>
            <a:r>
              <a:rPr lang="en-AU" sz="2800" dirty="0"/>
              <a:t>Refinement of Key Knowledge</a:t>
            </a:r>
          </a:p>
          <a:p>
            <a:r>
              <a:rPr lang="en-AU" sz="2800" dirty="0"/>
              <a:t>Significant changes to Key Skills</a:t>
            </a:r>
          </a:p>
          <a:p>
            <a:pPr marL="0" indent="0">
              <a:buNone/>
            </a:pPr>
            <a:endParaRPr lang="en-AU" sz="2400" dirty="0"/>
          </a:p>
          <a:p>
            <a:pPr lvl="1">
              <a:buFont typeface="Courier New" pitchFamily="49" charset="0"/>
              <a:buChar char="o"/>
            </a:pPr>
            <a:endParaRPr lang="en-US" sz="2000" dirty="0"/>
          </a:p>
        </p:txBody>
      </p:sp>
    </p:spTree>
    <p:extLst>
      <p:ext uri="{BB962C8B-B14F-4D97-AF65-F5344CB8AC3E}">
        <p14:creationId xmlns:p14="http://schemas.microsoft.com/office/powerpoint/2010/main" val="17461743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U4 AOS1 Outcome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8915291"/>
              </p:ext>
            </p:extLst>
          </p:nvPr>
        </p:nvGraphicFramePr>
        <p:xfrm>
          <a:off x="685800" y="1981200"/>
          <a:ext cx="7772400" cy="2656840"/>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3667944">
                  <a:extLst>
                    <a:ext uri="{9D8B030D-6E8A-4147-A177-3AD203B41FA5}">
                      <a16:colId xmlns:a16="http://schemas.microsoft.com/office/drawing/2014/main" val="20001"/>
                    </a:ext>
                  </a:extLst>
                </a:gridCol>
              </a:tblGrid>
              <a:tr h="370840">
                <a:tc>
                  <a:txBody>
                    <a:bodyPr/>
                    <a:lstStyle/>
                    <a:p>
                      <a:r>
                        <a:rPr lang="en-AU" dirty="0"/>
                        <a:t>Unit 4 AOS1 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4  AOS1 2018-2023</a:t>
                      </a:r>
                    </a:p>
                  </a:txBody>
                  <a:tcPr/>
                </a:tc>
                <a:extLst>
                  <a:ext uri="{0D108BD9-81ED-4DB2-BD59-A6C34878D82A}">
                    <a16:rowId xmlns:a16="http://schemas.microsoft.com/office/drawing/2014/main" val="10000"/>
                  </a:ext>
                </a:extLst>
              </a:tr>
              <a:tr h="370840">
                <a:tc>
                  <a:txBody>
                    <a:bodyPr/>
                    <a:lstStyle/>
                    <a:p>
                      <a:r>
                        <a:rPr lang="en-US" dirty="0"/>
                        <a:t>…. the student should be able to explain how Australian federal domestic public policy is formulated and implemented, </a:t>
                      </a:r>
                      <a:r>
                        <a:rPr lang="en-US" dirty="0" err="1"/>
                        <a:t>analyse</a:t>
                      </a:r>
                      <a:r>
                        <a:rPr lang="en-US" dirty="0"/>
                        <a:t> the factors which affect these processes, and critically evaluate a selected contemporary domestic policy issue.</a:t>
                      </a:r>
                      <a:endParaRPr lang="en-AU" dirty="0"/>
                    </a:p>
                  </a:txBody>
                  <a:tcPr/>
                </a:tc>
                <a:tc>
                  <a:txBody>
                    <a:bodyPr/>
                    <a:lstStyle/>
                    <a:p>
                      <a:r>
                        <a:rPr lang="en-US" b="1" dirty="0"/>
                        <a:t>….</a:t>
                      </a:r>
                      <a:r>
                        <a:rPr lang="en-US" dirty="0"/>
                        <a:t> </a:t>
                      </a:r>
                      <a:r>
                        <a:rPr lang="en-US" b="0" dirty="0"/>
                        <a:t>the student should be able to explain how Australian federal domestic public policy is formulated and implemented, </a:t>
                      </a:r>
                      <a:r>
                        <a:rPr lang="en-US" b="0" dirty="0" err="1"/>
                        <a:t>analyse</a:t>
                      </a:r>
                      <a:r>
                        <a:rPr lang="en-US" b="0" dirty="0"/>
                        <a:t> the factors which affect these processes and critically evaluate a selected contemporary domestic policy issue.</a:t>
                      </a:r>
                      <a:endParaRPr lang="en-AU" b="0"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1403648" y="4725144"/>
            <a:ext cx="6120680" cy="461665"/>
          </a:xfrm>
          <a:prstGeom prst="rect">
            <a:avLst/>
          </a:prstGeom>
          <a:noFill/>
        </p:spPr>
        <p:txBody>
          <a:bodyPr wrap="square" rtlCol="0">
            <a:spAutoFit/>
          </a:bodyPr>
          <a:lstStyle/>
          <a:p>
            <a:r>
              <a:rPr lang="en-AU" b="1" dirty="0">
                <a:solidFill>
                  <a:srgbClr val="0099E3"/>
                </a:solidFill>
              </a:rPr>
              <a:t>No Change to Outcome Statement </a:t>
            </a:r>
          </a:p>
        </p:txBody>
      </p:sp>
    </p:spTree>
    <p:extLst>
      <p:ext uri="{BB962C8B-B14F-4D97-AF65-F5344CB8AC3E}">
        <p14:creationId xmlns:p14="http://schemas.microsoft.com/office/powerpoint/2010/main" val="38462473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AU" dirty="0"/>
              <a:t>Key Knowledge AOS1</a:t>
            </a:r>
          </a:p>
        </p:txBody>
      </p:sp>
      <p:sp>
        <p:nvSpPr>
          <p:cNvPr id="3" name="Content Placeholder 2"/>
          <p:cNvSpPr>
            <a:spLocks noGrp="1"/>
          </p:cNvSpPr>
          <p:nvPr>
            <p:ph idx="1"/>
          </p:nvPr>
        </p:nvSpPr>
        <p:spPr>
          <a:xfrm>
            <a:off x="827584" y="1196752"/>
            <a:ext cx="7992888" cy="4968552"/>
          </a:xfrm>
        </p:spPr>
        <p:txBody>
          <a:bodyPr/>
          <a:lstStyle/>
          <a:p>
            <a:r>
              <a:rPr lang="en-US" sz="2400" b="0" dirty="0"/>
              <a:t>Key terms and concepts must be explicitly taught and applied</a:t>
            </a:r>
            <a:r>
              <a:rPr lang="en-US" sz="2400" dirty="0"/>
              <a:t>. </a:t>
            </a:r>
            <a:endParaRPr lang="en-AU" sz="2400" dirty="0"/>
          </a:p>
          <a:p>
            <a:r>
              <a:rPr lang="en-AU" sz="2400" b="0" dirty="0"/>
              <a:t>Change of terms from bureaucracy to </a:t>
            </a:r>
            <a:r>
              <a:rPr lang="en-AU" sz="2400" dirty="0"/>
              <a:t>“</a:t>
            </a:r>
            <a:r>
              <a:rPr lang="en-AU" sz="2400" i="1" dirty="0"/>
              <a:t>the public service.</a:t>
            </a:r>
            <a:r>
              <a:rPr lang="en-AU" sz="2400" dirty="0"/>
              <a:t>”</a:t>
            </a:r>
          </a:p>
          <a:p>
            <a:r>
              <a:rPr lang="en-AU" sz="2400" b="0" dirty="0"/>
              <a:t>Addition of </a:t>
            </a:r>
            <a:r>
              <a:rPr lang="en-AU" sz="2400" dirty="0"/>
              <a:t>“</a:t>
            </a:r>
            <a:r>
              <a:rPr lang="en-US" sz="2400" i="1" dirty="0"/>
              <a:t>role and significance of ministerial advisers.</a:t>
            </a:r>
            <a:r>
              <a:rPr lang="en-US" sz="2400" dirty="0"/>
              <a:t>”</a:t>
            </a:r>
          </a:p>
          <a:p>
            <a:r>
              <a:rPr lang="en-US" sz="2400" b="0" dirty="0"/>
              <a:t>Change of “the role of…” to </a:t>
            </a:r>
            <a:r>
              <a:rPr lang="en-US" sz="2400" dirty="0"/>
              <a:t>“</a:t>
            </a:r>
            <a:r>
              <a:rPr lang="en-US" sz="2400" i="1" dirty="0"/>
              <a:t>the contribution of the opposition, minor parties…”</a:t>
            </a:r>
          </a:p>
          <a:p>
            <a:r>
              <a:rPr lang="en-US" sz="2400" b="0" dirty="0"/>
              <a:t>Addition to </a:t>
            </a:r>
            <a:r>
              <a:rPr lang="en-US" sz="2400" dirty="0"/>
              <a:t>“</a:t>
            </a:r>
            <a:r>
              <a:rPr lang="en-US" sz="2400" i="1" dirty="0"/>
              <a:t>elements outside…: international influences, ….”</a:t>
            </a:r>
          </a:p>
          <a:p>
            <a:r>
              <a:rPr lang="en-US" sz="2400" b="0" dirty="0"/>
              <a:t>Focus on </a:t>
            </a:r>
            <a:r>
              <a:rPr lang="en-US" sz="2400" i="1" dirty="0"/>
              <a:t>“</a:t>
            </a:r>
            <a:r>
              <a:rPr lang="en-US" sz="2400" i="1" u="sng" dirty="0"/>
              <a:t>ONE</a:t>
            </a:r>
            <a:r>
              <a:rPr lang="en-US" sz="2400" i="1" dirty="0"/>
              <a:t> selected contemporary policy and government response.</a:t>
            </a:r>
            <a:r>
              <a:rPr lang="en-US" sz="2400" dirty="0"/>
              <a:t>” </a:t>
            </a:r>
            <a:endParaRPr lang="en-US" sz="2400" i="1" dirty="0"/>
          </a:p>
          <a:p>
            <a:endParaRPr lang="en-AU" sz="2400" dirty="0"/>
          </a:p>
        </p:txBody>
      </p:sp>
    </p:spTree>
    <p:extLst>
      <p:ext uri="{BB962C8B-B14F-4D97-AF65-F5344CB8AC3E}">
        <p14:creationId xmlns:p14="http://schemas.microsoft.com/office/powerpoint/2010/main" val="29009163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43000"/>
          </a:xfrm>
        </p:spPr>
        <p:txBody>
          <a:bodyPr/>
          <a:lstStyle/>
          <a:p>
            <a:r>
              <a:rPr lang="en-AU" dirty="0"/>
              <a:t>Key Skills AOS1</a:t>
            </a:r>
          </a:p>
        </p:txBody>
      </p:sp>
      <p:sp>
        <p:nvSpPr>
          <p:cNvPr id="3" name="Content Placeholder 2"/>
          <p:cNvSpPr>
            <a:spLocks noGrp="1"/>
          </p:cNvSpPr>
          <p:nvPr>
            <p:ph idx="1"/>
          </p:nvPr>
        </p:nvSpPr>
        <p:spPr/>
        <p:txBody>
          <a:bodyPr/>
          <a:lstStyle/>
          <a:p>
            <a:endParaRPr lang="en-AU"/>
          </a:p>
        </p:txBody>
      </p:sp>
      <p:graphicFrame>
        <p:nvGraphicFramePr>
          <p:cNvPr id="4" name="Content Placeholder 3"/>
          <p:cNvGraphicFramePr>
            <a:graphicFrameLocks/>
          </p:cNvGraphicFramePr>
          <p:nvPr>
            <p:extLst>
              <p:ext uri="{D42A27DB-BD31-4B8C-83A1-F6EECF244321}">
                <p14:modId xmlns:p14="http://schemas.microsoft.com/office/powerpoint/2010/main" val="311147570"/>
              </p:ext>
            </p:extLst>
          </p:nvPr>
        </p:nvGraphicFramePr>
        <p:xfrm>
          <a:off x="107504" y="1340768"/>
          <a:ext cx="8856984" cy="5334000"/>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323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strike="noStrike" dirty="0"/>
                        <a:t>Unit 4 AOS1 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4 AOS1 2018-2023</a:t>
                      </a:r>
                    </a:p>
                  </a:txBody>
                  <a:tcPr/>
                </a:tc>
                <a:extLst>
                  <a:ext uri="{0D108BD9-81ED-4DB2-BD59-A6C34878D82A}">
                    <a16:rowId xmlns:a16="http://schemas.microsoft.com/office/drawing/2014/main" val="10000"/>
                  </a:ext>
                </a:extLst>
              </a:tr>
              <a:tr h="4630500">
                <a:tc>
                  <a:txBody>
                    <a:bodyPr/>
                    <a:lstStyle/>
                    <a:p>
                      <a:pPr marL="285750" indent="-285750">
                        <a:buFont typeface="Arial" pitchFamily="34" charset="0"/>
                        <a:buChar char="•"/>
                      </a:pPr>
                      <a:r>
                        <a:rPr lang="en-US" sz="1600" dirty="0"/>
                        <a:t>define and use key concepts relating to domestic policy </a:t>
                      </a:r>
                    </a:p>
                    <a:p>
                      <a:pPr marL="285750" indent="-285750">
                        <a:buFont typeface="Arial" pitchFamily="34" charset="0"/>
                        <a:buChar char="•"/>
                      </a:pPr>
                      <a:r>
                        <a:rPr lang="en-US" sz="1600" dirty="0"/>
                        <a:t>critically evaluate a selected contemporary domestic policy issue</a:t>
                      </a:r>
                    </a:p>
                    <a:p>
                      <a:pPr marL="285750" indent="-285750">
                        <a:buFont typeface="Arial" pitchFamily="34" charset="0"/>
                        <a:buChar char="•"/>
                      </a:pPr>
                      <a:r>
                        <a:rPr lang="en-US" sz="1600" dirty="0"/>
                        <a:t>identify the range of influences on policy making and implementation</a:t>
                      </a:r>
                    </a:p>
                    <a:p>
                      <a:pPr marL="285750" indent="-285750">
                        <a:buFont typeface="Arial" pitchFamily="34" charset="0"/>
                        <a:buChar char="•"/>
                      </a:pPr>
                      <a:r>
                        <a:rPr lang="en-US" sz="1600" dirty="0"/>
                        <a:t>explain and </a:t>
                      </a:r>
                      <a:r>
                        <a:rPr lang="en-US" sz="1600" dirty="0" err="1"/>
                        <a:t>analyse</a:t>
                      </a:r>
                      <a:r>
                        <a:rPr lang="en-US" sz="1600" dirty="0"/>
                        <a:t> the policy-making and implementation process </a:t>
                      </a:r>
                    </a:p>
                    <a:p>
                      <a:pPr marL="285750" indent="-285750">
                        <a:buFont typeface="Arial" pitchFamily="34" charset="0"/>
                        <a:buChar char="•"/>
                      </a:pPr>
                      <a:r>
                        <a:rPr lang="en-US" sz="1600" dirty="0"/>
                        <a:t>access, interpret and draw conclusions from information gathered from a range of sources</a:t>
                      </a:r>
                      <a:endParaRPr lang="en-AU" sz="1600" strike="noStrike" dirty="0"/>
                    </a:p>
                  </a:txBody>
                  <a:tcPr/>
                </a:tc>
                <a:tc>
                  <a:txBody>
                    <a:bodyPr/>
                    <a:lstStyle/>
                    <a:p>
                      <a:pPr marL="285750" indent="-285750">
                        <a:buFont typeface="Arial" pitchFamily="34" charset="0"/>
                        <a:buChar char="•"/>
                      </a:pPr>
                      <a:r>
                        <a:rPr lang="en-US" sz="1600" dirty="0"/>
                        <a:t>define </a:t>
                      </a:r>
                      <a:r>
                        <a:rPr lang="en-US" sz="1600" b="1" dirty="0">
                          <a:solidFill>
                            <a:srgbClr val="0099E3"/>
                          </a:solidFill>
                        </a:rPr>
                        <a:t>and explain key terms </a:t>
                      </a:r>
                      <a:r>
                        <a:rPr lang="en-US" sz="1600" dirty="0"/>
                        <a:t>and concepts relating to domestic policy</a:t>
                      </a:r>
                    </a:p>
                    <a:p>
                      <a:pPr marL="285750" indent="-285750">
                        <a:buFont typeface="Arial" pitchFamily="34" charset="0"/>
                        <a:buChar char="•"/>
                      </a:pPr>
                      <a:r>
                        <a:rPr lang="en-US" sz="1600" b="1" dirty="0" err="1">
                          <a:solidFill>
                            <a:srgbClr val="0099E3"/>
                          </a:solidFill>
                        </a:rPr>
                        <a:t>analyse</a:t>
                      </a:r>
                      <a:r>
                        <a:rPr lang="en-US" sz="1600" b="1" dirty="0">
                          <a:solidFill>
                            <a:srgbClr val="0099E3"/>
                          </a:solidFill>
                        </a:rPr>
                        <a:t> the role and influence of government institutions in public policy formulation and implementation</a:t>
                      </a:r>
                    </a:p>
                    <a:p>
                      <a:pPr marL="285750" indent="-285750">
                        <a:buFont typeface="Arial" pitchFamily="34" charset="0"/>
                        <a:buChar char="•"/>
                      </a:pPr>
                      <a:r>
                        <a:rPr lang="en-US" sz="1600" b="1" dirty="0" err="1">
                          <a:solidFill>
                            <a:srgbClr val="0099E3"/>
                          </a:solidFill>
                        </a:rPr>
                        <a:t>analyse</a:t>
                      </a:r>
                      <a:r>
                        <a:rPr lang="en-US" sz="1600" b="1" dirty="0">
                          <a:solidFill>
                            <a:srgbClr val="0099E3"/>
                          </a:solidFill>
                        </a:rPr>
                        <a:t> the role and influence of elections and the electoral mandate in public policy formulation and implementation</a:t>
                      </a:r>
                    </a:p>
                    <a:p>
                      <a:pPr marL="285750" indent="-285750">
                        <a:buFont typeface="Arial" pitchFamily="34" charset="0"/>
                        <a:buChar char="•"/>
                      </a:pPr>
                      <a:r>
                        <a:rPr lang="en-US" sz="1600" b="1" dirty="0" err="1">
                          <a:solidFill>
                            <a:srgbClr val="0099E3"/>
                          </a:solidFill>
                        </a:rPr>
                        <a:t>analyse</a:t>
                      </a:r>
                      <a:r>
                        <a:rPr lang="en-US" sz="1600" dirty="0"/>
                        <a:t> the role and influence </a:t>
                      </a:r>
                      <a:r>
                        <a:rPr lang="en-US" sz="1600" b="1" dirty="0">
                          <a:solidFill>
                            <a:srgbClr val="0099E3"/>
                          </a:solidFill>
                        </a:rPr>
                        <a:t>of the Opposition, minor parties and independents in public policy formulation and implementation</a:t>
                      </a:r>
                    </a:p>
                    <a:p>
                      <a:pPr marL="285750" indent="-285750">
                        <a:buFont typeface="Arial" pitchFamily="34" charset="0"/>
                        <a:buChar char="•"/>
                      </a:pPr>
                      <a:r>
                        <a:rPr lang="en-US" sz="1600" b="1" dirty="0" err="1">
                          <a:solidFill>
                            <a:srgbClr val="0099E3"/>
                          </a:solidFill>
                        </a:rPr>
                        <a:t>analyse</a:t>
                      </a:r>
                      <a:r>
                        <a:rPr lang="en-US" sz="1600" b="1" dirty="0">
                          <a:solidFill>
                            <a:srgbClr val="0099E3"/>
                          </a:solidFill>
                        </a:rPr>
                        <a:t> the influences on policy making of elements outside the formal institutions of government</a:t>
                      </a:r>
                    </a:p>
                    <a:p>
                      <a:pPr marL="285750" indent="-285750">
                        <a:buFont typeface="Arial" pitchFamily="34" charset="0"/>
                        <a:buChar char="•"/>
                      </a:pPr>
                      <a:r>
                        <a:rPr lang="en-US" sz="1600" dirty="0"/>
                        <a:t>critically evaluate</a:t>
                      </a:r>
                      <a:r>
                        <a:rPr lang="en-US" sz="1600" b="1" dirty="0">
                          <a:solidFill>
                            <a:srgbClr val="0099E3"/>
                          </a:solidFill>
                        </a:rPr>
                        <a:t> ONE </a:t>
                      </a:r>
                      <a:r>
                        <a:rPr lang="en-US" sz="1600" dirty="0"/>
                        <a:t>selected contemporary domestic policy issue</a:t>
                      </a:r>
                    </a:p>
                    <a:p>
                      <a:pPr marL="285750" indent="-285750">
                        <a:buFont typeface="Arial" pitchFamily="34" charset="0"/>
                        <a:buChar char="•"/>
                      </a:pPr>
                      <a:r>
                        <a:rPr lang="en-US" sz="1600" b="1" dirty="0">
                          <a:solidFill>
                            <a:srgbClr val="0099E3"/>
                          </a:solidFill>
                        </a:rPr>
                        <a:t>develop points of view, explanations and arguments about policy making and implementation which use contemporary examples as evidence</a:t>
                      </a:r>
                      <a:endParaRPr lang="en-AU" sz="1600" b="1" dirty="0">
                        <a:solidFill>
                          <a:srgbClr val="0099E3"/>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89994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Developing a learning Program</a:t>
            </a:r>
          </a:p>
        </p:txBody>
      </p:sp>
      <p:sp>
        <p:nvSpPr>
          <p:cNvPr id="5" name="Content Placeholder 4"/>
          <p:cNvSpPr>
            <a:spLocks noGrp="1"/>
          </p:cNvSpPr>
          <p:nvPr>
            <p:ph sz="half" idx="1"/>
          </p:nvPr>
        </p:nvSpPr>
        <p:spPr>
          <a:xfrm>
            <a:off x="685800" y="1752600"/>
            <a:ext cx="3810000" cy="3962400"/>
          </a:xfrm>
        </p:spPr>
        <p:txBody>
          <a:bodyPr/>
          <a:lstStyle/>
          <a:p>
            <a:pPr marL="0" indent="0">
              <a:buNone/>
            </a:pPr>
            <a:r>
              <a:rPr lang="en-AU" sz="2400" dirty="0"/>
              <a:t>CASE STUDY </a:t>
            </a:r>
          </a:p>
          <a:p>
            <a:pPr marL="0" indent="0">
              <a:buNone/>
            </a:pPr>
            <a:r>
              <a:rPr lang="en-AU" sz="2000" b="0" dirty="0"/>
              <a:t>Research and prepare a </a:t>
            </a:r>
            <a:r>
              <a:rPr lang="en-AU" sz="2000" dirty="0"/>
              <a:t>case study </a:t>
            </a:r>
            <a:r>
              <a:rPr lang="en-AU" sz="2000" b="0" dirty="0"/>
              <a:t>on a contemporary policy and government response. </a:t>
            </a:r>
          </a:p>
          <a:p>
            <a:pPr>
              <a:buFontTx/>
              <a:buChar char="-"/>
            </a:pPr>
            <a:r>
              <a:rPr lang="en-AU" sz="2000" b="0" dirty="0"/>
              <a:t>Pairs or individuals </a:t>
            </a:r>
          </a:p>
          <a:p>
            <a:pPr>
              <a:buFontTx/>
              <a:buChar char="-"/>
            </a:pPr>
            <a:r>
              <a:rPr lang="en-AU" sz="2000" b="0" dirty="0"/>
              <a:t>Examine the role of:</a:t>
            </a:r>
          </a:p>
          <a:p>
            <a:pPr lvl="1">
              <a:buFontTx/>
              <a:buChar char="-"/>
            </a:pPr>
            <a:r>
              <a:rPr lang="en-AU" sz="1800" dirty="0"/>
              <a:t>Executive</a:t>
            </a:r>
          </a:p>
          <a:p>
            <a:pPr lvl="1">
              <a:buFontTx/>
              <a:buChar char="-"/>
            </a:pPr>
            <a:r>
              <a:rPr lang="en-AU" sz="1800" b="0" dirty="0"/>
              <a:t>Prime Minister </a:t>
            </a:r>
          </a:p>
          <a:p>
            <a:pPr lvl="1">
              <a:buFontTx/>
              <a:buChar char="-"/>
            </a:pPr>
            <a:r>
              <a:rPr lang="en-AU" sz="1800" dirty="0"/>
              <a:t>Commonwealth Parliament </a:t>
            </a:r>
          </a:p>
          <a:p>
            <a:pPr lvl="1">
              <a:buFontTx/>
              <a:buChar char="-"/>
            </a:pPr>
            <a:r>
              <a:rPr lang="en-AU" sz="1800" b="0" dirty="0"/>
              <a:t>Judiciary </a:t>
            </a:r>
          </a:p>
          <a:p>
            <a:pPr lvl="1">
              <a:buFontTx/>
              <a:buChar char="-"/>
            </a:pPr>
            <a:r>
              <a:rPr lang="en-AU" sz="1800" dirty="0"/>
              <a:t>Elections and electoral mandate </a:t>
            </a:r>
            <a:r>
              <a:rPr lang="en-AU" sz="1800" b="0" dirty="0"/>
              <a:t> </a:t>
            </a:r>
          </a:p>
          <a:p>
            <a:pPr lvl="1">
              <a:buFontTx/>
              <a:buChar char="-"/>
            </a:pPr>
            <a:r>
              <a:rPr lang="en-AU" sz="1800" dirty="0"/>
              <a:t>Elements outside formal institutions </a:t>
            </a:r>
            <a:endParaRPr lang="en-AU" sz="1800" b="0" dirty="0"/>
          </a:p>
        </p:txBody>
      </p:sp>
      <p:sp>
        <p:nvSpPr>
          <p:cNvPr id="6" name="Content Placeholder 5"/>
          <p:cNvSpPr>
            <a:spLocks noGrp="1"/>
          </p:cNvSpPr>
          <p:nvPr>
            <p:ph sz="half" idx="2"/>
          </p:nvPr>
        </p:nvSpPr>
        <p:spPr>
          <a:xfrm>
            <a:off x="4669815" y="1752600"/>
            <a:ext cx="3810000" cy="3962400"/>
          </a:xfrm>
        </p:spPr>
        <p:txBody>
          <a:bodyPr/>
          <a:lstStyle/>
          <a:p>
            <a:pPr marL="0" indent="0">
              <a:buNone/>
            </a:pPr>
            <a:r>
              <a:rPr lang="en-AU" sz="2400" dirty="0"/>
              <a:t>Create a POLICY WALL</a:t>
            </a:r>
          </a:p>
          <a:p>
            <a:r>
              <a:rPr lang="en-AU" sz="2000" b="0" dirty="0"/>
              <a:t>Key contributors </a:t>
            </a:r>
          </a:p>
          <a:p>
            <a:r>
              <a:rPr lang="en-AU" sz="2000" b="0" dirty="0"/>
              <a:t>Media reports </a:t>
            </a:r>
          </a:p>
          <a:p>
            <a:r>
              <a:rPr lang="en-AU" sz="2000" b="0" dirty="0"/>
              <a:t>Annotated </a:t>
            </a:r>
          </a:p>
          <a:p>
            <a:r>
              <a:rPr lang="en-AU" sz="2000" b="0" dirty="0"/>
              <a:t>Continually added to</a:t>
            </a:r>
          </a:p>
          <a:p>
            <a:r>
              <a:rPr lang="en-AU" sz="2000" b="0" dirty="0"/>
              <a:t>Allocated/all in </a:t>
            </a:r>
          </a:p>
        </p:txBody>
      </p:sp>
      <p:pic>
        <p:nvPicPr>
          <p:cNvPr id="9" name="Picture 8"/>
          <p:cNvPicPr>
            <a:picLocks noChangeAspect="1"/>
          </p:cNvPicPr>
          <p:nvPr/>
        </p:nvPicPr>
        <p:blipFill>
          <a:blip r:embed="rId3"/>
          <a:stretch>
            <a:fillRect/>
          </a:stretch>
        </p:blipFill>
        <p:spPr>
          <a:xfrm>
            <a:off x="4932040" y="4221088"/>
            <a:ext cx="2925167" cy="638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stretch>
            <a:fillRect/>
          </a:stretch>
        </p:blipFill>
        <p:spPr>
          <a:xfrm>
            <a:off x="5836932" y="4559151"/>
            <a:ext cx="2645728" cy="698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a:stretch>
            <a:fillRect/>
          </a:stretch>
        </p:blipFill>
        <p:spPr>
          <a:xfrm>
            <a:off x="4807045" y="5425922"/>
            <a:ext cx="3846785" cy="477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a:stretch>
            <a:fillRect/>
          </a:stretch>
        </p:blipFill>
        <p:spPr>
          <a:xfrm>
            <a:off x="4567060" y="4787617"/>
            <a:ext cx="3846215" cy="415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a:stretch>
            <a:fillRect/>
          </a:stretch>
        </p:blipFill>
        <p:spPr>
          <a:xfrm>
            <a:off x="5049158" y="4344656"/>
            <a:ext cx="3432080" cy="1475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8"/>
          <a:stretch>
            <a:fillRect/>
          </a:stretch>
        </p:blipFill>
        <p:spPr>
          <a:xfrm>
            <a:off x="4737912" y="3499766"/>
            <a:ext cx="3496449" cy="1491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9"/>
          <a:stretch>
            <a:fillRect/>
          </a:stretch>
        </p:blipFill>
        <p:spPr>
          <a:xfrm>
            <a:off x="4737912" y="4622111"/>
            <a:ext cx="4154568" cy="532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a:blip r:embed="rId10"/>
          <a:stretch>
            <a:fillRect/>
          </a:stretch>
        </p:blipFill>
        <p:spPr>
          <a:xfrm>
            <a:off x="4398767" y="4490305"/>
            <a:ext cx="4555358" cy="515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9977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 a glance</a:t>
            </a:r>
          </a:p>
        </p:txBody>
      </p:sp>
      <p:sp>
        <p:nvSpPr>
          <p:cNvPr id="3" name="Content Placeholder 2"/>
          <p:cNvSpPr>
            <a:spLocks noGrp="1"/>
          </p:cNvSpPr>
          <p:nvPr>
            <p:ph idx="1"/>
          </p:nvPr>
        </p:nvSpPr>
        <p:spPr>
          <a:xfrm>
            <a:off x="539552" y="1556792"/>
            <a:ext cx="7772400" cy="3962400"/>
          </a:xfrm>
        </p:spPr>
        <p:txBody>
          <a:bodyPr/>
          <a:lstStyle/>
          <a:p>
            <a:r>
              <a:rPr lang="en-AU" dirty="0"/>
              <a:t> Titles of each Area of Study </a:t>
            </a:r>
          </a:p>
        </p:txBody>
      </p:sp>
      <p:graphicFrame>
        <p:nvGraphicFramePr>
          <p:cNvPr id="4" name="Table 3"/>
          <p:cNvGraphicFramePr>
            <a:graphicFrameLocks noGrp="1"/>
          </p:cNvGraphicFramePr>
          <p:nvPr>
            <p:extLst>
              <p:ext uri="{D42A27DB-BD31-4B8C-83A1-F6EECF244321}">
                <p14:modId xmlns:p14="http://schemas.microsoft.com/office/powerpoint/2010/main" val="1951845402"/>
              </p:ext>
            </p:extLst>
          </p:nvPr>
        </p:nvGraphicFramePr>
        <p:xfrm>
          <a:off x="683568" y="2276872"/>
          <a:ext cx="7704854" cy="3794720"/>
        </p:xfrm>
        <a:graphic>
          <a:graphicData uri="http://schemas.openxmlformats.org/drawingml/2006/table">
            <a:tbl>
              <a:tblPr firstRow="1" bandRow="1">
                <a:tableStyleId>{5C22544A-7EE6-4342-B048-85BDC9FD1C3A}</a:tableStyleId>
              </a:tblPr>
              <a:tblGrid>
                <a:gridCol w="865523">
                  <a:extLst>
                    <a:ext uri="{9D8B030D-6E8A-4147-A177-3AD203B41FA5}">
                      <a16:colId xmlns:a16="http://schemas.microsoft.com/office/drawing/2014/main" val="20000"/>
                    </a:ext>
                  </a:extLst>
                </a:gridCol>
                <a:gridCol w="1194191">
                  <a:extLst>
                    <a:ext uri="{9D8B030D-6E8A-4147-A177-3AD203B41FA5}">
                      <a16:colId xmlns:a16="http://schemas.microsoft.com/office/drawing/2014/main" val="20001"/>
                    </a:ext>
                  </a:extLst>
                </a:gridCol>
                <a:gridCol w="2517428">
                  <a:extLst>
                    <a:ext uri="{9D8B030D-6E8A-4147-A177-3AD203B41FA5}">
                      <a16:colId xmlns:a16="http://schemas.microsoft.com/office/drawing/2014/main" val="20002"/>
                    </a:ext>
                  </a:extLst>
                </a:gridCol>
                <a:gridCol w="3127712">
                  <a:extLst>
                    <a:ext uri="{9D8B030D-6E8A-4147-A177-3AD203B41FA5}">
                      <a16:colId xmlns:a16="http://schemas.microsoft.com/office/drawing/2014/main" val="20003"/>
                    </a:ext>
                  </a:extLst>
                </a:gridCol>
              </a:tblGrid>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Unit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Areas</a:t>
                      </a:r>
                      <a:r>
                        <a:rPr lang="en-AU" sz="1800" baseline="0" dirty="0"/>
                        <a:t> of Study</a:t>
                      </a: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2018-2023</a:t>
                      </a:r>
                      <a:endParaRPr lang="en-AU" b="1" dirty="0"/>
                    </a:p>
                  </a:txBody>
                  <a:tcPr/>
                </a:tc>
                <a:extLst>
                  <a:ext uri="{0D108BD9-81ED-4DB2-BD59-A6C34878D82A}">
                    <a16:rowId xmlns:a16="http://schemas.microsoft.com/office/drawing/2014/main" val="10000"/>
                  </a:ext>
                </a:extLst>
              </a:tr>
              <a:tr h="7200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Unit </a:t>
                      </a:r>
                      <a:r>
                        <a:rPr lang="en-AU" sz="1800" baseline="0" dirty="0"/>
                        <a:t> 3</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800"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 AOS 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Australian democracy</a:t>
                      </a: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Australian democracy</a:t>
                      </a:r>
                      <a:endParaRPr lang="en-AU" b="1" dirty="0"/>
                    </a:p>
                  </a:txBody>
                  <a:tcPr/>
                </a:tc>
                <a:extLst>
                  <a:ext uri="{0D108BD9-81ED-4DB2-BD59-A6C34878D82A}">
                    <a16:rowId xmlns:a16="http://schemas.microsoft.com/office/drawing/2014/main" val="10001"/>
                  </a:ext>
                </a:extLst>
              </a:tr>
              <a:tr h="72008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 AOS 2</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Australian democracy in perspective</a:t>
                      </a: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Comparing democracies: Australia and the United States of America</a:t>
                      </a:r>
                      <a:endParaRPr lang="en-AU" b="1" dirty="0"/>
                    </a:p>
                  </a:txBody>
                  <a:tcPr/>
                </a:tc>
                <a:extLst>
                  <a:ext uri="{0D108BD9-81ED-4DB2-BD59-A6C34878D82A}">
                    <a16:rowId xmlns:a16="http://schemas.microsoft.com/office/drawing/2014/main" val="10002"/>
                  </a:ext>
                </a:extLst>
              </a:tr>
              <a:tr h="7200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Unit  4</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 AOS 1</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Domestic policy</a:t>
                      </a: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Domestic policy</a:t>
                      </a:r>
                      <a:endParaRPr lang="en-AU" b="1" dirty="0"/>
                    </a:p>
                  </a:txBody>
                  <a:tcPr/>
                </a:tc>
                <a:extLst>
                  <a:ext uri="{0D108BD9-81ED-4DB2-BD59-A6C34878D82A}">
                    <a16:rowId xmlns:a16="http://schemas.microsoft.com/office/drawing/2014/main" val="10003"/>
                  </a:ext>
                </a:extLst>
              </a:tr>
              <a:tr h="72008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t> AOS 2</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Foreign policy</a:t>
                      </a:r>
                      <a:endParaRPr lang="en-A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Foreign policy</a:t>
                      </a:r>
                      <a:endParaRPr lang="en-AU" b="1"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986382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Developing a learning Program</a:t>
            </a:r>
          </a:p>
        </p:txBody>
      </p:sp>
      <p:sp>
        <p:nvSpPr>
          <p:cNvPr id="7" name="Content Placeholder 6"/>
          <p:cNvSpPr>
            <a:spLocks noGrp="1"/>
          </p:cNvSpPr>
          <p:nvPr>
            <p:ph idx="1"/>
          </p:nvPr>
        </p:nvSpPr>
        <p:spPr>
          <a:xfrm>
            <a:off x="685800" y="1758439"/>
            <a:ext cx="7772400" cy="3962400"/>
          </a:xfrm>
        </p:spPr>
        <p:txBody>
          <a:bodyPr/>
          <a:lstStyle/>
          <a:p>
            <a:pPr marL="0" indent="0">
              <a:buNone/>
            </a:pPr>
            <a:r>
              <a:rPr lang="en-AU" dirty="0"/>
              <a:t>EXTENDED RESPONSE PRACTICE </a:t>
            </a:r>
            <a:endParaRPr lang="en-AU" sz="2400" b="0" dirty="0"/>
          </a:p>
          <a:p>
            <a:r>
              <a:rPr lang="en-AU" sz="2400" b="0" dirty="0"/>
              <a:t>What influences the policy decisions and actions of the Commonwealth Parliament?</a:t>
            </a:r>
          </a:p>
          <a:p>
            <a:r>
              <a:rPr lang="en-AU" sz="2400" b="0" dirty="0"/>
              <a:t>What opportunities exist for individuals and groups to participate in the decisions of government? </a:t>
            </a:r>
          </a:p>
          <a:p>
            <a:r>
              <a:rPr lang="en-AU" sz="2400" b="0" dirty="0"/>
              <a:t>“Participation is a fundamental democratic principle, however, in practice the government is unable to respond to many, often competing interests, which seek to influence the contents of domestic policy.” To what extent do you agree? </a:t>
            </a:r>
          </a:p>
          <a:p>
            <a:pPr marL="0" indent="0">
              <a:buNone/>
            </a:pPr>
            <a:endParaRPr lang="en-AU" sz="2400" b="0" dirty="0"/>
          </a:p>
        </p:txBody>
      </p:sp>
    </p:spTree>
    <p:extLst>
      <p:ext uri="{BB962C8B-B14F-4D97-AF65-F5344CB8AC3E}">
        <p14:creationId xmlns:p14="http://schemas.microsoft.com/office/powerpoint/2010/main" val="248936054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Studies </a:t>
            </a:r>
          </a:p>
        </p:txBody>
      </p:sp>
      <p:sp>
        <p:nvSpPr>
          <p:cNvPr id="5" name="Content Placeholder 4"/>
          <p:cNvSpPr>
            <a:spLocks noGrp="1"/>
          </p:cNvSpPr>
          <p:nvPr>
            <p:ph idx="1"/>
          </p:nvPr>
        </p:nvSpPr>
        <p:spPr/>
        <p:txBody>
          <a:bodyPr/>
          <a:lstStyle/>
          <a:p>
            <a:pPr marL="0" indent="0">
              <a:buNone/>
            </a:pPr>
            <a:r>
              <a:rPr lang="en-US" dirty="0"/>
              <a:t>Use examples and case studies from within the last 10 years.</a:t>
            </a:r>
          </a:p>
          <a:p>
            <a:pPr marL="0" indent="0">
              <a:buNone/>
            </a:pPr>
            <a:endParaRPr lang="en-AU" sz="1400" dirty="0">
              <a:solidFill>
                <a:srgbClr val="FF0000"/>
              </a:solidFill>
            </a:endParaRPr>
          </a:p>
          <a:p>
            <a:pPr marL="0" indent="0">
              <a:buNone/>
            </a:pPr>
            <a:r>
              <a:rPr lang="en-AU" sz="2800" dirty="0">
                <a:solidFill>
                  <a:srgbClr val="FF0000"/>
                </a:solidFill>
              </a:rPr>
              <a:t>CONTEMPORARY EVIDENCE &amp; EXAMPLES:</a:t>
            </a:r>
          </a:p>
          <a:p>
            <a:r>
              <a:rPr lang="en-AU" sz="2400" b="0" dirty="0">
                <a:solidFill>
                  <a:schemeClr val="tx1"/>
                </a:solidFill>
              </a:rPr>
              <a:t>457 visa changes</a:t>
            </a:r>
          </a:p>
          <a:p>
            <a:r>
              <a:rPr lang="en-AU" sz="2400" b="0" dirty="0">
                <a:solidFill>
                  <a:schemeClr val="tx1"/>
                </a:solidFill>
              </a:rPr>
              <a:t>Broader changes to citizenship laws</a:t>
            </a:r>
          </a:p>
          <a:p>
            <a:r>
              <a:rPr lang="en-AU" sz="2400" b="0" dirty="0">
                <a:solidFill>
                  <a:schemeClr val="tx1"/>
                </a:solidFill>
              </a:rPr>
              <a:t>May Budget</a:t>
            </a:r>
          </a:p>
          <a:p>
            <a:r>
              <a:rPr lang="en-AU" sz="2400" b="0" dirty="0">
                <a:solidFill>
                  <a:schemeClr val="tx1"/>
                </a:solidFill>
              </a:rPr>
              <a:t>Health care reforms, including changes to GP care</a:t>
            </a:r>
          </a:p>
          <a:p>
            <a:r>
              <a:rPr lang="en-AU" sz="2400" b="0" dirty="0">
                <a:solidFill>
                  <a:schemeClr val="tx1"/>
                </a:solidFill>
              </a:rPr>
              <a:t>Gas market intervention</a:t>
            </a:r>
          </a:p>
          <a:p>
            <a:r>
              <a:rPr lang="en-AU" sz="2400" b="0" dirty="0" err="1">
                <a:solidFill>
                  <a:schemeClr val="tx1"/>
                </a:solidFill>
              </a:rPr>
              <a:t>Gonski</a:t>
            </a:r>
            <a:r>
              <a:rPr lang="en-AU" sz="2400" b="0" dirty="0">
                <a:solidFill>
                  <a:schemeClr val="tx1"/>
                </a:solidFill>
              </a:rPr>
              <a:t> 2.0</a:t>
            </a:r>
          </a:p>
        </p:txBody>
      </p:sp>
    </p:spTree>
    <p:extLst>
      <p:ext uri="{BB962C8B-B14F-4D97-AF65-F5344CB8AC3E}">
        <p14:creationId xmlns:p14="http://schemas.microsoft.com/office/powerpoint/2010/main" val="366893296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422704" cy="1143000"/>
          </a:xfrm>
        </p:spPr>
        <p:txBody>
          <a:bodyPr/>
          <a:lstStyle/>
          <a:p>
            <a:r>
              <a:rPr lang="en-US" sz="4000" dirty="0"/>
              <a:t>Area of Study 2</a:t>
            </a:r>
            <a:endParaRPr lang="en-AU" sz="4000" dirty="0"/>
          </a:p>
        </p:txBody>
      </p:sp>
      <p:sp>
        <p:nvSpPr>
          <p:cNvPr id="3" name="Content Placeholder 2"/>
          <p:cNvSpPr>
            <a:spLocks noGrp="1"/>
          </p:cNvSpPr>
          <p:nvPr>
            <p:ph idx="1"/>
          </p:nvPr>
        </p:nvSpPr>
        <p:spPr>
          <a:xfrm>
            <a:off x="610444" y="1398324"/>
            <a:ext cx="8136904" cy="3962400"/>
          </a:xfrm>
        </p:spPr>
        <p:txBody>
          <a:bodyPr/>
          <a:lstStyle/>
          <a:p>
            <a:r>
              <a:rPr lang="en-AU" sz="2800" dirty="0"/>
              <a:t>Change:</a:t>
            </a:r>
            <a:r>
              <a:rPr lang="en-US" sz="2800" dirty="0"/>
              <a:t> </a:t>
            </a:r>
          </a:p>
          <a:p>
            <a:r>
              <a:rPr lang="en-US" sz="2800" dirty="0"/>
              <a:t>Students “</a:t>
            </a:r>
            <a:r>
              <a:rPr lang="en-US" sz="2800" b="1" i="1" dirty="0"/>
              <a:t>consider the main elements of Australian foreign policy and </a:t>
            </a:r>
            <a:r>
              <a:rPr lang="en-US" sz="2800" b="1" i="1" u="sng" dirty="0"/>
              <a:t>TWO</a:t>
            </a:r>
            <a:r>
              <a:rPr lang="en-US" sz="2800" b="1" i="1" dirty="0"/>
              <a:t> key challenges it faces.”</a:t>
            </a:r>
          </a:p>
          <a:p>
            <a:r>
              <a:rPr lang="en-US" sz="2800" dirty="0"/>
              <a:t>Change in the cognitive demand of the </a:t>
            </a:r>
            <a:r>
              <a:rPr lang="en-US" sz="2800" i="1" dirty="0"/>
              <a:t>Outcome statement. </a:t>
            </a:r>
            <a:endParaRPr lang="en-US" sz="2800" b="1" i="1" dirty="0"/>
          </a:p>
          <a:p>
            <a:pPr marL="0" indent="0">
              <a:buNone/>
            </a:pPr>
            <a:endParaRPr lang="en-US" sz="2800" b="1" i="1" dirty="0"/>
          </a:p>
          <a:p>
            <a:endParaRPr lang="en-AU" sz="2800" b="1" i="1" dirty="0"/>
          </a:p>
          <a:p>
            <a:pPr lvl="1">
              <a:buFont typeface="Courier New" pitchFamily="49" charset="0"/>
              <a:buChar char="o"/>
            </a:pPr>
            <a:endParaRPr lang="en-US" sz="2000" dirty="0"/>
          </a:p>
        </p:txBody>
      </p:sp>
    </p:spTree>
    <p:extLst>
      <p:ext uri="{BB962C8B-B14F-4D97-AF65-F5344CB8AC3E}">
        <p14:creationId xmlns:p14="http://schemas.microsoft.com/office/powerpoint/2010/main" val="200057962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U4 AOS 2 Outcome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5542717"/>
              </p:ext>
            </p:extLst>
          </p:nvPr>
        </p:nvGraphicFramePr>
        <p:xfrm>
          <a:off x="611560" y="1772816"/>
          <a:ext cx="7772400" cy="2656840"/>
        </p:xfrm>
        <a:graphic>
          <a:graphicData uri="http://schemas.openxmlformats.org/drawingml/2006/table">
            <a:tbl>
              <a:tblPr firstRow="1" bandRow="1">
                <a:tableStyleId>{5C22544A-7EE6-4342-B048-85BDC9FD1C3A}</a:tableStyleId>
              </a:tblPr>
              <a:tblGrid>
                <a:gridCol w="3166120">
                  <a:extLst>
                    <a:ext uri="{9D8B030D-6E8A-4147-A177-3AD203B41FA5}">
                      <a16:colId xmlns:a16="http://schemas.microsoft.com/office/drawing/2014/main" val="20000"/>
                    </a:ext>
                  </a:extLst>
                </a:gridCol>
                <a:gridCol w="4606280">
                  <a:extLst>
                    <a:ext uri="{9D8B030D-6E8A-4147-A177-3AD203B41FA5}">
                      <a16:colId xmlns:a16="http://schemas.microsoft.com/office/drawing/2014/main" val="20001"/>
                    </a:ext>
                  </a:extLst>
                </a:gridCol>
              </a:tblGrid>
              <a:tr h="370840">
                <a:tc>
                  <a:txBody>
                    <a:bodyPr/>
                    <a:lstStyle/>
                    <a:p>
                      <a:r>
                        <a:rPr lang="en-AU" dirty="0"/>
                        <a:t>Unit4 AOS2 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Unit4  AOS2 2018-2023</a:t>
                      </a:r>
                    </a:p>
                  </a:txBody>
                  <a:tcPr/>
                </a:tc>
                <a:extLst>
                  <a:ext uri="{0D108BD9-81ED-4DB2-BD59-A6C34878D82A}">
                    <a16:rowId xmlns:a16="http://schemas.microsoft.com/office/drawing/2014/main" val="10000"/>
                  </a:ext>
                </a:extLst>
              </a:tr>
              <a:tr h="370840">
                <a:tc>
                  <a:txBody>
                    <a:bodyPr/>
                    <a:lstStyle/>
                    <a:p>
                      <a:r>
                        <a:rPr lang="en-US" dirty="0"/>
                        <a:t>…. </a:t>
                      </a:r>
                      <a:r>
                        <a:rPr lang="en-US" strike="noStrike" dirty="0"/>
                        <a:t>the student should be able to describe, </a:t>
                      </a:r>
                      <a:r>
                        <a:rPr lang="en-US" strike="noStrike" dirty="0" err="1"/>
                        <a:t>analyse</a:t>
                      </a:r>
                      <a:r>
                        <a:rPr lang="en-US" strike="noStrike" dirty="0"/>
                        <a:t> and discuss the nature, objectives and instruments of contemporary Australian foreign policy, and the challenges facing Australian foreign policy.</a:t>
                      </a:r>
                      <a:endParaRPr lang="en-AU" strike="noStrike" dirty="0"/>
                    </a:p>
                  </a:txBody>
                  <a:tcPr/>
                </a:tc>
                <a:tc>
                  <a:txBody>
                    <a:bodyPr/>
                    <a:lstStyle/>
                    <a:p>
                      <a:r>
                        <a:rPr lang="en-US" b="1" dirty="0"/>
                        <a:t>….</a:t>
                      </a:r>
                      <a:r>
                        <a:rPr lang="en-US" dirty="0"/>
                        <a:t> </a:t>
                      </a:r>
                      <a:r>
                        <a:rPr lang="en-US" b="1" dirty="0"/>
                        <a:t>the student should be able to </a:t>
                      </a:r>
                      <a:r>
                        <a:rPr lang="en-US" b="1" dirty="0" err="1">
                          <a:solidFill>
                            <a:srgbClr val="0099E3"/>
                          </a:solidFill>
                        </a:rPr>
                        <a:t>analyse</a:t>
                      </a:r>
                      <a:r>
                        <a:rPr lang="en-US" b="1" dirty="0"/>
                        <a:t> the nature, objectives and instruments of contemporary Australian foreign policy, </a:t>
                      </a:r>
                      <a:r>
                        <a:rPr lang="en-US" b="1" dirty="0">
                          <a:solidFill>
                            <a:srgbClr val="0099E3"/>
                          </a:solidFill>
                        </a:rPr>
                        <a:t>and evaluate TWO key selected</a:t>
                      </a:r>
                      <a:r>
                        <a:rPr lang="en-US" b="1" dirty="0"/>
                        <a:t> challenges facing Australian foreign policy.</a:t>
                      </a:r>
                      <a:endParaRPr lang="en-AU"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339790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AU" dirty="0"/>
              <a:t>Key Knowledge AOS2</a:t>
            </a:r>
          </a:p>
        </p:txBody>
      </p:sp>
      <p:sp>
        <p:nvSpPr>
          <p:cNvPr id="3" name="Content Placeholder 2"/>
          <p:cNvSpPr>
            <a:spLocks noGrp="1"/>
          </p:cNvSpPr>
          <p:nvPr>
            <p:ph idx="1"/>
          </p:nvPr>
        </p:nvSpPr>
        <p:spPr>
          <a:xfrm>
            <a:off x="683568" y="1124744"/>
            <a:ext cx="7772400" cy="1447800"/>
          </a:xfrm>
        </p:spPr>
        <p:txBody>
          <a:bodyPr/>
          <a:lstStyle/>
          <a:p>
            <a:r>
              <a:rPr lang="en-US" sz="2400" b="0" dirty="0"/>
              <a:t>Key terms and concepts must be explicitly taught and applied</a:t>
            </a:r>
          </a:p>
          <a:p>
            <a:pPr marL="285750" indent="-285750"/>
            <a:r>
              <a:rPr lang="en-US" sz="2400" dirty="0"/>
              <a:t>TWO of the following key challenges facing contemporary Australian foreign policy:</a:t>
            </a:r>
          </a:p>
          <a:p>
            <a:pPr>
              <a:buFont typeface="Courier New" pitchFamily="49" charset="0"/>
              <a:buChar char="o"/>
            </a:pPr>
            <a:r>
              <a:rPr lang="en-US" sz="2400" dirty="0"/>
              <a:t>   global and regional conflicts</a:t>
            </a:r>
          </a:p>
          <a:p>
            <a:pPr>
              <a:buFont typeface="Courier New" pitchFamily="49" charset="0"/>
              <a:buChar char="o"/>
            </a:pPr>
            <a:r>
              <a:rPr lang="en-US" sz="2400" dirty="0"/>
              <a:t>    humanitarian crises and natural disasters </a:t>
            </a:r>
          </a:p>
          <a:p>
            <a:pPr>
              <a:buFont typeface="Courier New" pitchFamily="49" charset="0"/>
              <a:buChar char="o"/>
            </a:pPr>
            <a:r>
              <a:rPr lang="en-US" sz="2400" dirty="0"/>
              <a:t>    the threat of global terrorism  </a:t>
            </a:r>
          </a:p>
          <a:p>
            <a:pPr>
              <a:buFont typeface="Courier New" pitchFamily="49" charset="0"/>
              <a:buChar char="o"/>
            </a:pPr>
            <a:r>
              <a:rPr lang="en-US" sz="2400" dirty="0"/>
              <a:t>    climate change and environmental issues </a:t>
            </a:r>
          </a:p>
          <a:p>
            <a:pPr>
              <a:buFont typeface="Courier New" pitchFamily="49" charset="0"/>
              <a:buChar char="o"/>
            </a:pPr>
            <a:r>
              <a:rPr lang="en-US" sz="2400" dirty="0"/>
              <a:t>   the economic development of the region </a:t>
            </a:r>
          </a:p>
          <a:p>
            <a:pPr>
              <a:buFont typeface="Courier New" pitchFamily="49" charset="0"/>
              <a:buChar char="o"/>
            </a:pPr>
            <a:r>
              <a:rPr lang="en-US" sz="2400" dirty="0"/>
              <a:t>   refugees, people smuggling and trafficking in persons</a:t>
            </a:r>
            <a:endParaRPr lang="en-AU" dirty="0"/>
          </a:p>
        </p:txBody>
      </p:sp>
    </p:spTree>
    <p:extLst>
      <p:ext uri="{BB962C8B-B14F-4D97-AF65-F5344CB8AC3E}">
        <p14:creationId xmlns:p14="http://schemas.microsoft.com/office/powerpoint/2010/main" val="232606456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AU" dirty="0"/>
              <a:t>Key Skills AOS2</a:t>
            </a:r>
          </a:p>
        </p:txBody>
      </p:sp>
      <p:graphicFrame>
        <p:nvGraphicFramePr>
          <p:cNvPr id="4" name="Content Placeholder 3"/>
          <p:cNvGraphicFramePr>
            <a:graphicFrameLocks/>
          </p:cNvGraphicFramePr>
          <p:nvPr>
            <p:extLst>
              <p:ext uri="{D42A27DB-BD31-4B8C-83A1-F6EECF244321}">
                <p14:modId xmlns:p14="http://schemas.microsoft.com/office/powerpoint/2010/main" val="3955480684"/>
              </p:ext>
            </p:extLst>
          </p:nvPr>
        </p:nvGraphicFramePr>
        <p:xfrm>
          <a:off x="107504" y="1340768"/>
          <a:ext cx="8856984" cy="4996260"/>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323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strike="noStrike" dirty="0"/>
                        <a:t>Unit 4 AOS2 2012-2017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4 AOS2 2018-2023</a:t>
                      </a:r>
                    </a:p>
                  </a:txBody>
                  <a:tcPr/>
                </a:tc>
                <a:extLst>
                  <a:ext uri="{0D108BD9-81ED-4DB2-BD59-A6C34878D82A}">
                    <a16:rowId xmlns:a16="http://schemas.microsoft.com/office/drawing/2014/main" val="10000"/>
                  </a:ext>
                </a:extLst>
              </a:tr>
              <a:tr h="4630500">
                <a:tc>
                  <a:txBody>
                    <a:bodyPr/>
                    <a:lstStyle/>
                    <a:p>
                      <a:pPr marL="285750" indent="-285750">
                        <a:buFont typeface="Arial" pitchFamily="34" charset="0"/>
                        <a:buChar char="•"/>
                      </a:pPr>
                      <a:r>
                        <a:rPr lang="en-US" sz="1600" strike="noStrike" dirty="0"/>
                        <a:t>define and use key concepts relating to foreign policy</a:t>
                      </a:r>
                    </a:p>
                    <a:p>
                      <a:pPr marL="285750" indent="-285750">
                        <a:buFont typeface="Arial" pitchFamily="34" charset="0"/>
                        <a:buChar char="•"/>
                      </a:pPr>
                      <a:r>
                        <a:rPr lang="en-US" sz="1600" strike="noStrike" dirty="0"/>
                        <a:t>compare domestic and foreign policy</a:t>
                      </a:r>
                    </a:p>
                    <a:p>
                      <a:pPr marL="285750" indent="-285750">
                        <a:buFont typeface="Arial" pitchFamily="34" charset="0"/>
                        <a:buChar char="•"/>
                      </a:pPr>
                      <a:r>
                        <a:rPr lang="en-US" sz="1600" strike="noStrike" dirty="0"/>
                        <a:t>describe the formulation and implementation of foreign policy</a:t>
                      </a:r>
                    </a:p>
                    <a:p>
                      <a:pPr marL="285750" indent="-285750">
                        <a:buFont typeface="Arial" pitchFamily="34" charset="0"/>
                        <a:buChar char="•"/>
                      </a:pPr>
                      <a:r>
                        <a:rPr lang="en-US" sz="1600" strike="noStrike" dirty="0"/>
                        <a:t>explain foreign policy objectives</a:t>
                      </a:r>
                    </a:p>
                    <a:p>
                      <a:pPr marL="285750" indent="-285750">
                        <a:buFont typeface="Arial" pitchFamily="34" charset="0"/>
                        <a:buChar char="•"/>
                      </a:pPr>
                      <a:r>
                        <a:rPr lang="en-US" sz="1600" strike="noStrike" dirty="0" err="1"/>
                        <a:t>analyse</a:t>
                      </a:r>
                      <a:r>
                        <a:rPr lang="en-US" sz="1600" strike="noStrike" dirty="0"/>
                        <a:t> instruments of foreign policy </a:t>
                      </a:r>
                    </a:p>
                    <a:p>
                      <a:pPr marL="285750" indent="-285750">
                        <a:buFont typeface="Arial" pitchFamily="34" charset="0"/>
                        <a:buChar char="•"/>
                      </a:pPr>
                      <a:r>
                        <a:rPr lang="en-US" sz="1600" strike="noStrike" dirty="0" err="1"/>
                        <a:t>analyse</a:t>
                      </a:r>
                      <a:r>
                        <a:rPr lang="en-US" sz="1600" strike="noStrike" dirty="0"/>
                        <a:t> challenges facing foreign policy </a:t>
                      </a:r>
                    </a:p>
                    <a:p>
                      <a:pPr marL="285750" indent="-285750">
                        <a:buFont typeface="Arial" pitchFamily="34" charset="0"/>
                        <a:buChar char="•"/>
                      </a:pPr>
                      <a:r>
                        <a:rPr lang="en-US" sz="1600" strike="noStrike" dirty="0"/>
                        <a:t>access, interpret and draw conclusions from information gathered from a range of sources</a:t>
                      </a:r>
                      <a:endParaRPr lang="en-AU" sz="1600" strike="noStrike" dirty="0"/>
                    </a:p>
                  </a:txBody>
                  <a:tcPr/>
                </a:tc>
                <a:tc>
                  <a:txBody>
                    <a:bodyPr/>
                    <a:lstStyle/>
                    <a:p>
                      <a:pPr marL="285750" indent="-285750">
                        <a:buFont typeface="Arial" pitchFamily="34" charset="0"/>
                        <a:buChar char="•"/>
                      </a:pPr>
                      <a:r>
                        <a:rPr lang="en-US" sz="1600" dirty="0"/>
                        <a:t>define </a:t>
                      </a:r>
                      <a:r>
                        <a:rPr lang="en-US" sz="1600" b="1" dirty="0">
                          <a:solidFill>
                            <a:srgbClr val="0099E3"/>
                          </a:solidFill>
                        </a:rPr>
                        <a:t>and explain key terms </a:t>
                      </a:r>
                      <a:r>
                        <a:rPr lang="en-US" sz="1600" dirty="0"/>
                        <a:t>and concepts relating to foreign policy</a:t>
                      </a:r>
                    </a:p>
                    <a:p>
                      <a:pPr marL="285750" indent="-285750">
                        <a:buFont typeface="Arial" pitchFamily="34" charset="0"/>
                        <a:buChar char="•"/>
                      </a:pPr>
                      <a:r>
                        <a:rPr lang="en-US" sz="1600" b="1" dirty="0">
                          <a:solidFill>
                            <a:srgbClr val="0099E3"/>
                          </a:solidFill>
                        </a:rPr>
                        <a:t>explain and </a:t>
                      </a:r>
                      <a:r>
                        <a:rPr lang="en-US" sz="1600" b="1" dirty="0" err="1">
                          <a:solidFill>
                            <a:srgbClr val="0099E3"/>
                          </a:solidFill>
                        </a:rPr>
                        <a:t>analyse</a:t>
                      </a:r>
                      <a:r>
                        <a:rPr lang="en-US" sz="1600" b="1" dirty="0">
                          <a:solidFill>
                            <a:srgbClr val="0099E3"/>
                          </a:solidFill>
                        </a:rPr>
                        <a:t> the nature of contemporary </a:t>
                      </a:r>
                      <a:r>
                        <a:rPr lang="en-US" sz="1600" dirty="0"/>
                        <a:t>foreign policy formulation and implementation</a:t>
                      </a:r>
                    </a:p>
                    <a:p>
                      <a:pPr marL="285750" indent="-285750">
                        <a:buFont typeface="Arial" pitchFamily="34" charset="0"/>
                        <a:buChar char="•"/>
                      </a:pPr>
                      <a:r>
                        <a:rPr lang="en-US" sz="1600" dirty="0"/>
                        <a:t>explain the key objectives of Australian foreign policy</a:t>
                      </a:r>
                    </a:p>
                    <a:p>
                      <a:pPr marL="285750" indent="-285750">
                        <a:buFont typeface="Arial" pitchFamily="34" charset="0"/>
                        <a:buChar char="•"/>
                      </a:pPr>
                      <a:r>
                        <a:rPr lang="en-US" sz="1600" dirty="0" err="1"/>
                        <a:t>analyse</a:t>
                      </a:r>
                      <a:r>
                        <a:rPr lang="en-US" sz="1600" dirty="0"/>
                        <a:t> the key instruments </a:t>
                      </a:r>
                      <a:r>
                        <a:rPr lang="en-US" sz="1600" b="1" dirty="0">
                          <a:solidFill>
                            <a:srgbClr val="0099E3"/>
                          </a:solidFill>
                        </a:rPr>
                        <a:t>of contemporary </a:t>
                      </a:r>
                      <a:r>
                        <a:rPr lang="en-US" sz="1600" dirty="0"/>
                        <a:t>foreign policy</a:t>
                      </a:r>
                    </a:p>
                    <a:p>
                      <a:pPr marL="285750" indent="-285750">
                        <a:buFont typeface="Arial" pitchFamily="34" charset="0"/>
                        <a:buChar char="•"/>
                      </a:pPr>
                      <a:r>
                        <a:rPr lang="en-US" sz="1600" b="1" dirty="0">
                          <a:solidFill>
                            <a:srgbClr val="0099E3"/>
                          </a:solidFill>
                        </a:rPr>
                        <a:t>evaluate TWO key selected </a:t>
                      </a:r>
                      <a:r>
                        <a:rPr lang="en-US" sz="1600" dirty="0"/>
                        <a:t>challenges facing contemporary foreign policy</a:t>
                      </a:r>
                    </a:p>
                    <a:p>
                      <a:pPr marL="285750" indent="-285750">
                        <a:buFont typeface="Arial" pitchFamily="34" charset="0"/>
                        <a:buChar char="•"/>
                      </a:pPr>
                      <a:r>
                        <a:rPr lang="en-US" sz="1600" b="1" dirty="0">
                          <a:solidFill>
                            <a:srgbClr val="0099E3"/>
                          </a:solidFill>
                        </a:rPr>
                        <a:t>use contemporary examples and evidence to explain and evaluate Australian foreign policy</a:t>
                      </a:r>
                    </a:p>
                    <a:p>
                      <a:pPr marL="285750" indent="-285750">
                        <a:buFont typeface="Arial" pitchFamily="34" charset="0"/>
                        <a:buChar char="•"/>
                      </a:pPr>
                      <a:r>
                        <a:rPr lang="en-US" sz="1600" b="1" dirty="0">
                          <a:solidFill>
                            <a:srgbClr val="0099E3"/>
                          </a:solidFill>
                        </a:rPr>
                        <a:t>develop points of view, explanations and arguments about formulation and implementation of foreign policy which use contemporary examples as eviden</a:t>
                      </a:r>
                      <a:r>
                        <a:rPr lang="en-US" sz="1600" dirty="0">
                          <a:solidFill>
                            <a:srgbClr val="0099E3"/>
                          </a:solidFill>
                        </a:rPr>
                        <a:t>ce</a:t>
                      </a:r>
                      <a:endParaRPr lang="en-AU" sz="1600" b="1" dirty="0">
                        <a:solidFill>
                          <a:srgbClr val="0099E3"/>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74096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43000"/>
          </a:xfrm>
        </p:spPr>
        <p:txBody>
          <a:bodyPr/>
          <a:lstStyle/>
          <a:p>
            <a:r>
              <a:rPr lang="en-AU" sz="3600" dirty="0"/>
              <a:t>Developing a learning Program</a:t>
            </a:r>
          </a:p>
        </p:txBody>
      </p:sp>
      <p:sp>
        <p:nvSpPr>
          <p:cNvPr id="3" name="Content Placeholder 2"/>
          <p:cNvSpPr>
            <a:spLocks noGrp="1"/>
          </p:cNvSpPr>
          <p:nvPr>
            <p:ph idx="1"/>
          </p:nvPr>
        </p:nvSpPr>
        <p:spPr>
          <a:xfrm>
            <a:off x="683568" y="1124744"/>
            <a:ext cx="7772400" cy="4539952"/>
          </a:xfrm>
        </p:spPr>
        <p:txBody>
          <a:bodyPr/>
          <a:lstStyle/>
          <a:p>
            <a:r>
              <a:rPr lang="en-US" sz="2400" b="0" dirty="0">
                <a:solidFill>
                  <a:schemeClr val="tx1"/>
                </a:solidFill>
              </a:rPr>
              <a:t>Class debate on the topic of “the national interest; what is it and who defines it?”</a:t>
            </a:r>
            <a:r>
              <a:rPr lang="en-AU" sz="2400" b="0" dirty="0">
                <a:solidFill>
                  <a:schemeClr val="tx1"/>
                </a:solidFill>
              </a:rPr>
              <a:t> </a:t>
            </a:r>
          </a:p>
          <a:p>
            <a:r>
              <a:rPr lang="en-AU" sz="2400" b="0" dirty="0">
                <a:solidFill>
                  <a:schemeClr val="tx1"/>
                </a:solidFill>
              </a:rPr>
              <a:t>Analyse recent speeches by the Foreign Minister (positioning of Australia, key objectives, key instruments).</a:t>
            </a:r>
          </a:p>
          <a:p>
            <a:r>
              <a:rPr lang="en-AU" sz="2400" b="0" dirty="0">
                <a:solidFill>
                  <a:schemeClr val="tx1"/>
                </a:solidFill>
              </a:rPr>
              <a:t>Pair/individual presentations on two challenges (current status, short-term, long-term).</a:t>
            </a:r>
          </a:p>
          <a:p>
            <a:r>
              <a:rPr lang="en-AU" sz="2400" b="0" dirty="0">
                <a:solidFill>
                  <a:schemeClr val="tx1"/>
                </a:solidFill>
              </a:rPr>
              <a:t>Prepare a report for DFAT identifying and analysing two challenges (current status, short-term, long-term).</a:t>
            </a:r>
          </a:p>
          <a:p>
            <a:r>
              <a:rPr lang="en-AU" sz="2400" b="0" dirty="0">
                <a:solidFill>
                  <a:schemeClr val="tx1"/>
                </a:solidFill>
              </a:rPr>
              <a:t>Construct a concept map linking key objectives with recent examples of the use of key instruments. </a:t>
            </a:r>
          </a:p>
          <a:p>
            <a:r>
              <a:rPr lang="en-AU" sz="2400" b="0" dirty="0">
                <a:solidFill>
                  <a:schemeClr val="tx1"/>
                </a:solidFill>
              </a:rPr>
              <a:t>Compile a PNQ chart on the key instruments of contemporary Australian foreign policy. </a:t>
            </a:r>
          </a:p>
          <a:p>
            <a:endParaRPr lang="en-AU" sz="2400" b="0" dirty="0">
              <a:solidFill>
                <a:schemeClr val="tx1"/>
              </a:solidFill>
            </a:endParaRPr>
          </a:p>
          <a:p>
            <a:endParaRPr lang="en-AU" sz="2400" b="0" dirty="0">
              <a:solidFill>
                <a:schemeClr val="tx1"/>
              </a:solidFill>
            </a:endParaRPr>
          </a:p>
          <a:p>
            <a:endParaRPr lang="en-AU" sz="2400" b="0" dirty="0">
              <a:solidFill>
                <a:schemeClr val="tx1"/>
              </a:solidFill>
            </a:endParaRPr>
          </a:p>
        </p:txBody>
      </p:sp>
    </p:spTree>
    <p:extLst>
      <p:ext uri="{BB962C8B-B14F-4D97-AF65-F5344CB8AC3E}">
        <p14:creationId xmlns:p14="http://schemas.microsoft.com/office/powerpoint/2010/main" val="4818433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41" y="989528"/>
            <a:ext cx="7772400" cy="1143000"/>
          </a:xfrm>
        </p:spPr>
        <p:txBody>
          <a:bodyPr/>
          <a:lstStyle/>
          <a:p>
            <a:r>
              <a:rPr lang="en-AU" sz="4000" dirty="0">
                <a:solidFill>
                  <a:srgbClr val="FF0000"/>
                </a:solidFill>
              </a:rPr>
              <a:t>CONTEMPORARY EVIDENCE &amp; EXAMPLES:</a:t>
            </a:r>
            <a:br>
              <a:rPr lang="en-AU" dirty="0">
                <a:solidFill>
                  <a:srgbClr val="FF0000"/>
                </a:solidFill>
              </a:rPr>
            </a:br>
            <a:endParaRPr lang="en-AU" dirty="0"/>
          </a:p>
        </p:txBody>
      </p:sp>
      <p:sp>
        <p:nvSpPr>
          <p:cNvPr id="5" name="Content Placeholder 4"/>
          <p:cNvSpPr>
            <a:spLocks noGrp="1"/>
          </p:cNvSpPr>
          <p:nvPr>
            <p:ph sz="half" idx="1"/>
          </p:nvPr>
        </p:nvSpPr>
        <p:spPr>
          <a:xfrm>
            <a:off x="685800" y="1981200"/>
            <a:ext cx="4030216" cy="3962400"/>
          </a:xfrm>
        </p:spPr>
        <p:txBody>
          <a:bodyPr/>
          <a:lstStyle/>
          <a:p>
            <a:r>
              <a:rPr lang="en-US" sz="2000" b="0" dirty="0"/>
              <a:t>Pence visit to Australia (April 2017).</a:t>
            </a:r>
          </a:p>
          <a:p>
            <a:r>
              <a:rPr lang="en-AU" sz="2000" b="0" dirty="0"/>
              <a:t>Turnbull’s first face-to-face meeting Trump (May 2017). </a:t>
            </a:r>
          </a:p>
          <a:p>
            <a:r>
              <a:rPr lang="en-AU" sz="2000" b="0" dirty="0">
                <a:solidFill>
                  <a:schemeClr val="tx1"/>
                </a:solidFill>
              </a:rPr>
              <a:t>North Korea’s ‘warning’ following Julie Bishop’s threat of further sanctions (April 2017). </a:t>
            </a:r>
          </a:p>
          <a:p>
            <a:r>
              <a:rPr lang="en-AU" sz="2000" b="0" dirty="0">
                <a:solidFill>
                  <a:schemeClr val="tx1"/>
                </a:solidFill>
              </a:rPr>
              <a:t>Rise of protectionism in US and UK – impact on trading relationship with China and India?</a:t>
            </a:r>
          </a:p>
          <a:p>
            <a:r>
              <a:rPr lang="en-AU" sz="2000" b="0" dirty="0"/>
              <a:t>Australia-China High-Level Security Dialogue (April 2017).</a:t>
            </a:r>
            <a:endParaRPr lang="en-AU" sz="1600" dirty="0">
              <a:solidFill>
                <a:schemeClr val="tx1"/>
              </a:solidFill>
            </a:endParaRPr>
          </a:p>
        </p:txBody>
      </p:sp>
      <p:pic>
        <p:nvPicPr>
          <p:cNvPr id="3" name="Picture 2"/>
          <p:cNvPicPr>
            <a:picLocks noChangeAspect="1"/>
          </p:cNvPicPr>
          <p:nvPr/>
        </p:nvPicPr>
        <p:blipFill>
          <a:blip r:embed="rId3"/>
          <a:stretch>
            <a:fillRect/>
          </a:stretch>
        </p:blipFill>
        <p:spPr>
          <a:xfrm>
            <a:off x="5292080" y="2427409"/>
            <a:ext cx="3059018" cy="3069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99354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Assessment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5767136"/>
              </p:ext>
            </p:extLst>
          </p:nvPr>
        </p:nvGraphicFramePr>
        <p:xfrm>
          <a:off x="685800" y="1981200"/>
          <a:ext cx="7772400" cy="293116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Unit 3 and 4</a:t>
                      </a:r>
                      <a:r>
                        <a:rPr lang="en-AU" baseline="0" dirty="0"/>
                        <a:t> </a:t>
                      </a:r>
                      <a:r>
                        <a:rPr lang="en-AU" dirty="0"/>
                        <a:t>2012-2017</a:t>
                      </a:r>
                    </a:p>
                  </a:txBody>
                  <a:tcPr/>
                </a:tc>
                <a:tc>
                  <a:txBody>
                    <a:bodyPr/>
                    <a:lstStyle/>
                    <a:p>
                      <a:r>
                        <a:rPr lang="en-AU" dirty="0"/>
                        <a:t>Unit</a:t>
                      </a:r>
                      <a:r>
                        <a:rPr lang="en-AU" baseline="0" dirty="0"/>
                        <a:t> 3 and 4 2018-2023</a:t>
                      </a:r>
                      <a:endParaRPr lang="en-AU" dirty="0"/>
                    </a:p>
                  </a:txBody>
                  <a:tcPr/>
                </a:tc>
                <a:extLst>
                  <a:ext uri="{0D108BD9-81ED-4DB2-BD59-A6C34878D82A}">
                    <a16:rowId xmlns:a16="http://schemas.microsoft.com/office/drawing/2014/main" val="10000"/>
                  </a:ext>
                </a:extLst>
              </a:tr>
              <a:tr h="370840">
                <a:tc>
                  <a:txBody>
                    <a:bodyPr/>
                    <a:lstStyle/>
                    <a:p>
                      <a:pPr marL="285750" indent="-285750">
                        <a:buFont typeface="Arial" pitchFamily="34" charset="0"/>
                        <a:buChar char="•"/>
                      </a:pPr>
                      <a:r>
                        <a:rPr lang="en-US" dirty="0"/>
                        <a:t>a multimedia presentation </a:t>
                      </a:r>
                    </a:p>
                    <a:p>
                      <a:pPr marL="285750" indent="-285750">
                        <a:buFont typeface="Arial" pitchFamily="34" charset="0"/>
                        <a:buChar char="•"/>
                      </a:pPr>
                      <a:r>
                        <a:rPr lang="en-US" b="1" strike="sngStrike" dirty="0"/>
                        <a:t>a visual representation</a:t>
                      </a:r>
                    </a:p>
                    <a:p>
                      <a:pPr marL="285750" indent="-285750">
                        <a:buFont typeface="Arial" pitchFamily="34" charset="0"/>
                        <a:buChar char="•"/>
                      </a:pPr>
                      <a:r>
                        <a:rPr lang="en-US" dirty="0"/>
                        <a:t>a case study</a:t>
                      </a:r>
                    </a:p>
                    <a:p>
                      <a:pPr marL="285750" indent="-285750">
                        <a:buFont typeface="Arial" pitchFamily="34" charset="0"/>
                        <a:buChar char="•"/>
                      </a:pPr>
                      <a:r>
                        <a:rPr lang="en-US" dirty="0"/>
                        <a:t>an essay</a:t>
                      </a:r>
                    </a:p>
                    <a:p>
                      <a:pPr marL="285750" indent="-285750">
                        <a:buFont typeface="Arial" pitchFamily="34" charset="0"/>
                        <a:buChar char="•"/>
                      </a:pPr>
                      <a:r>
                        <a:rPr lang="en-US" dirty="0"/>
                        <a:t>a report</a:t>
                      </a:r>
                    </a:p>
                    <a:p>
                      <a:pPr marL="285750" indent="-285750">
                        <a:buFont typeface="Arial" pitchFamily="34" charset="0"/>
                        <a:buChar char="•"/>
                      </a:pPr>
                      <a:r>
                        <a:rPr lang="en-US" b="1" strike="sngStrike" dirty="0"/>
                        <a:t>a test</a:t>
                      </a:r>
                    </a:p>
                    <a:p>
                      <a:pPr marL="285750" indent="-285750">
                        <a:buFont typeface="Arial" pitchFamily="34" charset="0"/>
                        <a:buChar char="•"/>
                      </a:pPr>
                      <a:r>
                        <a:rPr lang="en-US" b="1" strike="sngStrike" dirty="0"/>
                        <a:t>structured questions</a:t>
                      </a:r>
                    </a:p>
                    <a:p>
                      <a:pPr marL="285750" indent="-285750">
                        <a:buFont typeface="Arial" pitchFamily="34" charset="0"/>
                        <a:buChar char="•"/>
                      </a:pPr>
                      <a:r>
                        <a:rPr lang="en-US" dirty="0"/>
                        <a:t>short-answer questions</a:t>
                      </a:r>
                    </a:p>
                    <a:p>
                      <a:pPr marL="285750" indent="-285750">
                        <a:buFont typeface="Arial" pitchFamily="34" charset="0"/>
                        <a:buChar char="•"/>
                      </a:pPr>
                      <a:r>
                        <a:rPr lang="en-US" dirty="0"/>
                        <a:t>an extended response.</a:t>
                      </a:r>
                      <a:endParaRPr lang="en-AU" strike="sngStrike" dirty="0"/>
                    </a:p>
                  </a:txBody>
                  <a:tcPr/>
                </a:tc>
                <a:tc>
                  <a:txBody>
                    <a:bodyPr/>
                    <a:lstStyle/>
                    <a:p>
                      <a:pPr marL="0" indent="0">
                        <a:buFont typeface="Arial" pitchFamily="34" charset="0"/>
                        <a:buNone/>
                      </a:pPr>
                      <a:r>
                        <a:rPr lang="en-US" b="1" dirty="0"/>
                        <a:t>For each outcome, select one or more of the following: </a:t>
                      </a:r>
                    </a:p>
                    <a:p>
                      <a:pPr marL="285750" indent="-285750">
                        <a:buFont typeface="Arial" pitchFamily="34" charset="0"/>
                        <a:buChar char="•"/>
                      </a:pPr>
                      <a:r>
                        <a:rPr lang="en-US" b="1" dirty="0"/>
                        <a:t>a multimedia presentation </a:t>
                      </a:r>
                    </a:p>
                    <a:p>
                      <a:pPr marL="285750" indent="-285750">
                        <a:buFont typeface="Arial" pitchFamily="34" charset="0"/>
                        <a:buChar char="•"/>
                      </a:pPr>
                      <a:r>
                        <a:rPr lang="en-US" b="1" dirty="0"/>
                        <a:t>a case study </a:t>
                      </a:r>
                    </a:p>
                    <a:p>
                      <a:pPr marL="285750" indent="-285750">
                        <a:buFont typeface="Arial" pitchFamily="34" charset="0"/>
                        <a:buChar char="•"/>
                      </a:pPr>
                      <a:r>
                        <a:rPr lang="en-US" b="1" dirty="0"/>
                        <a:t>an essay </a:t>
                      </a:r>
                    </a:p>
                    <a:p>
                      <a:pPr marL="285750" indent="-285750">
                        <a:buFont typeface="Arial" pitchFamily="34" charset="0"/>
                        <a:buChar char="•"/>
                      </a:pPr>
                      <a:r>
                        <a:rPr lang="en-US" b="1" dirty="0"/>
                        <a:t>a report </a:t>
                      </a:r>
                    </a:p>
                    <a:p>
                      <a:pPr marL="285750" indent="-285750">
                        <a:buFont typeface="Arial" pitchFamily="34" charset="0"/>
                        <a:buChar char="•"/>
                      </a:pPr>
                      <a:r>
                        <a:rPr lang="en-US" b="1" dirty="0"/>
                        <a:t>short-answer questions </a:t>
                      </a:r>
                    </a:p>
                    <a:p>
                      <a:pPr marL="285750" indent="-285750">
                        <a:buFont typeface="Arial" pitchFamily="34" charset="0"/>
                        <a:buChar char="•"/>
                      </a:pPr>
                      <a:r>
                        <a:rPr lang="en-US" b="1" dirty="0"/>
                        <a:t>an extended response</a:t>
                      </a:r>
                      <a:endParaRPr lang="en-AU"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33462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a:t>
            </a:r>
          </a:p>
        </p:txBody>
      </p:sp>
      <p:sp>
        <p:nvSpPr>
          <p:cNvPr id="3" name="Content Placeholder 2"/>
          <p:cNvSpPr>
            <a:spLocks noGrp="1"/>
          </p:cNvSpPr>
          <p:nvPr>
            <p:ph idx="1"/>
          </p:nvPr>
        </p:nvSpPr>
        <p:spPr/>
        <p:txBody>
          <a:bodyPr/>
          <a:lstStyle/>
          <a:p>
            <a:r>
              <a:rPr lang="en-US" sz="2400" dirty="0"/>
              <a:t>The exam specifications will be published early 2018 and will include a sample exam.</a:t>
            </a:r>
          </a:p>
          <a:p>
            <a:r>
              <a:rPr lang="en-US" sz="2400" dirty="0"/>
              <a:t>In 2018, the examination will reflect changes in the </a:t>
            </a:r>
            <a:r>
              <a:rPr lang="en-US" sz="2400" dirty="0">
                <a:solidFill>
                  <a:schemeClr val="tx1"/>
                </a:solidFill>
              </a:rPr>
              <a:t>2018 -2023 Unit 3 and 4 Australian </a:t>
            </a:r>
            <a:r>
              <a:rPr lang="en-US" sz="2400" dirty="0"/>
              <a:t>Politics Study Design. </a:t>
            </a:r>
          </a:p>
          <a:p>
            <a:r>
              <a:rPr lang="en-US" sz="2400" dirty="0"/>
              <a:t>The sample examination will be updated to reflect the changes in the Study Design. </a:t>
            </a:r>
          </a:p>
          <a:p>
            <a:pPr marL="0" indent="0">
              <a:buNone/>
            </a:pPr>
            <a:endParaRPr lang="en-US" sz="2400" dirty="0"/>
          </a:p>
        </p:txBody>
      </p:sp>
    </p:spTree>
    <p:extLst>
      <p:ext uri="{BB962C8B-B14F-4D97-AF65-F5344CB8AC3E}">
        <p14:creationId xmlns:p14="http://schemas.microsoft.com/office/powerpoint/2010/main" val="3070709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2400" cy="1143000"/>
          </a:xfrm>
        </p:spPr>
        <p:txBody>
          <a:bodyPr/>
          <a:lstStyle/>
          <a:p>
            <a:r>
              <a:rPr lang="en-AU" dirty="0"/>
              <a:t>Summary of Changes </a:t>
            </a:r>
          </a:p>
        </p:txBody>
      </p:sp>
      <p:sp>
        <p:nvSpPr>
          <p:cNvPr id="3" name="Content Placeholder 2"/>
          <p:cNvSpPr>
            <a:spLocks noGrp="1"/>
          </p:cNvSpPr>
          <p:nvPr>
            <p:ph idx="1"/>
          </p:nvPr>
        </p:nvSpPr>
        <p:spPr>
          <a:xfrm>
            <a:off x="683568" y="1412776"/>
            <a:ext cx="8064896" cy="3962400"/>
          </a:xfrm>
        </p:spPr>
        <p:txBody>
          <a:bodyPr/>
          <a:lstStyle/>
          <a:p>
            <a:r>
              <a:rPr lang="en-AU" sz="2800" dirty="0"/>
              <a:t>Reduction, refinement and consolidation of Key Knowledge in Unit 3. </a:t>
            </a:r>
          </a:p>
          <a:p>
            <a:r>
              <a:rPr lang="en-AU" sz="2800" dirty="0"/>
              <a:t>Refinement of Key Knowledge in Unit 4.</a:t>
            </a:r>
          </a:p>
          <a:p>
            <a:r>
              <a:rPr lang="en-AU" sz="2800" dirty="0"/>
              <a:t>Significant changes to the Key Skills Unit 3-4.</a:t>
            </a:r>
          </a:p>
          <a:p>
            <a:r>
              <a:rPr lang="en-AU" sz="2800" dirty="0"/>
              <a:t>Key Knowledge includes key terms and concepts</a:t>
            </a:r>
            <a:r>
              <a:rPr lang="en-US" sz="2800" dirty="0"/>
              <a:t> that must be explicitly taught and applied.</a:t>
            </a:r>
            <a:endParaRPr lang="en-AU" sz="2800" dirty="0"/>
          </a:p>
          <a:p>
            <a:r>
              <a:rPr lang="en-AU" sz="2800" dirty="0"/>
              <a:t>Reduction in the number Assessment Task Types.</a:t>
            </a:r>
          </a:p>
          <a:p>
            <a:endParaRPr lang="en-AU" dirty="0"/>
          </a:p>
          <a:p>
            <a:endParaRPr lang="en-AU" dirty="0"/>
          </a:p>
        </p:txBody>
      </p:sp>
    </p:spTree>
    <p:extLst>
      <p:ext uri="{BB962C8B-B14F-4D97-AF65-F5344CB8AC3E}">
        <p14:creationId xmlns:p14="http://schemas.microsoft.com/office/powerpoint/2010/main" val="21536890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AU" dirty="0"/>
              <a:t>Rubrics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142281"/>
            <a:ext cx="6912768" cy="513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9404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Questions </a:t>
            </a:r>
          </a:p>
        </p:txBody>
      </p:sp>
      <p:sp>
        <p:nvSpPr>
          <p:cNvPr id="5" name="Subtitle 4"/>
          <p:cNvSpPr>
            <a:spLocks noGrp="1"/>
          </p:cNvSpPr>
          <p:nvPr>
            <p:ph type="subTitle" idx="1"/>
          </p:nvPr>
        </p:nvSpPr>
        <p:spPr/>
        <p:txBody>
          <a:bodyPr/>
          <a:lstStyle/>
          <a:p>
            <a:endParaRPr lang="en-AU"/>
          </a:p>
        </p:txBody>
      </p:sp>
    </p:spTree>
    <p:extLst>
      <p:ext uri="{BB962C8B-B14F-4D97-AF65-F5344CB8AC3E}">
        <p14:creationId xmlns:p14="http://schemas.microsoft.com/office/powerpoint/2010/main" val="381111098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Contact</a:t>
            </a:r>
          </a:p>
        </p:txBody>
      </p:sp>
      <p:sp>
        <p:nvSpPr>
          <p:cNvPr id="3" name="Content Placeholder 2"/>
          <p:cNvSpPr>
            <a:spLocks noGrp="1"/>
          </p:cNvSpPr>
          <p:nvPr>
            <p:ph idx="1"/>
          </p:nvPr>
        </p:nvSpPr>
        <p:spPr>
          <a:xfrm>
            <a:off x="685800" y="1981200"/>
            <a:ext cx="7918648" cy="3962400"/>
          </a:xfrm>
        </p:spPr>
        <p:txBody>
          <a:bodyPr/>
          <a:lstStyle/>
          <a:p>
            <a:pPr marL="0" indent="0">
              <a:buNone/>
            </a:pPr>
            <a:r>
              <a:rPr lang="en-AU" dirty="0"/>
              <a:t>Gerry Martin- Curriculum Manager (History and Civics)</a:t>
            </a:r>
          </a:p>
          <a:p>
            <a:pPr marL="0" indent="0">
              <a:buNone/>
            </a:pPr>
            <a:endParaRPr lang="en-AU" dirty="0"/>
          </a:p>
          <a:p>
            <a:pPr marL="0" indent="0">
              <a:buNone/>
            </a:pPr>
            <a:r>
              <a:rPr lang="en-AU" dirty="0"/>
              <a:t>Telephone: 61 3 9032 1694</a:t>
            </a:r>
          </a:p>
          <a:p>
            <a:pPr marL="0" indent="0">
              <a:buNone/>
            </a:pPr>
            <a:r>
              <a:rPr lang="en-AU" dirty="0"/>
              <a:t>Mobile: 04 428 039 083</a:t>
            </a:r>
          </a:p>
          <a:p>
            <a:pPr marL="0" indent="0">
              <a:buNone/>
            </a:pPr>
            <a:r>
              <a:rPr lang="en-AU" dirty="0"/>
              <a:t>e-mail: </a:t>
            </a:r>
            <a:r>
              <a:rPr lang="en-AU" sz="2800" dirty="0"/>
              <a:t>martin.gerard.f@edumail.vic.gov.au</a:t>
            </a:r>
            <a:r>
              <a:rPr lang="en-AU" dirty="0"/>
              <a:t> </a:t>
            </a:r>
          </a:p>
          <a:p>
            <a:pPr marL="0" indent="0">
              <a:buNone/>
            </a:pPr>
            <a:endParaRPr lang="en-AU" dirty="0"/>
          </a:p>
        </p:txBody>
      </p:sp>
    </p:spTree>
    <p:extLst>
      <p:ext uri="{BB962C8B-B14F-4D97-AF65-F5344CB8AC3E}">
        <p14:creationId xmlns:p14="http://schemas.microsoft.com/office/powerpoint/2010/main" val="39572168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43000"/>
          </a:xfrm>
        </p:spPr>
        <p:txBody>
          <a:bodyPr/>
          <a:lstStyle/>
          <a:p>
            <a:r>
              <a:rPr lang="en-AU" dirty="0"/>
              <a:t>Key Terms and Concepts</a:t>
            </a:r>
          </a:p>
        </p:txBody>
      </p:sp>
      <p:sp>
        <p:nvSpPr>
          <p:cNvPr id="3" name="Content Placeholder 2"/>
          <p:cNvSpPr>
            <a:spLocks noGrp="1"/>
          </p:cNvSpPr>
          <p:nvPr>
            <p:ph idx="1"/>
          </p:nvPr>
        </p:nvSpPr>
        <p:spPr>
          <a:xfrm>
            <a:off x="539552" y="1124744"/>
            <a:ext cx="7772400" cy="3962400"/>
          </a:xfrm>
        </p:spPr>
        <p:txBody>
          <a:bodyPr/>
          <a:lstStyle/>
          <a:p>
            <a:r>
              <a:rPr lang="en-AU" dirty="0"/>
              <a:t>All terms are examinable.</a:t>
            </a:r>
          </a:p>
          <a:p>
            <a:r>
              <a:rPr lang="en-AU" dirty="0"/>
              <a:t>The Advice for Teachers will include a glossary. </a:t>
            </a:r>
          </a:p>
        </p:txBody>
      </p:sp>
    </p:spTree>
    <p:extLst>
      <p:ext uri="{BB962C8B-B14F-4D97-AF65-F5344CB8AC3E}">
        <p14:creationId xmlns:p14="http://schemas.microsoft.com/office/powerpoint/2010/main" val="9670114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AU" dirty="0"/>
              <a:t>Key Terms and Concepts</a:t>
            </a:r>
          </a:p>
        </p:txBody>
      </p:sp>
      <p:sp>
        <p:nvSpPr>
          <p:cNvPr id="3" name="Content Placeholder 2"/>
          <p:cNvSpPr>
            <a:spLocks noGrp="1"/>
          </p:cNvSpPr>
          <p:nvPr>
            <p:ph idx="1"/>
          </p:nvPr>
        </p:nvSpPr>
        <p:spPr>
          <a:xfrm>
            <a:off x="395536" y="908720"/>
            <a:ext cx="8568952" cy="3962400"/>
          </a:xfrm>
        </p:spPr>
        <p:txBody>
          <a:bodyPr/>
          <a:lstStyle/>
          <a:p>
            <a:r>
              <a:rPr lang="en-AU" dirty="0"/>
              <a:t>Key Skills states that students must be able to:</a:t>
            </a:r>
          </a:p>
          <a:p>
            <a:pPr lvl="1"/>
            <a:r>
              <a:rPr lang="en-US" b="1" dirty="0">
                <a:solidFill>
                  <a:srgbClr val="0099E3"/>
                </a:solidFill>
              </a:rPr>
              <a:t>“define and explain key terms and concepts relating to foreign policy” (U4AOS2)</a:t>
            </a:r>
            <a:endParaRPr lang="en-AU" dirty="0"/>
          </a:p>
          <a:p>
            <a:r>
              <a:rPr lang="en-AU" dirty="0"/>
              <a:t>All terms and concepts in the Key Knowledge must:</a:t>
            </a:r>
          </a:p>
          <a:p>
            <a:pPr lvl="1"/>
            <a:r>
              <a:rPr lang="en-AU" dirty="0"/>
              <a:t>Explicitly taught and learned</a:t>
            </a:r>
          </a:p>
          <a:p>
            <a:pPr lvl="1"/>
            <a:r>
              <a:rPr lang="en-AU" dirty="0"/>
              <a:t>Applied and linked</a:t>
            </a:r>
            <a:endParaRPr lang="en-AU" sz="3200" dirty="0"/>
          </a:p>
          <a:p>
            <a:r>
              <a:rPr lang="en-AU" sz="3200" dirty="0"/>
              <a:t>Advice for Teachers will have a glossary for Australian Politics Units 1, 3-4</a:t>
            </a:r>
          </a:p>
          <a:p>
            <a:r>
              <a:rPr lang="en-AU" sz="3200" dirty="0"/>
              <a:t>In Unit 3 and 4 they are examinable </a:t>
            </a:r>
          </a:p>
        </p:txBody>
      </p:sp>
    </p:spTree>
    <p:extLst>
      <p:ext uri="{BB962C8B-B14F-4D97-AF65-F5344CB8AC3E}">
        <p14:creationId xmlns:p14="http://schemas.microsoft.com/office/powerpoint/2010/main" val="21096784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7772400" cy="1143000"/>
          </a:xfrm>
        </p:spPr>
        <p:txBody>
          <a:bodyPr/>
          <a:lstStyle/>
          <a:p>
            <a:r>
              <a:rPr lang="en-AU" dirty="0"/>
              <a:t>Case Studies</a:t>
            </a:r>
          </a:p>
        </p:txBody>
      </p:sp>
      <p:sp>
        <p:nvSpPr>
          <p:cNvPr id="3" name="Content Placeholder 2"/>
          <p:cNvSpPr>
            <a:spLocks noGrp="1"/>
          </p:cNvSpPr>
          <p:nvPr>
            <p:ph idx="1"/>
          </p:nvPr>
        </p:nvSpPr>
        <p:spPr>
          <a:xfrm>
            <a:off x="683568" y="1484784"/>
            <a:ext cx="7772400" cy="3962400"/>
          </a:xfrm>
        </p:spPr>
        <p:txBody>
          <a:bodyPr/>
          <a:lstStyle/>
          <a:p>
            <a:r>
              <a:rPr lang="en-US" sz="2400" dirty="0"/>
              <a:t>“VCE Global Politics is a contemporary study and focus must be on examples and case studies from within the </a:t>
            </a:r>
            <a:r>
              <a:rPr lang="en-US" sz="2400" u="sng" dirty="0"/>
              <a:t>last 10 years.</a:t>
            </a:r>
            <a:r>
              <a:rPr lang="en-US" sz="2400" dirty="0"/>
              <a:t> However, contemporary issues and events may need to be </a:t>
            </a:r>
            <a:r>
              <a:rPr lang="en-US" sz="2400" dirty="0" err="1"/>
              <a:t>contextualised</a:t>
            </a:r>
            <a:r>
              <a:rPr lang="en-US" sz="2400" dirty="0"/>
              <a:t> for students and this may require some investigation prior to this timeframe.” Study Design</a:t>
            </a:r>
          </a:p>
          <a:p>
            <a:r>
              <a:rPr lang="en-US" dirty="0"/>
              <a:t>Teaching in 2022- Cases Studies from 2012 onwards</a:t>
            </a:r>
          </a:p>
          <a:p>
            <a:r>
              <a:rPr lang="en-US" dirty="0"/>
              <a:t>Teaching in 2018- case studies from ??? Onwards</a:t>
            </a:r>
            <a:endParaRPr lang="en-AU" dirty="0"/>
          </a:p>
        </p:txBody>
      </p:sp>
    </p:spTree>
    <p:extLst>
      <p:ext uri="{BB962C8B-B14F-4D97-AF65-F5344CB8AC3E}">
        <p14:creationId xmlns:p14="http://schemas.microsoft.com/office/powerpoint/2010/main" val="15385173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Advice for Teachers </a:t>
            </a:r>
          </a:p>
        </p:txBody>
      </p:sp>
      <p:sp>
        <p:nvSpPr>
          <p:cNvPr id="3" name="Content Placeholder 2"/>
          <p:cNvSpPr>
            <a:spLocks noGrp="1"/>
          </p:cNvSpPr>
          <p:nvPr>
            <p:ph idx="1"/>
          </p:nvPr>
        </p:nvSpPr>
        <p:spPr>
          <a:xfrm>
            <a:off x="683568" y="1772816"/>
            <a:ext cx="7772400" cy="3962400"/>
          </a:xfrm>
        </p:spPr>
        <p:txBody>
          <a:bodyPr/>
          <a:lstStyle/>
          <a:p>
            <a:r>
              <a:rPr lang="en-US" dirty="0"/>
              <a:t>published before the end of Term 2, 2017</a:t>
            </a:r>
          </a:p>
          <a:p>
            <a:r>
              <a:rPr lang="en-US" dirty="0"/>
              <a:t>Developing a learning program</a:t>
            </a:r>
          </a:p>
          <a:p>
            <a:r>
              <a:rPr lang="en-US" dirty="0"/>
              <a:t>Activities of each Area of Study</a:t>
            </a:r>
          </a:p>
          <a:p>
            <a:r>
              <a:rPr lang="en-US" dirty="0"/>
              <a:t>Approaches to developing SAC’s</a:t>
            </a:r>
          </a:p>
          <a:p>
            <a:r>
              <a:rPr lang="en-US" dirty="0"/>
              <a:t>Assessment advice in the form of rubrics</a:t>
            </a:r>
          </a:p>
          <a:p>
            <a:r>
              <a:rPr lang="en-US" dirty="0"/>
              <a:t>Glossary for Australian and Global</a:t>
            </a:r>
          </a:p>
          <a:p>
            <a:endParaRPr lang="en-US" dirty="0"/>
          </a:p>
          <a:p>
            <a:endParaRPr lang="en-AU" dirty="0"/>
          </a:p>
        </p:txBody>
      </p:sp>
    </p:spTree>
    <p:extLst>
      <p:ext uri="{BB962C8B-B14F-4D97-AF65-F5344CB8AC3E}">
        <p14:creationId xmlns:p14="http://schemas.microsoft.com/office/powerpoint/2010/main" val="3371206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Assessment </a:t>
            </a:r>
          </a:p>
        </p:txBody>
      </p:sp>
      <p:sp>
        <p:nvSpPr>
          <p:cNvPr id="3" name="Content Placeholder 2"/>
          <p:cNvSpPr>
            <a:spLocks noGrp="1"/>
          </p:cNvSpPr>
          <p:nvPr>
            <p:ph idx="1"/>
          </p:nvPr>
        </p:nvSpPr>
        <p:spPr/>
        <p:txBody>
          <a:bodyPr/>
          <a:lstStyle/>
          <a:p>
            <a:r>
              <a:rPr lang="en-AU" sz="2400" dirty="0"/>
              <a:t>School-assessed Coursework </a:t>
            </a:r>
            <a:r>
              <a:rPr lang="en-AU" sz="2400" dirty="0">
                <a:solidFill>
                  <a:schemeClr val="tx1"/>
                </a:solidFill>
              </a:rPr>
              <a:t>tasks have changed</a:t>
            </a:r>
          </a:p>
          <a:p>
            <a:r>
              <a:rPr lang="en-AU" sz="2400" dirty="0">
                <a:solidFill>
                  <a:schemeClr val="tx1"/>
                </a:solidFill>
              </a:rPr>
              <a:t>To ensure authentication of students work: </a:t>
            </a:r>
          </a:p>
          <a:p>
            <a:pPr lvl="1"/>
            <a:r>
              <a:rPr lang="en-AU" sz="2000" u="sng" dirty="0">
                <a:solidFill>
                  <a:schemeClr val="tx1"/>
                </a:solidFill>
              </a:rPr>
              <a:t>Commercially purchased SAC’s must always be modified</a:t>
            </a:r>
          </a:p>
          <a:p>
            <a:pPr lvl="1"/>
            <a:r>
              <a:rPr lang="en-AU" sz="2000" u="sng" dirty="0">
                <a:solidFill>
                  <a:schemeClr val="tx1"/>
                </a:solidFill>
              </a:rPr>
              <a:t>SAC’s used from previous years must always be modified</a:t>
            </a:r>
            <a:endParaRPr lang="en-AU" sz="2000" u="sng" dirty="0"/>
          </a:p>
          <a:p>
            <a:pPr marL="0" indent="0">
              <a:buNone/>
            </a:pPr>
            <a:endParaRPr lang="en-US" sz="2400" dirty="0"/>
          </a:p>
          <a:p>
            <a:pPr marL="0" indent="0">
              <a:buNone/>
            </a:pPr>
            <a:r>
              <a:rPr lang="en-US" sz="2400" dirty="0"/>
              <a:t>It is the teachers responsibility to ensure that their SAC’s authenticate the Study Design</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514371659"/>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EECD_Expired xmlns="http://schemas.microsoft.com/sharepoint/v3">false</DEECD_Expire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29CBF6-1F2E-410B-B37E-0D1F3B70BA46}">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B0E0D2D-8FEA-4C6C-BA3B-E2FE3E5DB205}">
  <ds:schemaRefs>
    <ds:schemaRef ds:uri="http://schemas.microsoft.com/sharepoint/v3/contenttype/forms"/>
  </ds:schemaRefs>
</ds:datastoreItem>
</file>

<file path=customXml/itemProps3.xml><?xml version="1.0" encoding="utf-8"?>
<ds:datastoreItem xmlns:ds="http://schemas.openxmlformats.org/officeDocument/2006/customXml" ds:itemID="{02BB3E52-9924-4E9E-AEB2-258767FEE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612</TotalTime>
  <Words>2969</Words>
  <Application>Microsoft Office PowerPoint</Application>
  <PresentationFormat>On-screen Show (4:3)</PresentationFormat>
  <Paragraphs>370</Paragraphs>
  <Slides>42</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Courier New</vt:lpstr>
      <vt:lpstr>Times New Roman</vt:lpstr>
      <vt:lpstr>Verdana</vt:lpstr>
      <vt:lpstr>Wingdings</vt:lpstr>
      <vt:lpstr>VCAA Powerpoint Template</vt:lpstr>
      <vt:lpstr>Australian Politics  2018-2023</vt:lpstr>
      <vt:lpstr>At a glance</vt:lpstr>
      <vt:lpstr>At a glance</vt:lpstr>
      <vt:lpstr>Summary of Changes </vt:lpstr>
      <vt:lpstr>Key Terms and Concepts</vt:lpstr>
      <vt:lpstr>Key Terms and Concepts</vt:lpstr>
      <vt:lpstr>Case Studies</vt:lpstr>
      <vt:lpstr>Advice for Teachers </vt:lpstr>
      <vt:lpstr>Assessment </vt:lpstr>
      <vt:lpstr>Assessment </vt:lpstr>
      <vt:lpstr>Unit 3</vt:lpstr>
      <vt:lpstr>Area of Study 1</vt:lpstr>
      <vt:lpstr>U3 AOS1 Outcome </vt:lpstr>
      <vt:lpstr>Key Knowledge AOS1</vt:lpstr>
      <vt:lpstr>Key Skills AOS1</vt:lpstr>
      <vt:lpstr>Developing a learning Program</vt:lpstr>
      <vt:lpstr>Case Study</vt:lpstr>
      <vt:lpstr>Area of Study 2</vt:lpstr>
      <vt:lpstr>U3 AOS2 Outcome </vt:lpstr>
      <vt:lpstr>Key Knowledge AOS2</vt:lpstr>
      <vt:lpstr>Key Skills AOS2</vt:lpstr>
      <vt:lpstr>Developing a learning Program</vt:lpstr>
      <vt:lpstr>Developing a learning Program</vt:lpstr>
      <vt:lpstr>Unit 4 Australian public policy</vt:lpstr>
      <vt:lpstr>Area of Study 1</vt:lpstr>
      <vt:lpstr>U4 AOS1 Outcome </vt:lpstr>
      <vt:lpstr>Key Knowledge AOS1</vt:lpstr>
      <vt:lpstr>Key Skills AOS1</vt:lpstr>
      <vt:lpstr>Developing a learning Program</vt:lpstr>
      <vt:lpstr>Developing a learning Program</vt:lpstr>
      <vt:lpstr>Case Studies </vt:lpstr>
      <vt:lpstr>Area of Study 2</vt:lpstr>
      <vt:lpstr>U4 AOS 2 Outcome </vt:lpstr>
      <vt:lpstr>Key Knowledge AOS2</vt:lpstr>
      <vt:lpstr>Key Skills AOS2</vt:lpstr>
      <vt:lpstr>Developing a learning Program</vt:lpstr>
      <vt:lpstr>CONTEMPORARY EVIDENCE &amp; EXAMPLES: </vt:lpstr>
      <vt:lpstr>Assessment</vt:lpstr>
      <vt:lpstr>Assessment </vt:lpstr>
      <vt:lpstr>Rubrics </vt:lpstr>
      <vt:lpstr>Questions </vt:lpstr>
      <vt:lpstr>Contact</vt:lpstr>
    </vt:vector>
  </TitlesOfParts>
  <Company>Victorian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VCAA</dc:creator>
  <cp:lastModifiedBy>Young, Meredith E</cp:lastModifiedBy>
  <cp:revision>62</cp:revision>
  <dcterms:created xsi:type="dcterms:W3CDTF">2017-01-29T22:44:45Z</dcterms:created>
  <dcterms:modified xsi:type="dcterms:W3CDTF">2020-05-20T05:43:37Z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0x0101007BA2A11A40BE9045AE22BD0150786171</vt:lpwstr>
  </property>
  <property fmtid="{D5CDD505-2E9C-101B-9397-08002B2CF9AE}" pid="3" name="DEECD_Author">
    <vt:lpwstr>25;#VCAA|ae0180aa-7478-4220-a827-32d8158f8b8e</vt:lpwstr>
  </property>
  <property fmtid="{D5CDD505-2E9C-101B-9397-08002B2CF9AE}" pid="4" name="DEECD_SubjectCategory">
    <vt:lpwstr/>
  </property>
  <property fmtid="{D5CDD505-2E9C-101B-9397-08002B2CF9AE}" pid="5" name="DEECD_ItemType">
    <vt:lpwstr>40;#Page|eb523acf-a821-456c-a76b-7607578309d7</vt:lpwstr>
  </property>
  <property fmtid="{D5CDD505-2E9C-101B-9397-08002B2CF9AE}" pid="6" name="DEECD_Audience">
    <vt:lpwstr/>
  </property>
  <property fmtid="{D5CDD505-2E9C-101B-9397-08002B2CF9AE}" pid="7" name="pfad5814e62747ed9f131defefc62dac">
    <vt:lpwstr/>
  </property>
  <property fmtid="{D5CDD505-2E9C-101B-9397-08002B2CF9AE}" pid="8" name="a319977fc8504e09982f090ae1d7c602">
    <vt:lpwstr>Page|eb523acf-a821-456c-a76b-7607578309d7</vt:lpwstr>
  </property>
  <property fmtid="{D5CDD505-2E9C-101B-9397-08002B2CF9AE}" pid="9" name="b1688cb4a3a940449dc8286705012a42">
    <vt:lpwstr/>
  </property>
  <property fmtid="{D5CDD505-2E9C-101B-9397-08002B2CF9AE}" pid="10" name="TaxCatchAll">
    <vt:lpwstr>40;#Page|eb523acf-a821-456c-a76b-7607578309d7;#25;#VCAA|ae0180aa-7478-4220-a827-32d8158f8b8e</vt:lpwstr>
  </property>
  <property fmtid="{D5CDD505-2E9C-101B-9397-08002B2CF9AE}" pid="11" name="ofbb8b9a280a423a91cf717fb81349cd">
    <vt:lpwstr>VCAA|ae0180aa-7478-4220-a827-32d8158f8b8e</vt:lpwstr>
  </property>
</Properties>
</file>