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34.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9" r:id="rId2"/>
    <p:sldId id="260" r:id="rId3"/>
    <p:sldId id="295" r:id="rId4"/>
    <p:sldId id="296" r:id="rId5"/>
    <p:sldId id="317" r:id="rId6"/>
    <p:sldId id="294" r:id="rId7"/>
    <p:sldId id="261" r:id="rId8"/>
    <p:sldId id="316" r:id="rId9"/>
    <p:sldId id="299" r:id="rId10"/>
    <p:sldId id="262" r:id="rId11"/>
    <p:sldId id="263" r:id="rId12"/>
    <p:sldId id="297" r:id="rId13"/>
    <p:sldId id="267" r:id="rId14"/>
    <p:sldId id="269" r:id="rId15"/>
    <p:sldId id="270" r:id="rId16"/>
    <p:sldId id="298" r:id="rId17"/>
    <p:sldId id="272" r:id="rId18"/>
    <p:sldId id="273" r:id="rId19"/>
    <p:sldId id="271" r:id="rId20"/>
    <p:sldId id="313" r:id="rId21"/>
    <p:sldId id="319" r:id="rId22"/>
    <p:sldId id="321" r:id="rId23"/>
    <p:sldId id="334" r:id="rId24"/>
    <p:sldId id="320" r:id="rId25"/>
    <p:sldId id="322" r:id="rId26"/>
    <p:sldId id="324" r:id="rId27"/>
    <p:sldId id="325" r:id="rId28"/>
    <p:sldId id="327" r:id="rId29"/>
    <p:sldId id="333" r:id="rId30"/>
    <p:sldId id="326" r:id="rId31"/>
    <p:sldId id="329" r:id="rId32"/>
    <p:sldId id="331" r:id="rId33"/>
    <p:sldId id="332" r:id="rId34"/>
    <p:sldId id="328" r:id="rId35"/>
    <p:sldId id="306" r:id="rId36"/>
    <p:sldId id="335" r:id="rId37"/>
    <p:sldId id="337" r:id="rId38"/>
    <p:sldId id="338" r:id="rId39"/>
    <p:sldId id="339" r:id="rId40"/>
    <p:sldId id="345" r:id="rId41"/>
    <p:sldId id="346" r:id="rId42"/>
    <p:sldId id="308" r:id="rId43"/>
    <p:sldId id="336" r:id="rId44"/>
    <p:sldId id="341" r:id="rId45"/>
    <p:sldId id="342" r:id="rId46"/>
    <p:sldId id="343" r:id="rId47"/>
    <p:sldId id="347" r:id="rId48"/>
    <p:sldId id="348" r:id="rId49"/>
    <p:sldId id="289" r:id="rId50"/>
    <p:sldId id="290" r:id="rId51"/>
    <p:sldId id="311" r:id="rId52"/>
    <p:sldId id="301" r:id="rId53"/>
    <p:sldId id="309" r:id="rId54"/>
    <p:sldId id="310" r:id="rId55"/>
    <p:sldId id="265" r:id="rId56"/>
    <p:sldId id="264" r:id="rId57"/>
    <p:sldId id="314" r:id="rId58"/>
    <p:sldId id="312" r:id="rId59"/>
  </p:sldIdLst>
  <p:sldSz cx="9144000" cy="6858000" type="screen4x3"/>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E3"/>
    <a:srgbClr val="0099CC"/>
    <a:srgbClr val="306278"/>
    <a:srgbClr val="468EAE"/>
    <a:srgbClr val="646566"/>
    <a:srgbClr val="C0C0C0"/>
    <a:srgbClr val="75AEC7"/>
    <a:srgbClr val="777879"/>
    <a:srgbClr val="303132"/>
    <a:srgbClr val="2A56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22" autoAdjust="0"/>
    <p:restoredTop sz="90980" autoAdjust="0"/>
  </p:normalViewPr>
  <p:slideViewPr>
    <p:cSldViewPr>
      <p:cViewPr varScale="1">
        <p:scale>
          <a:sx n="83" d="100"/>
          <a:sy n="83" d="100"/>
        </p:scale>
        <p:origin x="1086" y="78"/>
      </p:cViewPr>
      <p:guideLst>
        <p:guide orient="horz" pos="2160"/>
        <p:guide pos="2880"/>
      </p:guideLst>
    </p:cSldViewPr>
  </p:slideViewPr>
  <p:outlineViewPr>
    <p:cViewPr>
      <p:scale>
        <a:sx n="33" d="100"/>
        <a:sy n="33" d="100"/>
      </p:scale>
      <p:origin x="0" y="19496"/>
    </p:cViewPr>
  </p:outlineViewPr>
  <p:notesTextViewPr>
    <p:cViewPr>
      <p:scale>
        <a:sx n="100" d="100"/>
        <a:sy n="100" d="100"/>
      </p:scale>
      <p:origin x="0" y="0"/>
    </p:cViewPr>
  </p:notesTextViewPr>
  <p:sorterViewPr>
    <p:cViewPr>
      <p:scale>
        <a:sx n="66" d="100"/>
        <a:sy n="66" d="100"/>
      </p:scale>
      <p:origin x="0" y="420"/>
    </p:cViewPr>
  </p:sorterViewPr>
  <p:notesViewPr>
    <p:cSldViewPr>
      <p:cViewPr varScale="1">
        <p:scale>
          <a:sx n="43" d="100"/>
          <a:sy n="43" d="100"/>
        </p:scale>
        <p:origin x="-138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Still to come</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a:t>
            </a:fld>
            <a:endParaRPr lang="en-AU" dirty="0"/>
          </a:p>
        </p:txBody>
      </p:sp>
    </p:spTree>
    <p:extLst>
      <p:ext uri="{BB962C8B-B14F-4D97-AF65-F5344CB8AC3E}">
        <p14:creationId xmlns:p14="http://schemas.microsoft.com/office/powerpoint/2010/main" val="153197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elements of theatre composition provide a ne</a:t>
            </a:r>
            <a:r>
              <a:rPr lang="en-US" dirty="0" smtClean="0"/>
              <a:t>w vocabulary for students. Students will need a working knowledge of each of the 6 elements. They may also evaluate the absence of the elements in a production.</a:t>
            </a:r>
          </a:p>
          <a:p>
            <a:pPr marL="171450" indent="-171450">
              <a:buFont typeface="Arial"/>
              <a:buChar char="•"/>
            </a:pPr>
            <a:r>
              <a:rPr lang="en-US" dirty="0" smtClean="0"/>
              <a:t>Cohesion – the unity and balance of various aspects of the interpretation.</a:t>
            </a:r>
          </a:p>
          <a:p>
            <a:r>
              <a:rPr lang="en-US" dirty="0" smtClean="0"/>
              <a:t>•   Motion – the movement or implied movement of actors and design features in the theatre space. This may</a:t>
            </a:r>
            <a:r>
              <a:rPr lang="en-US" baseline="0" dirty="0" smtClean="0"/>
              <a:t> </a:t>
            </a:r>
            <a:r>
              <a:rPr lang="en-US" dirty="0" smtClean="0"/>
              <a:t>include position, pattern, arrangement,  </a:t>
            </a:r>
          </a:p>
          <a:p>
            <a:r>
              <a:rPr lang="en-US" dirty="0" smtClean="0"/>
              <a:t>    proportion and spatial flow.</a:t>
            </a:r>
          </a:p>
          <a:p>
            <a:r>
              <a:rPr lang="en-US" dirty="0" smtClean="0"/>
              <a:t>•   Rhythm – the pace, timing and tempo within the interpretation.</a:t>
            </a:r>
          </a:p>
          <a:p>
            <a:r>
              <a:rPr lang="en-US" dirty="0" smtClean="0"/>
              <a:t>•   Emphasis – aspects of the interpretation are given a particular focus, importance or prominence.</a:t>
            </a:r>
          </a:p>
          <a:p>
            <a:r>
              <a:rPr lang="en-US" dirty="0" smtClean="0"/>
              <a:t>•   Contrast – juxtaposition of seemingly different or opposing aspects or qualities within the interpretation.</a:t>
            </a:r>
          </a:p>
          <a:p>
            <a:r>
              <a:rPr lang="en-US" dirty="0" smtClean="0"/>
              <a:t>•   Variation – changes to the dynamics of the interpretation, as may be evident in the use of tension, conflict,</a:t>
            </a:r>
            <a:r>
              <a:rPr lang="en-US" baseline="0" dirty="0" smtClean="0"/>
              <a:t> </a:t>
            </a:r>
            <a:r>
              <a:rPr lang="en-US" dirty="0" smtClean="0"/>
              <a:t>intensity, energy and use of the space.</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84622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Productions may still have a stage manager and other roles, however,</a:t>
            </a:r>
            <a:r>
              <a:rPr lang="en-US" baseline="0" dirty="0" smtClean="0"/>
              <a:t> they will not be assessed.</a:t>
            </a:r>
          </a:p>
          <a:p>
            <a:r>
              <a:rPr lang="en-US" baseline="0" dirty="0" smtClean="0"/>
              <a:t>Narrowing down the list of production roles supports the study in two ways;</a:t>
            </a:r>
          </a:p>
          <a:p>
            <a:pPr marL="228600" indent="-228600">
              <a:buAutoNum type="arabicPeriod"/>
            </a:pPr>
            <a:r>
              <a:rPr lang="en-US" baseline="0" dirty="0" smtClean="0"/>
              <a:t>It makes it much more manageable for the written examination.</a:t>
            </a:r>
          </a:p>
          <a:p>
            <a:pPr marL="228600" indent="-228600">
              <a:buAutoNum type="arabicPeriod"/>
            </a:pPr>
            <a:r>
              <a:rPr lang="en-US" baseline="0" dirty="0" smtClean="0"/>
              <a:t>It marries the production roles to those undertaken by students in the Monologue Examination.</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420437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Dramaturgy</a:t>
            </a:r>
            <a:r>
              <a:rPr lang="en-US" baseline="0" dirty="0" smtClean="0"/>
              <a:t> encourages collaboration on a production. It is the over-arching role that many people working in production roles take on throughout the production process. </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4109646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dirty="0" smtClean="0"/>
              <a:t>Examples of Theatre technologies – </a:t>
            </a:r>
            <a:r>
              <a:rPr lang="en-US" sz="1100" b="1" dirty="0" err="1" smtClean="0"/>
              <a:t>pg</a:t>
            </a:r>
            <a:r>
              <a:rPr lang="en-US" sz="1100" b="1" dirty="0" smtClean="0"/>
              <a:t> 10.</a:t>
            </a:r>
          </a:p>
          <a:p>
            <a:pPr marL="171450" indent="-171450">
              <a:buFont typeface="Arial"/>
              <a:buChar char="•"/>
            </a:pPr>
            <a:r>
              <a:rPr lang="en-US" sz="1100" b="0" dirty="0" smtClean="0"/>
              <a:t>Social media platforms could be used to communicate between members of a production team or to evaluate options and make decisions</a:t>
            </a:r>
          </a:p>
          <a:p>
            <a:pPr marL="171450" indent="-171450">
              <a:buFont typeface="Arial"/>
              <a:buChar char="•"/>
            </a:pPr>
            <a:r>
              <a:rPr lang="en-US" sz="1100" b="0" dirty="0" smtClean="0"/>
              <a:t>a journaling app or intranet page could be used to document thinking and/or record, </a:t>
            </a:r>
            <a:r>
              <a:rPr lang="en-US" sz="1100" b="0" dirty="0" err="1" smtClean="0"/>
              <a:t>analyse</a:t>
            </a:r>
            <a:r>
              <a:rPr lang="en-US" sz="1100" b="0" dirty="0" smtClean="0"/>
              <a:t> and evaluate work undertaken to </a:t>
            </a:r>
            <a:r>
              <a:rPr lang="en-US" sz="1100" b="0" dirty="0" err="1" smtClean="0"/>
              <a:t>realise</a:t>
            </a:r>
            <a:r>
              <a:rPr lang="en-US" sz="1100" b="0" dirty="0" smtClean="0"/>
              <a:t> the ideas and concepts for a production.</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235871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CDB5A7-A390-4DA4-93C7-A1744FE99AFC}" type="slidenum">
              <a:rPr lang="en-AU" altLang="en-US" smtClean="0"/>
              <a:pPr/>
              <a:t>21</a:t>
            </a:fld>
            <a:endParaRPr lang="en-AU" alt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679450" y="4714875"/>
            <a:ext cx="5456238" cy="47847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altLang="en-US" sz="1100" b="1" dirty="0" smtClean="0">
                <a:latin typeface="Arial" pitchFamily="34" charset="0"/>
              </a:rPr>
              <a:t>Outcomes -</a:t>
            </a:r>
            <a:r>
              <a:rPr lang="en-AU" altLang="en-US" sz="1100" dirty="0" smtClean="0">
                <a:latin typeface="Arial" pitchFamily="34" charset="0"/>
              </a:rPr>
              <a:t> </a:t>
            </a:r>
            <a:r>
              <a:rPr lang="en-AU" altLang="en-US" sz="1100" b="1" dirty="0" smtClean="0">
                <a:latin typeface="Arial" pitchFamily="34" charset="0"/>
              </a:rPr>
              <a:t>key knowledge, key skills</a:t>
            </a:r>
          </a:p>
          <a:p>
            <a:pPr>
              <a:buFontTx/>
              <a:buChar char="•"/>
            </a:pPr>
            <a:r>
              <a:rPr lang="en-AU" altLang="en-US" sz="1100" dirty="0" smtClean="0">
                <a:latin typeface="Arial" pitchFamily="34" charset="0"/>
              </a:rPr>
              <a:t>Each outcome is described in terms of key knowledge and key skills.</a:t>
            </a:r>
          </a:p>
          <a:p>
            <a:pPr>
              <a:buFontTx/>
              <a:buChar char="•"/>
            </a:pPr>
            <a:r>
              <a:rPr lang="en-AU" altLang="en-US" sz="1100" dirty="0" smtClean="0">
                <a:latin typeface="Arial" pitchFamily="34" charset="0"/>
              </a:rPr>
              <a:t> It is important to read the key</a:t>
            </a:r>
            <a:r>
              <a:rPr lang="en-AU" altLang="en-US" sz="1100" baseline="0" dirty="0" smtClean="0">
                <a:latin typeface="Arial" pitchFamily="34" charset="0"/>
              </a:rPr>
              <a:t> knowledge together with the key skills,</a:t>
            </a:r>
            <a:r>
              <a:rPr lang="en-AU" altLang="en-US" sz="1100" dirty="0" smtClean="0">
                <a:latin typeface="Arial" pitchFamily="34" charset="0"/>
              </a:rPr>
              <a:t> as the key skills give you the application of the key knowledge, i.e. what students should be able to do.</a:t>
            </a:r>
            <a:endParaRPr lang="en-AU" altLang="en-US" sz="1100" baseline="0" dirty="0" smtClean="0">
              <a:latin typeface="Arial" pitchFamily="34" charset="0"/>
            </a:endParaRPr>
          </a:p>
          <a:p>
            <a:pPr>
              <a:buFontTx/>
              <a:buNone/>
            </a:pPr>
            <a:endParaRPr lang="en-AU" altLang="en-US" sz="1100"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altLang="en-US" sz="1100" b="1" dirty="0" smtClean="0">
                <a:latin typeface="Arial" pitchFamily="34" charset="0"/>
              </a:rPr>
              <a:t>Note</a:t>
            </a:r>
            <a:r>
              <a:rPr lang="en-AU" altLang="en-US" sz="1100" dirty="0" smtClean="0">
                <a:latin typeface="Arial" pitchFamily="34" charset="0"/>
              </a:rPr>
              <a:t> that key knowledge and skills are examinable. -any of the</a:t>
            </a:r>
            <a:r>
              <a:rPr lang="en-AU" altLang="en-US" sz="1100" baseline="0" dirty="0" smtClean="0">
                <a:latin typeface="Arial" pitchFamily="34" charset="0"/>
              </a:rPr>
              <a:t> key skills in </a:t>
            </a:r>
            <a:r>
              <a:rPr lang="en-AU" altLang="en-US" sz="1100" dirty="0" smtClean="0">
                <a:latin typeface="Arial" pitchFamily="34" charset="0"/>
              </a:rPr>
              <a:t>Units 3 and 4 can be used to formulate questions for the Written examination.</a:t>
            </a:r>
          </a:p>
          <a:p>
            <a:pPr>
              <a:buFontTx/>
              <a:buChar char="•"/>
            </a:pPr>
            <a:r>
              <a:rPr lang="en-AU" altLang="en-US" sz="1100" dirty="0" smtClean="0">
                <a:latin typeface="Arial" pitchFamily="34" charset="0"/>
              </a:rPr>
              <a:t>A good suggestion is to use the key skills when writing your assessments so that students become familiar with their application. Students need to be able to distinguish between what it means to explain, analyse, evaluate, etc.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fld id="{EFCDB5A7-A390-4DA4-93C7-A1744FE99AFC}" type="slidenum">
              <a:rPr lang="en-AU" altLang="en-US" smtClean="0"/>
              <a:pPr/>
              <a:t>22</a:t>
            </a:fld>
            <a:endParaRPr lang="en-AU" altLang="en-U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679450" y="4714875"/>
            <a:ext cx="5456238" cy="47847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100" i="1" kern="1200" dirty="0" smtClean="0">
                <a:solidFill>
                  <a:schemeClr val="tx1"/>
                </a:solidFill>
                <a:effectLst/>
                <a:latin typeface="Verdana" pitchFamily="34" charset="0"/>
                <a:ea typeface="+mn-ea"/>
                <a:cs typeface="+mn-cs"/>
              </a:rPr>
              <a:t>All aspects of key knowledge and key skills</a:t>
            </a:r>
            <a:r>
              <a:rPr lang="en-AU" sz="1100" i="1" kern="1200" baseline="0" dirty="0" smtClean="0">
                <a:solidFill>
                  <a:schemeClr val="tx1"/>
                </a:solidFill>
                <a:effectLst/>
                <a:latin typeface="Verdana" pitchFamily="34" charset="0"/>
                <a:ea typeface="+mn-ea"/>
                <a:cs typeface="+mn-cs"/>
              </a:rPr>
              <a:t> </a:t>
            </a:r>
            <a:r>
              <a:rPr lang="en-AU" sz="1100" i="1" kern="1200" dirty="0" smtClean="0">
                <a:solidFill>
                  <a:schemeClr val="tx1"/>
                </a:solidFill>
                <a:effectLst/>
                <a:latin typeface="Verdana" pitchFamily="34" charset="0"/>
                <a:ea typeface="+mn-ea"/>
                <a:cs typeface="+mn-cs"/>
              </a:rPr>
              <a:t>can be examined in Units 3 and 4. Teachers should be very familiar with the terminology and phrases in each unit of study.</a:t>
            </a:r>
          </a:p>
          <a:p>
            <a:endParaRPr lang="en-AU" altLang="en-US" sz="1100" dirty="0" smtClean="0">
              <a:latin typeface="Arial" pitchFamily="34" charset="0"/>
              <a:cs typeface="Arial" panose="020B0604020202020204" pitchFamily="34" charset="0"/>
            </a:endParaRPr>
          </a:p>
          <a:p>
            <a:r>
              <a:rPr lang="en-AU" altLang="en-US" sz="1100" dirty="0" smtClean="0">
                <a:latin typeface="Arial" pitchFamily="34" charset="0"/>
                <a:cs typeface="Arial" panose="020B0604020202020204" pitchFamily="34" charset="0"/>
              </a:rPr>
              <a:t>From the outcome we have selected one point of key knowledge and the corresponding key skill.</a:t>
            </a:r>
          </a:p>
          <a:p>
            <a:endParaRPr lang="en-US" altLang="en-US" sz="1100" b="1" i="0" u="none" strike="noStrike" kern="1200" baseline="0" dirty="0" smtClean="0">
              <a:solidFill>
                <a:schemeClr val="tx1"/>
              </a:solidFill>
              <a:latin typeface="Arial" panose="020B0604020202020204" pitchFamily="34" charset="0"/>
              <a:cs typeface="Arial" panose="020B0604020202020204" pitchFamily="34" charset="0"/>
            </a:endParaRPr>
          </a:p>
          <a:p>
            <a:r>
              <a:rPr lang="en-US" altLang="en-US" sz="1100" b="1" i="0" u="none" strike="noStrike" kern="1200" baseline="0" dirty="0" smtClean="0">
                <a:solidFill>
                  <a:schemeClr val="tx1"/>
                </a:solidFill>
                <a:latin typeface="Arial" panose="020B0604020202020204" pitchFamily="34" charset="0"/>
                <a:cs typeface="Arial" panose="020B0604020202020204" pitchFamily="34" charset="0"/>
              </a:rPr>
              <a:t>Key Knowledge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AU" sz="1100" b="0" i="0" u="none" strike="noStrike" cap="none" normalizeH="0" baseline="0" dirty="0" smtClean="0">
                <a:ln>
                  <a:noFill/>
                </a:ln>
                <a:solidFill>
                  <a:srgbClr val="003366"/>
                </a:solidFill>
                <a:effectLst/>
                <a:latin typeface="Arial" charset="0"/>
              </a:rPr>
              <a:t>Conventions of three or more theatre styles from the pre-modern era.</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kumimoji="0" lang="en-AU" sz="1100" b="0" i="0" u="none" strike="noStrike" cap="none" normalizeH="0" baseline="0" dirty="0" smtClean="0">
              <a:ln>
                <a:noFill/>
              </a:ln>
              <a:solidFill>
                <a:srgbClr val="003366"/>
              </a:solidFill>
              <a:effectLst/>
              <a:latin typeface="Arial"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kumimoji="0" lang="en-AU" sz="1100" b="1" i="0" u="none" strike="noStrike" cap="none" normalizeH="0" baseline="0" dirty="0" smtClean="0">
                <a:ln>
                  <a:noFill/>
                </a:ln>
                <a:solidFill>
                  <a:srgbClr val="003366"/>
                </a:solidFill>
                <a:effectLst/>
                <a:latin typeface="Arial" charset="0"/>
              </a:rPr>
              <a:t>Key Skills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AU" sz="1100" b="0" i="0" u="none" strike="noStrike" kern="1200" baseline="0" dirty="0" smtClean="0">
                <a:solidFill>
                  <a:schemeClr val="dk1"/>
                </a:solidFill>
                <a:latin typeface="Verdana" pitchFamily="34" charset="0"/>
                <a:ea typeface="+mn-ea"/>
                <a:cs typeface="+mn-cs"/>
              </a:rPr>
              <a:t>Identify and describe conventions of theatre styles from the pre-modern era.</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altLang="en-US" sz="1100" b="0" i="0" u="none" strike="noStrike" kern="1200" baseline="0" dirty="0" smtClean="0">
              <a:solidFill>
                <a:schemeClr val="tx1"/>
              </a:solidFill>
              <a:latin typeface="Arial" panose="020B0604020202020204" pitchFamily="34" charset="0"/>
              <a:cs typeface="Arial" panose="020B0604020202020204" pitchFamily="34" charset="0"/>
            </a:endParaRPr>
          </a:p>
          <a:p>
            <a:endParaRPr lang="en-US" altLang="en-US" sz="1100" b="0" i="0" u="none" strike="noStrike" kern="1200" baseline="0" dirty="0" smtClean="0">
              <a:solidFill>
                <a:schemeClr val="tx1"/>
              </a:solidFill>
              <a:latin typeface="Arial" panose="020B0604020202020204" pitchFamily="34" charset="0"/>
              <a:cs typeface="Arial" panose="020B0604020202020204" pitchFamily="34" charset="0"/>
            </a:endParaRPr>
          </a:p>
          <a:p>
            <a:endParaRPr lang="en-US" altLang="en-US" sz="1100" b="0" i="0" u="none" strike="noStrike" kern="1200" baseline="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latin typeface="Arial" pitchFamily="34" charset="0"/>
                <a:cs typeface="Arial" panose="020B0604020202020204" pitchFamily="34" charset="0"/>
              </a:rPr>
              <a:t>Unit 1 focuses on the application of acting, direction and design in relation to theatre styles from the pre-modern era, that is, works prior to the 1920s.</a:t>
            </a:r>
            <a:r>
              <a:rPr lang="en-US" altLang="en-US" dirty="0" smtClean="0">
                <a:latin typeface="Arial" pitchFamily="34" charset="0"/>
                <a:cs typeface="Arial" panose="020B0604020202020204" pitchFamily="34" charset="0"/>
              </a:rPr>
              <a:t> Students will:</a:t>
            </a:r>
          </a:p>
          <a:p>
            <a:pPr marL="171450" indent="-171450" eaLnBrk="1" hangingPunct="1">
              <a:buFont typeface="Arial"/>
              <a:buChar char="•"/>
            </a:pPr>
            <a:r>
              <a:rPr lang="en-US" altLang="en-US" dirty="0" smtClean="0">
                <a:latin typeface="Arial" pitchFamily="34" charset="0"/>
                <a:cs typeface="Arial" panose="020B0604020202020204" pitchFamily="34" charset="0"/>
              </a:rPr>
              <a:t>Creatively and imaginatively work in production roles with scripts from the pre-modern era of theatre, focusing on at least three distinct theatre styles and their conventions.</a:t>
            </a:r>
          </a:p>
          <a:p>
            <a:pPr marL="171450" indent="-171450" eaLnBrk="1" hangingPunct="1">
              <a:buFont typeface="Arial"/>
              <a:buChar char="•"/>
            </a:pPr>
            <a:r>
              <a:rPr lang="en-US" altLang="en-US" dirty="0" smtClean="0">
                <a:latin typeface="Arial" pitchFamily="34" charset="0"/>
                <a:cs typeface="Arial" panose="020B0604020202020204" pitchFamily="34" charset="0"/>
              </a:rPr>
              <a:t>Study innovations in theatre production</a:t>
            </a:r>
            <a:r>
              <a:rPr lang="en-US" altLang="en-US" baseline="0" dirty="0" smtClean="0">
                <a:latin typeface="Arial" pitchFamily="34" charset="0"/>
                <a:cs typeface="Arial" panose="020B0604020202020204" pitchFamily="34" charset="0"/>
              </a:rPr>
              <a:t> in the pre-modern era and apply this knowledge to their own works.</a:t>
            </a:r>
          </a:p>
          <a:p>
            <a:pPr marL="171450" indent="-171450" eaLnBrk="1" hangingPunct="1">
              <a:buFont typeface="Arial"/>
              <a:buChar char="•"/>
            </a:pPr>
            <a:r>
              <a:rPr lang="en-US" altLang="en-US" baseline="0" dirty="0" smtClean="0">
                <a:latin typeface="Arial" pitchFamily="34" charset="0"/>
                <a:cs typeface="Arial" panose="020B0604020202020204" pitchFamily="34" charset="0"/>
              </a:rPr>
              <a:t>Develop knowledge and skills about theatre production processes including dramaturgy, planning, development and performance to an audience and apply this to their work. </a:t>
            </a:r>
          </a:p>
          <a:p>
            <a:pPr marL="171450" indent="-171450" eaLnBrk="1" hangingPunct="1">
              <a:buFont typeface="Arial"/>
              <a:buChar char="•"/>
            </a:pPr>
            <a:r>
              <a:rPr lang="en-US" altLang="en-US" baseline="0" dirty="0" smtClean="0">
                <a:latin typeface="Arial" pitchFamily="34" charset="0"/>
                <a:cs typeface="Arial" panose="020B0604020202020204" pitchFamily="34" charset="0"/>
              </a:rPr>
              <a:t>Begin to develop skills of performance analysis and apply these to the analysis of a play in performance.</a:t>
            </a:r>
          </a:p>
          <a:p>
            <a:pPr marL="0" indent="0" eaLnBrk="1" hangingPunct="1">
              <a:buFont typeface="Arial"/>
              <a:buNone/>
            </a:pPr>
            <a:endParaRPr lang="en-US" altLang="en-US" baseline="0" dirty="0" smtClean="0">
              <a:latin typeface="Arial" pitchFamily="34" charset="0"/>
              <a:cs typeface="Arial" panose="020B0604020202020204" pitchFamily="34" charset="0"/>
            </a:endParaRPr>
          </a:p>
          <a:p>
            <a:pPr marL="0" indent="0" eaLnBrk="1" hangingPunct="1">
              <a:buFont typeface="Arial"/>
              <a:buNone/>
            </a:pPr>
            <a:r>
              <a:rPr lang="en-US" altLang="en-US" b="1" baseline="0" dirty="0" smtClean="0">
                <a:latin typeface="Arial" pitchFamily="34" charset="0"/>
                <a:cs typeface="Arial" panose="020B0604020202020204" pitchFamily="34" charset="0"/>
              </a:rPr>
              <a:t>Innovations </a:t>
            </a:r>
            <a:r>
              <a:rPr lang="en-US" altLang="en-US" baseline="0" dirty="0" smtClean="0">
                <a:latin typeface="Arial" pitchFamily="34" charset="0"/>
                <a:cs typeface="Arial" panose="020B0604020202020204" pitchFamily="34" charset="0"/>
              </a:rPr>
              <a:t>- such as conventions, theatre technologies and understanding the audience and type of theatre</a:t>
            </a:r>
          </a:p>
          <a:p>
            <a:pPr marL="171450" indent="-171450" eaLnBrk="1" hangingPunct="1">
              <a:buFont typeface="Arial"/>
              <a:buChar char="•"/>
            </a:pPr>
            <a:endParaRPr lang="en-US" altLang="en-US" dirty="0" smtClean="0">
              <a:latin typeface="Arial" pitchFamily="34" charset="0"/>
              <a:cs typeface="Arial" panose="020B0604020202020204" pitchFamily="34" charset="0"/>
            </a:endParaRPr>
          </a:p>
          <a:p>
            <a:pPr marL="0" indent="0" eaLnBrk="1" hangingPunct="1">
              <a:buFont typeface="Arial" pitchFamily="34" charset="0"/>
              <a:buNone/>
            </a:pPr>
            <a:r>
              <a:rPr lang="en-US" altLang="en-US" b="1" dirty="0" smtClean="0">
                <a:latin typeface="Arial" pitchFamily="34" charset="0"/>
                <a:cs typeface="Arial" panose="020B0604020202020204" pitchFamily="34" charset="0"/>
              </a:rPr>
              <a:t>Students work in at</a:t>
            </a:r>
            <a:r>
              <a:rPr lang="en-US" altLang="en-US" b="1" baseline="0" dirty="0" smtClean="0">
                <a:latin typeface="Arial" pitchFamily="34" charset="0"/>
                <a:cs typeface="Arial" panose="020B0604020202020204" pitchFamily="34" charset="0"/>
              </a:rPr>
              <a:t> least two production roles. The production roles are:</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actor</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director</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designer – any one or more of costume, make-up, props, set, lighting, sound. </a:t>
            </a:r>
            <a:endParaRPr lang="en-US" altLang="en-US" b="1" dirty="0" smtClean="0">
              <a:latin typeface="Arial"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23</a:t>
            </a:fld>
            <a:endParaRPr lang="en-AU"/>
          </a:p>
        </p:txBody>
      </p:sp>
    </p:spTree>
    <p:extLst>
      <p:ext uri="{BB962C8B-B14F-4D97-AF65-F5344CB8AC3E}">
        <p14:creationId xmlns:p14="http://schemas.microsoft.com/office/powerpoint/2010/main" val="3466957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24</a:t>
            </a:fld>
            <a:endParaRPr lang="en-AU"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 11</a:t>
            </a:r>
          </a:p>
          <a:p>
            <a:r>
              <a:rPr lang="en-AU" sz="1000" kern="1200" dirty="0" smtClean="0">
                <a:solidFill>
                  <a:schemeClr val="tx1"/>
                </a:solidFill>
                <a:effectLst/>
                <a:latin typeface="Verdana" pitchFamily="34" charset="0"/>
                <a:ea typeface="+mn-ea"/>
                <a:cs typeface="+mn-cs"/>
              </a:rPr>
              <a:t>Theatre styles from the pre-modern era of theatre include Ancient Greek, Ancient Roman,</a:t>
            </a:r>
            <a:r>
              <a:rPr lang="en-AU" sz="1000" kern="1200" baseline="0" dirty="0" smtClean="0">
                <a:solidFill>
                  <a:schemeClr val="tx1"/>
                </a:solidFill>
                <a:effectLst/>
                <a:latin typeface="Verdana" pitchFamily="34" charset="0"/>
                <a:ea typeface="+mn-ea"/>
                <a:cs typeface="+mn-cs"/>
              </a:rPr>
              <a:t> Liturgical drama such as morality/miracle/mystery plays, Commedia </a:t>
            </a:r>
            <a:r>
              <a:rPr lang="en-AU" sz="1000" kern="1200" baseline="0" dirty="0" err="1" smtClean="0">
                <a:solidFill>
                  <a:schemeClr val="tx1"/>
                </a:solidFill>
                <a:effectLst/>
                <a:latin typeface="Verdana" pitchFamily="34" charset="0"/>
                <a:ea typeface="+mn-ea"/>
                <a:cs typeface="+mn-cs"/>
              </a:rPr>
              <a:t>dell’Arte</a:t>
            </a:r>
            <a:r>
              <a:rPr lang="en-AU" sz="1000" kern="1200" baseline="0" dirty="0" smtClean="0">
                <a:solidFill>
                  <a:schemeClr val="tx1"/>
                </a:solidFill>
                <a:effectLst/>
                <a:latin typeface="Verdana" pitchFamily="34" charset="0"/>
                <a:ea typeface="+mn-ea"/>
                <a:cs typeface="+mn-cs"/>
              </a:rPr>
              <a:t>, Elizabethan, Restoration comedies and dramas, Neo-classical, Naturalism/Realism, Beijing Opera, Noh, </a:t>
            </a:r>
            <a:r>
              <a:rPr lang="en-AU" sz="1000" kern="1200" baseline="0" dirty="0" err="1" smtClean="0">
                <a:solidFill>
                  <a:schemeClr val="tx1"/>
                </a:solidFill>
                <a:effectLst/>
                <a:latin typeface="Verdana" pitchFamily="34" charset="0"/>
                <a:ea typeface="+mn-ea"/>
                <a:cs typeface="+mn-cs"/>
              </a:rPr>
              <a:t>Bunraku</a:t>
            </a:r>
            <a:r>
              <a:rPr lang="en-AU" sz="1000" kern="1200" baseline="0" dirty="0" smtClean="0">
                <a:solidFill>
                  <a:schemeClr val="tx1"/>
                </a:solidFill>
                <a:effectLst/>
                <a:latin typeface="Verdana" pitchFamily="34" charset="0"/>
                <a:ea typeface="+mn-ea"/>
                <a:cs typeface="+mn-cs"/>
              </a:rPr>
              <a:t> and Kabuki and other traditional indigenous theatre forms. </a:t>
            </a:r>
            <a:endParaRPr lang="en-AU" sz="100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25</a:t>
            </a:fld>
            <a:endParaRPr lang="en-AU"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2</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Pages 11-12</a:t>
            </a:r>
          </a:p>
          <a:p>
            <a:r>
              <a:rPr lang="en-AU" sz="1000" kern="1200" dirty="0" smtClean="0">
                <a:solidFill>
                  <a:schemeClr val="tx1"/>
                </a:solidFill>
                <a:effectLst/>
                <a:latin typeface="Verdana" pitchFamily="34" charset="0"/>
                <a:ea typeface="+mn-ea"/>
                <a:cs typeface="+mn-cs"/>
              </a:rPr>
              <a:t>Students</a:t>
            </a:r>
            <a:r>
              <a:rPr lang="en-AU" sz="1000" kern="1200" baseline="0" dirty="0" smtClean="0">
                <a:solidFill>
                  <a:schemeClr val="tx1"/>
                </a:solidFill>
                <a:effectLst/>
                <a:latin typeface="Verdana" pitchFamily="34" charset="0"/>
                <a:ea typeface="+mn-ea"/>
                <a:cs typeface="+mn-cs"/>
              </a:rPr>
              <a:t> must work in at least two production roles:</a:t>
            </a:r>
          </a:p>
          <a:p>
            <a:pPr marL="171450" indent="-171450">
              <a:buFont typeface="Arial"/>
              <a:buChar char="•"/>
            </a:pPr>
            <a:r>
              <a:rPr lang="en-US" sz="1000" kern="1200" baseline="0" dirty="0" smtClean="0">
                <a:solidFill>
                  <a:schemeClr val="tx1"/>
                </a:solidFill>
                <a:effectLst/>
                <a:latin typeface="Verdana" pitchFamily="34" charset="0"/>
                <a:ea typeface="+mn-ea"/>
                <a:cs typeface="+mn-cs"/>
              </a:rPr>
              <a:t>a</a:t>
            </a:r>
            <a:r>
              <a:rPr lang="en-AU" sz="1000" kern="1200" baseline="0" dirty="0" err="1" smtClean="0">
                <a:solidFill>
                  <a:schemeClr val="tx1"/>
                </a:solidFill>
                <a:effectLst/>
                <a:latin typeface="Verdana" pitchFamily="34" charset="0"/>
                <a:ea typeface="+mn-ea"/>
                <a:cs typeface="+mn-cs"/>
              </a:rPr>
              <a:t>ctor</a:t>
            </a:r>
            <a:endParaRPr lang="en-AU" sz="1000" kern="1200" baseline="0" dirty="0" smtClean="0">
              <a:solidFill>
                <a:schemeClr val="tx1"/>
              </a:solidFill>
              <a:effectLst/>
              <a:latin typeface="Verdana" pitchFamily="34" charset="0"/>
              <a:ea typeface="+mn-ea"/>
              <a:cs typeface="+mn-cs"/>
            </a:endParaRPr>
          </a:p>
          <a:p>
            <a:pPr marL="171450" indent="-171450">
              <a:buFont typeface="Arial"/>
              <a:buChar char="•"/>
            </a:pPr>
            <a:r>
              <a:rPr lang="en-US" sz="1000" kern="1200" dirty="0" smtClean="0">
                <a:solidFill>
                  <a:schemeClr val="tx1"/>
                </a:solidFill>
                <a:effectLst/>
                <a:latin typeface="Verdana" pitchFamily="34" charset="0"/>
                <a:ea typeface="+mn-ea"/>
                <a:cs typeface="+mn-cs"/>
              </a:rPr>
              <a:t>d</a:t>
            </a:r>
            <a:r>
              <a:rPr lang="en-AU" sz="1000" kern="1200" dirty="0" err="1" smtClean="0">
                <a:solidFill>
                  <a:schemeClr val="tx1"/>
                </a:solidFill>
                <a:effectLst/>
                <a:latin typeface="Verdana" pitchFamily="34" charset="0"/>
                <a:ea typeface="+mn-ea"/>
                <a:cs typeface="+mn-cs"/>
              </a:rPr>
              <a:t>irector</a:t>
            </a:r>
            <a:endParaRPr lang="en-AU" sz="1000" kern="1200" dirty="0" smtClean="0">
              <a:solidFill>
                <a:schemeClr val="tx1"/>
              </a:solidFill>
              <a:effectLst/>
              <a:latin typeface="Verdana" pitchFamily="34" charset="0"/>
              <a:ea typeface="+mn-ea"/>
              <a:cs typeface="+mn-cs"/>
            </a:endParaRPr>
          </a:p>
          <a:p>
            <a:pPr marL="171450" indent="-171450">
              <a:buFont typeface="Arial"/>
              <a:buChar char="•"/>
            </a:pPr>
            <a:r>
              <a:rPr lang="en-US" sz="1000" kern="1200" dirty="0" smtClean="0">
                <a:solidFill>
                  <a:schemeClr val="tx1"/>
                </a:solidFill>
                <a:effectLst/>
                <a:latin typeface="Verdana" pitchFamily="34" charset="0"/>
                <a:ea typeface="+mn-ea"/>
                <a:cs typeface="+mn-cs"/>
              </a:rPr>
              <a:t>d</a:t>
            </a:r>
            <a:r>
              <a:rPr lang="en-AU" sz="1000" kern="1200" dirty="0" err="1" smtClean="0">
                <a:solidFill>
                  <a:schemeClr val="tx1"/>
                </a:solidFill>
                <a:effectLst/>
                <a:latin typeface="Verdana" pitchFamily="34" charset="0"/>
                <a:ea typeface="+mn-ea"/>
                <a:cs typeface="+mn-cs"/>
              </a:rPr>
              <a:t>esigner</a:t>
            </a:r>
            <a:r>
              <a:rPr lang="en-AU" sz="1000" kern="1200" dirty="0" smtClean="0">
                <a:solidFill>
                  <a:schemeClr val="tx1"/>
                </a:solidFill>
                <a:effectLst/>
                <a:latin typeface="Verdana" pitchFamily="34" charset="0"/>
                <a:ea typeface="+mn-ea"/>
                <a:cs typeface="+mn-cs"/>
              </a:rPr>
              <a:t> </a:t>
            </a:r>
            <a:r>
              <a:rPr lang="en-US" sz="1000" kern="1200" dirty="0" smtClean="0">
                <a:solidFill>
                  <a:schemeClr val="tx1"/>
                </a:solidFill>
                <a:effectLst/>
                <a:latin typeface="Verdana" pitchFamily="34" charset="0"/>
                <a:ea typeface="+mn-ea"/>
                <a:cs typeface="+mn-cs"/>
              </a:rPr>
              <a:t>–</a:t>
            </a:r>
            <a:r>
              <a:rPr lang="en-AU" sz="1000" kern="1200" dirty="0" smtClean="0">
                <a:solidFill>
                  <a:schemeClr val="tx1"/>
                </a:solidFill>
                <a:effectLst/>
                <a:latin typeface="Verdana" pitchFamily="34" charset="0"/>
                <a:ea typeface="+mn-ea"/>
                <a:cs typeface="+mn-cs"/>
              </a:rPr>
              <a:t> any</a:t>
            </a:r>
            <a:r>
              <a:rPr lang="en-AU" sz="1000" kern="1200" baseline="0" dirty="0" smtClean="0">
                <a:solidFill>
                  <a:schemeClr val="tx1"/>
                </a:solidFill>
                <a:effectLst/>
                <a:latin typeface="Verdana" pitchFamily="34" charset="0"/>
                <a:ea typeface="+mn-ea"/>
                <a:cs typeface="+mn-cs"/>
              </a:rPr>
              <a:t> one or more of costumes, make-up, props, set, lighting, sound.</a:t>
            </a:r>
            <a:endParaRPr lang="en-AU" sz="100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26</a:t>
            </a:fld>
            <a:endParaRPr lang="en-AU"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3</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 13</a:t>
            </a:r>
          </a:p>
          <a:p>
            <a:r>
              <a:rPr lang="en-US" sz="1100" b="0" kern="1200" dirty="0" smtClean="0">
                <a:solidFill>
                  <a:schemeClr val="tx1"/>
                </a:solidFill>
                <a:effectLst/>
                <a:latin typeface="Verdana" pitchFamily="34" charset="0"/>
                <a:ea typeface="+mn-ea"/>
                <a:cs typeface="+mn-cs"/>
              </a:rPr>
              <a:t>Students develop</a:t>
            </a:r>
            <a:r>
              <a:rPr lang="en-US" sz="1100" b="0" kern="1200" baseline="0" dirty="0" smtClean="0">
                <a:solidFill>
                  <a:schemeClr val="tx1"/>
                </a:solidFill>
                <a:effectLst/>
                <a:latin typeface="Verdana" pitchFamily="34" charset="0"/>
                <a:ea typeface="+mn-ea"/>
                <a:cs typeface="+mn-cs"/>
              </a:rPr>
              <a:t> their skill in using theatre terminology and expressions in discussion and in writing.</a:t>
            </a:r>
            <a:endParaRPr lang="en-US" sz="1100" b="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27</a:t>
            </a:fld>
            <a:endParaRPr lang="en-AU"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z="1100" b="0" i="0" u="none" strike="noStrike" kern="1200" baseline="0" dirty="0" smtClean="0">
                <a:solidFill>
                  <a:schemeClr val="tx1"/>
                </a:solidFill>
                <a:latin typeface="Arial" panose="020B0604020202020204" pitchFamily="34" charset="0"/>
                <a:cs typeface="Arial" panose="020B0604020202020204" pitchFamily="34" charset="0"/>
              </a:rPr>
              <a:t>Where teachers allow students to choose between tasks they must ensure that the tasks they set are of comparable scope and demand.</a:t>
            </a: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53770-6585-4FD7-BE6D-B1CF3EB52A39}" type="slidenum">
              <a:rPr lang="en-AU" altLang="en-US" smtClean="0"/>
              <a:pPr eaLnBrk="1" hangingPunct="1"/>
              <a:t>28</a:t>
            </a:fld>
            <a:endParaRPr lang="en-AU"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latin typeface="Arial" pitchFamily="34" charset="0"/>
                <a:cs typeface="Arial" panose="020B0604020202020204" pitchFamily="34" charset="0"/>
              </a:rPr>
              <a:t>Unit 2 focuses on the application of acting, direction and design in relation to theatre styles from the modern era, that is, the 1920s to present.</a:t>
            </a:r>
            <a:r>
              <a:rPr lang="en-US" altLang="en-US" dirty="0" smtClean="0">
                <a:latin typeface="Arial" pitchFamily="34" charset="0"/>
                <a:cs typeface="Arial" panose="020B0604020202020204" pitchFamily="34" charset="0"/>
              </a:rPr>
              <a:t> </a:t>
            </a:r>
          </a:p>
          <a:p>
            <a:pPr eaLnBrk="1" hangingPunct="1"/>
            <a:r>
              <a:rPr lang="en-US" altLang="en-US" dirty="0" smtClean="0">
                <a:latin typeface="Arial" pitchFamily="34" charset="0"/>
                <a:cs typeface="Arial" panose="020B0604020202020204" pitchFamily="34" charset="0"/>
              </a:rPr>
              <a:t>Students will:</a:t>
            </a:r>
          </a:p>
          <a:p>
            <a:pPr marL="171450" indent="-171450" eaLnBrk="1" hangingPunct="1">
              <a:buFont typeface="Arial"/>
              <a:buChar char="•"/>
            </a:pPr>
            <a:r>
              <a:rPr lang="en-US" altLang="en-US" dirty="0" smtClean="0">
                <a:latin typeface="Arial" pitchFamily="34" charset="0"/>
                <a:cs typeface="Arial" panose="020B0604020202020204" pitchFamily="34" charset="0"/>
              </a:rPr>
              <a:t>Creatively and imaginatively work in production roles with scripts from the modern era of theatre, focusing on at least three distinct theatre styles. </a:t>
            </a:r>
          </a:p>
          <a:p>
            <a:pPr marL="171450" indent="-171450" eaLnBrk="1" hangingPunct="1">
              <a:buFont typeface="Arial"/>
              <a:buChar char="•"/>
            </a:pPr>
            <a:r>
              <a:rPr lang="en-US" altLang="en-US" dirty="0" smtClean="0">
                <a:latin typeface="Arial" pitchFamily="34" charset="0"/>
                <a:cs typeface="Arial" panose="020B0604020202020204" pitchFamily="34" charset="0"/>
              </a:rPr>
              <a:t>Study innovations in theatre production</a:t>
            </a:r>
            <a:r>
              <a:rPr lang="en-US" altLang="en-US" baseline="0" dirty="0" smtClean="0">
                <a:latin typeface="Arial" pitchFamily="34" charset="0"/>
                <a:cs typeface="Arial" panose="020B0604020202020204" pitchFamily="34" charset="0"/>
              </a:rPr>
              <a:t> in the modern era and apply this knowledge to their own works.</a:t>
            </a:r>
          </a:p>
          <a:p>
            <a:pPr marL="171450" indent="-171450" eaLnBrk="1" hangingPunct="1">
              <a:buFont typeface="Arial"/>
              <a:buChar char="•"/>
            </a:pPr>
            <a:r>
              <a:rPr lang="en-US" altLang="en-US" baseline="0" dirty="0" smtClean="0">
                <a:latin typeface="Arial" pitchFamily="34" charset="0"/>
                <a:cs typeface="Arial" panose="020B0604020202020204" pitchFamily="34" charset="0"/>
              </a:rPr>
              <a:t>Develop knowledge and skills about theatre production processes including dramaturgy, planning, development and performance to an audience and apply this to their work. </a:t>
            </a:r>
          </a:p>
          <a:p>
            <a:pPr marL="171450" indent="-171450" eaLnBrk="1" hangingPunct="1">
              <a:buFont typeface="Arial"/>
              <a:buChar char="•"/>
            </a:pPr>
            <a:r>
              <a:rPr lang="en-US" altLang="en-US" baseline="0" dirty="0" smtClean="0">
                <a:latin typeface="Arial" pitchFamily="34" charset="0"/>
                <a:cs typeface="Arial" panose="020B0604020202020204" pitchFamily="34" charset="0"/>
              </a:rPr>
              <a:t>Study safe and ethical working practices in theatre production.</a:t>
            </a:r>
          </a:p>
          <a:p>
            <a:pPr marL="171450" indent="-171450" eaLnBrk="1" hangingPunct="1">
              <a:buFont typeface="Arial"/>
              <a:buChar char="•"/>
            </a:pPr>
            <a:r>
              <a:rPr lang="en-US" altLang="en-US" baseline="0" dirty="0" smtClean="0">
                <a:latin typeface="Arial" pitchFamily="34" charset="0"/>
                <a:cs typeface="Arial" panose="020B0604020202020204" pitchFamily="34" charset="0"/>
              </a:rPr>
              <a:t>Develop skills of performance analysis, which they apply to the analysis of a play in performance.</a:t>
            </a:r>
          </a:p>
          <a:p>
            <a:pPr marL="171450" indent="-171450" eaLnBrk="1" hangingPunct="1">
              <a:buFont typeface="Arial"/>
              <a:buChar char="•"/>
            </a:pPr>
            <a:endParaRPr lang="en-US" altLang="en-US" dirty="0" smtClean="0">
              <a:latin typeface="Arial" pitchFamily="34" charset="0"/>
              <a:cs typeface="Arial" panose="020B0604020202020204" pitchFamily="34" charset="0"/>
            </a:endParaRPr>
          </a:p>
          <a:p>
            <a:pPr marL="0" indent="0" eaLnBrk="1" hangingPunct="1">
              <a:buFont typeface="Arial" pitchFamily="34" charset="0"/>
              <a:buNone/>
            </a:pPr>
            <a:r>
              <a:rPr lang="en-US" altLang="en-US" b="1" dirty="0" smtClean="0">
                <a:latin typeface="Arial" pitchFamily="34" charset="0"/>
                <a:cs typeface="Arial" panose="020B0604020202020204" pitchFamily="34" charset="0"/>
              </a:rPr>
              <a:t>Students work in at</a:t>
            </a:r>
            <a:r>
              <a:rPr lang="en-US" altLang="en-US" b="1" baseline="0" dirty="0" smtClean="0">
                <a:latin typeface="Arial" pitchFamily="34" charset="0"/>
                <a:cs typeface="Arial" panose="020B0604020202020204" pitchFamily="34" charset="0"/>
              </a:rPr>
              <a:t> least two production roles. The production roles are:</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actor</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director</a:t>
            </a:r>
          </a:p>
          <a:p>
            <a:pPr marL="171450" indent="-171450" eaLnBrk="1" hangingPunct="1">
              <a:buFont typeface="Arial" pitchFamily="34" charset="0"/>
              <a:buChar char="•"/>
            </a:pPr>
            <a:r>
              <a:rPr lang="en-US" altLang="en-US" b="1" baseline="0" dirty="0" smtClean="0">
                <a:latin typeface="Arial" pitchFamily="34" charset="0"/>
                <a:cs typeface="Arial" panose="020B0604020202020204" pitchFamily="34" charset="0"/>
              </a:rPr>
              <a:t>designer – any one or more of costume, make-up, props, set, lighting, sound. </a:t>
            </a:r>
            <a:endParaRPr lang="en-US" altLang="en-US" b="1" dirty="0" smtClean="0">
              <a:latin typeface="Arial" pitchFamily="34" charset="0"/>
              <a:cs typeface="Arial" panose="020B060402020202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29</a:t>
            </a:fld>
            <a:endParaRPr lang="en-AU"/>
          </a:p>
        </p:txBody>
      </p:sp>
    </p:spTree>
    <p:extLst>
      <p:ext uri="{BB962C8B-B14F-4D97-AF65-F5344CB8AC3E}">
        <p14:creationId xmlns:p14="http://schemas.microsoft.com/office/powerpoint/2010/main" val="2945602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30</a:t>
            </a:fld>
            <a:endParaRPr lang="en-AU"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2</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 15</a:t>
            </a:r>
          </a:p>
          <a:p>
            <a:r>
              <a:rPr lang="en-AU" sz="1000" kern="1200" dirty="0" smtClean="0">
                <a:solidFill>
                  <a:schemeClr val="tx1"/>
                </a:solidFill>
                <a:effectLst/>
                <a:latin typeface="Verdana" pitchFamily="34" charset="0"/>
                <a:ea typeface="+mn-ea"/>
                <a:cs typeface="+mn-cs"/>
              </a:rPr>
              <a:t>Theatre styles from the modern era of theatre include Epic theatre, Constructivist theatre, Theatre of the Absurd, Political theatre, Feminist theatre, Expressionism, Eclectic</a:t>
            </a:r>
            <a:r>
              <a:rPr lang="en-AU" sz="1000" kern="1200" baseline="0" dirty="0" smtClean="0">
                <a:solidFill>
                  <a:schemeClr val="tx1"/>
                </a:solidFill>
                <a:effectLst/>
                <a:latin typeface="Verdana" pitchFamily="34" charset="0"/>
                <a:ea typeface="+mn-ea"/>
                <a:cs typeface="+mn-cs"/>
              </a:rPr>
              <a:t> theatre, Experimental theatre, Musical theatre, Physical theatre, Verbatim theatre, Theatre-in-education, and Immersive/Interactive theatre.</a:t>
            </a:r>
            <a:endParaRPr lang="en-AU" sz="100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31</a:t>
            </a:fld>
            <a:endParaRPr lang="en-AU"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2</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Pages 15-16</a:t>
            </a:r>
          </a:p>
          <a:p>
            <a:r>
              <a:rPr lang="en-AU" sz="1000" kern="1200" dirty="0" smtClean="0">
                <a:solidFill>
                  <a:schemeClr val="tx1"/>
                </a:solidFill>
                <a:effectLst/>
                <a:latin typeface="Verdana" pitchFamily="34" charset="0"/>
                <a:ea typeface="+mn-ea"/>
                <a:cs typeface="+mn-cs"/>
              </a:rPr>
              <a:t>Students</a:t>
            </a:r>
            <a:r>
              <a:rPr lang="en-AU" sz="1000" kern="1200" baseline="0" dirty="0" smtClean="0">
                <a:solidFill>
                  <a:schemeClr val="tx1"/>
                </a:solidFill>
                <a:effectLst/>
                <a:latin typeface="Verdana" pitchFamily="34" charset="0"/>
                <a:ea typeface="+mn-ea"/>
                <a:cs typeface="+mn-cs"/>
              </a:rPr>
              <a:t> must work in at least two production roles:</a:t>
            </a:r>
          </a:p>
          <a:p>
            <a:pPr marL="171450" indent="-171450">
              <a:buFont typeface="Arial"/>
              <a:buChar char="•"/>
            </a:pPr>
            <a:r>
              <a:rPr lang="en-US" sz="1000" kern="1200" baseline="0" dirty="0" smtClean="0">
                <a:solidFill>
                  <a:schemeClr val="tx1"/>
                </a:solidFill>
                <a:effectLst/>
                <a:latin typeface="Verdana" pitchFamily="34" charset="0"/>
                <a:ea typeface="+mn-ea"/>
                <a:cs typeface="+mn-cs"/>
              </a:rPr>
              <a:t>a</a:t>
            </a:r>
            <a:r>
              <a:rPr lang="en-AU" sz="1000" kern="1200" baseline="0" dirty="0" err="1" smtClean="0">
                <a:solidFill>
                  <a:schemeClr val="tx1"/>
                </a:solidFill>
                <a:effectLst/>
                <a:latin typeface="Verdana" pitchFamily="34" charset="0"/>
                <a:ea typeface="+mn-ea"/>
                <a:cs typeface="+mn-cs"/>
              </a:rPr>
              <a:t>ctor</a:t>
            </a:r>
            <a:endParaRPr lang="en-AU" sz="1000" kern="1200" baseline="0" dirty="0" smtClean="0">
              <a:solidFill>
                <a:schemeClr val="tx1"/>
              </a:solidFill>
              <a:effectLst/>
              <a:latin typeface="Verdana" pitchFamily="34" charset="0"/>
              <a:ea typeface="+mn-ea"/>
              <a:cs typeface="+mn-cs"/>
            </a:endParaRPr>
          </a:p>
          <a:p>
            <a:pPr marL="171450" indent="-171450">
              <a:buFont typeface="Arial"/>
              <a:buChar char="•"/>
            </a:pPr>
            <a:r>
              <a:rPr lang="en-US" sz="1000" kern="1200" dirty="0" smtClean="0">
                <a:solidFill>
                  <a:schemeClr val="tx1"/>
                </a:solidFill>
                <a:effectLst/>
                <a:latin typeface="Verdana" pitchFamily="34" charset="0"/>
                <a:ea typeface="+mn-ea"/>
                <a:cs typeface="+mn-cs"/>
              </a:rPr>
              <a:t>d</a:t>
            </a:r>
            <a:r>
              <a:rPr lang="en-AU" sz="1000" kern="1200" dirty="0" err="1" smtClean="0">
                <a:solidFill>
                  <a:schemeClr val="tx1"/>
                </a:solidFill>
                <a:effectLst/>
                <a:latin typeface="Verdana" pitchFamily="34" charset="0"/>
                <a:ea typeface="+mn-ea"/>
                <a:cs typeface="+mn-cs"/>
              </a:rPr>
              <a:t>irector</a:t>
            </a:r>
            <a:endParaRPr lang="en-AU" sz="1000" kern="1200" dirty="0" smtClean="0">
              <a:solidFill>
                <a:schemeClr val="tx1"/>
              </a:solidFill>
              <a:effectLst/>
              <a:latin typeface="Verdana" pitchFamily="34" charset="0"/>
              <a:ea typeface="+mn-ea"/>
              <a:cs typeface="+mn-cs"/>
            </a:endParaRPr>
          </a:p>
          <a:p>
            <a:pPr marL="171450" indent="-171450">
              <a:buFont typeface="Arial"/>
              <a:buChar char="•"/>
            </a:pPr>
            <a:r>
              <a:rPr lang="en-US" sz="1000" kern="1200" dirty="0" smtClean="0">
                <a:solidFill>
                  <a:schemeClr val="tx1"/>
                </a:solidFill>
                <a:effectLst/>
                <a:latin typeface="Verdana" pitchFamily="34" charset="0"/>
                <a:ea typeface="+mn-ea"/>
                <a:cs typeface="+mn-cs"/>
              </a:rPr>
              <a:t>d</a:t>
            </a:r>
            <a:r>
              <a:rPr lang="en-AU" sz="1000" kern="1200" dirty="0" err="1" smtClean="0">
                <a:solidFill>
                  <a:schemeClr val="tx1"/>
                </a:solidFill>
                <a:effectLst/>
                <a:latin typeface="Verdana" pitchFamily="34" charset="0"/>
                <a:ea typeface="+mn-ea"/>
                <a:cs typeface="+mn-cs"/>
              </a:rPr>
              <a:t>esigner</a:t>
            </a:r>
            <a:r>
              <a:rPr lang="en-AU" sz="1000" kern="1200" dirty="0" smtClean="0">
                <a:solidFill>
                  <a:schemeClr val="tx1"/>
                </a:solidFill>
                <a:effectLst/>
                <a:latin typeface="Verdana" pitchFamily="34" charset="0"/>
                <a:ea typeface="+mn-ea"/>
                <a:cs typeface="+mn-cs"/>
              </a:rPr>
              <a:t> </a:t>
            </a:r>
            <a:r>
              <a:rPr lang="en-US" sz="1000" kern="1200" dirty="0" smtClean="0">
                <a:solidFill>
                  <a:schemeClr val="tx1"/>
                </a:solidFill>
                <a:effectLst/>
                <a:latin typeface="Verdana" pitchFamily="34" charset="0"/>
                <a:ea typeface="+mn-ea"/>
                <a:cs typeface="+mn-cs"/>
              </a:rPr>
              <a:t>–</a:t>
            </a:r>
            <a:r>
              <a:rPr lang="en-AU" sz="1000" kern="1200" dirty="0" smtClean="0">
                <a:solidFill>
                  <a:schemeClr val="tx1"/>
                </a:solidFill>
                <a:effectLst/>
                <a:latin typeface="Verdana" pitchFamily="34" charset="0"/>
                <a:ea typeface="+mn-ea"/>
                <a:cs typeface="+mn-cs"/>
              </a:rPr>
              <a:t> any</a:t>
            </a:r>
            <a:r>
              <a:rPr lang="en-AU" sz="1000" kern="1200" baseline="0" dirty="0" smtClean="0">
                <a:solidFill>
                  <a:schemeClr val="tx1"/>
                </a:solidFill>
                <a:effectLst/>
                <a:latin typeface="Verdana" pitchFamily="34" charset="0"/>
                <a:ea typeface="+mn-ea"/>
                <a:cs typeface="+mn-cs"/>
              </a:rPr>
              <a:t> one or more of costumes, make-up, props, set, lighting, sound.</a:t>
            </a:r>
            <a:endParaRPr lang="en-AU" sz="100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32</a:t>
            </a:fld>
            <a:endParaRPr lang="en-AU"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b="1" kern="1200" dirty="0" smtClean="0">
                <a:solidFill>
                  <a:schemeClr val="tx1"/>
                </a:solidFill>
                <a:effectLst/>
                <a:latin typeface="Verdana" pitchFamily="34" charset="0"/>
                <a:ea typeface="+mn-ea"/>
                <a:cs typeface="+mn-cs"/>
              </a:rPr>
              <a:t>Unit 2</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Area of Study 3</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Page 17</a:t>
            </a:r>
          </a:p>
          <a:p>
            <a:r>
              <a:rPr lang="en-US" sz="1000" b="0" kern="1200" dirty="0" smtClean="0">
                <a:solidFill>
                  <a:schemeClr val="tx1"/>
                </a:solidFill>
                <a:effectLst/>
                <a:latin typeface="Verdana" pitchFamily="34" charset="0"/>
                <a:ea typeface="+mn-ea"/>
                <a:cs typeface="+mn-cs"/>
              </a:rPr>
              <a:t>Students further develop</a:t>
            </a:r>
            <a:r>
              <a:rPr lang="en-US" sz="1000" b="0" kern="1200" baseline="0" dirty="0" smtClean="0">
                <a:solidFill>
                  <a:schemeClr val="tx1"/>
                </a:solidFill>
                <a:effectLst/>
                <a:latin typeface="Verdana" pitchFamily="34" charset="0"/>
                <a:ea typeface="+mn-ea"/>
                <a:cs typeface="+mn-cs"/>
              </a:rPr>
              <a:t> their skill in using theatre terminology and expressions appropriately.</a:t>
            </a:r>
            <a:endParaRPr lang="en-US" sz="1000" b="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33</a:t>
            </a:fld>
            <a:endParaRPr lang="en-AU"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b="0" i="0" u="none" strike="noStrike" kern="1200" baseline="0" dirty="0" smtClean="0">
                <a:solidFill>
                  <a:schemeClr val="tx1"/>
                </a:solidFill>
                <a:latin typeface="Arial" panose="020B0604020202020204" pitchFamily="34" charset="0"/>
                <a:cs typeface="Arial" panose="020B0604020202020204" pitchFamily="34" charset="0"/>
              </a:rPr>
              <a:t>Where teachers allow students to choose between tasks they must ensure that the tasks they set are of comparable scope and demand.</a:t>
            </a:r>
          </a:p>
          <a:p>
            <a:endParaRPr lang="en-US" altLang="en-US" sz="1100" b="0" i="0" u="none" strike="noStrike" kern="1200" baseline="0" dirty="0" smtClean="0">
              <a:solidFill>
                <a:schemeClr val="tx1"/>
              </a:solidFill>
              <a:latin typeface="Arial" panose="020B0604020202020204" pitchFamily="34" charset="0"/>
              <a:cs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753770-6585-4FD7-BE6D-B1CF3EB52A39}" type="slidenum">
              <a:rPr lang="en-AU" altLang="en-US" smtClean="0"/>
              <a:pPr eaLnBrk="1" hangingPunct="1"/>
              <a:t>34</a:t>
            </a:fld>
            <a:endParaRPr lang="en-AU"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Across Unit 3 students</a:t>
            </a:r>
            <a:r>
              <a:rPr lang="en-US" b="1" baseline="0" dirty="0" smtClean="0"/>
              <a:t> engage with at least t</a:t>
            </a:r>
            <a:r>
              <a:rPr lang="en-US" b="1" dirty="0" smtClean="0"/>
              <a:t>hree</a:t>
            </a:r>
            <a:r>
              <a:rPr lang="en-US" b="1" baseline="0" dirty="0" smtClean="0"/>
              <a:t> scripts. </a:t>
            </a:r>
          </a:p>
          <a:p>
            <a:pPr marL="171450" indent="-171450">
              <a:buFont typeface="Arial"/>
              <a:buChar char="•"/>
            </a:pPr>
            <a:r>
              <a:rPr lang="en-US" baseline="0" dirty="0" smtClean="0"/>
              <a:t>For Area of Study 1, schools select a script for interpretation in a performance to an audience</a:t>
            </a:r>
          </a:p>
          <a:p>
            <a:pPr marL="171450" indent="-171450">
              <a:buFont typeface="Arial"/>
              <a:buChar char="•"/>
            </a:pPr>
            <a:r>
              <a:rPr lang="en-US" baseline="0" dirty="0" smtClean="0"/>
              <a:t>For Area of Study 2 excerpts from a previously unstudied script are selected for analysis</a:t>
            </a:r>
          </a:p>
          <a:p>
            <a:pPr marL="171450" indent="-171450">
              <a:buFont typeface="Arial"/>
              <a:buChar char="•"/>
            </a:pPr>
            <a:r>
              <a:rPr lang="en-US" baseline="0" dirty="0" smtClean="0"/>
              <a:t>For Area of Study 3, students must read and study the script for the production they attend and then </a:t>
            </a:r>
            <a:r>
              <a:rPr lang="en-US" baseline="0" dirty="0" err="1" smtClean="0"/>
              <a:t>analyse</a:t>
            </a:r>
            <a:r>
              <a:rPr lang="en-US" baseline="0" dirty="0" smtClean="0"/>
              <a:t> it. (From the prescribed VCE Theatre Studies Unit 3 Playlist published annually by the VCAA).</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35</a:t>
            </a:fld>
            <a:endParaRPr lang="en-AU"/>
          </a:p>
        </p:txBody>
      </p:sp>
    </p:spTree>
    <p:extLst>
      <p:ext uri="{BB962C8B-B14F-4D97-AF65-F5344CB8AC3E}">
        <p14:creationId xmlns:p14="http://schemas.microsoft.com/office/powerpoint/2010/main" val="1178681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36</a:t>
            </a:fld>
            <a:endParaRPr lang="en-AU"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ltLang="en-US" dirty="0" smtClean="0">
                <a:latin typeface="Arial" pitchFamily="34" charset="0"/>
              </a:rPr>
              <a:t>Teachers need to become familiar with the study design and thoroughly read the introduction, structure and content of each Unit</a:t>
            </a:r>
            <a:r>
              <a:rPr lang="en-AU" altLang="en-US" baseline="0" dirty="0" smtClean="0">
                <a:latin typeface="Arial" pitchFamily="34" charset="0"/>
              </a:rPr>
              <a:t>.</a:t>
            </a:r>
            <a:endParaRPr lang="en-AU" altLang="en-US" dirty="0" smtClean="0">
              <a:latin typeface="Arial" pitchFamily="34" charset="0"/>
            </a:endParaRPr>
          </a:p>
          <a:p>
            <a:pPr marL="171450" indent="-171450">
              <a:buFont typeface="Arial" panose="020B0604020202020204" pitchFamily="34" charset="0"/>
              <a:buChar char="•"/>
            </a:pPr>
            <a:r>
              <a:rPr lang="en-AU" altLang="en-US" dirty="0" smtClean="0">
                <a:latin typeface="Arial" pitchFamily="34" charset="0"/>
              </a:rPr>
              <a:t>The study design is the only </a:t>
            </a:r>
            <a:r>
              <a:rPr lang="en-AU" altLang="en-US" b="1" dirty="0" smtClean="0">
                <a:latin typeface="Arial" pitchFamily="34" charset="0"/>
              </a:rPr>
              <a:t>prescribed</a:t>
            </a:r>
            <a:r>
              <a:rPr lang="en-AU" altLang="en-US" dirty="0" smtClean="0">
                <a:latin typeface="Arial" pitchFamily="34" charset="0"/>
              </a:rPr>
              <a:t> document that must</a:t>
            </a:r>
            <a:r>
              <a:rPr lang="en-AU" altLang="en-US" baseline="0" dirty="0" smtClean="0">
                <a:latin typeface="Arial" pitchFamily="34" charset="0"/>
              </a:rPr>
              <a:t> </a:t>
            </a:r>
            <a:r>
              <a:rPr lang="en-AU" altLang="en-US" dirty="0" smtClean="0">
                <a:latin typeface="Arial" pitchFamily="34" charset="0"/>
              </a:rPr>
              <a:t>be used in the planning of a VCE Theatre</a:t>
            </a:r>
            <a:r>
              <a:rPr lang="en-AU" altLang="en-US" baseline="0" dirty="0" smtClean="0">
                <a:latin typeface="Arial" pitchFamily="34" charset="0"/>
              </a:rPr>
              <a:t> Studies </a:t>
            </a:r>
            <a:r>
              <a:rPr lang="en-AU" altLang="en-US" dirty="0" smtClean="0">
                <a:latin typeface="Arial" pitchFamily="34" charset="0"/>
              </a:rPr>
              <a:t>course.</a:t>
            </a:r>
          </a:p>
          <a:p>
            <a:pPr marL="171450" indent="-171450">
              <a:buFont typeface="Arial" panose="020B0604020202020204" pitchFamily="34" charset="0"/>
              <a:buChar char="•"/>
            </a:pPr>
            <a:r>
              <a:rPr lang="en-AU" altLang="en-US" baseline="0" dirty="0" smtClean="0">
                <a:latin typeface="Arial" pitchFamily="34" charset="0"/>
              </a:rPr>
              <a:t>The study design </a:t>
            </a:r>
            <a:r>
              <a:rPr lang="en-AU" altLang="en-US" dirty="0" smtClean="0">
                <a:latin typeface="Arial" pitchFamily="34" charset="0"/>
              </a:rPr>
              <a:t>details the content that is to be taught and how it is to be assessed.</a:t>
            </a:r>
          </a:p>
          <a:p>
            <a:pPr marL="171450" indent="-171450">
              <a:buFont typeface="Arial" panose="020B0604020202020204" pitchFamily="34" charset="0"/>
              <a:buChar char="•"/>
            </a:pPr>
            <a:r>
              <a:rPr lang="en-AU" altLang="en-US" dirty="0" smtClean="0">
                <a:latin typeface="Arial" pitchFamily="34" charset="0"/>
              </a:rPr>
              <a:t>Note:  text books and subject association materials are only resources, they do not prescribe the content of VCE</a:t>
            </a:r>
            <a:r>
              <a:rPr lang="en-AU" altLang="en-US" baseline="0" dirty="0" smtClean="0">
                <a:latin typeface="Arial" pitchFamily="34" charset="0"/>
              </a:rPr>
              <a:t> Theatre Studies.</a:t>
            </a:r>
          </a:p>
          <a:p>
            <a:pPr marL="171450" indent="-171450">
              <a:buFont typeface="Arial" panose="020B0604020202020204" pitchFamily="34" charset="0"/>
              <a:buChar char="•"/>
            </a:pPr>
            <a:r>
              <a:rPr lang="en-AU" altLang="en-US" dirty="0" smtClean="0">
                <a:latin typeface="Arial" pitchFamily="34" charset="0"/>
              </a:rPr>
              <a:t>Note: the study design is only available online, The VCAA no longer prints hard copy study designs. The study design is available on the VCAA website on the VCE</a:t>
            </a:r>
            <a:r>
              <a:rPr lang="en-AU" altLang="en-US" baseline="0" dirty="0" smtClean="0">
                <a:latin typeface="Arial" pitchFamily="34" charset="0"/>
              </a:rPr>
              <a:t> Theatre Studies </a:t>
            </a:r>
            <a:r>
              <a:rPr lang="en-AU" altLang="en-US" dirty="0" smtClean="0">
                <a:latin typeface="Arial" pitchFamily="34" charset="0"/>
              </a:rPr>
              <a:t>study page.</a:t>
            </a:r>
          </a:p>
          <a:p>
            <a:pPr marL="171450" indent="-171450">
              <a:buFont typeface="Arial" panose="020B0604020202020204" pitchFamily="34" charset="0"/>
              <a:buChar char="•"/>
            </a:pPr>
            <a:r>
              <a:rPr lang="en-AU" altLang="en-US" dirty="0" smtClean="0">
                <a:latin typeface="Arial" pitchFamily="34" charset="0"/>
              </a:rPr>
              <a:t>School-based</a:t>
            </a:r>
            <a:r>
              <a:rPr lang="en-AU" altLang="en-US" baseline="0" dirty="0" smtClean="0">
                <a:latin typeface="Arial" pitchFamily="34" charset="0"/>
              </a:rPr>
              <a:t> a</a:t>
            </a:r>
            <a:r>
              <a:rPr lang="en-AU" altLang="en-US" dirty="0" smtClean="0">
                <a:latin typeface="Arial" pitchFamily="34" charset="0"/>
              </a:rPr>
              <a:t>ssessment</a:t>
            </a:r>
            <a:r>
              <a:rPr lang="en-AU" altLang="en-US" baseline="0" dirty="0" smtClean="0">
                <a:latin typeface="Arial" pitchFamily="34" charset="0"/>
              </a:rPr>
              <a:t> administration information and criteria will be published in Term 1, </a:t>
            </a:r>
            <a:r>
              <a:rPr lang="en-AU" altLang="en-US" baseline="0" dirty="0" smtClean="0">
                <a:solidFill>
                  <a:srgbClr val="FF0000"/>
                </a:solidFill>
                <a:latin typeface="Arial" pitchFamily="34" charset="0"/>
              </a:rPr>
              <a:t>2019. </a:t>
            </a:r>
          </a:p>
          <a:p>
            <a:pPr marL="171450" indent="-171450">
              <a:buFont typeface="Arial" panose="020B0604020202020204" pitchFamily="34" charset="0"/>
              <a:buChar char="•"/>
            </a:pPr>
            <a:r>
              <a:rPr lang="en-AU" altLang="en-US" baseline="0" dirty="0" smtClean="0">
                <a:latin typeface="Arial" pitchFamily="34" charset="0"/>
              </a:rPr>
              <a:t>Examination material will be published in Term 1, 2019.</a:t>
            </a:r>
            <a:endParaRPr lang="en-AU" altLang="en-US" dirty="0" smtClean="0">
              <a:latin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3</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 20 </a:t>
            </a:r>
            <a:endParaRPr lang="en-AU" sz="11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sz="1100" b="1" dirty="0" smtClean="0"/>
              <a:t>Outcome 1 Assessment</a:t>
            </a:r>
            <a:r>
              <a:rPr lang="en-AU" sz="1100" b="1" baseline="0" dirty="0" smtClean="0"/>
              <a:t> </a:t>
            </a:r>
            <a:r>
              <a:rPr lang="en-AU" sz="1100" b="1" dirty="0" smtClean="0"/>
              <a:t>comprises two tasks: </a:t>
            </a:r>
            <a:r>
              <a:rPr lang="en-US" sz="1100" b="1" kern="1200" dirty="0" smtClean="0">
                <a:solidFill>
                  <a:schemeClr val="tx1"/>
                </a:solidFill>
                <a:effectLst/>
                <a:latin typeface="Verdana" pitchFamily="34" charset="0"/>
                <a:ea typeface="+mn-ea"/>
                <a:cs typeface="+mn-cs"/>
              </a:rPr>
              <a:t>Page 23</a:t>
            </a:r>
            <a:endParaRPr lang="en-AU" sz="1100" b="1" dirty="0" smtClean="0"/>
          </a:p>
          <a:p>
            <a:pPr marL="0" indent="0">
              <a:buNone/>
            </a:pPr>
            <a:r>
              <a:rPr lang="en-AU" sz="1050" dirty="0" smtClean="0"/>
              <a:t>Task 1 </a:t>
            </a:r>
            <a:r>
              <a:rPr lang="en-AU" sz="1100" b="0" dirty="0" smtClean="0"/>
              <a:t>:	</a:t>
            </a:r>
            <a:r>
              <a:rPr lang="en-US" sz="1050" dirty="0" smtClean="0"/>
              <a:t>45 marks</a:t>
            </a:r>
            <a:endParaRPr lang="en-AU" sz="1050" b="0" dirty="0" smtClean="0"/>
          </a:p>
          <a:p>
            <a:r>
              <a:rPr lang="en-US" sz="1100" b="0" dirty="0" smtClean="0"/>
              <a:t>Ongoing developmental contributions to creative interpretation of a script across all three stages of the production process through collaborative work in two production roles</a:t>
            </a:r>
            <a:r>
              <a:rPr lang="en-US" sz="1050" b="0" dirty="0" smtClean="0"/>
              <a:t>   </a:t>
            </a:r>
            <a:r>
              <a:rPr lang="en-US" sz="1100" b="0" dirty="0" smtClean="0"/>
              <a:t>				</a:t>
            </a:r>
            <a:endParaRPr lang="en-AU" sz="1100" b="0" dirty="0" smtClean="0"/>
          </a:p>
          <a:p>
            <a:pPr marL="0" indent="0">
              <a:buNone/>
            </a:pPr>
            <a:r>
              <a:rPr lang="en-AU" sz="1050" b="1" dirty="0" smtClean="0"/>
              <a:t> AND</a:t>
            </a:r>
          </a:p>
          <a:p>
            <a:pPr marL="0" indent="0">
              <a:buNone/>
            </a:pPr>
            <a:r>
              <a:rPr lang="en-AU" sz="1050" dirty="0" smtClean="0"/>
              <a:t>Task 2</a:t>
            </a:r>
            <a:r>
              <a:rPr lang="en-AU" sz="1050" b="0" dirty="0" smtClean="0"/>
              <a:t>:	</a:t>
            </a:r>
            <a:r>
              <a:rPr lang="en-US" sz="1050" dirty="0" smtClean="0"/>
              <a:t>15 marks</a:t>
            </a:r>
            <a:endParaRPr lang="en-AU" sz="1050" b="0" dirty="0" smtClean="0"/>
          </a:p>
          <a:p>
            <a:r>
              <a:rPr lang="en-US" sz="1100" b="0" dirty="0" smtClean="0"/>
              <a:t>Analysis and evaluation, supported by relevant documentation, of ongoing developmental contributions across all three stages of the production process in </a:t>
            </a:r>
            <a:r>
              <a:rPr lang="en-US" sz="1100" b="1" dirty="0" smtClean="0"/>
              <a:t>two or more </a:t>
            </a:r>
            <a:r>
              <a:rPr lang="en-US" sz="1100" b="0" dirty="0" smtClean="0"/>
              <a:t>of the following formats:</a:t>
            </a:r>
          </a:p>
          <a:p>
            <a:pPr marL="0" indent="0">
              <a:spcAft>
                <a:spcPts val="600"/>
              </a:spcAft>
              <a:buNone/>
            </a:pPr>
            <a:r>
              <a:rPr lang="en-US" sz="1100" b="0" dirty="0" smtClean="0"/>
              <a:t>    * oral 	* written 	* visual 	* multimedia</a:t>
            </a:r>
            <a:endParaRPr lang="en-AU" sz="1100" b="0" dirty="0" smtClean="0"/>
          </a:p>
          <a:p>
            <a:endParaRPr lang="en-US" sz="1100" b="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37</a:t>
            </a:fld>
            <a:endParaRPr lang="en-AU"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3</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2</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 21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kern="1200" dirty="0" smtClean="0">
                <a:solidFill>
                  <a:schemeClr val="tx1"/>
                </a:solidFill>
                <a:effectLst/>
                <a:latin typeface="Verdana" pitchFamily="34" charset="0"/>
                <a:ea typeface="+mn-ea"/>
                <a:cs typeface="+mn-cs"/>
              </a:rPr>
              <a:t>Outcome 2 Assessment Task: Page 23</a:t>
            </a:r>
          </a:p>
          <a:p>
            <a:r>
              <a:rPr lang="en-US" sz="1100" b="0" kern="1200" dirty="0" smtClean="0">
                <a:solidFill>
                  <a:schemeClr val="tx1"/>
                </a:solidFill>
                <a:effectLst/>
                <a:latin typeface="Verdana" pitchFamily="34" charset="0"/>
                <a:ea typeface="+mn-ea"/>
                <a:cs typeface="+mn-cs"/>
              </a:rPr>
              <a:t>Documentation that outlines the concepts and ideas for</a:t>
            </a:r>
            <a:r>
              <a:rPr lang="en-US" sz="1100" b="0" kern="1200" baseline="0" dirty="0" smtClean="0">
                <a:solidFill>
                  <a:schemeClr val="tx1"/>
                </a:solidFill>
                <a:effectLst/>
                <a:latin typeface="Verdana" pitchFamily="34" charset="0"/>
                <a:ea typeface="+mn-ea"/>
                <a:cs typeface="+mn-cs"/>
              </a:rPr>
              <a:t> </a:t>
            </a:r>
            <a:r>
              <a:rPr lang="en-US" sz="1100" b="0" kern="1200" dirty="0" smtClean="0">
                <a:solidFill>
                  <a:schemeClr val="tx1"/>
                </a:solidFill>
                <a:effectLst/>
                <a:latin typeface="Verdana" pitchFamily="34" charset="0"/>
                <a:ea typeface="+mn-ea"/>
                <a:cs typeface="+mn-cs"/>
              </a:rPr>
              <a:t>a creative interpretation of excerpts from a script and</a:t>
            </a:r>
            <a:r>
              <a:rPr lang="en-US" sz="1100" b="0" kern="1200" baseline="0" dirty="0" smtClean="0">
                <a:solidFill>
                  <a:schemeClr val="tx1"/>
                </a:solidFill>
                <a:effectLst/>
                <a:latin typeface="Verdana" pitchFamily="34" charset="0"/>
                <a:ea typeface="+mn-ea"/>
                <a:cs typeface="+mn-cs"/>
              </a:rPr>
              <a:t> </a:t>
            </a:r>
            <a:r>
              <a:rPr lang="en-US" sz="1100" b="0" kern="1200" dirty="0" smtClean="0">
                <a:solidFill>
                  <a:schemeClr val="tx1"/>
                </a:solidFill>
                <a:effectLst/>
                <a:latin typeface="Verdana" pitchFamily="34" charset="0"/>
                <a:ea typeface="+mn-ea"/>
                <a:cs typeface="+mn-cs"/>
              </a:rPr>
              <a:t>provides an explanation of how these could be </a:t>
            </a:r>
            <a:r>
              <a:rPr lang="en-US" sz="1100" b="0" kern="1200" dirty="0" err="1" smtClean="0">
                <a:solidFill>
                  <a:schemeClr val="tx1"/>
                </a:solidFill>
                <a:effectLst/>
                <a:latin typeface="Verdana" pitchFamily="34" charset="0"/>
                <a:ea typeface="+mn-ea"/>
                <a:cs typeface="+mn-cs"/>
              </a:rPr>
              <a:t>realised</a:t>
            </a:r>
            <a:r>
              <a:rPr lang="en-US" sz="1100" b="0" kern="1200" baseline="0" dirty="0" smtClean="0">
                <a:solidFill>
                  <a:schemeClr val="tx1"/>
                </a:solidFill>
                <a:effectLst/>
                <a:latin typeface="Verdana" pitchFamily="34" charset="0"/>
                <a:ea typeface="+mn-ea"/>
                <a:cs typeface="+mn-cs"/>
              </a:rPr>
              <a:t> </a:t>
            </a:r>
            <a:r>
              <a:rPr lang="en-US" sz="1100" b="0" kern="1200" dirty="0" smtClean="0">
                <a:solidFill>
                  <a:schemeClr val="tx1"/>
                </a:solidFill>
                <a:effectLst/>
                <a:latin typeface="Verdana" pitchFamily="34" charset="0"/>
                <a:ea typeface="+mn-ea"/>
                <a:cs typeface="+mn-cs"/>
              </a:rPr>
              <a:t>in a theatre production in any one or a combination of</a:t>
            </a:r>
            <a:r>
              <a:rPr lang="en-US" sz="1100" b="0" kern="1200" baseline="0" dirty="0" smtClean="0">
                <a:solidFill>
                  <a:schemeClr val="tx1"/>
                </a:solidFill>
                <a:effectLst/>
                <a:latin typeface="Verdana" pitchFamily="34" charset="0"/>
                <a:ea typeface="+mn-ea"/>
                <a:cs typeface="+mn-cs"/>
              </a:rPr>
              <a:t> </a:t>
            </a:r>
            <a:r>
              <a:rPr lang="en-US" sz="1100" b="0" kern="1200" dirty="0" smtClean="0">
                <a:solidFill>
                  <a:schemeClr val="tx1"/>
                </a:solidFill>
                <a:effectLst/>
                <a:latin typeface="Verdana" pitchFamily="34" charset="0"/>
                <a:ea typeface="+mn-ea"/>
                <a:cs typeface="+mn-cs"/>
              </a:rPr>
              <a:t>the following formats:</a:t>
            </a:r>
          </a:p>
          <a:p>
            <a:r>
              <a:rPr lang="en-US" sz="1100" b="0" kern="1200" dirty="0" smtClean="0">
                <a:solidFill>
                  <a:schemeClr val="tx1"/>
                </a:solidFill>
                <a:effectLst/>
                <a:latin typeface="Verdana" pitchFamily="34" charset="0"/>
                <a:ea typeface="+mn-ea"/>
                <a:cs typeface="+mn-cs"/>
              </a:rPr>
              <a:t>• an essay</a:t>
            </a:r>
          </a:p>
          <a:p>
            <a:r>
              <a:rPr lang="en-US" sz="1100" b="0" kern="1200" dirty="0" smtClean="0">
                <a:solidFill>
                  <a:schemeClr val="tx1"/>
                </a:solidFill>
                <a:effectLst/>
                <a:latin typeface="Verdana" pitchFamily="34" charset="0"/>
                <a:ea typeface="+mn-ea"/>
                <a:cs typeface="+mn-cs"/>
              </a:rPr>
              <a:t>• responses to structured questions.</a:t>
            </a: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38</a:t>
            </a:fld>
            <a:endParaRPr lang="en-AU"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b="1" kern="1200" dirty="0" smtClean="0">
                <a:solidFill>
                  <a:schemeClr val="tx1"/>
                </a:solidFill>
                <a:effectLst/>
                <a:latin typeface="Verdana" pitchFamily="34" charset="0"/>
                <a:ea typeface="+mn-ea"/>
                <a:cs typeface="+mn-cs"/>
              </a:rPr>
              <a:t>Unit 3</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Area of Study 3</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Page 22</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1" kern="1200" dirty="0" smtClean="0">
                <a:solidFill>
                  <a:schemeClr val="tx1"/>
                </a:solidFill>
                <a:effectLst/>
                <a:latin typeface="Verdana" pitchFamily="34" charset="0"/>
                <a:ea typeface="+mn-ea"/>
                <a:cs typeface="+mn-cs"/>
              </a:rPr>
              <a:t>Outcome 3 Assessment Task: Page 23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kern="1200" dirty="0" smtClean="0">
                <a:solidFill>
                  <a:schemeClr val="tx1"/>
                </a:solidFill>
                <a:effectLst/>
                <a:latin typeface="Verdana" pitchFamily="34" charset="0"/>
                <a:ea typeface="+mn-ea"/>
                <a:cs typeface="+mn-cs"/>
              </a:rPr>
              <a:t>An analysis and evaluation of a creative and imaginative</a:t>
            </a:r>
            <a:r>
              <a:rPr lang="en-US" sz="1000" b="0" kern="1200" baseline="0" dirty="0" smtClean="0">
                <a:solidFill>
                  <a:schemeClr val="tx1"/>
                </a:solidFill>
                <a:effectLst/>
                <a:latin typeface="Verdana" pitchFamily="34" charset="0"/>
                <a:ea typeface="+mn-ea"/>
                <a:cs typeface="+mn-cs"/>
              </a:rPr>
              <a:t> </a:t>
            </a:r>
            <a:r>
              <a:rPr lang="en-US" sz="1000" b="0" kern="1200" dirty="0" smtClean="0">
                <a:solidFill>
                  <a:schemeClr val="tx1"/>
                </a:solidFill>
                <a:effectLst/>
                <a:latin typeface="Verdana" pitchFamily="34" charset="0"/>
                <a:ea typeface="+mn-ea"/>
                <a:cs typeface="+mn-cs"/>
              </a:rPr>
              <a:t>interpretation of a prescribed script in any one or a</a:t>
            </a:r>
            <a:r>
              <a:rPr lang="en-US" sz="1000" b="0" kern="1200" baseline="0" dirty="0" smtClean="0">
                <a:solidFill>
                  <a:schemeClr val="tx1"/>
                </a:solidFill>
                <a:effectLst/>
                <a:latin typeface="Verdana" pitchFamily="34" charset="0"/>
                <a:ea typeface="+mn-ea"/>
                <a:cs typeface="+mn-cs"/>
              </a:rPr>
              <a:t> </a:t>
            </a:r>
            <a:r>
              <a:rPr lang="en-US" sz="1000" b="0" kern="1200" dirty="0" smtClean="0">
                <a:solidFill>
                  <a:schemeClr val="tx1"/>
                </a:solidFill>
                <a:effectLst/>
                <a:latin typeface="Verdana" pitchFamily="34" charset="0"/>
                <a:ea typeface="+mn-ea"/>
                <a:cs typeface="+mn-cs"/>
              </a:rPr>
              <a:t>combination of the following formats: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kern="1200" dirty="0" smtClean="0">
                <a:solidFill>
                  <a:schemeClr val="tx1"/>
                </a:solidFill>
                <a:effectLst/>
                <a:latin typeface="Verdana" pitchFamily="34" charset="0"/>
                <a:ea typeface="+mn-ea"/>
                <a:cs typeface="+mn-cs"/>
              </a:rPr>
              <a:t>• an analytical essay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kern="1200" dirty="0" smtClean="0">
                <a:solidFill>
                  <a:schemeClr val="tx1"/>
                </a:solidFill>
                <a:effectLst/>
                <a:latin typeface="Verdana" pitchFamily="34" charset="0"/>
                <a:ea typeface="+mn-ea"/>
                <a:cs typeface="+mn-cs"/>
              </a:rPr>
              <a:t>• responses to structured questions.</a:t>
            </a: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39</a:t>
            </a:fld>
            <a:endParaRPr lang="en-AU"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smtClean="0">
                <a:latin typeface="Arial" pitchFamily="34" charset="0"/>
              </a:rPr>
              <a:t>Assessment</a:t>
            </a:r>
            <a:r>
              <a:rPr lang="en-US" altLang="en-US" b="1" baseline="0" dirty="0" smtClean="0">
                <a:latin typeface="Arial" pitchFamily="34" charset="0"/>
              </a:rPr>
              <a:t> Unit 3 : Page 23.</a:t>
            </a:r>
          </a:p>
          <a:p>
            <a:pPr marL="0" indent="0" eaLnBrk="1" hangingPunct="1">
              <a:buFont typeface="Arial" panose="020B0604020202020204" pitchFamily="34" charset="0"/>
              <a:buNone/>
            </a:pPr>
            <a:r>
              <a:rPr lang="en-US" altLang="en-US" baseline="0" dirty="0" smtClean="0">
                <a:latin typeface="Arial" pitchFamily="34" charset="0"/>
              </a:rPr>
              <a:t>More information in the Advice for Teachers. </a:t>
            </a:r>
            <a:endParaRPr lang="en-US" altLang="en-US" dirty="0"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40</a:t>
            </a:fld>
            <a:endParaRPr lang="en-AU"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b="1" dirty="0" smtClean="0">
                <a:latin typeface="Arial" pitchFamily="34" charset="0"/>
              </a:rPr>
              <a:t>Assessment</a:t>
            </a:r>
            <a:r>
              <a:rPr lang="en-US" altLang="en-US" b="1" baseline="0" dirty="0" smtClean="0">
                <a:latin typeface="Arial" pitchFamily="34" charset="0"/>
              </a:rPr>
              <a:t> Unit 3 : Page 23.</a:t>
            </a:r>
          </a:p>
          <a:p>
            <a:pPr marL="0" indent="0" eaLnBrk="1" hangingPunct="1">
              <a:buFont typeface="Arial" panose="020B0604020202020204" pitchFamily="34" charset="0"/>
              <a:buNone/>
            </a:pPr>
            <a:r>
              <a:rPr lang="en-US" altLang="en-US" baseline="0" dirty="0" smtClean="0">
                <a:latin typeface="Arial" pitchFamily="34" charset="0"/>
              </a:rPr>
              <a:t>More information in the Advice for Teachers. </a:t>
            </a:r>
            <a:endParaRPr lang="en-US" altLang="en-US" dirty="0"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41</a:t>
            </a:fld>
            <a:endParaRPr lang="en-AU"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Unit 4, Areas</a:t>
            </a:r>
            <a:r>
              <a:rPr lang="en-US" baseline="0" dirty="0" smtClean="0"/>
              <a:t> of Study 1 and 2, the production roles are:</a:t>
            </a:r>
          </a:p>
          <a:p>
            <a:pPr marL="171450" indent="-171450">
              <a:buFont typeface="Arial"/>
              <a:buChar char="•"/>
            </a:pPr>
            <a:r>
              <a:rPr lang="en-US" baseline="0" dirty="0" smtClean="0"/>
              <a:t>actor and director: students must work in both roles</a:t>
            </a:r>
          </a:p>
          <a:p>
            <a:pPr marL="0" indent="0">
              <a:buFont typeface="Arial"/>
              <a:buNone/>
            </a:pPr>
            <a:r>
              <a:rPr lang="en-US" baseline="0" dirty="0" smtClean="0"/>
              <a:t>OR</a:t>
            </a:r>
          </a:p>
          <a:p>
            <a:pPr marL="171450" indent="-171450">
              <a:buFont typeface="Arial"/>
              <a:buChar char="•"/>
            </a:pPr>
            <a:r>
              <a:rPr lang="en-US" baseline="0" dirty="0" smtClean="0"/>
              <a:t>designer – any two of costume, make-up, props, set, lighting, sound.</a:t>
            </a:r>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42</a:t>
            </a:fld>
            <a:endParaRPr lang="en-AU"/>
          </a:p>
        </p:txBody>
      </p:sp>
    </p:spTree>
    <p:extLst>
      <p:ext uri="{BB962C8B-B14F-4D97-AF65-F5344CB8AC3E}">
        <p14:creationId xmlns:p14="http://schemas.microsoft.com/office/powerpoint/2010/main" val="137465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b="1" dirty="0" smtClean="0">
              <a:latin typeface="Arial" pitchFamily="34" charset="0"/>
              <a:cs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EDD5B2-FB77-482B-B6D3-599D9B0EDE5D}" type="slidenum">
              <a:rPr lang="en-AU" altLang="en-US" smtClean="0"/>
              <a:pPr eaLnBrk="1" hangingPunct="1"/>
              <a:t>43</a:t>
            </a:fld>
            <a:endParaRPr lang="en-AU"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4</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1</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Pages 24-25</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100" b="1" dirty="0" smtClean="0"/>
              <a:t>Outcome 1 Assessment</a:t>
            </a:r>
            <a:r>
              <a:rPr lang="en-AU" sz="1100" b="1" baseline="0" dirty="0" smtClean="0"/>
              <a:t> </a:t>
            </a:r>
            <a:r>
              <a:rPr lang="en-AU" sz="1100" b="1" dirty="0" smtClean="0"/>
              <a:t>comprises two tasks: </a:t>
            </a:r>
            <a:r>
              <a:rPr lang="en-US" sz="1100" b="1" kern="1200" dirty="0" smtClean="0">
                <a:solidFill>
                  <a:schemeClr val="tx1"/>
                </a:solidFill>
                <a:effectLst/>
                <a:latin typeface="Verdana" pitchFamily="34" charset="0"/>
                <a:ea typeface="+mn-ea"/>
                <a:cs typeface="+mn-cs"/>
              </a:rPr>
              <a:t>Page 28</a:t>
            </a:r>
            <a:endParaRPr lang="en-AU" sz="1100" b="1" dirty="0" smtClean="0"/>
          </a:p>
          <a:p>
            <a:r>
              <a:rPr lang="en-US" sz="1100" i="1" baseline="0" dirty="0" smtClean="0"/>
              <a:t>Task 1</a:t>
            </a:r>
            <a:r>
              <a:rPr lang="en-US" sz="1100" baseline="0" dirty="0" smtClean="0"/>
              <a:t> : </a:t>
            </a:r>
            <a:r>
              <a:rPr lang="en-US" sz="1100" b="1" i="0" baseline="0" dirty="0" smtClean="0"/>
              <a:t>20 marks</a:t>
            </a:r>
          </a:p>
          <a:p>
            <a:r>
              <a:rPr lang="en-US" sz="1100" b="0" i="0" baseline="0" dirty="0" smtClean="0"/>
              <a:t>A written report that describes and justifies dramaturgical decisions for a creative and imaginative interpretation of a monologue and its prescribed scene. The report may be in any one or a combination of the following formats:</a:t>
            </a:r>
          </a:p>
          <a:p>
            <a:r>
              <a:rPr lang="en-US" sz="1100" b="0" i="0" baseline="0" dirty="0" smtClean="0"/>
              <a:t>•   an essay</a:t>
            </a:r>
          </a:p>
          <a:p>
            <a:r>
              <a:rPr lang="en-US" sz="1100" b="0" i="0" baseline="0" dirty="0" smtClean="0"/>
              <a:t>•   responses to structured questions.</a:t>
            </a:r>
          </a:p>
          <a:p>
            <a:r>
              <a:rPr lang="en-US" sz="1100" b="0" i="0"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1" baseline="0" dirty="0" smtClean="0"/>
              <a:t>Task 2 </a:t>
            </a:r>
            <a:r>
              <a:rPr lang="en-US" sz="1100" b="0" i="0" baseline="0" dirty="0" smtClean="0"/>
              <a:t>: </a:t>
            </a:r>
            <a:r>
              <a:rPr lang="en-US" sz="1100" b="1" baseline="0" dirty="0" smtClean="0"/>
              <a:t>10 marks</a:t>
            </a:r>
            <a:endParaRPr lang="en-US" sz="1100" b="0" i="0" baseline="0" dirty="0" smtClean="0"/>
          </a:p>
          <a:p>
            <a:r>
              <a:rPr lang="en-US" sz="1100" b="0" i="0" baseline="0" dirty="0" smtClean="0"/>
              <a:t>An oral presentation about the possibilities, intentions and vision for an interpretation of a monologue and its</a:t>
            </a:r>
          </a:p>
          <a:p>
            <a:r>
              <a:rPr lang="en-US" sz="1100" b="0" i="0" baseline="0" dirty="0" smtClean="0"/>
              <a:t>prescribed scene, including responding to question/s.</a:t>
            </a:r>
          </a:p>
          <a:p>
            <a:endParaRPr lang="en-US" sz="1100" b="1"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44</a:t>
            </a:fld>
            <a:endParaRPr lang="en-AU"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100" b="1" kern="1200" dirty="0" smtClean="0">
                <a:solidFill>
                  <a:schemeClr val="tx1"/>
                </a:solidFill>
                <a:effectLst/>
                <a:latin typeface="Verdana" pitchFamily="34" charset="0"/>
                <a:ea typeface="+mn-ea"/>
                <a:cs typeface="+mn-cs"/>
              </a:rPr>
              <a:t>Unit 4</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Area of Study 2</a:t>
            </a:r>
            <a:r>
              <a:rPr lang="en-US" sz="1100" b="1" kern="1200" baseline="0" dirty="0" smtClean="0">
                <a:solidFill>
                  <a:schemeClr val="tx1"/>
                </a:solidFill>
                <a:effectLst/>
                <a:latin typeface="Verdana" pitchFamily="34" charset="0"/>
                <a:ea typeface="+mn-ea"/>
                <a:cs typeface="+mn-cs"/>
              </a:rPr>
              <a:t> :</a:t>
            </a:r>
            <a:r>
              <a:rPr lang="en-US" sz="1100" b="1" kern="1200" dirty="0" smtClean="0">
                <a:solidFill>
                  <a:schemeClr val="tx1"/>
                </a:solidFill>
                <a:effectLst/>
                <a:latin typeface="Verdana" pitchFamily="34" charset="0"/>
                <a:ea typeface="+mn-ea"/>
                <a:cs typeface="+mn-cs"/>
              </a:rPr>
              <a:t> Pages 25-26</a:t>
            </a:r>
          </a:p>
          <a:p>
            <a:r>
              <a:rPr lang="en-US" baseline="0" dirty="0" smtClean="0"/>
              <a:t>NB. The production roles are:</a:t>
            </a:r>
          </a:p>
          <a:p>
            <a:pPr marL="171450" indent="-171450">
              <a:buFont typeface="Arial"/>
              <a:buChar char="•"/>
            </a:pPr>
            <a:r>
              <a:rPr lang="en-US" baseline="0" dirty="0" smtClean="0"/>
              <a:t>actor and director: students must work in both roles</a:t>
            </a:r>
          </a:p>
          <a:p>
            <a:pPr marL="0" indent="0">
              <a:buFont typeface="Arial"/>
              <a:buNone/>
            </a:pPr>
            <a:r>
              <a:rPr lang="en-US" baseline="0" dirty="0" smtClean="0"/>
              <a:t>OR</a:t>
            </a:r>
          </a:p>
          <a:p>
            <a:pPr marL="171450" indent="-171450">
              <a:buFont typeface="Arial"/>
              <a:buChar char="•"/>
            </a:pPr>
            <a:r>
              <a:rPr lang="en-US" baseline="0" dirty="0" smtClean="0"/>
              <a:t>designer – any two of costume, make-up, props, set, lighting, sound.</a:t>
            </a:r>
            <a:endParaRPr lang="en-US" dirty="0" smtClean="0"/>
          </a:p>
          <a:p>
            <a:endParaRPr lang="en-US" sz="1100" b="1"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45</a:t>
            </a:fld>
            <a:endParaRPr lang="en-AU"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xfrm>
            <a:off x="446509" y="4715153"/>
            <a:ext cx="5976664" cy="446698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000" b="1" kern="1200" dirty="0" smtClean="0">
                <a:solidFill>
                  <a:schemeClr val="tx1"/>
                </a:solidFill>
                <a:effectLst/>
                <a:latin typeface="Verdana" pitchFamily="34" charset="0"/>
                <a:ea typeface="+mn-ea"/>
                <a:cs typeface="+mn-cs"/>
              </a:rPr>
              <a:t>Unit 4</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Area of Study 3</a:t>
            </a:r>
            <a:r>
              <a:rPr lang="en-US" sz="1000" b="1" kern="1200" baseline="0" dirty="0" smtClean="0">
                <a:solidFill>
                  <a:schemeClr val="tx1"/>
                </a:solidFill>
                <a:effectLst/>
                <a:latin typeface="Verdana" pitchFamily="34" charset="0"/>
                <a:ea typeface="+mn-ea"/>
                <a:cs typeface="+mn-cs"/>
              </a:rPr>
              <a:t> :</a:t>
            </a:r>
            <a:r>
              <a:rPr lang="en-US" sz="1000" b="1" kern="1200" dirty="0" smtClean="0">
                <a:solidFill>
                  <a:schemeClr val="tx1"/>
                </a:solidFill>
                <a:effectLst/>
                <a:latin typeface="Verdana" pitchFamily="34" charset="0"/>
                <a:ea typeface="+mn-ea"/>
                <a:cs typeface="+mn-cs"/>
              </a:rPr>
              <a:t> Pages 26-27</a:t>
            </a:r>
          </a:p>
          <a:p>
            <a:r>
              <a:rPr lang="en-US" sz="1000" b="1" kern="1200" dirty="0" smtClean="0">
                <a:solidFill>
                  <a:schemeClr val="tx1"/>
                </a:solidFill>
                <a:effectLst/>
                <a:latin typeface="Verdana" pitchFamily="34" charset="0"/>
                <a:ea typeface="+mn-ea"/>
                <a:cs typeface="+mn-cs"/>
              </a:rPr>
              <a:t>Outcome</a:t>
            </a:r>
            <a:r>
              <a:rPr lang="en-US" sz="1000" b="1" kern="1200" baseline="0" dirty="0" smtClean="0">
                <a:solidFill>
                  <a:schemeClr val="tx1"/>
                </a:solidFill>
                <a:effectLst/>
                <a:latin typeface="Verdana" pitchFamily="34" charset="0"/>
                <a:ea typeface="+mn-ea"/>
                <a:cs typeface="+mn-cs"/>
              </a:rPr>
              <a:t> 3 </a:t>
            </a:r>
            <a:r>
              <a:rPr lang="en-US" sz="1000" b="1" kern="1200" dirty="0" smtClean="0">
                <a:solidFill>
                  <a:schemeClr val="tx1"/>
                </a:solidFill>
                <a:effectLst/>
                <a:latin typeface="Verdana" pitchFamily="34" charset="0"/>
                <a:ea typeface="+mn-ea"/>
                <a:cs typeface="+mn-cs"/>
              </a:rPr>
              <a:t>Assessmen</a:t>
            </a:r>
            <a:r>
              <a:rPr lang="en-US" sz="1000" b="1" kern="1200" baseline="0" dirty="0" smtClean="0">
                <a:solidFill>
                  <a:schemeClr val="tx1"/>
                </a:solidFill>
                <a:effectLst/>
                <a:latin typeface="Verdana" pitchFamily="34" charset="0"/>
                <a:ea typeface="+mn-ea"/>
                <a:cs typeface="+mn-cs"/>
              </a:rPr>
              <a:t>t task : Page 28</a:t>
            </a:r>
          </a:p>
          <a:p>
            <a:r>
              <a:rPr lang="en-US" sz="1000" b="0" kern="1200" baseline="0" dirty="0" smtClean="0">
                <a:solidFill>
                  <a:schemeClr val="tx1"/>
                </a:solidFill>
                <a:effectLst/>
                <a:latin typeface="Verdana" pitchFamily="34" charset="0"/>
                <a:ea typeface="+mn-ea"/>
                <a:cs typeface="+mn-cs"/>
              </a:rPr>
              <a:t>It can be in in any one or a combination of the following formats:</a:t>
            </a:r>
          </a:p>
          <a:p>
            <a:pPr marL="171450" indent="-171450">
              <a:buFont typeface="Arial"/>
              <a:buChar char="•"/>
            </a:pPr>
            <a:r>
              <a:rPr lang="en-US" sz="1000" b="0" kern="1200" baseline="0" dirty="0" smtClean="0">
                <a:solidFill>
                  <a:schemeClr val="tx1"/>
                </a:solidFill>
                <a:effectLst/>
                <a:latin typeface="Verdana" pitchFamily="34" charset="0"/>
                <a:ea typeface="+mn-ea"/>
                <a:cs typeface="+mn-cs"/>
              </a:rPr>
              <a:t> an analytical essay</a:t>
            </a:r>
          </a:p>
          <a:p>
            <a:pPr marL="171450" indent="-171450">
              <a:buFont typeface="Arial"/>
              <a:buChar char="•"/>
            </a:pPr>
            <a:r>
              <a:rPr lang="en-US" sz="1000" b="0" kern="1200" baseline="0" dirty="0" smtClean="0">
                <a:solidFill>
                  <a:schemeClr val="tx1"/>
                </a:solidFill>
                <a:effectLst/>
                <a:latin typeface="Verdana" pitchFamily="34" charset="0"/>
                <a:ea typeface="+mn-ea"/>
                <a:cs typeface="+mn-cs"/>
              </a:rPr>
              <a:t> responses to structured questions</a:t>
            </a:r>
            <a:endParaRPr lang="en-US" sz="1000" b="0" kern="1200" dirty="0" smtClean="0">
              <a:solidFill>
                <a:schemeClr val="tx1"/>
              </a:solidFill>
              <a:effectLst/>
              <a:latin typeface="Verdana" pitchFamily="34" charset="0"/>
              <a:ea typeface="+mn-ea"/>
              <a:cs typeface="+mn-cs"/>
            </a:endParaRPr>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070786-6365-48EC-9B72-4F5FAA675ACE}" type="slidenum">
              <a:rPr lang="en-AU" altLang="en-US" smtClean="0"/>
              <a:pPr eaLnBrk="1" hangingPunct="1"/>
              <a:t>46</a:t>
            </a:fld>
            <a:endParaRPr lang="en-AU"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study design p</a:t>
            </a:r>
            <a:r>
              <a:rPr lang="en-AU" dirty="0" smtClean="0"/>
              <a:t>rovides examples of theatre styles from the pre-modern era for</a:t>
            </a:r>
            <a:r>
              <a:rPr lang="en-AU" baseline="0" dirty="0" smtClean="0"/>
              <a:t> </a:t>
            </a:r>
            <a:r>
              <a:rPr lang="en-AU" dirty="0" smtClean="0"/>
              <a:t>Unit 1 and the modern era</a:t>
            </a:r>
            <a:r>
              <a:rPr lang="en-AU" baseline="0" dirty="0" smtClean="0"/>
              <a:t> for Unit 2. However, there is not a definitive list.</a:t>
            </a: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671625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smtClean="0">
                <a:latin typeface="Arial" pitchFamily="34" charset="0"/>
              </a:rPr>
              <a:t>Assessment</a:t>
            </a:r>
            <a:r>
              <a:rPr lang="en-US" altLang="en-US" b="1" baseline="0" dirty="0" smtClean="0">
                <a:latin typeface="Arial" pitchFamily="34" charset="0"/>
              </a:rPr>
              <a:t> Unit 4 : Page 28.</a:t>
            </a:r>
          </a:p>
          <a:p>
            <a:pPr marL="0" indent="0" eaLnBrk="1" hangingPunct="1">
              <a:buFont typeface="Arial" panose="020B0604020202020204" pitchFamily="34" charset="0"/>
              <a:buNone/>
            </a:pPr>
            <a:r>
              <a:rPr lang="en-US" altLang="en-US" baseline="0" dirty="0" smtClean="0">
                <a:latin typeface="Arial" pitchFamily="34" charset="0"/>
              </a:rPr>
              <a:t>More information in the Advice for Teachers. </a:t>
            </a:r>
            <a:endParaRPr lang="en-US" altLang="en-US" dirty="0"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47</a:t>
            </a:fld>
            <a:endParaRPr lang="en-AU"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smtClean="0">
                <a:latin typeface="Arial" pitchFamily="34" charset="0"/>
              </a:rPr>
              <a:t>Assessment</a:t>
            </a:r>
            <a:r>
              <a:rPr lang="en-US" altLang="en-US" b="1" baseline="0" dirty="0" smtClean="0">
                <a:latin typeface="Arial" pitchFamily="34" charset="0"/>
              </a:rPr>
              <a:t> Unit 4 : Page 28.</a:t>
            </a:r>
          </a:p>
          <a:p>
            <a:pPr marL="0" indent="0" eaLnBrk="1" hangingPunct="1">
              <a:buFont typeface="Arial" panose="020B0604020202020204" pitchFamily="34" charset="0"/>
              <a:buNone/>
            </a:pPr>
            <a:r>
              <a:rPr lang="en-US" altLang="en-US" baseline="0" dirty="0" smtClean="0">
                <a:latin typeface="Arial" pitchFamily="34" charset="0"/>
              </a:rPr>
              <a:t>More information in the Advice for Teachers. </a:t>
            </a:r>
            <a:endParaRPr lang="en-US" altLang="en-US" dirty="0" smtClean="0">
              <a:latin typeface="Arial" pitchFamily="34" charset="0"/>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F9C3B6-5386-4928-8CBE-2D0D7D8E8AB8}" type="slidenum">
              <a:rPr lang="en-AU" altLang="en-US" smtClean="0"/>
              <a:pPr eaLnBrk="1" hangingPunct="1"/>
              <a:t>48</a:t>
            </a:fld>
            <a:endParaRPr lang="en-AU"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52</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a:t>
            </a:r>
            <a:r>
              <a:rPr lang="en-US" b="1" baseline="0" dirty="0" smtClean="0"/>
              <a:t> 3 Outcome 3 Assessment – Page 23.</a:t>
            </a:r>
          </a:p>
          <a:p>
            <a:endParaRPr lang="en-US" b="1"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56</a:t>
            </a:fld>
            <a:endParaRPr lang="en-AU"/>
          </a:p>
        </p:txBody>
      </p:sp>
    </p:spTree>
    <p:extLst>
      <p:ext uri="{BB962C8B-B14F-4D97-AF65-F5344CB8AC3E}">
        <p14:creationId xmlns:p14="http://schemas.microsoft.com/office/powerpoint/2010/main" val="3711011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Unit</a:t>
            </a:r>
            <a:r>
              <a:rPr lang="en-US" b="1" baseline="0" dirty="0" smtClean="0"/>
              <a:t> 4 Outcome 3 Assessment – Page 28.</a:t>
            </a:r>
          </a:p>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57</a:t>
            </a:fld>
            <a:endParaRPr lang="en-AU"/>
          </a:p>
        </p:txBody>
      </p:sp>
    </p:spTree>
    <p:extLst>
      <p:ext uri="{BB962C8B-B14F-4D97-AF65-F5344CB8AC3E}">
        <p14:creationId xmlns:p14="http://schemas.microsoft.com/office/powerpoint/2010/main" val="53840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051323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Unit 3 Outcome 1 assessment</a:t>
            </a:r>
            <a:r>
              <a:rPr lang="en-US" dirty="0" smtClean="0"/>
              <a:t>. </a:t>
            </a:r>
          </a:p>
          <a:p>
            <a:r>
              <a:rPr lang="en-US" dirty="0" smtClean="0"/>
              <a:t>Task 2 </a:t>
            </a:r>
            <a:r>
              <a:rPr lang="en-US" baseline="0" dirty="0" smtClean="0"/>
              <a:t>is a written task. (pg. 23)</a:t>
            </a:r>
          </a:p>
          <a:p>
            <a:endParaRPr lang="en-US" b="1" baseline="0" dirty="0" smtClean="0"/>
          </a:p>
          <a:p>
            <a:r>
              <a:rPr lang="en-US" b="1" baseline="0" dirty="0" smtClean="0"/>
              <a:t>Unit 4</a:t>
            </a:r>
          </a:p>
          <a:p>
            <a:r>
              <a:rPr lang="en-US" b="0" baseline="0" dirty="0" smtClean="0"/>
              <a:t>Outcome 1 Task 2 is an oral task. This marries it to the Framing Statement that students do for the Monologue Examination.</a:t>
            </a:r>
          </a:p>
          <a:p>
            <a:r>
              <a:rPr lang="en-US" b="0" baseline="0" dirty="0" smtClean="0"/>
              <a:t>Outcome 3 Task is worth 20 marks. Students don’t have to read the script prior to seeing the play, hence it is not the same weighting as the performance analysis in Unit 3.</a:t>
            </a:r>
          </a:p>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167301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1691281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195675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2185091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dirty="0"/>
          </a:p>
        </p:txBody>
      </p:sp>
    </p:spTree>
    <p:extLst>
      <p:ext uri="{BB962C8B-B14F-4D97-AF65-F5344CB8AC3E}">
        <p14:creationId xmlns:p14="http://schemas.microsoft.com/office/powerpoint/2010/main" val="332456893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5480128"/>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6198384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188" y="188913"/>
            <a:ext cx="8075612" cy="503237"/>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611188" y="1268413"/>
            <a:ext cx="8075612" cy="4105275"/>
          </a:xfrm>
        </p:spPr>
        <p:txBody>
          <a:bodyPr/>
          <a:lstStyle/>
          <a:p>
            <a:pPr lvl="0"/>
            <a:endParaRPr lang="en-AU" noProof="0" smtClean="0"/>
          </a:p>
        </p:txBody>
      </p:sp>
    </p:spTree>
    <p:extLst>
      <p:ext uri="{BB962C8B-B14F-4D97-AF65-F5344CB8AC3E}">
        <p14:creationId xmlns:p14="http://schemas.microsoft.com/office/powerpoint/2010/main" val="2528964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4228537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265925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981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2050836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05841530"/>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7091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3008313" cy="88642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548680"/>
            <a:ext cx="5111750" cy="55774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164611"/>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68681488"/>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1027" name="Rectangle 3"/>
          <p:cNvSpPr>
            <a:spLocks noGrp="1" noChangeArrowheads="1"/>
          </p:cNvSpPr>
          <p:nvPr>
            <p:ph type="body" idx="1"/>
          </p:nvPr>
        </p:nvSpPr>
        <p:spPr bwMode="auto">
          <a:xfrm>
            <a:off x="685800" y="1981200"/>
            <a:ext cx="7772400" cy="396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par>
    </p:tnLst>
  </p:timing>
  <p:txStyles>
    <p:titleStyle>
      <a:lvl1pPr algn="ctr" rtl="0" eaLnBrk="1" fontAlgn="base" hangingPunct="1">
        <a:spcBef>
          <a:spcPct val="0"/>
        </a:spcBef>
        <a:spcAft>
          <a:spcPct val="0"/>
        </a:spcAft>
        <a:defRPr sz="44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3000" b="1">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600">
          <a:solidFill>
            <a:srgbClr val="303132"/>
          </a:solidFill>
          <a:latin typeface="+mn-lt"/>
        </a:defRPr>
      </a:lvl2pPr>
      <a:lvl3pPr marL="1143000" indent="-228600" algn="l" rtl="0" eaLnBrk="1" fontAlgn="base" hangingPunct="1">
        <a:spcBef>
          <a:spcPct val="20000"/>
        </a:spcBef>
        <a:spcAft>
          <a:spcPct val="0"/>
        </a:spcAft>
        <a:buChar char="–"/>
        <a:defRPr sz="2300">
          <a:solidFill>
            <a:srgbClr val="303132"/>
          </a:solidFill>
          <a:latin typeface="+mn-lt"/>
        </a:defRPr>
      </a:lvl3pPr>
      <a:lvl4pPr marL="1600200" indent="-228600" algn="l" rtl="0" eaLnBrk="1" fontAlgn="base" hangingPunct="1">
        <a:spcBef>
          <a:spcPct val="20000"/>
        </a:spcBef>
        <a:spcAft>
          <a:spcPct val="0"/>
        </a:spcAft>
        <a:buChar char="–"/>
        <a:defRPr sz="2000">
          <a:solidFill>
            <a:srgbClr val="303132"/>
          </a:solidFill>
          <a:latin typeface="+mn-lt"/>
        </a:defRPr>
      </a:lvl4pPr>
      <a:lvl5pPr marL="2057400" indent="-228600" algn="l" rtl="0" eaLnBrk="1" fontAlgn="base" hangingPunct="1">
        <a:spcBef>
          <a:spcPct val="20000"/>
        </a:spcBef>
        <a:spcAft>
          <a:spcPct val="0"/>
        </a:spcAft>
        <a:buChar char="–"/>
        <a:defRPr sz="20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VCE THEATRE STUDIES </a:t>
            </a:r>
            <a:br>
              <a:rPr lang="en-US" dirty="0" smtClean="0"/>
            </a:br>
            <a:r>
              <a:rPr lang="en-US" dirty="0" smtClean="0"/>
              <a:t>STUDY DESIGN</a:t>
            </a:r>
            <a:br>
              <a:rPr lang="en-US" dirty="0" smtClean="0"/>
            </a:br>
            <a:r>
              <a:rPr lang="en-US" dirty="0" smtClean="0"/>
              <a:t>2019-2024</a:t>
            </a:r>
            <a:endParaRPr lang="en-US" dirty="0"/>
          </a:p>
        </p:txBody>
      </p:sp>
      <p:sp>
        <p:nvSpPr>
          <p:cNvPr id="3" name="Subtitle 2"/>
          <p:cNvSpPr>
            <a:spLocks noGrp="1"/>
          </p:cNvSpPr>
          <p:nvPr>
            <p:ph type="subTitle" idx="1"/>
          </p:nvPr>
        </p:nvSpPr>
        <p:spPr/>
        <p:txBody>
          <a:bodyPr/>
          <a:lstStyle/>
          <a:p>
            <a:endParaRPr lang="en-US" dirty="0" smtClean="0"/>
          </a:p>
          <a:p>
            <a:r>
              <a:rPr lang="en-US" sz="2800" dirty="0" smtClean="0"/>
              <a:t>IMPLEMENTATION WORKSHOP </a:t>
            </a:r>
          </a:p>
        </p:txBody>
      </p:sp>
    </p:spTree>
    <p:extLst>
      <p:ext uri="{BB962C8B-B14F-4D97-AF65-F5344CB8AC3E}">
        <p14:creationId xmlns:p14="http://schemas.microsoft.com/office/powerpoint/2010/main" val="24607305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8"/>
          </a:xfrm>
        </p:spPr>
        <p:txBody>
          <a:bodyPr anchor="t">
            <a:normAutofit/>
          </a:bodyPr>
          <a:lstStyle/>
          <a:p>
            <a:pPr marL="0" indent="0">
              <a:buNone/>
            </a:pPr>
            <a:r>
              <a:rPr lang="en-US" sz="2800" b="0" dirty="0" smtClean="0"/>
              <a:t>The percentage </a:t>
            </a:r>
            <a:r>
              <a:rPr lang="en-US" sz="2800" b="0" dirty="0"/>
              <a:t>contributions to the study score in VCE </a:t>
            </a:r>
            <a:r>
              <a:rPr lang="en-US" sz="2800" b="0" dirty="0" smtClean="0"/>
              <a:t>Theatre Studies are as follows: </a:t>
            </a:r>
            <a:endParaRPr lang="en-AU" sz="2800" b="0" dirty="0"/>
          </a:p>
        </p:txBody>
      </p:sp>
      <p:sp>
        <p:nvSpPr>
          <p:cNvPr id="3" name="Title 2"/>
          <p:cNvSpPr>
            <a:spLocks noGrp="1"/>
          </p:cNvSpPr>
          <p:nvPr>
            <p:ph type="title"/>
          </p:nvPr>
        </p:nvSpPr>
        <p:spPr/>
        <p:txBody>
          <a:bodyPr/>
          <a:lstStyle/>
          <a:p>
            <a:r>
              <a:rPr lang="en-US" dirty="0" smtClean="0"/>
              <a:t>ASSESSMENT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2674983"/>
              </p:ext>
            </p:extLst>
          </p:nvPr>
        </p:nvGraphicFramePr>
        <p:xfrm>
          <a:off x="611561" y="3284984"/>
          <a:ext cx="7776864" cy="1833880"/>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tblGrid>
              <a:tr h="370840">
                <a:tc>
                  <a:txBody>
                    <a:bodyPr/>
                    <a:lstStyle/>
                    <a:p>
                      <a:r>
                        <a:rPr lang="en-AU" dirty="0" smtClean="0"/>
                        <a:t>GA</a:t>
                      </a:r>
                      <a:r>
                        <a:rPr lang="en-AU" baseline="0" dirty="0" smtClean="0"/>
                        <a:t> 1</a:t>
                      </a:r>
                      <a:endParaRPr lang="en-AU" dirty="0"/>
                    </a:p>
                  </a:txBody>
                  <a:tcPr/>
                </a:tc>
                <a:tc>
                  <a:txBody>
                    <a:bodyPr/>
                    <a:lstStyle/>
                    <a:p>
                      <a:r>
                        <a:rPr lang="en-AU" dirty="0" smtClean="0"/>
                        <a:t>GA2</a:t>
                      </a:r>
                      <a:endParaRPr lang="en-AU" dirty="0"/>
                    </a:p>
                  </a:txBody>
                  <a:tcPr/>
                </a:tc>
                <a:tc>
                  <a:txBody>
                    <a:bodyPr/>
                    <a:lstStyle/>
                    <a:p>
                      <a:r>
                        <a:rPr lang="en-AU" dirty="0" smtClean="0"/>
                        <a:t>GA3</a:t>
                      </a:r>
                      <a:endParaRPr lang="en-AU" dirty="0"/>
                    </a:p>
                  </a:txBody>
                  <a:tcPr/>
                </a:tc>
                <a:extLst>
                  <a:ext uri="{0D108BD9-81ED-4DB2-BD59-A6C34878D82A}">
                    <a16:rowId xmlns:a16="http://schemas.microsoft.com/office/drawing/2014/main" val="10000"/>
                  </a:ext>
                </a:extLst>
              </a:tr>
              <a:tr h="370840">
                <a:tc>
                  <a:txBody>
                    <a:bodyPr/>
                    <a:lstStyle/>
                    <a:p>
                      <a:pPr lvl="0"/>
                      <a:r>
                        <a:rPr lang="en-GB" sz="1800" b="0" dirty="0" smtClean="0"/>
                        <a:t>Units 3 and 4 school-assessed coursework   	</a:t>
                      </a:r>
                    </a:p>
                    <a:p>
                      <a:pPr lvl="0" algn="ctr"/>
                      <a:r>
                        <a:rPr lang="en-GB" sz="1800" b="0" dirty="0" smtClean="0"/>
                        <a:t>45%</a:t>
                      </a:r>
                      <a:endParaRPr lang="en-AU" sz="18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t>Monologue examination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smtClean="0"/>
                        <a:t>25%                                                               </a:t>
                      </a:r>
                      <a:endParaRPr lang="en-AU" sz="18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smtClean="0"/>
                        <a:t>Written examination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dirty="0" smtClean="0"/>
                        <a:t>30%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800" b="0"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89796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700808"/>
            <a:ext cx="7920879" cy="720080"/>
          </a:xfrm>
        </p:spPr>
        <p:txBody>
          <a:bodyPr>
            <a:normAutofit fontScale="92500" lnSpcReduction="20000"/>
          </a:bodyPr>
          <a:lstStyle/>
          <a:p>
            <a:pPr marL="0" indent="0">
              <a:buNone/>
            </a:pPr>
            <a:endParaRPr lang="en-AU" sz="2800" dirty="0"/>
          </a:p>
          <a:p>
            <a:pPr marL="0" indent="0">
              <a:buNone/>
            </a:pPr>
            <a:r>
              <a:rPr lang="en-AU" sz="2000" b="0" dirty="0" smtClean="0"/>
              <a:t>The </a:t>
            </a:r>
            <a:r>
              <a:rPr lang="en-AU" sz="2000" dirty="0" smtClean="0"/>
              <a:t>marks allocated to School-assessed Coursework </a:t>
            </a:r>
            <a:r>
              <a:rPr lang="en-AU" sz="2000" b="0" dirty="0" smtClean="0"/>
              <a:t>tasks are: </a:t>
            </a:r>
          </a:p>
          <a:p>
            <a:pPr lvl="0"/>
            <a:endParaRPr lang="en-AU" sz="2800" dirty="0"/>
          </a:p>
          <a:p>
            <a:pPr marL="0" indent="0">
              <a:buNone/>
            </a:pPr>
            <a:endParaRPr lang="en-AU" sz="2600" dirty="0"/>
          </a:p>
          <a:p>
            <a:endParaRPr lang="en-US" dirty="0"/>
          </a:p>
        </p:txBody>
      </p:sp>
      <p:sp>
        <p:nvSpPr>
          <p:cNvPr id="3" name="Title 2"/>
          <p:cNvSpPr>
            <a:spLocks noGrp="1"/>
          </p:cNvSpPr>
          <p:nvPr>
            <p:ph type="title"/>
          </p:nvPr>
        </p:nvSpPr>
        <p:spPr/>
        <p:txBody>
          <a:bodyPr/>
          <a:lstStyle/>
          <a:p>
            <a:r>
              <a:rPr lang="en-US" dirty="0" smtClean="0"/>
              <a:t>ASSESSMENT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05572781"/>
              </p:ext>
            </p:extLst>
          </p:nvPr>
        </p:nvGraphicFramePr>
        <p:xfrm>
          <a:off x="467544" y="2636912"/>
          <a:ext cx="8208914" cy="339076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1120950">
                  <a:extLst>
                    <a:ext uri="{9D8B030D-6E8A-4147-A177-3AD203B41FA5}">
                      <a16:colId xmlns:a16="http://schemas.microsoft.com/office/drawing/2014/main" val="20001"/>
                    </a:ext>
                  </a:extLst>
                </a:gridCol>
                <a:gridCol w="1120950">
                  <a:extLst>
                    <a:ext uri="{9D8B030D-6E8A-4147-A177-3AD203B41FA5}">
                      <a16:colId xmlns:a16="http://schemas.microsoft.com/office/drawing/2014/main" val="20002"/>
                    </a:ext>
                  </a:extLst>
                </a:gridCol>
                <a:gridCol w="1120950">
                  <a:extLst>
                    <a:ext uri="{9D8B030D-6E8A-4147-A177-3AD203B41FA5}">
                      <a16:colId xmlns:a16="http://schemas.microsoft.com/office/drawing/2014/main" val="20003"/>
                    </a:ext>
                  </a:extLst>
                </a:gridCol>
                <a:gridCol w="1120950">
                  <a:extLst>
                    <a:ext uri="{9D8B030D-6E8A-4147-A177-3AD203B41FA5}">
                      <a16:colId xmlns:a16="http://schemas.microsoft.com/office/drawing/2014/main" val="20004"/>
                    </a:ext>
                  </a:extLst>
                </a:gridCol>
                <a:gridCol w="2284954">
                  <a:extLst>
                    <a:ext uri="{9D8B030D-6E8A-4147-A177-3AD203B41FA5}">
                      <a16:colId xmlns:a16="http://schemas.microsoft.com/office/drawing/2014/main" val="20005"/>
                    </a:ext>
                  </a:extLst>
                </a:gridCol>
              </a:tblGrid>
              <a:tr h="360040">
                <a:tc>
                  <a:txBody>
                    <a:bodyPr/>
                    <a:lstStyle/>
                    <a:p>
                      <a:endParaRPr lang="en-AU" dirty="0"/>
                    </a:p>
                  </a:txBody>
                  <a:tcPr/>
                </a:tc>
                <a:tc>
                  <a:txBody>
                    <a:bodyPr/>
                    <a:lstStyle/>
                    <a:p>
                      <a:r>
                        <a:rPr lang="en-AU" sz="1200" dirty="0" smtClean="0"/>
                        <a:t>TASK 1</a:t>
                      </a:r>
                      <a:endParaRPr lang="en-AU" sz="1200" dirty="0"/>
                    </a:p>
                  </a:txBody>
                  <a:tcPr/>
                </a:tc>
                <a:tc>
                  <a:txBody>
                    <a:bodyPr/>
                    <a:lstStyle/>
                    <a:p>
                      <a:r>
                        <a:rPr lang="en-AU" sz="1200" dirty="0" smtClean="0"/>
                        <a:t>TASK</a:t>
                      </a:r>
                      <a:r>
                        <a:rPr lang="en-AU" sz="1200" baseline="0" dirty="0" smtClean="0"/>
                        <a:t> 2</a:t>
                      </a:r>
                      <a:endParaRPr lang="en-AU" sz="1200" dirty="0"/>
                    </a:p>
                  </a:txBody>
                  <a:tcPr/>
                </a:tc>
                <a:tc>
                  <a:txBody>
                    <a:bodyPr/>
                    <a:lstStyle/>
                    <a:p>
                      <a:r>
                        <a:rPr lang="en-AU" sz="1200" dirty="0" smtClean="0"/>
                        <a:t>TOTAL</a:t>
                      </a:r>
                      <a:endParaRPr lang="en-AU" sz="1200" dirty="0"/>
                    </a:p>
                  </a:txBody>
                  <a:tcPr/>
                </a:tc>
                <a:tc>
                  <a:txBody>
                    <a:bodyPr/>
                    <a:lstStyle/>
                    <a:p>
                      <a:r>
                        <a:rPr lang="en-AU" sz="1200" dirty="0" smtClean="0"/>
                        <a:t>Unit total</a:t>
                      </a:r>
                      <a:endParaRPr lang="en-AU" sz="1200" dirty="0"/>
                    </a:p>
                  </a:txBody>
                  <a:tcPr/>
                </a:tc>
                <a:tc>
                  <a:txBody>
                    <a:bodyPr/>
                    <a:lstStyle/>
                    <a:p>
                      <a:r>
                        <a:rPr lang="en-AU" sz="1200" dirty="0" smtClean="0"/>
                        <a:t>Study score</a:t>
                      </a:r>
                      <a:r>
                        <a:rPr lang="en-AU" sz="1200" baseline="0" dirty="0" smtClean="0"/>
                        <a:t> contribution </a:t>
                      </a:r>
                      <a:endParaRPr lang="en-AU" sz="1200" dirty="0"/>
                    </a:p>
                  </a:txBody>
                  <a:tcPr/>
                </a:tc>
                <a:extLst>
                  <a:ext uri="{0D108BD9-81ED-4DB2-BD59-A6C34878D82A}">
                    <a16:rowId xmlns:a16="http://schemas.microsoft.com/office/drawing/2014/main" val="10000"/>
                  </a:ext>
                </a:extLst>
              </a:tr>
              <a:tr h="432144">
                <a:tc>
                  <a:txBody>
                    <a:bodyPr/>
                    <a:lstStyle/>
                    <a:p>
                      <a:r>
                        <a:rPr lang="en-AU" sz="1200" b="1" dirty="0" smtClean="0"/>
                        <a:t>Unit 3 Outcome 1 </a:t>
                      </a:r>
                      <a:endParaRPr lang="en-AU"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dirty="0" smtClean="0"/>
                        <a:t>45</a:t>
                      </a:r>
                    </a:p>
                  </a:txBody>
                  <a:tcPr anchor="ctr"/>
                </a:tc>
                <a:tc>
                  <a:txBody>
                    <a:bodyPr/>
                    <a:lstStyle/>
                    <a:p>
                      <a:pPr algn="ctr"/>
                      <a:r>
                        <a:rPr lang="en-AU" sz="1400" b="1" kern="1200" dirty="0" smtClean="0">
                          <a:solidFill>
                            <a:schemeClr val="dk1"/>
                          </a:solidFill>
                          <a:latin typeface="+mn-lt"/>
                          <a:ea typeface="+mn-ea"/>
                          <a:cs typeface="+mn-cs"/>
                        </a:rPr>
                        <a:t>15</a:t>
                      </a: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60</a:t>
                      </a: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3 Outcome 2 </a:t>
                      </a:r>
                      <a:endParaRPr lang="en-AU" sz="1200" b="1" kern="1200" dirty="0">
                        <a:solidFill>
                          <a:schemeClr val="dk1"/>
                        </a:solidFill>
                        <a:latin typeface="+mn-lt"/>
                        <a:ea typeface="+mn-ea"/>
                        <a:cs typeface="+mn-cs"/>
                      </a:endParaRPr>
                    </a:p>
                  </a:txBody>
                  <a:tcPr anchor="ctr"/>
                </a:tc>
                <a:tc>
                  <a:txBody>
                    <a:bodyPr/>
                    <a:lstStyle/>
                    <a:p>
                      <a:pPr algn="ctr"/>
                      <a:r>
                        <a:rPr lang="en-AU" sz="1400" b="1" dirty="0" smtClean="0"/>
                        <a:t>15</a:t>
                      </a: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15</a:t>
                      </a: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3 Outcome 3 </a:t>
                      </a:r>
                      <a:endParaRPr lang="en-AU" sz="1200" b="1" kern="1200" dirty="0">
                        <a:solidFill>
                          <a:schemeClr val="dk1"/>
                        </a:solidFill>
                        <a:latin typeface="+mn-lt"/>
                        <a:ea typeface="+mn-ea"/>
                        <a:cs typeface="+mn-cs"/>
                      </a:endParaRPr>
                    </a:p>
                  </a:txBody>
                  <a:tcPr anchor="ctr"/>
                </a:tc>
                <a:tc>
                  <a:txBody>
                    <a:bodyPr/>
                    <a:lstStyle/>
                    <a:p>
                      <a:pPr algn="ctr"/>
                      <a:r>
                        <a:rPr lang="en-AU" sz="1400" b="1" dirty="0" smtClean="0"/>
                        <a:t>25</a:t>
                      </a: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25</a:t>
                      </a: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3"/>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3 </a:t>
                      </a:r>
                      <a:endParaRPr lang="en-AU" sz="1200" b="1" kern="1200" dirty="0">
                        <a:solidFill>
                          <a:schemeClr val="dk1"/>
                        </a:solidFill>
                        <a:latin typeface="+mn-lt"/>
                        <a:ea typeface="+mn-ea"/>
                        <a:cs typeface="+mn-cs"/>
                      </a:endParaRPr>
                    </a:p>
                  </a:txBody>
                  <a:tcPr anchor="ctr"/>
                </a:tc>
                <a:tc>
                  <a:txBody>
                    <a:bodyPr/>
                    <a:lstStyle/>
                    <a:p>
                      <a:pPr algn="ct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100</a:t>
                      </a:r>
                      <a:endParaRPr lang="en-AU" sz="1400" b="1"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kern="1200" dirty="0" smtClean="0">
                          <a:solidFill>
                            <a:schemeClr val="dk1"/>
                          </a:solidFill>
                          <a:latin typeface="+mn-lt"/>
                          <a:ea typeface="+mn-ea"/>
                          <a:cs typeface="+mn-cs"/>
                        </a:rPr>
                        <a:t>Unit 3 Coursework</a:t>
                      </a:r>
                      <a:r>
                        <a:rPr lang="en-AU" sz="1400" b="1" kern="1200" baseline="0" dirty="0" smtClean="0">
                          <a:solidFill>
                            <a:schemeClr val="dk1"/>
                          </a:solidFill>
                          <a:latin typeface="+mn-lt"/>
                          <a:ea typeface="+mn-ea"/>
                          <a:cs typeface="+mn-cs"/>
                        </a:rPr>
                        <a:t> 30%</a:t>
                      </a:r>
                      <a:endParaRPr lang="en-AU" sz="1400" b="1" kern="1200" dirty="0" smtClean="0">
                        <a:solidFill>
                          <a:schemeClr val="dk1"/>
                        </a:solidFill>
                        <a:latin typeface="+mn-lt"/>
                        <a:ea typeface="+mn-ea"/>
                        <a:cs typeface="+mn-cs"/>
                      </a:endParaRPr>
                    </a:p>
                  </a:txBody>
                  <a:tcPr anchor="ctr"/>
                </a:tc>
                <a:extLst>
                  <a:ext uri="{0D108BD9-81ED-4DB2-BD59-A6C34878D82A}">
                    <a16:rowId xmlns:a16="http://schemas.microsoft.com/office/drawing/2014/main" val="10004"/>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4 Outcome 1</a:t>
                      </a:r>
                    </a:p>
                  </a:txBody>
                  <a:tcPr anchor="ctr"/>
                </a:tc>
                <a:tc>
                  <a:txBody>
                    <a:bodyPr/>
                    <a:lstStyle/>
                    <a:p>
                      <a:pPr algn="ctr"/>
                      <a:r>
                        <a:rPr lang="en-AU" sz="1400" b="1" dirty="0" smtClean="0"/>
                        <a:t>20</a:t>
                      </a:r>
                      <a:endParaRPr lang="en-AU" sz="1400" b="1" dirty="0"/>
                    </a:p>
                  </a:txBody>
                  <a:tcPr anchor="ctr"/>
                </a:tc>
                <a:tc>
                  <a:txBody>
                    <a:bodyPr/>
                    <a:lstStyle/>
                    <a:p>
                      <a:pPr algn="ctr"/>
                      <a:r>
                        <a:rPr lang="en-AU" sz="1400" b="1" kern="1200" dirty="0" smtClean="0">
                          <a:solidFill>
                            <a:schemeClr val="dk1"/>
                          </a:solidFill>
                          <a:latin typeface="+mn-lt"/>
                          <a:ea typeface="+mn-ea"/>
                          <a:cs typeface="+mn-cs"/>
                        </a:rPr>
                        <a:t>10</a:t>
                      </a: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30</a:t>
                      </a:r>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5"/>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4 Outcome 3</a:t>
                      </a:r>
                    </a:p>
                  </a:txBody>
                  <a:tcPr anchor="ctr"/>
                </a:tc>
                <a:tc>
                  <a:txBody>
                    <a:bodyPr/>
                    <a:lstStyle/>
                    <a:p>
                      <a:pPr algn="ctr"/>
                      <a:r>
                        <a:rPr lang="en-AU" sz="1400" b="1" dirty="0" smtClean="0"/>
                        <a:t>20</a:t>
                      </a: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20</a:t>
                      </a:r>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tc>
                  <a:txBody>
                    <a:bodyPr/>
                    <a:lstStyle/>
                    <a:p>
                      <a:endParaRPr lang="en-AU" sz="1400" b="1" kern="1200" dirty="0">
                        <a:solidFill>
                          <a:schemeClr val="dk1"/>
                        </a:solidFill>
                        <a:latin typeface="+mn-lt"/>
                        <a:ea typeface="+mn-ea"/>
                        <a:cs typeface="+mn-cs"/>
                      </a:endParaRPr>
                    </a:p>
                  </a:txBody>
                  <a:tcPr anchor="ctr"/>
                </a:tc>
                <a:extLst>
                  <a:ext uri="{0D108BD9-81ED-4DB2-BD59-A6C34878D82A}">
                    <a16:rowId xmlns:a16="http://schemas.microsoft.com/office/drawing/2014/main" val="10006"/>
                  </a:ext>
                </a:extLst>
              </a:tr>
              <a:tr h="432144">
                <a:tc>
                  <a:txBody>
                    <a:bodyPr/>
                    <a:lstStyle/>
                    <a:p>
                      <a:pPr marL="0" algn="l" defTabSz="914400" rtl="0" eaLnBrk="1" latinLnBrk="0" hangingPunct="1"/>
                      <a:r>
                        <a:rPr lang="en-AU" sz="1200" b="1" kern="1200" dirty="0" smtClean="0">
                          <a:solidFill>
                            <a:schemeClr val="dk1"/>
                          </a:solidFill>
                          <a:latin typeface="+mn-lt"/>
                          <a:ea typeface="+mn-ea"/>
                          <a:cs typeface="+mn-cs"/>
                        </a:rPr>
                        <a:t>Unit 4</a:t>
                      </a:r>
                    </a:p>
                  </a:txBody>
                  <a:tcPr anchor="ctr"/>
                </a:tc>
                <a:tc>
                  <a:txBody>
                    <a:bodyPr/>
                    <a:lstStyle/>
                    <a:p>
                      <a:pPr algn="ctr"/>
                      <a:endParaRPr lang="en-AU" sz="1400" b="1" dirty="0"/>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endParaRPr lang="en-AU" sz="1400" b="1" kern="1200" dirty="0">
                        <a:solidFill>
                          <a:schemeClr val="dk1"/>
                        </a:solidFill>
                        <a:latin typeface="+mn-lt"/>
                        <a:ea typeface="+mn-ea"/>
                        <a:cs typeface="+mn-cs"/>
                      </a:endParaRPr>
                    </a:p>
                  </a:txBody>
                  <a:tcPr anchor="ctr"/>
                </a:tc>
                <a:tc>
                  <a:txBody>
                    <a:bodyPr/>
                    <a:lstStyle/>
                    <a:p>
                      <a:pPr algn="ctr"/>
                      <a:r>
                        <a:rPr lang="en-AU" sz="1400" b="1" kern="1200" dirty="0" smtClean="0">
                          <a:solidFill>
                            <a:schemeClr val="dk1"/>
                          </a:solidFill>
                          <a:latin typeface="+mn-lt"/>
                          <a:ea typeface="+mn-ea"/>
                          <a:cs typeface="+mn-cs"/>
                        </a:rPr>
                        <a:t>50</a:t>
                      </a:r>
                      <a:endParaRPr lang="en-AU" sz="1400" b="1"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1" kern="1200" dirty="0" smtClean="0">
                          <a:solidFill>
                            <a:schemeClr val="dk1"/>
                          </a:solidFill>
                          <a:latin typeface="+mn-lt"/>
                          <a:ea typeface="+mn-ea"/>
                          <a:cs typeface="+mn-cs"/>
                        </a:rPr>
                        <a:t>Unit 4 Coursework 15%</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6874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852936"/>
            <a:ext cx="7772400" cy="2916039"/>
          </a:xfrm>
        </p:spPr>
        <p:txBody>
          <a:bodyPr/>
          <a:lstStyle/>
          <a:p>
            <a:r>
              <a:rPr lang="en-AU" dirty="0" smtClean="0"/>
              <a:t>What’s in the study design?</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428788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916832"/>
            <a:ext cx="7408333" cy="4535108"/>
          </a:xfrm>
        </p:spPr>
        <p:txBody>
          <a:bodyPr anchor="ctr">
            <a:normAutofit fontScale="70000" lnSpcReduction="20000"/>
          </a:bodyPr>
          <a:lstStyle/>
          <a:p>
            <a:r>
              <a:rPr lang="en-US" sz="3600" b="0" dirty="0" smtClean="0"/>
              <a:t>Pages 9-10 of the study design </a:t>
            </a:r>
          </a:p>
          <a:p>
            <a:pPr lvl="0"/>
            <a:r>
              <a:rPr lang="en-AU" sz="3600" b="0" dirty="0" smtClean="0"/>
              <a:t>These </a:t>
            </a:r>
            <a:r>
              <a:rPr lang="en-AU" sz="3600" b="0" dirty="0"/>
              <a:t>definitions apply across the study and the associated assessment and will also inform the performance and </a:t>
            </a:r>
            <a:r>
              <a:rPr lang="en-AU" sz="3600" b="0" dirty="0" smtClean="0"/>
              <a:t>written examination </a:t>
            </a:r>
          </a:p>
          <a:p>
            <a:pPr lvl="0"/>
            <a:r>
              <a:rPr lang="en-AU" sz="3600" b="0" dirty="0" smtClean="0"/>
              <a:t>‘</a:t>
            </a:r>
            <a:r>
              <a:rPr lang="en-AU" sz="3600" b="0" dirty="0"/>
              <a:t>The Advice for </a:t>
            </a:r>
            <a:r>
              <a:rPr lang="en-AU" sz="3600" b="0" dirty="0" smtClean="0"/>
              <a:t>Teachers</a:t>
            </a:r>
            <a:r>
              <a:rPr lang="en-AU" sz="3600" b="0" dirty="0"/>
              <a:t>’ provides additional information and </a:t>
            </a:r>
            <a:r>
              <a:rPr lang="en-AU" sz="3600" b="0" dirty="0" smtClean="0"/>
              <a:t>may </a:t>
            </a:r>
            <a:r>
              <a:rPr lang="en-AU" sz="3600" b="0" dirty="0"/>
              <a:t>be used in conjunction with the study design</a:t>
            </a:r>
            <a:r>
              <a:rPr lang="en-AU" sz="3600" b="0" i="1" dirty="0"/>
              <a:t>. </a:t>
            </a:r>
          </a:p>
          <a:p>
            <a:pPr lvl="0"/>
            <a:r>
              <a:rPr lang="en-AU" sz="3600" b="0" dirty="0" smtClean="0"/>
              <a:t>The </a:t>
            </a:r>
            <a:r>
              <a:rPr lang="en-AU" sz="3600" b="0" dirty="0"/>
              <a:t>definitions draw on information from the previous study design and other documentation such as stagecraft examination and written examination specifications</a:t>
            </a:r>
            <a:endParaRPr lang="en-AU" sz="3200" dirty="0"/>
          </a:p>
          <a:p>
            <a:pPr marL="0" lvl="0" indent="0">
              <a:buNone/>
            </a:pPr>
            <a:endParaRPr lang="en-AU" sz="3600" b="0" dirty="0"/>
          </a:p>
        </p:txBody>
      </p:sp>
      <p:sp>
        <p:nvSpPr>
          <p:cNvPr id="3" name="Title 2"/>
          <p:cNvSpPr>
            <a:spLocks noGrp="1"/>
          </p:cNvSpPr>
          <p:nvPr>
            <p:ph type="title"/>
          </p:nvPr>
        </p:nvSpPr>
        <p:spPr/>
        <p:txBody>
          <a:bodyPr/>
          <a:lstStyle/>
          <a:p>
            <a:r>
              <a:rPr lang="en-US" dirty="0" smtClean="0"/>
              <a:t>TERMS USED IN THIS STUDY</a:t>
            </a:r>
            <a:endParaRPr lang="en-US" dirty="0"/>
          </a:p>
        </p:txBody>
      </p:sp>
    </p:spTree>
    <p:extLst>
      <p:ext uri="{BB962C8B-B14F-4D97-AF65-F5344CB8AC3E}">
        <p14:creationId xmlns:p14="http://schemas.microsoft.com/office/powerpoint/2010/main" val="13360939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75938"/>
            <a:ext cx="7408333" cy="4603267"/>
          </a:xfrm>
        </p:spPr>
        <p:txBody>
          <a:bodyPr>
            <a:normAutofit fontScale="77500" lnSpcReduction="20000"/>
          </a:bodyPr>
          <a:lstStyle/>
          <a:p>
            <a:pPr lvl="0"/>
            <a:r>
              <a:rPr lang="en-US" sz="3200" dirty="0" smtClean="0"/>
              <a:t>Practitioners </a:t>
            </a:r>
            <a:r>
              <a:rPr lang="en-US" sz="3200" dirty="0"/>
              <a:t>use </a:t>
            </a:r>
            <a:r>
              <a:rPr lang="en-US" sz="3200" i="1" dirty="0"/>
              <a:t>elements of theatre composition </a:t>
            </a:r>
            <a:r>
              <a:rPr lang="en-US" sz="3200" dirty="0"/>
              <a:t>to </a:t>
            </a:r>
            <a:r>
              <a:rPr lang="en-US" sz="3200" dirty="0" err="1"/>
              <a:t>organise</a:t>
            </a:r>
            <a:r>
              <a:rPr lang="en-US" sz="3200" dirty="0"/>
              <a:t> components of a theatre production to create </a:t>
            </a:r>
            <a:r>
              <a:rPr lang="en-US" sz="3200" dirty="0" smtClean="0"/>
              <a:t>a deliberate </a:t>
            </a:r>
            <a:r>
              <a:rPr lang="en-US" sz="3200" dirty="0"/>
              <a:t>effect, </a:t>
            </a:r>
            <a:r>
              <a:rPr lang="en-US" sz="3200" dirty="0" err="1"/>
              <a:t>realising</a:t>
            </a:r>
            <a:r>
              <a:rPr lang="en-US" sz="3200" dirty="0"/>
              <a:t> their aims and intentions and</a:t>
            </a:r>
            <a:r>
              <a:rPr lang="en-US" sz="3200" dirty="0" smtClean="0"/>
              <a:t>/   or </a:t>
            </a:r>
            <a:r>
              <a:rPr lang="en-US" sz="3200" dirty="0"/>
              <a:t>those of the creative production team.</a:t>
            </a:r>
          </a:p>
          <a:p>
            <a:pPr lvl="0"/>
            <a:r>
              <a:rPr lang="en-US" sz="3200" b="0" dirty="0"/>
              <a:t>Elements of theatre composition can be used to give structure to the interpretation or the way it is </a:t>
            </a:r>
            <a:r>
              <a:rPr lang="en-US" sz="3200" b="0" dirty="0" smtClean="0"/>
              <a:t>presented on </a:t>
            </a:r>
            <a:r>
              <a:rPr lang="en-US" sz="3200" b="0" dirty="0"/>
              <a:t>stage in performance to an audience. </a:t>
            </a:r>
            <a:endParaRPr lang="en-US" sz="3200" b="0" dirty="0" smtClean="0"/>
          </a:p>
          <a:p>
            <a:r>
              <a:rPr lang="en-US" sz="3200" b="0" dirty="0" smtClean="0"/>
              <a:t>These elements can </a:t>
            </a:r>
            <a:r>
              <a:rPr lang="en-US" sz="3200" b="0" dirty="0"/>
              <a:t>also be used to encourage or lead the </a:t>
            </a:r>
            <a:r>
              <a:rPr lang="en-US" sz="3200" b="0" dirty="0" smtClean="0"/>
              <a:t>audience to engage </a:t>
            </a:r>
            <a:r>
              <a:rPr lang="en-US" sz="3200" b="0" dirty="0"/>
              <a:t>in the work. They can be applied individually or in </a:t>
            </a:r>
            <a:r>
              <a:rPr lang="en-US" sz="3200" b="0" dirty="0" smtClean="0"/>
              <a:t>combination</a:t>
            </a:r>
            <a:r>
              <a:rPr lang="en-US" sz="3200" b="0" dirty="0"/>
              <a:t>, in any theatre style, used within </a:t>
            </a:r>
            <a:r>
              <a:rPr lang="en-US" sz="3200" b="0" dirty="0" smtClean="0"/>
              <a:t>any production </a:t>
            </a:r>
            <a:r>
              <a:rPr lang="en-US" sz="3200" b="0" dirty="0"/>
              <a:t>role and at any stage of the production </a:t>
            </a:r>
            <a:r>
              <a:rPr lang="en-AU" sz="3200" b="0" dirty="0" smtClean="0"/>
              <a:t>process.</a:t>
            </a:r>
          </a:p>
          <a:p>
            <a:endParaRPr lang="en-AU" sz="3200" dirty="0" smtClean="0"/>
          </a:p>
        </p:txBody>
      </p:sp>
      <p:sp>
        <p:nvSpPr>
          <p:cNvPr id="3" name="Title 2"/>
          <p:cNvSpPr>
            <a:spLocks noGrp="1"/>
          </p:cNvSpPr>
          <p:nvPr>
            <p:ph type="title"/>
          </p:nvPr>
        </p:nvSpPr>
        <p:spPr/>
        <p:txBody>
          <a:bodyPr/>
          <a:lstStyle/>
          <a:p>
            <a:r>
              <a:rPr lang="en-US" dirty="0" smtClean="0"/>
              <a:t>ELEMENTS OF THEATRE COMPOSITION</a:t>
            </a:r>
            <a:endParaRPr lang="en-US" dirty="0"/>
          </a:p>
        </p:txBody>
      </p:sp>
    </p:spTree>
    <p:extLst>
      <p:ext uri="{BB962C8B-B14F-4D97-AF65-F5344CB8AC3E}">
        <p14:creationId xmlns:p14="http://schemas.microsoft.com/office/powerpoint/2010/main" val="1612647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916832"/>
            <a:ext cx="7408333" cy="3600400"/>
          </a:xfrm>
        </p:spPr>
        <p:txBody>
          <a:bodyPr>
            <a:noAutofit/>
          </a:bodyPr>
          <a:lstStyle/>
          <a:p>
            <a:pPr marL="0" lvl="0" indent="0">
              <a:buNone/>
            </a:pPr>
            <a:r>
              <a:rPr lang="en-US" sz="2400" b="0" dirty="0"/>
              <a:t>T</a:t>
            </a:r>
            <a:r>
              <a:rPr lang="en-US" sz="2400" b="0" dirty="0" smtClean="0"/>
              <a:t>he</a:t>
            </a:r>
            <a:r>
              <a:rPr lang="en-US" sz="2400" dirty="0" smtClean="0"/>
              <a:t> </a:t>
            </a:r>
            <a:r>
              <a:rPr lang="en-US" sz="2400" dirty="0"/>
              <a:t>elements of theatre composition </a:t>
            </a:r>
            <a:r>
              <a:rPr lang="en-US" sz="2400" b="0" dirty="0"/>
              <a:t>may include the following</a:t>
            </a:r>
            <a:r>
              <a:rPr lang="en-US" sz="2400" b="0" dirty="0" smtClean="0"/>
              <a:t>:</a:t>
            </a:r>
            <a:endParaRPr lang="en-AU" sz="2400" b="0" dirty="0"/>
          </a:p>
          <a:p>
            <a:r>
              <a:rPr lang="en-US" sz="2400" b="0" i="1" dirty="0"/>
              <a:t>Cohesion</a:t>
            </a:r>
            <a:r>
              <a:rPr lang="en-US" sz="2400" b="0" dirty="0"/>
              <a:t> </a:t>
            </a:r>
          </a:p>
          <a:p>
            <a:r>
              <a:rPr lang="en-US" sz="2400" b="0" i="1" dirty="0" smtClean="0"/>
              <a:t>Motion</a:t>
            </a:r>
            <a:r>
              <a:rPr lang="en-US" sz="2400" b="0" dirty="0" smtClean="0"/>
              <a:t> </a:t>
            </a:r>
          </a:p>
          <a:p>
            <a:r>
              <a:rPr lang="en-US" sz="2400" b="0" i="1" dirty="0" smtClean="0"/>
              <a:t>Rhythm</a:t>
            </a:r>
            <a:r>
              <a:rPr lang="en-US" sz="2400" b="0" dirty="0" smtClean="0"/>
              <a:t> </a:t>
            </a:r>
          </a:p>
          <a:p>
            <a:r>
              <a:rPr lang="en-US" sz="2400" b="0" i="1" dirty="0" smtClean="0"/>
              <a:t>Emphasis</a:t>
            </a:r>
            <a:r>
              <a:rPr lang="en-US" sz="2400" b="0" dirty="0" smtClean="0"/>
              <a:t> </a:t>
            </a:r>
          </a:p>
          <a:p>
            <a:r>
              <a:rPr lang="en-US" sz="2400" b="0" i="1" dirty="0" smtClean="0"/>
              <a:t>Contrast </a:t>
            </a:r>
          </a:p>
          <a:p>
            <a:r>
              <a:rPr lang="en-US" sz="2400" b="0" i="1" dirty="0" smtClean="0"/>
              <a:t>Variation</a:t>
            </a:r>
            <a:endParaRPr lang="en-US" sz="2400" b="0" dirty="0" smtClean="0"/>
          </a:p>
        </p:txBody>
      </p:sp>
      <p:sp>
        <p:nvSpPr>
          <p:cNvPr id="3" name="Title 2"/>
          <p:cNvSpPr>
            <a:spLocks noGrp="1"/>
          </p:cNvSpPr>
          <p:nvPr>
            <p:ph type="title"/>
          </p:nvPr>
        </p:nvSpPr>
        <p:spPr/>
        <p:txBody>
          <a:bodyPr/>
          <a:lstStyle/>
          <a:p>
            <a:r>
              <a:rPr lang="en-US" dirty="0" smtClean="0"/>
              <a:t>STUDYING </a:t>
            </a:r>
            <a:br>
              <a:rPr lang="en-US" dirty="0" smtClean="0"/>
            </a:br>
            <a:r>
              <a:rPr lang="en-US" sz="3600" dirty="0" smtClean="0"/>
              <a:t>Elements of theatre composition</a:t>
            </a:r>
            <a:endParaRPr lang="en-US" sz="3600" dirty="0"/>
          </a:p>
        </p:txBody>
      </p:sp>
      <p:sp>
        <p:nvSpPr>
          <p:cNvPr id="4" name="TextBox 3"/>
          <p:cNvSpPr txBox="1"/>
          <p:nvPr/>
        </p:nvSpPr>
        <p:spPr>
          <a:xfrm>
            <a:off x="395536" y="5877272"/>
            <a:ext cx="5688632" cy="369332"/>
          </a:xfrm>
          <a:prstGeom prst="rect">
            <a:avLst/>
          </a:prstGeom>
          <a:noFill/>
        </p:spPr>
        <p:txBody>
          <a:bodyPr wrap="square" rtlCol="0">
            <a:spAutoFit/>
          </a:bodyPr>
          <a:lstStyle/>
          <a:p>
            <a:r>
              <a:rPr lang="en-AU" sz="1800" dirty="0" smtClean="0"/>
              <a:t>Note: See SD p. 10 for details.</a:t>
            </a:r>
            <a:endParaRPr lang="en-AU" sz="1800" dirty="0"/>
          </a:p>
        </p:txBody>
      </p:sp>
    </p:spTree>
    <p:extLst>
      <p:ext uri="{BB962C8B-B14F-4D97-AF65-F5344CB8AC3E}">
        <p14:creationId xmlns:p14="http://schemas.microsoft.com/office/powerpoint/2010/main" val="221685230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PRODUCTION ROLES</a:t>
            </a:r>
            <a:endParaRPr lang="en-AU" dirty="0"/>
          </a:p>
        </p:txBody>
      </p:sp>
      <p:sp>
        <p:nvSpPr>
          <p:cNvPr id="3" name="Content Placeholder 2"/>
          <p:cNvSpPr>
            <a:spLocks noGrp="1"/>
          </p:cNvSpPr>
          <p:nvPr>
            <p:ph idx="1"/>
          </p:nvPr>
        </p:nvSpPr>
        <p:spPr>
          <a:xfrm>
            <a:off x="611560" y="1772816"/>
            <a:ext cx="7992888" cy="4170784"/>
          </a:xfrm>
        </p:spPr>
        <p:txBody>
          <a:bodyPr anchor="ctr"/>
          <a:lstStyle/>
          <a:p>
            <a:pPr marL="0" lvl="0" indent="0">
              <a:buNone/>
            </a:pPr>
            <a:r>
              <a:rPr lang="en-US" sz="2400" dirty="0"/>
              <a:t>Production role </a:t>
            </a:r>
            <a:r>
              <a:rPr lang="en-US" sz="2400" b="0" dirty="0"/>
              <a:t>is the term used to describe an area of work in theatre production. The production roles in </a:t>
            </a:r>
            <a:r>
              <a:rPr lang="en-US" sz="2400" b="0" dirty="0" smtClean="0"/>
              <a:t>this study </a:t>
            </a:r>
            <a:r>
              <a:rPr lang="en-US" sz="2400" b="0" dirty="0"/>
              <a:t>are</a:t>
            </a:r>
            <a:r>
              <a:rPr lang="en-US" sz="2400" b="0" dirty="0" smtClean="0"/>
              <a:t>:</a:t>
            </a:r>
          </a:p>
          <a:p>
            <a:r>
              <a:rPr lang="en-US" sz="2400" b="0" dirty="0" smtClean="0"/>
              <a:t>actor</a:t>
            </a:r>
            <a:endParaRPr lang="en-US" sz="2400" b="0" dirty="0"/>
          </a:p>
          <a:p>
            <a:r>
              <a:rPr lang="en-US" sz="2400" b="0" dirty="0"/>
              <a:t>d</a:t>
            </a:r>
            <a:r>
              <a:rPr lang="en-US" sz="2400" b="0" dirty="0" smtClean="0"/>
              <a:t>irector</a:t>
            </a:r>
            <a:endParaRPr lang="en-US" sz="2400" b="0" dirty="0"/>
          </a:p>
          <a:p>
            <a:r>
              <a:rPr lang="en-US" sz="2400" b="0" dirty="0" smtClean="0"/>
              <a:t>designer</a:t>
            </a:r>
            <a:r>
              <a:rPr lang="en-US" sz="2400" b="0" dirty="0"/>
              <a:t>: costume</a:t>
            </a:r>
          </a:p>
          <a:p>
            <a:r>
              <a:rPr lang="en-US" sz="2400" b="0" dirty="0" smtClean="0"/>
              <a:t>designer</a:t>
            </a:r>
            <a:r>
              <a:rPr lang="en-US" sz="2400" b="0" dirty="0"/>
              <a:t>: make-up</a:t>
            </a:r>
          </a:p>
          <a:p>
            <a:r>
              <a:rPr lang="en-US" sz="2400" b="0" dirty="0" smtClean="0"/>
              <a:t>designer</a:t>
            </a:r>
            <a:r>
              <a:rPr lang="en-US" sz="2400" b="0" dirty="0"/>
              <a:t>: props</a:t>
            </a:r>
          </a:p>
          <a:p>
            <a:r>
              <a:rPr lang="en-US" sz="2400" b="0" dirty="0" smtClean="0"/>
              <a:t>designer</a:t>
            </a:r>
            <a:r>
              <a:rPr lang="en-US" sz="2400" b="0" dirty="0"/>
              <a:t>: set</a:t>
            </a:r>
          </a:p>
          <a:p>
            <a:r>
              <a:rPr lang="en-US" sz="2400" b="0" dirty="0" smtClean="0"/>
              <a:t>designer</a:t>
            </a:r>
            <a:r>
              <a:rPr lang="en-US" sz="2400" b="0" dirty="0"/>
              <a:t>: lighting</a:t>
            </a:r>
          </a:p>
          <a:p>
            <a:r>
              <a:rPr lang="en-US" sz="2400" b="0" dirty="0" smtClean="0"/>
              <a:t>designer</a:t>
            </a:r>
            <a:r>
              <a:rPr lang="en-US" sz="2400" b="0" dirty="0"/>
              <a:t>: sound </a:t>
            </a:r>
            <a:endParaRPr lang="en-US" sz="2400" b="0" dirty="0" smtClean="0"/>
          </a:p>
        </p:txBody>
      </p:sp>
    </p:spTree>
    <p:extLst>
      <p:ext uri="{BB962C8B-B14F-4D97-AF65-F5344CB8AC3E}">
        <p14:creationId xmlns:p14="http://schemas.microsoft.com/office/powerpoint/2010/main" val="141240762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4800"/>
            <a:ext cx="7408333" cy="4221364"/>
          </a:xfrm>
        </p:spPr>
        <p:txBody>
          <a:bodyPr anchor="ctr">
            <a:normAutofit lnSpcReduction="10000"/>
          </a:bodyPr>
          <a:lstStyle/>
          <a:p>
            <a:pPr marL="0" indent="0">
              <a:buNone/>
            </a:pPr>
            <a:r>
              <a:rPr lang="en-US" sz="3200" dirty="0" smtClean="0"/>
              <a:t>Contexts</a:t>
            </a:r>
            <a:r>
              <a:rPr lang="en-US" sz="3200" b="0" dirty="0" smtClean="0"/>
              <a:t> </a:t>
            </a:r>
            <a:r>
              <a:rPr lang="en-US" sz="3200" b="0" dirty="0"/>
              <a:t>refer to the circumstances surrounding a play and its interpretation for an audience. This may include the</a:t>
            </a:r>
          </a:p>
          <a:p>
            <a:pPr marL="0" indent="0">
              <a:buNone/>
            </a:pPr>
            <a:r>
              <a:rPr lang="en-US" sz="3200" b="0" dirty="0"/>
              <a:t>time and place in which the play is set and was written, influences on the playwright, the language of the script</a:t>
            </a:r>
            <a:r>
              <a:rPr lang="en-US" sz="3200" b="0" dirty="0" smtClean="0"/>
              <a:t>, circumstances </a:t>
            </a:r>
            <a:r>
              <a:rPr lang="en-US" sz="3200" b="0" dirty="0"/>
              <a:t>associated with the play and the possibilities for interpreting a script.</a:t>
            </a:r>
          </a:p>
        </p:txBody>
      </p:sp>
      <p:sp>
        <p:nvSpPr>
          <p:cNvPr id="3" name="Title 2"/>
          <p:cNvSpPr>
            <a:spLocks noGrp="1"/>
          </p:cNvSpPr>
          <p:nvPr>
            <p:ph type="title"/>
          </p:nvPr>
        </p:nvSpPr>
        <p:spPr/>
        <p:txBody>
          <a:bodyPr/>
          <a:lstStyle/>
          <a:p>
            <a:r>
              <a:rPr lang="en-US" dirty="0" smtClean="0"/>
              <a:t>CONTEXTS</a:t>
            </a:r>
            <a:endParaRPr lang="en-US" dirty="0"/>
          </a:p>
        </p:txBody>
      </p:sp>
    </p:spTree>
    <p:extLst>
      <p:ext uri="{BB962C8B-B14F-4D97-AF65-F5344CB8AC3E}">
        <p14:creationId xmlns:p14="http://schemas.microsoft.com/office/powerpoint/2010/main" val="27636411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1056"/>
            <a:ext cx="8360292" cy="4917008"/>
          </a:xfrm>
        </p:spPr>
        <p:txBody>
          <a:bodyPr>
            <a:normAutofit fontScale="92500" lnSpcReduction="20000"/>
          </a:bodyPr>
          <a:lstStyle/>
          <a:p>
            <a:r>
              <a:rPr lang="en-US" sz="3200" dirty="0" smtClean="0"/>
              <a:t>Dramaturgy </a:t>
            </a:r>
            <a:r>
              <a:rPr lang="en-US" sz="3200" b="0" dirty="0"/>
              <a:t>refers to research into a play to inform an interpretation of it. This may include the contexts of the play</a:t>
            </a:r>
            <a:r>
              <a:rPr lang="en-US" sz="3200" b="0" dirty="0" smtClean="0"/>
              <a:t>, its </a:t>
            </a:r>
            <a:r>
              <a:rPr lang="en-US" sz="3200" b="0" dirty="0"/>
              <a:t>intended meanings, the background of the playwright, </a:t>
            </a:r>
            <a:r>
              <a:rPr lang="en-US" sz="3200" b="0" dirty="0" smtClean="0"/>
              <a:t>previous productions </a:t>
            </a:r>
            <a:r>
              <a:rPr lang="en-US" sz="3200" b="0" dirty="0"/>
              <a:t>of the play and the theatre </a:t>
            </a:r>
            <a:r>
              <a:rPr lang="en-US" sz="3200" b="0" dirty="0" smtClean="0"/>
              <a:t>styles of </a:t>
            </a:r>
            <a:r>
              <a:rPr lang="en-US" sz="3200" b="0" dirty="0"/>
              <a:t>the play. </a:t>
            </a:r>
            <a:endParaRPr lang="en-US" sz="3200" b="0" dirty="0" smtClean="0"/>
          </a:p>
          <a:p>
            <a:r>
              <a:rPr lang="en-US" sz="3200" b="0" dirty="0" smtClean="0"/>
              <a:t>Dramaturgy </a:t>
            </a:r>
            <a:r>
              <a:rPr lang="en-US" sz="3200" b="0" dirty="0"/>
              <a:t>is part of the production process and may be applied at any stage and in any </a:t>
            </a:r>
            <a:r>
              <a:rPr lang="en-US" sz="3200" b="0" dirty="0" smtClean="0"/>
              <a:t>production role</a:t>
            </a:r>
            <a:r>
              <a:rPr lang="en-US" sz="3200" b="0" dirty="0"/>
              <a:t>; it is not a separate stage of the production process. </a:t>
            </a:r>
            <a:endParaRPr lang="en-US" sz="3200" b="0" dirty="0" smtClean="0"/>
          </a:p>
          <a:p>
            <a:r>
              <a:rPr lang="en-US" sz="3200" b="0" dirty="0" smtClean="0"/>
              <a:t>Dramaturgy </a:t>
            </a:r>
            <a:r>
              <a:rPr lang="en-US" sz="3200" b="0" dirty="0"/>
              <a:t>can include processes such as text-</a:t>
            </a:r>
            <a:r>
              <a:rPr lang="en-US" sz="3200" b="0" dirty="0" smtClean="0"/>
              <a:t>based research </a:t>
            </a:r>
            <a:r>
              <a:rPr lang="en-US" sz="3200" b="0" dirty="0"/>
              <a:t>and/or workshops.</a:t>
            </a:r>
            <a:endParaRPr lang="en-AU" sz="3200" b="0" dirty="0" smtClean="0"/>
          </a:p>
        </p:txBody>
      </p:sp>
      <p:sp>
        <p:nvSpPr>
          <p:cNvPr id="3" name="Title 2"/>
          <p:cNvSpPr>
            <a:spLocks noGrp="1"/>
          </p:cNvSpPr>
          <p:nvPr>
            <p:ph type="title"/>
          </p:nvPr>
        </p:nvSpPr>
        <p:spPr/>
        <p:txBody>
          <a:bodyPr/>
          <a:lstStyle/>
          <a:p>
            <a:r>
              <a:rPr lang="en-US" dirty="0" smtClean="0"/>
              <a:t>DRAMATURGY</a:t>
            </a:r>
            <a:endParaRPr lang="en-US" dirty="0"/>
          </a:p>
        </p:txBody>
      </p:sp>
    </p:spTree>
    <p:extLst>
      <p:ext uri="{BB962C8B-B14F-4D97-AF65-F5344CB8AC3E}">
        <p14:creationId xmlns:p14="http://schemas.microsoft.com/office/powerpoint/2010/main" val="6255256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4800"/>
            <a:ext cx="7408333" cy="3324400"/>
          </a:xfrm>
        </p:spPr>
        <p:txBody>
          <a:bodyPr anchor="ctr">
            <a:normAutofit/>
          </a:bodyPr>
          <a:lstStyle/>
          <a:p>
            <a:pPr marL="0" indent="0">
              <a:buNone/>
            </a:pPr>
            <a:r>
              <a:rPr lang="en-US" sz="3200" b="0" dirty="0" smtClean="0"/>
              <a:t>The </a:t>
            </a:r>
            <a:r>
              <a:rPr lang="en-US" sz="3200" dirty="0"/>
              <a:t>theatre production process </a:t>
            </a:r>
            <a:r>
              <a:rPr lang="en-US" sz="3200" b="0" dirty="0"/>
              <a:t>is described as having three distinct but interrelated stages:</a:t>
            </a:r>
          </a:p>
          <a:p>
            <a:r>
              <a:rPr lang="en-US" sz="3200" b="0" i="1" dirty="0" smtClean="0"/>
              <a:t>Planning</a:t>
            </a:r>
            <a:r>
              <a:rPr lang="en-US" sz="3200" b="0" dirty="0" smtClean="0"/>
              <a:t> </a:t>
            </a:r>
          </a:p>
          <a:p>
            <a:r>
              <a:rPr lang="en-US" sz="3200" b="0" i="1" dirty="0" smtClean="0"/>
              <a:t>Development</a:t>
            </a:r>
            <a:r>
              <a:rPr lang="en-US" sz="3200" b="0" dirty="0" smtClean="0"/>
              <a:t> </a:t>
            </a:r>
          </a:p>
          <a:p>
            <a:r>
              <a:rPr lang="en-US" sz="3200" b="0" i="1" dirty="0" smtClean="0"/>
              <a:t>Presentation</a:t>
            </a:r>
            <a:endParaRPr lang="en-AU" sz="3200" b="0" dirty="0" smtClean="0"/>
          </a:p>
        </p:txBody>
      </p:sp>
      <p:sp>
        <p:nvSpPr>
          <p:cNvPr id="3" name="Title 2"/>
          <p:cNvSpPr>
            <a:spLocks noGrp="1"/>
          </p:cNvSpPr>
          <p:nvPr>
            <p:ph type="title"/>
          </p:nvPr>
        </p:nvSpPr>
        <p:spPr/>
        <p:txBody>
          <a:bodyPr/>
          <a:lstStyle/>
          <a:p>
            <a:r>
              <a:rPr lang="en-US" dirty="0" smtClean="0"/>
              <a:t>THEATRE PRODUCTION PROCESS</a:t>
            </a:r>
            <a:endParaRPr lang="en-US" dirty="0"/>
          </a:p>
        </p:txBody>
      </p:sp>
      <p:sp>
        <p:nvSpPr>
          <p:cNvPr id="4" name="TextBox 3"/>
          <p:cNvSpPr txBox="1"/>
          <p:nvPr/>
        </p:nvSpPr>
        <p:spPr>
          <a:xfrm>
            <a:off x="251520" y="5445224"/>
            <a:ext cx="5760640" cy="369332"/>
          </a:xfrm>
          <a:prstGeom prst="rect">
            <a:avLst/>
          </a:prstGeom>
          <a:noFill/>
        </p:spPr>
        <p:txBody>
          <a:bodyPr wrap="square" rtlCol="0">
            <a:spAutoFit/>
          </a:bodyPr>
          <a:lstStyle/>
          <a:p>
            <a:r>
              <a:rPr lang="en-AU" sz="1800" dirty="0" smtClean="0"/>
              <a:t>Note: See SD p. </a:t>
            </a:r>
            <a:r>
              <a:rPr lang="en-AU" sz="1800" dirty="0"/>
              <a:t>9</a:t>
            </a:r>
            <a:r>
              <a:rPr lang="en-AU" sz="1800" dirty="0" smtClean="0"/>
              <a:t> for details.</a:t>
            </a:r>
            <a:endParaRPr lang="en-AU" sz="1800" dirty="0"/>
          </a:p>
        </p:txBody>
      </p:sp>
    </p:spTree>
    <p:extLst>
      <p:ext uri="{BB962C8B-B14F-4D97-AF65-F5344CB8AC3E}">
        <p14:creationId xmlns:p14="http://schemas.microsoft.com/office/powerpoint/2010/main" val="36702849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95536" y="908720"/>
            <a:ext cx="8218487" cy="431800"/>
          </a:xfrm>
        </p:spPr>
        <p:txBody>
          <a:bodyPr/>
          <a:lstStyle/>
          <a:p>
            <a:pPr eaLnBrk="1" hangingPunct="1"/>
            <a:r>
              <a:rPr lang="en-AU" altLang="en-US" sz="2400" dirty="0" smtClean="0"/>
              <a:t>© Victorian Curriculum and Assessment Authority 2018 </a:t>
            </a:r>
            <a:br>
              <a:rPr lang="en-AU" altLang="en-US" sz="2400" dirty="0" smtClean="0"/>
            </a:br>
            <a:endParaRPr lang="en-AU" altLang="en-US" sz="2400" dirty="0" smtClean="0"/>
          </a:p>
        </p:txBody>
      </p:sp>
      <p:sp>
        <p:nvSpPr>
          <p:cNvPr id="8" name="Rectangle 3"/>
          <p:cNvSpPr>
            <a:spLocks noGrp="1" noChangeArrowheads="1"/>
          </p:cNvSpPr>
          <p:nvPr>
            <p:ph idx="1"/>
          </p:nvPr>
        </p:nvSpPr>
        <p:spPr>
          <a:xfrm>
            <a:off x="611560" y="1484784"/>
            <a:ext cx="7772400" cy="3962400"/>
          </a:xfrm>
        </p:spPr>
        <p:txBody>
          <a:bodyPr anchor="ctr"/>
          <a:lstStyle/>
          <a:p>
            <a:pPr marL="0" indent="0" eaLnBrk="1" hangingPunct="1">
              <a:buFontTx/>
              <a:buNone/>
            </a:pPr>
            <a:r>
              <a:rPr lang="en-AU" altLang="en-US" sz="2400" b="0" dirty="0" smtClean="0"/>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p>
        </p:txBody>
      </p:sp>
    </p:spTree>
    <p:extLst>
      <p:ext uri="{BB962C8B-B14F-4D97-AF65-F5344CB8AC3E}">
        <p14:creationId xmlns:p14="http://schemas.microsoft.com/office/powerpoint/2010/main" val="19866772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5" y="1556792"/>
            <a:ext cx="7452816" cy="4320480"/>
          </a:xfrm>
        </p:spPr>
        <p:txBody>
          <a:bodyPr anchor="ctr">
            <a:normAutofit fontScale="70000" lnSpcReduction="20000"/>
          </a:bodyPr>
          <a:lstStyle/>
          <a:p>
            <a:pPr marL="0" indent="0">
              <a:buNone/>
            </a:pPr>
            <a:r>
              <a:rPr lang="en-US" sz="3200" b="0" dirty="0" smtClean="0"/>
              <a:t>Diverse </a:t>
            </a:r>
            <a:r>
              <a:rPr lang="en-US" sz="3200" b="0" dirty="0"/>
              <a:t>theatre-specific and other technologies are used in theatre productions. Students may apply </a:t>
            </a:r>
            <a:r>
              <a:rPr lang="en-US" sz="3200" dirty="0" smtClean="0"/>
              <a:t>theatre technologies </a:t>
            </a:r>
            <a:r>
              <a:rPr lang="en-US" sz="3200" b="0" dirty="0"/>
              <a:t>in their work as part of their creative processes in any production role. </a:t>
            </a:r>
            <a:endParaRPr lang="en-US" sz="3200" b="0" dirty="0" smtClean="0"/>
          </a:p>
          <a:p>
            <a:r>
              <a:rPr lang="en-US" sz="3200" b="0" dirty="0" smtClean="0"/>
              <a:t>Use </a:t>
            </a:r>
            <a:r>
              <a:rPr lang="en-US" sz="3200" b="0" dirty="0"/>
              <a:t>of theatre </a:t>
            </a:r>
            <a:r>
              <a:rPr lang="en-US" sz="3200" b="0" dirty="0" smtClean="0"/>
              <a:t>technologies is </a:t>
            </a:r>
            <a:r>
              <a:rPr lang="en-US" sz="3200" b="0" dirty="0"/>
              <a:t>not itself a production role. </a:t>
            </a:r>
            <a:endParaRPr lang="en-US" sz="3200" b="0" dirty="0" smtClean="0"/>
          </a:p>
          <a:p>
            <a:r>
              <a:rPr lang="en-US" sz="3200" b="0" dirty="0" smtClean="0"/>
              <a:t>In </a:t>
            </a:r>
            <a:r>
              <a:rPr lang="en-US" sz="3200" b="0" dirty="0"/>
              <a:t>their production roles, and as members of the production team, students </a:t>
            </a:r>
            <a:r>
              <a:rPr lang="en-US" sz="3200" b="0" dirty="0" smtClean="0"/>
              <a:t>will have </a:t>
            </a:r>
            <a:r>
              <a:rPr lang="en-US" sz="3200" b="0" dirty="0"/>
              <a:t>opportunities to apply theatre-specific digital, electrical and mechanical technologies across the stages </a:t>
            </a:r>
            <a:r>
              <a:rPr lang="en-US" sz="3200" b="0" dirty="0" smtClean="0"/>
              <a:t>of the </a:t>
            </a:r>
            <a:r>
              <a:rPr lang="en-US" sz="3200" b="0" dirty="0"/>
              <a:t>production process. </a:t>
            </a:r>
            <a:endParaRPr lang="en-US" sz="3200" b="0" dirty="0" smtClean="0"/>
          </a:p>
          <a:p>
            <a:r>
              <a:rPr lang="en-US" sz="3200" b="0" dirty="0"/>
              <a:t>Students may also use other hardware, software or digital tools to facilitate their work as members of a creative production team. </a:t>
            </a:r>
            <a:endParaRPr lang="en-US" sz="3200" b="0" dirty="0" smtClean="0"/>
          </a:p>
        </p:txBody>
      </p:sp>
      <p:sp>
        <p:nvSpPr>
          <p:cNvPr id="3" name="Title 2"/>
          <p:cNvSpPr>
            <a:spLocks noGrp="1"/>
          </p:cNvSpPr>
          <p:nvPr>
            <p:ph type="title"/>
          </p:nvPr>
        </p:nvSpPr>
        <p:spPr/>
        <p:txBody>
          <a:bodyPr/>
          <a:lstStyle/>
          <a:p>
            <a:r>
              <a:rPr lang="en-US" dirty="0" smtClean="0"/>
              <a:t>THEATRE TECHNOLOGIES</a:t>
            </a:r>
            <a:endParaRPr lang="en-US" dirty="0"/>
          </a:p>
        </p:txBody>
      </p:sp>
      <p:sp>
        <p:nvSpPr>
          <p:cNvPr id="4" name="TextBox 3"/>
          <p:cNvSpPr txBox="1"/>
          <p:nvPr/>
        </p:nvSpPr>
        <p:spPr>
          <a:xfrm>
            <a:off x="323528" y="5733256"/>
            <a:ext cx="5544616" cy="646331"/>
          </a:xfrm>
          <a:prstGeom prst="rect">
            <a:avLst/>
          </a:prstGeom>
          <a:noFill/>
        </p:spPr>
        <p:txBody>
          <a:bodyPr wrap="square" rtlCol="0">
            <a:spAutoFit/>
          </a:bodyPr>
          <a:lstStyle/>
          <a:p>
            <a:endParaRPr lang="en-AU" sz="1800" dirty="0" smtClean="0"/>
          </a:p>
          <a:p>
            <a:r>
              <a:rPr lang="en-AU" sz="1800" dirty="0" smtClean="0"/>
              <a:t>Note: See SD p. 10 for details.</a:t>
            </a:r>
            <a:endParaRPr lang="en-AU" sz="1800" dirty="0"/>
          </a:p>
        </p:txBody>
      </p:sp>
    </p:spTree>
    <p:extLst>
      <p:ext uri="{BB962C8B-B14F-4D97-AF65-F5344CB8AC3E}">
        <p14:creationId xmlns:p14="http://schemas.microsoft.com/office/powerpoint/2010/main" val="17780511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539552" y="764704"/>
            <a:ext cx="8075612" cy="503237"/>
          </a:xfrm>
        </p:spPr>
        <p:txBody>
          <a:bodyPr/>
          <a:lstStyle/>
          <a:p>
            <a:pPr algn="ctr" eaLnBrk="1" hangingPunct="1"/>
            <a:r>
              <a:rPr lang="en-AU" altLang="en-US" sz="4000" dirty="0" smtClean="0"/>
              <a:t>Understanding the Study Design</a:t>
            </a:r>
            <a:r>
              <a:rPr lang="en-AU" altLang="en-US" dirty="0" smtClean="0"/>
              <a:t> </a:t>
            </a:r>
            <a:endParaRPr lang="en-AU" altLang="en-US" sz="2000" dirty="0" smtClean="0"/>
          </a:p>
        </p:txBody>
      </p:sp>
      <p:graphicFrame>
        <p:nvGraphicFramePr>
          <p:cNvPr id="9232" name="Group 16"/>
          <p:cNvGraphicFramePr>
            <a:graphicFrameLocks noGrp="1"/>
          </p:cNvGraphicFramePr>
          <p:nvPr>
            <p:extLst>
              <p:ext uri="{D42A27DB-BD31-4B8C-83A1-F6EECF244321}">
                <p14:modId xmlns:p14="http://schemas.microsoft.com/office/powerpoint/2010/main" val="867962636"/>
              </p:ext>
            </p:extLst>
          </p:nvPr>
        </p:nvGraphicFramePr>
        <p:xfrm>
          <a:off x="395536" y="2492896"/>
          <a:ext cx="8075612" cy="3941384"/>
        </p:xfrm>
        <a:graphic>
          <a:graphicData uri="http://schemas.openxmlformats.org/drawingml/2006/table">
            <a:tbl>
              <a:tblPr>
                <a:tableStyleId>{284E427A-3D55-4303-BF80-6455036E1DE7}</a:tableStyleId>
              </a:tblPr>
              <a:tblGrid>
                <a:gridCol w="3071812">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619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Key knowledge</a:t>
                      </a:r>
                      <a:endParaRPr kumimoji="0" lang="en-AU" sz="2800" b="1" i="0" u="none" strike="noStrike" cap="none" normalizeH="0" baseline="0" dirty="0" smtClean="0">
                        <a:ln>
                          <a:noFill/>
                        </a:ln>
                        <a:solidFill>
                          <a:srgbClr val="003366"/>
                        </a:solidFill>
                        <a:effectLst/>
                        <a:latin typeface="Arial" charset="0"/>
                      </a:endParaRPr>
                    </a:p>
                  </a:txBody>
                  <a:tcPr marT="45716" marB="45716" horzOverflow="overflow">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Key Skills</a:t>
                      </a:r>
                      <a:endParaRPr kumimoji="0" lang="en-AU" sz="2800" b="1" i="0" u="none" strike="noStrike" cap="none" normalizeH="0" baseline="0" dirty="0" smtClean="0">
                        <a:ln>
                          <a:noFill/>
                        </a:ln>
                        <a:solidFill>
                          <a:srgbClr val="003366"/>
                        </a:solidFill>
                        <a:effectLst/>
                        <a:latin typeface="Arial" charset="0"/>
                      </a:endParaRPr>
                    </a:p>
                  </a:txBody>
                  <a:tcPr marT="45716" marB="45716" horzOverflow="overflow">
                    <a:solidFill>
                      <a:schemeClr val="accent6"/>
                    </a:solidFill>
                  </a:tcPr>
                </a:tc>
                <a:extLst>
                  <a:ext uri="{0D108BD9-81ED-4DB2-BD59-A6C34878D82A}">
                    <a16:rowId xmlns:a16="http://schemas.microsoft.com/office/drawing/2014/main" val="10000"/>
                  </a:ext>
                </a:extLst>
              </a:tr>
              <a:tr h="3078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Provides the Content</a:t>
                      </a:r>
                      <a:endParaRPr kumimoji="0" lang="en-AU" sz="2800" b="0" i="0" u="none" strike="noStrike" cap="none" normalizeH="0" baseline="0" dirty="0" smtClean="0">
                        <a:ln>
                          <a:noFill/>
                        </a:ln>
                        <a:solidFill>
                          <a:srgbClr val="003366"/>
                        </a:solidFill>
                        <a:effectLst/>
                        <a:latin typeface="Arial"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Provides the Application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u="none" strike="noStrike" cap="none" normalizeH="0" baseline="0" dirty="0" smtClean="0">
                          <a:ln>
                            <a:noFill/>
                          </a:ln>
                          <a:effectLst/>
                        </a:rPr>
                        <a:t>   For example: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smtClean="0">
                          <a:ln>
                            <a:noFill/>
                          </a:ln>
                          <a:solidFill>
                            <a:schemeClr val="accent6">
                              <a:lumMod val="50000"/>
                            </a:schemeClr>
                          </a:solidFill>
                          <a:effectLst/>
                        </a:rPr>
                        <a:t> Identify</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smtClean="0">
                          <a:ln>
                            <a:noFill/>
                          </a:ln>
                          <a:solidFill>
                            <a:schemeClr val="accent6">
                              <a:lumMod val="50000"/>
                            </a:schemeClr>
                          </a:solidFill>
                          <a:effectLst/>
                        </a:rPr>
                        <a:t> Research</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u="none" strike="noStrike" cap="none" normalizeH="0" baseline="0" dirty="0" smtClean="0">
                          <a:ln>
                            <a:noFill/>
                          </a:ln>
                          <a:solidFill>
                            <a:schemeClr val="accent6">
                              <a:lumMod val="50000"/>
                            </a:schemeClr>
                          </a:solidFill>
                          <a:effectLst/>
                        </a:rPr>
                        <a:t> Explain</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rgbClr val="003366"/>
                          </a:solidFill>
                          <a:effectLst/>
                          <a:latin typeface="Arial" charset="0"/>
                        </a:rPr>
                        <a:t> Apply</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rgbClr val="003366"/>
                          </a:solidFill>
                          <a:effectLst/>
                          <a:latin typeface="Arial" charset="0"/>
                        </a:rPr>
                        <a:t> Analyse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rgbClr val="003366"/>
                          </a:solidFill>
                          <a:effectLst/>
                          <a:latin typeface="Arial" charset="0"/>
                        </a:rPr>
                        <a:t> Describe</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rgbClr val="003366"/>
                          </a:solidFill>
                          <a:effectLst/>
                          <a:latin typeface="Arial" charset="0"/>
                        </a:rPr>
                        <a:t> Develop</a:t>
                      </a:r>
                    </a:p>
                    <a:p>
                      <a:pPr marL="457200" marR="0" lvl="1" indent="0" algn="l" defTabSz="914400" rtl="0" eaLnBrk="1" fontAlgn="base" latinLnBrk="0" hangingPunct="1">
                        <a:lnSpc>
                          <a:spcPct val="100000"/>
                        </a:lnSpc>
                        <a:spcBef>
                          <a:spcPct val="0"/>
                        </a:spcBef>
                        <a:spcAft>
                          <a:spcPct val="0"/>
                        </a:spcAft>
                        <a:buClrTx/>
                        <a:buSzTx/>
                        <a:buFontTx/>
                        <a:buChar char="•"/>
                        <a:tabLst/>
                      </a:pPr>
                      <a:r>
                        <a:rPr kumimoji="0" lang="en-AU" sz="2000" b="0" i="0" u="none" strike="noStrike" cap="none" normalizeH="0" baseline="0" dirty="0" smtClean="0">
                          <a:ln>
                            <a:noFill/>
                          </a:ln>
                          <a:solidFill>
                            <a:srgbClr val="003366"/>
                          </a:solidFill>
                          <a:effectLst/>
                          <a:latin typeface="Arial" charset="0"/>
                        </a:rPr>
                        <a:t> Document</a:t>
                      </a:r>
                    </a:p>
                  </a:txBody>
                  <a:tcPr marT="45716" marB="45716" horzOverflow="overflow"/>
                </a:tc>
                <a:extLst>
                  <a:ext uri="{0D108BD9-81ED-4DB2-BD59-A6C34878D82A}">
                    <a16:rowId xmlns:a16="http://schemas.microsoft.com/office/drawing/2014/main" val="10001"/>
                  </a:ext>
                </a:extLst>
              </a:tr>
            </a:tbl>
          </a:graphicData>
        </a:graphic>
      </p:graphicFrame>
      <p:sp>
        <p:nvSpPr>
          <p:cNvPr id="7" name="TextBox 6"/>
          <p:cNvSpPr txBox="1"/>
          <p:nvPr/>
        </p:nvSpPr>
        <p:spPr>
          <a:xfrm>
            <a:off x="256825" y="1477169"/>
            <a:ext cx="8501063" cy="954107"/>
          </a:xfrm>
          <a:prstGeom prst="rect">
            <a:avLst/>
          </a:prstGeom>
          <a:noFill/>
        </p:spPr>
        <p:txBody>
          <a:bodyPr>
            <a:spAutoFit/>
          </a:bodyPr>
          <a:lstStyle/>
          <a:p>
            <a:pPr algn="ctr">
              <a:defRPr/>
            </a:pPr>
            <a:r>
              <a:rPr lang="en-AU" sz="2800" b="1" dirty="0">
                <a:solidFill>
                  <a:srgbClr val="003366"/>
                </a:solidFill>
                <a:latin typeface="+mn-lt"/>
              </a:rPr>
              <a:t>Each Outcome is described in terms of </a:t>
            </a:r>
            <a:br>
              <a:rPr lang="en-AU" sz="2800" b="1" dirty="0">
                <a:solidFill>
                  <a:srgbClr val="003366"/>
                </a:solidFill>
                <a:latin typeface="+mn-lt"/>
              </a:rPr>
            </a:br>
            <a:r>
              <a:rPr lang="en-AU" sz="2800" b="1" dirty="0">
                <a:solidFill>
                  <a:srgbClr val="003366"/>
                </a:solidFill>
                <a:latin typeface="+mn-lt"/>
              </a:rPr>
              <a:t>key knowledge and key </a:t>
            </a:r>
            <a:r>
              <a:rPr lang="en-AU" sz="2800" b="1" dirty="0" smtClean="0">
                <a:solidFill>
                  <a:srgbClr val="003366"/>
                </a:solidFill>
                <a:latin typeface="+mn-lt"/>
              </a:rPr>
              <a:t>skills</a:t>
            </a:r>
            <a:endParaRPr lang="en-AU" sz="2800" b="1" dirty="0">
              <a:solidFill>
                <a:srgbClr val="FF0000"/>
              </a:solidFill>
              <a:latin typeface="+mn-lt"/>
            </a:endParaRPr>
          </a:p>
        </p:txBody>
      </p:sp>
    </p:spTree>
    <p:extLst>
      <p:ext uri="{BB962C8B-B14F-4D97-AF65-F5344CB8AC3E}">
        <p14:creationId xmlns:p14="http://schemas.microsoft.com/office/powerpoint/2010/main" val="3482694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a:xfrm>
            <a:off x="539552" y="764704"/>
            <a:ext cx="8075612" cy="503237"/>
          </a:xfrm>
        </p:spPr>
        <p:txBody>
          <a:bodyPr/>
          <a:lstStyle/>
          <a:p>
            <a:pPr algn="ctr" eaLnBrk="1" hangingPunct="1"/>
            <a:r>
              <a:rPr lang="en-AU" altLang="en-US" sz="4000" dirty="0" smtClean="0"/>
              <a:t>Understanding the Study Design</a:t>
            </a:r>
            <a:r>
              <a:rPr lang="en-AU" altLang="en-US" dirty="0" smtClean="0"/>
              <a:t> </a:t>
            </a:r>
            <a:endParaRPr lang="en-AU" altLang="en-US" sz="2000" dirty="0" smtClean="0"/>
          </a:p>
        </p:txBody>
      </p:sp>
      <p:graphicFrame>
        <p:nvGraphicFramePr>
          <p:cNvPr id="9232" name="Group 16"/>
          <p:cNvGraphicFramePr>
            <a:graphicFrameLocks noGrp="1"/>
          </p:cNvGraphicFramePr>
          <p:nvPr>
            <p:extLst>
              <p:ext uri="{D42A27DB-BD31-4B8C-83A1-F6EECF244321}">
                <p14:modId xmlns:p14="http://schemas.microsoft.com/office/powerpoint/2010/main" val="1112541425"/>
              </p:ext>
            </p:extLst>
          </p:nvPr>
        </p:nvGraphicFramePr>
        <p:xfrm>
          <a:off x="264046" y="3304465"/>
          <a:ext cx="8556426" cy="2354152"/>
        </p:xfrm>
        <a:graphic>
          <a:graphicData uri="http://schemas.openxmlformats.org/drawingml/2006/table">
            <a:tbl>
              <a:tblPr>
                <a:tableStyleId>{284E427A-3D55-4303-BF80-6455036E1DE7}</a:tableStyleId>
              </a:tblPr>
              <a:tblGrid>
                <a:gridCol w="4278213">
                  <a:extLst>
                    <a:ext uri="{9D8B030D-6E8A-4147-A177-3AD203B41FA5}">
                      <a16:colId xmlns:a16="http://schemas.microsoft.com/office/drawing/2014/main" val="20000"/>
                    </a:ext>
                  </a:extLst>
                </a:gridCol>
                <a:gridCol w="4278213">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Key knowledge</a:t>
                      </a:r>
                      <a:endParaRPr kumimoji="0" lang="en-AU" sz="2800" b="1" i="0" u="none" strike="noStrike" cap="none" normalizeH="0" baseline="0" dirty="0" smtClean="0">
                        <a:ln>
                          <a:noFill/>
                        </a:ln>
                        <a:solidFill>
                          <a:srgbClr val="003366"/>
                        </a:solidFill>
                        <a:effectLst/>
                        <a:latin typeface="Arial" charset="0"/>
                      </a:endParaRPr>
                    </a:p>
                  </a:txBody>
                  <a:tcPr marT="45716" marB="45716" horzOverflow="overflow">
                    <a:solidFill>
                      <a:schemeClr val="accent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800" u="none" strike="noStrike" cap="none" normalizeH="0" baseline="0" dirty="0" smtClean="0">
                          <a:ln>
                            <a:noFill/>
                          </a:ln>
                          <a:effectLst/>
                        </a:rPr>
                        <a:t>Key Skills</a:t>
                      </a:r>
                      <a:endParaRPr kumimoji="0" lang="en-AU" sz="2800" b="1" i="0" u="none" strike="noStrike" cap="none" normalizeH="0" baseline="0" dirty="0" smtClean="0">
                        <a:ln>
                          <a:noFill/>
                        </a:ln>
                        <a:solidFill>
                          <a:srgbClr val="003366"/>
                        </a:solidFill>
                        <a:effectLst/>
                        <a:latin typeface="Arial" charset="0"/>
                      </a:endParaRPr>
                    </a:p>
                  </a:txBody>
                  <a:tcPr marT="45716" marB="45716" horzOverflow="overflow">
                    <a:solidFill>
                      <a:schemeClr val="accent6"/>
                    </a:solidFill>
                  </a:tcPr>
                </a:tc>
                <a:extLst>
                  <a:ext uri="{0D108BD9-81ED-4DB2-BD59-A6C34878D82A}">
                    <a16:rowId xmlns:a16="http://schemas.microsoft.com/office/drawing/2014/main" val="10000"/>
                  </a:ext>
                </a:extLst>
              </a:tr>
              <a:tr h="183600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AU" sz="2000" b="0" i="0" u="none" strike="noStrike" cap="none" normalizeH="0" baseline="0" dirty="0" smtClean="0">
                          <a:ln>
                            <a:noFill/>
                          </a:ln>
                          <a:solidFill>
                            <a:srgbClr val="003366"/>
                          </a:solidFill>
                          <a:effectLst/>
                          <a:latin typeface="Arial" charset="0"/>
                        </a:rPr>
                        <a:t>Conventions of three or more theatre styles from the pre-modern era.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2000" b="1" dirty="0" smtClean="0">
                          <a:solidFill>
                            <a:schemeClr val="tx1"/>
                          </a:solidFill>
                          <a:latin typeface="+mn-lt"/>
                        </a:rPr>
                        <a:t>(extract from study design)</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AU" sz="2000" b="0" i="0" u="none" strike="noStrike" cap="none" normalizeH="0" baseline="0" dirty="0" smtClean="0">
                        <a:ln>
                          <a:noFill/>
                        </a:ln>
                        <a:solidFill>
                          <a:srgbClr val="003366"/>
                        </a:solidFill>
                        <a:effectLst/>
                        <a:latin typeface="Arial"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AU" sz="2000" b="0" i="0" u="none" strike="noStrike" kern="1200" baseline="0" dirty="0" smtClean="0">
                          <a:solidFill>
                            <a:schemeClr val="dk1"/>
                          </a:solidFill>
                          <a:latin typeface="+mn-lt"/>
                          <a:ea typeface="+mn-ea"/>
                          <a:cs typeface="+mn-cs"/>
                        </a:rPr>
                        <a:t>Identify and describe conventions of theatre styles from the pre-modern era.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2000" b="1" dirty="0" smtClean="0">
                          <a:solidFill>
                            <a:schemeClr val="tx1"/>
                          </a:solidFill>
                          <a:latin typeface="+mn-lt"/>
                        </a:rPr>
                        <a:t>(extract</a:t>
                      </a:r>
                      <a:r>
                        <a:rPr lang="en-US" sz="2000" b="1" baseline="0" dirty="0" smtClean="0">
                          <a:solidFill>
                            <a:schemeClr val="tx1"/>
                          </a:solidFill>
                          <a:latin typeface="+mn-lt"/>
                        </a:rPr>
                        <a:t> from study design)</a:t>
                      </a:r>
                      <a:endParaRPr lang="en-US" sz="2000" b="1" dirty="0" smtClean="0">
                        <a:solidFill>
                          <a:schemeClr val="tx1"/>
                        </a:solidFill>
                        <a:latin typeface="+mn-lt"/>
                      </a:endParaRPr>
                    </a:p>
                  </a:txBody>
                  <a:tcPr marT="45716" marB="45716" horzOverflow="overflow"/>
                </a:tc>
                <a:extLst>
                  <a:ext uri="{0D108BD9-81ED-4DB2-BD59-A6C34878D82A}">
                    <a16:rowId xmlns:a16="http://schemas.microsoft.com/office/drawing/2014/main" val="10001"/>
                  </a:ext>
                </a:extLst>
              </a:tr>
            </a:tbl>
          </a:graphicData>
        </a:graphic>
      </p:graphicFrame>
      <p:sp>
        <p:nvSpPr>
          <p:cNvPr id="7" name="TextBox 6"/>
          <p:cNvSpPr txBox="1"/>
          <p:nvPr/>
        </p:nvSpPr>
        <p:spPr>
          <a:xfrm>
            <a:off x="323528" y="1340768"/>
            <a:ext cx="8501063" cy="1446550"/>
          </a:xfrm>
          <a:prstGeom prst="rect">
            <a:avLst/>
          </a:prstGeom>
          <a:noFill/>
        </p:spPr>
        <p:txBody>
          <a:bodyPr>
            <a:spAutoFit/>
          </a:bodyPr>
          <a:lstStyle/>
          <a:p>
            <a:r>
              <a:rPr lang="en-US" sz="2800" b="1" dirty="0">
                <a:solidFill>
                  <a:srgbClr val="003366"/>
                </a:solidFill>
                <a:latin typeface="+mn-lt"/>
              </a:rPr>
              <a:t>Unit </a:t>
            </a:r>
            <a:r>
              <a:rPr lang="en-US" sz="2800" b="1" dirty="0" smtClean="0">
                <a:solidFill>
                  <a:srgbClr val="003366"/>
                </a:solidFill>
                <a:latin typeface="+mn-lt"/>
              </a:rPr>
              <a:t>1 AOS </a:t>
            </a:r>
            <a:r>
              <a:rPr lang="en-US" sz="2800" b="1" dirty="0">
                <a:solidFill>
                  <a:srgbClr val="003366"/>
                </a:solidFill>
                <a:latin typeface="+mn-lt"/>
              </a:rPr>
              <a:t>1</a:t>
            </a:r>
            <a:r>
              <a:rPr lang="en-US" sz="2800" b="1" dirty="0" smtClean="0">
                <a:solidFill>
                  <a:srgbClr val="003366"/>
                </a:solidFill>
                <a:latin typeface="+mn-lt"/>
              </a:rPr>
              <a:t>: </a:t>
            </a:r>
          </a:p>
          <a:p>
            <a:r>
              <a:rPr lang="en-US" sz="2000" dirty="0" smtClean="0">
                <a:solidFill>
                  <a:srgbClr val="003366"/>
                </a:solidFill>
                <a:latin typeface="+mn-lt"/>
              </a:rPr>
              <a:t>On completion of this unit the student should be able to identify and describe distinguishing features of theatre styles and scripts from the pre-modern era. </a:t>
            </a:r>
          </a:p>
        </p:txBody>
      </p:sp>
    </p:spTree>
    <p:extLst>
      <p:ext uri="{BB962C8B-B14F-4D97-AF65-F5344CB8AC3E}">
        <p14:creationId xmlns:p14="http://schemas.microsoft.com/office/powerpoint/2010/main" val="3010485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875184"/>
          </a:xfrm>
        </p:spPr>
        <p:txBody>
          <a:bodyPr/>
          <a:lstStyle/>
          <a:p>
            <a:r>
              <a:rPr lang="en-US" b="1" dirty="0" smtClean="0"/>
              <a:t>UNIT 1</a:t>
            </a:r>
            <a:endParaRPr lang="en-US" sz="4000" dirty="0">
              <a:solidFill>
                <a:schemeClr val="tx1"/>
              </a:solidFill>
            </a:endParaRPr>
          </a:p>
        </p:txBody>
      </p:sp>
      <p:sp>
        <p:nvSpPr>
          <p:cNvPr id="7" name="Content Placeholder 6"/>
          <p:cNvSpPr>
            <a:spLocks noGrp="1"/>
          </p:cNvSpPr>
          <p:nvPr>
            <p:ph idx="1"/>
          </p:nvPr>
        </p:nvSpPr>
        <p:spPr>
          <a:xfrm>
            <a:off x="685800" y="1412776"/>
            <a:ext cx="7772400" cy="4248472"/>
          </a:xfrm>
        </p:spPr>
        <p:txBody>
          <a:bodyPr/>
          <a:lstStyle/>
          <a:p>
            <a:pPr marL="0" indent="0">
              <a:buNone/>
            </a:pPr>
            <a:r>
              <a:rPr lang="en-AU" sz="2800" b="0" dirty="0">
                <a:solidFill>
                  <a:schemeClr val="tx1"/>
                </a:solidFill>
              </a:rPr>
              <a:t>The </a:t>
            </a:r>
            <a:r>
              <a:rPr lang="en-AU" sz="2800" b="0" dirty="0" smtClean="0">
                <a:solidFill>
                  <a:schemeClr val="tx1"/>
                </a:solidFill>
              </a:rPr>
              <a:t>application of acting, direction and design in relation to theatre styles from the pre-modern era, that is, works prior to the 1920s. </a:t>
            </a:r>
          </a:p>
          <a:p>
            <a:pPr marL="0" indent="0">
              <a:buNone/>
            </a:pPr>
            <a:r>
              <a:rPr lang="en-AU" sz="2800" dirty="0" smtClean="0">
                <a:solidFill>
                  <a:schemeClr val="tx1"/>
                </a:solidFill>
              </a:rPr>
              <a:t>What students do:</a:t>
            </a:r>
          </a:p>
          <a:p>
            <a:r>
              <a:rPr lang="en-AU" sz="2400" b="0" dirty="0" smtClean="0">
                <a:solidFill>
                  <a:schemeClr val="tx1"/>
                </a:solidFill>
              </a:rPr>
              <a:t>Work in </a:t>
            </a:r>
            <a:r>
              <a:rPr lang="en-AU" sz="2400" dirty="0" smtClean="0">
                <a:solidFill>
                  <a:schemeClr val="tx1"/>
                </a:solidFill>
              </a:rPr>
              <a:t>at least two </a:t>
            </a:r>
            <a:r>
              <a:rPr lang="en-AU" sz="2400" b="0" dirty="0" smtClean="0">
                <a:solidFill>
                  <a:schemeClr val="tx1"/>
                </a:solidFill>
              </a:rPr>
              <a:t>production roles with scripts from the pre-modern era of theatre, focusing on at least three distinct theatre styles and their </a:t>
            </a:r>
            <a:r>
              <a:rPr lang="en-AU" sz="2400" dirty="0" smtClean="0">
                <a:solidFill>
                  <a:schemeClr val="tx1"/>
                </a:solidFill>
              </a:rPr>
              <a:t>conventions</a:t>
            </a:r>
            <a:r>
              <a:rPr lang="en-AU" sz="2400" b="0" dirty="0" smtClean="0">
                <a:solidFill>
                  <a:schemeClr val="tx1"/>
                </a:solidFill>
              </a:rPr>
              <a:t>.</a:t>
            </a:r>
          </a:p>
          <a:p>
            <a:r>
              <a:rPr lang="en-US" sz="2400" b="0" dirty="0">
                <a:solidFill>
                  <a:schemeClr val="tx1"/>
                </a:solidFill>
              </a:rPr>
              <a:t>S</a:t>
            </a:r>
            <a:r>
              <a:rPr lang="en-US" sz="2400" b="0" dirty="0" smtClean="0">
                <a:solidFill>
                  <a:schemeClr val="tx1"/>
                </a:solidFill>
              </a:rPr>
              <a:t>tudy </a:t>
            </a:r>
            <a:r>
              <a:rPr lang="en-US" sz="2400" dirty="0" smtClean="0">
                <a:solidFill>
                  <a:schemeClr val="tx1"/>
                </a:solidFill>
              </a:rPr>
              <a:t>innovations</a:t>
            </a:r>
            <a:r>
              <a:rPr lang="en-US" sz="2400" b="0" dirty="0" smtClean="0">
                <a:solidFill>
                  <a:schemeClr val="tx1"/>
                </a:solidFill>
              </a:rPr>
              <a:t> </a:t>
            </a:r>
            <a:r>
              <a:rPr lang="en-US" sz="2400" b="0" dirty="0">
                <a:solidFill>
                  <a:schemeClr val="tx1"/>
                </a:solidFill>
              </a:rPr>
              <a:t>in theatre production in the pre-modern era and apply this knowledge to their own works. </a:t>
            </a:r>
            <a:endParaRPr lang="en-AU" sz="2400" b="0" dirty="0" smtClean="0">
              <a:solidFill>
                <a:schemeClr val="tx1"/>
              </a:solidFill>
            </a:endParaRPr>
          </a:p>
          <a:p>
            <a:pPr marL="0" indent="0">
              <a:buNone/>
            </a:pPr>
            <a:r>
              <a:rPr lang="en-AU" sz="2400" b="0" dirty="0" smtClean="0"/>
              <a:t>Note: See </a:t>
            </a:r>
            <a:r>
              <a:rPr lang="en-AU" sz="2400" b="0" dirty="0"/>
              <a:t>SD p.</a:t>
            </a:r>
            <a:r>
              <a:rPr lang="en-AU" sz="2400" b="0" dirty="0" smtClean="0"/>
              <a:t>11-13 (</a:t>
            </a:r>
            <a:r>
              <a:rPr lang="en-AU" sz="2400" b="0" dirty="0" err="1" smtClean="0"/>
              <a:t>AoS</a:t>
            </a:r>
            <a:r>
              <a:rPr lang="en-AU" sz="2400" b="0" dirty="0" smtClean="0"/>
              <a:t>) </a:t>
            </a:r>
            <a:r>
              <a:rPr lang="en-AU" sz="2400" b="0" dirty="0"/>
              <a:t>&amp; p.</a:t>
            </a:r>
            <a:r>
              <a:rPr lang="en-AU" sz="2400" b="0" dirty="0" smtClean="0"/>
              <a:t>14 (Assessment)</a:t>
            </a:r>
            <a:endParaRPr lang="en-AU" sz="2400" b="0" dirty="0"/>
          </a:p>
          <a:p>
            <a:endParaRPr lang="en-AU" sz="2400" b="0" dirty="0" smtClean="0">
              <a:solidFill>
                <a:schemeClr val="tx1"/>
              </a:solidFill>
            </a:endParaRPr>
          </a:p>
          <a:p>
            <a:endParaRPr lang="en-US" sz="2800" dirty="0">
              <a:solidFill>
                <a:schemeClr val="tx1"/>
              </a:solidFill>
            </a:endParaRPr>
          </a:p>
          <a:p>
            <a:endParaRPr lang="en-US" dirty="0"/>
          </a:p>
        </p:txBody>
      </p:sp>
    </p:spTree>
    <p:extLst>
      <p:ext uri="{BB962C8B-B14F-4D97-AF65-F5344CB8AC3E}">
        <p14:creationId xmlns:p14="http://schemas.microsoft.com/office/powerpoint/2010/main" val="211369760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smtClean="0"/>
              <a:t>Unit 1: Pre-modern theatre styles and conventions</a:t>
            </a:r>
          </a:p>
        </p:txBody>
      </p:sp>
      <p:sp>
        <p:nvSpPr>
          <p:cNvPr id="17411" name="Rectangle 3"/>
          <p:cNvSpPr>
            <a:spLocks noGrp="1" noChangeArrowheads="1"/>
          </p:cNvSpPr>
          <p:nvPr>
            <p:ph idx="1"/>
          </p:nvPr>
        </p:nvSpPr>
        <p:spPr/>
        <p:txBody>
          <a:bodyPr/>
          <a:lstStyle/>
          <a:p>
            <a:pPr eaLnBrk="1" hangingPunct="1">
              <a:buFont typeface="Arial" panose="020B0604020202020204" pitchFamily="34" charset="0"/>
              <a:buChar char="•"/>
            </a:pPr>
            <a:r>
              <a:rPr lang="en-AU" altLang="en-US" dirty="0" smtClean="0"/>
              <a:t>Area of Study </a:t>
            </a:r>
            <a:r>
              <a:rPr lang="en-AU" altLang="en-US" dirty="0"/>
              <a:t>1</a:t>
            </a:r>
            <a:r>
              <a:rPr lang="en-AU" altLang="en-US" dirty="0" smtClean="0"/>
              <a:t>: </a:t>
            </a:r>
          </a:p>
          <a:p>
            <a:pPr marL="352425" indent="0" eaLnBrk="1" hangingPunct="1">
              <a:buNone/>
            </a:pPr>
            <a:r>
              <a:rPr lang="en-AU" altLang="en-US" b="0" dirty="0" smtClean="0"/>
              <a:t>Exploring pre-modern theatre styles and conventions</a:t>
            </a:r>
          </a:p>
          <a:p>
            <a:pPr>
              <a:buFont typeface="Arial" panose="020B0604020202020204" pitchFamily="34" charset="0"/>
              <a:buChar char="•"/>
            </a:pPr>
            <a:r>
              <a:rPr lang="en-AU" altLang="en-US" dirty="0" smtClean="0"/>
              <a:t>Area of Study </a:t>
            </a:r>
            <a:r>
              <a:rPr lang="en-AU" altLang="en-US" dirty="0"/>
              <a:t>2</a:t>
            </a:r>
            <a:r>
              <a:rPr lang="en-AU" altLang="en-US" dirty="0" smtClean="0"/>
              <a:t>: </a:t>
            </a:r>
          </a:p>
          <a:p>
            <a:pPr marL="439738" indent="0">
              <a:buNone/>
            </a:pPr>
            <a:r>
              <a:rPr lang="en-AU" altLang="en-US" b="0" dirty="0" smtClean="0"/>
              <a:t>Interpreting scripts</a:t>
            </a:r>
          </a:p>
          <a:p>
            <a:pPr>
              <a:buFont typeface="Arial" panose="020B0604020202020204" pitchFamily="34" charset="0"/>
              <a:buChar char="•"/>
            </a:pPr>
            <a:r>
              <a:rPr lang="en-AU" altLang="en-US" dirty="0" smtClean="0"/>
              <a:t>Area of Study </a:t>
            </a:r>
            <a:r>
              <a:rPr lang="en-AU" altLang="en-US" dirty="0"/>
              <a:t>3</a:t>
            </a:r>
            <a:r>
              <a:rPr lang="en-AU" altLang="en-US" dirty="0" smtClean="0"/>
              <a:t>: </a:t>
            </a:r>
          </a:p>
          <a:p>
            <a:pPr marL="352425" indent="0">
              <a:buNone/>
            </a:pPr>
            <a:r>
              <a:rPr lang="en-AU" altLang="en-US" b="0" dirty="0" smtClean="0"/>
              <a:t>Analysing a play in performance</a:t>
            </a:r>
          </a:p>
        </p:txBody>
      </p:sp>
    </p:spTree>
    <p:extLst>
      <p:ext uri="{BB962C8B-B14F-4D97-AF65-F5344CB8AC3E}">
        <p14:creationId xmlns:p14="http://schemas.microsoft.com/office/powerpoint/2010/main" val="13962630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3200" dirty="0" smtClean="0"/>
              <a:t>Unit 1 AOS 1 : Exploring pre-modern theatre styles and conventions</a:t>
            </a:r>
          </a:p>
        </p:txBody>
      </p:sp>
      <p:sp>
        <p:nvSpPr>
          <p:cNvPr id="18435" name="Rectangle 3"/>
          <p:cNvSpPr>
            <a:spLocks noGrp="1" noChangeArrowheads="1"/>
          </p:cNvSpPr>
          <p:nvPr>
            <p:ph idx="1"/>
          </p:nvPr>
        </p:nvSpPr>
        <p:spPr>
          <a:xfrm>
            <a:off x="395536" y="1556792"/>
            <a:ext cx="8424936" cy="3960440"/>
          </a:xfrm>
        </p:spPr>
        <p:txBody>
          <a:bodyPr/>
          <a:lstStyle/>
          <a:p>
            <a:pPr>
              <a:buFont typeface="Arial" pitchFamily="34" charset="0"/>
              <a:buChar char="•"/>
            </a:pPr>
            <a:r>
              <a:rPr lang="en-AU" altLang="en-US" sz="2400" dirty="0" smtClean="0">
                <a:solidFill>
                  <a:srgbClr val="2A5686"/>
                </a:solidFill>
              </a:rPr>
              <a:t>Study scripts </a:t>
            </a:r>
            <a:r>
              <a:rPr lang="en-AU" altLang="en-US" sz="2400" b="0" dirty="0" smtClean="0">
                <a:solidFill>
                  <a:schemeClr val="tx1"/>
                </a:solidFill>
              </a:rPr>
              <a:t>from the pre-modern era.</a:t>
            </a:r>
          </a:p>
          <a:p>
            <a:r>
              <a:rPr lang="en-AU" altLang="en-US" sz="2400" dirty="0" smtClean="0">
                <a:solidFill>
                  <a:srgbClr val="2A5686"/>
                </a:solidFill>
              </a:rPr>
              <a:t>Study at least three distinct theatre styles and conventions </a:t>
            </a:r>
            <a:r>
              <a:rPr lang="en-AU" altLang="en-US" sz="2400" b="0" dirty="0">
                <a:solidFill>
                  <a:schemeClr val="tx1"/>
                </a:solidFill>
              </a:rPr>
              <a:t>from the pre-modern era.</a:t>
            </a:r>
          </a:p>
          <a:p>
            <a:r>
              <a:rPr lang="en-AU" altLang="en-US" sz="2400" dirty="0" smtClean="0">
                <a:solidFill>
                  <a:srgbClr val="2A5686"/>
                </a:solidFill>
              </a:rPr>
              <a:t>Study innovations </a:t>
            </a:r>
            <a:r>
              <a:rPr lang="en-AU" altLang="en-US" sz="2400" b="0" dirty="0" smtClean="0">
                <a:solidFill>
                  <a:schemeClr val="tx1"/>
                </a:solidFill>
              </a:rPr>
              <a:t>in theatre production in the </a:t>
            </a:r>
            <a:r>
              <a:rPr lang="en-AU" altLang="en-US" sz="2400" b="0" dirty="0">
                <a:solidFill>
                  <a:schemeClr val="tx1"/>
                </a:solidFill>
              </a:rPr>
              <a:t>pre-modern era.</a:t>
            </a:r>
          </a:p>
          <a:p>
            <a:pPr>
              <a:buFont typeface="Arial" pitchFamily="34" charset="0"/>
              <a:buChar char="•"/>
            </a:pPr>
            <a:r>
              <a:rPr lang="en-AU" altLang="en-US" sz="2400" dirty="0" smtClean="0">
                <a:solidFill>
                  <a:srgbClr val="2A5686"/>
                </a:solidFill>
              </a:rPr>
              <a:t>Learn about </a:t>
            </a:r>
            <a:r>
              <a:rPr lang="en-AU" altLang="en-US" sz="2400" b="0" dirty="0" smtClean="0">
                <a:solidFill>
                  <a:srgbClr val="000000"/>
                </a:solidFill>
              </a:rPr>
              <a:t>contexts, cultural origins, production roles and performance possibilities for each of the selected theatre styles.</a:t>
            </a:r>
          </a:p>
          <a:p>
            <a:r>
              <a:rPr lang="en-AU" altLang="en-US" sz="2400" dirty="0" smtClean="0">
                <a:solidFill>
                  <a:srgbClr val="2A5686"/>
                </a:solidFill>
              </a:rPr>
              <a:t>Through practical workshops </a:t>
            </a:r>
            <a:r>
              <a:rPr lang="en-AU" altLang="en-US" sz="2400" b="0" dirty="0" smtClean="0">
                <a:solidFill>
                  <a:srgbClr val="000000"/>
                </a:solidFill>
              </a:rPr>
              <a:t>gain knowledge of how these styles shaped and contributed to the world of pre-modern theatre.</a:t>
            </a:r>
          </a:p>
          <a:p>
            <a:pPr>
              <a:buFont typeface="Arial" pitchFamily="34" charset="0"/>
              <a:buChar char="•"/>
            </a:pPr>
            <a:endParaRPr lang="en-AU" altLang="en-US" sz="2400" b="0" dirty="0" smtClean="0">
              <a:solidFill>
                <a:srgbClr val="000000"/>
              </a:solidFill>
            </a:endParaRP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6093296"/>
            <a:ext cx="4464496" cy="400110"/>
          </a:xfrm>
          <a:prstGeom prst="rect">
            <a:avLst/>
          </a:prstGeom>
          <a:solidFill>
            <a:srgbClr val="C2FFF0"/>
          </a:solidFill>
        </p:spPr>
        <p:txBody>
          <a:bodyPr wrap="square" rtlCol="0">
            <a:spAutoFit/>
          </a:bodyPr>
          <a:lstStyle/>
          <a:p>
            <a:r>
              <a:rPr lang="en-AU" altLang="en-US" sz="2000" b="1" dirty="0" smtClean="0">
                <a:solidFill>
                  <a:srgbClr val="0071A7"/>
                </a:solidFill>
              </a:rPr>
              <a:t>Identify, describe, apply</a:t>
            </a:r>
            <a:endParaRPr lang="en-AU" altLang="en-US" sz="2000" b="1" dirty="0">
              <a:solidFill>
                <a:srgbClr val="0071A7"/>
              </a:solidFill>
            </a:endParaRPr>
          </a:p>
        </p:txBody>
      </p:sp>
    </p:spTree>
    <p:extLst>
      <p:ext uri="{BB962C8B-B14F-4D97-AF65-F5344CB8AC3E}">
        <p14:creationId xmlns:p14="http://schemas.microsoft.com/office/powerpoint/2010/main" val="29829783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648072"/>
          </a:xfrm>
        </p:spPr>
        <p:txBody>
          <a:bodyPr/>
          <a:lstStyle/>
          <a:p>
            <a:r>
              <a:rPr lang="en-AU" altLang="en-US" sz="3200" dirty="0" smtClean="0"/>
              <a:t>Unit 1 AOS </a:t>
            </a:r>
            <a:r>
              <a:rPr lang="en-AU" altLang="en-US" sz="3200" dirty="0"/>
              <a:t>2</a:t>
            </a:r>
            <a:r>
              <a:rPr lang="en-AU" altLang="en-US" sz="3200" dirty="0" smtClean="0"/>
              <a:t> : Interpreting scripts</a:t>
            </a:r>
          </a:p>
        </p:txBody>
      </p:sp>
      <p:sp>
        <p:nvSpPr>
          <p:cNvPr id="18435" name="Rectangle 3"/>
          <p:cNvSpPr>
            <a:spLocks noGrp="1" noChangeArrowheads="1"/>
          </p:cNvSpPr>
          <p:nvPr>
            <p:ph idx="1"/>
          </p:nvPr>
        </p:nvSpPr>
        <p:spPr>
          <a:xfrm>
            <a:off x="395536" y="1124744"/>
            <a:ext cx="8424936" cy="4392488"/>
          </a:xfrm>
        </p:spPr>
        <p:txBody>
          <a:bodyPr/>
          <a:lstStyle/>
          <a:p>
            <a:pPr>
              <a:buFont typeface="Arial" pitchFamily="34" charset="0"/>
              <a:buChar char="•"/>
            </a:pPr>
            <a:r>
              <a:rPr lang="en-AU" altLang="en-US" sz="2000" dirty="0" smtClean="0">
                <a:solidFill>
                  <a:srgbClr val="2A5686"/>
                </a:solidFill>
              </a:rPr>
              <a:t>Present scripts </a:t>
            </a:r>
            <a:r>
              <a:rPr lang="en-AU" altLang="en-US" sz="2000" b="0" dirty="0" smtClean="0">
                <a:solidFill>
                  <a:schemeClr val="tx1"/>
                </a:solidFill>
              </a:rPr>
              <a:t>from the pre-modern era.</a:t>
            </a:r>
          </a:p>
          <a:p>
            <a:r>
              <a:rPr lang="en-AU" altLang="en-US" sz="2000" dirty="0" smtClean="0">
                <a:solidFill>
                  <a:srgbClr val="2A5686"/>
                </a:solidFill>
              </a:rPr>
              <a:t>Work creatively &amp; imaginatively </a:t>
            </a:r>
            <a:r>
              <a:rPr lang="en-AU" altLang="en-US" sz="2000" b="0" dirty="0" smtClean="0">
                <a:solidFill>
                  <a:srgbClr val="000000"/>
                </a:solidFill>
              </a:rPr>
              <a:t>in at least two production roles to interpret scripts from three or more distinct theatre styles of</a:t>
            </a:r>
            <a:r>
              <a:rPr lang="en-AU" altLang="en-US" sz="2000" b="0" dirty="0" smtClean="0">
                <a:solidFill>
                  <a:schemeClr val="tx1"/>
                </a:solidFill>
              </a:rPr>
              <a:t> </a:t>
            </a:r>
            <a:r>
              <a:rPr lang="en-AU" altLang="en-US" sz="2000" b="0" dirty="0">
                <a:solidFill>
                  <a:schemeClr val="tx1"/>
                </a:solidFill>
              </a:rPr>
              <a:t>the pre-modern era.</a:t>
            </a:r>
          </a:p>
          <a:p>
            <a:r>
              <a:rPr lang="en-AU" altLang="en-US" sz="2000" dirty="0" smtClean="0">
                <a:solidFill>
                  <a:srgbClr val="2A5686"/>
                </a:solidFill>
              </a:rPr>
              <a:t>Study and apply </a:t>
            </a:r>
            <a:r>
              <a:rPr lang="en-AU" altLang="en-US" sz="2000" b="0" dirty="0" smtClean="0">
                <a:solidFill>
                  <a:srgbClr val="000000"/>
                </a:solidFill>
              </a:rPr>
              <a:t>relevant conventions, elements </a:t>
            </a:r>
            <a:r>
              <a:rPr lang="en-AU" altLang="en-US" sz="2000" b="0" dirty="0">
                <a:solidFill>
                  <a:srgbClr val="000000"/>
                </a:solidFill>
              </a:rPr>
              <a:t>o</a:t>
            </a:r>
            <a:r>
              <a:rPr lang="en-AU" altLang="en-US" sz="2000" b="0" dirty="0" smtClean="0">
                <a:solidFill>
                  <a:srgbClr val="000000"/>
                </a:solidFill>
              </a:rPr>
              <a:t>f theatre composition </a:t>
            </a:r>
            <a:r>
              <a:rPr lang="en-AU" altLang="en-US" sz="2000" b="0" dirty="0">
                <a:solidFill>
                  <a:srgbClr val="000000"/>
                </a:solidFill>
              </a:rPr>
              <a:t>and </a:t>
            </a:r>
            <a:r>
              <a:rPr lang="en-AU" altLang="en-US" sz="2000" b="0" dirty="0" smtClean="0">
                <a:solidFill>
                  <a:srgbClr val="000000"/>
                </a:solidFill>
              </a:rPr>
              <a:t>safe </a:t>
            </a:r>
            <a:r>
              <a:rPr lang="en-AU" altLang="en-US" sz="2000" b="0" dirty="0">
                <a:solidFill>
                  <a:srgbClr val="000000"/>
                </a:solidFill>
              </a:rPr>
              <a:t>working practices</a:t>
            </a:r>
            <a:r>
              <a:rPr lang="en-AU" altLang="en-US" sz="2000" b="0" dirty="0" smtClean="0">
                <a:solidFill>
                  <a:srgbClr val="000000"/>
                </a:solidFill>
              </a:rPr>
              <a:t>.</a:t>
            </a:r>
          </a:p>
          <a:p>
            <a:r>
              <a:rPr lang="en-AU" altLang="en-US" sz="2000" dirty="0" smtClean="0">
                <a:solidFill>
                  <a:srgbClr val="2A5686"/>
                </a:solidFill>
              </a:rPr>
              <a:t>Consider how </a:t>
            </a:r>
            <a:r>
              <a:rPr lang="en-AU" altLang="en-US" sz="2000" b="0" dirty="0" smtClean="0">
                <a:solidFill>
                  <a:srgbClr val="000000"/>
                </a:solidFill>
              </a:rPr>
              <a:t>work in production roles is informed by different theatre styles and contexts.</a:t>
            </a:r>
          </a:p>
          <a:p>
            <a:r>
              <a:rPr lang="en-AU" altLang="en-US" sz="2000" dirty="0" smtClean="0">
                <a:solidFill>
                  <a:srgbClr val="2A5686"/>
                </a:solidFill>
              </a:rPr>
              <a:t>Learn about </a:t>
            </a:r>
            <a:r>
              <a:rPr lang="en-AU" altLang="en-US" sz="2000" b="0" dirty="0" smtClean="0">
                <a:solidFill>
                  <a:srgbClr val="000000"/>
                </a:solidFill>
              </a:rPr>
              <a:t>processes for developing characters and consider the influence of the audience on work in production roles to enhance text interpretation.</a:t>
            </a:r>
          </a:p>
          <a:p>
            <a:r>
              <a:rPr lang="en-AU" altLang="en-US" sz="2000" b="0" dirty="0" smtClean="0">
                <a:solidFill>
                  <a:srgbClr val="000000"/>
                </a:solidFill>
              </a:rPr>
              <a:t>Have opportunities throughout the production process to</a:t>
            </a:r>
            <a:r>
              <a:rPr lang="en-AU" altLang="en-US" sz="2000" dirty="0" smtClean="0">
                <a:solidFill>
                  <a:srgbClr val="000000"/>
                </a:solidFill>
              </a:rPr>
              <a:t> </a:t>
            </a:r>
            <a:r>
              <a:rPr lang="en-AU" altLang="en-US" sz="2000" dirty="0" smtClean="0">
                <a:solidFill>
                  <a:srgbClr val="2A5686"/>
                </a:solidFill>
              </a:rPr>
              <a:t>develop oral skills </a:t>
            </a:r>
            <a:r>
              <a:rPr lang="en-AU" altLang="en-US" sz="2000" b="0" dirty="0" smtClean="0">
                <a:solidFill>
                  <a:srgbClr val="000000"/>
                </a:solidFill>
              </a:rPr>
              <a:t>by explaining how their </a:t>
            </a:r>
            <a:r>
              <a:rPr lang="en-AU" altLang="en-US" sz="2000" b="0" dirty="0">
                <a:solidFill>
                  <a:srgbClr val="000000"/>
                </a:solidFill>
              </a:rPr>
              <a:t>work in production roles contributes </a:t>
            </a:r>
            <a:r>
              <a:rPr lang="en-AU" altLang="en-US" sz="2000" b="0" dirty="0" smtClean="0">
                <a:solidFill>
                  <a:srgbClr val="000000"/>
                </a:solidFill>
              </a:rPr>
              <a:t>to realising the production aims.</a:t>
            </a: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877272"/>
            <a:ext cx="6120680" cy="400110"/>
          </a:xfrm>
          <a:prstGeom prst="rect">
            <a:avLst/>
          </a:prstGeom>
          <a:solidFill>
            <a:srgbClr val="C2FFF0"/>
          </a:solidFill>
        </p:spPr>
        <p:txBody>
          <a:bodyPr wrap="square" rtlCol="0">
            <a:spAutoFit/>
          </a:bodyPr>
          <a:lstStyle/>
          <a:p>
            <a:r>
              <a:rPr lang="en-AU" altLang="en-US" sz="2000" b="1" dirty="0" smtClean="0">
                <a:solidFill>
                  <a:srgbClr val="0071A7"/>
                </a:solidFill>
              </a:rPr>
              <a:t>Discuss, explain, apply </a:t>
            </a:r>
            <a:endParaRPr lang="en-AU" altLang="en-US" sz="2000" b="1" dirty="0">
              <a:solidFill>
                <a:srgbClr val="0071A7"/>
              </a:solidFill>
            </a:endParaRPr>
          </a:p>
        </p:txBody>
      </p:sp>
    </p:spTree>
    <p:extLst>
      <p:ext uri="{BB962C8B-B14F-4D97-AF65-F5344CB8AC3E}">
        <p14:creationId xmlns:p14="http://schemas.microsoft.com/office/powerpoint/2010/main" val="51123012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3200" dirty="0" smtClean="0"/>
              <a:t>Unit 1 AOS 3 : Analysing a play in performance</a:t>
            </a:r>
          </a:p>
        </p:txBody>
      </p:sp>
      <p:sp>
        <p:nvSpPr>
          <p:cNvPr id="18435" name="Rectangle 3"/>
          <p:cNvSpPr>
            <a:spLocks noGrp="1" noChangeArrowheads="1"/>
          </p:cNvSpPr>
          <p:nvPr>
            <p:ph idx="1"/>
          </p:nvPr>
        </p:nvSpPr>
        <p:spPr>
          <a:xfrm>
            <a:off x="395536" y="1556792"/>
            <a:ext cx="8424936" cy="3960440"/>
          </a:xfrm>
        </p:spPr>
        <p:txBody>
          <a:bodyPr/>
          <a:lstStyle/>
          <a:p>
            <a:pPr marL="0" indent="0">
              <a:buNone/>
            </a:pPr>
            <a:r>
              <a:rPr lang="en-AU" altLang="en-US" sz="2400" dirty="0" smtClean="0">
                <a:solidFill>
                  <a:srgbClr val="2A5686"/>
                </a:solidFill>
              </a:rPr>
              <a:t>Analyse </a:t>
            </a:r>
            <a:r>
              <a:rPr lang="en-AU" altLang="en-US" sz="2400" b="0" dirty="0" smtClean="0">
                <a:solidFill>
                  <a:srgbClr val="000000"/>
                </a:solidFill>
              </a:rPr>
              <a:t>a professional theatre performance of a script focusing on:</a:t>
            </a:r>
          </a:p>
          <a:p>
            <a:r>
              <a:rPr lang="en-US" altLang="en-US" sz="2400" dirty="0" smtClean="0">
                <a:solidFill>
                  <a:srgbClr val="2A5686"/>
                </a:solidFill>
              </a:rPr>
              <a:t>W</a:t>
            </a:r>
            <a:r>
              <a:rPr lang="en-AU" altLang="en-US" sz="2400" dirty="0" err="1" smtClean="0">
                <a:solidFill>
                  <a:srgbClr val="2A5686"/>
                </a:solidFill>
              </a:rPr>
              <a:t>ays</a:t>
            </a:r>
            <a:r>
              <a:rPr lang="en-AU" altLang="en-US" sz="2400" dirty="0" smtClean="0">
                <a:solidFill>
                  <a:srgbClr val="2A5686"/>
                </a:solidFill>
              </a:rPr>
              <a:t> in which meaning </a:t>
            </a:r>
            <a:r>
              <a:rPr lang="en-AU" altLang="en-US" sz="2400" b="0" dirty="0" smtClean="0">
                <a:solidFill>
                  <a:srgbClr val="000000"/>
                </a:solidFill>
              </a:rPr>
              <a:t>is constructed by an audience.</a:t>
            </a:r>
          </a:p>
          <a:p>
            <a:r>
              <a:rPr lang="en-US" altLang="en-US" sz="2400" dirty="0">
                <a:solidFill>
                  <a:srgbClr val="2A5686"/>
                </a:solidFill>
              </a:rPr>
              <a:t>W</a:t>
            </a:r>
            <a:r>
              <a:rPr lang="en-AU" altLang="en-US" sz="2400" dirty="0" err="1">
                <a:solidFill>
                  <a:srgbClr val="2A5686"/>
                </a:solidFill>
              </a:rPr>
              <a:t>ays</a:t>
            </a:r>
            <a:r>
              <a:rPr lang="en-AU" altLang="en-US" sz="2400" dirty="0">
                <a:solidFill>
                  <a:srgbClr val="2A5686"/>
                </a:solidFill>
              </a:rPr>
              <a:t> in </a:t>
            </a:r>
            <a:r>
              <a:rPr lang="en-AU" altLang="en-US" sz="2400" dirty="0" smtClean="0">
                <a:solidFill>
                  <a:srgbClr val="2A5686"/>
                </a:solidFill>
              </a:rPr>
              <a:t>which </a:t>
            </a:r>
            <a:r>
              <a:rPr lang="en-AU" altLang="en-US" sz="2400" b="0" dirty="0" smtClean="0">
                <a:solidFill>
                  <a:srgbClr val="000000"/>
                </a:solidFill>
              </a:rPr>
              <a:t>the performance is informed by the contexts of the script.</a:t>
            </a:r>
            <a:endParaRPr lang="en-AU" altLang="en-US" sz="2400" dirty="0" smtClean="0">
              <a:solidFill>
                <a:srgbClr val="2A5686"/>
              </a:solidFill>
            </a:endParaRPr>
          </a:p>
          <a:p>
            <a:r>
              <a:rPr lang="en-US" altLang="en-US" sz="2400" dirty="0">
                <a:solidFill>
                  <a:srgbClr val="2A5686"/>
                </a:solidFill>
              </a:rPr>
              <a:t>H</a:t>
            </a:r>
            <a:r>
              <a:rPr lang="en-US" altLang="en-US" sz="2400" dirty="0" smtClean="0">
                <a:solidFill>
                  <a:srgbClr val="2A5686"/>
                </a:solidFill>
              </a:rPr>
              <a:t>ow theatre styles </a:t>
            </a:r>
            <a:r>
              <a:rPr lang="en-AU" altLang="en-US" sz="2400" b="0" dirty="0" smtClean="0">
                <a:solidFill>
                  <a:srgbClr val="000000"/>
                </a:solidFill>
              </a:rPr>
              <a:t>are applied in performance.</a:t>
            </a:r>
          </a:p>
          <a:p>
            <a:r>
              <a:rPr lang="en-US" altLang="en-US" sz="2400" dirty="0">
                <a:solidFill>
                  <a:srgbClr val="2A5686"/>
                </a:solidFill>
              </a:rPr>
              <a:t>The use of </a:t>
            </a:r>
            <a:r>
              <a:rPr lang="en-US" altLang="en-US" sz="2400" b="0" dirty="0" smtClean="0">
                <a:solidFill>
                  <a:srgbClr val="000000"/>
                </a:solidFill>
              </a:rPr>
              <a:t>production roles </a:t>
            </a:r>
            <a:r>
              <a:rPr lang="en-AU" altLang="en-US" sz="2400" b="0" dirty="0" smtClean="0">
                <a:solidFill>
                  <a:srgbClr val="000000"/>
                </a:solidFill>
              </a:rPr>
              <a:t>in </a:t>
            </a:r>
            <a:r>
              <a:rPr lang="en-AU" altLang="en-US" sz="2400" b="0" dirty="0">
                <a:solidFill>
                  <a:srgbClr val="000000"/>
                </a:solidFill>
              </a:rPr>
              <a:t>performance</a:t>
            </a:r>
            <a:r>
              <a:rPr lang="en-AU" altLang="en-US" sz="2400" b="0" dirty="0" smtClean="0">
                <a:solidFill>
                  <a:srgbClr val="000000"/>
                </a:solidFill>
              </a:rPr>
              <a:t>.</a:t>
            </a:r>
            <a:endParaRPr lang="en-US" altLang="en-US" sz="2400" dirty="0" smtClean="0">
              <a:solidFill>
                <a:srgbClr val="2A5686"/>
              </a:solidFill>
            </a:endParaRPr>
          </a:p>
          <a:p>
            <a:r>
              <a:rPr lang="en-US" altLang="en-US" sz="2400" dirty="0">
                <a:solidFill>
                  <a:srgbClr val="2A5686"/>
                </a:solidFill>
              </a:rPr>
              <a:t>The use of </a:t>
            </a:r>
            <a:r>
              <a:rPr lang="en-US" altLang="en-US" sz="2400" b="0" dirty="0" smtClean="0">
                <a:solidFill>
                  <a:srgbClr val="000000"/>
                </a:solidFill>
              </a:rPr>
              <a:t>technologies </a:t>
            </a:r>
            <a:r>
              <a:rPr lang="en-AU" altLang="en-US" sz="2400" b="0" dirty="0" smtClean="0">
                <a:solidFill>
                  <a:srgbClr val="000000"/>
                </a:solidFill>
              </a:rPr>
              <a:t>in </a:t>
            </a:r>
            <a:r>
              <a:rPr lang="en-AU" altLang="en-US" sz="2400" b="0" dirty="0">
                <a:solidFill>
                  <a:srgbClr val="000000"/>
                </a:solidFill>
              </a:rPr>
              <a:t>performance</a:t>
            </a:r>
            <a:r>
              <a:rPr lang="en-AU" altLang="en-US" sz="2400" b="0" dirty="0" smtClean="0">
                <a:solidFill>
                  <a:srgbClr val="000000"/>
                </a:solidFill>
              </a:rPr>
              <a:t>.</a:t>
            </a:r>
            <a:endParaRPr lang="en-US" altLang="en-US" sz="2400" dirty="0" smtClean="0">
              <a:solidFill>
                <a:srgbClr val="2A5686"/>
              </a:solidFill>
            </a:endParaRPr>
          </a:p>
          <a:p>
            <a:r>
              <a:rPr lang="en-US" altLang="en-US" sz="2400" dirty="0">
                <a:solidFill>
                  <a:srgbClr val="2A5686"/>
                </a:solidFill>
              </a:rPr>
              <a:t>The use of </a:t>
            </a:r>
            <a:r>
              <a:rPr lang="en-US" altLang="en-US" sz="2400" b="0" dirty="0" smtClean="0">
                <a:solidFill>
                  <a:srgbClr val="000000"/>
                </a:solidFill>
              </a:rPr>
              <a:t>elements of theatre composition evident </a:t>
            </a:r>
            <a:r>
              <a:rPr lang="en-AU" altLang="en-US" sz="2400" b="0" dirty="0" smtClean="0">
                <a:solidFill>
                  <a:srgbClr val="000000"/>
                </a:solidFill>
              </a:rPr>
              <a:t>in a </a:t>
            </a:r>
            <a:r>
              <a:rPr lang="en-AU" altLang="en-US" sz="2400" b="0" dirty="0">
                <a:solidFill>
                  <a:srgbClr val="000000"/>
                </a:solidFill>
              </a:rPr>
              <a:t>performance.</a:t>
            </a:r>
          </a:p>
          <a:p>
            <a:endParaRPr lang="en-US" altLang="en-US" sz="2000" dirty="0">
              <a:solidFill>
                <a:srgbClr val="2A5686"/>
              </a:solidFill>
            </a:endParaRPr>
          </a:p>
          <a:p>
            <a:pPr marL="0" indent="0">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smtClean="0">
                <a:solidFill>
                  <a:srgbClr val="0071A7"/>
                </a:solidFill>
              </a:rPr>
              <a:t>Analyse</a:t>
            </a:r>
            <a:endParaRPr lang="en-AU" altLang="en-US" b="1" dirty="0">
              <a:solidFill>
                <a:srgbClr val="0071A7"/>
              </a:solidFill>
            </a:endParaRPr>
          </a:p>
        </p:txBody>
      </p:sp>
    </p:spTree>
    <p:extLst>
      <p:ext uri="{BB962C8B-B14F-4D97-AF65-F5344CB8AC3E}">
        <p14:creationId xmlns:p14="http://schemas.microsoft.com/office/powerpoint/2010/main" val="334749145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620688"/>
            <a:ext cx="7772400" cy="875184"/>
          </a:xfrm>
        </p:spPr>
        <p:txBody>
          <a:bodyPr/>
          <a:lstStyle/>
          <a:p>
            <a:pPr eaLnBrk="1" hangingPunct="1"/>
            <a:r>
              <a:rPr lang="en-AU" altLang="en-US" dirty="0" smtClean="0"/>
              <a:t>Assessment Unit 1- Page 14</a:t>
            </a:r>
          </a:p>
        </p:txBody>
      </p:sp>
      <p:sp>
        <p:nvSpPr>
          <p:cNvPr id="33795" name="Rectangle 3"/>
          <p:cNvSpPr>
            <a:spLocks noGrp="1" noChangeArrowheads="1"/>
          </p:cNvSpPr>
          <p:nvPr>
            <p:ph idx="1"/>
          </p:nvPr>
        </p:nvSpPr>
        <p:spPr>
          <a:xfrm>
            <a:off x="395536" y="1556792"/>
            <a:ext cx="8424936" cy="4248696"/>
          </a:xfrm>
        </p:spPr>
        <p:txBody>
          <a:bodyPr/>
          <a:lstStyle/>
          <a:p>
            <a:pPr eaLnBrk="1" hangingPunct="1">
              <a:lnSpc>
                <a:spcPct val="80000"/>
              </a:lnSpc>
              <a:buFontTx/>
              <a:buNone/>
            </a:pPr>
            <a:r>
              <a:rPr lang="en-AU" altLang="en-US" sz="2800" b="0" i="1" dirty="0" smtClean="0"/>
              <a:t>For all three outcomes a range of assessment tasks may be selected from the following:</a:t>
            </a:r>
          </a:p>
          <a:p>
            <a:pPr>
              <a:lnSpc>
                <a:spcPct val="80000"/>
              </a:lnSpc>
            </a:pPr>
            <a:r>
              <a:rPr lang="en-AU" altLang="en-US" sz="2800" b="0" dirty="0"/>
              <a:t>i</a:t>
            </a:r>
            <a:r>
              <a:rPr lang="en-US" altLang="en-US" sz="2800" b="0" dirty="0" err="1" smtClean="0"/>
              <a:t>nterpretation</a:t>
            </a:r>
            <a:r>
              <a:rPr lang="en-US" altLang="en-US" sz="2800" b="0" dirty="0" smtClean="0"/>
              <a:t> </a:t>
            </a:r>
            <a:r>
              <a:rPr lang="en-US" altLang="en-US" sz="2800" b="0" dirty="0"/>
              <a:t>of scripts from the pre-modern era through the application of acting, direction and/or </a:t>
            </a:r>
            <a:r>
              <a:rPr lang="en-US" altLang="en-US" sz="2800" b="0" dirty="0" smtClean="0"/>
              <a:t>design: costume</a:t>
            </a:r>
            <a:r>
              <a:rPr lang="en-US" altLang="en-US" sz="2800" b="0" dirty="0"/>
              <a:t>, make-up, props, set, lighting, sound</a:t>
            </a:r>
          </a:p>
          <a:p>
            <a:pPr>
              <a:lnSpc>
                <a:spcPct val="80000"/>
              </a:lnSpc>
            </a:pPr>
            <a:r>
              <a:rPr lang="en-US" altLang="en-US" sz="2800" b="0" dirty="0" smtClean="0"/>
              <a:t>oral</a:t>
            </a:r>
            <a:r>
              <a:rPr lang="en-US" altLang="en-US" sz="2800" b="0" dirty="0"/>
              <a:t>/visual/multimedia reports and/or presentations</a:t>
            </a:r>
          </a:p>
          <a:p>
            <a:pPr>
              <a:lnSpc>
                <a:spcPct val="80000"/>
              </a:lnSpc>
            </a:pPr>
            <a:r>
              <a:rPr lang="en-US" altLang="en-US" sz="2800" b="0" dirty="0" smtClean="0"/>
              <a:t>structured </a:t>
            </a:r>
            <a:r>
              <a:rPr lang="en-US" altLang="en-US" sz="2800" b="0" dirty="0"/>
              <a:t>questions</a:t>
            </a:r>
          </a:p>
          <a:p>
            <a:pPr>
              <a:lnSpc>
                <a:spcPct val="80000"/>
              </a:lnSpc>
            </a:pPr>
            <a:r>
              <a:rPr lang="en-US" altLang="en-US" sz="2800" b="0" dirty="0" smtClean="0"/>
              <a:t>a </a:t>
            </a:r>
            <a:r>
              <a:rPr lang="en-US" altLang="en-US" sz="2800" b="0" dirty="0"/>
              <a:t>research report.</a:t>
            </a:r>
          </a:p>
          <a:p>
            <a:pPr marL="0" indent="0">
              <a:lnSpc>
                <a:spcPct val="80000"/>
              </a:lnSpc>
              <a:buNone/>
            </a:pPr>
            <a:r>
              <a:rPr lang="en-US" altLang="en-US" sz="2800" dirty="0"/>
              <a:t>At least one assessment task must be practice-based, at least one task must be written and at least one </a:t>
            </a:r>
            <a:r>
              <a:rPr lang="en-US" altLang="en-US" sz="2800" dirty="0" smtClean="0"/>
              <a:t>task must </a:t>
            </a:r>
            <a:r>
              <a:rPr lang="en-US" altLang="en-US" sz="2800" dirty="0"/>
              <a:t>include an oral component.</a:t>
            </a:r>
            <a:endParaRPr lang="en-AU" altLang="en-US" sz="2800" dirty="0" smtClean="0"/>
          </a:p>
        </p:txBody>
      </p:sp>
    </p:spTree>
    <p:extLst>
      <p:ext uri="{BB962C8B-B14F-4D97-AF65-F5344CB8AC3E}">
        <p14:creationId xmlns:p14="http://schemas.microsoft.com/office/powerpoint/2010/main" val="36315869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UNIT 2</a:t>
            </a:r>
            <a:endParaRPr lang="en-US" sz="4000" dirty="0">
              <a:solidFill>
                <a:schemeClr val="tx1"/>
              </a:solidFill>
            </a:endParaRPr>
          </a:p>
        </p:txBody>
      </p:sp>
      <p:sp>
        <p:nvSpPr>
          <p:cNvPr id="7" name="Content Placeholder 6"/>
          <p:cNvSpPr>
            <a:spLocks noGrp="1"/>
          </p:cNvSpPr>
          <p:nvPr>
            <p:ph idx="1"/>
          </p:nvPr>
        </p:nvSpPr>
        <p:spPr>
          <a:xfrm>
            <a:off x="467544" y="1628800"/>
            <a:ext cx="8280920" cy="4314800"/>
          </a:xfrm>
        </p:spPr>
        <p:txBody>
          <a:bodyPr/>
          <a:lstStyle/>
          <a:p>
            <a:pPr marL="0" indent="0">
              <a:buNone/>
            </a:pPr>
            <a:r>
              <a:rPr lang="en-AU" sz="2800" b="0" dirty="0">
                <a:solidFill>
                  <a:schemeClr val="tx1"/>
                </a:solidFill>
              </a:rPr>
              <a:t>The application of acting, direction and design in relation to theatre styles from the </a:t>
            </a:r>
            <a:r>
              <a:rPr lang="en-AU" sz="2800" b="0" dirty="0" smtClean="0">
                <a:solidFill>
                  <a:schemeClr val="tx1"/>
                </a:solidFill>
              </a:rPr>
              <a:t>modern </a:t>
            </a:r>
            <a:r>
              <a:rPr lang="en-AU" sz="2800" b="0" dirty="0">
                <a:solidFill>
                  <a:schemeClr val="tx1"/>
                </a:solidFill>
              </a:rPr>
              <a:t>era, that is, </a:t>
            </a:r>
            <a:r>
              <a:rPr lang="en-AU" sz="2800" b="0" dirty="0" smtClean="0">
                <a:solidFill>
                  <a:schemeClr val="tx1"/>
                </a:solidFill>
              </a:rPr>
              <a:t>the 1920s to the present. </a:t>
            </a:r>
            <a:endParaRPr lang="en-AU" sz="2800" b="0" dirty="0" smtClean="0"/>
          </a:p>
          <a:p>
            <a:pPr marL="0" indent="0">
              <a:buNone/>
            </a:pPr>
            <a:r>
              <a:rPr lang="en-AU" sz="2800" dirty="0" smtClean="0">
                <a:solidFill>
                  <a:schemeClr val="tx1"/>
                </a:solidFill>
              </a:rPr>
              <a:t>What students do</a:t>
            </a:r>
          </a:p>
          <a:p>
            <a:r>
              <a:rPr lang="en-AU" sz="2400" b="0" dirty="0">
                <a:solidFill>
                  <a:schemeClr val="tx1"/>
                </a:solidFill>
              </a:rPr>
              <a:t>Work </a:t>
            </a:r>
            <a:r>
              <a:rPr lang="en-AU" sz="2400" b="0" dirty="0" smtClean="0">
                <a:solidFill>
                  <a:schemeClr val="tx1"/>
                </a:solidFill>
              </a:rPr>
              <a:t>creatively and imaginatively in </a:t>
            </a:r>
            <a:r>
              <a:rPr lang="en-AU" sz="2400" dirty="0">
                <a:solidFill>
                  <a:schemeClr val="tx1"/>
                </a:solidFill>
              </a:rPr>
              <a:t>at least two </a:t>
            </a:r>
            <a:r>
              <a:rPr lang="en-AU" sz="2400" b="0" dirty="0">
                <a:solidFill>
                  <a:schemeClr val="tx1"/>
                </a:solidFill>
              </a:rPr>
              <a:t>production roles with scripts from the </a:t>
            </a:r>
            <a:r>
              <a:rPr lang="en-AU" sz="2400" b="0" dirty="0" smtClean="0">
                <a:solidFill>
                  <a:schemeClr val="tx1"/>
                </a:solidFill>
              </a:rPr>
              <a:t>modern </a:t>
            </a:r>
            <a:r>
              <a:rPr lang="en-AU" sz="2400" b="0" dirty="0">
                <a:solidFill>
                  <a:schemeClr val="tx1"/>
                </a:solidFill>
              </a:rPr>
              <a:t>era of theatre, focusing on at least three distinct theatre </a:t>
            </a:r>
            <a:r>
              <a:rPr lang="en-AU" sz="2400" b="0" dirty="0" smtClean="0">
                <a:solidFill>
                  <a:schemeClr val="tx1"/>
                </a:solidFill>
              </a:rPr>
              <a:t>styles.</a:t>
            </a:r>
            <a:endParaRPr lang="en-AU" sz="2400" b="0" dirty="0">
              <a:solidFill>
                <a:schemeClr val="tx1"/>
              </a:solidFill>
            </a:endParaRPr>
          </a:p>
          <a:p>
            <a:r>
              <a:rPr lang="en-US" sz="2400" b="0" dirty="0">
                <a:solidFill>
                  <a:schemeClr val="tx1"/>
                </a:solidFill>
              </a:rPr>
              <a:t>Study </a:t>
            </a:r>
            <a:r>
              <a:rPr lang="en-US" sz="2400" dirty="0">
                <a:solidFill>
                  <a:schemeClr val="tx1"/>
                </a:solidFill>
              </a:rPr>
              <a:t>innovations</a:t>
            </a:r>
            <a:r>
              <a:rPr lang="en-US" sz="2400" b="0" dirty="0">
                <a:solidFill>
                  <a:schemeClr val="tx1"/>
                </a:solidFill>
              </a:rPr>
              <a:t> in theatre production in the </a:t>
            </a:r>
            <a:r>
              <a:rPr lang="en-US" sz="2400" b="0" dirty="0" smtClean="0">
                <a:solidFill>
                  <a:schemeClr val="tx1"/>
                </a:solidFill>
              </a:rPr>
              <a:t>modern </a:t>
            </a:r>
            <a:r>
              <a:rPr lang="en-US" sz="2400" b="0" dirty="0">
                <a:solidFill>
                  <a:schemeClr val="tx1"/>
                </a:solidFill>
              </a:rPr>
              <a:t>era and apply this knowledge to their own works. </a:t>
            </a:r>
            <a:endParaRPr lang="en-US" sz="2400" b="0" dirty="0" smtClean="0">
              <a:solidFill>
                <a:schemeClr val="tx1"/>
              </a:solidFill>
            </a:endParaRPr>
          </a:p>
          <a:p>
            <a:endParaRPr lang="en-AU" sz="2400" b="0" dirty="0">
              <a:solidFill>
                <a:schemeClr val="tx1"/>
              </a:solidFill>
            </a:endParaRPr>
          </a:p>
          <a:p>
            <a:endParaRPr lang="en-AU" sz="2800" b="0" dirty="0" smtClean="0">
              <a:solidFill>
                <a:schemeClr val="tx1"/>
              </a:solidFill>
            </a:endParaRPr>
          </a:p>
          <a:p>
            <a:endParaRPr lang="en-US" sz="2800" dirty="0">
              <a:solidFill>
                <a:schemeClr val="tx1"/>
              </a:solidFill>
            </a:endParaRPr>
          </a:p>
          <a:p>
            <a:endParaRPr lang="en-US" dirty="0"/>
          </a:p>
        </p:txBody>
      </p:sp>
      <p:sp>
        <p:nvSpPr>
          <p:cNvPr id="2" name="TextBox 1"/>
          <p:cNvSpPr txBox="1"/>
          <p:nvPr/>
        </p:nvSpPr>
        <p:spPr>
          <a:xfrm>
            <a:off x="251520" y="6034475"/>
            <a:ext cx="6624736" cy="369332"/>
          </a:xfrm>
          <a:prstGeom prst="rect">
            <a:avLst/>
          </a:prstGeom>
          <a:noFill/>
        </p:spPr>
        <p:txBody>
          <a:bodyPr wrap="square" rtlCol="0">
            <a:spAutoFit/>
          </a:bodyPr>
          <a:lstStyle/>
          <a:p>
            <a:r>
              <a:rPr lang="en-AU" sz="1800" dirty="0" smtClean="0"/>
              <a:t>Note: See SD p.15-17 </a:t>
            </a:r>
            <a:r>
              <a:rPr lang="en-AU" sz="1800" dirty="0"/>
              <a:t>(</a:t>
            </a:r>
            <a:r>
              <a:rPr lang="en-AU" sz="1800" dirty="0" err="1"/>
              <a:t>AoS</a:t>
            </a:r>
            <a:r>
              <a:rPr lang="en-AU" sz="1800" dirty="0"/>
              <a:t>) </a:t>
            </a:r>
            <a:r>
              <a:rPr lang="en-AU" sz="1800" dirty="0" smtClean="0"/>
              <a:t>&amp; p.18 (assessment)</a:t>
            </a:r>
            <a:endParaRPr lang="en-AU" sz="1800" dirty="0"/>
          </a:p>
        </p:txBody>
      </p:sp>
    </p:spTree>
    <p:extLst>
      <p:ext uri="{BB962C8B-B14F-4D97-AF65-F5344CB8AC3E}">
        <p14:creationId xmlns:p14="http://schemas.microsoft.com/office/powerpoint/2010/main" val="229617105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Calibri" pitchFamily="34" charset="0"/>
                <a:cs typeface="Calibri" pitchFamily="34" charset="0"/>
              </a:rPr>
              <a:t>Implementation in 2019</a:t>
            </a:r>
            <a:endParaRPr lang="en-AU" dirty="0">
              <a:latin typeface="Calibri" pitchFamily="34" charset="0"/>
              <a:cs typeface="Calibri" pitchFamily="34" charset="0"/>
            </a:endParaRPr>
          </a:p>
        </p:txBody>
      </p:sp>
      <p:sp>
        <p:nvSpPr>
          <p:cNvPr id="3" name="Content Placeholder 2"/>
          <p:cNvSpPr>
            <a:spLocks noGrp="1"/>
          </p:cNvSpPr>
          <p:nvPr>
            <p:ph idx="1"/>
          </p:nvPr>
        </p:nvSpPr>
        <p:spPr>
          <a:xfrm>
            <a:off x="323528" y="1772816"/>
            <a:ext cx="8350696" cy="4256112"/>
          </a:xfrm>
        </p:spPr>
        <p:txBody>
          <a:bodyPr/>
          <a:lstStyle/>
          <a:p>
            <a:r>
              <a:rPr lang="en-AU" dirty="0" smtClean="0">
                <a:latin typeface="Calibri" pitchFamily="34" charset="0"/>
                <a:cs typeface="Calibri" pitchFamily="34" charset="0"/>
              </a:rPr>
              <a:t>Units 1 and 2 and Units 3 and 4</a:t>
            </a:r>
          </a:p>
          <a:p>
            <a:r>
              <a:rPr lang="en-AU" dirty="0" smtClean="0">
                <a:latin typeface="Calibri" pitchFamily="34" charset="0"/>
                <a:cs typeface="Calibri" pitchFamily="34" charset="0"/>
              </a:rPr>
              <a:t>Available online on VCAA website</a:t>
            </a:r>
          </a:p>
          <a:p>
            <a:pPr lvl="1"/>
            <a:r>
              <a:rPr lang="en-AU" sz="2400" dirty="0" smtClean="0">
                <a:latin typeface="Calibri" pitchFamily="34" charset="0"/>
                <a:cs typeface="Calibri" pitchFamily="34" charset="0"/>
              </a:rPr>
              <a:t>Study Design </a:t>
            </a:r>
          </a:p>
          <a:p>
            <a:pPr lvl="1"/>
            <a:r>
              <a:rPr lang="en-AU" sz="2400" dirty="0" smtClean="0">
                <a:latin typeface="Calibri" pitchFamily="34" charset="0"/>
                <a:cs typeface="Calibri" pitchFamily="34" charset="0"/>
              </a:rPr>
              <a:t>Advice for Teachers (Term 3 2018)</a:t>
            </a:r>
          </a:p>
          <a:p>
            <a:pPr lvl="1"/>
            <a:r>
              <a:rPr lang="en-AU" sz="2400" dirty="0" smtClean="0">
                <a:latin typeface="Calibri" pitchFamily="34" charset="0"/>
                <a:cs typeface="Calibri" pitchFamily="34" charset="0"/>
              </a:rPr>
              <a:t>List of resources (Term 3 2018)</a:t>
            </a:r>
          </a:p>
          <a:p>
            <a:pPr lvl="1"/>
            <a:r>
              <a:rPr lang="en-AU" sz="2400" dirty="0" smtClean="0">
                <a:latin typeface="Calibri" pitchFamily="34" charset="0"/>
                <a:cs typeface="Calibri" pitchFamily="34" charset="0"/>
              </a:rPr>
              <a:t>Monologue examination </a:t>
            </a:r>
            <a:r>
              <a:rPr lang="en-AU" sz="2400" dirty="0">
                <a:latin typeface="Calibri" pitchFamily="34" charset="0"/>
                <a:cs typeface="Calibri" pitchFamily="34" charset="0"/>
              </a:rPr>
              <a:t>specifications (early 2019</a:t>
            </a:r>
            <a:r>
              <a:rPr lang="en-AU" sz="2400" dirty="0" smtClean="0">
                <a:latin typeface="Calibri" pitchFamily="34" charset="0"/>
                <a:cs typeface="Calibri" pitchFamily="34" charset="0"/>
              </a:rPr>
              <a:t>)</a:t>
            </a:r>
          </a:p>
          <a:p>
            <a:pPr lvl="1"/>
            <a:r>
              <a:rPr lang="en-AU" sz="2400" dirty="0" smtClean="0">
                <a:latin typeface="Calibri" pitchFamily="34" charset="0"/>
                <a:cs typeface="Calibri" pitchFamily="34" charset="0"/>
              </a:rPr>
              <a:t>Written examination specifications and sample questions (early 2019)</a:t>
            </a:r>
          </a:p>
        </p:txBody>
      </p:sp>
    </p:spTree>
    <p:extLst>
      <p:ext uri="{BB962C8B-B14F-4D97-AF65-F5344CB8AC3E}">
        <p14:creationId xmlns:p14="http://schemas.microsoft.com/office/powerpoint/2010/main" val="19082994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smtClean="0"/>
              <a:t>Unit 2: </a:t>
            </a:r>
            <a:r>
              <a:rPr lang="en-AU" altLang="en-US" sz="3600" dirty="0"/>
              <a:t>M</a:t>
            </a:r>
            <a:r>
              <a:rPr lang="en-AU" altLang="en-US" sz="3600" dirty="0" smtClean="0"/>
              <a:t>odern theatre styles and conventions</a:t>
            </a:r>
          </a:p>
        </p:txBody>
      </p:sp>
      <p:sp>
        <p:nvSpPr>
          <p:cNvPr id="17411" name="Rectangle 3"/>
          <p:cNvSpPr>
            <a:spLocks noGrp="1" noChangeArrowheads="1"/>
          </p:cNvSpPr>
          <p:nvPr>
            <p:ph idx="1"/>
          </p:nvPr>
        </p:nvSpPr>
        <p:spPr>
          <a:xfrm>
            <a:off x="611560" y="1988840"/>
            <a:ext cx="7848872" cy="3962400"/>
          </a:xfrm>
        </p:spPr>
        <p:txBody>
          <a:bodyPr/>
          <a:lstStyle/>
          <a:p>
            <a:pPr eaLnBrk="1" hangingPunct="1">
              <a:buFont typeface="Arial" panose="020B0604020202020204" pitchFamily="34" charset="0"/>
              <a:buChar char="•"/>
            </a:pPr>
            <a:r>
              <a:rPr lang="en-AU" altLang="en-US" sz="2800" dirty="0" smtClean="0"/>
              <a:t>Area of Study </a:t>
            </a:r>
            <a:r>
              <a:rPr lang="en-AU" altLang="en-US" sz="2800" dirty="0"/>
              <a:t>1</a:t>
            </a:r>
            <a:r>
              <a:rPr lang="en-AU" altLang="en-US" sz="2800" dirty="0" smtClean="0"/>
              <a:t>: </a:t>
            </a:r>
          </a:p>
          <a:p>
            <a:pPr marL="352425" indent="0" eaLnBrk="1" hangingPunct="1">
              <a:buNone/>
            </a:pPr>
            <a:r>
              <a:rPr lang="en-AU" altLang="en-US" sz="2800" b="0" dirty="0" smtClean="0"/>
              <a:t>Exploring modern theatre styles and conventions</a:t>
            </a:r>
          </a:p>
          <a:p>
            <a:pPr>
              <a:buFont typeface="Arial" panose="020B0604020202020204" pitchFamily="34" charset="0"/>
              <a:buChar char="•"/>
            </a:pPr>
            <a:r>
              <a:rPr lang="en-AU" altLang="en-US" sz="2800" dirty="0" smtClean="0"/>
              <a:t>Area of Study </a:t>
            </a:r>
            <a:r>
              <a:rPr lang="en-AU" altLang="en-US" sz="2800" dirty="0"/>
              <a:t>2</a:t>
            </a:r>
            <a:r>
              <a:rPr lang="en-AU" altLang="en-US" sz="2800" dirty="0" smtClean="0"/>
              <a:t>: </a:t>
            </a:r>
            <a:endParaRPr lang="en-AU" altLang="en-US" sz="2800" dirty="0"/>
          </a:p>
          <a:p>
            <a:pPr marL="0" indent="0">
              <a:buNone/>
            </a:pPr>
            <a:r>
              <a:rPr lang="en-AU" altLang="en-US" sz="2800" b="0" dirty="0" smtClean="0"/>
              <a:t>  Interpreting scripts</a:t>
            </a:r>
          </a:p>
          <a:p>
            <a:pPr>
              <a:buFont typeface="Arial" panose="020B0604020202020204" pitchFamily="34" charset="0"/>
              <a:buChar char="•"/>
            </a:pPr>
            <a:r>
              <a:rPr lang="en-AU" altLang="en-US" sz="2800" dirty="0" smtClean="0"/>
              <a:t>Area of Study </a:t>
            </a:r>
            <a:r>
              <a:rPr lang="en-AU" altLang="en-US" sz="2800" dirty="0"/>
              <a:t>3</a:t>
            </a:r>
            <a:r>
              <a:rPr lang="en-AU" altLang="en-US" sz="2800" dirty="0" smtClean="0"/>
              <a:t>: </a:t>
            </a:r>
            <a:endParaRPr lang="en-AU" altLang="en-US" sz="2800" dirty="0"/>
          </a:p>
          <a:p>
            <a:pPr marL="0" indent="0">
              <a:buNone/>
            </a:pPr>
            <a:r>
              <a:rPr lang="en-AU" altLang="en-US" sz="2800" b="0" dirty="0" smtClean="0"/>
              <a:t>  Analysing and evaluating a play in performance</a:t>
            </a:r>
          </a:p>
        </p:txBody>
      </p:sp>
    </p:spTree>
    <p:extLst>
      <p:ext uri="{BB962C8B-B14F-4D97-AF65-F5344CB8AC3E}">
        <p14:creationId xmlns:p14="http://schemas.microsoft.com/office/powerpoint/2010/main" val="37914979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3200" dirty="0" smtClean="0"/>
              <a:t>Unit 2 AOS 1 : Exploring modern theatre styles and conventions</a:t>
            </a:r>
          </a:p>
        </p:txBody>
      </p:sp>
      <p:sp>
        <p:nvSpPr>
          <p:cNvPr id="18435" name="Rectangle 3"/>
          <p:cNvSpPr>
            <a:spLocks noGrp="1" noChangeArrowheads="1"/>
          </p:cNvSpPr>
          <p:nvPr>
            <p:ph idx="1"/>
          </p:nvPr>
        </p:nvSpPr>
        <p:spPr>
          <a:xfrm>
            <a:off x="395536" y="1556792"/>
            <a:ext cx="8424936" cy="3960440"/>
          </a:xfrm>
        </p:spPr>
        <p:txBody>
          <a:bodyPr/>
          <a:lstStyle/>
          <a:p>
            <a:pPr>
              <a:buFont typeface="Arial" pitchFamily="34" charset="0"/>
              <a:buChar char="•"/>
            </a:pPr>
            <a:r>
              <a:rPr lang="en-AU" altLang="en-US" sz="2400" dirty="0" smtClean="0">
                <a:solidFill>
                  <a:srgbClr val="2A5686"/>
                </a:solidFill>
              </a:rPr>
              <a:t>Study scripts </a:t>
            </a:r>
            <a:r>
              <a:rPr lang="en-AU" altLang="en-US" sz="2400" b="0" dirty="0" smtClean="0">
                <a:solidFill>
                  <a:schemeClr val="tx1"/>
                </a:solidFill>
              </a:rPr>
              <a:t>from the modern era.</a:t>
            </a:r>
          </a:p>
          <a:p>
            <a:r>
              <a:rPr lang="en-AU" altLang="en-US" sz="2400" dirty="0" smtClean="0">
                <a:solidFill>
                  <a:srgbClr val="2A5686"/>
                </a:solidFill>
              </a:rPr>
              <a:t>Investigate innovations </a:t>
            </a:r>
            <a:r>
              <a:rPr lang="en-AU" altLang="en-US" sz="2400" b="0" dirty="0">
                <a:solidFill>
                  <a:schemeClr val="tx1"/>
                </a:solidFill>
              </a:rPr>
              <a:t>in theatre </a:t>
            </a:r>
            <a:r>
              <a:rPr lang="en-AU" altLang="en-US" sz="2400" b="0" dirty="0" smtClean="0">
                <a:solidFill>
                  <a:schemeClr val="tx1"/>
                </a:solidFill>
              </a:rPr>
              <a:t>practice from the 1920s to the present. </a:t>
            </a:r>
          </a:p>
          <a:p>
            <a:r>
              <a:rPr lang="en-AU" altLang="en-US" sz="2400" dirty="0" smtClean="0">
                <a:solidFill>
                  <a:srgbClr val="2A5686"/>
                </a:solidFill>
              </a:rPr>
              <a:t>Study at least three distinct theatre styles </a:t>
            </a:r>
            <a:r>
              <a:rPr lang="en-AU" altLang="en-US" sz="2400" b="0" dirty="0">
                <a:solidFill>
                  <a:schemeClr val="tx1"/>
                </a:solidFill>
              </a:rPr>
              <a:t>from the </a:t>
            </a:r>
            <a:r>
              <a:rPr lang="en-AU" altLang="en-US" sz="2400" b="0" dirty="0" smtClean="0">
                <a:solidFill>
                  <a:schemeClr val="tx1"/>
                </a:solidFill>
              </a:rPr>
              <a:t>modern </a:t>
            </a:r>
            <a:r>
              <a:rPr lang="en-AU" altLang="en-US" sz="2400" b="0" dirty="0">
                <a:solidFill>
                  <a:schemeClr val="tx1"/>
                </a:solidFill>
              </a:rPr>
              <a:t>era.</a:t>
            </a:r>
          </a:p>
          <a:p>
            <a:r>
              <a:rPr lang="en-AU" altLang="en-US" sz="2400" dirty="0" smtClean="0">
                <a:solidFill>
                  <a:srgbClr val="2A5686"/>
                </a:solidFill>
              </a:rPr>
              <a:t>Learn about </a:t>
            </a:r>
            <a:r>
              <a:rPr lang="en-AU" altLang="en-US" sz="2400" b="0" dirty="0" smtClean="0">
                <a:solidFill>
                  <a:srgbClr val="000000"/>
                </a:solidFill>
              </a:rPr>
              <a:t>contexts, cultural origins, production roles and performance possibilities for each of the selected theatre styles.</a:t>
            </a:r>
          </a:p>
          <a:p>
            <a:r>
              <a:rPr lang="en-AU" altLang="en-US" sz="2400" dirty="0" smtClean="0">
                <a:solidFill>
                  <a:srgbClr val="2A5686"/>
                </a:solidFill>
              </a:rPr>
              <a:t>Through practical workshops </a:t>
            </a:r>
            <a:r>
              <a:rPr lang="en-AU" altLang="en-US" sz="2400" b="0" dirty="0" smtClean="0">
                <a:solidFill>
                  <a:srgbClr val="000000"/>
                </a:solidFill>
              </a:rPr>
              <a:t>gain knowledge of how these styles shaped and contributed to the world of modern theatre.</a:t>
            </a:r>
          </a:p>
          <a:p>
            <a:pPr>
              <a:buFont typeface="Arial" pitchFamily="34" charset="0"/>
              <a:buChar char="•"/>
            </a:pPr>
            <a:endParaRPr lang="en-AU" altLang="en-US" sz="2400" b="0" dirty="0" smtClean="0">
              <a:solidFill>
                <a:srgbClr val="000000"/>
              </a:solidFill>
            </a:endParaRP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6093296"/>
            <a:ext cx="5760640" cy="400110"/>
          </a:xfrm>
          <a:prstGeom prst="rect">
            <a:avLst/>
          </a:prstGeom>
          <a:solidFill>
            <a:srgbClr val="C2FFF0"/>
          </a:solidFill>
        </p:spPr>
        <p:txBody>
          <a:bodyPr wrap="square" rtlCol="0">
            <a:spAutoFit/>
          </a:bodyPr>
          <a:lstStyle/>
          <a:p>
            <a:r>
              <a:rPr lang="en-AU" altLang="en-US" sz="2000" b="1" dirty="0" smtClean="0">
                <a:solidFill>
                  <a:srgbClr val="0071A7"/>
                </a:solidFill>
              </a:rPr>
              <a:t>Identify, outline, discuss, describe</a:t>
            </a:r>
            <a:endParaRPr lang="en-AU" altLang="en-US" sz="2000" b="1" dirty="0">
              <a:solidFill>
                <a:srgbClr val="0071A7"/>
              </a:solidFill>
            </a:endParaRPr>
          </a:p>
        </p:txBody>
      </p:sp>
    </p:spTree>
    <p:extLst>
      <p:ext uri="{BB962C8B-B14F-4D97-AF65-F5344CB8AC3E}">
        <p14:creationId xmlns:p14="http://schemas.microsoft.com/office/powerpoint/2010/main" val="42430879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648072"/>
          </a:xfrm>
        </p:spPr>
        <p:txBody>
          <a:bodyPr/>
          <a:lstStyle/>
          <a:p>
            <a:r>
              <a:rPr lang="en-AU" altLang="en-US" sz="3200" dirty="0" smtClean="0"/>
              <a:t>Unit 2 AOS </a:t>
            </a:r>
            <a:r>
              <a:rPr lang="en-AU" altLang="en-US" sz="3200" dirty="0"/>
              <a:t>2</a:t>
            </a:r>
            <a:r>
              <a:rPr lang="en-AU" altLang="en-US" sz="3200" dirty="0" smtClean="0"/>
              <a:t> : Interpreting scripts</a:t>
            </a:r>
          </a:p>
        </p:txBody>
      </p:sp>
      <p:sp>
        <p:nvSpPr>
          <p:cNvPr id="18435" name="Rectangle 3"/>
          <p:cNvSpPr>
            <a:spLocks noGrp="1" noChangeArrowheads="1"/>
          </p:cNvSpPr>
          <p:nvPr>
            <p:ph idx="1"/>
          </p:nvPr>
        </p:nvSpPr>
        <p:spPr>
          <a:xfrm>
            <a:off x="395536" y="1124744"/>
            <a:ext cx="8424936" cy="4392488"/>
          </a:xfrm>
        </p:spPr>
        <p:txBody>
          <a:bodyPr/>
          <a:lstStyle/>
          <a:p>
            <a:r>
              <a:rPr lang="en-AU" altLang="en-US" sz="2000" dirty="0" smtClean="0">
                <a:solidFill>
                  <a:srgbClr val="2A5686"/>
                </a:solidFill>
              </a:rPr>
              <a:t>Work in at least two production roles </a:t>
            </a:r>
            <a:r>
              <a:rPr lang="en-AU" altLang="en-US" sz="2000" b="0" dirty="0" smtClean="0">
                <a:solidFill>
                  <a:srgbClr val="000000"/>
                </a:solidFill>
              </a:rPr>
              <a:t>to realise scripts from at least three distinct theatre styles from the</a:t>
            </a:r>
            <a:r>
              <a:rPr lang="en-AU" altLang="en-US" sz="2000" b="0" dirty="0">
                <a:solidFill>
                  <a:schemeClr val="tx1"/>
                </a:solidFill>
              </a:rPr>
              <a:t> </a:t>
            </a:r>
            <a:r>
              <a:rPr lang="en-AU" altLang="en-US" sz="2000" b="0" dirty="0" smtClean="0">
                <a:solidFill>
                  <a:schemeClr val="tx1"/>
                </a:solidFill>
              </a:rPr>
              <a:t>modern </a:t>
            </a:r>
            <a:r>
              <a:rPr lang="en-AU" altLang="en-US" sz="2000" b="0" dirty="0">
                <a:solidFill>
                  <a:schemeClr val="tx1"/>
                </a:solidFill>
              </a:rPr>
              <a:t>era</a:t>
            </a:r>
            <a:r>
              <a:rPr lang="en-AU" altLang="en-US" sz="2000" b="0" dirty="0" smtClean="0">
                <a:solidFill>
                  <a:schemeClr val="tx1"/>
                </a:solidFill>
              </a:rPr>
              <a:t>.</a:t>
            </a:r>
          </a:p>
          <a:p>
            <a:r>
              <a:rPr lang="en-AU" altLang="en-US" sz="2000" dirty="0" smtClean="0">
                <a:solidFill>
                  <a:srgbClr val="2A5686"/>
                </a:solidFill>
              </a:rPr>
              <a:t>Develop creative </a:t>
            </a:r>
            <a:r>
              <a:rPr lang="en-AU" altLang="en-US" sz="2000" dirty="0">
                <a:solidFill>
                  <a:srgbClr val="2A5686"/>
                </a:solidFill>
              </a:rPr>
              <a:t>&amp; </a:t>
            </a:r>
            <a:r>
              <a:rPr lang="en-AU" altLang="en-US" sz="2000" dirty="0" smtClean="0">
                <a:solidFill>
                  <a:srgbClr val="2A5686"/>
                </a:solidFill>
              </a:rPr>
              <a:t>imaginative </a:t>
            </a:r>
            <a:r>
              <a:rPr lang="en-AU" altLang="en-US" sz="2000" b="0" dirty="0" smtClean="0">
                <a:solidFill>
                  <a:schemeClr val="tx1"/>
                </a:solidFill>
              </a:rPr>
              <a:t>interpretations of scripts.</a:t>
            </a:r>
          </a:p>
          <a:p>
            <a:r>
              <a:rPr lang="en-AU" altLang="en-US" sz="2000" dirty="0" smtClean="0">
                <a:solidFill>
                  <a:srgbClr val="2A5686"/>
                </a:solidFill>
              </a:rPr>
              <a:t>Convey </a:t>
            </a:r>
            <a:r>
              <a:rPr lang="en-AU" altLang="en-US" sz="2000" dirty="0">
                <a:solidFill>
                  <a:srgbClr val="2A5686"/>
                </a:solidFill>
              </a:rPr>
              <a:t>contexts </a:t>
            </a:r>
            <a:r>
              <a:rPr lang="en-AU" altLang="en-US" sz="2000" dirty="0" smtClean="0">
                <a:solidFill>
                  <a:srgbClr val="2A5686"/>
                </a:solidFill>
              </a:rPr>
              <a:t>and apply </a:t>
            </a:r>
            <a:r>
              <a:rPr lang="en-AU" altLang="en-US" sz="2000" b="0" dirty="0" smtClean="0">
                <a:solidFill>
                  <a:srgbClr val="000000"/>
                </a:solidFill>
              </a:rPr>
              <a:t>elements </a:t>
            </a:r>
            <a:r>
              <a:rPr lang="en-AU" altLang="en-US" sz="2000" b="0" dirty="0">
                <a:solidFill>
                  <a:srgbClr val="000000"/>
                </a:solidFill>
              </a:rPr>
              <a:t>o</a:t>
            </a:r>
            <a:r>
              <a:rPr lang="en-AU" altLang="en-US" sz="2000" b="0" dirty="0" smtClean="0">
                <a:solidFill>
                  <a:srgbClr val="000000"/>
                </a:solidFill>
              </a:rPr>
              <a:t>f theatre composition</a:t>
            </a:r>
          </a:p>
          <a:p>
            <a:r>
              <a:rPr lang="en-AU" altLang="en-US" sz="2000" dirty="0" smtClean="0">
                <a:solidFill>
                  <a:srgbClr val="2A5686"/>
                </a:solidFill>
              </a:rPr>
              <a:t>Consider ways </a:t>
            </a:r>
            <a:r>
              <a:rPr lang="en-AU" altLang="en-US" sz="2000" b="0" dirty="0" smtClean="0">
                <a:solidFill>
                  <a:srgbClr val="000000"/>
                </a:solidFill>
              </a:rPr>
              <a:t>that theatre production work is itself shaped by the styles and contexts of the scripts.</a:t>
            </a:r>
          </a:p>
          <a:p>
            <a:r>
              <a:rPr lang="en-AU" altLang="en-US" sz="2000" dirty="0" smtClean="0">
                <a:solidFill>
                  <a:srgbClr val="2A5686"/>
                </a:solidFill>
              </a:rPr>
              <a:t>Learn about theatre production processes </a:t>
            </a:r>
            <a:r>
              <a:rPr lang="en-AU" altLang="en-US" sz="2000" b="0" dirty="0" smtClean="0">
                <a:solidFill>
                  <a:srgbClr val="000000"/>
                </a:solidFill>
              </a:rPr>
              <a:t>including dramaturgy, planning, development and performance to an audience, and apply this to their work.</a:t>
            </a:r>
          </a:p>
          <a:p>
            <a:r>
              <a:rPr lang="en-AU" altLang="en-US" sz="2000" b="0" dirty="0" smtClean="0">
                <a:solidFill>
                  <a:srgbClr val="000000"/>
                </a:solidFill>
              </a:rPr>
              <a:t>Have opportunities throughout the production process to</a:t>
            </a:r>
            <a:r>
              <a:rPr lang="en-AU" altLang="en-US" sz="2000" dirty="0" smtClean="0">
                <a:solidFill>
                  <a:srgbClr val="000000"/>
                </a:solidFill>
              </a:rPr>
              <a:t> </a:t>
            </a:r>
            <a:r>
              <a:rPr lang="en-AU" altLang="en-US" sz="2000" dirty="0" smtClean="0">
                <a:solidFill>
                  <a:srgbClr val="2A5686"/>
                </a:solidFill>
              </a:rPr>
              <a:t>develop oral skills </a:t>
            </a:r>
            <a:r>
              <a:rPr lang="en-AU" altLang="en-US" sz="2000" b="0" dirty="0" smtClean="0">
                <a:solidFill>
                  <a:srgbClr val="000000"/>
                </a:solidFill>
              </a:rPr>
              <a:t>by explaining how their work in production roles contributes to realising the production aims.</a:t>
            </a:r>
          </a:p>
          <a:p>
            <a:r>
              <a:rPr lang="en-AU" altLang="en-US" sz="2000" dirty="0" smtClean="0">
                <a:solidFill>
                  <a:srgbClr val="2A5686"/>
                </a:solidFill>
              </a:rPr>
              <a:t>Apply</a:t>
            </a:r>
            <a:r>
              <a:rPr lang="en-AU" altLang="en-US" sz="2000" b="0" dirty="0" smtClean="0">
                <a:solidFill>
                  <a:srgbClr val="000000"/>
                </a:solidFill>
              </a:rPr>
              <a:t> safe </a:t>
            </a:r>
            <a:r>
              <a:rPr lang="en-AU" altLang="en-US" sz="2000" b="0" dirty="0">
                <a:solidFill>
                  <a:srgbClr val="000000"/>
                </a:solidFill>
              </a:rPr>
              <a:t>and ethical working </a:t>
            </a:r>
            <a:r>
              <a:rPr lang="en-AU" altLang="en-US" sz="2000" b="0" dirty="0" smtClean="0">
                <a:solidFill>
                  <a:srgbClr val="000000"/>
                </a:solidFill>
              </a:rPr>
              <a:t>practices in theatre.</a:t>
            </a:r>
            <a:endParaRPr lang="en-AU" altLang="en-US" sz="2000" b="0" dirty="0">
              <a:solidFill>
                <a:srgbClr val="000000"/>
              </a:solidFill>
            </a:endParaRP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661248"/>
            <a:ext cx="5760640" cy="400110"/>
          </a:xfrm>
          <a:prstGeom prst="rect">
            <a:avLst/>
          </a:prstGeom>
          <a:solidFill>
            <a:srgbClr val="C2FFF0"/>
          </a:solidFill>
        </p:spPr>
        <p:txBody>
          <a:bodyPr wrap="square" rtlCol="0">
            <a:spAutoFit/>
          </a:bodyPr>
          <a:lstStyle/>
          <a:p>
            <a:r>
              <a:rPr lang="en-US" altLang="en-US" sz="2000" b="1" dirty="0" smtClean="0">
                <a:solidFill>
                  <a:srgbClr val="0071A7"/>
                </a:solidFill>
              </a:rPr>
              <a:t>A</a:t>
            </a:r>
            <a:r>
              <a:rPr lang="en-AU" altLang="en-US" sz="2000" b="1" dirty="0" err="1" smtClean="0">
                <a:solidFill>
                  <a:srgbClr val="0071A7"/>
                </a:solidFill>
              </a:rPr>
              <a:t>pply</a:t>
            </a:r>
            <a:r>
              <a:rPr lang="en-AU" altLang="en-US" sz="2000" b="1" dirty="0" smtClean="0">
                <a:solidFill>
                  <a:srgbClr val="0071A7"/>
                </a:solidFill>
              </a:rPr>
              <a:t>, document</a:t>
            </a:r>
            <a:endParaRPr lang="en-AU" altLang="en-US" sz="2000" b="1" dirty="0">
              <a:solidFill>
                <a:srgbClr val="0071A7"/>
              </a:solidFill>
            </a:endParaRPr>
          </a:p>
        </p:txBody>
      </p:sp>
    </p:spTree>
    <p:extLst>
      <p:ext uri="{BB962C8B-B14F-4D97-AF65-F5344CB8AC3E}">
        <p14:creationId xmlns:p14="http://schemas.microsoft.com/office/powerpoint/2010/main" val="24716983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3200" dirty="0" smtClean="0"/>
              <a:t>Unit 2 AOS 3 : Analysing and evaluating </a:t>
            </a:r>
            <a:br>
              <a:rPr lang="en-AU" altLang="en-US" sz="3200" dirty="0" smtClean="0"/>
            </a:br>
            <a:r>
              <a:rPr lang="en-AU" altLang="en-US" sz="3200" dirty="0" smtClean="0"/>
              <a:t>a theatre production </a:t>
            </a:r>
          </a:p>
        </p:txBody>
      </p:sp>
      <p:sp>
        <p:nvSpPr>
          <p:cNvPr id="18435" name="Rectangle 3"/>
          <p:cNvSpPr>
            <a:spLocks noGrp="1" noChangeArrowheads="1"/>
          </p:cNvSpPr>
          <p:nvPr>
            <p:ph idx="1"/>
          </p:nvPr>
        </p:nvSpPr>
        <p:spPr>
          <a:xfrm>
            <a:off x="395536" y="1556792"/>
            <a:ext cx="8424936" cy="4320480"/>
          </a:xfrm>
        </p:spPr>
        <p:txBody>
          <a:bodyPr/>
          <a:lstStyle/>
          <a:p>
            <a:pPr marL="0" indent="0">
              <a:buNone/>
            </a:pPr>
            <a:r>
              <a:rPr lang="en-AU" altLang="en-US" sz="2200" dirty="0" smtClean="0">
                <a:solidFill>
                  <a:srgbClr val="2A5686"/>
                </a:solidFill>
              </a:rPr>
              <a:t>Analyse and evaluate </a:t>
            </a:r>
            <a:r>
              <a:rPr lang="en-AU" altLang="en-US" sz="2200" b="0" dirty="0" smtClean="0">
                <a:solidFill>
                  <a:srgbClr val="000000"/>
                </a:solidFill>
              </a:rPr>
              <a:t>a professional theatre production of a script focusing on:</a:t>
            </a:r>
          </a:p>
          <a:p>
            <a:r>
              <a:rPr lang="en-US" altLang="en-US" sz="2200" dirty="0">
                <a:solidFill>
                  <a:srgbClr val="2A5686"/>
                </a:solidFill>
              </a:rPr>
              <a:t>t</a:t>
            </a:r>
            <a:r>
              <a:rPr lang="en-US" altLang="en-US" sz="2200" dirty="0" smtClean="0">
                <a:solidFill>
                  <a:srgbClr val="2A5686"/>
                </a:solidFill>
              </a:rPr>
              <a:t>he application of acting, direction and design </a:t>
            </a:r>
          </a:p>
          <a:p>
            <a:r>
              <a:rPr lang="en-US" altLang="en-US" sz="2200" dirty="0">
                <a:solidFill>
                  <a:srgbClr val="2A5686"/>
                </a:solidFill>
              </a:rPr>
              <a:t>w</a:t>
            </a:r>
            <a:r>
              <a:rPr lang="en-AU" altLang="en-US" sz="2200" dirty="0" err="1" smtClean="0">
                <a:solidFill>
                  <a:srgbClr val="2A5686"/>
                </a:solidFill>
              </a:rPr>
              <a:t>ays</a:t>
            </a:r>
            <a:r>
              <a:rPr lang="en-AU" altLang="en-US" sz="2200" dirty="0" smtClean="0">
                <a:solidFill>
                  <a:srgbClr val="2A5686"/>
                </a:solidFill>
              </a:rPr>
              <a:t> in which </a:t>
            </a:r>
            <a:r>
              <a:rPr lang="en-US" altLang="en-US" sz="2200" dirty="0">
                <a:solidFill>
                  <a:srgbClr val="2A5686"/>
                </a:solidFill>
              </a:rPr>
              <a:t>acting, direction and design </a:t>
            </a:r>
            <a:r>
              <a:rPr lang="en-US" altLang="en-US" sz="2200" b="0" dirty="0" smtClean="0">
                <a:solidFill>
                  <a:srgbClr val="000000"/>
                </a:solidFill>
              </a:rPr>
              <a:t>are used to interpret theatre styles evident in a production</a:t>
            </a:r>
            <a:endParaRPr lang="en-AU" altLang="en-US" sz="2200" dirty="0" smtClean="0">
              <a:solidFill>
                <a:srgbClr val="2A5686"/>
              </a:solidFill>
            </a:endParaRPr>
          </a:p>
          <a:p>
            <a:r>
              <a:rPr lang="en-US" altLang="en-US" sz="2200" dirty="0">
                <a:solidFill>
                  <a:srgbClr val="2A5686"/>
                </a:solidFill>
              </a:rPr>
              <a:t>c</a:t>
            </a:r>
            <a:r>
              <a:rPr lang="en-AU" altLang="en-US" sz="2200" dirty="0" err="1" smtClean="0">
                <a:solidFill>
                  <a:srgbClr val="2A5686"/>
                </a:solidFill>
              </a:rPr>
              <a:t>onnections</a:t>
            </a:r>
            <a:r>
              <a:rPr lang="en-AU" altLang="en-US" sz="2200" dirty="0" smtClean="0">
                <a:solidFill>
                  <a:srgbClr val="2A5686"/>
                </a:solidFill>
              </a:rPr>
              <a:t> between </a:t>
            </a:r>
            <a:r>
              <a:rPr lang="en-AU" altLang="en-US" sz="2200" b="0" dirty="0" smtClean="0">
                <a:solidFill>
                  <a:srgbClr val="000000"/>
                </a:solidFill>
              </a:rPr>
              <a:t>contexts of the script and the use of </a:t>
            </a:r>
            <a:r>
              <a:rPr lang="en-US" altLang="en-US" sz="2200" b="0" dirty="0" smtClean="0">
                <a:solidFill>
                  <a:srgbClr val="000000"/>
                </a:solidFill>
              </a:rPr>
              <a:t>acting</a:t>
            </a:r>
            <a:r>
              <a:rPr lang="en-US" altLang="en-US" sz="2200" b="0" dirty="0">
                <a:solidFill>
                  <a:srgbClr val="000000"/>
                </a:solidFill>
              </a:rPr>
              <a:t>, direction and design </a:t>
            </a:r>
            <a:endParaRPr lang="en-US" altLang="en-US" sz="2200" dirty="0" smtClean="0">
              <a:solidFill>
                <a:srgbClr val="2A5686"/>
              </a:solidFill>
            </a:endParaRPr>
          </a:p>
          <a:p>
            <a:r>
              <a:rPr lang="en-US" altLang="en-US" sz="2200" dirty="0" smtClean="0">
                <a:solidFill>
                  <a:srgbClr val="2A5686"/>
                </a:solidFill>
              </a:rPr>
              <a:t>the ways in which </a:t>
            </a:r>
            <a:r>
              <a:rPr lang="en-US" altLang="en-US" sz="2200" dirty="0">
                <a:solidFill>
                  <a:srgbClr val="2A5686"/>
                </a:solidFill>
              </a:rPr>
              <a:t>acting, direction and design </a:t>
            </a:r>
            <a:r>
              <a:rPr lang="en-US" altLang="en-US" sz="2200" b="0" dirty="0" smtClean="0">
                <a:solidFill>
                  <a:srgbClr val="000000"/>
                </a:solidFill>
              </a:rPr>
              <a:t>enables an audience to construct meaning</a:t>
            </a:r>
            <a:r>
              <a:rPr lang="en-AU" altLang="en-US" sz="2200" b="0" dirty="0" smtClean="0">
                <a:solidFill>
                  <a:srgbClr val="000000"/>
                </a:solidFill>
              </a:rPr>
              <a:t>.</a:t>
            </a:r>
            <a:endParaRPr lang="en-US" altLang="en-US" sz="2200" dirty="0" smtClean="0">
              <a:solidFill>
                <a:srgbClr val="2A5686"/>
              </a:solidFill>
            </a:endParaRPr>
          </a:p>
          <a:p>
            <a:r>
              <a:rPr lang="en-US" altLang="en-US" sz="2200" dirty="0" smtClean="0">
                <a:solidFill>
                  <a:srgbClr val="2A5686"/>
                </a:solidFill>
              </a:rPr>
              <a:t>the </a:t>
            </a:r>
            <a:r>
              <a:rPr lang="en-US" altLang="en-US" sz="2200" dirty="0">
                <a:solidFill>
                  <a:srgbClr val="2A5686"/>
                </a:solidFill>
              </a:rPr>
              <a:t>use of </a:t>
            </a:r>
            <a:r>
              <a:rPr lang="en-US" altLang="en-US" sz="2200" b="0" dirty="0" smtClean="0">
                <a:solidFill>
                  <a:srgbClr val="000000"/>
                </a:solidFill>
              </a:rPr>
              <a:t>elements of theatre composition evident</a:t>
            </a:r>
            <a:endParaRPr lang="en-AU" altLang="en-US" sz="2200" b="0" dirty="0">
              <a:solidFill>
                <a:srgbClr val="000000"/>
              </a:solidFill>
            </a:endParaRPr>
          </a:p>
          <a:p>
            <a:r>
              <a:rPr lang="en-US" altLang="en-US" sz="2200" dirty="0" smtClean="0">
                <a:solidFill>
                  <a:srgbClr val="2A5686"/>
                </a:solidFill>
              </a:rPr>
              <a:t>the </a:t>
            </a:r>
            <a:r>
              <a:rPr lang="en-US" altLang="en-US" sz="2200" dirty="0">
                <a:solidFill>
                  <a:srgbClr val="2A5686"/>
                </a:solidFill>
              </a:rPr>
              <a:t>use of </a:t>
            </a:r>
            <a:r>
              <a:rPr lang="en-US" altLang="en-US" sz="2200" b="0" dirty="0">
                <a:solidFill>
                  <a:srgbClr val="000000"/>
                </a:solidFill>
              </a:rPr>
              <a:t>technologies </a:t>
            </a:r>
            <a:r>
              <a:rPr lang="en-AU" altLang="en-US" sz="2200" b="0" dirty="0">
                <a:solidFill>
                  <a:srgbClr val="000000"/>
                </a:solidFill>
              </a:rPr>
              <a:t>in </a:t>
            </a:r>
            <a:r>
              <a:rPr lang="en-AU" altLang="en-US" sz="2200" b="0" dirty="0" smtClean="0">
                <a:solidFill>
                  <a:srgbClr val="000000"/>
                </a:solidFill>
              </a:rPr>
              <a:t>theatre production</a:t>
            </a:r>
            <a:endParaRPr lang="en-AU" altLang="en-US" sz="2200" b="0" dirty="0">
              <a:solidFill>
                <a:srgbClr val="000000"/>
              </a:solidFill>
            </a:endParaRPr>
          </a:p>
          <a:p>
            <a:endParaRPr lang="en-US" altLang="en-US" sz="2000" dirty="0">
              <a:solidFill>
                <a:srgbClr val="2A5686"/>
              </a:solidFill>
            </a:endParaRPr>
          </a:p>
          <a:p>
            <a:pPr marL="0" indent="0">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smtClean="0">
                <a:solidFill>
                  <a:srgbClr val="0071A7"/>
                </a:solidFill>
              </a:rPr>
              <a:t>Analyse and evaluate</a:t>
            </a:r>
            <a:endParaRPr lang="en-AU" altLang="en-US" b="1" dirty="0">
              <a:solidFill>
                <a:srgbClr val="0071A7"/>
              </a:solidFill>
            </a:endParaRPr>
          </a:p>
        </p:txBody>
      </p:sp>
    </p:spTree>
    <p:extLst>
      <p:ext uri="{BB962C8B-B14F-4D97-AF65-F5344CB8AC3E}">
        <p14:creationId xmlns:p14="http://schemas.microsoft.com/office/powerpoint/2010/main" val="194263517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3568" y="620688"/>
            <a:ext cx="7772400" cy="875184"/>
          </a:xfrm>
        </p:spPr>
        <p:txBody>
          <a:bodyPr/>
          <a:lstStyle/>
          <a:p>
            <a:pPr eaLnBrk="1" hangingPunct="1"/>
            <a:r>
              <a:rPr lang="en-AU" altLang="en-US" dirty="0" smtClean="0"/>
              <a:t>Assessment Unit 2- Page 18</a:t>
            </a:r>
          </a:p>
        </p:txBody>
      </p:sp>
      <p:sp>
        <p:nvSpPr>
          <p:cNvPr id="33795" name="Rectangle 3"/>
          <p:cNvSpPr>
            <a:spLocks noGrp="1" noChangeArrowheads="1"/>
          </p:cNvSpPr>
          <p:nvPr>
            <p:ph idx="1"/>
          </p:nvPr>
        </p:nvSpPr>
        <p:spPr>
          <a:xfrm>
            <a:off x="395536" y="1556792"/>
            <a:ext cx="8424936" cy="4248696"/>
          </a:xfrm>
        </p:spPr>
        <p:txBody>
          <a:bodyPr/>
          <a:lstStyle/>
          <a:p>
            <a:pPr eaLnBrk="1" hangingPunct="1">
              <a:lnSpc>
                <a:spcPct val="80000"/>
              </a:lnSpc>
              <a:buFontTx/>
              <a:buNone/>
            </a:pPr>
            <a:r>
              <a:rPr lang="en-AU" altLang="en-US" sz="2800" b="0" i="1" dirty="0" smtClean="0"/>
              <a:t>For all three outcomes a range of assessment tasks may be selected from the following:</a:t>
            </a:r>
          </a:p>
          <a:p>
            <a:pPr>
              <a:lnSpc>
                <a:spcPct val="80000"/>
              </a:lnSpc>
            </a:pPr>
            <a:r>
              <a:rPr lang="en-AU" altLang="en-US" sz="2800" b="0" dirty="0"/>
              <a:t>i</a:t>
            </a:r>
            <a:r>
              <a:rPr lang="en-US" altLang="en-US" sz="2800" b="0" dirty="0" err="1" smtClean="0"/>
              <a:t>nterpretation</a:t>
            </a:r>
            <a:r>
              <a:rPr lang="en-US" altLang="en-US" sz="2800" b="0" dirty="0" smtClean="0"/>
              <a:t> </a:t>
            </a:r>
            <a:r>
              <a:rPr lang="en-US" altLang="en-US" sz="2800" b="0" dirty="0"/>
              <a:t>of scripts from the </a:t>
            </a:r>
            <a:r>
              <a:rPr lang="en-US" altLang="en-US" sz="2800" b="0" dirty="0" smtClean="0"/>
              <a:t>modern </a:t>
            </a:r>
            <a:r>
              <a:rPr lang="en-US" altLang="en-US" sz="2800" b="0" dirty="0"/>
              <a:t>era through the application of acting, direction and/or </a:t>
            </a:r>
            <a:r>
              <a:rPr lang="en-US" altLang="en-US" sz="2800" b="0" dirty="0" smtClean="0"/>
              <a:t>design: costume</a:t>
            </a:r>
            <a:r>
              <a:rPr lang="en-US" altLang="en-US" sz="2800" b="0" dirty="0"/>
              <a:t>, make-up, props, set, lighting, sound</a:t>
            </a:r>
          </a:p>
          <a:p>
            <a:pPr>
              <a:lnSpc>
                <a:spcPct val="80000"/>
              </a:lnSpc>
            </a:pPr>
            <a:r>
              <a:rPr lang="en-US" altLang="en-US" sz="2800" b="0" dirty="0" smtClean="0"/>
              <a:t>oral</a:t>
            </a:r>
            <a:r>
              <a:rPr lang="en-US" altLang="en-US" sz="2800" b="0" dirty="0"/>
              <a:t>/visual/multimedia reports and/or presentations</a:t>
            </a:r>
          </a:p>
          <a:p>
            <a:pPr>
              <a:lnSpc>
                <a:spcPct val="80000"/>
              </a:lnSpc>
            </a:pPr>
            <a:r>
              <a:rPr lang="en-US" altLang="en-US" sz="2800" b="0" dirty="0" smtClean="0"/>
              <a:t>structured </a:t>
            </a:r>
            <a:r>
              <a:rPr lang="en-US" altLang="en-US" sz="2800" b="0" dirty="0"/>
              <a:t>questions</a:t>
            </a:r>
          </a:p>
          <a:p>
            <a:pPr>
              <a:lnSpc>
                <a:spcPct val="80000"/>
              </a:lnSpc>
            </a:pPr>
            <a:r>
              <a:rPr lang="en-US" altLang="en-US" sz="2800" b="0" dirty="0" smtClean="0"/>
              <a:t>a </a:t>
            </a:r>
            <a:r>
              <a:rPr lang="en-US" altLang="en-US" sz="2800" b="0" dirty="0"/>
              <a:t>research report.</a:t>
            </a:r>
          </a:p>
          <a:p>
            <a:pPr marL="0" indent="0">
              <a:lnSpc>
                <a:spcPct val="80000"/>
              </a:lnSpc>
              <a:buNone/>
            </a:pPr>
            <a:r>
              <a:rPr lang="en-US" altLang="en-US" sz="2800" dirty="0"/>
              <a:t>At least one assessment task must be practice-based, at least one task must be written and at least one </a:t>
            </a:r>
            <a:r>
              <a:rPr lang="en-US" altLang="en-US" sz="2800" dirty="0" smtClean="0"/>
              <a:t>task must </a:t>
            </a:r>
            <a:r>
              <a:rPr lang="en-US" altLang="en-US" sz="2800" dirty="0"/>
              <a:t>include an oral component.</a:t>
            </a:r>
            <a:endParaRPr lang="en-AU" altLang="en-US" sz="2800" dirty="0" smtClean="0"/>
          </a:p>
        </p:txBody>
      </p:sp>
    </p:spTree>
    <p:extLst>
      <p:ext uri="{BB962C8B-B14F-4D97-AF65-F5344CB8AC3E}">
        <p14:creationId xmlns:p14="http://schemas.microsoft.com/office/powerpoint/2010/main" val="20770129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772400" cy="875184"/>
          </a:xfrm>
        </p:spPr>
        <p:txBody>
          <a:bodyPr/>
          <a:lstStyle/>
          <a:p>
            <a:r>
              <a:rPr lang="en-US" b="1" dirty="0" smtClean="0"/>
              <a:t>UNIT 3</a:t>
            </a:r>
            <a:endParaRPr lang="en-US" dirty="0"/>
          </a:p>
        </p:txBody>
      </p:sp>
      <p:sp>
        <p:nvSpPr>
          <p:cNvPr id="2" name="Text Placeholder 1"/>
          <p:cNvSpPr>
            <a:spLocks noGrp="1"/>
          </p:cNvSpPr>
          <p:nvPr>
            <p:ph idx="1"/>
          </p:nvPr>
        </p:nvSpPr>
        <p:spPr>
          <a:xfrm>
            <a:off x="395536" y="1340768"/>
            <a:ext cx="8424936" cy="4752528"/>
          </a:xfrm>
        </p:spPr>
        <p:txBody>
          <a:bodyPr>
            <a:noAutofit/>
          </a:bodyPr>
          <a:lstStyle/>
          <a:p>
            <a:pPr marL="0" indent="0">
              <a:buNone/>
            </a:pPr>
            <a:r>
              <a:rPr lang="en-AU" sz="2400" b="0" dirty="0" smtClean="0"/>
              <a:t>Students develop an interpretation of a </a:t>
            </a:r>
            <a:r>
              <a:rPr lang="en-AU" sz="2400" dirty="0" smtClean="0"/>
              <a:t>script</a:t>
            </a:r>
            <a:r>
              <a:rPr lang="en-AU" sz="2400" b="0" dirty="0" smtClean="0"/>
              <a:t> through the three stages of the theatre production process: planning, development and presentation. They specialise in two </a:t>
            </a:r>
            <a:r>
              <a:rPr lang="en-AU" sz="2400" dirty="0" smtClean="0"/>
              <a:t>production roles working collaboratively, creatively and imaginatively to realise the production of a script.</a:t>
            </a:r>
          </a:p>
          <a:p>
            <a:pPr marL="0" indent="0">
              <a:buNone/>
            </a:pPr>
            <a:endParaRPr lang="en-AU" sz="2400" b="1" dirty="0" smtClean="0"/>
          </a:p>
          <a:p>
            <a:pPr marL="0" indent="0">
              <a:buNone/>
            </a:pPr>
            <a:r>
              <a:rPr lang="en-AU" sz="2400" b="1" dirty="0" smtClean="0"/>
              <a:t>What students do:</a:t>
            </a:r>
          </a:p>
          <a:p>
            <a:pPr lvl="0"/>
            <a:r>
              <a:rPr lang="en-US" sz="2400" b="0" dirty="0" smtClean="0">
                <a:latin typeface="+mj-lt"/>
              </a:rPr>
              <a:t>Across Unit 3 students are </a:t>
            </a:r>
            <a:r>
              <a:rPr lang="en-US" sz="2400" b="0" dirty="0">
                <a:latin typeface="+mj-lt"/>
              </a:rPr>
              <a:t>required </a:t>
            </a:r>
            <a:r>
              <a:rPr lang="en-AU" sz="2400" b="0" dirty="0" smtClean="0">
                <a:latin typeface="+mj-lt"/>
              </a:rPr>
              <a:t>to </a:t>
            </a:r>
            <a:r>
              <a:rPr lang="en-AU" sz="2400" dirty="0" smtClean="0">
                <a:latin typeface="+mj-lt"/>
              </a:rPr>
              <a:t>engage with at least three scripts </a:t>
            </a:r>
            <a:r>
              <a:rPr lang="en-AU" sz="2400" b="0" dirty="0" smtClean="0">
                <a:latin typeface="+mj-lt"/>
              </a:rPr>
              <a:t>and </a:t>
            </a:r>
            <a:r>
              <a:rPr lang="en-AU" sz="2400" dirty="0" smtClean="0">
                <a:latin typeface="+mj-lt"/>
              </a:rPr>
              <a:t>work in two production roles from the following list: </a:t>
            </a:r>
          </a:p>
          <a:p>
            <a:pPr marL="0" lvl="0" indent="0">
              <a:buNone/>
            </a:pPr>
            <a:r>
              <a:rPr lang="en-AU" sz="2400" dirty="0" smtClean="0">
                <a:latin typeface="+mj-lt"/>
              </a:rPr>
              <a:t>   * actor 	* director 	* designer</a:t>
            </a:r>
          </a:p>
          <a:p>
            <a:pPr lvl="0"/>
            <a:endParaRPr lang="en-AU" sz="2400" b="0" dirty="0">
              <a:latin typeface="+mj-lt"/>
            </a:endParaRPr>
          </a:p>
          <a:p>
            <a:pPr lvl="0"/>
            <a:endParaRPr lang="en-AU" sz="2400" b="0" dirty="0" smtClean="0">
              <a:latin typeface="+mj-lt"/>
            </a:endParaRPr>
          </a:p>
          <a:p>
            <a:pPr lvl="0"/>
            <a:endParaRPr lang="en-AU" sz="2400" dirty="0">
              <a:latin typeface="+mj-lt"/>
            </a:endParaRPr>
          </a:p>
          <a:p>
            <a:endParaRPr lang="en-AU" sz="2400" b="1" dirty="0" smtClean="0"/>
          </a:p>
        </p:txBody>
      </p:sp>
    </p:spTree>
    <p:extLst>
      <p:ext uri="{BB962C8B-B14F-4D97-AF65-F5344CB8AC3E}">
        <p14:creationId xmlns:p14="http://schemas.microsoft.com/office/powerpoint/2010/main" val="331267568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smtClean="0"/>
              <a:t>Unit 3: Producing theatre</a:t>
            </a:r>
          </a:p>
        </p:txBody>
      </p:sp>
      <p:sp>
        <p:nvSpPr>
          <p:cNvPr id="17411" name="Rectangle 3"/>
          <p:cNvSpPr>
            <a:spLocks noGrp="1" noChangeArrowheads="1"/>
          </p:cNvSpPr>
          <p:nvPr>
            <p:ph idx="1"/>
          </p:nvPr>
        </p:nvSpPr>
        <p:spPr/>
        <p:txBody>
          <a:bodyPr/>
          <a:lstStyle/>
          <a:p>
            <a:pPr eaLnBrk="1" hangingPunct="1">
              <a:buFont typeface="Arial" panose="020B0604020202020204" pitchFamily="34" charset="0"/>
              <a:buChar char="•"/>
            </a:pPr>
            <a:r>
              <a:rPr lang="en-AU" altLang="en-US" dirty="0" smtClean="0"/>
              <a:t>Area of Study </a:t>
            </a:r>
            <a:r>
              <a:rPr lang="en-AU" altLang="en-US" dirty="0"/>
              <a:t>1</a:t>
            </a:r>
            <a:r>
              <a:rPr lang="en-AU" altLang="en-US" dirty="0" smtClean="0"/>
              <a:t>: </a:t>
            </a:r>
          </a:p>
          <a:p>
            <a:pPr marL="352425" indent="0" eaLnBrk="1" hangingPunct="1">
              <a:buNone/>
            </a:pPr>
            <a:r>
              <a:rPr lang="en-AU" altLang="en-US" b="0" dirty="0" smtClean="0"/>
              <a:t>Staging theatre</a:t>
            </a:r>
          </a:p>
          <a:p>
            <a:pPr>
              <a:buFont typeface="Arial" panose="020B0604020202020204" pitchFamily="34" charset="0"/>
              <a:buChar char="•"/>
            </a:pPr>
            <a:r>
              <a:rPr lang="en-AU" altLang="en-US" dirty="0" smtClean="0"/>
              <a:t>Area of Study 2: </a:t>
            </a:r>
          </a:p>
          <a:p>
            <a:pPr marL="439738" indent="0">
              <a:buNone/>
            </a:pPr>
            <a:r>
              <a:rPr lang="en-AU" altLang="en-US" b="0" dirty="0" smtClean="0"/>
              <a:t>Interpreting a script</a:t>
            </a:r>
          </a:p>
          <a:p>
            <a:pPr>
              <a:buFont typeface="Arial" panose="020B0604020202020204" pitchFamily="34" charset="0"/>
              <a:buChar char="•"/>
            </a:pPr>
            <a:r>
              <a:rPr lang="en-AU" altLang="en-US" dirty="0" smtClean="0"/>
              <a:t>Area of Study 3: </a:t>
            </a:r>
          </a:p>
          <a:p>
            <a:pPr marL="352425" indent="0">
              <a:buNone/>
            </a:pPr>
            <a:r>
              <a:rPr lang="en-AU" altLang="en-US" b="0" dirty="0" smtClean="0"/>
              <a:t>Analysing and evaluating theatre</a:t>
            </a:r>
          </a:p>
        </p:txBody>
      </p:sp>
    </p:spTree>
    <p:extLst>
      <p:ext uri="{BB962C8B-B14F-4D97-AF65-F5344CB8AC3E}">
        <p14:creationId xmlns:p14="http://schemas.microsoft.com/office/powerpoint/2010/main" val="27789737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3200" dirty="0" smtClean="0"/>
              <a:t>Unit </a:t>
            </a:r>
            <a:r>
              <a:rPr lang="en-AU" altLang="en-US" sz="3200" dirty="0"/>
              <a:t>3</a:t>
            </a:r>
            <a:r>
              <a:rPr lang="en-AU" altLang="en-US" sz="3200" dirty="0" smtClean="0"/>
              <a:t> AOS 1 : Staging theatre</a:t>
            </a:r>
          </a:p>
        </p:txBody>
      </p:sp>
      <p:sp>
        <p:nvSpPr>
          <p:cNvPr id="18435" name="Rectangle 3"/>
          <p:cNvSpPr>
            <a:spLocks noGrp="1" noChangeArrowheads="1"/>
          </p:cNvSpPr>
          <p:nvPr>
            <p:ph idx="1"/>
          </p:nvPr>
        </p:nvSpPr>
        <p:spPr>
          <a:xfrm>
            <a:off x="395536" y="1340768"/>
            <a:ext cx="8424936" cy="4320480"/>
          </a:xfrm>
        </p:spPr>
        <p:txBody>
          <a:bodyPr/>
          <a:lstStyle/>
          <a:p>
            <a:pPr>
              <a:buFont typeface="Arial" pitchFamily="34" charset="0"/>
              <a:buChar char="•"/>
            </a:pPr>
            <a:r>
              <a:rPr lang="en-AU" altLang="en-US" sz="2100" dirty="0" smtClean="0">
                <a:solidFill>
                  <a:srgbClr val="2A5686"/>
                </a:solidFill>
              </a:rPr>
              <a:t>Interpret a script </a:t>
            </a:r>
            <a:r>
              <a:rPr lang="en-AU" altLang="en-US" sz="2100" b="0" dirty="0" smtClean="0">
                <a:solidFill>
                  <a:schemeClr val="tx1"/>
                </a:solidFill>
              </a:rPr>
              <a:t>for performance to an audience.</a:t>
            </a:r>
          </a:p>
          <a:p>
            <a:r>
              <a:rPr lang="en-AU" altLang="en-US" sz="2100" dirty="0" smtClean="0">
                <a:solidFill>
                  <a:srgbClr val="2A5686"/>
                </a:solidFill>
              </a:rPr>
              <a:t>Work in two production roles across all three stages of </a:t>
            </a:r>
            <a:r>
              <a:rPr lang="en-AU" altLang="en-US" sz="2100" b="0" dirty="0" smtClean="0">
                <a:solidFill>
                  <a:srgbClr val="000000"/>
                </a:solidFill>
              </a:rPr>
              <a:t>the production process.</a:t>
            </a:r>
            <a:endParaRPr lang="en-AU" altLang="en-US" sz="2100" b="0" dirty="0">
              <a:solidFill>
                <a:srgbClr val="000000"/>
              </a:solidFill>
            </a:endParaRPr>
          </a:p>
          <a:p>
            <a:r>
              <a:rPr lang="en-AU" altLang="en-US" sz="2100" dirty="0" smtClean="0">
                <a:solidFill>
                  <a:srgbClr val="2A5686"/>
                </a:solidFill>
              </a:rPr>
              <a:t>Apply dramaturgy and elements of theatre composition creatively and imaginatively.</a:t>
            </a:r>
          </a:p>
          <a:p>
            <a:r>
              <a:rPr lang="en-US" altLang="en-US" sz="2100" dirty="0" smtClean="0">
                <a:solidFill>
                  <a:srgbClr val="2A5686"/>
                </a:solidFill>
              </a:rPr>
              <a:t>A</a:t>
            </a:r>
            <a:r>
              <a:rPr lang="en-AU" altLang="en-US" sz="2100" dirty="0" err="1" smtClean="0">
                <a:solidFill>
                  <a:srgbClr val="2A5686"/>
                </a:solidFill>
              </a:rPr>
              <a:t>pply</a:t>
            </a:r>
            <a:r>
              <a:rPr lang="en-AU" altLang="en-US" sz="2100" dirty="0" smtClean="0">
                <a:solidFill>
                  <a:srgbClr val="2A5686"/>
                </a:solidFill>
              </a:rPr>
              <a:t> theatre technologies to enhance </a:t>
            </a:r>
            <a:r>
              <a:rPr lang="en-AU" altLang="en-US" sz="2100" b="0" dirty="0" smtClean="0">
                <a:solidFill>
                  <a:schemeClr val="tx1"/>
                </a:solidFill>
              </a:rPr>
              <a:t>realisation of production aims.</a:t>
            </a:r>
          </a:p>
          <a:p>
            <a:r>
              <a:rPr lang="en-AU" altLang="en-US" sz="2100" dirty="0" smtClean="0">
                <a:solidFill>
                  <a:srgbClr val="2A5686"/>
                </a:solidFill>
              </a:rPr>
              <a:t>Demonstrate techniques and processes regarding safe and ethical working practices associated with theatre production.</a:t>
            </a:r>
            <a:r>
              <a:rPr lang="en-AU" altLang="en-US" sz="2100" b="0" dirty="0" smtClean="0">
                <a:solidFill>
                  <a:schemeClr val="tx1"/>
                </a:solidFill>
              </a:rPr>
              <a:t> </a:t>
            </a:r>
          </a:p>
          <a:p>
            <a:r>
              <a:rPr lang="en-AU" altLang="en-US" sz="2100" dirty="0" smtClean="0">
                <a:solidFill>
                  <a:srgbClr val="2A5686"/>
                </a:solidFill>
              </a:rPr>
              <a:t>Analyse, evaluate and document ongoing developmental contributions </a:t>
            </a:r>
            <a:r>
              <a:rPr lang="en-AU" altLang="en-US" sz="2100" dirty="0" smtClean="0">
                <a:solidFill>
                  <a:schemeClr val="tx1"/>
                </a:solidFill>
              </a:rPr>
              <a:t>across all three stages of the production process.</a:t>
            </a:r>
            <a:endParaRPr lang="en-AU" altLang="en-US" sz="2100" dirty="0" smtClean="0">
              <a:solidFill>
                <a:srgbClr val="2A5686"/>
              </a:solidFill>
            </a:endParaRPr>
          </a:p>
          <a:p>
            <a:pPr>
              <a:buFont typeface="Arial" pitchFamily="34" charset="0"/>
              <a:buChar char="•"/>
            </a:pPr>
            <a:endParaRPr lang="en-AU" altLang="en-US" sz="2100" b="0" dirty="0" smtClean="0">
              <a:solidFill>
                <a:srgbClr val="000000"/>
              </a:solidFill>
            </a:endParaRP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733256"/>
            <a:ext cx="5544616" cy="707886"/>
          </a:xfrm>
          <a:prstGeom prst="rect">
            <a:avLst/>
          </a:prstGeom>
          <a:solidFill>
            <a:srgbClr val="C2FFF0"/>
          </a:solidFill>
        </p:spPr>
        <p:txBody>
          <a:bodyPr wrap="square" rtlCol="0">
            <a:spAutoFit/>
          </a:bodyPr>
          <a:lstStyle/>
          <a:p>
            <a:r>
              <a:rPr lang="en-US" altLang="en-US" sz="2000" b="1" dirty="0" smtClean="0">
                <a:solidFill>
                  <a:srgbClr val="0071A7"/>
                </a:solidFill>
              </a:rPr>
              <a:t>D</a:t>
            </a:r>
            <a:r>
              <a:rPr lang="en-AU" altLang="en-US" sz="2000" b="1" dirty="0" err="1" smtClean="0">
                <a:solidFill>
                  <a:srgbClr val="0071A7"/>
                </a:solidFill>
              </a:rPr>
              <a:t>emonstrate</a:t>
            </a:r>
            <a:r>
              <a:rPr lang="en-AU" altLang="en-US" sz="2000" b="1" dirty="0" smtClean="0">
                <a:solidFill>
                  <a:srgbClr val="0071A7"/>
                </a:solidFill>
              </a:rPr>
              <a:t>, document, apply, identify, describe, analyse, evaluate</a:t>
            </a:r>
            <a:endParaRPr lang="en-AU" altLang="en-US" sz="2000" b="1" dirty="0">
              <a:solidFill>
                <a:srgbClr val="0071A7"/>
              </a:solidFill>
            </a:endParaRPr>
          </a:p>
        </p:txBody>
      </p:sp>
    </p:spTree>
    <p:extLst>
      <p:ext uri="{BB962C8B-B14F-4D97-AF65-F5344CB8AC3E}">
        <p14:creationId xmlns:p14="http://schemas.microsoft.com/office/powerpoint/2010/main" val="10785668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648072"/>
          </a:xfrm>
        </p:spPr>
        <p:txBody>
          <a:bodyPr/>
          <a:lstStyle/>
          <a:p>
            <a:r>
              <a:rPr lang="en-AU" altLang="en-US" sz="3200" dirty="0" smtClean="0"/>
              <a:t>Unit </a:t>
            </a:r>
            <a:r>
              <a:rPr lang="en-AU" altLang="en-US" sz="3200" dirty="0"/>
              <a:t>3</a:t>
            </a:r>
            <a:r>
              <a:rPr lang="en-AU" altLang="en-US" sz="3200" dirty="0" smtClean="0"/>
              <a:t> AOS </a:t>
            </a:r>
            <a:r>
              <a:rPr lang="en-AU" altLang="en-US" sz="3200" dirty="0"/>
              <a:t>2</a:t>
            </a:r>
            <a:r>
              <a:rPr lang="en-AU" altLang="en-US" sz="3200" dirty="0" smtClean="0"/>
              <a:t> : Interpreting a script</a:t>
            </a:r>
          </a:p>
        </p:txBody>
      </p:sp>
      <p:sp>
        <p:nvSpPr>
          <p:cNvPr id="18435" name="Rectangle 3"/>
          <p:cNvSpPr>
            <a:spLocks noGrp="1" noChangeArrowheads="1"/>
          </p:cNvSpPr>
          <p:nvPr>
            <p:ph idx="1"/>
          </p:nvPr>
        </p:nvSpPr>
        <p:spPr>
          <a:xfrm>
            <a:off x="395536" y="1124744"/>
            <a:ext cx="8424936" cy="4392488"/>
          </a:xfrm>
        </p:spPr>
        <p:txBody>
          <a:bodyPr/>
          <a:lstStyle/>
          <a:p>
            <a:r>
              <a:rPr lang="en-AU" altLang="en-US" sz="2000" dirty="0" smtClean="0">
                <a:solidFill>
                  <a:srgbClr val="2A5686"/>
                </a:solidFill>
              </a:rPr>
              <a:t>Outline concepts and ideas for a </a:t>
            </a:r>
            <a:r>
              <a:rPr lang="en-AU" altLang="en-US" sz="2000" dirty="0">
                <a:solidFill>
                  <a:srgbClr val="2A5686"/>
                </a:solidFill>
              </a:rPr>
              <a:t>creative </a:t>
            </a:r>
            <a:r>
              <a:rPr lang="en-AU" altLang="en-US" sz="2000" b="0" dirty="0" smtClean="0">
                <a:solidFill>
                  <a:schemeClr val="tx1"/>
                </a:solidFill>
              </a:rPr>
              <a:t>interpretation </a:t>
            </a:r>
            <a:r>
              <a:rPr lang="en-AU" altLang="en-US" sz="2000" b="0" dirty="0">
                <a:solidFill>
                  <a:schemeClr val="tx1"/>
                </a:solidFill>
              </a:rPr>
              <a:t>of </a:t>
            </a:r>
            <a:r>
              <a:rPr lang="en-AU" altLang="en-US" sz="2000" b="0" dirty="0" smtClean="0">
                <a:solidFill>
                  <a:schemeClr val="tx1"/>
                </a:solidFill>
              </a:rPr>
              <a:t>excerpts from a script.</a:t>
            </a:r>
            <a:endParaRPr lang="en-AU" altLang="en-US" sz="2000" dirty="0" smtClean="0">
              <a:solidFill>
                <a:srgbClr val="2A5686"/>
              </a:solidFill>
            </a:endParaRPr>
          </a:p>
          <a:p>
            <a:r>
              <a:rPr lang="en-AU" altLang="en-US" sz="2000" dirty="0" smtClean="0">
                <a:solidFill>
                  <a:srgbClr val="2A5686"/>
                </a:solidFill>
              </a:rPr>
              <a:t>Explain how </a:t>
            </a:r>
            <a:r>
              <a:rPr lang="en-AU" altLang="en-US" sz="2000" b="0" dirty="0" smtClean="0">
                <a:solidFill>
                  <a:schemeClr val="tx1"/>
                </a:solidFill>
              </a:rPr>
              <a:t>these concepts and ideas could be realised in a theatre production.</a:t>
            </a:r>
          </a:p>
          <a:p>
            <a:r>
              <a:rPr lang="en-US" altLang="en-US" sz="2000" dirty="0" smtClean="0">
                <a:solidFill>
                  <a:srgbClr val="2A5686"/>
                </a:solidFill>
              </a:rPr>
              <a:t>F</a:t>
            </a:r>
            <a:r>
              <a:rPr lang="en-AU" altLang="en-US" sz="2000" dirty="0" err="1" smtClean="0">
                <a:solidFill>
                  <a:srgbClr val="2A5686"/>
                </a:solidFill>
              </a:rPr>
              <a:t>ormulate</a:t>
            </a:r>
            <a:r>
              <a:rPr lang="en-AU" altLang="en-US" sz="2000" dirty="0" smtClean="0">
                <a:solidFill>
                  <a:srgbClr val="2A5686"/>
                </a:solidFill>
              </a:rPr>
              <a:t> and justify interpretations </a:t>
            </a:r>
            <a:r>
              <a:rPr lang="en-AU" altLang="en-US" sz="2000" b="0" dirty="0" smtClean="0">
                <a:solidFill>
                  <a:srgbClr val="000000"/>
                </a:solidFill>
              </a:rPr>
              <a:t>that could be realised through work in production roles</a:t>
            </a:r>
            <a:r>
              <a:rPr lang="en-AU" altLang="en-US" sz="2000" dirty="0">
                <a:solidFill>
                  <a:srgbClr val="2A5686"/>
                </a:solidFill>
              </a:rPr>
              <a:t>.</a:t>
            </a:r>
            <a:endParaRPr lang="en-AU" altLang="en-US" sz="2000" dirty="0" smtClean="0">
              <a:solidFill>
                <a:srgbClr val="2A5686"/>
              </a:solidFill>
            </a:endParaRPr>
          </a:p>
          <a:p>
            <a:r>
              <a:rPr lang="en-AU" altLang="en-US" sz="2000" dirty="0" smtClean="0">
                <a:solidFill>
                  <a:srgbClr val="2A5686"/>
                </a:solidFill>
              </a:rPr>
              <a:t>Document and annotate </a:t>
            </a:r>
            <a:r>
              <a:rPr lang="en-AU" altLang="en-US" sz="2000" b="0" dirty="0" smtClean="0">
                <a:solidFill>
                  <a:srgbClr val="000000"/>
                </a:solidFill>
              </a:rPr>
              <a:t>an interpretation of the scripts.</a:t>
            </a:r>
          </a:p>
          <a:p>
            <a:r>
              <a:rPr lang="en-AU" altLang="en-US" sz="2000" dirty="0" smtClean="0">
                <a:solidFill>
                  <a:srgbClr val="2A5686"/>
                </a:solidFill>
              </a:rPr>
              <a:t>Identify and explain </a:t>
            </a:r>
            <a:r>
              <a:rPr lang="en-AU" altLang="en-US" sz="2000" b="0" dirty="0" smtClean="0">
                <a:solidFill>
                  <a:srgbClr val="000000"/>
                </a:solidFill>
              </a:rPr>
              <a:t>how work in production roles in one or more of the three stages of the production process could be used to </a:t>
            </a:r>
            <a:r>
              <a:rPr lang="en-AU" altLang="en-US" sz="2000" b="0" dirty="0">
                <a:solidFill>
                  <a:srgbClr val="000000"/>
                </a:solidFill>
              </a:rPr>
              <a:t>realise ideas </a:t>
            </a:r>
            <a:r>
              <a:rPr lang="en-AU" altLang="en-US" sz="2000" b="0" dirty="0" smtClean="0">
                <a:solidFill>
                  <a:srgbClr val="000000"/>
                </a:solidFill>
              </a:rPr>
              <a:t>or concepts for a theatre production.</a:t>
            </a:r>
          </a:p>
          <a:p>
            <a:r>
              <a:rPr lang="en-AU" altLang="en-US" sz="2000" dirty="0" smtClean="0">
                <a:solidFill>
                  <a:srgbClr val="2A5686"/>
                </a:solidFill>
              </a:rPr>
              <a:t>Describe how </a:t>
            </a:r>
            <a:r>
              <a:rPr lang="en-AU" altLang="en-US" sz="2000" b="0" dirty="0" smtClean="0">
                <a:solidFill>
                  <a:srgbClr val="000000"/>
                </a:solidFill>
              </a:rPr>
              <a:t>dramaturgy, elements of theatre composition and theatre technologies could be applied to realise ideas and concepts in the interpretation.</a:t>
            </a: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589240"/>
            <a:ext cx="5400600" cy="707886"/>
          </a:xfrm>
          <a:prstGeom prst="rect">
            <a:avLst/>
          </a:prstGeom>
          <a:solidFill>
            <a:srgbClr val="C2FFF0"/>
          </a:solidFill>
        </p:spPr>
        <p:txBody>
          <a:bodyPr wrap="square" rtlCol="0">
            <a:spAutoFit/>
          </a:bodyPr>
          <a:lstStyle/>
          <a:p>
            <a:r>
              <a:rPr lang="en-AU" altLang="en-US" sz="2000" b="1" dirty="0" smtClean="0">
                <a:solidFill>
                  <a:srgbClr val="0071A7"/>
                </a:solidFill>
              </a:rPr>
              <a:t>Outline, explain, document, identify, justify, annotate, describe</a:t>
            </a:r>
            <a:endParaRPr lang="en-AU" altLang="en-US" sz="2000" b="1" dirty="0">
              <a:solidFill>
                <a:srgbClr val="0071A7"/>
              </a:solidFill>
            </a:endParaRPr>
          </a:p>
        </p:txBody>
      </p:sp>
    </p:spTree>
    <p:extLst>
      <p:ext uri="{BB962C8B-B14F-4D97-AF65-F5344CB8AC3E}">
        <p14:creationId xmlns:p14="http://schemas.microsoft.com/office/powerpoint/2010/main" val="38914957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3200" dirty="0" smtClean="0"/>
              <a:t>Unit </a:t>
            </a:r>
            <a:r>
              <a:rPr lang="en-AU" altLang="en-US" sz="3200" dirty="0"/>
              <a:t>3</a:t>
            </a:r>
            <a:r>
              <a:rPr lang="en-AU" altLang="en-US" sz="3200" dirty="0" smtClean="0"/>
              <a:t> AOS 3 : Analysing and </a:t>
            </a:r>
            <a:br>
              <a:rPr lang="en-AU" altLang="en-US" sz="3200" dirty="0" smtClean="0"/>
            </a:br>
            <a:r>
              <a:rPr lang="en-AU" altLang="en-US" sz="3200" dirty="0" smtClean="0"/>
              <a:t>evaluating theatre </a:t>
            </a:r>
          </a:p>
        </p:txBody>
      </p:sp>
      <p:sp>
        <p:nvSpPr>
          <p:cNvPr id="18435" name="Rectangle 3"/>
          <p:cNvSpPr>
            <a:spLocks noGrp="1" noChangeArrowheads="1"/>
          </p:cNvSpPr>
          <p:nvPr>
            <p:ph idx="1"/>
          </p:nvPr>
        </p:nvSpPr>
        <p:spPr>
          <a:xfrm>
            <a:off x="395536" y="1772816"/>
            <a:ext cx="8424936" cy="3816424"/>
          </a:xfrm>
        </p:spPr>
        <p:txBody>
          <a:bodyPr/>
          <a:lstStyle/>
          <a:p>
            <a:pPr marL="0" indent="0">
              <a:buNone/>
            </a:pPr>
            <a:r>
              <a:rPr lang="en-AU" altLang="en-US" sz="2200" dirty="0" smtClean="0">
                <a:solidFill>
                  <a:srgbClr val="2A5686"/>
                </a:solidFill>
              </a:rPr>
              <a:t>Analyse and evaluate </a:t>
            </a:r>
            <a:r>
              <a:rPr lang="en-AU" altLang="en-US" sz="2200" b="0" dirty="0" smtClean="0">
                <a:solidFill>
                  <a:schemeClr val="tx1"/>
                </a:solidFill>
              </a:rPr>
              <a:t>an interpretation of a script in a production from the prescribed Unit 3 playlist</a:t>
            </a:r>
            <a:r>
              <a:rPr lang="en-AU" altLang="en-US" sz="2200" b="0" dirty="0" smtClean="0">
                <a:solidFill>
                  <a:srgbClr val="000000"/>
                </a:solidFill>
              </a:rPr>
              <a:t> focusing on:</a:t>
            </a:r>
          </a:p>
          <a:p>
            <a:r>
              <a:rPr lang="en-US" altLang="en-US" sz="2200" dirty="0">
                <a:solidFill>
                  <a:srgbClr val="2A5686"/>
                </a:solidFill>
              </a:rPr>
              <a:t>t</a:t>
            </a:r>
            <a:r>
              <a:rPr lang="en-US" altLang="en-US" sz="2200" dirty="0" smtClean="0">
                <a:solidFill>
                  <a:srgbClr val="2A5686"/>
                </a:solidFill>
              </a:rPr>
              <a:t>he ways in which </a:t>
            </a:r>
            <a:r>
              <a:rPr lang="en-AU" altLang="en-US" sz="2200" dirty="0" smtClean="0">
                <a:solidFill>
                  <a:srgbClr val="2A5686"/>
                </a:solidFill>
              </a:rPr>
              <a:t>the contexts </a:t>
            </a:r>
            <a:r>
              <a:rPr lang="en-AU" altLang="en-US" sz="2200" b="0" dirty="0">
                <a:solidFill>
                  <a:srgbClr val="000000"/>
                </a:solidFill>
              </a:rPr>
              <a:t>of </a:t>
            </a:r>
            <a:r>
              <a:rPr lang="en-AU" altLang="en-US" sz="2200" b="0" dirty="0" smtClean="0">
                <a:solidFill>
                  <a:srgbClr val="000000"/>
                </a:solidFill>
              </a:rPr>
              <a:t>a written </a:t>
            </a:r>
            <a:r>
              <a:rPr lang="en-AU" altLang="en-US" sz="2200" b="0" dirty="0">
                <a:solidFill>
                  <a:srgbClr val="000000"/>
                </a:solidFill>
              </a:rPr>
              <a:t>script </a:t>
            </a:r>
            <a:r>
              <a:rPr lang="en-AU" altLang="en-US" sz="2200" b="0" dirty="0" smtClean="0">
                <a:solidFill>
                  <a:srgbClr val="000000"/>
                </a:solidFill>
              </a:rPr>
              <a:t>were interpreted creatively and imaginatively in performance to an audience</a:t>
            </a:r>
          </a:p>
          <a:p>
            <a:r>
              <a:rPr lang="en-US" altLang="en-US" sz="2200" dirty="0">
                <a:solidFill>
                  <a:srgbClr val="2A5686"/>
                </a:solidFill>
              </a:rPr>
              <a:t>t</a:t>
            </a:r>
            <a:r>
              <a:rPr lang="en-US" altLang="en-US" sz="2200" dirty="0" smtClean="0">
                <a:solidFill>
                  <a:srgbClr val="2A5686"/>
                </a:solidFill>
              </a:rPr>
              <a:t>he application of production roles </a:t>
            </a:r>
            <a:r>
              <a:rPr lang="en-US" altLang="en-US" sz="2200" b="0" dirty="0" smtClean="0">
                <a:solidFill>
                  <a:srgbClr val="000000"/>
                </a:solidFill>
              </a:rPr>
              <a:t>to develop the written script for performance</a:t>
            </a:r>
            <a:endParaRPr lang="en-US" altLang="en-US" sz="2200" dirty="0" smtClean="0">
              <a:solidFill>
                <a:srgbClr val="2A5686"/>
              </a:solidFill>
            </a:endParaRPr>
          </a:p>
          <a:p>
            <a:r>
              <a:rPr lang="en-US" altLang="en-US" sz="2200" dirty="0">
                <a:solidFill>
                  <a:srgbClr val="2A5686"/>
                </a:solidFill>
              </a:rPr>
              <a:t>t</a:t>
            </a:r>
            <a:r>
              <a:rPr lang="en-US" altLang="en-US" sz="2200" dirty="0" smtClean="0">
                <a:solidFill>
                  <a:srgbClr val="2A5686"/>
                </a:solidFill>
              </a:rPr>
              <a:t>he use of theatre technologies </a:t>
            </a:r>
            <a:r>
              <a:rPr lang="en-US" altLang="en-US" sz="2200" b="0" dirty="0" smtClean="0">
                <a:solidFill>
                  <a:srgbClr val="000000"/>
                </a:solidFill>
              </a:rPr>
              <a:t>in the production</a:t>
            </a:r>
            <a:endParaRPr lang="en-AU" altLang="en-US" sz="2200" dirty="0" smtClean="0">
              <a:solidFill>
                <a:srgbClr val="2A5686"/>
              </a:solidFill>
            </a:endParaRPr>
          </a:p>
          <a:p>
            <a:r>
              <a:rPr lang="en-US" altLang="en-US" sz="2200" dirty="0" smtClean="0">
                <a:solidFill>
                  <a:srgbClr val="2A5686"/>
                </a:solidFill>
              </a:rPr>
              <a:t>the </a:t>
            </a:r>
            <a:r>
              <a:rPr lang="en-US" altLang="en-US" sz="2200" dirty="0">
                <a:solidFill>
                  <a:srgbClr val="2A5686"/>
                </a:solidFill>
              </a:rPr>
              <a:t>use of </a:t>
            </a:r>
            <a:r>
              <a:rPr lang="en-US" altLang="en-US" sz="2200" dirty="0" smtClean="0">
                <a:solidFill>
                  <a:srgbClr val="2A5686"/>
                </a:solidFill>
              </a:rPr>
              <a:t>elements of theatre composition </a:t>
            </a:r>
            <a:r>
              <a:rPr lang="en-US" altLang="en-US" sz="2200" b="0" dirty="0">
                <a:solidFill>
                  <a:srgbClr val="000000"/>
                </a:solidFill>
              </a:rPr>
              <a:t>in the </a:t>
            </a:r>
            <a:r>
              <a:rPr lang="en-US" altLang="en-US" sz="2200" b="0" dirty="0" smtClean="0">
                <a:solidFill>
                  <a:srgbClr val="000000"/>
                </a:solidFill>
              </a:rPr>
              <a:t>production</a:t>
            </a:r>
            <a:endParaRPr lang="en-US" altLang="en-US" sz="2000" dirty="0">
              <a:solidFill>
                <a:srgbClr val="2A5686"/>
              </a:solidFill>
            </a:endParaRPr>
          </a:p>
          <a:p>
            <a:pPr marL="0" indent="0">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733256"/>
            <a:ext cx="4608512" cy="461665"/>
          </a:xfrm>
          <a:prstGeom prst="rect">
            <a:avLst/>
          </a:prstGeom>
          <a:solidFill>
            <a:srgbClr val="C2FFF0"/>
          </a:solidFill>
        </p:spPr>
        <p:txBody>
          <a:bodyPr wrap="square" rtlCol="0">
            <a:spAutoFit/>
          </a:bodyPr>
          <a:lstStyle/>
          <a:p>
            <a:r>
              <a:rPr lang="en-AU" altLang="en-US" b="1" dirty="0" smtClean="0">
                <a:solidFill>
                  <a:srgbClr val="0071A7"/>
                </a:solidFill>
              </a:rPr>
              <a:t>Analyse and evaluate</a:t>
            </a:r>
            <a:endParaRPr lang="en-AU" altLang="en-US" b="1" dirty="0">
              <a:solidFill>
                <a:srgbClr val="0071A7"/>
              </a:solidFill>
            </a:endParaRPr>
          </a:p>
        </p:txBody>
      </p:sp>
    </p:spTree>
    <p:extLst>
      <p:ext uri="{BB962C8B-B14F-4D97-AF65-F5344CB8AC3E}">
        <p14:creationId xmlns:p14="http://schemas.microsoft.com/office/powerpoint/2010/main" val="184750155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AU" dirty="0">
              <a:solidFill>
                <a:srgbClr val="00B0F0"/>
              </a:solidFill>
            </a:endParaRPr>
          </a:p>
        </p:txBody>
      </p:sp>
      <p:sp>
        <p:nvSpPr>
          <p:cNvPr id="5" name="Text Placeholder 4"/>
          <p:cNvSpPr>
            <a:spLocks noGrp="1"/>
          </p:cNvSpPr>
          <p:nvPr>
            <p:ph type="body" idx="1"/>
          </p:nvPr>
        </p:nvSpPr>
        <p:spPr/>
        <p:txBody>
          <a:bodyPr/>
          <a:lstStyle/>
          <a:p>
            <a:r>
              <a:rPr lang="en-AU" sz="4000" dirty="0">
                <a:solidFill>
                  <a:srgbClr val="00B0F0"/>
                </a:solidFill>
                <a:latin typeface="+mj-lt"/>
              </a:rPr>
              <a:t>STUDY OVERVIEW</a:t>
            </a:r>
          </a:p>
          <a:p>
            <a:endParaRPr lang="en-AU" dirty="0"/>
          </a:p>
        </p:txBody>
      </p:sp>
    </p:spTree>
    <p:extLst>
      <p:ext uri="{BB962C8B-B14F-4D97-AF65-F5344CB8AC3E}">
        <p14:creationId xmlns:p14="http://schemas.microsoft.com/office/powerpoint/2010/main" val="153474886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600" dirty="0" smtClean="0"/>
              <a:t>School-based </a:t>
            </a:r>
            <a:r>
              <a:rPr lang="en-AU" altLang="en-US" sz="3600" dirty="0"/>
              <a:t>a</a:t>
            </a:r>
            <a:r>
              <a:rPr lang="en-AU" altLang="en-US" sz="3600" dirty="0" smtClean="0"/>
              <a:t>ssessment Unit 3</a:t>
            </a:r>
          </a:p>
        </p:txBody>
      </p:sp>
      <p:graphicFrame>
        <p:nvGraphicFramePr>
          <p:cNvPr id="2" name="Table 1"/>
          <p:cNvGraphicFramePr>
            <a:graphicFrameLocks noGrp="1"/>
          </p:cNvGraphicFramePr>
          <p:nvPr>
            <p:extLst>
              <p:ext uri="{D42A27DB-BD31-4B8C-83A1-F6EECF244321}">
                <p14:modId xmlns:p14="http://schemas.microsoft.com/office/powerpoint/2010/main" val="4182235390"/>
              </p:ext>
            </p:extLst>
          </p:nvPr>
        </p:nvGraphicFramePr>
        <p:xfrm>
          <a:off x="323528" y="1628799"/>
          <a:ext cx="8496944" cy="4654326"/>
        </p:xfrm>
        <a:graphic>
          <a:graphicData uri="http://schemas.openxmlformats.org/drawingml/2006/table">
            <a:tbl>
              <a:tblPr firstRow="1" bandRow="1">
                <a:tableStyleId>{5C22544A-7EE6-4342-B048-85BDC9FD1C3A}</a:tableStyleId>
              </a:tblPr>
              <a:tblGrid>
                <a:gridCol w="2972693">
                  <a:extLst>
                    <a:ext uri="{9D8B030D-6E8A-4147-A177-3AD203B41FA5}">
                      <a16:colId xmlns:a16="http://schemas.microsoft.com/office/drawing/2014/main" val="20000"/>
                    </a:ext>
                  </a:extLst>
                </a:gridCol>
                <a:gridCol w="5524251">
                  <a:extLst>
                    <a:ext uri="{9D8B030D-6E8A-4147-A177-3AD203B41FA5}">
                      <a16:colId xmlns:a16="http://schemas.microsoft.com/office/drawing/2014/main" val="20001"/>
                    </a:ext>
                  </a:extLst>
                </a:gridCol>
              </a:tblGrid>
              <a:tr h="417606">
                <a:tc>
                  <a:txBody>
                    <a:bodyPr/>
                    <a:lstStyle/>
                    <a:p>
                      <a:r>
                        <a:rPr lang="en-US" dirty="0" smtClean="0"/>
                        <a:t>Outcomes</a:t>
                      </a:r>
                      <a:endParaRPr lang="en-US" dirty="0"/>
                    </a:p>
                  </a:txBody>
                  <a:tcPr/>
                </a:tc>
                <a:tc>
                  <a:txBody>
                    <a:bodyPr/>
                    <a:lstStyle/>
                    <a:p>
                      <a:r>
                        <a:rPr lang="en-US" dirty="0" smtClean="0"/>
                        <a:t>Assessment tasks</a:t>
                      </a:r>
                      <a:endParaRPr lang="en-US" dirty="0"/>
                    </a:p>
                  </a:txBody>
                  <a:tcPr/>
                </a:tc>
                <a:extLst>
                  <a:ext uri="{0D108BD9-81ED-4DB2-BD59-A6C34878D82A}">
                    <a16:rowId xmlns:a16="http://schemas.microsoft.com/office/drawing/2014/main" val="10000"/>
                  </a:ext>
                </a:extLst>
              </a:tr>
              <a:tr h="1809625">
                <a:tc>
                  <a:txBody>
                    <a:bodyPr/>
                    <a:lstStyle/>
                    <a:p>
                      <a:r>
                        <a:rPr lang="en-US" sz="1600" b="1" dirty="0" smtClean="0"/>
                        <a:t>Outcome 1</a:t>
                      </a:r>
                    </a:p>
                    <a:p>
                      <a:r>
                        <a:rPr lang="en-US" sz="1600" dirty="0" smtClean="0"/>
                        <a:t>Interpret a script across the stages of</a:t>
                      </a:r>
                      <a:r>
                        <a:rPr lang="en-US" sz="1600" baseline="0" dirty="0" smtClean="0"/>
                        <a:t> </a:t>
                      </a:r>
                      <a:r>
                        <a:rPr lang="en-US" sz="1600" dirty="0" smtClean="0"/>
                        <a:t>the production process through creative,</a:t>
                      </a:r>
                      <a:r>
                        <a:rPr lang="en-US" sz="1600" baseline="0" dirty="0" smtClean="0"/>
                        <a:t> </a:t>
                      </a:r>
                      <a:r>
                        <a:rPr lang="en-US" sz="1600" dirty="0" smtClean="0"/>
                        <a:t>imaginative and collaborative work</a:t>
                      </a:r>
                      <a:r>
                        <a:rPr lang="en-US" sz="1600" baseline="0" dirty="0" smtClean="0"/>
                        <a:t> </a:t>
                      </a:r>
                      <a:r>
                        <a:rPr lang="en-US" sz="1600" dirty="0" smtClean="0"/>
                        <a:t>undertaken in two production roles.</a:t>
                      </a:r>
                    </a:p>
                  </a:txBody>
                  <a:tcPr/>
                </a:tc>
                <a:tc>
                  <a:txBody>
                    <a:bodyPr/>
                    <a:lstStyle/>
                    <a:p>
                      <a:r>
                        <a:rPr lang="en-US" sz="1600" i="1" baseline="0" dirty="0" smtClean="0"/>
                        <a:t>Task 1</a:t>
                      </a:r>
                      <a:r>
                        <a:rPr lang="en-US" sz="1600" baseline="0" dirty="0" smtClean="0"/>
                        <a:t> : </a:t>
                      </a:r>
                      <a:r>
                        <a:rPr lang="en-US" sz="1600" b="1" i="0" baseline="0" dirty="0" smtClean="0"/>
                        <a:t>45 marks</a:t>
                      </a:r>
                    </a:p>
                    <a:p>
                      <a:r>
                        <a:rPr lang="en-US" sz="1600" baseline="0" dirty="0" smtClean="0"/>
                        <a:t>Ongoing developmental contributions to creative interpretation of a script across all three stages of the production process through collaborative work in two production roles. </a:t>
                      </a:r>
                    </a:p>
                    <a:p>
                      <a:r>
                        <a:rPr lang="en-US" sz="1600" b="1" baseline="0" dirty="0" smtClean="0"/>
                        <a:t>AND</a:t>
                      </a:r>
                    </a:p>
                    <a:p>
                      <a:r>
                        <a:rPr lang="en-US" sz="1600" i="1" baseline="0" dirty="0" smtClean="0"/>
                        <a:t>Task 2</a:t>
                      </a:r>
                      <a:r>
                        <a:rPr lang="en-US" sz="1600" baseline="0" dirty="0" smtClean="0"/>
                        <a:t>  : </a:t>
                      </a:r>
                      <a:r>
                        <a:rPr lang="en-US" sz="1600" b="1" baseline="0" dirty="0" smtClean="0"/>
                        <a:t>15 marks</a:t>
                      </a:r>
                    </a:p>
                    <a:p>
                      <a:r>
                        <a:rPr lang="en-US" sz="1600" baseline="0" dirty="0" smtClean="0"/>
                        <a:t>Analysis and evaluation, supported by relevant documentation, of ongoing developmental contributions to creative interpretation of a script across all three stages of the production process in two or more of the </a:t>
                      </a:r>
                      <a:r>
                        <a:rPr lang="en-US" sz="1600" baseline="0" dirty="0" err="1" smtClean="0"/>
                        <a:t>foll</a:t>
                      </a:r>
                      <a:r>
                        <a:rPr lang="pl-PL" sz="1600" baseline="0" dirty="0" err="1" smtClean="0"/>
                        <a:t>ow</a:t>
                      </a:r>
                      <a:r>
                        <a:rPr lang="en-US" sz="1600" baseline="0" dirty="0" err="1" smtClean="0"/>
                        <a:t>ing</a:t>
                      </a:r>
                      <a:r>
                        <a:rPr lang="en-US" sz="1600" baseline="0" dirty="0" smtClean="0"/>
                        <a:t> formats:</a:t>
                      </a:r>
                    </a:p>
                    <a:p>
                      <a:pPr marL="285750" indent="-285750">
                        <a:buFont typeface="Arial"/>
                        <a:buChar char="•"/>
                      </a:pPr>
                      <a:r>
                        <a:rPr lang="en-US" sz="1600" baseline="0" dirty="0" smtClean="0"/>
                        <a:t>oral</a:t>
                      </a:r>
                    </a:p>
                    <a:p>
                      <a:pPr marL="285750" indent="-285750">
                        <a:buFont typeface="Arial"/>
                        <a:buChar char="•"/>
                      </a:pPr>
                      <a:r>
                        <a:rPr lang="en-US" sz="1600" baseline="0" dirty="0" smtClean="0"/>
                        <a:t>written</a:t>
                      </a:r>
                    </a:p>
                    <a:p>
                      <a:pPr marL="285750" indent="-285750">
                        <a:buFont typeface="Arial"/>
                        <a:buChar char="•"/>
                      </a:pPr>
                      <a:r>
                        <a:rPr lang="en-US" sz="1600" baseline="0" dirty="0" smtClean="0"/>
                        <a:t>Visual</a:t>
                      </a:r>
                    </a:p>
                    <a:p>
                      <a:pPr marL="285750" indent="-285750">
                        <a:buFont typeface="Arial"/>
                        <a:buChar char="•"/>
                      </a:pPr>
                      <a:r>
                        <a:rPr lang="en-US" sz="1600" baseline="0" dirty="0" smtClean="0"/>
                        <a:t>multimedia</a:t>
                      </a:r>
                    </a:p>
                    <a:p>
                      <a:pPr marL="0" indent="0">
                        <a:buFont typeface="Arial"/>
                        <a:buNone/>
                      </a:pPr>
                      <a:r>
                        <a:rPr lang="en-US" sz="1600" b="1" i="1" baseline="0" dirty="0" smtClean="0"/>
                        <a:t>Two marks are entered into VASS for Unit 3 Outcome 1</a:t>
                      </a:r>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smtClean="0"/>
              <a:t>  School</a:t>
            </a:r>
            <a:r>
              <a:rPr lang="en-US" sz="1800" i="1" dirty="0"/>
              <a:t>-assessed </a:t>
            </a:r>
            <a:r>
              <a:rPr lang="en-US" sz="1800" i="1" dirty="0" smtClean="0"/>
              <a:t>Coursework </a:t>
            </a:r>
            <a:r>
              <a:rPr lang="en-US" sz="1800" i="1" dirty="0"/>
              <a:t>for Unit 3: </a:t>
            </a:r>
            <a:r>
              <a:rPr lang="en-US" sz="1800" i="1" dirty="0" smtClean="0"/>
              <a:t>30 percent of the study score</a:t>
            </a:r>
            <a:endParaRPr lang="en-US" sz="1800" i="1" dirty="0"/>
          </a:p>
        </p:txBody>
      </p:sp>
    </p:spTree>
    <p:extLst>
      <p:ext uri="{BB962C8B-B14F-4D97-AF65-F5344CB8AC3E}">
        <p14:creationId xmlns:p14="http://schemas.microsoft.com/office/powerpoint/2010/main" val="1391062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200" dirty="0" smtClean="0"/>
              <a:t>School-based </a:t>
            </a:r>
            <a:r>
              <a:rPr lang="en-AU" altLang="en-US" sz="3200" dirty="0"/>
              <a:t>a</a:t>
            </a:r>
            <a:r>
              <a:rPr lang="en-AU" altLang="en-US" sz="3200" dirty="0" smtClean="0"/>
              <a:t>ssessment Unit 3 cont.</a:t>
            </a:r>
          </a:p>
        </p:txBody>
      </p:sp>
      <p:graphicFrame>
        <p:nvGraphicFramePr>
          <p:cNvPr id="2" name="Table 1"/>
          <p:cNvGraphicFramePr>
            <a:graphicFrameLocks noGrp="1"/>
          </p:cNvGraphicFramePr>
          <p:nvPr>
            <p:extLst>
              <p:ext uri="{D42A27DB-BD31-4B8C-83A1-F6EECF244321}">
                <p14:modId xmlns:p14="http://schemas.microsoft.com/office/powerpoint/2010/main" val="4048360793"/>
              </p:ext>
            </p:extLst>
          </p:nvPr>
        </p:nvGraphicFramePr>
        <p:xfrm>
          <a:off x="467544" y="1628799"/>
          <a:ext cx="8208912" cy="459031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20000"/>
                    </a:ext>
                  </a:extLst>
                </a:gridCol>
                <a:gridCol w="5112568">
                  <a:extLst>
                    <a:ext uri="{9D8B030D-6E8A-4147-A177-3AD203B41FA5}">
                      <a16:colId xmlns:a16="http://schemas.microsoft.com/office/drawing/2014/main" val="20001"/>
                    </a:ext>
                  </a:extLst>
                </a:gridCol>
              </a:tblGrid>
              <a:tr h="417606">
                <a:tc>
                  <a:txBody>
                    <a:bodyPr/>
                    <a:lstStyle/>
                    <a:p>
                      <a:r>
                        <a:rPr lang="en-US" dirty="0" smtClean="0"/>
                        <a:t>Outcomes</a:t>
                      </a:r>
                      <a:endParaRPr lang="en-US" dirty="0"/>
                    </a:p>
                  </a:txBody>
                  <a:tcPr/>
                </a:tc>
                <a:tc>
                  <a:txBody>
                    <a:bodyPr/>
                    <a:lstStyle/>
                    <a:p>
                      <a:r>
                        <a:rPr lang="en-US" dirty="0" smtClean="0"/>
                        <a:t>Assessment tasks</a:t>
                      </a:r>
                      <a:endParaRPr lang="en-US" dirty="0"/>
                    </a:p>
                  </a:txBody>
                  <a:tcPr/>
                </a:tc>
                <a:extLst>
                  <a:ext uri="{0D108BD9-81ED-4DB2-BD59-A6C34878D82A}">
                    <a16:rowId xmlns:a16="http://schemas.microsoft.com/office/drawing/2014/main" val="10000"/>
                  </a:ext>
                </a:extLst>
              </a:tr>
              <a:tr h="1809625">
                <a:tc>
                  <a:txBody>
                    <a:bodyPr/>
                    <a:lstStyle/>
                    <a:p>
                      <a:r>
                        <a:rPr lang="en-US" sz="1600" b="1" dirty="0" smtClean="0"/>
                        <a:t>Outcome 2</a:t>
                      </a:r>
                    </a:p>
                    <a:p>
                      <a:r>
                        <a:rPr lang="en-US" sz="1600" b="0" dirty="0" smtClean="0"/>
                        <a:t>Outline concepts and ideas for a creative</a:t>
                      </a:r>
                      <a:r>
                        <a:rPr lang="en-US" sz="1600" b="0" baseline="0" dirty="0" smtClean="0"/>
                        <a:t> </a:t>
                      </a:r>
                      <a:r>
                        <a:rPr lang="en-US" sz="1600" b="0" dirty="0" smtClean="0"/>
                        <a:t>interpretation of excerpts from a script and</a:t>
                      </a:r>
                    </a:p>
                    <a:p>
                      <a:r>
                        <a:rPr lang="en-US" sz="1600" b="0" dirty="0" smtClean="0"/>
                        <a:t>explain how these could be </a:t>
                      </a:r>
                      <a:r>
                        <a:rPr lang="en-US" sz="1600" b="0" dirty="0" err="1" smtClean="0"/>
                        <a:t>realised</a:t>
                      </a:r>
                      <a:r>
                        <a:rPr lang="en-US" sz="1600" b="0" dirty="0" smtClean="0"/>
                        <a:t> in a</a:t>
                      </a:r>
                      <a:r>
                        <a:rPr lang="en-US" sz="1600" b="0" baseline="0" dirty="0" smtClean="0"/>
                        <a:t> </a:t>
                      </a:r>
                      <a:r>
                        <a:rPr lang="en-US" sz="1600" b="0" dirty="0" smtClean="0"/>
                        <a:t>theatre production.</a:t>
                      </a:r>
                    </a:p>
                    <a:p>
                      <a:endParaRPr lang="en-US" sz="1600" b="0" dirty="0" smtClean="0"/>
                    </a:p>
                  </a:txBody>
                  <a:tcPr/>
                </a:tc>
                <a:tc>
                  <a:txBody>
                    <a:bodyPr/>
                    <a:lstStyle/>
                    <a:p>
                      <a:r>
                        <a:rPr lang="en-US" sz="1600" baseline="0" dirty="0" smtClean="0"/>
                        <a:t>Documentation that outlines the concepts and ideas for a creative interpretation of excerpts from a script and provides an explanation of how these could be </a:t>
                      </a:r>
                      <a:r>
                        <a:rPr lang="en-US" sz="1600" baseline="0" dirty="0" err="1" smtClean="0"/>
                        <a:t>realised</a:t>
                      </a:r>
                      <a:r>
                        <a:rPr lang="en-US" sz="1600" baseline="0" dirty="0" smtClean="0"/>
                        <a:t> in a theatre production in any one or a combination of the following formats:</a:t>
                      </a:r>
                    </a:p>
                    <a:p>
                      <a:r>
                        <a:rPr lang="en-US" sz="1600" baseline="0" dirty="0" smtClean="0"/>
                        <a:t>•   an essay</a:t>
                      </a:r>
                    </a:p>
                    <a:p>
                      <a:r>
                        <a:rPr lang="en-US" sz="1600" baseline="0" dirty="0" smtClean="0"/>
                        <a:t>•   responses to structured questions.</a:t>
                      </a:r>
                    </a:p>
                    <a:p>
                      <a:r>
                        <a:rPr lang="en-US" sz="1600" b="1" baseline="0" dirty="0" smtClean="0"/>
                        <a:t>15 marks</a:t>
                      </a:r>
                    </a:p>
                  </a:txBody>
                  <a:tcPr/>
                </a:tc>
                <a:extLst>
                  <a:ext uri="{0D108BD9-81ED-4DB2-BD59-A6C34878D82A}">
                    <a16:rowId xmlns:a16="http://schemas.microsoft.com/office/drawing/2014/main" val="10001"/>
                  </a:ext>
                </a:extLst>
              </a:tr>
              <a:tr h="1373170">
                <a:tc>
                  <a:txBody>
                    <a:bodyPr/>
                    <a:lstStyle/>
                    <a:p>
                      <a:r>
                        <a:rPr lang="en-US" sz="1600" b="1" dirty="0" smtClean="0"/>
                        <a:t>Outcome 3</a:t>
                      </a:r>
                    </a:p>
                    <a:p>
                      <a:r>
                        <a:rPr lang="en-US" sz="1600" b="0" dirty="0" err="1" smtClean="0"/>
                        <a:t>Analyse</a:t>
                      </a:r>
                      <a:r>
                        <a:rPr lang="en-US" sz="1600" b="0" dirty="0" smtClean="0"/>
                        <a:t> and evaluate the creative and</a:t>
                      </a:r>
                      <a:r>
                        <a:rPr lang="en-US" sz="1600" b="0" baseline="0" dirty="0" smtClean="0"/>
                        <a:t> </a:t>
                      </a:r>
                      <a:r>
                        <a:rPr lang="en-US" sz="1600" b="0" dirty="0" smtClean="0"/>
                        <a:t>imaginative interpretation of a written script</a:t>
                      </a:r>
                    </a:p>
                    <a:p>
                      <a:r>
                        <a:rPr lang="en-US" sz="1600" b="0" dirty="0" smtClean="0"/>
                        <a:t>in production to an audience.</a:t>
                      </a:r>
                    </a:p>
                  </a:txBody>
                  <a:tcPr/>
                </a:tc>
                <a:tc>
                  <a:txBody>
                    <a:bodyPr/>
                    <a:lstStyle/>
                    <a:p>
                      <a:r>
                        <a:rPr lang="en-US" sz="1600" baseline="0" dirty="0" smtClean="0"/>
                        <a:t>An analysis and evaluation of a creative and imaginative interpretation of a prescribed script in any one or a combination of the following formats:</a:t>
                      </a:r>
                    </a:p>
                    <a:p>
                      <a:r>
                        <a:rPr lang="en-US" sz="1600" baseline="0" dirty="0" smtClean="0"/>
                        <a:t>•   an analytical essay</a:t>
                      </a:r>
                    </a:p>
                    <a:p>
                      <a:r>
                        <a:rPr lang="en-US" sz="1600" baseline="0" dirty="0" smtClean="0"/>
                        <a:t>•   responses to structured questions.</a:t>
                      </a:r>
                    </a:p>
                    <a:p>
                      <a:r>
                        <a:rPr lang="en-US" sz="1600" b="1" baseline="0" dirty="0" smtClean="0"/>
                        <a:t>15 marks</a:t>
                      </a:r>
                    </a:p>
                  </a:txBody>
                  <a:tcPr/>
                </a:tc>
                <a:extLst>
                  <a:ext uri="{0D108BD9-81ED-4DB2-BD59-A6C34878D82A}">
                    <a16:rowId xmlns:a16="http://schemas.microsoft.com/office/drawing/2014/main" val="10002"/>
                  </a:ext>
                </a:extLst>
              </a:tr>
              <a:tr h="576064">
                <a:tc>
                  <a:txBody>
                    <a:bodyPr/>
                    <a:lstStyle/>
                    <a:p>
                      <a:r>
                        <a:rPr lang="en-US" sz="1600" b="1" dirty="0" smtClean="0"/>
                        <a:t>            Total marks</a:t>
                      </a:r>
                    </a:p>
                  </a:txBody>
                  <a:tcPr/>
                </a:tc>
                <a:tc>
                  <a:txBody>
                    <a:bodyPr/>
                    <a:lstStyle/>
                    <a:p>
                      <a:r>
                        <a:rPr lang="en-US" sz="1600" b="1" baseline="0" dirty="0" smtClean="0"/>
                        <a:t>100</a:t>
                      </a:r>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smtClean="0"/>
              <a:t>  School</a:t>
            </a:r>
            <a:r>
              <a:rPr lang="en-US" sz="1800" i="1" dirty="0"/>
              <a:t>-assessed </a:t>
            </a:r>
            <a:r>
              <a:rPr lang="en-US" sz="1800" i="1" dirty="0" smtClean="0"/>
              <a:t>Coursework </a:t>
            </a:r>
            <a:r>
              <a:rPr lang="en-US" sz="1800" i="1" dirty="0"/>
              <a:t>for Unit 3: </a:t>
            </a:r>
            <a:r>
              <a:rPr lang="en-US" sz="1800" i="1" dirty="0" smtClean="0"/>
              <a:t>30 percent of the study score</a:t>
            </a:r>
            <a:endParaRPr lang="en-US" sz="1800" i="1" dirty="0"/>
          </a:p>
        </p:txBody>
      </p:sp>
    </p:spTree>
    <p:extLst>
      <p:ext uri="{BB962C8B-B14F-4D97-AF65-F5344CB8AC3E}">
        <p14:creationId xmlns:p14="http://schemas.microsoft.com/office/powerpoint/2010/main" val="3663714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b="1" dirty="0"/>
              <a:t/>
            </a:r>
            <a:br>
              <a:rPr lang="en-US" sz="2000" b="1" dirty="0"/>
            </a:br>
            <a:r>
              <a:rPr lang="en-US" b="1" dirty="0" smtClean="0"/>
              <a:t>UNIT 4</a:t>
            </a:r>
            <a:r>
              <a:rPr lang="en-AU" b="1" dirty="0"/>
              <a:t/>
            </a:r>
            <a:br>
              <a:rPr lang="en-AU" b="1" dirty="0"/>
            </a:br>
            <a:endParaRPr lang="en-US" sz="2000" dirty="0"/>
          </a:p>
        </p:txBody>
      </p:sp>
      <p:sp>
        <p:nvSpPr>
          <p:cNvPr id="2" name="Text Placeholder 1"/>
          <p:cNvSpPr>
            <a:spLocks noGrp="1"/>
          </p:cNvSpPr>
          <p:nvPr>
            <p:ph idx="1"/>
          </p:nvPr>
        </p:nvSpPr>
        <p:spPr>
          <a:xfrm>
            <a:off x="685800" y="1772816"/>
            <a:ext cx="7772400" cy="4170784"/>
          </a:xfrm>
        </p:spPr>
        <p:txBody>
          <a:bodyPr>
            <a:noAutofit/>
          </a:bodyPr>
          <a:lstStyle/>
          <a:p>
            <a:pPr marL="0" indent="0">
              <a:buNone/>
            </a:pPr>
            <a:r>
              <a:rPr lang="en-US" sz="2400" b="0" dirty="0" smtClean="0"/>
              <a:t>Students study a scene and an associated monologue from the prescribed Theatre Studies </a:t>
            </a:r>
            <a:r>
              <a:rPr lang="en-US" sz="2400" dirty="0" smtClean="0"/>
              <a:t>Monologue Examination</a:t>
            </a:r>
            <a:r>
              <a:rPr lang="en-US" sz="2400" b="0" dirty="0" smtClean="0"/>
              <a:t> published annually on the VCAA website. </a:t>
            </a:r>
          </a:p>
          <a:p>
            <a:pPr marL="0" indent="0">
              <a:buNone/>
            </a:pPr>
            <a:endParaRPr lang="en-AU" sz="2400" b="1" dirty="0" smtClean="0"/>
          </a:p>
          <a:p>
            <a:pPr marL="0" indent="0">
              <a:buNone/>
            </a:pPr>
            <a:r>
              <a:rPr lang="en-AU" sz="2400" b="1" dirty="0" smtClean="0"/>
              <a:t>What students do:</a:t>
            </a:r>
          </a:p>
          <a:p>
            <a:pPr marL="0" lvl="0" indent="0">
              <a:buNone/>
            </a:pPr>
            <a:r>
              <a:rPr lang="en-US" sz="2400" b="0" dirty="0" smtClean="0">
                <a:latin typeface="+mj-lt"/>
              </a:rPr>
              <a:t>Explore the theatrical possibilities and </a:t>
            </a:r>
            <a:r>
              <a:rPr lang="en-US" sz="2400" dirty="0" smtClean="0">
                <a:latin typeface="+mj-lt"/>
              </a:rPr>
              <a:t>use dramaturgy </a:t>
            </a:r>
            <a:r>
              <a:rPr lang="en-US" sz="2400" b="0" dirty="0" smtClean="0">
                <a:latin typeface="+mj-lt"/>
              </a:rPr>
              <a:t>across the </a:t>
            </a:r>
            <a:r>
              <a:rPr lang="en-US" sz="2400" dirty="0" smtClean="0">
                <a:latin typeface="+mj-lt"/>
              </a:rPr>
              <a:t>three stages of the production process </a:t>
            </a:r>
            <a:r>
              <a:rPr lang="en-US" sz="2400" b="0" dirty="0" smtClean="0">
                <a:latin typeface="+mj-lt"/>
              </a:rPr>
              <a:t>to develop a creative and imaginative interpretation of the monologue. To </a:t>
            </a:r>
            <a:r>
              <a:rPr lang="en-US" sz="2400" b="0" dirty="0" err="1" smtClean="0">
                <a:latin typeface="+mj-lt"/>
              </a:rPr>
              <a:t>realise</a:t>
            </a:r>
            <a:r>
              <a:rPr lang="en-US" sz="2400" b="0" dirty="0" smtClean="0">
                <a:latin typeface="+mj-lt"/>
              </a:rPr>
              <a:t> their interpretation, they work in production roles as an actor and director, or as a designer.</a:t>
            </a:r>
            <a:endParaRPr lang="en-AU" b="0" dirty="0" smtClean="0"/>
          </a:p>
        </p:txBody>
      </p:sp>
    </p:spTree>
    <p:extLst>
      <p:ext uri="{BB962C8B-B14F-4D97-AF65-F5344CB8AC3E}">
        <p14:creationId xmlns:p14="http://schemas.microsoft.com/office/powerpoint/2010/main" val="376540297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512" y="609600"/>
            <a:ext cx="8784976" cy="1143000"/>
          </a:xfrm>
        </p:spPr>
        <p:txBody>
          <a:bodyPr/>
          <a:lstStyle/>
          <a:p>
            <a:pPr eaLnBrk="1" hangingPunct="1"/>
            <a:r>
              <a:rPr lang="en-AU" altLang="en-US" sz="3600" dirty="0" smtClean="0"/>
              <a:t>Unit </a:t>
            </a:r>
            <a:r>
              <a:rPr lang="en-AU" altLang="en-US" sz="3600" dirty="0"/>
              <a:t>4</a:t>
            </a:r>
            <a:r>
              <a:rPr lang="en-AU" altLang="en-US" sz="3600" dirty="0" smtClean="0"/>
              <a:t>: Presenting an interpretation</a:t>
            </a:r>
          </a:p>
        </p:txBody>
      </p:sp>
      <p:sp>
        <p:nvSpPr>
          <p:cNvPr id="17411" name="Rectangle 3"/>
          <p:cNvSpPr>
            <a:spLocks noGrp="1" noChangeArrowheads="1"/>
          </p:cNvSpPr>
          <p:nvPr>
            <p:ph idx="1"/>
          </p:nvPr>
        </p:nvSpPr>
        <p:spPr/>
        <p:txBody>
          <a:bodyPr/>
          <a:lstStyle/>
          <a:p>
            <a:pPr eaLnBrk="1" hangingPunct="1">
              <a:buFont typeface="Arial" panose="020B0604020202020204" pitchFamily="34" charset="0"/>
              <a:buChar char="•"/>
            </a:pPr>
            <a:r>
              <a:rPr lang="en-AU" altLang="en-US" dirty="0" smtClean="0"/>
              <a:t>Area of Study 1: </a:t>
            </a:r>
          </a:p>
          <a:p>
            <a:pPr marL="352425" indent="0" eaLnBrk="1" hangingPunct="1">
              <a:buNone/>
            </a:pPr>
            <a:r>
              <a:rPr lang="en-AU" altLang="en-US" b="0" dirty="0" smtClean="0"/>
              <a:t>Researching and presenting theatrical possibilities</a:t>
            </a:r>
          </a:p>
          <a:p>
            <a:pPr>
              <a:buFont typeface="Arial" panose="020B0604020202020204" pitchFamily="34" charset="0"/>
              <a:buChar char="•"/>
            </a:pPr>
            <a:r>
              <a:rPr lang="en-AU" altLang="en-US" dirty="0" smtClean="0"/>
              <a:t>Area of Study </a:t>
            </a:r>
            <a:r>
              <a:rPr lang="en-AU" altLang="en-US" dirty="0"/>
              <a:t>2</a:t>
            </a:r>
            <a:r>
              <a:rPr lang="en-AU" altLang="en-US" dirty="0" smtClean="0"/>
              <a:t>: </a:t>
            </a:r>
          </a:p>
          <a:p>
            <a:pPr marL="439738" indent="0">
              <a:buNone/>
            </a:pPr>
            <a:r>
              <a:rPr lang="en-AU" altLang="en-US" b="0" dirty="0" smtClean="0"/>
              <a:t>Interpreting a monologue</a:t>
            </a:r>
          </a:p>
          <a:p>
            <a:pPr>
              <a:buFont typeface="Arial" panose="020B0604020202020204" pitchFamily="34" charset="0"/>
              <a:buChar char="•"/>
            </a:pPr>
            <a:r>
              <a:rPr lang="en-AU" altLang="en-US" dirty="0" smtClean="0"/>
              <a:t>Area of Study </a:t>
            </a:r>
            <a:r>
              <a:rPr lang="en-AU" altLang="en-US" dirty="0"/>
              <a:t>3</a:t>
            </a:r>
            <a:r>
              <a:rPr lang="en-AU" altLang="en-US" dirty="0" smtClean="0"/>
              <a:t>: </a:t>
            </a:r>
          </a:p>
          <a:p>
            <a:pPr marL="352425" indent="0">
              <a:buNone/>
            </a:pPr>
            <a:r>
              <a:rPr lang="en-AU" altLang="en-US" b="0" dirty="0" smtClean="0"/>
              <a:t>Analysing and evaluating a performance</a:t>
            </a:r>
          </a:p>
        </p:txBody>
      </p:sp>
    </p:spTree>
    <p:extLst>
      <p:ext uri="{BB962C8B-B14F-4D97-AF65-F5344CB8AC3E}">
        <p14:creationId xmlns:p14="http://schemas.microsoft.com/office/powerpoint/2010/main" val="129837595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692696"/>
            <a:ext cx="8568952" cy="720080"/>
          </a:xfrm>
        </p:spPr>
        <p:txBody>
          <a:bodyPr/>
          <a:lstStyle/>
          <a:p>
            <a:r>
              <a:rPr lang="en-AU" altLang="en-US" sz="3200" dirty="0" smtClean="0"/>
              <a:t>Unit 4 AOS 1 : Researching and presenting theatrical possibilities</a:t>
            </a:r>
          </a:p>
        </p:txBody>
      </p:sp>
      <p:sp>
        <p:nvSpPr>
          <p:cNvPr id="18435" name="Rectangle 3"/>
          <p:cNvSpPr>
            <a:spLocks noGrp="1" noChangeArrowheads="1"/>
          </p:cNvSpPr>
          <p:nvPr>
            <p:ph idx="1"/>
          </p:nvPr>
        </p:nvSpPr>
        <p:spPr>
          <a:xfrm>
            <a:off x="395536" y="1556792"/>
            <a:ext cx="8424936" cy="4392488"/>
          </a:xfrm>
        </p:spPr>
        <p:txBody>
          <a:bodyPr/>
          <a:lstStyle/>
          <a:p>
            <a:pPr>
              <a:buFont typeface="Arial" pitchFamily="34" charset="0"/>
              <a:buChar char="•"/>
            </a:pPr>
            <a:r>
              <a:rPr lang="en-AU" altLang="en-US" sz="2000" dirty="0" smtClean="0">
                <a:solidFill>
                  <a:srgbClr val="2A5686"/>
                </a:solidFill>
              </a:rPr>
              <a:t>Undertake dramaturgy into the contextual background </a:t>
            </a:r>
            <a:r>
              <a:rPr lang="en-AU" altLang="en-US" sz="2000" b="0" dirty="0" smtClean="0">
                <a:solidFill>
                  <a:srgbClr val="000000"/>
                </a:solidFill>
              </a:rPr>
              <a:t>of the selected script to inform an interpretation of a monologue and its specified scene.</a:t>
            </a:r>
          </a:p>
          <a:p>
            <a:pPr>
              <a:buFont typeface="Arial" pitchFamily="34" charset="0"/>
              <a:buChar char="•"/>
            </a:pPr>
            <a:r>
              <a:rPr lang="en-US" altLang="en-US" sz="2000" dirty="0" smtClean="0">
                <a:solidFill>
                  <a:srgbClr val="2A5686"/>
                </a:solidFill>
              </a:rPr>
              <a:t>O</a:t>
            </a:r>
            <a:r>
              <a:rPr lang="en-AU" altLang="en-US" sz="2000" dirty="0" err="1" smtClean="0">
                <a:solidFill>
                  <a:srgbClr val="2A5686"/>
                </a:solidFill>
              </a:rPr>
              <a:t>utline</a:t>
            </a:r>
            <a:r>
              <a:rPr lang="en-AU" altLang="en-US" sz="2000" dirty="0" smtClean="0">
                <a:solidFill>
                  <a:srgbClr val="2A5686"/>
                </a:solidFill>
              </a:rPr>
              <a:t> theatrical possibilities and describe a possible interpretation </a:t>
            </a:r>
            <a:r>
              <a:rPr lang="en-AU" altLang="en-US" sz="2000" b="0" dirty="0" smtClean="0">
                <a:solidFill>
                  <a:srgbClr val="000000"/>
                </a:solidFill>
              </a:rPr>
              <a:t>of a monologue and its prescribed scene</a:t>
            </a:r>
          </a:p>
          <a:p>
            <a:pPr>
              <a:buFont typeface="Arial" pitchFamily="34" charset="0"/>
              <a:buChar char="•"/>
            </a:pPr>
            <a:r>
              <a:rPr lang="en-US" altLang="en-US" sz="2000" dirty="0" smtClean="0">
                <a:solidFill>
                  <a:srgbClr val="2A5686"/>
                </a:solidFill>
              </a:rPr>
              <a:t>J</a:t>
            </a:r>
            <a:r>
              <a:rPr lang="en-AU" altLang="en-US" sz="2000" dirty="0" err="1" smtClean="0">
                <a:solidFill>
                  <a:srgbClr val="2A5686"/>
                </a:solidFill>
              </a:rPr>
              <a:t>ustify</a:t>
            </a:r>
            <a:r>
              <a:rPr lang="en-AU" altLang="en-US" sz="2000" dirty="0" smtClean="0">
                <a:solidFill>
                  <a:srgbClr val="2A5686"/>
                </a:solidFill>
              </a:rPr>
              <a:t> dramaturgical decisions </a:t>
            </a:r>
            <a:r>
              <a:rPr lang="en-AU" altLang="en-US" sz="2000" b="0" dirty="0" smtClean="0">
                <a:solidFill>
                  <a:srgbClr val="000000"/>
                </a:solidFill>
              </a:rPr>
              <a:t>that underpin the proposed interpretation, including how the interpretation will convey intended meaning</a:t>
            </a:r>
          </a:p>
          <a:p>
            <a:pPr>
              <a:buFont typeface="Arial" pitchFamily="34" charset="0"/>
              <a:buChar char="•"/>
            </a:pPr>
            <a:r>
              <a:rPr lang="en-US" altLang="en-US" sz="2000" dirty="0" smtClean="0">
                <a:solidFill>
                  <a:srgbClr val="2A5686"/>
                </a:solidFill>
              </a:rPr>
              <a:t>D</a:t>
            </a:r>
            <a:r>
              <a:rPr lang="en-AU" altLang="en-US" sz="2000" dirty="0" err="1" smtClean="0">
                <a:solidFill>
                  <a:srgbClr val="2A5686"/>
                </a:solidFill>
              </a:rPr>
              <a:t>escribe</a:t>
            </a:r>
            <a:r>
              <a:rPr lang="en-AU" altLang="en-US" sz="2000" dirty="0" smtClean="0">
                <a:solidFill>
                  <a:srgbClr val="2A5686"/>
                </a:solidFill>
              </a:rPr>
              <a:t> work in selected production roles </a:t>
            </a:r>
            <a:r>
              <a:rPr lang="en-AU" altLang="en-US" sz="2000" b="0" dirty="0" smtClean="0">
                <a:solidFill>
                  <a:srgbClr val="000000"/>
                </a:solidFill>
              </a:rPr>
              <a:t>that will be required to realise the proposed interpretation</a:t>
            </a:r>
          </a:p>
          <a:p>
            <a:pPr>
              <a:buFont typeface="Arial" pitchFamily="34" charset="0"/>
              <a:buChar char="•"/>
            </a:pPr>
            <a:r>
              <a:rPr lang="en-US" altLang="en-US" sz="2000" dirty="0">
                <a:solidFill>
                  <a:srgbClr val="2A5686"/>
                </a:solidFill>
              </a:rPr>
              <a:t>D</a:t>
            </a:r>
            <a:r>
              <a:rPr lang="en-AU" altLang="en-US" sz="2000" dirty="0" err="1" smtClean="0">
                <a:solidFill>
                  <a:srgbClr val="2A5686"/>
                </a:solidFill>
              </a:rPr>
              <a:t>escribe</a:t>
            </a:r>
            <a:r>
              <a:rPr lang="en-AU" altLang="en-US" sz="2000" dirty="0" smtClean="0">
                <a:solidFill>
                  <a:srgbClr val="2A5686"/>
                </a:solidFill>
              </a:rPr>
              <a:t> and justify proposed application </a:t>
            </a:r>
            <a:r>
              <a:rPr lang="en-AU" altLang="en-US" sz="2000" b="0" dirty="0" smtClean="0">
                <a:solidFill>
                  <a:srgbClr val="000000"/>
                </a:solidFill>
              </a:rPr>
              <a:t>of theatre styles and use of elements of theatre composition and theatre technologies to enhance the interpretation for performance to an audience</a:t>
            </a: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6093296"/>
            <a:ext cx="4464496" cy="400110"/>
          </a:xfrm>
          <a:prstGeom prst="rect">
            <a:avLst/>
          </a:prstGeom>
          <a:solidFill>
            <a:srgbClr val="C2FFF0"/>
          </a:solidFill>
        </p:spPr>
        <p:txBody>
          <a:bodyPr wrap="square" rtlCol="0">
            <a:spAutoFit/>
          </a:bodyPr>
          <a:lstStyle/>
          <a:p>
            <a:r>
              <a:rPr lang="en-US" altLang="en-US" sz="2000" b="1" dirty="0" smtClean="0">
                <a:solidFill>
                  <a:srgbClr val="0071A7"/>
                </a:solidFill>
              </a:rPr>
              <a:t>Describe, o</a:t>
            </a:r>
            <a:r>
              <a:rPr lang="en-AU" altLang="en-US" sz="2000" b="1" dirty="0" err="1" smtClean="0">
                <a:solidFill>
                  <a:srgbClr val="0071A7"/>
                </a:solidFill>
              </a:rPr>
              <a:t>utline</a:t>
            </a:r>
            <a:r>
              <a:rPr lang="en-AU" altLang="en-US" sz="2000" b="1" dirty="0" smtClean="0">
                <a:solidFill>
                  <a:srgbClr val="0071A7"/>
                </a:solidFill>
              </a:rPr>
              <a:t>, justify</a:t>
            </a:r>
            <a:endParaRPr lang="en-AU" altLang="en-US" sz="2000" b="1" dirty="0">
              <a:solidFill>
                <a:srgbClr val="0071A7"/>
              </a:solidFill>
            </a:endParaRPr>
          </a:p>
        </p:txBody>
      </p:sp>
    </p:spTree>
    <p:extLst>
      <p:ext uri="{BB962C8B-B14F-4D97-AF65-F5344CB8AC3E}">
        <p14:creationId xmlns:p14="http://schemas.microsoft.com/office/powerpoint/2010/main" val="351698125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648072"/>
          </a:xfrm>
        </p:spPr>
        <p:txBody>
          <a:bodyPr/>
          <a:lstStyle/>
          <a:p>
            <a:r>
              <a:rPr lang="en-AU" altLang="en-US" sz="3200" dirty="0" smtClean="0"/>
              <a:t>Unit 4 AOS </a:t>
            </a:r>
            <a:r>
              <a:rPr lang="en-AU" altLang="en-US" sz="3200" dirty="0"/>
              <a:t>2</a:t>
            </a:r>
            <a:r>
              <a:rPr lang="en-AU" altLang="en-US" sz="3200" dirty="0" smtClean="0"/>
              <a:t> : Interpreting a monologue</a:t>
            </a:r>
          </a:p>
        </p:txBody>
      </p:sp>
      <p:sp>
        <p:nvSpPr>
          <p:cNvPr id="18435" name="Rectangle 3"/>
          <p:cNvSpPr>
            <a:spLocks noGrp="1" noChangeArrowheads="1"/>
          </p:cNvSpPr>
          <p:nvPr>
            <p:ph idx="1"/>
          </p:nvPr>
        </p:nvSpPr>
        <p:spPr>
          <a:xfrm>
            <a:off x="395536" y="1268760"/>
            <a:ext cx="8424936" cy="4248472"/>
          </a:xfrm>
        </p:spPr>
        <p:txBody>
          <a:bodyPr/>
          <a:lstStyle/>
          <a:p>
            <a:r>
              <a:rPr lang="en-AU" altLang="en-US" sz="2400" dirty="0" smtClean="0">
                <a:solidFill>
                  <a:srgbClr val="2A5686"/>
                </a:solidFill>
              </a:rPr>
              <a:t>Conduct dramaturgy and apply </a:t>
            </a:r>
            <a:r>
              <a:rPr lang="en-AU" altLang="en-US" sz="2400" b="0" dirty="0" smtClean="0">
                <a:solidFill>
                  <a:schemeClr val="tx1"/>
                </a:solidFill>
              </a:rPr>
              <a:t>discoveries to inform interpretation of the script</a:t>
            </a:r>
            <a:endParaRPr lang="en-AU" altLang="en-US" sz="2400" dirty="0" smtClean="0">
              <a:solidFill>
                <a:srgbClr val="2A5686"/>
              </a:solidFill>
            </a:endParaRPr>
          </a:p>
          <a:p>
            <a:r>
              <a:rPr lang="en-AU" altLang="en-US" sz="2400" dirty="0" smtClean="0">
                <a:solidFill>
                  <a:srgbClr val="2A5686"/>
                </a:solidFill>
              </a:rPr>
              <a:t>Interpret </a:t>
            </a:r>
            <a:r>
              <a:rPr lang="en-AU" altLang="en-US" sz="2400" dirty="0">
                <a:solidFill>
                  <a:srgbClr val="2A5686"/>
                </a:solidFill>
              </a:rPr>
              <a:t>the </a:t>
            </a:r>
            <a:r>
              <a:rPr lang="en-AU" altLang="en-US" sz="2400" dirty="0" smtClean="0">
                <a:solidFill>
                  <a:srgbClr val="2A5686"/>
                </a:solidFill>
              </a:rPr>
              <a:t>contexts </a:t>
            </a:r>
            <a:r>
              <a:rPr lang="en-AU" altLang="en-US" sz="2400" b="0" dirty="0" smtClean="0">
                <a:solidFill>
                  <a:srgbClr val="000000"/>
                </a:solidFill>
              </a:rPr>
              <a:t>of the </a:t>
            </a:r>
            <a:r>
              <a:rPr lang="en-AU" altLang="en-US" sz="2400" b="0" dirty="0">
                <a:solidFill>
                  <a:srgbClr val="000000"/>
                </a:solidFill>
              </a:rPr>
              <a:t>monologue </a:t>
            </a:r>
            <a:endParaRPr lang="en-AU" altLang="en-US" sz="2400" b="0" dirty="0" smtClean="0">
              <a:solidFill>
                <a:srgbClr val="000000"/>
              </a:solidFill>
            </a:endParaRPr>
          </a:p>
          <a:p>
            <a:r>
              <a:rPr lang="en-AU" altLang="en-US" sz="2400" dirty="0" smtClean="0">
                <a:solidFill>
                  <a:srgbClr val="2A5686"/>
                </a:solidFill>
              </a:rPr>
              <a:t>Convey the intended meanings </a:t>
            </a:r>
            <a:r>
              <a:rPr lang="en-AU" altLang="en-US" sz="2400" b="0" dirty="0" smtClean="0">
                <a:solidFill>
                  <a:srgbClr val="000000"/>
                </a:solidFill>
              </a:rPr>
              <a:t>of </a:t>
            </a:r>
            <a:r>
              <a:rPr lang="en-AU" altLang="en-US" sz="2400" b="0" dirty="0">
                <a:solidFill>
                  <a:srgbClr val="000000"/>
                </a:solidFill>
              </a:rPr>
              <a:t>the monologue </a:t>
            </a:r>
          </a:p>
          <a:p>
            <a:r>
              <a:rPr lang="en-US" altLang="en-US" sz="2400" dirty="0" smtClean="0">
                <a:solidFill>
                  <a:srgbClr val="2A5686"/>
                </a:solidFill>
              </a:rPr>
              <a:t>A</a:t>
            </a:r>
            <a:r>
              <a:rPr lang="en-AU" altLang="en-US" sz="2400" dirty="0" err="1" smtClean="0">
                <a:solidFill>
                  <a:srgbClr val="2A5686"/>
                </a:solidFill>
              </a:rPr>
              <a:t>pply</a:t>
            </a:r>
            <a:r>
              <a:rPr lang="en-AU" altLang="en-US" sz="2400" dirty="0" smtClean="0">
                <a:solidFill>
                  <a:srgbClr val="2A5686"/>
                </a:solidFill>
              </a:rPr>
              <a:t> theatre styles to</a:t>
            </a:r>
            <a:r>
              <a:rPr lang="en-AU" altLang="en-US" sz="2400" b="0" dirty="0" smtClean="0">
                <a:solidFill>
                  <a:srgbClr val="000000"/>
                </a:solidFill>
              </a:rPr>
              <a:t> </a:t>
            </a:r>
            <a:r>
              <a:rPr lang="en-AU" altLang="en-US" sz="2400" b="0" dirty="0">
                <a:solidFill>
                  <a:srgbClr val="000000"/>
                </a:solidFill>
              </a:rPr>
              <a:t>the monologue </a:t>
            </a:r>
          </a:p>
          <a:p>
            <a:r>
              <a:rPr lang="en-US" altLang="en-US" sz="2400" dirty="0" smtClean="0">
                <a:solidFill>
                  <a:srgbClr val="2A5686"/>
                </a:solidFill>
              </a:rPr>
              <a:t>I</a:t>
            </a:r>
            <a:r>
              <a:rPr lang="en-AU" altLang="en-US" sz="2400" dirty="0" err="1" smtClean="0">
                <a:solidFill>
                  <a:srgbClr val="2A5686"/>
                </a:solidFill>
              </a:rPr>
              <a:t>nterpret</a:t>
            </a:r>
            <a:r>
              <a:rPr lang="en-AU" altLang="en-US" sz="2400" dirty="0" smtClean="0">
                <a:solidFill>
                  <a:srgbClr val="2A5686"/>
                </a:solidFill>
              </a:rPr>
              <a:t> the monologue by working in selected production roles,</a:t>
            </a:r>
            <a:r>
              <a:rPr lang="en-AU" altLang="en-US" sz="2400" b="0" dirty="0">
                <a:solidFill>
                  <a:srgbClr val="000000"/>
                </a:solidFill>
              </a:rPr>
              <a:t> </a:t>
            </a:r>
            <a:r>
              <a:rPr lang="en-AU" altLang="en-US" sz="2400" b="0" dirty="0" smtClean="0">
                <a:solidFill>
                  <a:srgbClr val="000000"/>
                </a:solidFill>
              </a:rPr>
              <a:t>including applying </a:t>
            </a:r>
            <a:r>
              <a:rPr lang="en-AU" altLang="en-US" sz="2400" b="0" dirty="0">
                <a:solidFill>
                  <a:srgbClr val="000000"/>
                </a:solidFill>
              </a:rPr>
              <a:t>elements of theatre composition </a:t>
            </a:r>
            <a:r>
              <a:rPr lang="en-AU" altLang="en-US" sz="2400" b="0" dirty="0" smtClean="0">
                <a:solidFill>
                  <a:srgbClr val="000000"/>
                </a:solidFill>
              </a:rPr>
              <a:t>creatively and imaginatively</a:t>
            </a:r>
          </a:p>
          <a:p>
            <a:r>
              <a:rPr lang="en-US" altLang="en-US" sz="2400" dirty="0" smtClean="0">
                <a:solidFill>
                  <a:srgbClr val="2A5686"/>
                </a:solidFill>
              </a:rPr>
              <a:t>P</a:t>
            </a:r>
            <a:r>
              <a:rPr lang="en-AU" altLang="en-US" sz="2400" dirty="0" smtClean="0">
                <a:solidFill>
                  <a:srgbClr val="2A5686"/>
                </a:solidFill>
              </a:rPr>
              <a:t>resent an interpretation </a:t>
            </a:r>
            <a:r>
              <a:rPr lang="en-AU" altLang="en-US" sz="2400" b="0" dirty="0" smtClean="0">
                <a:solidFill>
                  <a:srgbClr val="000000"/>
                </a:solidFill>
              </a:rPr>
              <a:t>of the monologue</a:t>
            </a:r>
          </a:p>
          <a:p>
            <a:r>
              <a:rPr lang="en-US" altLang="en-US" sz="2400" dirty="0" smtClean="0">
                <a:solidFill>
                  <a:srgbClr val="2A5686"/>
                </a:solidFill>
              </a:rPr>
              <a:t>O</a:t>
            </a:r>
            <a:r>
              <a:rPr lang="en-AU" altLang="en-US" sz="2400" dirty="0" smtClean="0">
                <a:solidFill>
                  <a:srgbClr val="2A5686"/>
                </a:solidFill>
              </a:rPr>
              <a:t>rally justify and explain </a:t>
            </a:r>
            <a:r>
              <a:rPr lang="en-AU" altLang="en-US" sz="2400" b="0" dirty="0" smtClean="0">
                <a:solidFill>
                  <a:schemeClr val="tx1"/>
                </a:solidFill>
              </a:rPr>
              <a:t>interpretive decisions made</a:t>
            </a:r>
            <a:endParaRPr lang="en-AU" altLang="en-US" sz="2400" b="0" dirty="0">
              <a:solidFill>
                <a:schemeClr val="tx1"/>
              </a:solidFill>
            </a:endParaRPr>
          </a:p>
          <a:p>
            <a:pPr marL="0" indent="0" eaLnBrk="1" hangingPunct="1">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949280"/>
            <a:ext cx="4752528" cy="400110"/>
          </a:xfrm>
          <a:prstGeom prst="rect">
            <a:avLst/>
          </a:prstGeom>
          <a:solidFill>
            <a:srgbClr val="C2FFF0"/>
          </a:solidFill>
        </p:spPr>
        <p:txBody>
          <a:bodyPr wrap="square" rtlCol="0">
            <a:spAutoFit/>
          </a:bodyPr>
          <a:lstStyle/>
          <a:p>
            <a:r>
              <a:rPr lang="en-US" altLang="en-US" sz="2000" b="1" dirty="0" smtClean="0">
                <a:solidFill>
                  <a:srgbClr val="0071A7"/>
                </a:solidFill>
              </a:rPr>
              <a:t>A</a:t>
            </a:r>
            <a:r>
              <a:rPr lang="en-AU" altLang="en-US" sz="2000" b="1" dirty="0" err="1" smtClean="0">
                <a:solidFill>
                  <a:srgbClr val="0071A7"/>
                </a:solidFill>
              </a:rPr>
              <a:t>pply</a:t>
            </a:r>
            <a:r>
              <a:rPr lang="en-AU" altLang="en-US" sz="2000" b="1" dirty="0" smtClean="0">
                <a:solidFill>
                  <a:srgbClr val="0071A7"/>
                </a:solidFill>
              </a:rPr>
              <a:t>, present, justify, explain</a:t>
            </a:r>
            <a:endParaRPr lang="en-AU" altLang="en-US" sz="2000" b="1" dirty="0">
              <a:solidFill>
                <a:srgbClr val="0071A7"/>
              </a:solidFill>
            </a:endParaRPr>
          </a:p>
        </p:txBody>
      </p:sp>
    </p:spTree>
    <p:extLst>
      <p:ext uri="{BB962C8B-B14F-4D97-AF65-F5344CB8AC3E}">
        <p14:creationId xmlns:p14="http://schemas.microsoft.com/office/powerpoint/2010/main" val="71052982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548680"/>
            <a:ext cx="8568952" cy="936104"/>
          </a:xfrm>
        </p:spPr>
        <p:txBody>
          <a:bodyPr/>
          <a:lstStyle/>
          <a:p>
            <a:r>
              <a:rPr lang="en-AU" altLang="en-US" sz="3200" dirty="0" smtClean="0"/>
              <a:t>Unit 4 AOS 3 : Analysing and evaluating </a:t>
            </a:r>
            <a:br>
              <a:rPr lang="en-AU" altLang="en-US" sz="3200" dirty="0" smtClean="0"/>
            </a:br>
            <a:r>
              <a:rPr lang="en-AU" altLang="en-US" sz="3200" dirty="0" smtClean="0"/>
              <a:t>a performance </a:t>
            </a:r>
          </a:p>
        </p:txBody>
      </p:sp>
      <p:sp>
        <p:nvSpPr>
          <p:cNvPr id="18435" name="Rectangle 3"/>
          <p:cNvSpPr>
            <a:spLocks noGrp="1" noChangeArrowheads="1"/>
          </p:cNvSpPr>
          <p:nvPr>
            <p:ph idx="1"/>
          </p:nvPr>
        </p:nvSpPr>
        <p:spPr>
          <a:xfrm>
            <a:off x="395536" y="1556792"/>
            <a:ext cx="8424936" cy="4320480"/>
          </a:xfrm>
        </p:spPr>
        <p:txBody>
          <a:bodyPr/>
          <a:lstStyle/>
          <a:p>
            <a:pPr marL="0" indent="0">
              <a:buNone/>
            </a:pPr>
            <a:r>
              <a:rPr lang="en-AU" altLang="en-US" sz="2200" dirty="0" smtClean="0">
                <a:solidFill>
                  <a:srgbClr val="2A5686"/>
                </a:solidFill>
              </a:rPr>
              <a:t>Analyse and evaluate acting, direction and design </a:t>
            </a:r>
            <a:r>
              <a:rPr lang="en-AU" altLang="en-US" sz="2200" b="0" dirty="0" smtClean="0">
                <a:solidFill>
                  <a:srgbClr val="000000"/>
                </a:solidFill>
              </a:rPr>
              <a:t>in a production selected from the prescribed Unit 4 playlist focusing on:</a:t>
            </a:r>
          </a:p>
          <a:p>
            <a:r>
              <a:rPr lang="en-US" altLang="en-US" sz="2200" dirty="0">
                <a:solidFill>
                  <a:srgbClr val="2A5686"/>
                </a:solidFill>
              </a:rPr>
              <a:t>t</a:t>
            </a:r>
            <a:r>
              <a:rPr lang="en-US" altLang="en-US" sz="2200" dirty="0" smtClean="0">
                <a:solidFill>
                  <a:srgbClr val="2A5686"/>
                </a:solidFill>
              </a:rPr>
              <a:t>he character/s in the production </a:t>
            </a:r>
            <a:r>
              <a:rPr lang="en-US" altLang="en-US" sz="2200" b="0" dirty="0" smtClean="0">
                <a:solidFill>
                  <a:srgbClr val="000000"/>
                </a:solidFill>
              </a:rPr>
              <a:t>including function and purpose, objective/s, motivation/s, status and traits</a:t>
            </a:r>
          </a:p>
          <a:p>
            <a:r>
              <a:rPr lang="en-US" altLang="en-US" sz="2200" dirty="0">
                <a:solidFill>
                  <a:srgbClr val="2A5686"/>
                </a:solidFill>
              </a:rPr>
              <a:t>i</a:t>
            </a:r>
            <a:r>
              <a:rPr lang="en-US" altLang="en-US" sz="2200" dirty="0" smtClean="0">
                <a:solidFill>
                  <a:srgbClr val="2A5686"/>
                </a:solidFill>
              </a:rPr>
              <a:t>nterpretation of a script in performance </a:t>
            </a:r>
            <a:r>
              <a:rPr lang="en-US" altLang="en-US" sz="2200" b="0" dirty="0" smtClean="0">
                <a:solidFill>
                  <a:srgbClr val="000000"/>
                </a:solidFill>
              </a:rPr>
              <a:t>by</a:t>
            </a:r>
            <a:r>
              <a:rPr lang="en-AU" altLang="en-US" sz="2200" dirty="0" smtClean="0">
                <a:solidFill>
                  <a:srgbClr val="2A5686"/>
                </a:solidFill>
              </a:rPr>
              <a:t> </a:t>
            </a:r>
            <a:r>
              <a:rPr lang="en-US" altLang="en-US" sz="2200" b="0" dirty="0" smtClean="0">
                <a:solidFill>
                  <a:schemeClr val="tx1"/>
                </a:solidFill>
              </a:rPr>
              <a:t>actor/s, director/s </a:t>
            </a:r>
            <a:r>
              <a:rPr lang="en-US" altLang="en-US" sz="2200" b="0" dirty="0">
                <a:solidFill>
                  <a:schemeClr val="tx1"/>
                </a:solidFill>
              </a:rPr>
              <a:t>and </a:t>
            </a:r>
            <a:r>
              <a:rPr lang="en-US" altLang="en-US" sz="2200" b="0" dirty="0" smtClean="0">
                <a:solidFill>
                  <a:schemeClr val="tx1"/>
                </a:solidFill>
              </a:rPr>
              <a:t>designer/s including elements of theatre composition used</a:t>
            </a:r>
          </a:p>
          <a:p>
            <a:r>
              <a:rPr lang="en-US" altLang="en-US" sz="2200" dirty="0">
                <a:solidFill>
                  <a:srgbClr val="2A5686"/>
                </a:solidFill>
              </a:rPr>
              <a:t>t</a:t>
            </a:r>
            <a:r>
              <a:rPr lang="en-US" altLang="en-US" sz="2200" dirty="0" smtClean="0">
                <a:solidFill>
                  <a:srgbClr val="2A5686"/>
                </a:solidFill>
              </a:rPr>
              <a:t>he interrelationships </a:t>
            </a:r>
            <a:r>
              <a:rPr lang="en-AU" altLang="en-US" sz="2200" dirty="0" smtClean="0">
                <a:solidFill>
                  <a:srgbClr val="2A5686"/>
                </a:solidFill>
              </a:rPr>
              <a:t>between </a:t>
            </a:r>
            <a:r>
              <a:rPr lang="en-US" altLang="en-US" sz="2200" b="0" dirty="0" smtClean="0">
                <a:solidFill>
                  <a:srgbClr val="000000"/>
                </a:solidFill>
              </a:rPr>
              <a:t>acting</a:t>
            </a:r>
            <a:r>
              <a:rPr lang="en-US" altLang="en-US" sz="2200" b="0" dirty="0">
                <a:solidFill>
                  <a:srgbClr val="000000"/>
                </a:solidFill>
              </a:rPr>
              <a:t>, direction and design </a:t>
            </a:r>
            <a:endParaRPr lang="en-US" altLang="en-US" sz="2200" dirty="0" smtClean="0">
              <a:solidFill>
                <a:srgbClr val="2A5686"/>
              </a:solidFill>
            </a:endParaRPr>
          </a:p>
          <a:p>
            <a:r>
              <a:rPr lang="en-US" altLang="en-US" sz="2200" dirty="0" smtClean="0">
                <a:solidFill>
                  <a:srgbClr val="2A5686"/>
                </a:solidFill>
              </a:rPr>
              <a:t>the use of focus, the acting space and verbal and/or non-verbal language to convey the intended meaning of the script </a:t>
            </a:r>
          </a:p>
          <a:p>
            <a:r>
              <a:rPr lang="en-US" altLang="en-US" sz="2200" dirty="0">
                <a:solidFill>
                  <a:srgbClr val="2A5686"/>
                </a:solidFill>
              </a:rPr>
              <a:t>t</a:t>
            </a:r>
            <a:r>
              <a:rPr lang="en-US" altLang="en-US" sz="2200" dirty="0" smtClean="0">
                <a:solidFill>
                  <a:srgbClr val="2A5686"/>
                </a:solidFill>
              </a:rPr>
              <a:t>he ways that </a:t>
            </a:r>
            <a:r>
              <a:rPr lang="en-US" altLang="en-US" sz="2200" b="0" dirty="0">
                <a:solidFill>
                  <a:schemeClr val="tx1"/>
                </a:solidFill>
              </a:rPr>
              <a:t>actor/s, director/s and designer/</a:t>
            </a:r>
            <a:r>
              <a:rPr lang="en-US" altLang="en-US" sz="2200" b="0" dirty="0" smtClean="0">
                <a:solidFill>
                  <a:schemeClr val="tx1"/>
                </a:solidFill>
              </a:rPr>
              <a:t>s work with the theatre style/s </a:t>
            </a:r>
            <a:r>
              <a:rPr lang="en-US" altLang="en-US" sz="2200" b="0" dirty="0" err="1" smtClean="0">
                <a:solidFill>
                  <a:schemeClr val="tx1"/>
                </a:solidFill>
              </a:rPr>
              <a:t>utilised</a:t>
            </a:r>
            <a:r>
              <a:rPr lang="en-US" altLang="en-US" sz="2200" b="0" dirty="0" smtClean="0">
                <a:solidFill>
                  <a:schemeClr val="tx1"/>
                </a:solidFill>
              </a:rPr>
              <a:t> in the production </a:t>
            </a:r>
            <a:endParaRPr lang="en-AU" altLang="en-US" sz="2200" b="0" dirty="0">
              <a:solidFill>
                <a:srgbClr val="000000"/>
              </a:solidFill>
            </a:endParaRPr>
          </a:p>
          <a:p>
            <a:endParaRPr lang="en-US" altLang="en-US" sz="2000" dirty="0">
              <a:solidFill>
                <a:srgbClr val="2A5686"/>
              </a:solidFill>
            </a:endParaRPr>
          </a:p>
          <a:p>
            <a:pPr marL="0" indent="0">
              <a:buNone/>
            </a:pPr>
            <a:endParaRPr lang="en-AU" altLang="en-US" sz="2000" b="0" dirty="0" smtClean="0"/>
          </a:p>
          <a:p>
            <a:pPr eaLnBrk="1" hangingPunct="1">
              <a:buFontTx/>
              <a:buNone/>
            </a:pPr>
            <a:endParaRPr lang="en-AU" altLang="en-US" dirty="0" smtClean="0">
              <a:solidFill>
                <a:schemeClr val="folHlink"/>
              </a:solidFill>
            </a:endParaRPr>
          </a:p>
        </p:txBody>
      </p:sp>
      <p:sp>
        <p:nvSpPr>
          <p:cNvPr id="2" name="TextBox 1"/>
          <p:cNvSpPr txBox="1"/>
          <p:nvPr/>
        </p:nvSpPr>
        <p:spPr>
          <a:xfrm>
            <a:off x="611560" y="5949280"/>
            <a:ext cx="4752528" cy="461665"/>
          </a:xfrm>
          <a:prstGeom prst="rect">
            <a:avLst/>
          </a:prstGeom>
          <a:solidFill>
            <a:srgbClr val="C2FFF0"/>
          </a:solidFill>
        </p:spPr>
        <p:txBody>
          <a:bodyPr wrap="square" rtlCol="0">
            <a:spAutoFit/>
          </a:bodyPr>
          <a:lstStyle/>
          <a:p>
            <a:r>
              <a:rPr lang="en-AU" altLang="en-US" b="1" dirty="0" smtClean="0">
                <a:solidFill>
                  <a:srgbClr val="0071A7"/>
                </a:solidFill>
              </a:rPr>
              <a:t>Analyse and evaluate</a:t>
            </a:r>
            <a:endParaRPr lang="en-AU" altLang="en-US" b="1" dirty="0">
              <a:solidFill>
                <a:srgbClr val="0071A7"/>
              </a:solidFill>
            </a:endParaRPr>
          </a:p>
        </p:txBody>
      </p:sp>
    </p:spTree>
    <p:extLst>
      <p:ext uri="{BB962C8B-B14F-4D97-AF65-F5344CB8AC3E}">
        <p14:creationId xmlns:p14="http://schemas.microsoft.com/office/powerpoint/2010/main" val="144332027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600" dirty="0" smtClean="0"/>
              <a:t>School-based </a:t>
            </a:r>
            <a:r>
              <a:rPr lang="en-AU" altLang="en-US" sz="3600" dirty="0"/>
              <a:t>a</a:t>
            </a:r>
            <a:r>
              <a:rPr lang="en-AU" altLang="en-US" sz="3600" dirty="0" smtClean="0"/>
              <a:t>ssessment Unit 4</a:t>
            </a:r>
          </a:p>
        </p:txBody>
      </p:sp>
      <p:graphicFrame>
        <p:nvGraphicFramePr>
          <p:cNvPr id="2" name="Table 1"/>
          <p:cNvGraphicFramePr>
            <a:graphicFrameLocks noGrp="1"/>
          </p:cNvGraphicFramePr>
          <p:nvPr>
            <p:extLst>
              <p:ext uri="{D42A27DB-BD31-4B8C-83A1-F6EECF244321}">
                <p14:modId xmlns:p14="http://schemas.microsoft.com/office/powerpoint/2010/main" val="4019855898"/>
              </p:ext>
            </p:extLst>
          </p:nvPr>
        </p:nvGraphicFramePr>
        <p:xfrm>
          <a:off x="467544" y="1628800"/>
          <a:ext cx="8280920" cy="4464496"/>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539405">
                <a:tc>
                  <a:txBody>
                    <a:bodyPr/>
                    <a:lstStyle/>
                    <a:p>
                      <a:r>
                        <a:rPr lang="en-US" dirty="0" smtClean="0"/>
                        <a:t>Outcomes</a:t>
                      </a:r>
                      <a:endParaRPr lang="en-US" dirty="0"/>
                    </a:p>
                  </a:txBody>
                  <a:tcPr/>
                </a:tc>
                <a:tc>
                  <a:txBody>
                    <a:bodyPr/>
                    <a:lstStyle/>
                    <a:p>
                      <a:r>
                        <a:rPr lang="en-US" dirty="0" smtClean="0"/>
                        <a:t>Assessment tasks</a:t>
                      </a:r>
                      <a:endParaRPr lang="en-US" dirty="0"/>
                    </a:p>
                  </a:txBody>
                  <a:tcPr/>
                </a:tc>
                <a:extLst>
                  <a:ext uri="{0D108BD9-81ED-4DB2-BD59-A6C34878D82A}">
                    <a16:rowId xmlns:a16="http://schemas.microsoft.com/office/drawing/2014/main" val="10000"/>
                  </a:ext>
                </a:extLst>
              </a:tr>
              <a:tr h="3925091">
                <a:tc>
                  <a:txBody>
                    <a:bodyPr/>
                    <a:lstStyle/>
                    <a:p>
                      <a:r>
                        <a:rPr lang="en-US" sz="1600" b="1" dirty="0" smtClean="0"/>
                        <a:t>Outcome 1</a:t>
                      </a:r>
                    </a:p>
                    <a:p>
                      <a:r>
                        <a:rPr lang="en-US" sz="1600" b="0" dirty="0" smtClean="0"/>
                        <a:t>Describe and justify a creative and</a:t>
                      </a:r>
                      <a:r>
                        <a:rPr lang="en-US" sz="1600" b="0" baseline="0" dirty="0" smtClean="0"/>
                        <a:t> </a:t>
                      </a:r>
                      <a:r>
                        <a:rPr lang="en-US" sz="1600" b="0" dirty="0" smtClean="0"/>
                        <a:t>imaginative interpretation of a monologue</a:t>
                      </a:r>
                    </a:p>
                    <a:p>
                      <a:r>
                        <a:rPr lang="en-US" sz="1600" b="0" dirty="0" smtClean="0"/>
                        <a:t>and its prescribed scene.</a:t>
                      </a:r>
                    </a:p>
                  </a:txBody>
                  <a:tcPr/>
                </a:tc>
                <a:tc>
                  <a:txBody>
                    <a:bodyPr/>
                    <a:lstStyle/>
                    <a:p>
                      <a:r>
                        <a:rPr lang="en-US" sz="1600" i="1" baseline="0" dirty="0" smtClean="0"/>
                        <a:t>Task 1</a:t>
                      </a:r>
                      <a:r>
                        <a:rPr lang="en-US" sz="1600" baseline="0" dirty="0" smtClean="0"/>
                        <a:t> : </a:t>
                      </a:r>
                      <a:r>
                        <a:rPr lang="en-US" sz="1600" b="1" i="0" baseline="0" dirty="0" smtClean="0"/>
                        <a:t>20 marks</a:t>
                      </a:r>
                    </a:p>
                    <a:p>
                      <a:r>
                        <a:rPr lang="en-US" sz="1600" b="0" i="0" baseline="0" dirty="0" smtClean="0"/>
                        <a:t>A written report that describes and justifies dramaturgical decisions for a creative and imaginative interpretation of a monologue and its prescribed scene. The report may be in any one or a combination of the following formats:</a:t>
                      </a:r>
                    </a:p>
                    <a:p>
                      <a:r>
                        <a:rPr lang="en-US" sz="1600" b="0" i="0" baseline="0" dirty="0" smtClean="0"/>
                        <a:t>•   an essay</a:t>
                      </a:r>
                    </a:p>
                    <a:p>
                      <a:r>
                        <a:rPr lang="en-US" sz="1600" b="0" i="0" baseline="0" dirty="0" smtClean="0"/>
                        <a:t>•   responses to structured questions.</a:t>
                      </a:r>
                    </a:p>
                    <a:p>
                      <a:r>
                        <a:rPr lang="en-US" sz="1600" b="1" i="0" baseline="0" dirty="0" smtClean="0"/>
                        <a:t>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i="1" baseline="0" dirty="0" smtClean="0"/>
                        <a:t>Task 2 </a:t>
                      </a:r>
                      <a:r>
                        <a:rPr lang="en-US" sz="1600" b="0" i="0" baseline="0" dirty="0" smtClean="0"/>
                        <a:t>: </a:t>
                      </a:r>
                      <a:r>
                        <a:rPr lang="en-US" sz="1600" b="1" baseline="0" dirty="0" smtClean="0"/>
                        <a:t>10 marks</a:t>
                      </a:r>
                      <a:endParaRPr lang="en-US" sz="1600" b="0" i="0" baseline="0" dirty="0" smtClean="0"/>
                    </a:p>
                    <a:p>
                      <a:r>
                        <a:rPr lang="en-US" sz="1600" b="0" i="0" baseline="0" dirty="0" smtClean="0"/>
                        <a:t>An oral presentation about the possibilities, intentions</a:t>
                      </a:r>
                    </a:p>
                    <a:p>
                      <a:r>
                        <a:rPr lang="en-US" sz="1600" b="0" i="0" baseline="0" dirty="0" smtClean="0"/>
                        <a:t>and vision for an interpretation of a monologue and its</a:t>
                      </a:r>
                    </a:p>
                    <a:p>
                      <a:r>
                        <a:rPr lang="en-US" sz="1600" b="0" i="0" baseline="0" dirty="0" smtClean="0"/>
                        <a:t>prescribed scene, including responding to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1" baseline="0" dirty="0" smtClean="0"/>
                        <a:t>Two marks are entered into VASS for Unit 4 Outcome 1</a:t>
                      </a:r>
                    </a:p>
                    <a:p>
                      <a:endParaRPr lang="en-US" sz="1600" b="0" i="0" baseline="0" dirty="0" smtClean="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smtClean="0"/>
              <a:t>  School</a:t>
            </a:r>
            <a:r>
              <a:rPr lang="en-US" sz="1800" i="1" dirty="0"/>
              <a:t>-assessed </a:t>
            </a:r>
            <a:r>
              <a:rPr lang="en-US" sz="1800" i="1" dirty="0" smtClean="0"/>
              <a:t>Coursework </a:t>
            </a:r>
            <a:r>
              <a:rPr lang="en-US" sz="1800" i="1" dirty="0"/>
              <a:t>for Unit </a:t>
            </a:r>
            <a:r>
              <a:rPr lang="en-US" sz="1800" i="1" dirty="0" smtClean="0"/>
              <a:t>4: 15 percent of the study score</a:t>
            </a:r>
            <a:endParaRPr lang="en-US" sz="1800" i="1" dirty="0"/>
          </a:p>
        </p:txBody>
      </p:sp>
    </p:spTree>
    <p:extLst>
      <p:ext uri="{BB962C8B-B14F-4D97-AF65-F5344CB8AC3E}">
        <p14:creationId xmlns:p14="http://schemas.microsoft.com/office/powerpoint/2010/main" val="4015923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67544" y="332656"/>
            <a:ext cx="8075612" cy="1008112"/>
          </a:xfrm>
        </p:spPr>
        <p:txBody>
          <a:bodyPr/>
          <a:lstStyle/>
          <a:p>
            <a:pPr eaLnBrk="1" hangingPunct="1"/>
            <a:r>
              <a:rPr lang="en-AU" altLang="en-US" sz="3200" dirty="0" smtClean="0"/>
              <a:t>School-based </a:t>
            </a:r>
            <a:r>
              <a:rPr lang="en-AU" altLang="en-US" sz="3200" dirty="0"/>
              <a:t>a</a:t>
            </a:r>
            <a:r>
              <a:rPr lang="en-AU" altLang="en-US" sz="3200" dirty="0" smtClean="0"/>
              <a:t>ssessment Unit 4 cont.</a:t>
            </a:r>
          </a:p>
        </p:txBody>
      </p:sp>
      <p:graphicFrame>
        <p:nvGraphicFramePr>
          <p:cNvPr id="2" name="Table 1"/>
          <p:cNvGraphicFramePr>
            <a:graphicFrameLocks noGrp="1"/>
          </p:cNvGraphicFramePr>
          <p:nvPr>
            <p:extLst>
              <p:ext uri="{D42A27DB-BD31-4B8C-83A1-F6EECF244321}">
                <p14:modId xmlns:p14="http://schemas.microsoft.com/office/powerpoint/2010/main" val="3884419114"/>
              </p:ext>
            </p:extLst>
          </p:nvPr>
        </p:nvGraphicFramePr>
        <p:xfrm>
          <a:off x="467544" y="1700808"/>
          <a:ext cx="8280920" cy="2781855"/>
        </p:xfrm>
        <a:graphic>
          <a:graphicData uri="http://schemas.openxmlformats.org/drawingml/2006/table">
            <a:tbl>
              <a:tblPr firstRow="1" bandRow="1">
                <a:tableStyleId>{5C22544A-7EE6-4342-B048-85BDC9FD1C3A}</a:tableStyleId>
              </a:tblPr>
              <a:tblGrid>
                <a:gridCol w="2943931">
                  <a:extLst>
                    <a:ext uri="{9D8B030D-6E8A-4147-A177-3AD203B41FA5}">
                      <a16:colId xmlns:a16="http://schemas.microsoft.com/office/drawing/2014/main" val="20000"/>
                    </a:ext>
                  </a:extLst>
                </a:gridCol>
                <a:gridCol w="5336989">
                  <a:extLst>
                    <a:ext uri="{9D8B030D-6E8A-4147-A177-3AD203B41FA5}">
                      <a16:colId xmlns:a16="http://schemas.microsoft.com/office/drawing/2014/main" val="20001"/>
                    </a:ext>
                  </a:extLst>
                </a:gridCol>
              </a:tblGrid>
              <a:tr h="339303">
                <a:tc>
                  <a:txBody>
                    <a:bodyPr/>
                    <a:lstStyle/>
                    <a:p>
                      <a:r>
                        <a:rPr lang="en-US" dirty="0" smtClean="0"/>
                        <a:t>Outcomes</a:t>
                      </a:r>
                      <a:endParaRPr lang="en-US" dirty="0"/>
                    </a:p>
                  </a:txBody>
                  <a:tcPr/>
                </a:tc>
                <a:tc>
                  <a:txBody>
                    <a:bodyPr/>
                    <a:lstStyle/>
                    <a:p>
                      <a:r>
                        <a:rPr lang="en-US" dirty="0" smtClean="0"/>
                        <a:t>Assessment tasks</a:t>
                      </a:r>
                      <a:endParaRPr lang="en-US" dirty="0"/>
                    </a:p>
                  </a:txBody>
                  <a:tcPr/>
                </a:tc>
                <a:extLst>
                  <a:ext uri="{0D108BD9-81ED-4DB2-BD59-A6C34878D82A}">
                    <a16:rowId xmlns:a16="http://schemas.microsoft.com/office/drawing/2014/main" val="10000"/>
                  </a:ext>
                </a:extLst>
              </a:tr>
              <a:tr h="1866488">
                <a:tc>
                  <a:txBody>
                    <a:bodyPr/>
                    <a:lstStyle/>
                    <a:p>
                      <a:r>
                        <a:rPr lang="en-US" sz="1600" b="1" dirty="0" smtClean="0"/>
                        <a:t>Outcome 2</a:t>
                      </a:r>
                    </a:p>
                    <a:p>
                      <a:r>
                        <a:rPr lang="en-US" sz="1600" b="0" dirty="0" err="1" smtClean="0"/>
                        <a:t>Analyse</a:t>
                      </a:r>
                      <a:r>
                        <a:rPr lang="en-US" sz="1600" b="0" dirty="0" smtClean="0"/>
                        <a:t> and evaluate acting, direction and</a:t>
                      </a:r>
                    </a:p>
                    <a:p>
                      <a:r>
                        <a:rPr lang="en-US" sz="1600" b="0" dirty="0" smtClean="0"/>
                        <a:t>design in a production.</a:t>
                      </a:r>
                    </a:p>
                    <a:p>
                      <a:endParaRPr lang="en-US" sz="1600" b="0" dirty="0" smtClean="0"/>
                    </a:p>
                  </a:txBody>
                  <a:tcPr/>
                </a:tc>
                <a:tc>
                  <a:txBody>
                    <a:bodyPr/>
                    <a:lstStyle/>
                    <a:p>
                      <a:r>
                        <a:rPr lang="en-US" sz="1600" b="0" i="0" baseline="0" dirty="0" smtClean="0"/>
                        <a:t>An analysis and evaluation of acting, direction and</a:t>
                      </a:r>
                    </a:p>
                    <a:p>
                      <a:r>
                        <a:rPr lang="en-US" sz="1600" b="0" i="0" baseline="0" dirty="0" smtClean="0"/>
                        <a:t>design and their interrelationship in a production from</a:t>
                      </a:r>
                    </a:p>
                    <a:p>
                      <a:r>
                        <a:rPr lang="en-US" sz="1600" b="0" i="0" baseline="0" dirty="0" smtClean="0"/>
                        <a:t>the prescribed playlist, in any one or a combination of</a:t>
                      </a:r>
                    </a:p>
                    <a:p>
                      <a:r>
                        <a:rPr lang="en-US" sz="1600" b="0" i="0" baseline="0" dirty="0" smtClean="0"/>
                        <a:t>the following formats:</a:t>
                      </a:r>
                    </a:p>
                    <a:p>
                      <a:r>
                        <a:rPr lang="en-US" sz="1600" b="0" i="0" baseline="0" dirty="0" smtClean="0"/>
                        <a:t>•	 an analytical essay</a:t>
                      </a:r>
                    </a:p>
                    <a:p>
                      <a:r>
                        <a:rPr lang="en-US" sz="1600" b="0" i="0" baseline="0" dirty="0" smtClean="0"/>
                        <a:t>•	 responses to structured questions.</a:t>
                      </a:r>
                    </a:p>
                    <a:p>
                      <a:r>
                        <a:rPr lang="en-US" sz="1600" b="1" i="0" baseline="0" dirty="0" smtClean="0"/>
                        <a:t>20 marks</a:t>
                      </a:r>
                    </a:p>
                  </a:txBody>
                  <a:tcPr/>
                </a:tc>
                <a:extLst>
                  <a:ext uri="{0D108BD9-81ED-4DB2-BD59-A6C34878D82A}">
                    <a16:rowId xmlns:a16="http://schemas.microsoft.com/office/drawing/2014/main" val="10001"/>
                  </a:ext>
                </a:extLst>
              </a:tr>
              <a:tr h="549607">
                <a:tc>
                  <a:txBody>
                    <a:bodyPr/>
                    <a:lstStyle/>
                    <a:p>
                      <a:r>
                        <a:rPr lang="en-US" sz="1600" b="1" dirty="0" smtClean="0"/>
                        <a:t>             Total marks</a:t>
                      </a:r>
                    </a:p>
                  </a:txBody>
                  <a:tcPr/>
                </a:tc>
                <a:tc>
                  <a:txBody>
                    <a:bodyPr/>
                    <a:lstStyle/>
                    <a:p>
                      <a:r>
                        <a:rPr lang="en-US" sz="1600" b="1" i="0" baseline="0" dirty="0" smtClean="0"/>
                        <a:t>50</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179512" y="1124744"/>
            <a:ext cx="8424936" cy="369332"/>
          </a:xfrm>
          <a:prstGeom prst="rect">
            <a:avLst/>
          </a:prstGeom>
        </p:spPr>
        <p:txBody>
          <a:bodyPr wrap="square">
            <a:spAutoFit/>
          </a:bodyPr>
          <a:lstStyle/>
          <a:p>
            <a:r>
              <a:rPr lang="en-US" sz="1800" i="1" dirty="0" smtClean="0"/>
              <a:t>  School</a:t>
            </a:r>
            <a:r>
              <a:rPr lang="en-US" sz="1800" i="1" dirty="0"/>
              <a:t>-assessed </a:t>
            </a:r>
            <a:r>
              <a:rPr lang="en-US" sz="1800" i="1" dirty="0" smtClean="0"/>
              <a:t>Coursework </a:t>
            </a:r>
            <a:r>
              <a:rPr lang="en-US" sz="1800" i="1" dirty="0"/>
              <a:t>for Unit </a:t>
            </a:r>
            <a:r>
              <a:rPr lang="en-US" sz="1800" i="1" dirty="0" smtClean="0"/>
              <a:t>4: 15 percent of the study score</a:t>
            </a:r>
            <a:endParaRPr lang="en-US" sz="1800" i="1" dirty="0"/>
          </a:p>
        </p:txBody>
      </p:sp>
    </p:spTree>
    <p:extLst>
      <p:ext uri="{BB962C8B-B14F-4D97-AF65-F5344CB8AC3E}">
        <p14:creationId xmlns:p14="http://schemas.microsoft.com/office/powerpoint/2010/main" val="121081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ACTIVITY</a:t>
            </a:r>
            <a:br>
              <a:rPr lang="en-US" sz="4800" dirty="0" smtClean="0"/>
            </a:br>
            <a:r>
              <a:rPr lang="en-US" sz="4000" dirty="0" smtClean="0"/>
              <a:t>Elements of theatre composition</a:t>
            </a:r>
            <a:endParaRPr lang="en-US" sz="4000" dirty="0"/>
          </a:p>
        </p:txBody>
      </p:sp>
      <p:sp>
        <p:nvSpPr>
          <p:cNvPr id="3" name="Subtitle 2"/>
          <p:cNvSpPr>
            <a:spLocks noGrp="1"/>
          </p:cNvSpPr>
          <p:nvPr>
            <p:ph idx="1"/>
          </p:nvPr>
        </p:nvSpPr>
        <p:spPr/>
        <p:txBody>
          <a:bodyPr anchor="ctr">
            <a:normAutofit fontScale="92500" lnSpcReduction="10000"/>
          </a:bodyPr>
          <a:lstStyle/>
          <a:p>
            <a:pPr marL="742950" indent="-742950" algn="l">
              <a:buFont typeface="+mj-lt"/>
              <a:buAutoNum type="arabicPeriod"/>
            </a:pPr>
            <a:r>
              <a:rPr lang="en-US" sz="3600" dirty="0" smtClean="0"/>
              <a:t>Review the definition and examples on the next slide. </a:t>
            </a:r>
          </a:p>
          <a:p>
            <a:pPr marL="742950" indent="-742950" algn="l">
              <a:buFont typeface="+mj-lt"/>
              <a:buAutoNum type="arabicPeriod"/>
            </a:pPr>
            <a:endParaRPr lang="en-US" sz="3600" dirty="0"/>
          </a:p>
          <a:p>
            <a:pPr marL="742950" indent="-742950" algn="l">
              <a:buFont typeface="+mj-lt"/>
              <a:buAutoNum type="arabicPeriod"/>
            </a:pPr>
            <a:r>
              <a:rPr lang="en-US" sz="3600" dirty="0" smtClean="0"/>
              <a:t>Based on a play from Unit 3, or theatre you have made, with a partner discuss examples of how the elements of theatre composition were used.</a:t>
            </a:r>
            <a:endParaRPr lang="en-US" sz="3600" dirty="0"/>
          </a:p>
        </p:txBody>
      </p:sp>
    </p:spTree>
    <p:extLst>
      <p:ext uri="{BB962C8B-B14F-4D97-AF65-F5344CB8AC3E}">
        <p14:creationId xmlns:p14="http://schemas.microsoft.com/office/powerpoint/2010/main" val="11312075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229200"/>
            <a:ext cx="7772400" cy="539775"/>
          </a:xfrm>
        </p:spPr>
        <p:txBody>
          <a:bodyPr/>
          <a:lstStyle/>
          <a:p>
            <a:endParaRPr lang="en-AU" dirty="0">
              <a:solidFill>
                <a:srgbClr val="00B0F0"/>
              </a:solidFill>
            </a:endParaRPr>
          </a:p>
        </p:txBody>
      </p:sp>
      <p:sp>
        <p:nvSpPr>
          <p:cNvPr id="5" name="Text Placeholder 4"/>
          <p:cNvSpPr>
            <a:spLocks noGrp="1"/>
          </p:cNvSpPr>
          <p:nvPr>
            <p:ph type="body" idx="1"/>
          </p:nvPr>
        </p:nvSpPr>
        <p:spPr>
          <a:xfrm>
            <a:off x="467544" y="764704"/>
            <a:ext cx="8027169" cy="4248472"/>
          </a:xfrm>
        </p:spPr>
        <p:txBody>
          <a:bodyPr/>
          <a:lstStyle/>
          <a:p>
            <a:r>
              <a:rPr lang="en-AU" altLang="en-US" sz="2400" b="0" dirty="0">
                <a:solidFill>
                  <a:schemeClr val="tx1"/>
                </a:solidFill>
              </a:rPr>
              <a:t>Teachers should thoroughly familiarise themselves with the Study Design including:</a:t>
            </a:r>
          </a:p>
          <a:p>
            <a:pPr marL="133200" lvl="1">
              <a:buFont typeface="Arial" pitchFamily="34" charset="0"/>
              <a:buChar char="•"/>
            </a:pPr>
            <a:r>
              <a:rPr lang="en-AU" altLang="en-US" sz="2400" dirty="0">
                <a:solidFill>
                  <a:schemeClr val="tx1"/>
                </a:solidFill>
              </a:rPr>
              <a:t>Introduction, </a:t>
            </a:r>
            <a:r>
              <a:rPr lang="en-AU" altLang="en-US" sz="2400" dirty="0" smtClean="0">
                <a:solidFill>
                  <a:schemeClr val="tx1"/>
                </a:solidFill>
              </a:rPr>
              <a:t>Scope of study, Rationale &amp; </a:t>
            </a:r>
            <a:r>
              <a:rPr lang="en-AU" altLang="en-US" sz="2400" dirty="0">
                <a:solidFill>
                  <a:schemeClr val="tx1"/>
                </a:solidFill>
              </a:rPr>
              <a:t>Aims  (p</a:t>
            </a:r>
            <a:r>
              <a:rPr lang="en-AU" altLang="en-US" sz="2400" dirty="0" smtClean="0">
                <a:solidFill>
                  <a:schemeClr val="tx1"/>
                </a:solidFill>
              </a:rPr>
              <a:t>. 5 </a:t>
            </a:r>
            <a:r>
              <a:rPr lang="en-AU" altLang="en-US" sz="2400" dirty="0">
                <a:solidFill>
                  <a:schemeClr val="tx1"/>
                </a:solidFill>
              </a:rPr>
              <a:t>- 6)</a:t>
            </a:r>
          </a:p>
          <a:p>
            <a:pPr marL="133200" lvl="1">
              <a:buFont typeface="Arial" pitchFamily="34" charset="0"/>
              <a:buChar char="•"/>
            </a:pPr>
            <a:r>
              <a:rPr lang="en-AU" altLang="en-US" sz="2400" dirty="0">
                <a:solidFill>
                  <a:schemeClr val="tx1"/>
                </a:solidFill>
              </a:rPr>
              <a:t>Structure (p. 6)</a:t>
            </a:r>
          </a:p>
          <a:p>
            <a:pPr marL="133200" lvl="1">
              <a:buFont typeface="Arial" pitchFamily="34" charset="0"/>
              <a:buChar char="•"/>
            </a:pPr>
            <a:r>
              <a:rPr lang="en-AU" altLang="en-US" sz="2400" dirty="0">
                <a:solidFill>
                  <a:schemeClr val="tx1"/>
                </a:solidFill>
              </a:rPr>
              <a:t>Assessment and Reporting (p. 8)</a:t>
            </a:r>
          </a:p>
          <a:p>
            <a:pPr marL="133200" lvl="1">
              <a:buFont typeface="Arial" pitchFamily="34" charset="0"/>
              <a:buChar char="•"/>
            </a:pPr>
            <a:r>
              <a:rPr lang="en-AU" altLang="en-US" sz="2400" dirty="0" smtClean="0">
                <a:solidFill>
                  <a:schemeClr val="tx1"/>
                </a:solidFill>
              </a:rPr>
              <a:t>Units </a:t>
            </a:r>
            <a:r>
              <a:rPr lang="en-AU" altLang="en-US" sz="2400" dirty="0">
                <a:solidFill>
                  <a:schemeClr val="tx1"/>
                </a:solidFill>
              </a:rPr>
              <a:t>1 – 4 (p. </a:t>
            </a:r>
            <a:r>
              <a:rPr lang="en-AU" altLang="en-US" sz="2400" dirty="0" smtClean="0">
                <a:solidFill>
                  <a:schemeClr val="tx1"/>
                </a:solidFill>
              </a:rPr>
              <a:t>11 </a:t>
            </a:r>
            <a:r>
              <a:rPr lang="en-AU" altLang="en-US" sz="2400" dirty="0">
                <a:solidFill>
                  <a:schemeClr val="tx1"/>
                </a:solidFill>
              </a:rPr>
              <a:t>– 29)</a:t>
            </a:r>
            <a:endParaRPr lang="en-AU" altLang="en-US" sz="2400" dirty="0">
              <a:solidFill>
                <a:srgbClr val="1E4649"/>
              </a:solidFill>
            </a:endParaRPr>
          </a:p>
          <a:p>
            <a:endParaRPr lang="en-AU" dirty="0"/>
          </a:p>
        </p:txBody>
      </p:sp>
    </p:spTree>
    <p:extLst>
      <p:ext uri="{BB962C8B-B14F-4D97-AF65-F5344CB8AC3E}">
        <p14:creationId xmlns:p14="http://schemas.microsoft.com/office/powerpoint/2010/main" val="7109993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ELEMENTS OF </a:t>
            </a:r>
            <a:br>
              <a:rPr lang="en-US" sz="4800" dirty="0" smtClean="0"/>
            </a:br>
            <a:r>
              <a:rPr lang="en-US" sz="4800" dirty="0" smtClean="0"/>
              <a:t>THEATRE COMPOSITION</a:t>
            </a:r>
            <a:endParaRPr lang="en-US" sz="4800" dirty="0"/>
          </a:p>
        </p:txBody>
      </p:sp>
      <p:sp>
        <p:nvSpPr>
          <p:cNvPr id="3" name="Subtitle 2"/>
          <p:cNvSpPr>
            <a:spLocks noGrp="1"/>
          </p:cNvSpPr>
          <p:nvPr>
            <p:ph idx="1"/>
          </p:nvPr>
        </p:nvSpPr>
        <p:spPr>
          <a:xfrm>
            <a:off x="685800" y="1981200"/>
            <a:ext cx="7772400" cy="1591816"/>
          </a:xfrm>
        </p:spPr>
        <p:txBody>
          <a:bodyPr>
            <a:normAutofit fontScale="55000" lnSpcReduction="20000"/>
          </a:bodyPr>
          <a:lstStyle/>
          <a:p>
            <a:r>
              <a:rPr lang="en-US" sz="4000" dirty="0" smtClean="0"/>
              <a:t>Can </a:t>
            </a:r>
            <a:r>
              <a:rPr lang="en-US" sz="4000" dirty="0"/>
              <a:t>be used to give structure to the interpretation or the way it is </a:t>
            </a:r>
            <a:r>
              <a:rPr lang="en-US" sz="4000" dirty="0" smtClean="0"/>
              <a:t>presented on </a:t>
            </a:r>
            <a:r>
              <a:rPr lang="en-US" sz="4000" dirty="0"/>
              <a:t>stage in performance to an audience. </a:t>
            </a:r>
            <a:endParaRPr lang="en-US" sz="4000" dirty="0" smtClean="0"/>
          </a:p>
          <a:p>
            <a:r>
              <a:rPr lang="en-US" sz="4000" dirty="0" smtClean="0"/>
              <a:t>These </a:t>
            </a:r>
            <a:r>
              <a:rPr lang="en-US" sz="4000" dirty="0"/>
              <a:t>elements can also be used to encourage or lead the </a:t>
            </a:r>
            <a:r>
              <a:rPr lang="en-US" sz="4000" dirty="0" smtClean="0"/>
              <a:t>audience to </a:t>
            </a:r>
            <a:r>
              <a:rPr lang="en-US" sz="4000" dirty="0"/>
              <a:t>engage in the work. </a:t>
            </a:r>
            <a:endParaRPr lang="en-US" sz="4000" dirty="0" smtClean="0"/>
          </a:p>
          <a:p>
            <a:endParaRPr lang="en-US" sz="4000" dirty="0"/>
          </a:p>
          <a:p>
            <a:endParaRPr lang="en-US" sz="4000" dirty="0" smtClean="0"/>
          </a:p>
        </p:txBody>
      </p:sp>
      <p:sp>
        <p:nvSpPr>
          <p:cNvPr id="4" name="TextBox 3"/>
          <p:cNvSpPr txBox="1"/>
          <p:nvPr/>
        </p:nvSpPr>
        <p:spPr>
          <a:xfrm>
            <a:off x="683568" y="3501008"/>
            <a:ext cx="7848872" cy="2585323"/>
          </a:xfrm>
          <a:prstGeom prst="rect">
            <a:avLst/>
          </a:prstGeom>
          <a:noFill/>
        </p:spPr>
        <p:txBody>
          <a:bodyPr wrap="square" numCol="1" rtlCol="0">
            <a:spAutoFit/>
          </a:bodyPr>
          <a:lstStyle/>
          <a:p>
            <a:r>
              <a:rPr lang="en-US" dirty="0" smtClean="0"/>
              <a:t>	* Cohesion			</a:t>
            </a:r>
            <a:r>
              <a:rPr lang="en-US" dirty="0"/>
              <a:t>* Emphasis	</a:t>
            </a:r>
          </a:p>
          <a:p>
            <a:r>
              <a:rPr lang="en-US" dirty="0" smtClean="0"/>
              <a:t>	* Motion			* Contrast</a:t>
            </a:r>
          </a:p>
          <a:p>
            <a:r>
              <a:rPr lang="en-US" dirty="0" smtClean="0"/>
              <a:t>	* Rhythm			* Variation</a:t>
            </a:r>
          </a:p>
          <a:p>
            <a:endParaRPr lang="en-US" dirty="0"/>
          </a:p>
          <a:p>
            <a:pPr marL="342900" indent="-342900">
              <a:buFont typeface="Arial"/>
              <a:buChar char="•"/>
            </a:pPr>
            <a:r>
              <a:rPr lang="en-US" sz="2200" b="1" dirty="0" smtClean="0">
                <a:solidFill>
                  <a:srgbClr val="303132"/>
                </a:solidFill>
                <a:latin typeface="+mn-lt"/>
              </a:rPr>
              <a:t> They </a:t>
            </a:r>
            <a:r>
              <a:rPr lang="en-US" sz="2200" b="1" dirty="0">
                <a:solidFill>
                  <a:srgbClr val="303132"/>
                </a:solidFill>
                <a:latin typeface="+mn-lt"/>
              </a:rPr>
              <a:t>can be applied individually or in combination, in any theatre style, used within </a:t>
            </a:r>
            <a:r>
              <a:rPr lang="en-US" sz="2200" b="1" dirty="0" smtClean="0">
                <a:solidFill>
                  <a:srgbClr val="303132"/>
                </a:solidFill>
                <a:latin typeface="+mn-lt"/>
              </a:rPr>
              <a:t>any production </a:t>
            </a:r>
            <a:r>
              <a:rPr lang="en-US" sz="2200" b="1" dirty="0">
                <a:solidFill>
                  <a:srgbClr val="303132"/>
                </a:solidFill>
                <a:latin typeface="+mn-lt"/>
              </a:rPr>
              <a:t>role and at any stage of the production </a:t>
            </a:r>
            <a:r>
              <a:rPr lang="en-US" sz="2200" b="1" dirty="0" smtClean="0">
                <a:solidFill>
                  <a:srgbClr val="303132"/>
                </a:solidFill>
                <a:latin typeface="+mn-lt"/>
              </a:rPr>
              <a:t>process</a:t>
            </a:r>
            <a:endParaRPr lang="en-US" sz="2200" b="1" dirty="0">
              <a:solidFill>
                <a:srgbClr val="303132"/>
              </a:solidFill>
              <a:latin typeface="+mn-lt"/>
            </a:endParaRPr>
          </a:p>
        </p:txBody>
      </p:sp>
    </p:spTree>
    <p:extLst>
      <p:ext uri="{BB962C8B-B14F-4D97-AF65-F5344CB8AC3E}">
        <p14:creationId xmlns:p14="http://schemas.microsoft.com/office/powerpoint/2010/main" val="30751384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UNITS 3 and 4 PLAYLIST</a:t>
            </a:r>
            <a:endParaRPr lang="en-US" sz="4800" dirty="0"/>
          </a:p>
        </p:txBody>
      </p:sp>
      <p:sp>
        <p:nvSpPr>
          <p:cNvPr id="3" name="Subtitle 2"/>
          <p:cNvSpPr>
            <a:spLocks noGrp="1"/>
          </p:cNvSpPr>
          <p:nvPr>
            <p:ph idx="1"/>
          </p:nvPr>
        </p:nvSpPr>
        <p:spPr/>
        <p:txBody>
          <a:bodyPr anchor="ctr">
            <a:normAutofit/>
          </a:bodyPr>
          <a:lstStyle/>
          <a:p>
            <a:pPr marL="0" indent="0" algn="l">
              <a:buNone/>
            </a:pPr>
            <a:r>
              <a:rPr lang="en-US" sz="4400" b="0" dirty="0" smtClean="0"/>
              <a:t>The Playlist for 2019 </a:t>
            </a:r>
          </a:p>
          <a:p>
            <a:pPr marL="0" indent="0">
              <a:buNone/>
            </a:pPr>
            <a:r>
              <a:rPr lang="en-US" sz="4400" b="0" dirty="0" smtClean="0"/>
              <a:t>will be selected to reflect the revised study design.</a:t>
            </a:r>
          </a:p>
        </p:txBody>
      </p:sp>
    </p:spTree>
    <p:extLst>
      <p:ext uri="{BB962C8B-B14F-4D97-AF65-F5344CB8AC3E}">
        <p14:creationId xmlns:p14="http://schemas.microsoft.com/office/powerpoint/2010/main" val="160270367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Advice &amp; ASSESSMENT</a:t>
            </a:r>
            <a:endParaRPr lang="en-AU" dirty="0"/>
          </a:p>
        </p:txBody>
      </p:sp>
      <p:sp>
        <p:nvSpPr>
          <p:cNvPr id="5" name="Text Placeholder 4"/>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270428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for teachers</a:t>
            </a:r>
            <a:endParaRPr lang="en-US" dirty="0"/>
          </a:p>
        </p:txBody>
      </p:sp>
      <p:sp>
        <p:nvSpPr>
          <p:cNvPr id="3" name="Content Placeholder 2"/>
          <p:cNvSpPr>
            <a:spLocks noGrp="1"/>
          </p:cNvSpPr>
          <p:nvPr>
            <p:ph idx="1"/>
          </p:nvPr>
        </p:nvSpPr>
        <p:spPr/>
        <p:txBody>
          <a:bodyPr/>
          <a:lstStyle/>
          <a:p>
            <a:pPr marL="0" indent="0">
              <a:buNone/>
            </a:pPr>
            <a:r>
              <a:rPr lang="en-US" dirty="0" smtClean="0"/>
              <a:t>Advice for teachers will include</a:t>
            </a:r>
          </a:p>
          <a:p>
            <a:r>
              <a:rPr lang="en-US" b="0" dirty="0" smtClean="0"/>
              <a:t>Developing a program</a:t>
            </a:r>
          </a:p>
          <a:p>
            <a:r>
              <a:rPr lang="en-US" b="0" dirty="0" smtClean="0"/>
              <a:t>Employability skills</a:t>
            </a:r>
          </a:p>
          <a:p>
            <a:r>
              <a:rPr lang="en-US" b="0" dirty="0" smtClean="0"/>
              <a:t>Learning activities</a:t>
            </a:r>
          </a:p>
          <a:p>
            <a:r>
              <a:rPr lang="en-US" b="0" dirty="0" smtClean="0"/>
              <a:t>Detailed activities</a:t>
            </a:r>
          </a:p>
          <a:p>
            <a:r>
              <a:rPr lang="en-US" b="0" dirty="0" smtClean="0"/>
              <a:t>Sample approaches for assessment tasks</a:t>
            </a:r>
          </a:p>
          <a:p>
            <a:r>
              <a:rPr lang="en-US" b="0" dirty="0" smtClean="0"/>
              <a:t>Performance descriptors / rubric</a:t>
            </a:r>
          </a:p>
        </p:txBody>
      </p:sp>
    </p:spTree>
    <p:extLst>
      <p:ext uri="{BB962C8B-B14F-4D97-AF65-F5344CB8AC3E}">
        <p14:creationId xmlns:p14="http://schemas.microsoft.com/office/powerpoint/2010/main" val="183205469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SPECIFICATIONS </a:t>
            </a:r>
            <a:endParaRPr lang="en-US" dirty="0"/>
          </a:p>
        </p:txBody>
      </p:sp>
      <p:sp>
        <p:nvSpPr>
          <p:cNvPr id="3" name="Content Placeholder 2"/>
          <p:cNvSpPr>
            <a:spLocks noGrp="1"/>
          </p:cNvSpPr>
          <p:nvPr>
            <p:ph idx="1"/>
          </p:nvPr>
        </p:nvSpPr>
        <p:spPr/>
        <p:txBody>
          <a:bodyPr/>
          <a:lstStyle/>
          <a:p>
            <a:pPr marL="0" indent="0">
              <a:buNone/>
            </a:pPr>
            <a:r>
              <a:rPr lang="en-US" dirty="0" smtClean="0"/>
              <a:t>Examination materials</a:t>
            </a:r>
          </a:p>
          <a:p>
            <a:r>
              <a:rPr lang="en-US" b="0" dirty="0" smtClean="0"/>
              <a:t>Are published in the first year of implementation (2019)</a:t>
            </a:r>
          </a:p>
          <a:p>
            <a:r>
              <a:rPr lang="en-US" b="0" dirty="0" smtClean="0"/>
              <a:t>Include:</a:t>
            </a:r>
          </a:p>
          <a:p>
            <a:pPr lvl="1"/>
            <a:r>
              <a:rPr lang="en-US" dirty="0" smtClean="0"/>
              <a:t>Monologue</a:t>
            </a:r>
            <a:r>
              <a:rPr lang="en-US" b="0" dirty="0" smtClean="0"/>
              <a:t> examination specifications, examination criteria and sample material</a:t>
            </a:r>
          </a:p>
          <a:p>
            <a:pPr lvl="1"/>
            <a:r>
              <a:rPr lang="en-US" dirty="0" smtClean="0"/>
              <a:t>Written examination specifications and sample material</a:t>
            </a:r>
            <a:endParaRPr lang="en-US" b="0" dirty="0" smtClean="0"/>
          </a:p>
        </p:txBody>
      </p:sp>
    </p:spTree>
    <p:extLst>
      <p:ext uri="{BB962C8B-B14F-4D97-AF65-F5344CB8AC3E}">
        <p14:creationId xmlns:p14="http://schemas.microsoft.com/office/powerpoint/2010/main" val="405070435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44824"/>
            <a:ext cx="7408333" cy="4281340"/>
          </a:xfrm>
        </p:spPr>
        <p:txBody>
          <a:bodyPr>
            <a:normAutofit/>
          </a:bodyPr>
          <a:lstStyle/>
          <a:p>
            <a:r>
              <a:rPr lang="en-AU" sz="3200" b="0" dirty="0" smtClean="0"/>
              <a:t>Schools determine Unit 1 and  2 assessments using the advice in the study design.</a:t>
            </a:r>
          </a:p>
          <a:p>
            <a:r>
              <a:rPr lang="en-AU" sz="3200" b="0" dirty="0" smtClean="0"/>
              <a:t>In both Units 1 and 2 </a:t>
            </a:r>
            <a:r>
              <a:rPr lang="en-AU" sz="3200" dirty="0" smtClean="0"/>
              <a:t>a</a:t>
            </a:r>
            <a:r>
              <a:rPr lang="en-US" sz="3200" dirty="0" smtClean="0"/>
              <a:t>t </a:t>
            </a:r>
            <a:r>
              <a:rPr lang="en-US" sz="3200" dirty="0"/>
              <a:t>least one assessment task must be practice-based, at least one task must be written and at least one </a:t>
            </a:r>
            <a:r>
              <a:rPr lang="en-US" sz="3200" dirty="0" smtClean="0"/>
              <a:t>task must </a:t>
            </a:r>
            <a:r>
              <a:rPr lang="en-US" sz="3200" dirty="0"/>
              <a:t>include an oral component.</a:t>
            </a:r>
            <a:endParaRPr lang="en-AU" sz="3200" dirty="0"/>
          </a:p>
          <a:p>
            <a:endParaRPr lang="en-US" dirty="0"/>
          </a:p>
        </p:txBody>
      </p:sp>
      <p:sp>
        <p:nvSpPr>
          <p:cNvPr id="3" name="Title 2"/>
          <p:cNvSpPr>
            <a:spLocks noGrp="1"/>
          </p:cNvSpPr>
          <p:nvPr>
            <p:ph type="title"/>
          </p:nvPr>
        </p:nvSpPr>
        <p:spPr/>
        <p:txBody>
          <a:bodyPr/>
          <a:lstStyle/>
          <a:p>
            <a:r>
              <a:rPr lang="en-US" dirty="0" smtClean="0"/>
              <a:t>Units 1 and  2</a:t>
            </a:r>
            <a:br>
              <a:rPr lang="en-US" dirty="0" smtClean="0"/>
            </a:br>
            <a:r>
              <a:rPr lang="en-US" dirty="0" smtClean="0"/>
              <a:t>Assessment</a:t>
            </a:r>
            <a:endParaRPr lang="en-US" dirty="0"/>
          </a:p>
        </p:txBody>
      </p:sp>
    </p:spTree>
    <p:extLst>
      <p:ext uri="{BB962C8B-B14F-4D97-AF65-F5344CB8AC3E}">
        <p14:creationId xmlns:p14="http://schemas.microsoft.com/office/powerpoint/2010/main" val="57931880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04664"/>
            <a:ext cx="7772400" cy="1152128"/>
          </a:xfrm>
        </p:spPr>
        <p:txBody>
          <a:bodyPr/>
          <a:lstStyle/>
          <a:p>
            <a:r>
              <a:rPr lang="en-US" dirty="0" smtClean="0"/>
              <a:t>Unit 3 Assessment</a:t>
            </a:r>
            <a:endParaRPr lang="en-US" dirty="0"/>
          </a:p>
        </p:txBody>
      </p:sp>
      <p:sp>
        <p:nvSpPr>
          <p:cNvPr id="4" name="Content Placeholder 3"/>
          <p:cNvSpPr>
            <a:spLocks noGrp="1"/>
          </p:cNvSpPr>
          <p:nvPr>
            <p:ph idx="1"/>
          </p:nvPr>
        </p:nvSpPr>
        <p:spPr>
          <a:xfrm>
            <a:off x="539552" y="1340768"/>
            <a:ext cx="8208912" cy="5040560"/>
          </a:xfrm>
        </p:spPr>
        <p:txBody>
          <a:bodyPr anchor="ctr"/>
          <a:lstStyle/>
          <a:p>
            <a:pPr marL="0" indent="0">
              <a:buNone/>
            </a:pPr>
            <a:r>
              <a:rPr lang="en-AU" sz="2300" dirty="0" smtClean="0"/>
              <a:t>Outcome 1 comprises two tasks:</a:t>
            </a:r>
          </a:p>
          <a:p>
            <a:pPr marL="0" indent="0">
              <a:buNone/>
            </a:pPr>
            <a:r>
              <a:rPr lang="en-AU" sz="2000" dirty="0" smtClean="0"/>
              <a:t>Task 1 </a:t>
            </a:r>
            <a:r>
              <a:rPr lang="en-AU" sz="2300" b="0" dirty="0" smtClean="0"/>
              <a:t>:	</a:t>
            </a:r>
            <a:r>
              <a:rPr lang="en-US" sz="2000" dirty="0" smtClean="0"/>
              <a:t>45 marks</a:t>
            </a:r>
            <a:endParaRPr lang="en-AU" sz="2000" b="0" dirty="0"/>
          </a:p>
          <a:p>
            <a:r>
              <a:rPr lang="en-US" sz="2300" b="0" dirty="0" smtClean="0"/>
              <a:t>ongoing </a:t>
            </a:r>
            <a:r>
              <a:rPr lang="en-US" sz="2300" b="0" dirty="0"/>
              <a:t>developmental contributions to </a:t>
            </a:r>
            <a:r>
              <a:rPr lang="en-US" sz="2300" b="0" dirty="0" smtClean="0"/>
              <a:t>creative interpretation </a:t>
            </a:r>
            <a:r>
              <a:rPr lang="en-US" sz="2300" b="0" dirty="0"/>
              <a:t>of a script across all three stages of </a:t>
            </a:r>
            <a:r>
              <a:rPr lang="en-US" sz="2300" b="0" dirty="0" smtClean="0"/>
              <a:t>the production </a:t>
            </a:r>
            <a:r>
              <a:rPr lang="en-US" sz="2300" b="0" dirty="0"/>
              <a:t>process </a:t>
            </a:r>
            <a:r>
              <a:rPr lang="en-US" sz="2300" b="0" dirty="0" smtClean="0"/>
              <a:t>through collaborative work in two production roles</a:t>
            </a:r>
            <a:r>
              <a:rPr lang="en-US" sz="2000" b="0" dirty="0" smtClean="0"/>
              <a:t>   </a:t>
            </a:r>
            <a:r>
              <a:rPr lang="en-US" sz="2300" b="0" dirty="0" smtClean="0"/>
              <a:t>				</a:t>
            </a:r>
            <a:endParaRPr lang="en-AU" sz="2300" b="0" dirty="0" smtClean="0"/>
          </a:p>
          <a:p>
            <a:pPr marL="0" indent="0">
              <a:buNone/>
            </a:pPr>
            <a:r>
              <a:rPr lang="en-AU" sz="2000" dirty="0" smtClean="0"/>
              <a:t> </a:t>
            </a:r>
            <a:r>
              <a:rPr lang="en-AU" sz="2000" dirty="0"/>
              <a:t>T</a:t>
            </a:r>
            <a:r>
              <a:rPr lang="en-AU" sz="2000" dirty="0" smtClean="0"/>
              <a:t>ask 2</a:t>
            </a:r>
            <a:r>
              <a:rPr lang="en-AU" sz="2000" b="0" dirty="0" smtClean="0"/>
              <a:t>:	</a:t>
            </a:r>
            <a:r>
              <a:rPr lang="en-US" sz="2000" dirty="0" smtClean="0"/>
              <a:t>15 marks</a:t>
            </a:r>
            <a:endParaRPr lang="en-AU" sz="2000" b="0" dirty="0"/>
          </a:p>
          <a:p>
            <a:r>
              <a:rPr lang="en-US" sz="2300" b="0" dirty="0" smtClean="0"/>
              <a:t>Analysis </a:t>
            </a:r>
            <a:r>
              <a:rPr lang="en-US" sz="2300" b="0" dirty="0"/>
              <a:t>and </a:t>
            </a:r>
            <a:r>
              <a:rPr lang="en-US" sz="2300" b="0" dirty="0" smtClean="0"/>
              <a:t>evaluation, supported by relevant documentation, of ongoing developmental contributions across all three stages of the </a:t>
            </a:r>
            <a:r>
              <a:rPr lang="en-US" sz="2300" b="0" dirty="0"/>
              <a:t>production process in </a:t>
            </a:r>
            <a:r>
              <a:rPr lang="en-US" sz="2300" b="0" dirty="0" smtClean="0"/>
              <a:t>two or </a:t>
            </a:r>
            <a:r>
              <a:rPr lang="en-US" sz="2300" b="0" dirty="0"/>
              <a:t>more of the following formats:</a:t>
            </a:r>
          </a:p>
          <a:p>
            <a:pPr marL="0" indent="0">
              <a:spcAft>
                <a:spcPts val="600"/>
              </a:spcAft>
              <a:buNone/>
            </a:pPr>
            <a:r>
              <a:rPr lang="en-US" sz="2300" b="0" dirty="0"/>
              <a:t> </a:t>
            </a:r>
            <a:r>
              <a:rPr lang="en-US" sz="2300" b="0" dirty="0" smtClean="0"/>
              <a:t>   * oral 	* written 	* visual 	* multimedia</a:t>
            </a:r>
            <a:endParaRPr lang="en-AU" sz="2300" b="0" dirty="0" smtClean="0"/>
          </a:p>
          <a:p>
            <a:pPr marL="0" indent="0">
              <a:buNone/>
            </a:pPr>
            <a:r>
              <a:rPr lang="en-AU" sz="2300" i="1" dirty="0" smtClean="0"/>
              <a:t>Two marks are entered into VASS for Unit 3 Outcome 1</a:t>
            </a:r>
          </a:p>
        </p:txBody>
      </p:sp>
    </p:spTree>
    <p:extLst>
      <p:ext uri="{BB962C8B-B14F-4D97-AF65-F5344CB8AC3E}">
        <p14:creationId xmlns:p14="http://schemas.microsoft.com/office/powerpoint/2010/main" val="97511121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04664"/>
            <a:ext cx="7772400" cy="1008112"/>
          </a:xfrm>
        </p:spPr>
        <p:txBody>
          <a:bodyPr/>
          <a:lstStyle/>
          <a:p>
            <a:r>
              <a:rPr lang="en-US" dirty="0" smtClean="0"/>
              <a:t>Unit 4 Assessment</a:t>
            </a:r>
            <a:endParaRPr lang="en-US" dirty="0"/>
          </a:p>
        </p:txBody>
      </p:sp>
      <p:sp>
        <p:nvSpPr>
          <p:cNvPr id="4" name="Content Placeholder 3"/>
          <p:cNvSpPr>
            <a:spLocks noGrp="1"/>
          </p:cNvSpPr>
          <p:nvPr>
            <p:ph idx="1"/>
          </p:nvPr>
        </p:nvSpPr>
        <p:spPr>
          <a:xfrm>
            <a:off x="539552" y="1268760"/>
            <a:ext cx="8064896" cy="4680520"/>
          </a:xfrm>
        </p:spPr>
        <p:txBody>
          <a:bodyPr anchor="ctr"/>
          <a:lstStyle/>
          <a:p>
            <a:pPr marL="0" indent="0">
              <a:buNone/>
            </a:pPr>
            <a:endParaRPr lang="en-AU" sz="2100" b="0" dirty="0" smtClean="0"/>
          </a:p>
          <a:p>
            <a:pPr marL="0" indent="0">
              <a:buNone/>
            </a:pPr>
            <a:r>
              <a:rPr lang="en-AU" sz="2400" dirty="0"/>
              <a:t>Outcome 1 </a:t>
            </a:r>
            <a:r>
              <a:rPr lang="en-AU" sz="2400" dirty="0" smtClean="0"/>
              <a:t>comprises two tasks:</a:t>
            </a:r>
            <a:endParaRPr lang="en-AU" sz="2400" dirty="0"/>
          </a:p>
          <a:p>
            <a:pPr marL="0" indent="0">
              <a:buNone/>
            </a:pPr>
            <a:r>
              <a:rPr lang="en-AU" sz="2100" i="1" dirty="0" smtClean="0"/>
              <a:t>Task 1: 	20 marks</a:t>
            </a:r>
          </a:p>
          <a:p>
            <a:r>
              <a:rPr lang="en-US" sz="2100" b="0" dirty="0" smtClean="0"/>
              <a:t>A </a:t>
            </a:r>
            <a:r>
              <a:rPr lang="en-US" sz="2100" b="0" dirty="0"/>
              <a:t>written report that describes and </a:t>
            </a:r>
            <a:r>
              <a:rPr lang="en-US" sz="2100" b="0" dirty="0" smtClean="0"/>
              <a:t>justifies dramaturgical </a:t>
            </a:r>
            <a:r>
              <a:rPr lang="en-US" sz="2100" b="0" dirty="0"/>
              <a:t>decisions </a:t>
            </a:r>
            <a:r>
              <a:rPr lang="en-US" sz="2100" b="0" dirty="0" smtClean="0"/>
              <a:t>for a creative and imaginative interpretation </a:t>
            </a:r>
            <a:r>
              <a:rPr lang="en-US" sz="2100" b="0" dirty="0"/>
              <a:t>of a monologue and its prescribed </a:t>
            </a:r>
            <a:r>
              <a:rPr lang="en-US" sz="2100" b="0" dirty="0" smtClean="0"/>
              <a:t>scene. The </a:t>
            </a:r>
            <a:r>
              <a:rPr lang="en-US" sz="2100" b="0" dirty="0"/>
              <a:t>report may be in any one or a combination of </a:t>
            </a:r>
            <a:r>
              <a:rPr lang="en-US" sz="2100" b="0" dirty="0" smtClean="0"/>
              <a:t>the following </a:t>
            </a:r>
            <a:r>
              <a:rPr lang="en-US" sz="2100" b="0" dirty="0"/>
              <a:t>formats:</a:t>
            </a:r>
          </a:p>
          <a:p>
            <a:pPr marL="0" indent="0">
              <a:buNone/>
            </a:pPr>
            <a:r>
              <a:rPr lang="en-US" sz="2100" b="0" dirty="0"/>
              <a:t>	</a:t>
            </a:r>
            <a:r>
              <a:rPr lang="en-US" sz="2100" b="0" dirty="0" smtClean="0"/>
              <a:t>* an essay	* responses </a:t>
            </a:r>
            <a:r>
              <a:rPr lang="en-US" sz="2100" b="0" dirty="0"/>
              <a:t>to structured </a:t>
            </a:r>
            <a:r>
              <a:rPr lang="en-US" sz="2100" b="0" dirty="0" smtClean="0"/>
              <a:t>questions</a:t>
            </a:r>
            <a:endParaRPr lang="en-AU" sz="2100" b="0" dirty="0" smtClean="0"/>
          </a:p>
          <a:p>
            <a:pPr marL="0" indent="0">
              <a:buNone/>
            </a:pPr>
            <a:r>
              <a:rPr lang="en-AU" sz="2100" i="1" dirty="0" smtClean="0"/>
              <a:t>Task 2</a:t>
            </a:r>
            <a:r>
              <a:rPr lang="en-AU" sz="2100" b="0" i="1" dirty="0" smtClean="0"/>
              <a:t>:		</a:t>
            </a:r>
            <a:r>
              <a:rPr lang="en-AU" sz="2100" i="1" dirty="0" smtClean="0"/>
              <a:t>10 marks</a:t>
            </a:r>
            <a:endParaRPr lang="en-AU" sz="2100" i="1" dirty="0"/>
          </a:p>
          <a:p>
            <a:pPr>
              <a:spcAft>
                <a:spcPts val="600"/>
              </a:spcAft>
            </a:pPr>
            <a:r>
              <a:rPr lang="en-US" sz="2100" b="0" dirty="0"/>
              <a:t>An oral presentation about the possibilities, </a:t>
            </a:r>
            <a:r>
              <a:rPr lang="en-US" sz="2100" b="0" dirty="0" smtClean="0"/>
              <a:t>intentions and </a:t>
            </a:r>
            <a:r>
              <a:rPr lang="en-US" sz="2100" b="0" dirty="0"/>
              <a:t>vision for an interpretation of a monologue and </a:t>
            </a:r>
            <a:r>
              <a:rPr lang="en-US" sz="2100" b="0" dirty="0" smtClean="0"/>
              <a:t>its prescribed </a:t>
            </a:r>
            <a:r>
              <a:rPr lang="en-US" sz="2100" b="0" dirty="0"/>
              <a:t>scene, including responding to question/s</a:t>
            </a:r>
            <a:r>
              <a:rPr lang="en-US" sz="2100" b="0" dirty="0" smtClean="0"/>
              <a:t>.</a:t>
            </a:r>
            <a:endParaRPr lang="en-AU" sz="2100" b="0" dirty="0" smtClean="0"/>
          </a:p>
          <a:p>
            <a:pPr marL="0" indent="0">
              <a:buNone/>
            </a:pPr>
            <a:r>
              <a:rPr lang="en-AU" sz="2100" i="1" dirty="0" smtClean="0"/>
              <a:t>Two marks are entered into VASS for Unit 4 Outcome 1</a:t>
            </a:r>
          </a:p>
        </p:txBody>
      </p:sp>
    </p:spTree>
    <p:extLst>
      <p:ext uri="{BB962C8B-B14F-4D97-AF65-F5344CB8AC3E}">
        <p14:creationId xmlns:p14="http://schemas.microsoft.com/office/powerpoint/2010/main" val="93750760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&amp; CONTACTS</a:t>
            </a:r>
            <a:endParaRPr lang="en-US" dirty="0"/>
          </a:p>
        </p:txBody>
      </p:sp>
      <p:sp>
        <p:nvSpPr>
          <p:cNvPr id="3" name="Content Placeholder 2"/>
          <p:cNvSpPr>
            <a:spLocks noGrp="1"/>
          </p:cNvSpPr>
          <p:nvPr>
            <p:ph idx="1"/>
          </p:nvPr>
        </p:nvSpPr>
        <p:spPr>
          <a:xfrm>
            <a:off x="685800" y="2348880"/>
            <a:ext cx="7772400" cy="3594720"/>
          </a:xfrm>
        </p:spPr>
        <p:txBody>
          <a:bodyPr anchor="ctr"/>
          <a:lstStyle/>
          <a:p>
            <a:r>
              <a:rPr lang="en-US" dirty="0" smtClean="0"/>
              <a:t>VCE Theatre Studies Index page</a:t>
            </a:r>
          </a:p>
          <a:p>
            <a:pPr lvl="1"/>
            <a:r>
              <a:rPr lang="en-US" b="0" dirty="0"/>
              <a:t>http://</a:t>
            </a:r>
            <a:r>
              <a:rPr lang="en-US" b="0" dirty="0" smtClean="0"/>
              <a:t>www.vcaa.vic.edu.au/Pages/vce/studies/</a:t>
            </a:r>
            <a:r>
              <a:rPr lang="en-US" dirty="0" smtClean="0"/>
              <a:t>theatre</a:t>
            </a:r>
            <a:r>
              <a:rPr lang="en-US" b="0" dirty="0" smtClean="0"/>
              <a:t>/</a:t>
            </a:r>
            <a:r>
              <a:rPr lang="en-US" dirty="0" err="1" smtClean="0"/>
              <a:t>theatre</a:t>
            </a:r>
            <a:r>
              <a:rPr lang="en-US" b="0" dirty="0" err="1" smtClean="0"/>
              <a:t>index.aspx</a:t>
            </a:r>
            <a:endParaRPr lang="en-US" b="0" dirty="0" smtClean="0"/>
          </a:p>
          <a:p>
            <a:r>
              <a:rPr lang="en-US" dirty="0" smtClean="0"/>
              <a:t>Margaret </a:t>
            </a:r>
            <a:r>
              <a:rPr lang="en-US" dirty="0"/>
              <a:t>Arnold, Performing Arts Curriculum Manager </a:t>
            </a:r>
          </a:p>
          <a:p>
            <a:pPr marL="0" indent="0">
              <a:buNone/>
            </a:pPr>
            <a:r>
              <a:rPr lang="en-US" sz="2400" b="0" dirty="0"/>
              <a:t>     </a:t>
            </a:r>
            <a:r>
              <a:rPr lang="en-US" sz="2400" b="0" dirty="0" smtClean="0"/>
              <a:t>Arnold.Margaret.j@edumail.vic.gov.au</a:t>
            </a:r>
            <a:endParaRPr lang="en-US" dirty="0" smtClean="0"/>
          </a:p>
          <a:p>
            <a:r>
              <a:rPr lang="en-US" dirty="0" smtClean="0"/>
              <a:t>Subscribe to the VCAA Bulletin</a:t>
            </a:r>
          </a:p>
          <a:p>
            <a:pPr marL="0" indent="0">
              <a:buNone/>
            </a:pPr>
            <a:r>
              <a:rPr lang="en-US" dirty="0" smtClean="0"/>
              <a:t> </a:t>
            </a:r>
            <a:endParaRPr lang="en-US" dirty="0"/>
          </a:p>
        </p:txBody>
      </p:sp>
    </p:spTree>
    <p:extLst>
      <p:ext uri="{BB962C8B-B14F-4D97-AF65-F5344CB8AC3E}">
        <p14:creationId xmlns:p14="http://schemas.microsoft.com/office/powerpoint/2010/main" val="25249300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44824"/>
            <a:ext cx="7408333" cy="4281339"/>
          </a:xfrm>
        </p:spPr>
        <p:txBody>
          <a:bodyPr anchor="ctr">
            <a:normAutofit fontScale="92500" lnSpcReduction="10000"/>
          </a:bodyPr>
          <a:lstStyle/>
          <a:p>
            <a:r>
              <a:rPr lang="en-AU" sz="2800" b="0" dirty="0" smtClean="0"/>
              <a:t>In VCE Theatre Studies students interpret scripts from the pre-modern era to the present day. They gain insight into the origins and development of theatre and the influences of theatre on cultures and societies. </a:t>
            </a:r>
          </a:p>
          <a:p>
            <a:endParaRPr lang="en-AU" sz="2800" b="0" dirty="0" smtClean="0"/>
          </a:p>
          <a:p>
            <a:r>
              <a:rPr lang="en-AU" sz="2800" b="0" dirty="0" smtClean="0"/>
              <a:t>Students work in the roles of actor, director and designer to plan, develop and present productions. They develop their knowledge and understanding of theatre, its conventions and the elements of theatre composition.</a:t>
            </a:r>
            <a:endParaRPr lang="en-US" sz="2800" b="0" dirty="0"/>
          </a:p>
        </p:txBody>
      </p:sp>
      <p:sp>
        <p:nvSpPr>
          <p:cNvPr id="3" name="Title 2"/>
          <p:cNvSpPr>
            <a:spLocks noGrp="1"/>
          </p:cNvSpPr>
          <p:nvPr>
            <p:ph type="title"/>
          </p:nvPr>
        </p:nvSpPr>
        <p:spPr/>
        <p:txBody>
          <a:bodyPr/>
          <a:lstStyle/>
          <a:p>
            <a:r>
              <a:rPr lang="en-US" dirty="0" smtClean="0"/>
              <a:t>SCOPE OF STUDY</a:t>
            </a:r>
            <a:endParaRPr lang="en-US" dirty="0"/>
          </a:p>
        </p:txBody>
      </p:sp>
    </p:spTree>
    <p:extLst>
      <p:ext uri="{BB962C8B-B14F-4D97-AF65-F5344CB8AC3E}">
        <p14:creationId xmlns:p14="http://schemas.microsoft.com/office/powerpoint/2010/main" val="38203179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8"/>
          </a:xfrm>
        </p:spPr>
        <p:txBody>
          <a:bodyPr anchor="ctr">
            <a:normAutofit/>
          </a:bodyPr>
          <a:lstStyle/>
          <a:p>
            <a:pPr marL="0" indent="0">
              <a:buNone/>
            </a:pPr>
            <a:r>
              <a:rPr lang="en-US" sz="2400" b="0" dirty="0" smtClean="0"/>
              <a:t>Theatre </a:t>
            </a:r>
            <a:r>
              <a:rPr lang="en-US" sz="2400" b="0" dirty="0"/>
              <a:t>as a form of cultural expression has been made and performed for audiences from the earliest times </a:t>
            </a:r>
            <a:r>
              <a:rPr lang="en-US" sz="2400" b="0" dirty="0" smtClean="0"/>
              <a:t>and is </a:t>
            </a:r>
            <a:r>
              <a:rPr lang="en-US" sz="2400" b="0" dirty="0"/>
              <a:t>an integral part of all cultures. Theatre is ever evolving and exists as entertainment, education, ritual, an agent </a:t>
            </a:r>
            <a:r>
              <a:rPr lang="en-US" sz="2400" b="0" dirty="0" smtClean="0"/>
              <a:t>for change</a:t>
            </a:r>
            <a:r>
              <a:rPr lang="en-US" sz="2400" b="0" dirty="0"/>
              <a:t>, a representation of values and a window on society</a:t>
            </a:r>
            <a:r>
              <a:rPr lang="en-US" sz="2400" b="0" dirty="0" smtClean="0"/>
              <a:t>. </a:t>
            </a:r>
          </a:p>
          <a:p>
            <a:pPr marL="0" indent="0">
              <a:buNone/>
            </a:pPr>
            <a:r>
              <a:rPr lang="en-AU" sz="2400" b="0" dirty="0" smtClean="0"/>
              <a:t>Through </a:t>
            </a:r>
            <a:r>
              <a:rPr lang="en-AU" sz="2400" b="0" dirty="0"/>
              <a:t>the study of VCE Theatre Studies </a:t>
            </a:r>
            <a:r>
              <a:rPr lang="en-US" sz="2400" b="0" dirty="0" smtClean="0"/>
              <a:t>students develop their aesthetic sensibility, including an appreciation for the art form of theatre, interpretive skills, interpersonal skills and theatre production skills.</a:t>
            </a:r>
            <a:endParaRPr lang="en-US" sz="2400" b="0" dirty="0"/>
          </a:p>
        </p:txBody>
      </p:sp>
      <p:sp>
        <p:nvSpPr>
          <p:cNvPr id="3" name="Title 2"/>
          <p:cNvSpPr>
            <a:spLocks noGrp="1"/>
          </p:cNvSpPr>
          <p:nvPr>
            <p:ph type="title"/>
          </p:nvPr>
        </p:nvSpPr>
        <p:spPr/>
        <p:txBody>
          <a:bodyPr/>
          <a:lstStyle/>
          <a:p>
            <a:r>
              <a:rPr lang="en-US" dirty="0" smtClean="0"/>
              <a:t>RATIONALE</a:t>
            </a:r>
            <a:endParaRPr lang="en-US" dirty="0"/>
          </a:p>
        </p:txBody>
      </p:sp>
    </p:spTree>
    <p:extLst>
      <p:ext uri="{BB962C8B-B14F-4D97-AF65-F5344CB8AC3E}">
        <p14:creationId xmlns:p14="http://schemas.microsoft.com/office/powerpoint/2010/main" val="27543798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TITLES</a:t>
            </a:r>
            <a:endParaRPr lang="en-US" dirty="0"/>
          </a:p>
        </p:txBody>
      </p:sp>
      <p:sp>
        <p:nvSpPr>
          <p:cNvPr id="4" name="Content Placeholder 3"/>
          <p:cNvSpPr>
            <a:spLocks noGrp="1"/>
          </p:cNvSpPr>
          <p:nvPr>
            <p:ph sz="half" idx="2"/>
          </p:nvPr>
        </p:nvSpPr>
        <p:spPr>
          <a:xfrm>
            <a:off x="346350" y="3429000"/>
            <a:ext cx="4151037" cy="3194508"/>
          </a:xfrm>
        </p:spPr>
        <p:txBody>
          <a:bodyPr>
            <a:normAutofit/>
          </a:bodyPr>
          <a:lstStyle/>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853597743"/>
              </p:ext>
            </p:extLst>
          </p:nvPr>
        </p:nvGraphicFramePr>
        <p:xfrm>
          <a:off x="395536" y="1556792"/>
          <a:ext cx="8280920" cy="339816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7560840">
                  <a:extLst>
                    <a:ext uri="{9D8B030D-6E8A-4147-A177-3AD203B41FA5}">
                      <a16:colId xmlns:a16="http://schemas.microsoft.com/office/drawing/2014/main" val="20001"/>
                    </a:ext>
                  </a:extLst>
                </a:gridCol>
              </a:tblGrid>
              <a:tr h="0">
                <a:tc>
                  <a:txBody>
                    <a:bodyPr/>
                    <a:lstStyle/>
                    <a:p>
                      <a:endParaRPr lang="en-AU" dirty="0"/>
                    </a:p>
                  </a:txBody>
                  <a:tcPr/>
                </a:tc>
                <a:tc>
                  <a:txBody>
                    <a:bodyPr/>
                    <a:lstStyle/>
                    <a:p>
                      <a:r>
                        <a:rPr lang="en-AU" sz="2800" dirty="0" smtClean="0"/>
                        <a:t>VCE THEATRE</a:t>
                      </a:r>
                      <a:r>
                        <a:rPr lang="en-AU" sz="2800" baseline="0" dirty="0" smtClean="0"/>
                        <a:t> STUDIES</a:t>
                      </a:r>
                      <a:r>
                        <a:rPr lang="en-AU" sz="2800" dirty="0" smtClean="0"/>
                        <a:t> 2019-23</a:t>
                      </a:r>
                      <a:endParaRPr lang="en-AU" sz="2800" dirty="0"/>
                    </a:p>
                  </a:txBody>
                  <a:tcPr/>
                </a:tc>
                <a:extLst>
                  <a:ext uri="{0D108BD9-81ED-4DB2-BD59-A6C34878D82A}">
                    <a16:rowId xmlns:a16="http://schemas.microsoft.com/office/drawing/2014/main" val="10000"/>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smtClean="0"/>
                        <a:t>1</a:t>
                      </a:r>
                    </a:p>
                  </a:txBody>
                  <a:tcPr anchor="ctr"/>
                </a:tc>
                <a:tc>
                  <a:txBody>
                    <a:bodyPr/>
                    <a:lstStyle/>
                    <a:p>
                      <a:r>
                        <a:rPr lang="en-US" sz="2400" dirty="0" smtClean="0"/>
                        <a:t>Pre-modern theatre styles and conventions</a:t>
                      </a:r>
                      <a:endParaRPr lang="en-AU" sz="2400" dirty="0"/>
                    </a:p>
                  </a:txBody>
                  <a:tcPr anchor="ctr"/>
                </a:tc>
                <a:extLst>
                  <a:ext uri="{0D108BD9-81ED-4DB2-BD59-A6C34878D82A}">
                    <a16:rowId xmlns:a16="http://schemas.microsoft.com/office/drawing/2014/main" val="10001"/>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smtClean="0"/>
                        <a:t>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Modern theatre styles and conventions</a:t>
                      </a:r>
                    </a:p>
                  </a:txBody>
                  <a:tcPr anchor="ctr"/>
                </a:tc>
                <a:extLst>
                  <a:ext uri="{0D108BD9-81ED-4DB2-BD59-A6C34878D82A}">
                    <a16:rowId xmlns:a16="http://schemas.microsoft.com/office/drawing/2014/main" val="10002"/>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smtClean="0"/>
                        <a:t>3</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400" dirty="0" smtClean="0"/>
                        <a:t>Producing theatre</a:t>
                      </a:r>
                    </a:p>
                  </a:txBody>
                  <a:tcPr anchor="ctr"/>
                </a:tc>
                <a:extLst>
                  <a:ext uri="{0D108BD9-81ED-4DB2-BD59-A6C34878D82A}">
                    <a16:rowId xmlns:a16="http://schemas.microsoft.com/office/drawing/2014/main" val="10003"/>
                  </a:ext>
                </a:extLst>
              </a:tr>
              <a:tr h="7200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400" dirty="0" smtClean="0"/>
                        <a:t>4</a:t>
                      </a:r>
                    </a:p>
                  </a:txBody>
                  <a:tcPr anchor="ctr"/>
                </a:tc>
                <a:tc>
                  <a:txBody>
                    <a:bodyPr/>
                    <a:lstStyle/>
                    <a:p>
                      <a:pPr marL="0" indent="0">
                        <a:buNone/>
                      </a:pPr>
                      <a:r>
                        <a:rPr lang="en-AU" sz="2400" dirty="0" smtClean="0"/>
                        <a:t>Presenting an</a:t>
                      </a:r>
                      <a:r>
                        <a:rPr lang="en-AU" sz="2400" baseline="0" dirty="0" smtClean="0"/>
                        <a:t> interpretation</a:t>
                      </a:r>
                      <a:endParaRPr lang="en-AU" sz="2400" dirty="0" smtClean="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08067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TITLES</a:t>
            </a:r>
            <a:endParaRPr lang="en-US" dirty="0"/>
          </a:p>
        </p:txBody>
      </p:sp>
      <p:sp>
        <p:nvSpPr>
          <p:cNvPr id="4" name="Content Placeholder 3"/>
          <p:cNvSpPr>
            <a:spLocks noGrp="1"/>
          </p:cNvSpPr>
          <p:nvPr>
            <p:ph sz="half" idx="2"/>
          </p:nvPr>
        </p:nvSpPr>
        <p:spPr>
          <a:xfrm>
            <a:off x="346350" y="3429000"/>
            <a:ext cx="4151037" cy="3194508"/>
          </a:xfrm>
        </p:spPr>
        <p:txBody>
          <a:bodyPr>
            <a:normAutofit/>
          </a:bodyPr>
          <a:lstStyle/>
          <a:p>
            <a:pPr marL="0" indent="0">
              <a:buNone/>
            </a:pPr>
            <a:endParaRPr lang="en-US" sz="2200" dirty="0" smtClean="0"/>
          </a:p>
          <a:p>
            <a:pPr marL="0" indent="0">
              <a:buNone/>
            </a:pPr>
            <a:endParaRPr lang="en-US" sz="2200" dirty="0" smtClean="0"/>
          </a:p>
          <a:p>
            <a:pPr marL="0" indent="0">
              <a:buNone/>
            </a:pPr>
            <a:endParaRPr lang="en-US" sz="2200" dirty="0" smtClean="0"/>
          </a:p>
          <a:p>
            <a:pPr marL="0" indent="0">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843955898"/>
              </p:ext>
            </p:extLst>
          </p:nvPr>
        </p:nvGraphicFramePr>
        <p:xfrm>
          <a:off x="395536" y="1412776"/>
          <a:ext cx="8208911" cy="4358640"/>
        </p:xfrm>
        <a:graphic>
          <a:graphicData uri="http://schemas.openxmlformats.org/drawingml/2006/table">
            <a:tbl>
              <a:tblPr firstRow="1" bandRow="1">
                <a:tableStyleId>{5C22544A-7EE6-4342-B048-85BDC9FD1C3A}</a:tableStyleId>
              </a:tblPr>
              <a:tblGrid>
                <a:gridCol w="707665">
                  <a:extLst>
                    <a:ext uri="{9D8B030D-6E8A-4147-A177-3AD203B41FA5}">
                      <a16:colId xmlns:a16="http://schemas.microsoft.com/office/drawing/2014/main" val="20000"/>
                    </a:ext>
                  </a:extLst>
                </a:gridCol>
                <a:gridCol w="2460687">
                  <a:extLst>
                    <a:ext uri="{9D8B030D-6E8A-4147-A177-3AD203B41FA5}">
                      <a16:colId xmlns:a16="http://schemas.microsoft.com/office/drawing/2014/main" val="20001"/>
                    </a:ext>
                  </a:extLst>
                </a:gridCol>
                <a:gridCol w="5040559">
                  <a:extLst>
                    <a:ext uri="{9D8B030D-6E8A-4147-A177-3AD203B41FA5}">
                      <a16:colId xmlns:a16="http://schemas.microsoft.com/office/drawing/2014/main" val="20002"/>
                    </a:ext>
                  </a:extLst>
                </a:gridCol>
              </a:tblGrid>
              <a:tr h="370840">
                <a:tc>
                  <a:txBody>
                    <a:bodyPr/>
                    <a:lstStyle/>
                    <a:p>
                      <a:endParaRPr lang="en-AU" dirty="0"/>
                    </a:p>
                  </a:txBody>
                  <a:tcPr/>
                </a:tc>
                <a:tc gridSpan="2">
                  <a:txBody>
                    <a:bodyPr/>
                    <a:lstStyle/>
                    <a:p>
                      <a:r>
                        <a:rPr lang="en-AU" sz="2800" dirty="0" smtClean="0"/>
                        <a:t>VCE THEATRE</a:t>
                      </a:r>
                      <a:r>
                        <a:rPr lang="en-AU" sz="2800" baseline="0" dirty="0" smtClean="0"/>
                        <a:t> STUDIES</a:t>
                      </a:r>
                      <a:r>
                        <a:rPr lang="en-AU" sz="2800" dirty="0" smtClean="0"/>
                        <a:t> 2019-23</a:t>
                      </a:r>
                      <a:endParaRPr lang="en-AU" sz="2800" dirty="0"/>
                    </a:p>
                  </a:txBody>
                  <a:tcPr/>
                </a:tc>
                <a:tc hMerge="1">
                  <a:txBody>
                    <a:bodyPr/>
                    <a:lstStyle/>
                    <a:p>
                      <a:endParaRPr lang="en-AU" sz="2800" dirty="0"/>
                    </a:p>
                  </a:txBody>
                  <a:tcPr/>
                </a:tc>
                <a:extLst>
                  <a:ext uri="{0D108BD9-81ED-4DB2-BD59-A6C34878D82A}">
                    <a16:rowId xmlns:a16="http://schemas.microsoft.com/office/drawing/2014/main" val="10000"/>
                  </a:ext>
                </a:extLst>
              </a:tr>
              <a:tr h="2057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1</a:t>
                      </a:r>
                    </a:p>
                  </a:txBody>
                  <a:tcPr anchor="ctr"/>
                </a:tc>
                <a:tc rowSpan="3">
                  <a:txBody>
                    <a:bodyPr/>
                    <a:lstStyle/>
                    <a:p>
                      <a:r>
                        <a:rPr lang="en-US" sz="2000" dirty="0" smtClean="0"/>
                        <a:t>Pre-modern theatre styles and conventions</a:t>
                      </a:r>
                      <a:endParaRPr lang="en-AU" sz="2000" dirty="0"/>
                    </a:p>
                  </a:txBody>
                  <a:tcPr anchor="ctr"/>
                </a:tc>
                <a:tc>
                  <a:txBody>
                    <a:bodyPr/>
                    <a:lstStyle/>
                    <a:p>
                      <a:r>
                        <a:rPr lang="en-AU" sz="1400" dirty="0" smtClean="0"/>
                        <a:t>Exploring pre-modern theatre styles</a:t>
                      </a:r>
                      <a:r>
                        <a:rPr lang="en-AU" sz="1400" baseline="0" dirty="0" smtClean="0"/>
                        <a:t> and conventions</a:t>
                      </a:r>
                      <a:endParaRPr lang="en-AU" sz="1400" dirty="0"/>
                    </a:p>
                  </a:txBody>
                  <a:tcPr anchor="ctr"/>
                </a:tc>
                <a:extLst>
                  <a:ext uri="{0D108BD9-81ED-4DB2-BD59-A6C34878D82A}">
                    <a16:rowId xmlns:a16="http://schemas.microsoft.com/office/drawing/2014/main" val="10001"/>
                  </a:ext>
                </a:extLst>
              </a:tr>
              <a:tr h="251460">
                <a:tc vMerge="1">
                  <a:txBody>
                    <a:bodyPr/>
                    <a:lstStyle/>
                    <a:p>
                      <a:endParaRPr lang="en-AU"/>
                    </a:p>
                  </a:txBody>
                  <a:tcPr/>
                </a:tc>
                <a:tc vMerge="1">
                  <a:txBody>
                    <a:bodyPr/>
                    <a:lstStyle/>
                    <a:p>
                      <a:endParaRPr lang="en-AU"/>
                    </a:p>
                  </a:txBody>
                  <a:tcPr/>
                </a:tc>
                <a:tc>
                  <a:txBody>
                    <a:bodyPr/>
                    <a:lstStyle/>
                    <a:p>
                      <a:r>
                        <a:rPr lang="en-AU" sz="1400" dirty="0" smtClean="0"/>
                        <a:t>Interpreting scripts</a:t>
                      </a:r>
                      <a:endParaRPr lang="en-AU" sz="1400" dirty="0"/>
                    </a:p>
                  </a:txBody>
                  <a:tcPr anchor="ctr"/>
                </a:tc>
                <a:extLst>
                  <a:ext uri="{0D108BD9-81ED-4DB2-BD59-A6C34878D82A}">
                    <a16:rowId xmlns:a16="http://schemas.microsoft.com/office/drawing/2014/main" val="10002"/>
                  </a:ext>
                </a:extLst>
              </a:tr>
              <a:tr h="205740">
                <a:tc vMerge="1">
                  <a:txBody>
                    <a:bodyPr/>
                    <a:lstStyle/>
                    <a:p>
                      <a:endParaRPr lang="en-AU"/>
                    </a:p>
                  </a:txBody>
                  <a:tcPr/>
                </a:tc>
                <a:tc vMerge="1">
                  <a:txBody>
                    <a:bodyPr/>
                    <a:lstStyle/>
                    <a:p>
                      <a:endParaRPr lang="en-AU"/>
                    </a:p>
                  </a:txBody>
                  <a:tcPr/>
                </a:tc>
                <a:tc>
                  <a:txBody>
                    <a:bodyPr/>
                    <a:lstStyle/>
                    <a:p>
                      <a:r>
                        <a:rPr lang="en-AU" sz="1400" dirty="0" smtClean="0"/>
                        <a:t>Analysing a play</a:t>
                      </a:r>
                      <a:r>
                        <a:rPr lang="en-AU" sz="1400" baseline="0" dirty="0" smtClean="0"/>
                        <a:t> in </a:t>
                      </a:r>
                      <a:r>
                        <a:rPr lang="en-AU" sz="1400" dirty="0" smtClean="0"/>
                        <a:t>performance</a:t>
                      </a:r>
                      <a:endParaRPr lang="en-AU" sz="1400" dirty="0"/>
                    </a:p>
                  </a:txBody>
                  <a:tcPr anchor="ctr"/>
                </a:tc>
                <a:extLst>
                  <a:ext uri="{0D108BD9-81ED-4DB2-BD59-A6C34878D82A}">
                    <a16:rowId xmlns:a16="http://schemas.microsoft.com/office/drawing/2014/main" val="10003"/>
                  </a:ext>
                </a:extLst>
              </a:tr>
              <a:tr h="2057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a:t>
                      </a:r>
                    </a:p>
                  </a:txBody>
                  <a:tcPr anchor="ctr"/>
                </a:tc>
                <a:tc rowSpan="3">
                  <a:txBody>
                    <a:bodyPr/>
                    <a:lstStyle/>
                    <a:p>
                      <a:r>
                        <a:rPr lang="en-US" sz="2000" dirty="0" smtClean="0"/>
                        <a:t>Modern theatre styles and conventions</a:t>
                      </a:r>
                      <a:endParaRPr lang="en-AU" sz="20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Exploring modern theatre styles</a:t>
                      </a:r>
                      <a:r>
                        <a:rPr lang="en-AU" sz="1400" baseline="0" dirty="0" smtClean="0"/>
                        <a:t> and conventions</a:t>
                      </a:r>
                      <a:endParaRPr lang="en-AU" sz="1400" dirty="0" smtClean="0"/>
                    </a:p>
                  </a:txBody>
                  <a:tcPr anchor="ctr"/>
                </a:tc>
                <a:extLst>
                  <a:ext uri="{0D108BD9-81ED-4DB2-BD59-A6C34878D82A}">
                    <a16:rowId xmlns:a16="http://schemas.microsoft.com/office/drawing/2014/main" val="10004"/>
                  </a:ext>
                </a:extLst>
              </a:tr>
              <a:tr h="251460">
                <a:tc vMerge="1">
                  <a:txBody>
                    <a:bodyPr/>
                    <a:lstStyle/>
                    <a:p>
                      <a:endParaRPr lang="en-AU"/>
                    </a:p>
                  </a:txBody>
                  <a:tcPr/>
                </a:tc>
                <a:tc vMerge="1">
                  <a:txBody>
                    <a:bodyPr/>
                    <a:lstStyle/>
                    <a:p>
                      <a:endParaRPr lang="en-AU"/>
                    </a:p>
                  </a:txBody>
                  <a:tcPr/>
                </a:tc>
                <a:tc>
                  <a:txBody>
                    <a:bodyPr/>
                    <a:lstStyle/>
                    <a:p>
                      <a:r>
                        <a:rPr lang="en-AU" sz="1400" dirty="0" smtClean="0"/>
                        <a:t>Interpreting scripts</a:t>
                      </a:r>
                      <a:endParaRPr lang="en-AU" sz="1400" dirty="0"/>
                    </a:p>
                  </a:txBody>
                  <a:tcPr anchor="ctr"/>
                </a:tc>
                <a:extLst>
                  <a:ext uri="{0D108BD9-81ED-4DB2-BD59-A6C34878D82A}">
                    <a16:rowId xmlns:a16="http://schemas.microsoft.com/office/drawing/2014/main" val="10005"/>
                  </a:ext>
                </a:extLst>
              </a:tr>
              <a:tr h="205740">
                <a:tc vMerge="1">
                  <a:txBody>
                    <a:bodyPr/>
                    <a:lstStyle/>
                    <a:p>
                      <a:endParaRPr lang="en-AU"/>
                    </a:p>
                  </a:txBody>
                  <a:tcPr/>
                </a:tc>
                <a:tc vMerge="1">
                  <a:txBody>
                    <a:bodyPr/>
                    <a:lstStyle/>
                    <a:p>
                      <a:endParaRPr lang="en-AU"/>
                    </a:p>
                  </a:txBody>
                  <a:tcPr/>
                </a:tc>
                <a:tc>
                  <a:txBody>
                    <a:bodyPr/>
                    <a:lstStyle/>
                    <a:p>
                      <a:r>
                        <a:rPr lang="en-AU" sz="1400" dirty="0" smtClean="0"/>
                        <a:t>Analysing and evaluating a theatre</a:t>
                      </a:r>
                      <a:r>
                        <a:rPr lang="en-AU" sz="1400" baseline="0" dirty="0" smtClean="0"/>
                        <a:t> production</a:t>
                      </a:r>
                      <a:endParaRPr lang="en-AU" sz="1400" dirty="0"/>
                    </a:p>
                  </a:txBody>
                  <a:tcPr anchor="ctr"/>
                </a:tc>
                <a:extLst>
                  <a:ext uri="{0D108BD9-81ED-4DB2-BD59-A6C34878D82A}">
                    <a16:rowId xmlns:a16="http://schemas.microsoft.com/office/drawing/2014/main" val="10006"/>
                  </a:ext>
                </a:extLst>
              </a:tr>
              <a:tr h="2743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3</a:t>
                      </a:r>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Producing theatre</a:t>
                      </a:r>
                      <a:endParaRPr lang="en-AU" sz="20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kern="1200" dirty="0" smtClean="0">
                          <a:solidFill>
                            <a:schemeClr val="dk1"/>
                          </a:solidFill>
                          <a:latin typeface="+mn-lt"/>
                          <a:ea typeface="+mn-ea"/>
                          <a:cs typeface="+mn-cs"/>
                        </a:rPr>
                        <a:t>Staging theatre</a:t>
                      </a:r>
                    </a:p>
                  </a:txBody>
                  <a:tcPr anchor="ctr"/>
                </a:tc>
                <a:extLst>
                  <a:ext uri="{0D108BD9-81ED-4DB2-BD59-A6C34878D82A}">
                    <a16:rowId xmlns:a16="http://schemas.microsoft.com/office/drawing/2014/main" val="10007"/>
                  </a:ext>
                </a:extLst>
              </a:tr>
              <a:tr h="274320">
                <a:tc vMerge="1">
                  <a:txBody>
                    <a:bodyPr/>
                    <a:lstStyle/>
                    <a:p>
                      <a:endParaRPr lang="en-AU"/>
                    </a:p>
                  </a:txBody>
                  <a:tcPr/>
                </a:tc>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Interpreting a script</a:t>
                      </a:r>
                    </a:p>
                  </a:txBody>
                  <a:tcPr anchor="ctr"/>
                </a:tc>
                <a:extLst>
                  <a:ext uri="{0D108BD9-81ED-4DB2-BD59-A6C34878D82A}">
                    <a16:rowId xmlns:a16="http://schemas.microsoft.com/office/drawing/2014/main" val="10008"/>
                  </a:ext>
                </a:extLst>
              </a:tr>
              <a:tr h="274320">
                <a:tc vMerge="1">
                  <a:txBody>
                    <a:bodyPr/>
                    <a:lstStyle/>
                    <a:p>
                      <a:endParaRPr lang="en-AU"/>
                    </a:p>
                  </a:txBody>
                  <a:tcPr/>
                </a:tc>
                <a:tc v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Analysing</a:t>
                      </a:r>
                      <a:r>
                        <a:rPr lang="en-AU" sz="1400" baseline="0" dirty="0" smtClean="0"/>
                        <a:t> and evaluating theatre</a:t>
                      </a:r>
                      <a:endParaRPr lang="en-AU" sz="1400" dirty="0" smtClean="0"/>
                    </a:p>
                  </a:txBody>
                  <a:tcPr anchor="ctr"/>
                </a:tc>
                <a:extLst>
                  <a:ext uri="{0D108BD9-81ED-4DB2-BD59-A6C34878D82A}">
                    <a16:rowId xmlns:a16="http://schemas.microsoft.com/office/drawing/2014/main" val="10009"/>
                  </a:ext>
                </a:extLst>
              </a:tr>
              <a:tr h="30480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4</a:t>
                      </a:r>
                    </a:p>
                  </a:txBody>
                  <a:tcPr anchor="ctr"/>
                </a:tc>
                <a:tc rowSpan="3">
                  <a:txBody>
                    <a:bodyPr/>
                    <a:lstStyle/>
                    <a:p>
                      <a:pPr marL="0" indent="0">
                        <a:buNone/>
                      </a:pPr>
                      <a:r>
                        <a:rPr lang="en-AU" sz="2000" dirty="0" smtClean="0"/>
                        <a:t>Presenting an interpretation</a:t>
                      </a:r>
                    </a:p>
                    <a:p>
                      <a:pPr marL="0" indent="0">
                        <a:buNone/>
                      </a:pPr>
                      <a:endParaRPr lang="en-US" sz="1400" dirty="0" smtClean="0"/>
                    </a:p>
                  </a:txBody>
                  <a:tcPr anchor="ctr"/>
                </a:tc>
                <a:tc>
                  <a:txBody>
                    <a:bodyPr/>
                    <a:lstStyle/>
                    <a:p>
                      <a:pPr marL="0" indent="0">
                        <a:buNone/>
                      </a:pPr>
                      <a:r>
                        <a:rPr lang="en-US" sz="1400" kern="1200" dirty="0" smtClean="0">
                          <a:solidFill>
                            <a:schemeClr val="dk1"/>
                          </a:solidFill>
                          <a:latin typeface="+mn-lt"/>
                          <a:ea typeface="+mn-ea"/>
                          <a:cs typeface="+mn-cs"/>
                        </a:rPr>
                        <a:t>Researching and presenting theatrical</a:t>
                      </a:r>
                      <a:r>
                        <a:rPr lang="en-US" sz="1400" kern="1200" baseline="0" dirty="0" smtClean="0">
                          <a:solidFill>
                            <a:schemeClr val="dk1"/>
                          </a:solidFill>
                          <a:latin typeface="+mn-lt"/>
                          <a:ea typeface="+mn-ea"/>
                          <a:cs typeface="+mn-cs"/>
                        </a:rPr>
                        <a:t> possibilities</a:t>
                      </a:r>
                      <a:endParaRPr lang="en-US" sz="14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10010"/>
                  </a:ext>
                </a:extLst>
              </a:tr>
              <a:tr h="304800">
                <a:tc vMerge="1">
                  <a:txBody>
                    <a:bodyPr/>
                    <a:lstStyle/>
                    <a:p>
                      <a:endParaRPr lang="en-AU"/>
                    </a:p>
                  </a:txBody>
                  <a:tcPr/>
                </a:tc>
                <a:tc vMerge="1">
                  <a:txBody>
                    <a:bodyPr/>
                    <a:lstStyle/>
                    <a:p>
                      <a:endParaRPr lang="en-AU"/>
                    </a:p>
                  </a:txBody>
                  <a:tcPr/>
                </a:tc>
                <a:tc>
                  <a:txBody>
                    <a:bodyPr/>
                    <a:lstStyle/>
                    <a:p>
                      <a:pPr marL="0" indent="0">
                        <a:buNone/>
                      </a:pPr>
                      <a:r>
                        <a:rPr lang="en-US" sz="1400" kern="1200" dirty="0" smtClean="0">
                          <a:solidFill>
                            <a:schemeClr val="dk1"/>
                          </a:solidFill>
                          <a:latin typeface="+mn-lt"/>
                          <a:ea typeface="+mn-ea"/>
                          <a:cs typeface="+mn-cs"/>
                        </a:rPr>
                        <a:t>Interpreting a monologue</a:t>
                      </a:r>
                    </a:p>
                  </a:txBody>
                  <a:tcPr anchor="ctr"/>
                </a:tc>
                <a:extLst>
                  <a:ext uri="{0D108BD9-81ED-4DB2-BD59-A6C34878D82A}">
                    <a16:rowId xmlns:a16="http://schemas.microsoft.com/office/drawing/2014/main" val="10011"/>
                  </a:ext>
                </a:extLst>
              </a:tr>
              <a:tr h="304800">
                <a:tc vMerge="1">
                  <a:txBody>
                    <a:bodyPr/>
                    <a:lstStyle/>
                    <a:p>
                      <a:endParaRPr lang="en-AU"/>
                    </a:p>
                  </a:txBody>
                  <a:tcPr/>
                </a:tc>
                <a:tc vMerge="1">
                  <a:txBody>
                    <a:bodyPr/>
                    <a:lstStyle/>
                    <a:p>
                      <a:endParaRPr lang="en-AU"/>
                    </a:p>
                  </a:txBody>
                  <a:tcPr/>
                </a:tc>
                <a:tc>
                  <a:txBody>
                    <a:bodyPr/>
                    <a:lstStyle/>
                    <a:p>
                      <a:pPr marL="0" indent="0">
                        <a:buNone/>
                      </a:pPr>
                      <a:r>
                        <a:rPr lang="en-AU" sz="1400" dirty="0" smtClean="0"/>
                        <a:t>Analysing</a:t>
                      </a:r>
                      <a:r>
                        <a:rPr lang="en-AU" sz="1400" baseline="0" dirty="0" smtClean="0"/>
                        <a:t> and evaluating a performance</a:t>
                      </a:r>
                      <a:endParaRPr lang="en-US" sz="1400" kern="1200" dirty="0" smtClean="0">
                        <a:solidFill>
                          <a:schemeClr val="dk1"/>
                        </a:solidFill>
                        <a:latin typeface="+mn-lt"/>
                        <a:ea typeface="+mn-ea"/>
                        <a:cs typeface="+mn-cs"/>
                      </a:endParaRPr>
                    </a:p>
                  </a:txBody>
                  <a:tcPr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036948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A2A11A40BE9045AE22BD0150786171" ma:contentTypeVersion="2" ma:contentTypeDescription="Create a new document." ma:contentTypeScope="" ma:versionID="a30143d08fe7ba904f479db3a82dc8d2">
  <xsd:schema xmlns:xsd="http://www.w3.org/2001/XMLSchema" xmlns:xs="http://www.w3.org/2001/XMLSchema" xmlns:p="http://schemas.microsoft.com/office/2006/metadata/properties" xmlns:ns1="http://schemas.microsoft.com/sharepoint/v3" targetNamespace="http://schemas.microsoft.com/office/2006/metadata/properties" ma:root="true" ma:fieldsID="42b686e5b4d9b38ce3c7d81e5cb6e22f"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DEECD_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DEECD_Expired" ma:index="10" nillable="true" ma:displayName="Expired" ma:default="0" ma:internalName="DEECD_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ECD_Expired xmlns="http://schemas.microsoft.com/sharepoint/v3">false</DEECD_Expired>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BF14A751-BE49-4940-A8EC-27DB7EB9563B}"/>
</file>

<file path=customXml/itemProps2.xml><?xml version="1.0" encoding="utf-8"?>
<ds:datastoreItem xmlns:ds="http://schemas.openxmlformats.org/officeDocument/2006/customXml" ds:itemID="{D973A9C0-7E13-4740-9179-21CD80C63219}"/>
</file>

<file path=customXml/itemProps3.xml><?xml version="1.0" encoding="utf-8"?>
<ds:datastoreItem xmlns:ds="http://schemas.openxmlformats.org/officeDocument/2006/customXml" ds:itemID="{9D171E54-3FB4-40B7-B422-C77E64E95C73}"/>
</file>

<file path=docProps/app.xml><?xml version="1.0" encoding="utf-8"?>
<Properties xmlns="http://schemas.openxmlformats.org/officeDocument/2006/extended-properties" xmlns:vt="http://schemas.openxmlformats.org/officeDocument/2006/docPropsVTypes">
  <Template>VCAA Powerpoint Template</Template>
  <TotalTime>6404</TotalTime>
  <Words>6232</Words>
  <Application>Microsoft Office PowerPoint</Application>
  <PresentationFormat>On-screen Show (4:3)</PresentationFormat>
  <Paragraphs>670</Paragraphs>
  <Slides>58</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Times New Roman</vt:lpstr>
      <vt:lpstr>Verdana</vt:lpstr>
      <vt:lpstr>VCAA Powerpoint Template</vt:lpstr>
      <vt:lpstr>VCE THEATRE STUDIES  STUDY DESIGN 2019-2024</vt:lpstr>
      <vt:lpstr>© Victorian Curriculum and Assessment Authority 2018  </vt:lpstr>
      <vt:lpstr>Implementation in 2019</vt:lpstr>
      <vt:lpstr>PowerPoint Presentation</vt:lpstr>
      <vt:lpstr>PowerPoint Presentation</vt:lpstr>
      <vt:lpstr>SCOPE OF STUDY</vt:lpstr>
      <vt:lpstr>RATIONALE</vt:lpstr>
      <vt:lpstr>UNIT TITLES</vt:lpstr>
      <vt:lpstr>OUTCOME TITLES</vt:lpstr>
      <vt:lpstr>ASSESSMENT</vt:lpstr>
      <vt:lpstr>ASSESSMENT</vt:lpstr>
      <vt:lpstr>What’s in the study design?</vt:lpstr>
      <vt:lpstr>TERMS USED IN THIS STUDY</vt:lpstr>
      <vt:lpstr>ELEMENTS OF THEATRE COMPOSITION</vt:lpstr>
      <vt:lpstr>STUDYING  Elements of theatre composition</vt:lpstr>
      <vt:lpstr>PRODUCTION ROLES</vt:lpstr>
      <vt:lpstr>CONTEXTS</vt:lpstr>
      <vt:lpstr>DRAMATURGY</vt:lpstr>
      <vt:lpstr>THEATRE PRODUCTION PROCESS</vt:lpstr>
      <vt:lpstr>THEATRE TECHNOLOGIES</vt:lpstr>
      <vt:lpstr>Understanding the Study Design </vt:lpstr>
      <vt:lpstr>Understanding the Study Design </vt:lpstr>
      <vt:lpstr>UNIT 1</vt:lpstr>
      <vt:lpstr>Unit 1: Pre-modern theatre styles and conventions</vt:lpstr>
      <vt:lpstr>Unit 1 AOS 1 : Exploring pre-modern theatre styles and conventions</vt:lpstr>
      <vt:lpstr>Unit 1 AOS 2 : Interpreting scripts</vt:lpstr>
      <vt:lpstr>Unit 1 AOS 3 : Analysing a play in performance</vt:lpstr>
      <vt:lpstr>Assessment Unit 1- Page 14</vt:lpstr>
      <vt:lpstr>UNIT 2</vt:lpstr>
      <vt:lpstr>Unit 2: Modern theatre styles and conventions</vt:lpstr>
      <vt:lpstr>Unit 2 AOS 1 : Exploring modern theatre styles and conventions</vt:lpstr>
      <vt:lpstr>Unit 2 AOS 2 : Interpreting scripts</vt:lpstr>
      <vt:lpstr>Unit 2 AOS 3 : Analysing and evaluating  a theatre production </vt:lpstr>
      <vt:lpstr>Assessment Unit 2- Page 18</vt:lpstr>
      <vt:lpstr>UNIT 3</vt:lpstr>
      <vt:lpstr>Unit 3: Producing theatre</vt:lpstr>
      <vt:lpstr>Unit 3 AOS 1 : Staging theatre</vt:lpstr>
      <vt:lpstr>Unit 3 AOS 2 : Interpreting a script</vt:lpstr>
      <vt:lpstr>Unit 3 AOS 3 : Analysing and  evaluating theatre </vt:lpstr>
      <vt:lpstr>School-based assessment Unit 3</vt:lpstr>
      <vt:lpstr>School-based assessment Unit 3 cont.</vt:lpstr>
      <vt:lpstr> UNIT 4 </vt:lpstr>
      <vt:lpstr>Unit 4: Presenting an interpretation</vt:lpstr>
      <vt:lpstr>Unit 4 AOS 1 : Researching and presenting theatrical possibilities</vt:lpstr>
      <vt:lpstr>Unit 4 AOS 2 : Interpreting a monologue</vt:lpstr>
      <vt:lpstr>Unit 4 AOS 3 : Analysing and evaluating  a performance </vt:lpstr>
      <vt:lpstr>School-based assessment Unit 4</vt:lpstr>
      <vt:lpstr>School-based assessment Unit 4 cont.</vt:lpstr>
      <vt:lpstr>ACTIVITY Elements of theatre composition</vt:lpstr>
      <vt:lpstr>ELEMENTS OF  THEATRE COMPOSITION</vt:lpstr>
      <vt:lpstr>UNITS 3 and 4 PLAYLIST</vt:lpstr>
      <vt:lpstr>Advice &amp; ASSESSMENT</vt:lpstr>
      <vt:lpstr>Advice for teachers</vt:lpstr>
      <vt:lpstr>EXAMINATION SPECIFICATIONS </vt:lpstr>
      <vt:lpstr>Units 1 and  2 Assessment</vt:lpstr>
      <vt:lpstr>Unit 3 Assessment</vt:lpstr>
      <vt:lpstr>Unit 4 Assessment</vt:lpstr>
      <vt:lpstr>INFORMATION &amp; CONTACTS</vt:lpstr>
    </vt:vector>
  </TitlesOfParts>
  <Company>Victorian Curriculum and Assessment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Champion, Helen H</dc:creator>
  <cp:lastModifiedBy>Coleman, Julie J</cp:lastModifiedBy>
  <cp:revision>177</cp:revision>
  <cp:lastPrinted>2018-05-31T02:24:35Z</cp:lastPrinted>
  <dcterms:created xsi:type="dcterms:W3CDTF">2018-04-26T00:31:10Z</dcterms:created>
  <dcterms:modified xsi:type="dcterms:W3CDTF">2020-06-02T23:17:45Z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ECD_Author">
    <vt:lpwstr>25;#VCAA|ae0180aa-7478-4220-a827-32d8158f8b8e</vt:lpwstr>
  </property>
  <property fmtid="{D5CDD505-2E9C-101B-9397-08002B2CF9AE}" pid="3" name="a319977fc8504e09982f090ae1d7c602">
    <vt:lpwstr>Page|eb523acf-a821-456c-a76b-7607578309d7</vt:lpwstr>
  </property>
  <property fmtid="{D5CDD505-2E9C-101B-9397-08002B2CF9AE}" pid="4" name="ContentTypeId">
    <vt:lpwstr>0x0101007BA2A11A40BE9045AE22BD0150786171</vt:lpwstr>
  </property>
  <property fmtid="{D5CDD505-2E9C-101B-9397-08002B2CF9AE}" pid="5" name="DEECD_ItemType">
    <vt:lpwstr>40;#Page|eb523acf-a821-456c-a76b-7607578309d7</vt:lpwstr>
  </property>
  <property fmtid="{D5CDD505-2E9C-101B-9397-08002B2CF9AE}" pid="6" name="TaxCatchAll">
    <vt:lpwstr>40;#Page|eb523acf-a821-456c-a76b-7607578309d7;#25;#VCAA|ae0180aa-7478-4220-a827-32d8158f8b8e</vt:lpwstr>
  </property>
  <property fmtid="{D5CDD505-2E9C-101B-9397-08002B2CF9AE}" pid="7" name="ofbb8b9a280a423a91cf717fb81349cd">
    <vt:lpwstr>VCAA|ae0180aa-7478-4220-a827-32d8158f8b8e</vt:lpwstr>
  </property>
</Properties>
</file>