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Introducing Dance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200" b="0" dirty="0"/>
              <a:t>The Dance curriculum aims to develop </a:t>
            </a:r>
            <a:r>
              <a:rPr lang="en-US" sz="2200" b="0" dirty="0" smtClean="0"/>
              <a:t>students’: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body awareness and technical and expressive skills to communicate through movement confidently, creatively and intelligently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choreographic and performance skills and appreciation of their own and others’ dances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aesthetic, artistic and cultural understandings of dance in past and contemporary </a:t>
            </a:r>
            <a:r>
              <a:rPr lang="en-US" sz="2200" b="0" dirty="0" smtClean="0"/>
              <a:t>contexts, </a:t>
            </a:r>
            <a:r>
              <a:rPr lang="en-US" sz="2200" b="0" dirty="0"/>
              <a:t>sits relationship with other arts forms and contributions to cultures and societies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respect for and knowledge of the diverse purposes, traditions, histories and cultures of dance by making and responding as active participants and informed audiences.</a:t>
            </a:r>
          </a:p>
          <a:p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7710749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26817"/>
              </p:ext>
            </p:extLst>
          </p:nvPr>
        </p:nvGraphicFramePr>
        <p:xfrm>
          <a:off x="685800" y="1981200"/>
          <a:ext cx="77724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and Express Ideas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Dance Practices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 and Perform</a:t>
                      </a:r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 and Interpret</a:t>
                      </a:r>
                      <a:endParaRPr lang="en-AU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996952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n-lt"/>
              </a:rPr>
              <a:t>Achievement </a:t>
            </a:r>
            <a:r>
              <a:rPr lang="en-US" sz="2000" b="1" dirty="0" smtClean="0">
                <a:latin typeface="+mn-lt"/>
              </a:rPr>
              <a:t>standards</a:t>
            </a:r>
          </a:p>
          <a:p>
            <a:endParaRPr lang="en-US" sz="16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 The </a:t>
            </a:r>
            <a:r>
              <a:rPr lang="en-US" sz="2000" dirty="0">
                <a:latin typeface="+mn-lt"/>
              </a:rPr>
              <a:t>first achievement </a:t>
            </a:r>
            <a:r>
              <a:rPr lang="en-US" sz="2000" dirty="0" smtClean="0">
                <a:latin typeface="+mn-lt"/>
              </a:rPr>
              <a:t>standard is </a:t>
            </a:r>
            <a:r>
              <a:rPr lang="en-US" sz="2000" dirty="0">
                <a:latin typeface="+mn-lt"/>
              </a:rPr>
              <a:t>at Foundation and </a:t>
            </a:r>
            <a:r>
              <a:rPr lang="en-US" sz="2000" dirty="0" smtClean="0">
                <a:latin typeface="+mn-lt"/>
              </a:rPr>
              <a:t>then </a:t>
            </a:r>
            <a:r>
              <a:rPr lang="en-US" sz="2000" dirty="0">
                <a:latin typeface="+mn-lt"/>
              </a:rPr>
              <a:t>at Levels 2, 4, 6, 8 and 10. </a:t>
            </a:r>
            <a:endParaRPr lang="en-US" sz="20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 A </a:t>
            </a:r>
            <a:r>
              <a:rPr lang="en-US" sz="2000" dirty="0">
                <a:latin typeface="+mn-lt"/>
              </a:rPr>
              <a:t>curriculum for students with disabilities is provided in this learning area</a:t>
            </a:r>
            <a:r>
              <a:rPr lang="en-US" sz="2000" dirty="0" smtClean="0">
                <a:latin typeface="+mn-lt"/>
              </a:rPr>
              <a:t>.</a:t>
            </a:r>
          </a:p>
          <a:p>
            <a:endParaRPr lang="en-US" sz="2000" dirty="0">
              <a:latin typeface="+mn-lt"/>
            </a:endParaRPr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+mn-lt"/>
              </a:rPr>
              <a:t>Strands</a:t>
            </a:r>
          </a:p>
        </p:txBody>
      </p:sp>
    </p:spTree>
    <p:extLst>
      <p:ext uri="{BB962C8B-B14F-4D97-AF65-F5344CB8AC3E}">
        <p14:creationId xmlns:p14="http://schemas.microsoft.com/office/powerpoint/2010/main" val="30782591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936104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3962400"/>
          </a:xfrm>
        </p:spPr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en-US" sz="2000" b="0" dirty="0" smtClean="0"/>
              <a:t>   Each </a:t>
            </a:r>
            <a:r>
              <a:rPr lang="en-US" sz="2000" b="0" dirty="0"/>
              <a:t>Arts discipline is based on two overarching principles:</a:t>
            </a:r>
          </a:p>
          <a:p>
            <a:pPr>
              <a:buFont typeface="Wingdings" pitchFamily="2" charset="2"/>
              <a:buChar char="Ø"/>
            </a:pPr>
            <a:r>
              <a:rPr lang="en-US" sz="2000" b="0" dirty="0"/>
              <a:t>students learn as artist and as audience</a:t>
            </a:r>
          </a:p>
          <a:p>
            <a:pPr>
              <a:buFont typeface="Wingdings" pitchFamily="2" charset="2"/>
              <a:buChar char="Ø"/>
            </a:pPr>
            <a:r>
              <a:rPr lang="en-US" sz="2000" b="0" dirty="0"/>
              <a:t>students learn through making and </a:t>
            </a:r>
            <a:r>
              <a:rPr lang="en-US" sz="2000" b="0" dirty="0" smtClean="0"/>
              <a:t>responding</a:t>
            </a:r>
          </a:p>
          <a:p>
            <a:pPr>
              <a:buFont typeface="Wingdings" pitchFamily="2" charset="2"/>
              <a:buChar char="Ø"/>
            </a:pPr>
            <a:endParaRPr lang="en-US" sz="1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 addition of achievement standard in Foundation for The Arts reflects the advice in </a:t>
            </a:r>
            <a:r>
              <a:rPr lang="en-US" sz="2000" b="0" i="1" dirty="0" smtClean="0"/>
              <a:t>Victorian Curriculum F–10: Revised curriculum planning and reporting guidelines </a:t>
            </a:r>
            <a:r>
              <a:rPr lang="en-US" sz="2000" b="0" dirty="0" smtClean="0"/>
              <a:t>about the importance of the Arts in the early years of schooling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elements </a:t>
            </a:r>
            <a:r>
              <a:rPr lang="en-AU" sz="2000" b="0" smtClean="0"/>
              <a:t>of </a:t>
            </a:r>
            <a:r>
              <a:rPr lang="en-AU" sz="2000" b="0" smtClean="0"/>
              <a:t>dance - </a:t>
            </a:r>
            <a:r>
              <a:rPr lang="en-AU" sz="2000" b="0" dirty="0" smtClean="0"/>
              <a:t>space, time, dynamics and relationships are used in combination to create and communicate ideas and intentions through dance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1000" b="0" dirty="0" smtClean="0"/>
          </a:p>
          <a:p>
            <a:pPr marL="0" indent="0">
              <a:buFont typeface="Arial" pitchFamily="34" charset="0"/>
              <a:buChar char="•"/>
            </a:pPr>
            <a:r>
              <a:rPr lang="en-US" sz="2000" b="0" dirty="0" smtClean="0"/>
              <a:t>   Dance is in The Arts and in Health and Physical Education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130229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CAA Powerpoin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C03074-756A-4704-AA3D-9E7B819821B6}"/>
</file>

<file path=customXml/itemProps2.xml><?xml version="1.0" encoding="utf-8"?>
<ds:datastoreItem xmlns:ds="http://schemas.openxmlformats.org/officeDocument/2006/customXml" ds:itemID="{688909EE-3C08-441C-8563-A80D8B464BA5}"/>
</file>

<file path=customXml/itemProps3.xml><?xml version="1.0" encoding="utf-8"?>
<ds:datastoreItem xmlns:ds="http://schemas.openxmlformats.org/officeDocument/2006/customXml" ds:itemID="{FB9135A9-32FA-4D60-9FE9-B67619E22BC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131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VCAA Powerpoint Template</vt:lpstr>
      <vt:lpstr>Introducing Dance</vt:lpstr>
      <vt:lpstr>Victorian Curriculum F–10</vt:lpstr>
      <vt:lpstr>Aims</vt:lpstr>
      <vt:lpstr>Structure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</dc:title>
  <dc:creator>Ash Cardwell</dc:creator>
  <cp:lastModifiedBy>Driver, Tim P</cp:lastModifiedBy>
  <cp:revision>21</cp:revision>
  <dcterms:created xsi:type="dcterms:W3CDTF">2015-10-01T02:12:34Z</dcterms:created>
  <dcterms:modified xsi:type="dcterms:W3CDTF">2018-02-06T00:20:01Z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SubjectCategory">
    <vt:lpwstr/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