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2" r:id="rId18"/>
    <p:sldId id="273" r:id="rId19"/>
    <p:sldId id="274" r:id="rId20"/>
    <p:sldId id="275" r:id="rId21"/>
    <p:sldId id="276" r:id="rId22"/>
    <p:sldId id="277" r:id="rId23"/>
    <p:sldId id="260" r:id="rId24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5686"/>
    <a:srgbClr val="C0C0C0"/>
    <a:srgbClr val="65A64E"/>
    <a:srgbClr val="468EAE"/>
    <a:srgbClr val="0099E3"/>
    <a:srgbClr val="0099CC"/>
    <a:srgbClr val="306278"/>
    <a:srgbClr val="646566"/>
    <a:srgbClr val="75AEC7"/>
    <a:srgbClr val="777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0941" autoAdjust="0"/>
  </p:normalViewPr>
  <p:slideViewPr>
    <p:cSldViewPr>
      <p:cViewPr>
        <p:scale>
          <a:sx n="57" d="100"/>
          <a:sy n="57" d="100"/>
        </p:scale>
        <p:origin x="-3090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D20FD-8F03-4CD0-8EBE-BDFFACD302B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522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92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6DB27-C44E-42FC-8577-04AF19E06BB2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97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56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48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98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2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65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08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84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94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008313" cy="886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5577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16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8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E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A568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q"/>
        <a:defRPr sz="3000" b="1">
          <a:solidFill>
            <a:srgbClr val="3031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3031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3031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031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3przA4Mgf8" TargetMode="External"/><Relationship Id="rId2" Type="http://schemas.openxmlformats.org/officeDocument/2006/relationships/hyperlink" Target="https://www.youtube.com/watch?v=ThmsdSW4OQ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aa.vic.edu.au/Pages/foundation10/viccurriculum/curriculum-area-advice.aspx" TargetMode="External"/><Relationship Id="rId2" Type="http://schemas.openxmlformats.org/officeDocument/2006/relationships/hyperlink" Target="http://victoriancurriculum.vcaa.vic.edu.au/languages/victorian-aboriginal-languages/introduction/rationale-and-aim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aso@vaeai.org.au" TargetMode="External"/><Relationship Id="rId2" Type="http://schemas.openxmlformats.org/officeDocument/2006/relationships/hyperlink" Target="mailto:Reid.julie.j@edumail.vic.gov.a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3przA4Mgf8" TargetMode="External"/><Relationship Id="rId2" Type="http://schemas.openxmlformats.org/officeDocument/2006/relationships/hyperlink" Target="https://www.youtube.com/watch?v=ThmsdSW4OQ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Curriculum Mapping Template for Victorian Aboriginal Languages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Mapping your lesson plans to the Curriculum Mapping Template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6270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Resources – respected Community </a:t>
            </a:r>
            <a:r>
              <a:rPr lang="en-US" sz="2400" dirty="0" smtClean="0"/>
              <a:t>member, </a:t>
            </a:r>
            <a:r>
              <a:rPr lang="en-US" sz="2400" dirty="0"/>
              <a:t>or screen to play videos  </a:t>
            </a:r>
            <a:r>
              <a:rPr lang="en-US" sz="2400" u="sng" dirty="0">
                <a:hlinkClick r:id="rId2"/>
              </a:rPr>
              <a:t>Uncle Herb Patten playing the gum leaf</a:t>
            </a:r>
            <a:r>
              <a:rPr lang="en-US" sz="2400" u="sng" dirty="0"/>
              <a:t> </a:t>
            </a:r>
            <a:r>
              <a:rPr lang="en-US" sz="2400" dirty="0"/>
              <a:t>and/or </a:t>
            </a:r>
            <a:r>
              <a:rPr lang="en-US" sz="2400" u="sng" dirty="0" err="1">
                <a:hlinkClick r:id="rId3"/>
              </a:rPr>
              <a:t>Ossie</a:t>
            </a:r>
            <a:r>
              <a:rPr lang="en-US" sz="2400" u="sng" dirty="0">
                <a:hlinkClick r:id="rId3"/>
              </a:rPr>
              <a:t> </a:t>
            </a:r>
            <a:r>
              <a:rPr lang="en-US" sz="2400" u="sng" dirty="0" err="1">
                <a:hlinkClick r:id="rId3"/>
              </a:rPr>
              <a:t>Cruze</a:t>
            </a:r>
            <a:r>
              <a:rPr lang="en-US" sz="2400" u="sng" dirty="0"/>
              <a:t>; </a:t>
            </a:r>
            <a:r>
              <a:rPr lang="en-US" sz="2400" dirty="0"/>
              <a:t>gum leaves for students</a:t>
            </a:r>
            <a:endParaRPr lang="en-AU" sz="2400" dirty="0"/>
          </a:p>
          <a:p>
            <a:pPr lvl="0"/>
            <a:r>
              <a:rPr lang="en-US" sz="2400" dirty="0"/>
              <a:t>Assessment – observation of students playing instruments, casual conversation with students using focus words (speaking and listening), and student participation.</a:t>
            </a: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22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Activities – </a:t>
            </a:r>
            <a:endParaRPr lang="en-AU" sz="2400" dirty="0"/>
          </a:p>
          <a:p>
            <a:pPr lvl="1"/>
            <a:r>
              <a:rPr lang="en-US" sz="2400" b="1" dirty="0"/>
              <a:t>Greeting routine with teacher and guest</a:t>
            </a:r>
            <a:endParaRPr lang="en-AU" sz="2400" b="1" dirty="0"/>
          </a:p>
          <a:p>
            <a:pPr lvl="1"/>
            <a:r>
              <a:rPr lang="en-US" sz="2400" b="1" dirty="0"/>
              <a:t>Revision - mother: bap, father: mam, grandmother: </a:t>
            </a:r>
            <a:r>
              <a:rPr lang="en-US" sz="2400" b="1" dirty="0" err="1"/>
              <a:t>gukwan</a:t>
            </a:r>
            <a:r>
              <a:rPr lang="en-US" sz="2400" b="1" dirty="0"/>
              <a:t> (mother’s mother), </a:t>
            </a:r>
            <a:r>
              <a:rPr lang="en-US" sz="2400" b="1" dirty="0" err="1"/>
              <a:t>mim</a:t>
            </a:r>
            <a:r>
              <a:rPr lang="en-US" sz="2400" b="1" dirty="0"/>
              <a:t> (father’s mother) using flash cards as prompts</a:t>
            </a:r>
            <a:endParaRPr lang="en-AU" sz="2400" b="1" dirty="0"/>
          </a:p>
          <a:p>
            <a:pPr lvl="1"/>
            <a:r>
              <a:rPr lang="en-US" sz="2400" b="1" dirty="0"/>
              <a:t>Students listen to local community member talking about and playing the musical instrument (gum leaf).</a:t>
            </a:r>
            <a:endParaRPr lang="en-AU" sz="2400" b="1" dirty="0"/>
          </a:p>
          <a:p>
            <a:pPr lvl="1"/>
            <a:r>
              <a:rPr lang="en-US" sz="2400" b="1" dirty="0"/>
              <a:t>Students try to play instrument (gum leaf).</a:t>
            </a:r>
            <a:endParaRPr lang="en-AU" sz="2400" b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9962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1200"/>
            <a:ext cx="7918648" cy="3962400"/>
          </a:xfrm>
        </p:spPr>
        <p:txBody>
          <a:bodyPr/>
          <a:lstStyle/>
          <a:p>
            <a:pPr lvl="1"/>
            <a:r>
              <a:rPr lang="en-US" sz="2400" b="1" dirty="0"/>
              <a:t>Discussion about when and where music is performed and who is allowed to play specific instruments, with students using Language words where known.</a:t>
            </a:r>
            <a:endParaRPr lang="en-AU" sz="2400" b="1" dirty="0"/>
          </a:p>
          <a:p>
            <a:pPr lvl="1"/>
            <a:r>
              <a:rPr lang="en-US" sz="2400" b="1" dirty="0"/>
              <a:t>Discussion about music and dance, and where they are performed in the community, </a:t>
            </a:r>
            <a:r>
              <a:rPr lang="en-US" sz="2400" b="1" dirty="0" err="1"/>
              <a:t>eg</a:t>
            </a:r>
            <a:r>
              <a:rPr lang="en-US" sz="2400" b="1" dirty="0"/>
              <a:t>, at community celebrations, at home with parents</a:t>
            </a:r>
            <a:endParaRPr lang="en-AU" sz="2400" b="1" dirty="0"/>
          </a:p>
          <a:p>
            <a:pPr lvl="1"/>
            <a:r>
              <a:rPr lang="en-US" sz="2400" b="1" dirty="0"/>
              <a:t>Students learn a dance appropriate to the instrument being </a:t>
            </a:r>
            <a:r>
              <a:rPr lang="en-US" sz="2400" b="1" dirty="0" smtClean="0"/>
              <a:t>demonstrated (</a:t>
            </a:r>
            <a:r>
              <a:rPr lang="en-US" sz="2400" b="1" dirty="0" smtClean="0">
                <a:solidFill>
                  <a:srgbClr val="2A5686"/>
                </a:solidFill>
              </a:rPr>
              <a:t>Note that we have added this last activity to the sample unit</a:t>
            </a:r>
            <a:r>
              <a:rPr lang="en-US" sz="2400" b="1" dirty="0" smtClean="0"/>
              <a:t>.)</a:t>
            </a:r>
            <a:endParaRPr lang="en-AU" sz="2400" b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80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 description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Interact </a:t>
            </a:r>
            <a:r>
              <a:rPr lang="en-US" sz="3200" dirty="0"/>
              <a:t>with each other, the teaching team and visiting respected community members, using language and gestures to greet and talk about self and family</a:t>
            </a:r>
          </a:p>
          <a:p>
            <a:pPr marL="0" indent="0">
              <a:buNone/>
            </a:pPr>
            <a:r>
              <a:rPr lang="en-AU" dirty="0"/>
              <a:t>Code</a:t>
            </a:r>
          </a:p>
          <a:p>
            <a:pPr marL="0" indent="0">
              <a:buNone/>
            </a:pPr>
            <a:r>
              <a:rPr lang="en-AU" b="0" dirty="0"/>
              <a:t>VCLVC130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0812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Elaborations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participating in everyday exchanges, such as greeting and leave taking</a:t>
            </a:r>
          </a:p>
          <a:p>
            <a:r>
              <a:rPr lang="en-US" sz="2000" dirty="0"/>
              <a:t>interacting with the teaching team and visiting respected community members and community speakers, using appropriate protocols such as respect terms, </a:t>
            </a:r>
            <a:r>
              <a:rPr lang="en-US" sz="2000" dirty="0" err="1"/>
              <a:t>behaviour</a:t>
            </a:r>
            <a:r>
              <a:rPr lang="en-US" sz="2000" dirty="0"/>
              <a:t> and forms of address</a:t>
            </a:r>
          </a:p>
          <a:p>
            <a:r>
              <a:rPr lang="en-US" sz="2000" dirty="0"/>
              <a:t>introducing and describing self, family, friends, </a:t>
            </a:r>
            <a:r>
              <a:rPr lang="en-US" sz="2000" dirty="0" err="1"/>
              <a:t>favourite</a:t>
            </a:r>
            <a:r>
              <a:rPr lang="en-US" sz="2000" dirty="0"/>
              <a:t> objects and pets, using familiar and </a:t>
            </a:r>
            <a:r>
              <a:rPr lang="en-US" sz="2000" dirty="0" err="1"/>
              <a:t>modelled</a:t>
            </a:r>
            <a:r>
              <a:rPr lang="en-US" sz="2000" dirty="0"/>
              <a:t> language, supported by visual props such as drawings, photos</a:t>
            </a:r>
          </a:p>
          <a:p>
            <a:r>
              <a:rPr lang="en-US" sz="2000" dirty="0"/>
              <a:t>listening to questions (such as </a:t>
            </a:r>
            <a:r>
              <a:rPr lang="en-US" sz="2000" i="1" dirty="0"/>
              <a:t>what, who, where</a:t>
            </a:r>
            <a:r>
              <a:rPr lang="en-US" sz="2000" dirty="0"/>
              <a:t>) about self, family, friends and immediate environment and responding with words and actions, including gesture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1908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Corresponding Achievement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/>
              <a:t>(1) S</a:t>
            </a:r>
            <a:r>
              <a:rPr lang="en-US" sz="2400" b="1" i="1" dirty="0"/>
              <a:t>tudents interact with the teaching team, respected community members to talk about themselves and family, using familiar modeled language and gestures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marL="457200" lvl="1" indent="0">
              <a:buNone/>
            </a:pPr>
            <a:endParaRPr lang="en-US" sz="2400" b="1" dirty="0" smtClean="0"/>
          </a:p>
          <a:p>
            <a:pPr lvl="1"/>
            <a:r>
              <a:rPr lang="en-US" sz="2400" b="1" dirty="0" smtClean="0"/>
              <a:t>(</a:t>
            </a:r>
            <a:r>
              <a:rPr lang="en-US" sz="2400" b="1" dirty="0"/>
              <a:t>2) </a:t>
            </a:r>
            <a:r>
              <a:rPr lang="en-US" sz="2400" b="1" i="1" dirty="0"/>
              <a:t>They use appropriate protocols when interacting with respected community members and community speakers, such as appropriate forms of address, terms of respect and </a:t>
            </a:r>
            <a:r>
              <a:rPr lang="en-US" sz="2400" b="1" i="1" dirty="0" err="1"/>
              <a:t>behaviour</a:t>
            </a:r>
            <a:r>
              <a:rPr lang="en-US" sz="2400" b="1" dirty="0"/>
              <a:t>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2341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Recording the Achievement Standard</a:t>
            </a:r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-3000"/>
                    </a14:imgEffect>
                  </a14:imgLayer>
                </a14:imgProps>
              </a:ext>
            </a:extLst>
          </a:blip>
          <a:srcRect t="5402" b="4937"/>
          <a:stretch/>
        </p:blipFill>
        <p:spPr bwMode="auto">
          <a:xfrm>
            <a:off x="685800" y="1994735"/>
            <a:ext cx="7772400" cy="3935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08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 description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Participate in guided group activities, such as games, songs and simple tasks, using movement and gestures to support understanding and to convey meaning </a:t>
            </a:r>
            <a:endParaRPr lang="en-US" dirty="0" smtClean="0"/>
          </a:p>
          <a:p>
            <a:pPr marL="0" indent="0">
              <a:buNone/>
            </a:pPr>
            <a:r>
              <a:rPr lang="en-AU" dirty="0"/>
              <a:t>Code</a:t>
            </a:r>
          </a:p>
          <a:p>
            <a:pPr marL="0" indent="0">
              <a:buNone/>
            </a:pPr>
            <a:r>
              <a:rPr lang="en-AU" dirty="0"/>
              <a:t>VCLVC131</a:t>
            </a:r>
          </a:p>
        </p:txBody>
      </p:sp>
    </p:spTree>
    <p:extLst>
      <p:ext uri="{BB962C8B-B14F-4D97-AF65-F5344CB8AC3E}">
        <p14:creationId xmlns:p14="http://schemas.microsoft.com/office/powerpoint/2010/main" val="889769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Elaborations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participating in games, tasks and activities that involve turn taking, guessing, matching and choosing objects using </a:t>
            </a:r>
            <a:r>
              <a:rPr lang="en-US" sz="2000" dirty="0" err="1"/>
              <a:t>modelled</a:t>
            </a:r>
            <a:r>
              <a:rPr lang="en-US" sz="2000" dirty="0"/>
              <a:t> questions and responses</a:t>
            </a:r>
          </a:p>
          <a:p>
            <a:r>
              <a:rPr lang="en-US" sz="2000" dirty="0"/>
              <a:t>participating in action games and songs by matching actions to words</a:t>
            </a:r>
          </a:p>
          <a:p>
            <a:r>
              <a:rPr lang="en-US" sz="2000" dirty="0"/>
              <a:t>following instructions by moving around or locating objects in the classroom</a:t>
            </a:r>
          </a:p>
          <a:p>
            <a:r>
              <a:rPr lang="en-US" sz="2000" dirty="0"/>
              <a:t>accompanying respected community members to gather traditional materials, such as nuts, twigs, bark, seeds, shells for use in craft related language activities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6816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Elaborations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working collaboratively on a class performance or activity</a:t>
            </a:r>
          </a:p>
          <a:p>
            <a:r>
              <a:rPr lang="en-US" sz="2400" dirty="0"/>
              <a:t>working collaboratively to adapt and perform action songs, for example, by changing lyrics, substituting words and phrases based on </a:t>
            </a:r>
            <a:r>
              <a:rPr lang="en-US" sz="2400" dirty="0" err="1"/>
              <a:t>modelled</a:t>
            </a:r>
            <a:r>
              <a:rPr lang="en-US" sz="2400" dirty="0"/>
              <a:t> patterns, rehearsing and performing songs with appropriate gestures and actions</a:t>
            </a:r>
          </a:p>
          <a:p>
            <a:r>
              <a:rPr lang="en-US" sz="2400" dirty="0"/>
              <a:t>grouping and sorting natural objects from Country/Place, for example, leaves, stones, shells according to culturally appropriate categories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647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Essential documents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Victorian Curriculum F-10 – Victorian </a:t>
            </a:r>
            <a:r>
              <a:rPr lang="en-AU" sz="2400" dirty="0"/>
              <a:t>Aboriginal Languages: </a:t>
            </a:r>
            <a:r>
              <a:rPr lang="en-AU" sz="2400" dirty="0">
                <a:hlinkClick r:id="rId2"/>
              </a:rPr>
              <a:t>http://</a:t>
            </a:r>
            <a:r>
              <a:rPr lang="en-AU" sz="2400" dirty="0" smtClean="0">
                <a:hlinkClick r:id="rId2"/>
              </a:rPr>
              <a:t>victoriancurriculum.vcaa.vic.edu.au/languages/victorian-aboriginal-languages/introduction/rationale-and-aims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Curriculum Mapping Templates: </a:t>
            </a:r>
            <a:r>
              <a:rPr lang="en-AU" sz="2400" dirty="0" smtClean="0">
                <a:hlinkClick r:id="rId3"/>
              </a:rPr>
              <a:t>http</a:t>
            </a:r>
            <a:r>
              <a:rPr lang="en-AU" sz="2400" dirty="0">
                <a:hlinkClick r:id="rId3"/>
              </a:rPr>
              <a:t>://</a:t>
            </a:r>
            <a:r>
              <a:rPr lang="en-AU" sz="2400" dirty="0" smtClean="0">
                <a:hlinkClick r:id="rId3"/>
              </a:rPr>
              <a:t>www.vcaa.vic.edu.au/Pages/foundation10/viccurriculum/curriculum-area-advice.aspx</a:t>
            </a:r>
            <a:r>
              <a:rPr lang="en-AU" sz="2400" dirty="0" smtClean="0"/>
              <a:t>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9008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Corresponding Achievement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i="1" dirty="0"/>
              <a:t>They use movement, gestures and modeled questions and responses to participate in guided group activities, for example, collaborating to adapt and perform action songs.</a:t>
            </a: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54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Foundation – Level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You have THREE YEARS to complete all of the Content Descriptions.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You might tick off only one Achievement Standard after two weeks of lessons.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846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Assessment Grid</a:t>
            </a:r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-1" t="3106" r="-39" b="4733"/>
          <a:stretch/>
        </p:blipFill>
        <p:spPr bwMode="auto">
          <a:xfrm>
            <a:off x="763688" y="1981200"/>
            <a:ext cx="7616624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51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en-AU" dirty="0" smtClean="0"/>
              <a:t>Contacts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3312368"/>
          </a:xfrm>
        </p:spPr>
        <p:txBody>
          <a:bodyPr/>
          <a:lstStyle/>
          <a:p>
            <a:pPr algn="l"/>
            <a:r>
              <a:rPr lang="en-AU" dirty="0" smtClean="0"/>
              <a:t>VCAA: Julie Reid 9032 1679</a:t>
            </a:r>
          </a:p>
          <a:p>
            <a:pPr algn="l"/>
            <a:r>
              <a:rPr lang="en-AU" dirty="0" smtClean="0">
                <a:hlinkClick r:id="rId2"/>
              </a:rPr>
              <a:t>Reid.julie.j@edumail.vic.gov.au</a:t>
            </a:r>
            <a:endParaRPr lang="en-AU" dirty="0" smtClean="0"/>
          </a:p>
          <a:p>
            <a:pPr algn="l"/>
            <a:endParaRPr lang="en-AU" dirty="0"/>
          </a:p>
          <a:p>
            <a:pPr algn="l"/>
            <a:r>
              <a:rPr lang="en-AU" dirty="0" smtClean="0"/>
              <a:t>VAEAI: </a:t>
            </a:r>
            <a:r>
              <a:rPr lang="en-AU" dirty="0" err="1" smtClean="0"/>
              <a:t>Vaso</a:t>
            </a:r>
            <a:r>
              <a:rPr lang="en-AU" dirty="0" smtClean="0"/>
              <a:t> </a:t>
            </a:r>
            <a:r>
              <a:rPr lang="en-AU" dirty="0" err="1" smtClean="0"/>
              <a:t>Elefsiniotis</a:t>
            </a:r>
            <a:r>
              <a:rPr lang="en-AU" dirty="0" smtClean="0"/>
              <a:t> </a:t>
            </a:r>
          </a:p>
          <a:p>
            <a:pPr algn="l"/>
            <a:r>
              <a:rPr lang="en-AU" dirty="0" smtClean="0"/>
              <a:t>9481 0800 or 0425 278 867</a:t>
            </a:r>
          </a:p>
          <a:p>
            <a:pPr algn="l"/>
            <a:r>
              <a:rPr lang="en-AU" dirty="0" smtClean="0">
                <a:hlinkClick r:id="rId3"/>
              </a:rPr>
              <a:t>vaso@vaeai.org.au</a:t>
            </a:r>
            <a:endParaRPr lang="en-AU" dirty="0" smtClean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195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Victorian Aboriginal Languages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87624" y="1981200"/>
            <a:ext cx="6624736" cy="3962400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15014" r="6388" b="5413"/>
          <a:stretch/>
        </p:blipFill>
        <p:spPr bwMode="auto">
          <a:xfrm>
            <a:off x="1187624" y="1916832"/>
            <a:ext cx="6624736" cy="416382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874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886420"/>
          </a:xfrm>
        </p:spPr>
        <p:txBody>
          <a:bodyPr/>
          <a:lstStyle/>
          <a:p>
            <a:pPr algn="ctr"/>
            <a:r>
              <a:rPr lang="en-AU" sz="2800" dirty="0" smtClean="0"/>
              <a:t>Curriculum Mapping Template </a:t>
            </a:r>
            <a:br>
              <a:rPr lang="en-AU" sz="2800" dirty="0" smtClean="0"/>
            </a:br>
            <a:r>
              <a:rPr lang="en-AU" sz="2800" dirty="0" smtClean="0"/>
              <a:t>Victorian Aboriginal Languages</a:t>
            </a:r>
            <a:endParaRPr lang="en-AU" sz="2800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/>
          <a:srcRect t="22525" b="5400"/>
          <a:stretch/>
        </p:blipFill>
        <p:spPr bwMode="auto">
          <a:xfrm>
            <a:off x="467544" y="2276872"/>
            <a:ext cx="8218487" cy="334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872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 or general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96072"/>
          </a:xfrm>
        </p:spPr>
        <p:txBody>
          <a:bodyPr/>
          <a:lstStyle/>
          <a:p>
            <a:pPr lvl="0"/>
            <a:r>
              <a:rPr lang="en-US" sz="2400" dirty="0"/>
              <a:t>Topics, </a:t>
            </a:r>
            <a:r>
              <a:rPr lang="en-US" sz="2400" dirty="0" err="1"/>
              <a:t>eg</a:t>
            </a:r>
            <a:r>
              <a:rPr lang="en-US" sz="2400" dirty="0"/>
              <a:t>, family, animals, famous Aboriginal Victorians</a:t>
            </a:r>
            <a:endParaRPr lang="en-AU" sz="2400" dirty="0"/>
          </a:p>
          <a:p>
            <a:pPr lvl="0"/>
            <a:r>
              <a:rPr lang="en-US" sz="2400" dirty="0"/>
              <a:t>Weeks, </a:t>
            </a:r>
            <a:r>
              <a:rPr lang="en-US" sz="2400" dirty="0" err="1"/>
              <a:t>eg</a:t>
            </a:r>
            <a:r>
              <a:rPr lang="en-US" sz="2400" dirty="0"/>
              <a:t>, Week 3 to Week 6</a:t>
            </a:r>
            <a:endParaRPr lang="en-AU" sz="2400" dirty="0"/>
          </a:p>
          <a:p>
            <a:pPr lvl="0"/>
            <a:r>
              <a:rPr lang="en-US" sz="2400" dirty="0"/>
              <a:t>Year level, </a:t>
            </a:r>
            <a:r>
              <a:rPr lang="en-US" sz="2400" dirty="0" err="1"/>
              <a:t>eg</a:t>
            </a:r>
            <a:r>
              <a:rPr lang="en-US" sz="2400" dirty="0"/>
              <a:t>, Foundation, Year 10</a:t>
            </a:r>
            <a:endParaRPr lang="en-AU" sz="2400" dirty="0"/>
          </a:p>
          <a:p>
            <a:pPr lvl="0"/>
            <a:r>
              <a:rPr lang="en-US" sz="2400" dirty="0"/>
              <a:t>Terminology, </a:t>
            </a:r>
            <a:r>
              <a:rPr lang="en-US" sz="2400" dirty="0" err="1"/>
              <a:t>eg</a:t>
            </a:r>
            <a:r>
              <a:rPr lang="en-US" sz="2400" dirty="0"/>
              <a:t>, verb, noun, suffix (that is, the terms used to talk about language)</a:t>
            </a:r>
            <a:endParaRPr lang="en-AU" sz="2400" dirty="0"/>
          </a:p>
          <a:p>
            <a:pPr lvl="0"/>
            <a:r>
              <a:rPr lang="en-US" sz="2400" dirty="0"/>
              <a:t>Language focus, that is, the actual words, phrases and/or sentences you are going to teach the students, </a:t>
            </a:r>
            <a:r>
              <a:rPr lang="en-US" sz="2400" dirty="0" err="1"/>
              <a:t>eg</a:t>
            </a:r>
            <a:r>
              <a:rPr lang="en-US" sz="2400" dirty="0"/>
              <a:t>, bap, mam</a:t>
            </a:r>
            <a:endParaRPr lang="en-AU" sz="2400" dirty="0"/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18803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 or General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/>
              <a:t>Resources, </a:t>
            </a:r>
            <a:r>
              <a:rPr lang="en-US" sz="2200" dirty="0" err="1"/>
              <a:t>eg</a:t>
            </a:r>
            <a:r>
              <a:rPr lang="en-US" sz="2200" dirty="0"/>
              <a:t>, family tree worksheet, online game.</a:t>
            </a:r>
            <a:endParaRPr lang="en-AU" sz="2200" dirty="0"/>
          </a:p>
          <a:p>
            <a:pPr lvl="0"/>
            <a:r>
              <a:rPr lang="en-US" sz="2200" dirty="0"/>
              <a:t>Assessment , </a:t>
            </a:r>
            <a:r>
              <a:rPr lang="en-US" sz="2200" dirty="0" err="1"/>
              <a:t>eg</a:t>
            </a:r>
            <a:r>
              <a:rPr lang="en-US" sz="2200" dirty="0"/>
              <a:t>, observation of appropriate Language use, work samples, quiz, spelling test (that is, how you know about students’ learning). Include informal as well as formal assessment.</a:t>
            </a:r>
            <a:endParaRPr lang="en-AU" sz="2200" dirty="0"/>
          </a:p>
          <a:p>
            <a:pPr lvl="0"/>
            <a:r>
              <a:rPr lang="en-US" sz="2200" dirty="0"/>
              <a:t>Activities , </a:t>
            </a:r>
            <a:r>
              <a:rPr lang="en-US" sz="2200" dirty="0" err="1"/>
              <a:t>eg</a:t>
            </a:r>
            <a:r>
              <a:rPr lang="en-US" sz="2200" dirty="0"/>
              <a:t>, singing a song in Language, </a:t>
            </a:r>
            <a:r>
              <a:rPr lang="en-US" sz="2200" dirty="0" err="1"/>
              <a:t>practising</a:t>
            </a:r>
            <a:r>
              <a:rPr lang="en-US" sz="2200" dirty="0"/>
              <a:t> modeled sentences (make sure you include reading, writing, speaking and listening tasks)</a:t>
            </a:r>
            <a:endParaRPr lang="en-AU" sz="2200" dirty="0"/>
          </a:p>
          <a:p>
            <a:pPr lvl="0"/>
            <a:r>
              <a:rPr lang="en-US" sz="2200" dirty="0"/>
              <a:t>Revision every class (start the lesson with revision, you must keep </a:t>
            </a:r>
            <a:r>
              <a:rPr lang="en-US" sz="2200" dirty="0" err="1"/>
              <a:t>practising</a:t>
            </a:r>
            <a:r>
              <a:rPr lang="en-US" sz="2200" dirty="0"/>
              <a:t> the same words over and over)</a:t>
            </a:r>
            <a:endParaRPr lang="en-AU" sz="22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089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 smtClean="0"/>
              <a:t>Sample lesson plan</a:t>
            </a:r>
            <a:br>
              <a:rPr lang="en-AU" sz="2000" dirty="0" smtClean="0"/>
            </a:br>
            <a:r>
              <a:rPr lang="en-AU" sz="2000" dirty="0" smtClean="0"/>
              <a:t>Victorian Aboriginal musical instruments</a:t>
            </a:r>
            <a:endParaRPr lang="en-AU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65229"/>
              </p:ext>
            </p:extLst>
          </p:nvPr>
        </p:nvGraphicFramePr>
        <p:xfrm>
          <a:off x="1403648" y="1484784"/>
          <a:ext cx="6305549" cy="48196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2704"/>
                <a:gridCol w="1982525"/>
                <a:gridCol w="1440160"/>
                <a:gridCol w="1440160"/>
              </a:tblGrid>
              <a:tr h="3364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Instruments used by Victorian Aboriginal people to make music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Greeting routine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Invite a local community member to talk about and play an Aboriginal musical instrument, appropriate to the community member and the students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Discuss the roles and cultural events where music is performed and who is permitted to play what instruments. Use Language terms where possible.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Talk about the connections between music and dance at local cultural events and in family life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Symbol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Greeting: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dalk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Leaf: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Red gum tree: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White gum tree: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To listen: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Man: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Woman: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Child: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Stick: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Boomerang: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Alternatively, watch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Uncle Herb Patten playing the gum leaf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Ossie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 </a:t>
                      </a:r>
                      <a:r>
                        <a:rPr lang="en-US" sz="11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Cruze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playing the gum leaf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Note that the didgeridoo is not a traditional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Koorie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instrument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5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Topic – Victorian Aboriginal Musical Instruments</a:t>
            </a:r>
            <a:endParaRPr lang="en-AU" dirty="0"/>
          </a:p>
          <a:p>
            <a:pPr lvl="0"/>
            <a:r>
              <a:rPr lang="en-US" dirty="0"/>
              <a:t>Weeks –Weeks 3-4</a:t>
            </a:r>
            <a:endParaRPr lang="en-AU" dirty="0"/>
          </a:p>
          <a:p>
            <a:pPr lvl="0"/>
            <a:r>
              <a:rPr lang="en-US" dirty="0"/>
              <a:t>Year level - Level 1</a:t>
            </a:r>
            <a:endParaRPr lang="en-AU" dirty="0"/>
          </a:p>
          <a:p>
            <a:pPr lvl="0"/>
            <a:r>
              <a:rPr lang="en-US" dirty="0"/>
              <a:t>Terminology - verb, noun, present tense, present tense suffix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41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3962400"/>
          </a:xfrm>
        </p:spPr>
        <p:txBody>
          <a:bodyPr/>
          <a:lstStyle/>
          <a:p>
            <a:pPr lvl="0"/>
            <a:r>
              <a:rPr lang="en-US" sz="2400" dirty="0"/>
              <a:t>Language focus – </a:t>
            </a:r>
            <a:endParaRPr lang="en-AU" sz="2400" dirty="0"/>
          </a:p>
          <a:p>
            <a:pPr lvl="1"/>
            <a:r>
              <a:rPr lang="en-US" sz="2400" dirty="0"/>
              <a:t>Greeting: </a:t>
            </a:r>
            <a:r>
              <a:rPr lang="en-US" sz="2400" dirty="0" err="1" smtClean="0"/>
              <a:t>dalk</a:t>
            </a:r>
            <a:r>
              <a:rPr lang="en-US" sz="2400" dirty="0" smtClean="0"/>
              <a:t>		</a:t>
            </a:r>
            <a:r>
              <a:rPr lang="en-US" sz="2400" dirty="0"/>
              <a:t>man: </a:t>
            </a:r>
            <a:r>
              <a:rPr lang="en-US" sz="2400" dirty="0" err="1" smtClean="0"/>
              <a:t>kuli</a:t>
            </a:r>
            <a:endParaRPr lang="en-AU" sz="2400" dirty="0"/>
          </a:p>
          <a:p>
            <a:pPr lvl="1"/>
            <a:r>
              <a:rPr lang="en-US" sz="2400" dirty="0"/>
              <a:t>leaf: </a:t>
            </a:r>
            <a:r>
              <a:rPr lang="en-US" sz="2400" dirty="0" err="1"/>
              <a:t>girra</a:t>
            </a:r>
            <a:r>
              <a:rPr lang="en-US" sz="2400" dirty="0"/>
              <a:t>, </a:t>
            </a:r>
            <a:r>
              <a:rPr lang="en-US" sz="2400" dirty="0" smtClean="0"/>
              <a:t>		woman</a:t>
            </a:r>
            <a:r>
              <a:rPr lang="en-US" sz="2400" dirty="0"/>
              <a:t>: </a:t>
            </a:r>
            <a:r>
              <a:rPr lang="en-US" sz="2400" dirty="0" err="1"/>
              <a:t>leyurk</a:t>
            </a:r>
            <a:endParaRPr lang="en-AU" sz="2400" dirty="0"/>
          </a:p>
          <a:p>
            <a:pPr lvl="1"/>
            <a:r>
              <a:rPr lang="en-US" sz="2400" dirty="0"/>
              <a:t>child: </a:t>
            </a:r>
            <a:r>
              <a:rPr lang="en-US" sz="2400" dirty="0" err="1" smtClean="0"/>
              <a:t>paingku</a:t>
            </a:r>
            <a:r>
              <a:rPr lang="en-US" sz="2400" dirty="0" smtClean="0"/>
              <a:t>		</a:t>
            </a:r>
            <a:r>
              <a:rPr lang="en-US" sz="2400" dirty="0"/>
              <a:t>to listen: </a:t>
            </a:r>
            <a:r>
              <a:rPr lang="en-US" sz="2400" dirty="0" err="1" smtClean="0"/>
              <a:t>nyern</a:t>
            </a:r>
            <a:r>
              <a:rPr lang="en-US" sz="2400" dirty="0" smtClean="0"/>
              <a:t>-</a:t>
            </a:r>
            <a:endParaRPr lang="en-AU" sz="2400" dirty="0"/>
          </a:p>
          <a:p>
            <a:pPr lvl="1"/>
            <a:r>
              <a:rPr lang="en-US" sz="2400" dirty="0"/>
              <a:t>stick: </a:t>
            </a:r>
            <a:r>
              <a:rPr lang="en-US" sz="2400" dirty="0" err="1" smtClean="0"/>
              <a:t>kalk</a:t>
            </a:r>
            <a:r>
              <a:rPr lang="en-US" sz="2400" dirty="0" smtClean="0"/>
              <a:t>		I </a:t>
            </a:r>
            <a:r>
              <a:rPr lang="en-US" sz="2400" dirty="0"/>
              <a:t>listen: </a:t>
            </a:r>
            <a:r>
              <a:rPr lang="en-US" sz="2400" dirty="0" err="1" smtClean="0"/>
              <a:t>nyernan</a:t>
            </a:r>
            <a:r>
              <a:rPr lang="en-US" sz="2400" dirty="0" smtClean="0"/>
              <a:t> </a:t>
            </a:r>
            <a:endParaRPr lang="en-AU" sz="2400" dirty="0"/>
          </a:p>
          <a:p>
            <a:pPr lvl="1"/>
            <a:r>
              <a:rPr lang="en-US" sz="2400" dirty="0" smtClean="0"/>
              <a:t>boomerang</a:t>
            </a:r>
            <a:r>
              <a:rPr lang="en-US" sz="2400" dirty="0"/>
              <a:t>: </a:t>
            </a:r>
            <a:r>
              <a:rPr lang="en-US" sz="2400" dirty="0" err="1" smtClean="0"/>
              <a:t>wani</a:t>
            </a:r>
            <a:r>
              <a:rPr lang="en-US" sz="2400" dirty="0" smtClean="0"/>
              <a:t>	you </a:t>
            </a:r>
            <a:r>
              <a:rPr lang="en-US" sz="2400" dirty="0"/>
              <a:t>listen: </a:t>
            </a:r>
            <a:r>
              <a:rPr lang="en-US" sz="2400" dirty="0" err="1"/>
              <a:t>nyernangarr</a:t>
            </a:r>
            <a:endParaRPr lang="en-AU" sz="2400" dirty="0"/>
          </a:p>
          <a:p>
            <a:pPr lvl="1"/>
            <a:r>
              <a:rPr lang="en-US" sz="2400" dirty="0" smtClean="0"/>
              <a:t>red </a:t>
            </a:r>
            <a:r>
              <a:rPr lang="en-US" sz="2400" dirty="0"/>
              <a:t>gum tree: </a:t>
            </a:r>
            <a:r>
              <a:rPr lang="en-US" sz="2400" dirty="0" err="1" smtClean="0"/>
              <a:t>bial</a:t>
            </a:r>
            <a:r>
              <a:rPr lang="en-US" sz="2400" dirty="0" smtClean="0"/>
              <a:t> 	he/she/it listens: </a:t>
            </a:r>
            <a:r>
              <a:rPr lang="en-US" sz="2400" dirty="0" err="1" smtClean="0"/>
              <a:t>nyerna</a:t>
            </a:r>
            <a:endParaRPr lang="en-AU" sz="2400" dirty="0"/>
          </a:p>
          <a:p>
            <a:pPr lvl="1"/>
            <a:r>
              <a:rPr lang="en-US" sz="2400" dirty="0" smtClean="0"/>
              <a:t>white </a:t>
            </a:r>
            <a:r>
              <a:rPr lang="en-US" sz="2400" dirty="0"/>
              <a:t>gum tree: </a:t>
            </a:r>
            <a:r>
              <a:rPr lang="en-US" sz="2400" dirty="0" smtClean="0"/>
              <a:t>bap </a:t>
            </a:r>
            <a:endParaRPr lang="en-AU" sz="2400" dirty="0"/>
          </a:p>
          <a:p>
            <a:pPr marL="457200" lvl="1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73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AA F10 Curric PPTemplate">
  <a:themeElements>
    <a:clrScheme name="VCAA">
      <a:dk1>
        <a:sysClr val="windowText" lastClr="000000"/>
      </a:dk1>
      <a:lt1>
        <a:sysClr val="window" lastClr="FFFFFF"/>
      </a:lt1>
      <a:dk2>
        <a:srgbClr val="999999"/>
      </a:dk2>
      <a:lt2>
        <a:srgbClr val="0099E3"/>
      </a:lt2>
      <a:accent1>
        <a:srgbClr val="517AB8"/>
      </a:accent1>
      <a:accent2>
        <a:srgbClr val="C6006F"/>
      </a:accent2>
      <a:accent3>
        <a:srgbClr val="F16D9A"/>
      </a:accent3>
      <a:accent4>
        <a:srgbClr val="8DC63F"/>
      </a:accent4>
      <a:accent5>
        <a:srgbClr val="FFC700"/>
      </a:accent5>
      <a:accent6>
        <a:srgbClr val="F78E1E"/>
      </a:accent6>
      <a:hlink>
        <a:srgbClr val="7F3F98"/>
      </a:hlink>
      <a:folHlink>
        <a:srgbClr val="00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2A11A40BE9045AE22BD0150786171" ma:contentTypeVersion="2" ma:contentTypeDescription="Create a new document." ma:contentTypeScope="" ma:versionID="a30143d08fe7ba904f479db3a82dc8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b686e5b4d9b38ce3c7d81e5cb6e22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DEECD_Expir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DEECD_Expired" ma:index="10" nillable="true" ma:displayName="Expired" ma:default="0" ma:internalName="DEECD_Expir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EECD_Expired xmlns="http://schemas.microsoft.com/sharepoint/v3">false</DEECD_Expired>
  </documentManagement>
</p:properties>
</file>

<file path=customXml/itemProps1.xml><?xml version="1.0" encoding="utf-8"?>
<ds:datastoreItem xmlns:ds="http://schemas.openxmlformats.org/officeDocument/2006/customXml" ds:itemID="{FEE5A0D6-605A-4D9D-B272-B27487DD1EFB}"/>
</file>

<file path=customXml/itemProps2.xml><?xml version="1.0" encoding="utf-8"?>
<ds:datastoreItem xmlns:ds="http://schemas.openxmlformats.org/officeDocument/2006/customXml" ds:itemID="{236B04E0-62FB-435D-9B6C-FE60E8FABA14}"/>
</file>

<file path=customXml/itemProps3.xml><?xml version="1.0" encoding="utf-8"?>
<ds:datastoreItem xmlns:ds="http://schemas.openxmlformats.org/officeDocument/2006/customXml" ds:itemID="{88CB6238-827F-4286-B8E6-043EBFAE387B}"/>
</file>

<file path=docProps/app.xml><?xml version="1.0" encoding="utf-8"?>
<Properties xmlns="http://schemas.openxmlformats.org/officeDocument/2006/extended-properties" xmlns:vt="http://schemas.openxmlformats.org/officeDocument/2006/docPropsVTypes">
  <Template>VCAA F10 Curric PPTemplate</Template>
  <TotalTime>3609</TotalTime>
  <Words>927</Words>
  <Application>Microsoft Office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VCAA F10 Curric PPTemplate</vt:lpstr>
      <vt:lpstr>Curriculum Mapping Template for Victorian Aboriginal Languages</vt:lpstr>
      <vt:lpstr>Essential documents</vt:lpstr>
      <vt:lpstr>Victorian Aboriginal Languages</vt:lpstr>
      <vt:lpstr>Curriculum Mapping Template  Victorian Aboriginal Languages</vt:lpstr>
      <vt:lpstr>Outline or general plan</vt:lpstr>
      <vt:lpstr>Outline or General Plan</vt:lpstr>
      <vt:lpstr>Sample lesson plan Victorian Aboriginal musical instruments</vt:lpstr>
      <vt:lpstr>Sample outline</vt:lpstr>
      <vt:lpstr>Sample outline</vt:lpstr>
      <vt:lpstr>Sample outline</vt:lpstr>
      <vt:lpstr>Sample outline</vt:lpstr>
      <vt:lpstr>Sample outline</vt:lpstr>
      <vt:lpstr>Content description</vt:lpstr>
      <vt:lpstr>Elaborations</vt:lpstr>
      <vt:lpstr>Corresponding Achievement Standards</vt:lpstr>
      <vt:lpstr>Recording the Achievement Standard</vt:lpstr>
      <vt:lpstr>Content description</vt:lpstr>
      <vt:lpstr>Elaborations</vt:lpstr>
      <vt:lpstr>Elaborations</vt:lpstr>
      <vt:lpstr>Corresponding Achievement Standards</vt:lpstr>
      <vt:lpstr>Foundation – Level 2</vt:lpstr>
      <vt:lpstr>Assessment Grid</vt:lpstr>
      <vt:lpstr>Contacts</vt:lpstr>
    </vt:vector>
  </TitlesOfParts>
  <Company>Victorian Curriculum and Assessment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Victorian_Curriculum_Familiarisation_Nov_2015</dc:title>
  <dc:creator>Foster, Sharon A</dc:creator>
  <cp:keywords>Victorian Curriculum, F–10, November, Professional Learning, Presentation</cp:keywords>
  <cp:lastModifiedBy>Driver, Tim P</cp:lastModifiedBy>
  <cp:revision>211</cp:revision>
  <cp:lastPrinted>2017-03-15T03:54:41Z</cp:lastPrinted>
  <dcterms:created xsi:type="dcterms:W3CDTF">2015-10-28T20:37:28Z</dcterms:created>
  <dcterms:modified xsi:type="dcterms:W3CDTF">2017-03-21T04:26:39Z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0x0101007BA2A11A40BE9045AE22BD0150786171</vt:lpwstr>
  </property>
  <property fmtid="{D5CDD505-2E9C-101B-9397-08002B2CF9AE}" pid="3" name="DEECD_Author">
    <vt:lpwstr>25;#VCAA|ae0180aa-7478-4220-a827-32d8158f8b8e</vt:lpwstr>
  </property>
  <property fmtid="{D5CDD505-2E9C-101B-9397-08002B2CF9AE}" pid="4" name="DEECD_ItemType">
    <vt:lpwstr>40;#Page|eb523acf-a821-456c-a76b-7607578309d7</vt:lpwstr>
  </property>
  <property fmtid="{D5CDD505-2E9C-101B-9397-08002B2CF9AE}" pid="5" name="DEECD_SubjectCategory">
    <vt:lpwstr/>
  </property>
  <property fmtid="{D5CDD505-2E9C-101B-9397-08002B2CF9AE}" pid="6" name="DEECD_Audience">
    <vt:lpwstr/>
  </property>
</Properties>
</file>