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257" r:id="rId5"/>
    <p:sldId id="325" r:id="rId6"/>
    <p:sldId id="315" r:id="rId7"/>
    <p:sldId id="287" r:id="rId8"/>
    <p:sldId id="338" r:id="rId9"/>
    <p:sldId id="339" r:id="rId10"/>
    <p:sldId id="335" r:id="rId11"/>
    <p:sldId id="344" r:id="rId12"/>
    <p:sldId id="345" r:id="rId13"/>
    <p:sldId id="346" r:id="rId14"/>
    <p:sldId id="347" r:id="rId15"/>
    <p:sldId id="348" r:id="rId16"/>
    <p:sldId id="349" r:id="rId17"/>
    <p:sldId id="350" r:id="rId18"/>
    <p:sldId id="351" r:id="rId19"/>
    <p:sldId id="352" r:id="rId20"/>
    <p:sldId id="291" r:id="rId21"/>
    <p:sldId id="292" r:id="rId22"/>
    <p:sldId id="329" r:id="rId23"/>
    <p:sldId id="343" r:id="rId24"/>
    <p:sldId id="296" r:id="rId25"/>
    <p:sldId id="322" r:id="rId26"/>
    <p:sldId id="297" r:id="rId27"/>
    <p:sldId id="310" r:id="rId28"/>
    <p:sldId id="314" r:id="rId29"/>
    <p:sldId id="302" r:id="rId30"/>
    <p:sldId id="308" r:id="rId31"/>
    <p:sldId id="336" r:id="rId32"/>
    <p:sldId id="337" r:id="rId33"/>
  </p:sldIdLst>
  <p:sldSz cx="9144000" cy="6858000" type="screen4x3"/>
  <p:notesSz cx="6669088" cy="9926638"/>
  <p:defaultTex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quiline GETREU" initials="JG" lastIdx="0" clrIdx="0">
    <p:extLst>
      <p:ext uri="{19B8F6BF-5375-455C-9EA6-DF929625EA0E}">
        <p15:presenceInfo xmlns:p15="http://schemas.microsoft.com/office/powerpoint/2012/main" xmlns="" userId="S-1-5-21-3761804637-2945179394-590425615-13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E3"/>
    <a:srgbClr val="2A9D1B"/>
    <a:srgbClr val="0099CC"/>
    <a:srgbClr val="306278"/>
    <a:srgbClr val="468EAE"/>
    <a:srgbClr val="646566"/>
    <a:srgbClr val="C0C0C0"/>
    <a:srgbClr val="75AEC7"/>
    <a:srgbClr val="777879"/>
    <a:srgbClr val="3031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70514" autoAdjust="0"/>
  </p:normalViewPr>
  <p:slideViewPr>
    <p:cSldViewPr>
      <p:cViewPr varScale="1">
        <p:scale>
          <a:sx n="77" d="100"/>
          <a:sy n="77" d="100"/>
        </p:scale>
        <p:origin x="-252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3" d="100"/>
          <a:sy n="43" d="100"/>
        </p:scale>
        <p:origin x="-1380" y="-96"/>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AU"/>
          </a:p>
        </p:txBody>
      </p:sp>
      <p:sp>
        <p:nvSpPr>
          <p:cNvPr id="7171" name="Rectangle 3"/>
          <p:cNvSpPr>
            <a:spLocks noGrp="1" noChangeArrowheads="1"/>
          </p:cNvSpPr>
          <p:nvPr>
            <p:ph type="dt" sz="quarter" idx="1"/>
          </p:nvPr>
        </p:nvSpPr>
        <p:spPr bwMode="auto">
          <a:xfrm>
            <a:off x="3779151" y="0"/>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AU"/>
          </a:p>
        </p:txBody>
      </p:sp>
      <p:sp>
        <p:nvSpPr>
          <p:cNvPr id="7172" name="Rectangle 4"/>
          <p:cNvSpPr>
            <a:spLocks noGrp="1" noChangeArrowheads="1"/>
          </p:cNvSpPr>
          <p:nvPr>
            <p:ph type="ftr" sz="quarter" idx="2"/>
          </p:nvPr>
        </p:nvSpPr>
        <p:spPr bwMode="auto">
          <a:xfrm>
            <a:off x="0" y="9430306"/>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AU"/>
          </a:p>
        </p:txBody>
      </p:sp>
      <p:sp>
        <p:nvSpPr>
          <p:cNvPr id="7173" name="Rectangle 5"/>
          <p:cNvSpPr>
            <a:spLocks noGrp="1" noChangeArrowheads="1"/>
          </p:cNvSpPr>
          <p:nvPr>
            <p:ph type="sldNum" sz="quarter" idx="3"/>
          </p:nvPr>
        </p:nvSpPr>
        <p:spPr bwMode="auto">
          <a:xfrm>
            <a:off x="3779151" y="9430306"/>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A6D20FD-8F03-4CD0-8EBE-BDFFACD302B2}" type="slidenum">
              <a:rPr lang="en-AU"/>
              <a:pPr/>
              <a:t>‹#›</a:t>
            </a:fld>
            <a:endParaRPr lang="en-AU"/>
          </a:p>
        </p:txBody>
      </p:sp>
    </p:spTree>
    <p:extLst>
      <p:ext uri="{BB962C8B-B14F-4D97-AF65-F5344CB8AC3E}">
        <p14:creationId xmlns:p14="http://schemas.microsoft.com/office/powerpoint/2010/main" val="335522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9219" name="Rectangle 1027"/>
          <p:cNvSpPr>
            <a:spLocks noGrp="1" noChangeArrowheads="1"/>
          </p:cNvSpPr>
          <p:nvPr>
            <p:ph type="dt" idx="1"/>
          </p:nvPr>
        </p:nvSpPr>
        <p:spPr bwMode="auto">
          <a:xfrm>
            <a:off x="3779151" y="0"/>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9220" name="Rectangle 1028"/>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1029"/>
          <p:cNvSpPr>
            <a:spLocks noGrp="1" noChangeArrowheads="1"/>
          </p:cNvSpPr>
          <p:nvPr>
            <p:ph type="body" sz="quarter" idx="3"/>
          </p:nvPr>
        </p:nvSpPr>
        <p:spPr bwMode="auto">
          <a:xfrm>
            <a:off x="889212" y="4715154"/>
            <a:ext cx="4890665"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9222" name="Rectangle 1030"/>
          <p:cNvSpPr>
            <a:spLocks noGrp="1" noChangeArrowheads="1"/>
          </p:cNvSpPr>
          <p:nvPr>
            <p:ph type="ftr" sz="quarter" idx="4"/>
          </p:nvPr>
        </p:nvSpPr>
        <p:spPr bwMode="auto">
          <a:xfrm>
            <a:off x="0" y="9430306"/>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9223" name="Rectangle 1031"/>
          <p:cNvSpPr>
            <a:spLocks noGrp="1" noChangeArrowheads="1"/>
          </p:cNvSpPr>
          <p:nvPr>
            <p:ph type="sldNum" sz="quarter" idx="5"/>
          </p:nvPr>
        </p:nvSpPr>
        <p:spPr bwMode="auto">
          <a:xfrm>
            <a:off x="3779151" y="9430306"/>
            <a:ext cx="2889938"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6DB27-C44E-42FC-8577-04AF19E06BB2}" type="slidenum">
              <a:rPr lang="en-AU"/>
              <a:pPr/>
              <a:t>‹#›</a:t>
            </a:fld>
            <a:endParaRPr lang="en-AU"/>
          </a:p>
        </p:txBody>
      </p:sp>
    </p:spTree>
    <p:extLst>
      <p:ext uri="{BB962C8B-B14F-4D97-AF65-F5344CB8AC3E}">
        <p14:creationId xmlns:p14="http://schemas.microsoft.com/office/powerpoint/2010/main" val="144970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aseline="0" dirty="0" smtClean="0"/>
              <a:t>ABLES </a:t>
            </a:r>
            <a:r>
              <a:rPr lang="en-AU" baseline="0" dirty="0"/>
              <a:t>professional learning site: http://deecdvic.tech-savvy.com.au/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aseline="0" dirty="0"/>
              <a:t>ABLES website loaded: </a:t>
            </a:r>
            <a:r>
              <a:rPr lang="en-AU" dirty="0"/>
              <a:t>http://www.education.vic.gov.au/school/teachers/teachingresources/diversity/Pages/integratingables.aspx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http://</a:t>
            </a:r>
            <a:r>
              <a:rPr lang="en-AU" dirty="0" smtClean="0"/>
              <a:t>victoriancurriculum.vcaa.vic.edu.au/overview/diversity-of-learners</a:t>
            </a:r>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a:t>
            </a:fld>
            <a:endParaRPr lang="en-AU"/>
          </a:p>
        </p:txBody>
      </p:sp>
    </p:spTree>
    <p:extLst>
      <p:ext uri="{BB962C8B-B14F-4D97-AF65-F5344CB8AC3E}">
        <p14:creationId xmlns:p14="http://schemas.microsoft.com/office/powerpoint/2010/main" val="781826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10</a:t>
            </a:fld>
            <a:endParaRPr lang="en-AU"/>
          </a:p>
        </p:txBody>
      </p:sp>
    </p:spTree>
    <p:extLst>
      <p:ext uri="{BB962C8B-B14F-4D97-AF65-F5344CB8AC3E}">
        <p14:creationId xmlns:p14="http://schemas.microsoft.com/office/powerpoint/2010/main" val="579666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11</a:t>
            </a:fld>
            <a:endParaRPr lang="en-AU"/>
          </a:p>
        </p:txBody>
      </p:sp>
    </p:spTree>
    <p:extLst>
      <p:ext uri="{BB962C8B-B14F-4D97-AF65-F5344CB8AC3E}">
        <p14:creationId xmlns:p14="http://schemas.microsoft.com/office/powerpoint/2010/main" val="2893429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12</a:t>
            </a:fld>
            <a:endParaRPr lang="en-AU"/>
          </a:p>
        </p:txBody>
      </p:sp>
    </p:spTree>
    <p:extLst>
      <p:ext uri="{BB962C8B-B14F-4D97-AF65-F5344CB8AC3E}">
        <p14:creationId xmlns:p14="http://schemas.microsoft.com/office/powerpoint/2010/main" val="405907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100" b="0"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13</a:t>
            </a:fld>
            <a:endParaRPr lang="en-AU"/>
          </a:p>
        </p:txBody>
      </p:sp>
    </p:spTree>
    <p:extLst>
      <p:ext uri="{BB962C8B-B14F-4D97-AF65-F5344CB8AC3E}">
        <p14:creationId xmlns:p14="http://schemas.microsoft.com/office/powerpoint/2010/main" val="3445945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14</a:t>
            </a:fld>
            <a:endParaRPr lang="en-AU"/>
          </a:p>
        </p:txBody>
      </p:sp>
    </p:spTree>
    <p:extLst>
      <p:ext uri="{BB962C8B-B14F-4D97-AF65-F5344CB8AC3E}">
        <p14:creationId xmlns:p14="http://schemas.microsoft.com/office/powerpoint/2010/main" val="4165450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15</a:t>
            </a:fld>
            <a:endParaRPr lang="en-AU"/>
          </a:p>
        </p:txBody>
      </p:sp>
    </p:spTree>
    <p:extLst>
      <p:ext uri="{BB962C8B-B14F-4D97-AF65-F5344CB8AC3E}">
        <p14:creationId xmlns:p14="http://schemas.microsoft.com/office/powerpoint/2010/main" val="4253171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16</a:t>
            </a:fld>
            <a:endParaRPr lang="en-AU"/>
          </a:p>
        </p:txBody>
      </p:sp>
    </p:spTree>
    <p:extLst>
      <p:ext uri="{BB962C8B-B14F-4D97-AF65-F5344CB8AC3E}">
        <p14:creationId xmlns:p14="http://schemas.microsoft.com/office/powerpoint/2010/main" val="3743537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effectLst/>
            </a:endParaRPr>
          </a:p>
        </p:txBody>
      </p:sp>
      <p:sp>
        <p:nvSpPr>
          <p:cNvPr id="4" name="Slide Number Placeholder 3"/>
          <p:cNvSpPr>
            <a:spLocks noGrp="1"/>
          </p:cNvSpPr>
          <p:nvPr>
            <p:ph type="sldNum" sz="quarter" idx="10"/>
          </p:nvPr>
        </p:nvSpPr>
        <p:spPr/>
        <p:txBody>
          <a:bodyPr/>
          <a:lstStyle/>
          <a:p>
            <a:fld id="{4086DB27-C44E-42FC-8577-04AF19E06BB2}" type="slidenum">
              <a:rPr lang="en-AU" smtClean="0"/>
              <a:pPr/>
              <a:t>17</a:t>
            </a:fld>
            <a:endParaRPr lang="en-AU"/>
          </a:p>
        </p:txBody>
      </p:sp>
    </p:spTree>
    <p:extLst>
      <p:ext uri="{BB962C8B-B14F-4D97-AF65-F5344CB8AC3E}">
        <p14:creationId xmlns:p14="http://schemas.microsoft.com/office/powerpoint/2010/main" val="3147249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18</a:t>
            </a:fld>
            <a:endParaRPr lang="en-AU"/>
          </a:p>
        </p:txBody>
      </p:sp>
    </p:spTree>
    <p:extLst>
      <p:ext uri="{BB962C8B-B14F-4D97-AF65-F5344CB8AC3E}">
        <p14:creationId xmlns:p14="http://schemas.microsoft.com/office/powerpoint/2010/main" val="1046499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19</a:t>
            </a:fld>
            <a:endParaRPr lang="en-AU"/>
          </a:p>
        </p:txBody>
      </p:sp>
    </p:spTree>
    <p:extLst>
      <p:ext uri="{BB962C8B-B14F-4D97-AF65-F5344CB8AC3E}">
        <p14:creationId xmlns:p14="http://schemas.microsoft.com/office/powerpoint/2010/main" val="3571821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2</a:t>
            </a:fld>
            <a:endParaRPr lang="en-AU"/>
          </a:p>
        </p:txBody>
      </p:sp>
    </p:spTree>
    <p:extLst>
      <p:ext uri="{BB962C8B-B14F-4D97-AF65-F5344CB8AC3E}">
        <p14:creationId xmlns:p14="http://schemas.microsoft.com/office/powerpoint/2010/main" val="1879040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20</a:t>
            </a:fld>
            <a:endParaRPr lang="en-AU"/>
          </a:p>
        </p:txBody>
      </p:sp>
    </p:spTree>
    <p:extLst>
      <p:ext uri="{BB962C8B-B14F-4D97-AF65-F5344CB8AC3E}">
        <p14:creationId xmlns:p14="http://schemas.microsoft.com/office/powerpoint/2010/main" val="2245840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21</a:t>
            </a:fld>
            <a:endParaRPr lang="en-AU"/>
          </a:p>
        </p:txBody>
      </p:sp>
    </p:spTree>
    <p:extLst>
      <p:ext uri="{BB962C8B-B14F-4D97-AF65-F5344CB8AC3E}">
        <p14:creationId xmlns:p14="http://schemas.microsoft.com/office/powerpoint/2010/main" val="1863764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AU" dirty="0" smtClean="0"/>
              <a:t>http://www.education.vic.gov.au/school/teachers/teachingresources/diversity/Pages/integratingables.aspx </a:t>
            </a:r>
          </a:p>
        </p:txBody>
      </p:sp>
      <p:sp>
        <p:nvSpPr>
          <p:cNvPr id="4" name="Slide Number Placeholder 3"/>
          <p:cNvSpPr>
            <a:spLocks noGrp="1"/>
          </p:cNvSpPr>
          <p:nvPr>
            <p:ph type="sldNum" sz="quarter" idx="10"/>
          </p:nvPr>
        </p:nvSpPr>
        <p:spPr/>
        <p:txBody>
          <a:bodyPr/>
          <a:lstStyle/>
          <a:p>
            <a:fld id="{4086DB27-C44E-42FC-8577-04AF19E06BB2}" type="slidenum">
              <a:rPr lang="en-AU" smtClean="0"/>
              <a:pPr/>
              <a:t>22</a:t>
            </a:fld>
            <a:endParaRPr lang="en-AU"/>
          </a:p>
        </p:txBody>
      </p:sp>
    </p:spTree>
    <p:extLst>
      <p:ext uri="{BB962C8B-B14F-4D97-AF65-F5344CB8AC3E}">
        <p14:creationId xmlns:p14="http://schemas.microsoft.com/office/powerpoint/2010/main" val="2006091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en-AU" dirty="0">
              <a:effectLst/>
            </a:endParaRPr>
          </a:p>
        </p:txBody>
      </p:sp>
      <p:sp>
        <p:nvSpPr>
          <p:cNvPr id="4" name="Slide Number Placeholder 3"/>
          <p:cNvSpPr>
            <a:spLocks noGrp="1"/>
          </p:cNvSpPr>
          <p:nvPr>
            <p:ph type="sldNum" sz="quarter" idx="10"/>
          </p:nvPr>
        </p:nvSpPr>
        <p:spPr/>
        <p:txBody>
          <a:bodyPr/>
          <a:lstStyle/>
          <a:p>
            <a:fld id="{4086DB27-C44E-42FC-8577-04AF19E06BB2}" type="slidenum">
              <a:rPr lang="en-AU" smtClean="0"/>
              <a:pPr/>
              <a:t>23</a:t>
            </a:fld>
            <a:endParaRPr lang="en-AU"/>
          </a:p>
        </p:txBody>
      </p:sp>
    </p:spTree>
    <p:extLst>
      <p:ext uri="{BB962C8B-B14F-4D97-AF65-F5344CB8AC3E}">
        <p14:creationId xmlns:p14="http://schemas.microsoft.com/office/powerpoint/2010/main" val="749395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3B321620-FA34-4135-93A6-ED804E605EE4}" type="slidenum">
              <a:rPr lang="en-AU" smtClean="0"/>
              <a:pPr>
                <a:defRPr/>
              </a:pPr>
              <a:t>24</a:t>
            </a:fld>
            <a:endParaRPr lang="en-AU"/>
          </a:p>
        </p:txBody>
      </p:sp>
    </p:spTree>
    <p:extLst>
      <p:ext uri="{BB962C8B-B14F-4D97-AF65-F5344CB8AC3E}">
        <p14:creationId xmlns:p14="http://schemas.microsoft.com/office/powerpoint/2010/main" val="2414414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6125"/>
            <a:ext cx="4960938" cy="3721100"/>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3B321620-FA34-4135-93A6-ED804E605EE4}" type="slidenum">
              <a:rPr lang="en-AU" smtClean="0"/>
              <a:pPr>
                <a:defRPr/>
              </a:pPr>
              <a:t>25</a:t>
            </a:fld>
            <a:endParaRPr lang="en-A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26</a:t>
            </a:fld>
            <a:endParaRPr lang="en-AU"/>
          </a:p>
        </p:txBody>
      </p:sp>
    </p:spTree>
    <p:extLst>
      <p:ext uri="{BB962C8B-B14F-4D97-AF65-F5344CB8AC3E}">
        <p14:creationId xmlns:p14="http://schemas.microsoft.com/office/powerpoint/2010/main" val="1746198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28</a:t>
            </a:fld>
            <a:endParaRPr lang="en-AU"/>
          </a:p>
        </p:txBody>
      </p:sp>
    </p:spTree>
    <p:extLst>
      <p:ext uri="{BB962C8B-B14F-4D97-AF65-F5344CB8AC3E}">
        <p14:creationId xmlns:p14="http://schemas.microsoft.com/office/powerpoint/2010/main" val="945967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5C38F44-3B81-46BB-BDD0-F938191AD032}" type="slidenum">
              <a:rPr lang="en-AU" smtClean="0"/>
              <a:pPr/>
              <a:t>29</a:t>
            </a:fld>
            <a:endParaRPr lang="en-AU" dirty="0"/>
          </a:p>
        </p:txBody>
      </p:sp>
    </p:spTree>
    <p:extLst>
      <p:ext uri="{BB962C8B-B14F-4D97-AF65-F5344CB8AC3E}">
        <p14:creationId xmlns:p14="http://schemas.microsoft.com/office/powerpoint/2010/main" val="282783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3</a:t>
            </a:fld>
            <a:endParaRPr lang="en-AU"/>
          </a:p>
        </p:txBody>
      </p:sp>
    </p:spTree>
    <p:extLst>
      <p:ext uri="{BB962C8B-B14F-4D97-AF65-F5344CB8AC3E}">
        <p14:creationId xmlns:p14="http://schemas.microsoft.com/office/powerpoint/2010/main" val="3482364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4</a:t>
            </a:fld>
            <a:endParaRPr lang="en-AU"/>
          </a:p>
        </p:txBody>
      </p:sp>
    </p:spTree>
    <p:extLst>
      <p:ext uri="{BB962C8B-B14F-4D97-AF65-F5344CB8AC3E}">
        <p14:creationId xmlns:p14="http://schemas.microsoft.com/office/powerpoint/2010/main" val="2912184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5</a:t>
            </a:fld>
            <a:endParaRPr lang="en-AU"/>
          </a:p>
        </p:txBody>
      </p:sp>
    </p:spTree>
    <p:extLst>
      <p:ext uri="{BB962C8B-B14F-4D97-AF65-F5344CB8AC3E}">
        <p14:creationId xmlns:p14="http://schemas.microsoft.com/office/powerpoint/2010/main" val="2200054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6</a:t>
            </a:fld>
            <a:endParaRPr lang="en-AU"/>
          </a:p>
        </p:txBody>
      </p:sp>
    </p:spTree>
    <p:extLst>
      <p:ext uri="{BB962C8B-B14F-4D97-AF65-F5344CB8AC3E}">
        <p14:creationId xmlns:p14="http://schemas.microsoft.com/office/powerpoint/2010/main" val="1014615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solidFill>
                <a:schemeClr val="accent4">
                  <a:lumMod val="75000"/>
                </a:schemeClr>
              </a:solidFill>
              <a:effectLst/>
            </a:endParaRPr>
          </a:p>
        </p:txBody>
      </p:sp>
      <p:sp>
        <p:nvSpPr>
          <p:cNvPr id="4" name="Slide Number Placeholder 3"/>
          <p:cNvSpPr>
            <a:spLocks noGrp="1"/>
          </p:cNvSpPr>
          <p:nvPr>
            <p:ph type="sldNum" sz="quarter" idx="10"/>
          </p:nvPr>
        </p:nvSpPr>
        <p:spPr/>
        <p:txBody>
          <a:bodyPr/>
          <a:lstStyle/>
          <a:p>
            <a:fld id="{4086DB27-C44E-42FC-8577-04AF19E06BB2}" type="slidenum">
              <a:rPr lang="en-AU" smtClean="0"/>
              <a:pPr/>
              <a:t>7</a:t>
            </a:fld>
            <a:endParaRPr lang="en-AU"/>
          </a:p>
        </p:txBody>
      </p:sp>
    </p:spTree>
    <p:extLst>
      <p:ext uri="{BB962C8B-B14F-4D97-AF65-F5344CB8AC3E}">
        <p14:creationId xmlns:p14="http://schemas.microsoft.com/office/powerpoint/2010/main" val="612655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8</a:t>
            </a:fld>
            <a:endParaRPr lang="en-AU"/>
          </a:p>
        </p:txBody>
      </p:sp>
    </p:spTree>
    <p:extLst>
      <p:ext uri="{BB962C8B-B14F-4D97-AF65-F5344CB8AC3E}">
        <p14:creationId xmlns:p14="http://schemas.microsoft.com/office/powerpoint/2010/main" val="3377221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9</a:t>
            </a:fld>
            <a:endParaRPr lang="en-AU"/>
          </a:p>
        </p:txBody>
      </p:sp>
    </p:spTree>
    <p:extLst>
      <p:ext uri="{BB962C8B-B14F-4D97-AF65-F5344CB8AC3E}">
        <p14:creationId xmlns:p14="http://schemas.microsoft.com/office/powerpoint/2010/main" val="4080960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dirty="0"/>
          </a:p>
        </p:txBody>
      </p:sp>
    </p:spTree>
    <p:extLst>
      <p:ext uri="{BB962C8B-B14F-4D97-AF65-F5344CB8AC3E}">
        <p14:creationId xmlns:p14="http://schemas.microsoft.com/office/powerpoint/2010/main" val="33245689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554801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3340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85800" y="609600"/>
            <a:ext cx="56769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6198384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422853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3265925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981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0508365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lstStyle>
            <a:lvl1pPr>
              <a:defRPr/>
            </a:lvl1pPr>
          </a:lstStyle>
          <a:p>
            <a:r>
              <a:rPr lang="en-US"/>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058415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1329441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7091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3008313" cy="886420"/>
          </a:xfrm>
        </p:spPr>
        <p:txBody>
          <a:bodyPr anchor="b"/>
          <a:lstStyle>
            <a:lvl1pPr algn="l">
              <a:defRPr sz="2000" b="1"/>
            </a:lvl1pPr>
          </a:lstStyle>
          <a:p>
            <a:r>
              <a:rPr lang="en-US"/>
              <a:t>Click to edit Master title style</a:t>
            </a:r>
            <a:endParaRPr lang="en-AU" dirty="0"/>
          </a:p>
        </p:txBody>
      </p:sp>
      <p:sp>
        <p:nvSpPr>
          <p:cNvPr id="3" name="Content Placeholder 2"/>
          <p:cNvSpPr>
            <a:spLocks noGrp="1"/>
          </p:cNvSpPr>
          <p:nvPr>
            <p:ph idx="1"/>
          </p:nvPr>
        </p:nvSpPr>
        <p:spPr>
          <a:xfrm>
            <a:off x="3575050" y="548680"/>
            <a:ext cx="5111750" cy="55774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61646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6868148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dirty="0"/>
          </a:p>
        </p:txBody>
      </p:sp>
      <p:sp>
        <p:nvSpPr>
          <p:cNvPr id="1027" name="Rectangle 3"/>
          <p:cNvSpPr>
            <a:spLocks noGrp="1" noChangeArrowheads="1"/>
          </p:cNvSpPr>
          <p:nvPr>
            <p:ph type="body" idx="1"/>
          </p:nvPr>
        </p:nvSpPr>
        <p:spPr bwMode="auto">
          <a:xfrm>
            <a:off x="685800" y="1981200"/>
            <a:ext cx="7772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a:t> 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1" fontAlgn="base" hangingPunct="1">
        <a:spcBef>
          <a:spcPct val="0"/>
        </a:spcBef>
        <a:spcAft>
          <a:spcPct val="0"/>
        </a:spcAft>
        <a:defRPr sz="44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p:titleStyle>
    <p:bodyStyle>
      <a:lvl1pPr marL="342900" indent="-342900" algn="l" rtl="0" eaLnBrk="1" fontAlgn="base" hangingPunct="1">
        <a:spcBef>
          <a:spcPct val="20000"/>
        </a:spcBef>
        <a:spcAft>
          <a:spcPct val="0"/>
        </a:spcAft>
        <a:buFont typeface="Wingdings" pitchFamily="2" charset="2"/>
        <a:buChar char="q"/>
        <a:defRPr sz="3000" b="1">
          <a:solidFill>
            <a:srgbClr val="303132"/>
          </a:solidFill>
          <a:latin typeface="+mn-lt"/>
          <a:ea typeface="+mn-ea"/>
          <a:cs typeface="+mn-cs"/>
        </a:defRPr>
      </a:lvl1pPr>
      <a:lvl2pPr marL="742950" indent="-285750" algn="l" rtl="0" eaLnBrk="1" fontAlgn="base" hangingPunct="1">
        <a:spcBef>
          <a:spcPct val="20000"/>
        </a:spcBef>
        <a:spcAft>
          <a:spcPct val="0"/>
        </a:spcAft>
        <a:buChar char="•"/>
        <a:defRPr sz="2600">
          <a:solidFill>
            <a:srgbClr val="303132"/>
          </a:solidFill>
          <a:latin typeface="+mn-lt"/>
        </a:defRPr>
      </a:lvl2pPr>
      <a:lvl3pPr marL="1143000" indent="-228600" algn="l" rtl="0" eaLnBrk="1" fontAlgn="base" hangingPunct="1">
        <a:spcBef>
          <a:spcPct val="20000"/>
        </a:spcBef>
        <a:spcAft>
          <a:spcPct val="0"/>
        </a:spcAft>
        <a:buChar char="–"/>
        <a:defRPr sz="2300">
          <a:solidFill>
            <a:srgbClr val="303132"/>
          </a:solidFill>
          <a:latin typeface="+mn-lt"/>
        </a:defRPr>
      </a:lvl3pPr>
      <a:lvl4pPr marL="1600200" indent="-228600" algn="l" rtl="0" eaLnBrk="1" fontAlgn="base" hangingPunct="1">
        <a:spcBef>
          <a:spcPct val="20000"/>
        </a:spcBef>
        <a:spcAft>
          <a:spcPct val="0"/>
        </a:spcAft>
        <a:buChar char="–"/>
        <a:defRPr sz="2000">
          <a:solidFill>
            <a:srgbClr val="303132"/>
          </a:solidFill>
          <a:latin typeface="+mn-lt"/>
        </a:defRPr>
      </a:lvl4pPr>
      <a:lvl5pPr marL="2057400" indent="-228600" algn="l" rtl="0" eaLnBrk="1" fontAlgn="base" hangingPunct="1">
        <a:spcBef>
          <a:spcPct val="20000"/>
        </a:spcBef>
        <a:spcAft>
          <a:spcPct val="0"/>
        </a:spcAft>
        <a:buChar char="–"/>
        <a:defRPr sz="20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tlf.dlr.det.nsw.edu.au/learningobjects/Content/R11585/object/index.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victoriancurriculum.vcaa.vic.edu.au/Curriculum/ContentDescription/VCELA071" TargetMode="External"/><Relationship Id="rId7" Type="http://schemas.openxmlformats.org/officeDocument/2006/relationships/hyperlink" Target="http://victoriancurriculum.vcaa.vic.edu.au/Curriculum/ContentDescription/VCELY233"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victoriancurriculum.vcaa.vic.edu.au/Curriculum/ContentDescription/VCELY128" TargetMode="External"/><Relationship Id="rId5" Type="http://schemas.openxmlformats.org/officeDocument/2006/relationships/hyperlink" Target="http://victoriancurriculum.vcaa.vic.edu.au/Curriculum/ContentDescription/VCELY093" TargetMode="External"/><Relationship Id="rId4" Type="http://schemas.openxmlformats.org/officeDocument/2006/relationships/hyperlink" Target="http://victoriancurriculum.vcaa.vic.edu.au/Curriculum/ContentDescription/VCELA212"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scootle.edu.au/ec/resolve/view/R1157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deecdvic.tech-savvy.com.a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9.xml.rels><?xml version="1.0" encoding="UTF-8" standalone="yes"?>
<Relationships xmlns="http://schemas.openxmlformats.org/package/2006/relationships"><Relationship Id="rId3" Type="http://schemas.openxmlformats.org/officeDocument/2006/relationships/hyperlink" Target="http://www.insight.vic.edu.au/insight-platform/assessment_tools_privacy"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education.vic.gov.au/school/teachers/teachingresources/diversity/Pages/integratingables.asp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hyperlink" Target="http://victoriancurriculum.vcaa.vic.edu.au/overview/curriculum-design/standards-and-level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education.vic.gov.au/school/teachers/teachingresources/diversity/Pages/ablesresources.aspx" TargetMode="External"/><Relationship Id="rId2" Type="http://schemas.openxmlformats.org/officeDocument/2006/relationships/hyperlink" Target="http://victoriancurriculum.vcaa.vic.edu.au/overview/diversity-of-learner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education.vic.gov.au/school/teachers/support/Pages/lspmod32curric2.aspx"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oltaustralia.net/courses_victoria.asp?stateid=9&amp;schooltype=1"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victoriancurriculum.vcaa.vic.edu.au/" TargetMode="External"/><Relationship Id="rId7" Type="http://schemas.openxmlformats.org/officeDocument/2006/relationships/hyperlink" Target="mailto:moore.jacqueline.j@edumail.vic.gov.a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education.vic.gov.au/school/teachers/teachingresources/diversity/Pages/default.aspx" TargetMode="External"/><Relationship Id="rId5" Type="http://schemas.openxmlformats.org/officeDocument/2006/relationships/hyperlink" Target="http://curriculumplanning.vcaa.vic.edu.au/home" TargetMode="External"/><Relationship Id="rId4" Type="http://schemas.openxmlformats.org/officeDocument/2006/relationships/hyperlink" Target="http://www.vcaa.vic.edu.au/Pages/foundation10/viccurriculum/viccurr-resources.asp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education.vic.gov.au/school/teachers/health/Pages/dataresources.aspx#link6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victoriancurriculum.vcaa.vic.edu.au/Curriculum/ContentDescription/VCELY19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victoriancurriculum.vcaa.vic.edu.au/overview/diversity-of-learner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9735" y="1124744"/>
            <a:ext cx="8064896" cy="1600438"/>
          </a:xfrm>
          <a:prstGeom prst="rect">
            <a:avLst/>
          </a:prstGeom>
          <a:noFill/>
        </p:spPr>
        <p:txBody>
          <a:bodyPr wrap="square" lIns="91440" tIns="45720" rIns="91440" bIns="45720">
            <a:spAutoFit/>
          </a:bodyPr>
          <a:lstStyle/>
          <a:p>
            <a:pPr algn="ctr">
              <a:spcBef>
                <a:spcPts val="600"/>
              </a:spcBef>
              <a:spcAft>
                <a:spcPts val="600"/>
              </a:spcAft>
            </a:pPr>
            <a:r>
              <a:rPr lang="en-AU" sz="4400" b="1" dirty="0">
                <a:solidFill>
                  <a:schemeClr val="bg1"/>
                </a:solidFill>
                <a:latin typeface="+mj-lt"/>
              </a:rPr>
              <a:t>Victorian Curriculum English </a:t>
            </a:r>
          </a:p>
          <a:p>
            <a:pPr algn="ctr">
              <a:spcBef>
                <a:spcPts val="600"/>
              </a:spcBef>
              <a:spcAft>
                <a:spcPts val="600"/>
              </a:spcAft>
            </a:pPr>
            <a:r>
              <a:rPr lang="en-AU" sz="4400" b="1" dirty="0">
                <a:solidFill>
                  <a:schemeClr val="bg1"/>
                </a:solidFill>
                <a:latin typeface="+mj-lt"/>
              </a:rPr>
              <a:t>Levels A-D</a:t>
            </a:r>
            <a:endParaRPr lang="en-US" sz="8800" b="1" cap="none" spc="0" dirty="0">
              <a:ln w="12700">
                <a:solidFill>
                  <a:schemeClr val="accent1"/>
                </a:solidFill>
                <a:prstDash val="solid"/>
              </a:ln>
              <a:solidFill>
                <a:schemeClr val="bg1"/>
              </a:solidFill>
              <a:effectLst>
                <a:outerShdw dist="38100" dir="2640000" algn="bl" rotWithShape="0">
                  <a:schemeClr val="accent1"/>
                </a:outerShdw>
              </a:effectLst>
              <a:latin typeface="+mj-lt"/>
            </a:endParaRPr>
          </a:p>
        </p:txBody>
      </p:sp>
      <p:sp>
        <p:nvSpPr>
          <p:cNvPr id="2" name="TextBox 1"/>
          <p:cNvSpPr txBox="1"/>
          <p:nvPr/>
        </p:nvSpPr>
        <p:spPr>
          <a:xfrm>
            <a:off x="969369" y="3085210"/>
            <a:ext cx="7272808" cy="6463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AU" sz="3600" b="1" dirty="0">
                <a:solidFill>
                  <a:schemeClr val="bg1"/>
                </a:solidFill>
              </a:rPr>
              <a:t>Students with Additional Needs</a:t>
            </a:r>
          </a:p>
        </p:txBody>
      </p:sp>
      <p:sp>
        <p:nvSpPr>
          <p:cNvPr id="3" name="TextBox 2"/>
          <p:cNvSpPr txBox="1"/>
          <p:nvPr/>
        </p:nvSpPr>
        <p:spPr>
          <a:xfrm>
            <a:off x="3431027" y="4509120"/>
            <a:ext cx="5193604" cy="1384995"/>
          </a:xfrm>
          <a:prstGeom prst="rect">
            <a:avLst/>
          </a:prstGeom>
          <a:noFill/>
        </p:spPr>
        <p:txBody>
          <a:bodyPr wrap="square" rtlCol="0">
            <a:spAutoFit/>
          </a:bodyPr>
          <a:lstStyle/>
          <a:p>
            <a:pPr algn="r"/>
            <a:r>
              <a:rPr lang="en-AU" sz="2800" b="1" dirty="0" smtClean="0">
                <a:solidFill>
                  <a:schemeClr val="bg1"/>
                </a:solidFill>
                <a:latin typeface="+mn-lt"/>
              </a:rPr>
              <a:t>Jacquiline Getreu</a:t>
            </a:r>
          </a:p>
          <a:p>
            <a:pPr algn="r"/>
            <a:r>
              <a:rPr lang="en-AU" sz="2800" dirty="0" smtClean="0">
                <a:solidFill>
                  <a:schemeClr val="bg1"/>
                </a:solidFill>
                <a:latin typeface="+mn-lt"/>
              </a:rPr>
              <a:t>Specialist Teacher</a:t>
            </a:r>
          </a:p>
          <a:p>
            <a:pPr algn="r"/>
            <a:r>
              <a:rPr lang="en-AU" sz="2800" dirty="0" smtClean="0">
                <a:solidFill>
                  <a:schemeClr val="bg1"/>
                </a:solidFill>
                <a:latin typeface="+mn-lt"/>
              </a:rPr>
              <a:t>Literacy in the Early Years</a:t>
            </a:r>
            <a:endParaRPr lang="en-AU" sz="2800" dirty="0">
              <a:solidFill>
                <a:schemeClr val="bg1"/>
              </a:solidFill>
              <a:latin typeface="+mn-lt"/>
            </a:endParaRPr>
          </a:p>
        </p:txBody>
      </p:sp>
    </p:spTree>
    <p:extLst>
      <p:ext uri="{BB962C8B-B14F-4D97-AF65-F5344CB8AC3E}">
        <p14:creationId xmlns:p14="http://schemas.microsoft.com/office/powerpoint/2010/main" val="151393065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0723836"/>
              </p:ext>
            </p:extLst>
          </p:nvPr>
        </p:nvGraphicFramePr>
        <p:xfrm>
          <a:off x="755576" y="1412776"/>
          <a:ext cx="7803840" cy="4541129"/>
        </p:xfrm>
        <a:graphic>
          <a:graphicData uri="http://schemas.openxmlformats.org/drawingml/2006/table">
            <a:tbl>
              <a:tblPr firstRow="1" bandRow="1">
                <a:tableStyleId>{BC89EF96-8CEA-46FF-86C4-4CE0E7609802}</a:tableStyleId>
              </a:tblPr>
              <a:tblGrid>
                <a:gridCol w="1143667">
                  <a:extLst>
                    <a:ext uri="{9D8B030D-6E8A-4147-A177-3AD203B41FA5}">
                      <a16:colId xmlns="" xmlns:a16="http://schemas.microsoft.com/office/drawing/2014/main" val="1266576403"/>
                    </a:ext>
                  </a:extLst>
                </a:gridCol>
                <a:gridCol w="6660173">
                  <a:extLst>
                    <a:ext uri="{9D8B030D-6E8A-4147-A177-3AD203B41FA5}">
                      <a16:colId xmlns="" xmlns:a16="http://schemas.microsoft.com/office/drawing/2014/main" val="214677835"/>
                    </a:ext>
                  </a:extLst>
                </a:gridCol>
              </a:tblGrid>
              <a:tr h="2167647">
                <a:tc>
                  <a:txBody>
                    <a:bodyPr/>
                    <a:lstStyle/>
                    <a:p>
                      <a:pPr algn="l" fontAlgn="t"/>
                      <a:r>
                        <a:rPr lang="en-AU" sz="1600" b="1" dirty="0">
                          <a:effectLst/>
                        </a:rPr>
                        <a:t>Level A: </a:t>
                      </a:r>
                      <a:r>
                        <a:rPr lang="en-AU" sz="1200" b="1" dirty="0">
                          <a:effectLst/>
                        </a:rPr>
                        <a:t>Beginning to Explore</a:t>
                      </a:r>
                      <a:endParaRPr lang="en-AU" sz="1400" b="1" dirty="0">
                        <a:effectLst/>
                      </a:endParaRPr>
                    </a:p>
                  </a:txBody>
                  <a:tcPr marL="76200" marR="76200" marT="76200" marB="76200"/>
                </a:tc>
                <a:tc>
                  <a:txBody>
                    <a:bodyPr/>
                    <a:lstStyle/>
                    <a:p>
                      <a:pPr marL="285750" indent="-285750" algn="l" fontAlgn="t">
                        <a:buFont typeface="Wingdings" panose="05000000000000000000" pitchFamily="2" charset="2"/>
                        <a:buChar char="ü"/>
                      </a:pPr>
                      <a:r>
                        <a:rPr lang="en-AU" sz="1800" b="0" dirty="0">
                          <a:effectLst/>
                        </a:rPr>
                        <a:t>Learning activities to assist students to attend to and explore the world around them with as much independence as possible. </a:t>
                      </a:r>
                    </a:p>
                    <a:p>
                      <a:pPr marL="285750" indent="-285750" algn="l" fontAlgn="t">
                        <a:buFont typeface="Wingdings" panose="05000000000000000000" pitchFamily="2" charset="2"/>
                        <a:buChar char="ü"/>
                      </a:pPr>
                      <a:r>
                        <a:rPr lang="en-AU" sz="1800" b="0" dirty="0">
                          <a:effectLst/>
                        </a:rPr>
                        <a:t>Activities to move students a pre-intentional level of responding to a response indicating beginning intention.</a:t>
                      </a:r>
                    </a:p>
                    <a:p>
                      <a:pPr marL="285750" indent="-285750" algn="l" fontAlgn="t">
                        <a:buFont typeface="Wingdings" panose="05000000000000000000" pitchFamily="2" charset="2"/>
                        <a:buChar char="ü"/>
                      </a:pPr>
                      <a:r>
                        <a:rPr lang="en-AU" sz="1800" b="0" dirty="0">
                          <a:effectLst/>
                        </a:rPr>
                        <a:t>Requires 1:1 with teacher/Education Support</a:t>
                      </a:r>
                    </a:p>
                    <a:p>
                      <a:pPr marL="285750" indent="-285750" algn="l" fontAlgn="t">
                        <a:buFont typeface="Wingdings" panose="05000000000000000000" pitchFamily="2" charset="2"/>
                        <a:buChar char="ü"/>
                      </a:pPr>
                      <a:r>
                        <a:rPr lang="en-AU" sz="1800" b="0" dirty="0">
                          <a:effectLst/>
                        </a:rPr>
                        <a:t>Students demonstrate some awareness and recognition.</a:t>
                      </a:r>
                    </a:p>
                  </a:txBody>
                  <a:tcPr marL="76200" marR="76200" marT="76200" marB="76200"/>
                </a:tc>
                <a:extLst>
                  <a:ext uri="{0D108BD9-81ED-4DB2-BD59-A6C34878D82A}">
                    <a16:rowId xmlns="" xmlns:a16="http://schemas.microsoft.com/office/drawing/2014/main" val="748013737"/>
                  </a:ext>
                </a:extLst>
              </a:tr>
              <a:tr h="2373482">
                <a:tc>
                  <a:txBody>
                    <a:bodyPr/>
                    <a:lstStyle/>
                    <a:p>
                      <a:pPr algn="l" fontAlgn="t"/>
                      <a:r>
                        <a:rPr lang="en-AU" sz="1600" b="1" dirty="0">
                          <a:effectLst/>
                        </a:rPr>
                        <a:t>Level B: </a:t>
                      </a:r>
                      <a:r>
                        <a:rPr lang="en-AU" sz="1200" b="1" dirty="0">
                          <a:effectLst/>
                        </a:rPr>
                        <a:t>Active </a:t>
                      </a:r>
                      <a:r>
                        <a:rPr lang="en-AU" sz="1100" b="1" dirty="0">
                          <a:effectLst/>
                        </a:rPr>
                        <a:t>Exploration</a:t>
                      </a:r>
                      <a:endParaRPr lang="en-AU" sz="1400" b="1" dirty="0">
                        <a:effectLst/>
                      </a:endParaRPr>
                    </a:p>
                  </a:txBody>
                  <a:tcPr marL="76200" marR="76200" marT="76200" marB="76200"/>
                </a:tc>
                <a:tc>
                  <a:txBody>
                    <a:bodyPr/>
                    <a:lstStyle/>
                    <a:p>
                      <a:pPr marL="285750" indent="-285750" algn="l" fontAlgn="t">
                        <a:buFont typeface="Wingdings" panose="05000000000000000000" pitchFamily="2" charset="2"/>
                        <a:buChar char="ü"/>
                      </a:pPr>
                      <a:r>
                        <a:rPr lang="en-AU" sz="1800" dirty="0">
                          <a:effectLst/>
                        </a:rPr>
                        <a:t>Students become more reliant on verbal prompts and gestures to facilitate their learning. </a:t>
                      </a:r>
                    </a:p>
                    <a:p>
                      <a:pPr marL="285750" indent="-285750" algn="l" fontAlgn="t">
                        <a:buFont typeface="Wingdings" panose="05000000000000000000" pitchFamily="2" charset="2"/>
                        <a:buChar char="ü"/>
                      </a:pPr>
                      <a:r>
                        <a:rPr lang="en-AU" sz="1800" dirty="0">
                          <a:effectLst/>
                        </a:rPr>
                        <a:t>They begin to explore their world independently and engage in simple cause-and-effect play activities. </a:t>
                      </a:r>
                    </a:p>
                    <a:p>
                      <a:pPr marL="285750" indent="-285750" algn="l" fontAlgn="t">
                        <a:buFont typeface="Wingdings" panose="05000000000000000000" pitchFamily="2" charset="2"/>
                        <a:buChar char="ü"/>
                      </a:pPr>
                      <a:r>
                        <a:rPr lang="en-AU" sz="1800" dirty="0">
                          <a:effectLst/>
                        </a:rPr>
                        <a:t>Students can focus on structured learning activities for short periods of time. </a:t>
                      </a:r>
                    </a:p>
                    <a:p>
                      <a:pPr marL="285750" indent="-285750" algn="l" fontAlgn="t">
                        <a:buFont typeface="Wingdings" panose="05000000000000000000" pitchFamily="2" charset="2"/>
                        <a:buChar char="ü"/>
                      </a:pPr>
                      <a:r>
                        <a:rPr lang="en-AU" sz="1800" dirty="0">
                          <a:effectLst/>
                        </a:rPr>
                        <a:t>They respond to familiar people and events and begin to use ‘yes/no’ responses.</a:t>
                      </a:r>
                    </a:p>
                  </a:txBody>
                  <a:tcPr marL="76200" marR="76200" marT="76200" marB="76200"/>
                </a:tc>
                <a:extLst>
                  <a:ext uri="{0D108BD9-81ED-4DB2-BD59-A6C34878D82A}">
                    <a16:rowId xmlns="" xmlns:a16="http://schemas.microsoft.com/office/drawing/2014/main" val="1569958504"/>
                  </a:ext>
                </a:extLst>
              </a:tr>
            </a:tbl>
          </a:graphicData>
        </a:graphic>
      </p:graphicFrame>
      <p:sp>
        <p:nvSpPr>
          <p:cNvPr id="3" name="TextBox 2"/>
          <p:cNvSpPr txBox="1"/>
          <p:nvPr/>
        </p:nvSpPr>
        <p:spPr>
          <a:xfrm>
            <a:off x="1807501" y="710533"/>
            <a:ext cx="5544616" cy="584775"/>
          </a:xfrm>
          <a:prstGeom prst="rect">
            <a:avLst/>
          </a:prstGeom>
          <a:noFill/>
        </p:spPr>
        <p:txBody>
          <a:bodyPr wrap="square" rtlCol="0">
            <a:spAutoFit/>
          </a:bodyPr>
          <a:lstStyle/>
          <a:p>
            <a:pPr algn="ctr"/>
            <a:r>
              <a:rPr lang="en-AU" sz="3200" b="1" dirty="0">
                <a:solidFill>
                  <a:schemeClr val="accent1"/>
                </a:solidFill>
                <a:latin typeface="+mj-lt"/>
              </a:rPr>
              <a:t>Level A and Level B</a:t>
            </a:r>
          </a:p>
        </p:txBody>
      </p:sp>
    </p:spTree>
    <p:extLst>
      <p:ext uri="{BB962C8B-B14F-4D97-AF65-F5344CB8AC3E}">
        <p14:creationId xmlns:p14="http://schemas.microsoft.com/office/powerpoint/2010/main" val="19334580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23785776"/>
              </p:ext>
            </p:extLst>
          </p:nvPr>
        </p:nvGraphicFramePr>
        <p:xfrm>
          <a:off x="755576" y="1268760"/>
          <a:ext cx="7884368" cy="4728625"/>
        </p:xfrm>
        <a:graphic>
          <a:graphicData uri="http://schemas.openxmlformats.org/drawingml/2006/table">
            <a:tbl>
              <a:tblPr firstRow="1" bandRow="1">
                <a:tableStyleId>{BC89EF96-8CEA-46FF-86C4-4CE0E7609802}</a:tableStyleId>
              </a:tblPr>
              <a:tblGrid>
                <a:gridCol w="1155467">
                  <a:extLst>
                    <a:ext uri="{9D8B030D-6E8A-4147-A177-3AD203B41FA5}">
                      <a16:colId xmlns="" xmlns:a16="http://schemas.microsoft.com/office/drawing/2014/main" val="1266576403"/>
                    </a:ext>
                  </a:extLst>
                </a:gridCol>
                <a:gridCol w="6728901">
                  <a:extLst>
                    <a:ext uri="{9D8B030D-6E8A-4147-A177-3AD203B41FA5}">
                      <a16:colId xmlns="" xmlns:a16="http://schemas.microsoft.com/office/drawing/2014/main" val="214677835"/>
                    </a:ext>
                  </a:extLst>
                </a:gridCol>
              </a:tblGrid>
              <a:tr h="2154839">
                <a:tc>
                  <a:txBody>
                    <a:bodyPr/>
                    <a:lstStyle/>
                    <a:p>
                      <a:pPr algn="l" fontAlgn="t"/>
                      <a:r>
                        <a:rPr lang="en-AU" sz="1800" b="1" dirty="0">
                          <a:effectLst/>
                        </a:rPr>
                        <a:t>Level C:</a:t>
                      </a:r>
                      <a:r>
                        <a:rPr lang="en-AU" sz="1400" b="1" dirty="0">
                          <a:effectLst/>
                        </a:rPr>
                        <a:t> </a:t>
                      </a:r>
                      <a:r>
                        <a:rPr lang="en-AU" sz="1200" b="1" dirty="0">
                          <a:effectLst/>
                        </a:rPr>
                        <a:t>Intentional Participation</a:t>
                      </a:r>
                      <a:endParaRPr lang="en-AU" sz="1400" b="1" dirty="0">
                        <a:effectLst/>
                      </a:endParaRPr>
                    </a:p>
                  </a:txBody>
                  <a:tcPr marL="76200" marR="76200" marT="76200" marB="76200"/>
                </a:tc>
                <a:tc>
                  <a:txBody>
                    <a:bodyPr/>
                    <a:lstStyle/>
                    <a:p>
                      <a:pPr marL="285750" indent="-285750" algn="l" fontAlgn="t">
                        <a:buFont typeface="Wingdings" panose="05000000000000000000" pitchFamily="2" charset="2"/>
                        <a:buChar char="ü"/>
                      </a:pPr>
                      <a:r>
                        <a:rPr lang="en-AU" sz="1600" b="0" dirty="0">
                          <a:effectLst/>
                        </a:rPr>
                        <a:t>Students respond more consistently to prompts and simple clear directions </a:t>
                      </a:r>
                    </a:p>
                    <a:p>
                      <a:pPr marL="285750" indent="-285750" algn="l" fontAlgn="t">
                        <a:buFont typeface="Wingdings" panose="05000000000000000000" pitchFamily="2" charset="2"/>
                        <a:buChar char="ü"/>
                      </a:pPr>
                      <a:r>
                        <a:rPr lang="en-AU" sz="1600" b="0" dirty="0">
                          <a:effectLst/>
                        </a:rPr>
                        <a:t>They begin to show independence </a:t>
                      </a:r>
                    </a:p>
                    <a:p>
                      <a:pPr marL="285750" indent="-285750" algn="l" fontAlgn="t">
                        <a:buFont typeface="Wingdings" panose="05000000000000000000" pitchFamily="2" charset="2"/>
                        <a:buChar char="ü"/>
                      </a:pPr>
                      <a:r>
                        <a:rPr lang="en-AU" sz="1600" b="0" dirty="0">
                          <a:effectLst/>
                        </a:rPr>
                        <a:t>They notice their peers. </a:t>
                      </a:r>
                    </a:p>
                    <a:p>
                      <a:pPr marL="285750" indent="-285750" algn="l" fontAlgn="t">
                        <a:buFont typeface="Wingdings" panose="05000000000000000000" pitchFamily="2" charset="2"/>
                        <a:buChar char="ü"/>
                      </a:pPr>
                      <a:r>
                        <a:rPr lang="en-AU" sz="1600" b="0" dirty="0">
                          <a:effectLst/>
                        </a:rPr>
                        <a:t>They participate in structured learning activities with others.</a:t>
                      </a:r>
                    </a:p>
                    <a:p>
                      <a:pPr marL="285750" indent="-285750" algn="l" fontAlgn="t">
                        <a:buFont typeface="Wingdings" panose="05000000000000000000" pitchFamily="2" charset="2"/>
                        <a:buChar char="ü"/>
                      </a:pPr>
                      <a:r>
                        <a:rPr lang="en-AU" sz="1600" b="0" dirty="0">
                          <a:effectLst/>
                        </a:rPr>
                        <a:t>They begin to use pictures, photos and objects to communicate personal interests and experiences. </a:t>
                      </a:r>
                    </a:p>
                    <a:p>
                      <a:pPr marL="285750" indent="-285750" algn="l" fontAlgn="t">
                        <a:buFont typeface="Wingdings" panose="05000000000000000000" pitchFamily="2" charset="2"/>
                        <a:buChar char="ü"/>
                      </a:pPr>
                      <a:r>
                        <a:rPr lang="en-AU" sz="1600" b="0" dirty="0">
                          <a:effectLst/>
                        </a:rPr>
                        <a:t>They start to use and link some familiar words and images to construct a meaningful communication.</a:t>
                      </a:r>
                    </a:p>
                  </a:txBody>
                  <a:tcPr marL="76200" marR="76200" marT="76200" marB="76200"/>
                </a:tc>
                <a:extLst>
                  <a:ext uri="{0D108BD9-81ED-4DB2-BD59-A6C34878D82A}">
                    <a16:rowId xmlns="" xmlns:a16="http://schemas.microsoft.com/office/drawing/2014/main" val="748013737"/>
                  </a:ext>
                </a:extLst>
              </a:tr>
              <a:tr h="2381665">
                <a:tc>
                  <a:txBody>
                    <a:bodyPr/>
                    <a:lstStyle/>
                    <a:p>
                      <a:pPr algn="l" fontAlgn="t"/>
                      <a:r>
                        <a:rPr lang="en-AU" sz="1800" b="1" dirty="0">
                          <a:effectLst/>
                        </a:rPr>
                        <a:t>Level D:</a:t>
                      </a:r>
                      <a:r>
                        <a:rPr lang="en-AU" sz="1400" b="1" dirty="0">
                          <a:effectLst/>
                        </a:rPr>
                        <a:t> Building </a:t>
                      </a:r>
                      <a:r>
                        <a:rPr lang="en-AU" sz="1100" b="1" dirty="0">
                          <a:effectLst/>
                        </a:rPr>
                        <a:t>Independence</a:t>
                      </a:r>
                      <a:endParaRPr lang="en-AU" sz="1400" b="1" dirty="0">
                        <a:effectLst/>
                      </a:endParaRPr>
                    </a:p>
                  </a:txBody>
                  <a:tcPr marL="76200" marR="76200" marT="76200" marB="76200"/>
                </a:tc>
                <a:tc>
                  <a:txBody>
                    <a:bodyPr/>
                    <a:lstStyle/>
                    <a:p>
                      <a:pPr marL="285750" indent="-285750" algn="l" fontAlgn="t">
                        <a:buFont typeface="Wingdings" panose="05000000000000000000" pitchFamily="2" charset="2"/>
                        <a:buChar char="ü"/>
                      </a:pPr>
                      <a:r>
                        <a:rPr lang="en-AU" sz="1600" dirty="0">
                          <a:effectLst/>
                        </a:rPr>
                        <a:t>Teacher support and curriculum scaffolding enables students to participate cooperatively in group learning activities. </a:t>
                      </a:r>
                    </a:p>
                    <a:p>
                      <a:pPr marL="285750" indent="-285750" algn="l" fontAlgn="t">
                        <a:buFont typeface="Wingdings" panose="05000000000000000000" pitchFamily="2" charset="2"/>
                        <a:buChar char="ü"/>
                      </a:pPr>
                      <a:r>
                        <a:rPr lang="en-AU" sz="1600" dirty="0">
                          <a:effectLst/>
                        </a:rPr>
                        <a:t>They express their feelings, needs and choices in increasingly appropriate ways.</a:t>
                      </a:r>
                    </a:p>
                    <a:p>
                      <a:pPr marL="285750" indent="-285750" algn="l" fontAlgn="t">
                        <a:buFont typeface="Wingdings" panose="05000000000000000000" pitchFamily="2" charset="2"/>
                        <a:buChar char="ü"/>
                      </a:pPr>
                      <a:r>
                        <a:rPr lang="en-AU" sz="1600" dirty="0">
                          <a:effectLst/>
                        </a:rPr>
                        <a:t>The combine and sequence key words and images to communicate personal interests and to recount significant experiences. </a:t>
                      </a:r>
                    </a:p>
                    <a:p>
                      <a:pPr marL="285750" indent="-285750" algn="l" fontAlgn="t">
                        <a:buFont typeface="Wingdings" panose="05000000000000000000" pitchFamily="2" charset="2"/>
                        <a:buChar char="ü"/>
                      </a:pPr>
                      <a:r>
                        <a:rPr lang="en-AU" sz="1600" dirty="0">
                          <a:effectLst/>
                        </a:rPr>
                        <a:t>They indicate beginning understanding of social rules and expectations and are beginning to reflect on their own behaviour.</a:t>
                      </a:r>
                      <a:endParaRPr lang="en-AU" sz="1600" b="0" dirty="0">
                        <a:effectLst/>
                      </a:endParaRPr>
                    </a:p>
                  </a:txBody>
                  <a:tcPr marL="76200" marR="76200" marT="76200" marB="76200"/>
                </a:tc>
                <a:extLst>
                  <a:ext uri="{0D108BD9-81ED-4DB2-BD59-A6C34878D82A}">
                    <a16:rowId xmlns="" xmlns:a16="http://schemas.microsoft.com/office/drawing/2014/main" val="1569958504"/>
                  </a:ext>
                </a:extLst>
              </a:tr>
            </a:tbl>
          </a:graphicData>
        </a:graphic>
      </p:graphicFrame>
      <p:sp>
        <p:nvSpPr>
          <p:cNvPr id="3" name="TextBox 2"/>
          <p:cNvSpPr txBox="1"/>
          <p:nvPr/>
        </p:nvSpPr>
        <p:spPr>
          <a:xfrm>
            <a:off x="1835696" y="620688"/>
            <a:ext cx="5544616" cy="584775"/>
          </a:xfrm>
          <a:prstGeom prst="rect">
            <a:avLst/>
          </a:prstGeom>
          <a:noFill/>
        </p:spPr>
        <p:txBody>
          <a:bodyPr wrap="square" rtlCol="0">
            <a:spAutoFit/>
          </a:bodyPr>
          <a:lstStyle/>
          <a:p>
            <a:pPr algn="ctr"/>
            <a:r>
              <a:rPr lang="en-AU" sz="3200" b="1" dirty="0">
                <a:solidFill>
                  <a:schemeClr val="accent1"/>
                </a:solidFill>
                <a:latin typeface="+mj-lt"/>
              </a:rPr>
              <a:t>Level C and Level D</a:t>
            </a:r>
          </a:p>
        </p:txBody>
      </p:sp>
    </p:spTree>
    <p:extLst>
      <p:ext uri="{BB962C8B-B14F-4D97-AF65-F5344CB8AC3E}">
        <p14:creationId xmlns:p14="http://schemas.microsoft.com/office/powerpoint/2010/main" val="59149463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44824"/>
            <a:ext cx="8675240" cy="4608512"/>
          </a:xfrm>
        </p:spPr>
        <p:txBody>
          <a:bodyPr/>
          <a:lstStyle/>
          <a:p>
            <a:pPr marL="514350" lvl="0" indent="-514350">
              <a:spcBef>
                <a:spcPts val="0"/>
              </a:spcBef>
              <a:buClr>
                <a:schemeClr val="bg2">
                  <a:lumMod val="50000"/>
                </a:schemeClr>
              </a:buClr>
              <a:buFont typeface="+mj-lt"/>
              <a:buAutoNum type="arabicPeriod"/>
            </a:pPr>
            <a:r>
              <a:rPr lang="en-AU" sz="2400" b="0" dirty="0"/>
              <a:t>Students will learn that narratives have a recognisable basic structure.</a:t>
            </a:r>
          </a:p>
          <a:p>
            <a:pPr marL="514350" lvl="0" indent="-514350">
              <a:spcBef>
                <a:spcPts val="0"/>
              </a:spcBef>
              <a:buClr>
                <a:schemeClr val="bg2">
                  <a:lumMod val="50000"/>
                </a:schemeClr>
              </a:buClr>
              <a:buFont typeface="+mj-lt"/>
              <a:buAutoNum type="arabicPeriod"/>
            </a:pPr>
            <a:r>
              <a:rPr lang="en-AU" sz="2400" b="0" dirty="0"/>
              <a:t>Students will learn the concept of point of view in narrative, how point of view shapes the way stories are told and how illustrations can shape point of view.</a:t>
            </a:r>
          </a:p>
          <a:p>
            <a:pPr marL="514350" lvl="0" indent="-514350">
              <a:spcBef>
                <a:spcPts val="0"/>
              </a:spcBef>
              <a:buClr>
                <a:schemeClr val="bg2">
                  <a:lumMod val="50000"/>
                </a:schemeClr>
              </a:buClr>
              <a:buFont typeface="+mj-lt"/>
              <a:buAutoNum type="arabicPeriod"/>
            </a:pPr>
            <a:r>
              <a:rPr lang="en-AU" sz="2400" b="0" dirty="0"/>
              <a:t>Students will learn that point of view can change according to which character is relating events in the narrative.</a:t>
            </a:r>
          </a:p>
          <a:p>
            <a:pPr marL="514350" lvl="0" indent="-514350">
              <a:spcBef>
                <a:spcPts val="0"/>
              </a:spcBef>
              <a:buClr>
                <a:schemeClr val="bg2">
                  <a:lumMod val="50000"/>
                </a:schemeClr>
              </a:buClr>
              <a:buFont typeface="+mj-lt"/>
              <a:buAutoNum type="arabicPeriod"/>
            </a:pPr>
            <a:r>
              <a:rPr lang="en-AU" sz="2400" b="0" dirty="0"/>
              <a:t>Students will create an imaginative reconstruction of a well-known story using digital technolog</a:t>
            </a:r>
            <a:r>
              <a:rPr lang="en-AU" sz="2800" b="0" dirty="0"/>
              <a:t>y.</a:t>
            </a:r>
          </a:p>
        </p:txBody>
      </p:sp>
      <p:sp>
        <p:nvSpPr>
          <p:cNvPr id="4" name="TextBox 3"/>
          <p:cNvSpPr txBox="1"/>
          <p:nvPr/>
        </p:nvSpPr>
        <p:spPr>
          <a:xfrm>
            <a:off x="251520" y="5502884"/>
            <a:ext cx="8424936" cy="400110"/>
          </a:xfrm>
          <a:prstGeom prst="rect">
            <a:avLst/>
          </a:prstGeom>
          <a:solidFill>
            <a:schemeClr val="bg1"/>
          </a:solidFill>
        </p:spPr>
        <p:txBody>
          <a:bodyPr wrap="square" rtlCol="0">
            <a:spAutoFit/>
          </a:bodyPr>
          <a:lstStyle/>
          <a:p>
            <a:pPr eaLnBrk="1" fontAlgn="t" hangingPunct="1"/>
            <a:r>
              <a:rPr lang="en-AU" sz="2000" b="1" dirty="0">
                <a:latin typeface="+mn-lt"/>
                <a:hlinkClick r:id="rId3"/>
              </a:rPr>
              <a:t>Who tells the story? – unit of work</a:t>
            </a:r>
            <a:r>
              <a:rPr lang="en-AU" sz="2000" b="1" dirty="0">
                <a:latin typeface="+mn-lt"/>
              </a:rPr>
              <a:t>:    </a:t>
            </a:r>
            <a:r>
              <a:rPr lang="en-AU" sz="2000" b="1" dirty="0" smtClean="0">
                <a:latin typeface="+mn-lt"/>
              </a:rPr>
              <a:t>TLF-ID</a:t>
            </a:r>
            <a:r>
              <a:rPr lang="en-AU" sz="2000" dirty="0" smtClean="0">
                <a:latin typeface="+mn-lt"/>
              </a:rPr>
              <a:t>R11585:</a:t>
            </a:r>
            <a:endParaRPr lang="en-AU" sz="2000" dirty="0">
              <a:latin typeface="+mn-lt"/>
            </a:endParaRPr>
          </a:p>
        </p:txBody>
      </p:sp>
      <p:sp>
        <p:nvSpPr>
          <p:cNvPr id="6" name="Title 1"/>
          <p:cNvSpPr txBox="1">
            <a:spLocks/>
          </p:cNvSpPr>
          <p:nvPr/>
        </p:nvSpPr>
        <p:spPr bwMode="auto">
          <a:xfrm>
            <a:off x="575556" y="560240"/>
            <a:ext cx="7776864" cy="119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a:lstStyle>
          <a:p>
            <a:r>
              <a:rPr lang="en-AU" sz="3200" kern="0" dirty="0" smtClean="0">
                <a:solidFill>
                  <a:schemeClr val="accent1"/>
                </a:solidFill>
              </a:rPr>
              <a:t>Planning: for the </a:t>
            </a:r>
            <a:r>
              <a:rPr lang="en-AU" sz="3200" kern="0" dirty="0">
                <a:solidFill>
                  <a:schemeClr val="accent1"/>
                </a:solidFill>
              </a:rPr>
              <a:t>needs of the </a:t>
            </a:r>
            <a:endParaRPr lang="en-AU" sz="3200" kern="0" dirty="0" smtClean="0">
              <a:solidFill>
                <a:schemeClr val="accent1"/>
              </a:solidFill>
            </a:endParaRPr>
          </a:p>
          <a:p>
            <a:r>
              <a:rPr lang="en-AU" sz="3200" kern="0" dirty="0" smtClean="0">
                <a:solidFill>
                  <a:schemeClr val="accent1"/>
                </a:solidFill>
              </a:rPr>
              <a:t>A–D </a:t>
            </a:r>
            <a:r>
              <a:rPr lang="en-AU" sz="3200" kern="0" dirty="0">
                <a:solidFill>
                  <a:schemeClr val="accent1"/>
                </a:solidFill>
              </a:rPr>
              <a:t>student </a:t>
            </a:r>
          </a:p>
        </p:txBody>
      </p:sp>
    </p:spTree>
    <p:extLst>
      <p:ext uri="{BB962C8B-B14F-4D97-AF65-F5344CB8AC3E}">
        <p14:creationId xmlns:p14="http://schemas.microsoft.com/office/powerpoint/2010/main" val="4712124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45432" y="620688"/>
            <a:ext cx="5688632" cy="620688"/>
          </a:xfrm>
          <a:prstGeom prst="rect">
            <a:avLst/>
          </a:prstGeom>
        </p:spPr>
        <p:txBody>
          <a:bodyPr/>
          <a:lstStyle>
            <a:lvl1pPr algn="ctr" rtl="0" eaLnBrk="1" fontAlgn="base" hangingPunct="1">
              <a:spcBef>
                <a:spcPct val="0"/>
              </a:spcBef>
              <a:spcAft>
                <a:spcPct val="0"/>
              </a:spcAft>
              <a:defRPr sz="44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a:lstStyle>
          <a:p>
            <a:r>
              <a:rPr lang="en-AU" sz="3200" kern="0" dirty="0">
                <a:solidFill>
                  <a:schemeClr val="accent1"/>
                </a:solidFill>
              </a:rPr>
              <a:t>Content Descriptions</a:t>
            </a:r>
          </a:p>
        </p:txBody>
      </p:sp>
      <p:sp>
        <p:nvSpPr>
          <p:cNvPr id="3" name="Content Placeholder 2"/>
          <p:cNvSpPr txBox="1">
            <a:spLocks/>
          </p:cNvSpPr>
          <p:nvPr/>
        </p:nvSpPr>
        <p:spPr>
          <a:xfrm>
            <a:off x="539552" y="1412776"/>
            <a:ext cx="8100392" cy="5184576"/>
          </a:xfrm>
          <a:prstGeom prst="rect">
            <a:avLst/>
          </a:prstGeom>
          <a:noFill/>
        </p:spPr>
        <p:txBody>
          <a:bodyPr/>
          <a:lstStyle>
            <a:lvl1pPr marL="342900" indent="-342900" algn="l" rtl="0" eaLnBrk="1" fontAlgn="base" hangingPunct="1">
              <a:spcBef>
                <a:spcPct val="20000"/>
              </a:spcBef>
              <a:spcAft>
                <a:spcPct val="0"/>
              </a:spcAft>
              <a:buFont typeface="Wingdings" pitchFamily="2" charset="2"/>
              <a:buChar char="q"/>
              <a:defRPr sz="3000" b="1">
                <a:solidFill>
                  <a:srgbClr val="303132"/>
                </a:solidFill>
                <a:latin typeface="+mn-lt"/>
                <a:ea typeface="+mn-ea"/>
                <a:cs typeface="+mn-cs"/>
              </a:defRPr>
            </a:lvl1pPr>
            <a:lvl2pPr marL="742950" indent="-285750" algn="l" rtl="0" eaLnBrk="1" fontAlgn="base" hangingPunct="1">
              <a:spcBef>
                <a:spcPct val="20000"/>
              </a:spcBef>
              <a:spcAft>
                <a:spcPct val="0"/>
              </a:spcAft>
              <a:buChar char="•"/>
              <a:defRPr sz="2600">
                <a:solidFill>
                  <a:srgbClr val="303132"/>
                </a:solidFill>
                <a:latin typeface="+mn-lt"/>
              </a:defRPr>
            </a:lvl2pPr>
            <a:lvl3pPr marL="1143000" indent="-228600" algn="l" rtl="0" eaLnBrk="1" fontAlgn="base" hangingPunct="1">
              <a:spcBef>
                <a:spcPct val="20000"/>
              </a:spcBef>
              <a:spcAft>
                <a:spcPct val="0"/>
              </a:spcAft>
              <a:buChar char="–"/>
              <a:defRPr sz="2300">
                <a:solidFill>
                  <a:srgbClr val="303132"/>
                </a:solidFill>
                <a:latin typeface="+mn-lt"/>
              </a:defRPr>
            </a:lvl3pPr>
            <a:lvl4pPr marL="1600200" indent="-228600" algn="l" rtl="0" eaLnBrk="1" fontAlgn="base" hangingPunct="1">
              <a:spcBef>
                <a:spcPct val="20000"/>
              </a:spcBef>
              <a:spcAft>
                <a:spcPct val="0"/>
              </a:spcAft>
              <a:buChar char="–"/>
              <a:defRPr sz="2000">
                <a:solidFill>
                  <a:srgbClr val="303132"/>
                </a:solidFill>
                <a:latin typeface="+mn-lt"/>
              </a:defRPr>
            </a:lvl4pPr>
            <a:lvl5pPr marL="2057400" indent="-228600" algn="l" rtl="0" eaLnBrk="1" fontAlgn="base" hangingPunct="1">
              <a:spcBef>
                <a:spcPct val="20000"/>
              </a:spcBef>
              <a:spcAft>
                <a:spcPct val="0"/>
              </a:spcAft>
              <a:buChar char="–"/>
              <a:defRPr sz="20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a:lstStyle>
          <a:p>
            <a:pPr marL="0" indent="0">
              <a:buFont typeface="Wingdings" pitchFamily="2" charset="2"/>
              <a:buNone/>
            </a:pPr>
            <a:r>
              <a:rPr lang="en-AU" sz="2000" b="0" kern="1200" dirty="0">
                <a:solidFill>
                  <a:schemeClr val="tx1"/>
                </a:solidFill>
              </a:rPr>
              <a:t>Reading &amp; Viewing: Text structure and organisation</a:t>
            </a:r>
          </a:p>
          <a:p>
            <a:pPr>
              <a:buFont typeface="Arial" pitchFamily="34" charset="0"/>
              <a:buChar char="•"/>
            </a:pPr>
            <a:r>
              <a:rPr lang="en-AU" sz="1600" b="0" kern="1200" dirty="0">
                <a:solidFill>
                  <a:schemeClr val="tx1"/>
                </a:solidFill>
              </a:rPr>
              <a:t>Level C: </a:t>
            </a:r>
            <a:r>
              <a:rPr lang="en-AU" sz="1600" b="0" kern="1200" dirty="0">
                <a:solidFill>
                  <a:schemeClr val="accent4">
                    <a:lumMod val="75000"/>
                  </a:schemeClr>
                </a:solidFill>
              </a:rPr>
              <a:t>Recognise </a:t>
            </a:r>
            <a:r>
              <a:rPr lang="en-AU" sz="1600" b="0" kern="1200" dirty="0">
                <a:solidFill>
                  <a:schemeClr val="tx1"/>
                </a:solidFill>
              </a:rPr>
              <a:t>that texts and communication can take various forms including multimodal and picture books </a:t>
            </a:r>
            <a:r>
              <a:rPr lang="en-AU" sz="1600" b="0" kern="1200" dirty="0">
                <a:solidFill>
                  <a:schemeClr val="tx1"/>
                </a:solidFill>
                <a:hlinkClick r:id="rId3"/>
              </a:rPr>
              <a:t>(VCELA071)</a:t>
            </a:r>
            <a:endParaRPr lang="en-AU" sz="1600" b="0" kern="1200" dirty="0">
              <a:solidFill>
                <a:schemeClr val="tx1"/>
              </a:solidFill>
            </a:endParaRPr>
          </a:p>
          <a:p>
            <a:pPr>
              <a:buFont typeface="Arial" pitchFamily="34" charset="0"/>
              <a:buChar char="•"/>
            </a:pPr>
            <a:r>
              <a:rPr lang="en-AU" sz="1600" b="0" kern="1200" dirty="0">
                <a:solidFill>
                  <a:schemeClr val="tx1"/>
                </a:solidFill>
              </a:rPr>
              <a:t>Level D:  </a:t>
            </a:r>
            <a:r>
              <a:rPr lang="en-AU" sz="1600" b="0" kern="1200" dirty="0">
                <a:solidFill>
                  <a:schemeClr val="accent4">
                    <a:lumMod val="75000"/>
                  </a:schemeClr>
                </a:solidFill>
              </a:rPr>
              <a:t>Investigate</a:t>
            </a:r>
            <a:r>
              <a:rPr lang="en-AU" sz="1600" kern="1200" dirty="0">
                <a:solidFill>
                  <a:schemeClr val="tx1"/>
                </a:solidFill>
              </a:rPr>
              <a:t> </a:t>
            </a:r>
            <a:r>
              <a:rPr lang="en-AU" sz="1600" b="0" kern="1200" dirty="0">
                <a:solidFill>
                  <a:schemeClr val="tx1"/>
                </a:solidFill>
              </a:rPr>
              <a:t>different forms of texts and the relationship between symbols, images and objects (VCELA106)</a:t>
            </a:r>
          </a:p>
          <a:p>
            <a:pPr>
              <a:buFont typeface="Arial" pitchFamily="34" charset="0"/>
              <a:buChar char="•"/>
            </a:pPr>
            <a:r>
              <a:rPr lang="en-AU" sz="1600" b="0" kern="1200" dirty="0">
                <a:solidFill>
                  <a:schemeClr val="tx1"/>
                </a:solidFill>
              </a:rPr>
              <a:t>Level 2 - </a:t>
            </a:r>
            <a:r>
              <a:rPr lang="en-AU" sz="1600" b="0" kern="1200" dirty="0">
                <a:solidFill>
                  <a:schemeClr val="accent4">
                    <a:lumMod val="75000"/>
                  </a:schemeClr>
                </a:solidFill>
              </a:rPr>
              <a:t>Understand </a:t>
            </a:r>
            <a:r>
              <a:rPr lang="en-AU" sz="1600" b="0" kern="1200" dirty="0">
                <a:solidFill>
                  <a:schemeClr val="tx1"/>
                </a:solidFill>
              </a:rPr>
              <a:t>that different types of texts have identifiable text structures and language features that help the text serve its purpose </a:t>
            </a:r>
            <a:r>
              <a:rPr lang="en-AU" sz="1600" b="0" kern="1200" dirty="0">
                <a:solidFill>
                  <a:schemeClr val="tx1"/>
                </a:solidFill>
                <a:hlinkClick r:id="rId4"/>
              </a:rPr>
              <a:t>(VCELA212)</a:t>
            </a:r>
            <a:endParaRPr lang="en-AU" sz="1600" b="0" kern="1200" dirty="0">
              <a:solidFill>
                <a:schemeClr val="tx1"/>
              </a:solidFill>
            </a:endParaRPr>
          </a:p>
          <a:p>
            <a:pPr marL="0" indent="0">
              <a:buFont typeface="Wingdings" pitchFamily="2" charset="2"/>
              <a:buNone/>
            </a:pPr>
            <a:endParaRPr lang="en-AU" sz="1200" b="0" kern="1200" dirty="0">
              <a:solidFill>
                <a:schemeClr val="tx1"/>
              </a:solidFill>
            </a:endParaRPr>
          </a:p>
          <a:p>
            <a:pPr marL="0" indent="0">
              <a:buFont typeface="Wingdings" pitchFamily="2" charset="2"/>
              <a:buNone/>
            </a:pPr>
            <a:r>
              <a:rPr lang="en-AU" sz="2000" b="0" kern="1200" dirty="0">
                <a:solidFill>
                  <a:schemeClr val="tx1"/>
                </a:solidFill>
              </a:rPr>
              <a:t>Writing: Creating Texts</a:t>
            </a:r>
          </a:p>
          <a:p>
            <a:pPr>
              <a:buFont typeface="Arial" pitchFamily="34" charset="0"/>
              <a:buChar char="•"/>
            </a:pPr>
            <a:r>
              <a:rPr lang="en-AU" sz="1600" b="0" kern="1200" dirty="0">
                <a:solidFill>
                  <a:schemeClr val="tx1"/>
                </a:solidFill>
              </a:rPr>
              <a:t>Level C: Use software or application by </a:t>
            </a:r>
            <a:r>
              <a:rPr lang="en-AU" sz="1600" kern="1200" dirty="0">
                <a:solidFill>
                  <a:schemeClr val="accent4">
                    <a:lumMod val="75000"/>
                  </a:schemeClr>
                </a:solidFill>
              </a:rPr>
              <a:t>selecting</a:t>
            </a:r>
            <a:r>
              <a:rPr lang="en-AU" sz="1600" b="0" kern="1200" dirty="0">
                <a:solidFill>
                  <a:schemeClr val="tx1"/>
                </a:solidFill>
              </a:rPr>
              <a:t> images and typing to </a:t>
            </a:r>
            <a:r>
              <a:rPr lang="en-AU" sz="1600" b="0" kern="1200" dirty="0">
                <a:solidFill>
                  <a:schemeClr val="accent4">
                    <a:lumMod val="75000"/>
                  </a:schemeClr>
                </a:solidFill>
              </a:rPr>
              <a:t>‘label’ images</a:t>
            </a:r>
            <a:r>
              <a:rPr lang="en-AU" sz="1600" b="0" kern="1200" dirty="0">
                <a:solidFill>
                  <a:schemeClr val="tx1"/>
                </a:solidFill>
              </a:rPr>
              <a:t> </a:t>
            </a:r>
            <a:r>
              <a:rPr lang="en-AU" sz="1600" b="0" kern="1200" dirty="0">
                <a:solidFill>
                  <a:schemeClr val="tx1"/>
                </a:solidFill>
                <a:hlinkClick r:id="rId5"/>
              </a:rPr>
              <a:t>(VCELY093)</a:t>
            </a:r>
            <a:endParaRPr lang="en-AU" sz="1600" b="0" kern="1200" dirty="0">
              <a:solidFill>
                <a:schemeClr val="tx1"/>
              </a:solidFill>
            </a:endParaRPr>
          </a:p>
          <a:p>
            <a:pPr>
              <a:buFont typeface="Arial" pitchFamily="34" charset="0"/>
              <a:buChar char="•"/>
            </a:pPr>
            <a:r>
              <a:rPr lang="en-AU" sz="1600" b="0" kern="1200" dirty="0">
                <a:solidFill>
                  <a:schemeClr val="tx1"/>
                </a:solidFill>
              </a:rPr>
              <a:t>Level D: Use software or application by </a:t>
            </a:r>
            <a:r>
              <a:rPr lang="en-AU" sz="1600" b="0" kern="1200" dirty="0">
                <a:solidFill>
                  <a:schemeClr val="accent4">
                    <a:lumMod val="75000"/>
                  </a:schemeClr>
                </a:solidFill>
              </a:rPr>
              <a:t>selecting images and suggesting simple sentences</a:t>
            </a:r>
            <a:r>
              <a:rPr lang="en-AU" sz="1600" b="0" kern="1200" dirty="0">
                <a:solidFill>
                  <a:schemeClr val="tx1"/>
                </a:solidFill>
              </a:rPr>
              <a:t> to accompany the image</a:t>
            </a:r>
            <a:r>
              <a:rPr lang="en-AU" sz="1600" b="0" kern="1200" dirty="0">
                <a:solidFill>
                  <a:schemeClr val="tx1"/>
                </a:solidFill>
                <a:hlinkClick r:id="rId6"/>
              </a:rPr>
              <a:t>(VCELY128)</a:t>
            </a:r>
            <a:endParaRPr lang="en-AU" sz="1600" b="0" kern="1200" dirty="0">
              <a:solidFill>
                <a:schemeClr val="tx1"/>
              </a:solidFill>
            </a:endParaRPr>
          </a:p>
          <a:p>
            <a:pPr>
              <a:buFont typeface="Arial" pitchFamily="34" charset="0"/>
              <a:buChar char="•"/>
            </a:pPr>
            <a:r>
              <a:rPr lang="en-AU" sz="1600" b="0" kern="1200" dirty="0">
                <a:solidFill>
                  <a:schemeClr val="tx1"/>
                </a:solidFill>
              </a:rPr>
              <a:t>Level 2 - </a:t>
            </a:r>
            <a:r>
              <a:rPr lang="en-AU" sz="1600" b="0" kern="1200" dirty="0">
                <a:solidFill>
                  <a:schemeClr val="accent4">
                    <a:lumMod val="75000"/>
                  </a:schemeClr>
                </a:solidFill>
              </a:rPr>
              <a:t>Construct texts </a:t>
            </a:r>
            <a:r>
              <a:rPr lang="en-AU" sz="1600" b="0" kern="1200" dirty="0">
                <a:solidFill>
                  <a:schemeClr val="tx1"/>
                </a:solidFill>
              </a:rPr>
              <a:t>featuring print, visual and audio elements using software, including word processing programs </a:t>
            </a:r>
            <a:r>
              <a:rPr lang="en-AU" sz="1600" b="0" kern="1200" dirty="0">
                <a:solidFill>
                  <a:schemeClr val="tx1"/>
                </a:solidFill>
                <a:hlinkClick r:id="rId7"/>
              </a:rPr>
              <a:t>(VCELY233)</a:t>
            </a:r>
            <a:endParaRPr lang="en-AU" sz="1600" b="0" kern="1200" dirty="0">
              <a:solidFill>
                <a:schemeClr val="tx1"/>
              </a:solidFill>
            </a:endParaRPr>
          </a:p>
          <a:p>
            <a:endParaRPr lang="en-AU" sz="2400" kern="0" dirty="0"/>
          </a:p>
        </p:txBody>
      </p:sp>
    </p:spTree>
    <p:extLst>
      <p:ext uri="{BB962C8B-B14F-4D97-AF65-F5344CB8AC3E}">
        <p14:creationId xmlns:p14="http://schemas.microsoft.com/office/powerpoint/2010/main" val="291309050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5576" y="1988840"/>
            <a:ext cx="7704856" cy="3108543"/>
          </a:xfrm>
          <a:prstGeom prst="rect">
            <a:avLst/>
          </a:prstGeom>
          <a:noFill/>
        </p:spPr>
        <p:txBody>
          <a:bodyPr wrap="square" rtlCol="0">
            <a:spAutoFit/>
          </a:bodyPr>
          <a:lstStyle/>
          <a:p>
            <a:r>
              <a:rPr lang="en-AU" sz="2800" dirty="0" smtClean="0">
                <a:latin typeface="+mn-lt"/>
              </a:rPr>
              <a:t>In </a:t>
            </a:r>
            <a:r>
              <a:rPr lang="en-AU" sz="2800" dirty="0">
                <a:latin typeface="+mn-lt"/>
              </a:rPr>
              <a:t>order to assess students’ knowledge and understanding of storytelling traditions, ask them to complete a piece of work that reflects something that they read, saw or learned during the unit. They might </a:t>
            </a:r>
            <a:r>
              <a:rPr lang="en-AU" sz="2800" b="1" dirty="0">
                <a:solidFill>
                  <a:schemeClr val="accent1"/>
                </a:solidFill>
                <a:latin typeface="+mn-lt"/>
              </a:rPr>
              <a:t>create a drawing, write a short report, a poem or story, or prepare a PowerPoint slide.</a:t>
            </a:r>
          </a:p>
        </p:txBody>
      </p:sp>
      <p:sp>
        <p:nvSpPr>
          <p:cNvPr id="8" name="TextBox 7"/>
          <p:cNvSpPr txBox="1"/>
          <p:nvPr/>
        </p:nvSpPr>
        <p:spPr>
          <a:xfrm>
            <a:off x="791580" y="5661248"/>
            <a:ext cx="7632848" cy="338554"/>
          </a:xfrm>
          <a:prstGeom prst="rect">
            <a:avLst/>
          </a:prstGeom>
          <a:solidFill>
            <a:schemeClr val="bg1"/>
          </a:solidFill>
        </p:spPr>
        <p:txBody>
          <a:bodyPr wrap="square" rtlCol="0">
            <a:spAutoFit/>
          </a:bodyPr>
          <a:lstStyle/>
          <a:p>
            <a:pPr eaLnBrk="1" fontAlgn="t" hangingPunct="1"/>
            <a:r>
              <a:rPr lang="en-AU" sz="1600" u="sng" dirty="0">
                <a:latin typeface="+mn-lt"/>
                <a:hlinkClick r:id="rId3"/>
              </a:rPr>
              <a:t>Storytelling traditions - unit of work</a:t>
            </a:r>
            <a:r>
              <a:rPr lang="en-AU" sz="1600" dirty="0">
                <a:latin typeface="+mn-lt"/>
              </a:rPr>
              <a:t>:  </a:t>
            </a:r>
            <a:r>
              <a:rPr lang="en-AU" sz="1600" b="1" dirty="0">
                <a:latin typeface="+mn-lt"/>
              </a:rPr>
              <a:t>TLF-ID</a:t>
            </a:r>
            <a:r>
              <a:rPr lang="en-AU" sz="1600" dirty="0">
                <a:latin typeface="+mn-lt"/>
              </a:rPr>
              <a:t>R11570 Year F - 2</a:t>
            </a:r>
          </a:p>
        </p:txBody>
      </p:sp>
      <p:sp>
        <p:nvSpPr>
          <p:cNvPr id="2" name="Rectangle 1"/>
          <p:cNvSpPr/>
          <p:nvPr/>
        </p:nvSpPr>
        <p:spPr>
          <a:xfrm>
            <a:off x="665089" y="824338"/>
            <a:ext cx="7921103" cy="1015663"/>
          </a:xfrm>
          <a:prstGeom prst="rect">
            <a:avLst/>
          </a:prstGeom>
        </p:spPr>
        <p:txBody>
          <a:bodyPr wrap="square">
            <a:spAutoFit/>
          </a:bodyPr>
          <a:lstStyle/>
          <a:p>
            <a:pPr lvl="0" algn="ctr"/>
            <a:r>
              <a:rPr lang="en-AU" sz="2800" b="1" kern="0" dirty="0">
                <a:solidFill>
                  <a:schemeClr val="accent1"/>
                </a:solidFill>
                <a:latin typeface="+mj-lt"/>
              </a:rPr>
              <a:t>Assessment </a:t>
            </a:r>
            <a:r>
              <a:rPr lang="en-AU" sz="2800" b="1" kern="0" dirty="0" smtClean="0">
                <a:solidFill>
                  <a:schemeClr val="accent1"/>
                </a:solidFill>
                <a:latin typeface="+mj-lt"/>
              </a:rPr>
              <a:t>of students in </a:t>
            </a:r>
          </a:p>
          <a:p>
            <a:pPr lvl="0" algn="ctr"/>
            <a:r>
              <a:rPr lang="en-AU" sz="3200" b="1" kern="0" dirty="0" smtClean="0">
                <a:solidFill>
                  <a:schemeClr val="accent1"/>
                </a:solidFill>
                <a:latin typeface="+mj-lt"/>
              </a:rPr>
              <a:t>Levels A–D</a:t>
            </a:r>
            <a:endParaRPr lang="en-AU" sz="3200" b="1" kern="0" dirty="0">
              <a:solidFill>
                <a:schemeClr val="accent1"/>
              </a:solidFill>
              <a:latin typeface="+mj-lt"/>
            </a:endParaRPr>
          </a:p>
        </p:txBody>
      </p:sp>
    </p:spTree>
    <p:extLst>
      <p:ext uri="{BB962C8B-B14F-4D97-AF65-F5344CB8AC3E}">
        <p14:creationId xmlns:p14="http://schemas.microsoft.com/office/powerpoint/2010/main" val="335633484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20688"/>
            <a:ext cx="6336704" cy="620688"/>
          </a:xfrm>
        </p:spPr>
        <p:txBody>
          <a:bodyPr/>
          <a:lstStyle/>
          <a:p>
            <a:r>
              <a:rPr lang="en-AU" sz="3800" dirty="0">
                <a:solidFill>
                  <a:schemeClr val="accent1"/>
                </a:solidFill>
              </a:rPr>
              <a:t>Achievement Standards</a:t>
            </a:r>
          </a:p>
        </p:txBody>
      </p:sp>
      <p:sp>
        <p:nvSpPr>
          <p:cNvPr id="3" name="Content Placeholder 2"/>
          <p:cNvSpPr>
            <a:spLocks noGrp="1"/>
          </p:cNvSpPr>
          <p:nvPr>
            <p:ph idx="1"/>
          </p:nvPr>
        </p:nvSpPr>
        <p:spPr>
          <a:xfrm>
            <a:off x="539552" y="1484784"/>
            <a:ext cx="8136904" cy="4896544"/>
          </a:xfrm>
          <a:noFill/>
        </p:spPr>
        <p:txBody>
          <a:bodyPr/>
          <a:lstStyle/>
          <a:p>
            <a:pPr marL="0" indent="0">
              <a:buNone/>
            </a:pPr>
            <a:r>
              <a:rPr lang="en-AU" sz="2400" dirty="0"/>
              <a:t>Level C: </a:t>
            </a:r>
            <a:r>
              <a:rPr lang="en-AU" sz="2400" b="0" dirty="0"/>
              <a:t>They can select pictures that are important to create a picture storybook.</a:t>
            </a:r>
            <a:endParaRPr lang="en-AU" sz="2400" dirty="0"/>
          </a:p>
          <a:p>
            <a:pPr marL="0" indent="0">
              <a:buNone/>
            </a:pPr>
            <a:r>
              <a:rPr lang="en-AU" sz="2400" dirty="0"/>
              <a:t>Level D: </a:t>
            </a:r>
            <a:r>
              <a:rPr lang="en-AU" sz="2400" b="0" dirty="0"/>
              <a:t>They select and sequence pictures and key words to describe a personally significant event or experience. </a:t>
            </a:r>
            <a:endParaRPr lang="en-AU" sz="2400" dirty="0"/>
          </a:p>
          <a:p>
            <a:pPr marL="0" indent="0">
              <a:buNone/>
            </a:pPr>
            <a:r>
              <a:rPr lang="en-AU" sz="2400" dirty="0"/>
              <a:t>Foundation: </a:t>
            </a:r>
            <a:r>
              <a:rPr lang="en-AU" sz="2400" b="0" dirty="0"/>
              <a:t>…students use familiar words and phrases and images to convey ideas.</a:t>
            </a:r>
            <a:endParaRPr lang="en-AU" sz="2400" dirty="0"/>
          </a:p>
          <a:p>
            <a:pPr marL="0" indent="0">
              <a:buNone/>
            </a:pPr>
            <a:r>
              <a:rPr lang="en-AU" sz="2400" dirty="0"/>
              <a:t>Year 1: …</a:t>
            </a:r>
            <a:r>
              <a:rPr lang="en-AU" sz="2400" b="0" dirty="0"/>
              <a:t>students provide details about ideas or events, and details about the participants in those events.</a:t>
            </a:r>
          </a:p>
          <a:p>
            <a:pPr marL="0" indent="0">
              <a:buNone/>
            </a:pPr>
            <a:r>
              <a:rPr lang="en-AU" sz="2400" dirty="0"/>
              <a:t>Year 2: </a:t>
            </a:r>
            <a:r>
              <a:rPr lang="en-AU" sz="2400" b="0" dirty="0"/>
              <a:t>Students create texts that show how images support the meaning of the text. </a:t>
            </a:r>
            <a:endParaRPr lang="en-AU" sz="2400" dirty="0"/>
          </a:p>
        </p:txBody>
      </p:sp>
    </p:spTree>
    <p:extLst>
      <p:ext uri="{BB962C8B-B14F-4D97-AF65-F5344CB8AC3E}">
        <p14:creationId xmlns:p14="http://schemas.microsoft.com/office/powerpoint/2010/main" val="366366289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836712"/>
            <a:ext cx="3528130" cy="479495"/>
          </a:xfrm>
        </p:spPr>
        <p:txBody>
          <a:bodyPr/>
          <a:lstStyle/>
          <a:p>
            <a:r>
              <a:rPr lang="en-AU" sz="3600" dirty="0">
                <a:solidFill>
                  <a:schemeClr val="accent1"/>
                </a:solidFill>
              </a:rPr>
              <a:t>Reporting</a:t>
            </a:r>
          </a:p>
        </p:txBody>
      </p:sp>
      <p:sp>
        <p:nvSpPr>
          <p:cNvPr id="3" name="Content Placeholder 2"/>
          <p:cNvSpPr>
            <a:spLocks noGrp="1"/>
          </p:cNvSpPr>
          <p:nvPr>
            <p:ph idx="1"/>
          </p:nvPr>
        </p:nvSpPr>
        <p:spPr>
          <a:xfrm>
            <a:off x="323528" y="1484784"/>
            <a:ext cx="8352928" cy="4464496"/>
          </a:xfrm>
        </p:spPr>
        <p:txBody>
          <a:bodyPr/>
          <a:lstStyle/>
          <a:p>
            <a:pPr>
              <a:buFont typeface="Arial" pitchFamily="34" charset="0"/>
              <a:buChar char="•"/>
            </a:pPr>
            <a:r>
              <a:rPr lang="en-AU" sz="2000" b="0" dirty="0"/>
              <a:t>All Victorian government schools are required to report on student achievement against the Victorian Curriculum F-10 achievement standards for every student at least twice a year. Schools have the flexibility to determine the timing, frequency and format of reports in partnership with students, parents and the local community. </a:t>
            </a:r>
            <a:endParaRPr lang="en-AU" sz="2000" dirty="0">
              <a:solidFill>
                <a:srgbClr val="000000"/>
              </a:solidFill>
            </a:endParaRPr>
          </a:p>
          <a:p>
            <a:pPr>
              <a:buFont typeface="Arial" pitchFamily="34" charset="0"/>
              <a:buChar char="•"/>
            </a:pPr>
            <a:r>
              <a:rPr lang="en-AU" sz="2000" dirty="0">
                <a:solidFill>
                  <a:srgbClr val="000000"/>
                </a:solidFill>
              </a:rPr>
              <a:t>VRQA requirement:</a:t>
            </a:r>
            <a:r>
              <a:rPr lang="en-AU" sz="2000" b="0" dirty="0">
                <a:solidFill>
                  <a:srgbClr val="FF0000"/>
                </a:solidFill>
              </a:rPr>
              <a:t> </a:t>
            </a:r>
            <a:r>
              <a:rPr lang="en-AU" sz="2000" b="0" dirty="0">
                <a:solidFill>
                  <a:srgbClr val="000000"/>
                </a:solidFill>
              </a:rPr>
              <a:t>A school must ensure that there is ongoing assessment, monitoring and recording of each student’s performance and provide each student and parent with access to accurate information about the student’s performance. Access to information </a:t>
            </a:r>
            <a:r>
              <a:rPr lang="en-AU" sz="2000" dirty="0">
                <a:solidFill>
                  <a:srgbClr val="0070C0"/>
                </a:solidFill>
              </a:rPr>
              <a:t>must include at least two written reports to parents per year</a:t>
            </a:r>
            <a:r>
              <a:rPr lang="en-AU" sz="2000" b="0" dirty="0">
                <a:solidFill>
                  <a:srgbClr val="0070C0"/>
                </a:solidFill>
              </a:rPr>
              <a:t>.</a:t>
            </a:r>
          </a:p>
          <a:p>
            <a:pPr>
              <a:buFont typeface="Arial" pitchFamily="34" charset="0"/>
              <a:buChar char="•"/>
            </a:pPr>
            <a:r>
              <a:rPr lang="en-AU" sz="2000" b="0" dirty="0">
                <a:solidFill>
                  <a:srgbClr val="000000"/>
                </a:solidFill>
              </a:rPr>
              <a:t>Given the range of variables, schools should have the capacity to report against both what has been taught and, where appropriate, against </a:t>
            </a:r>
            <a:r>
              <a:rPr lang="en-AU" sz="2000" dirty="0">
                <a:solidFill>
                  <a:srgbClr val="0070C0"/>
                </a:solidFill>
              </a:rPr>
              <a:t>individual learning targets </a:t>
            </a:r>
            <a:r>
              <a:rPr lang="en-AU" sz="2000" b="0" dirty="0">
                <a:solidFill>
                  <a:srgbClr val="000000"/>
                </a:solidFill>
              </a:rPr>
              <a:t>rather than against the same nominal norm-referenced standard across all learning areas</a:t>
            </a:r>
          </a:p>
          <a:p>
            <a:pPr>
              <a:buFont typeface="Arial" pitchFamily="34" charset="0"/>
              <a:buChar char="•"/>
            </a:pPr>
            <a:endParaRPr lang="en-AU" sz="2800" dirty="0"/>
          </a:p>
        </p:txBody>
      </p:sp>
    </p:spTree>
    <p:extLst>
      <p:ext uri="{BB962C8B-B14F-4D97-AF65-F5344CB8AC3E}">
        <p14:creationId xmlns:p14="http://schemas.microsoft.com/office/powerpoint/2010/main" val="309402945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39212" y="2276872"/>
            <a:ext cx="5051556" cy="2677656"/>
          </a:xfrm>
          <a:prstGeom prst="rect">
            <a:avLst/>
          </a:prstGeom>
          <a:noFill/>
        </p:spPr>
        <p:txBody>
          <a:bodyPr wrap="square" rtlCol="0">
            <a:spAutoFit/>
          </a:bodyPr>
          <a:lstStyle/>
          <a:p>
            <a:pPr>
              <a:lnSpc>
                <a:spcPct val="100000"/>
              </a:lnSpc>
              <a:spcBef>
                <a:spcPct val="0"/>
              </a:spcBef>
              <a:buFont typeface="Arial" pitchFamily="34" charset="0"/>
              <a:buNone/>
            </a:pPr>
            <a:r>
              <a:rPr lang="en-US" sz="2800" b="1" i="1" dirty="0">
                <a:solidFill>
                  <a:srgbClr val="0070C0"/>
                </a:solidFill>
                <a:latin typeface="+mn-lt"/>
                <a:ea typeface="ＭＳ Ｐゴシック" pitchFamily="34" charset="-128"/>
                <a:sym typeface="Helvetica Neue Light"/>
              </a:rPr>
              <a:t>Abilities Based Learning and Education Support </a:t>
            </a:r>
            <a:r>
              <a:rPr lang="en-US" sz="2800" i="1" dirty="0">
                <a:latin typeface="+mn-lt"/>
                <a:ea typeface="ＭＳ Ｐゴシック" pitchFamily="34" charset="-128"/>
                <a:sym typeface="Helvetica Neue Light"/>
              </a:rPr>
              <a:t>is a set of resources to support teaching and learning for students working towards Foundation.</a:t>
            </a:r>
            <a:endParaRPr lang="en-US" sz="2000" dirty="0">
              <a:latin typeface="+mn-lt"/>
              <a:ea typeface="ＭＳ Ｐゴシック" pitchFamily="34" charset="-128"/>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980728"/>
            <a:ext cx="3096344" cy="3243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849429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7544" y="836712"/>
            <a:ext cx="2436921" cy="4730332"/>
            <a:chOff x="1812932" y="620688"/>
            <a:chExt cx="2436921" cy="4730332"/>
          </a:xfrm>
        </p:grpSpPr>
        <p:sp>
          <p:nvSpPr>
            <p:cNvPr id="6" name="Rectangle 5"/>
            <p:cNvSpPr/>
            <p:nvPr/>
          </p:nvSpPr>
          <p:spPr>
            <a:xfrm>
              <a:off x="1812932" y="2914329"/>
              <a:ext cx="2436921" cy="2436691"/>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chemeClr val="tx1"/>
                  </a:solidFill>
                  <a:effectLst/>
                  <a:uLnTx/>
                  <a:uFillTx/>
                  <a:latin typeface="+mn-lt"/>
                </a:rPr>
                <a:t>ABLES</a:t>
              </a:r>
              <a:endParaRPr kumimoji="0" lang="en-US" sz="2800" b="0" i="0" u="none" strike="noStrike" kern="0" cap="none" spc="0" normalizeH="0" baseline="0" noProof="0" dirty="0">
                <a:ln>
                  <a:noFill/>
                </a:ln>
                <a:solidFill>
                  <a:schemeClr val="tx1"/>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schemeClr val="tx1"/>
                  </a:solidFill>
                  <a:latin typeface="+mn-lt"/>
                  <a:hlinkClick r:id="rId3"/>
                </a:rPr>
                <a:t>Professional</a:t>
              </a:r>
              <a:r>
                <a:rPr lang="en-US" sz="2800" kern="0" dirty="0">
                  <a:solidFill>
                    <a:schemeClr val="tx1"/>
                  </a:solidFill>
                  <a:latin typeface="+mn-lt"/>
                </a:rPr>
                <a:t> Learning</a:t>
              </a:r>
              <a:endParaRPr kumimoji="0" lang="en-US" sz="2800" b="0" i="0" u="none" strike="noStrike" kern="0" cap="none" spc="0" normalizeH="0" baseline="0" noProof="0" dirty="0">
                <a:ln>
                  <a:noFill/>
                </a:ln>
                <a:solidFill>
                  <a:schemeClr val="tx1"/>
                </a:solidFill>
                <a:effectLst/>
                <a:uLnTx/>
                <a:uFillTx/>
                <a:latin typeface="+mn-lt"/>
              </a:endParaRPr>
            </a:p>
          </p:txBody>
        </p:sp>
        <p:pic>
          <p:nvPicPr>
            <p:cNvPr id="10" name="Picture 9" descr="animated-teacher.gif">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3937" y="620688"/>
              <a:ext cx="2405916" cy="2293641"/>
            </a:xfrm>
            <a:prstGeom prst="rect">
              <a:avLst/>
            </a:prstGeom>
            <a:ln w="38100">
              <a:solidFill>
                <a:srgbClr val="0070C0"/>
              </a:solidFill>
            </a:ln>
          </p:spPr>
        </p:pic>
      </p:grpSp>
      <p:sp>
        <p:nvSpPr>
          <p:cNvPr id="2" name="Oval Callout 1"/>
          <p:cNvSpPr/>
          <p:nvPr/>
        </p:nvSpPr>
        <p:spPr bwMode="auto">
          <a:xfrm>
            <a:off x="3779912" y="548680"/>
            <a:ext cx="5184576" cy="5328592"/>
          </a:xfrm>
          <a:prstGeom prst="wedgeEllipseCallout">
            <a:avLst>
              <a:gd name="adj1" fmla="val -64461"/>
              <a:gd name="adj2" fmla="val -19895"/>
            </a:avLst>
          </a:prstGeom>
          <a:ln w="38100">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r>
              <a:rPr lang="en-AU" dirty="0"/>
              <a:t>The professional learning modules </a:t>
            </a:r>
            <a:r>
              <a:rPr lang="en-AU" dirty="0">
                <a:solidFill>
                  <a:schemeClr val="tx1"/>
                </a:solidFill>
              </a:rPr>
              <a:t>introduce you to the fundamental principles of ABLES and step you through how to use the ABLES suite of resources.</a:t>
            </a:r>
            <a:endParaRPr kumimoji="0" lang="en-AU"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73060840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556792"/>
            <a:ext cx="7992888" cy="432048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a:spcBef>
                <a:spcPts val="0"/>
              </a:spcBef>
              <a:spcAft>
                <a:spcPts val="0"/>
              </a:spcAft>
            </a:pPr>
            <a:r>
              <a:rPr lang="en-AU" sz="2800" dirty="0"/>
              <a:t>The ABLES assessment tools for students with disabilities and additional learning needs are completed online. </a:t>
            </a:r>
          </a:p>
          <a:p>
            <a:pPr algn="just">
              <a:spcBef>
                <a:spcPts val="0"/>
              </a:spcBef>
              <a:spcAft>
                <a:spcPts val="0"/>
              </a:spcAft>
            </a:pPr>
            <a:r>
              <a:rPr lang="en-AU" sz="2800" dirty="0"/>
              <a:t>The assessments provide a comprehensive profile of a student’s strengths and abilities in foundational learning skills.</a:t>
            </a:r>
            <a:endParaRPr kumimoji="0" lang="en-US" sz="4000" b="0" i="0" u="none" strike="noStrike" kern="0" cap="none" spc="0" normalizeH="0" baseline="0" noProof="0" dirty="0">
              <a:ln>
                <a:noFill/>
              </a:ln>
              <a:solidFill>
                <a:prstClr val="white"/>
              </a:solidFill>
              <a:effectLst/>
              <a:uLnTx/>
              <a:uFillTx/>
            </a:endParaRPr>
          </a:p>
        </p:txBody>
      </p:sp>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800" y="620688"/>
            <a:ext cx="3190875" cy="695325"/>
          </a:xfrm>
          <a:prstGeom prst="rect">
            <a:avLst/>
          </a:prstGeom>
        </p:spPr>
      </p:pic>
    </p:spTree>
    <p:extLst>
      <p:ext uri="{BB962C8B-B14F-4D97-AF65-F5344CB8AC3E}">
        <p14:creationId xmlns:p14="http://schemas.microsoft.com/office/powerpoint/2010/main" val="67701289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908720"/>
            <a:ext cx="2952328" cy="587152"/>
          </a:xfrm>
        </p:spPr>
        <p:txBody>
          <a:bodyPr/>
          <a:lstStyle/>
          <a:p>
            <a:r>
              <a:rPr lang="en-AU" sz="4000" dirty="0">
                <a:solidFill>
                  <a:schemeClr val="accent1"/>
                </a:solidFill>
              </a:rPr>
              <a:t>Agenda </a:t>
            </a:r>
          </a:p>
        </p:txBody>
      </p:sp>
      <p:sp>
        <p:nvSpPr>
          <p:cNvPr id="3" name="Content Placeholder 2"/>
          <p:cNvSpPr>
            <a:spLocks noGrp="1"/>
          </p:cNvSpPr>
          <p:nvPr>
            <p:ph idx="1"/>
          </p:nvPr>
        </p:nvSpPr>
        <p:spPr>
          <a:xfrm>
            <a:off x="395536" y="1844824"/>
            <a:ext cx="8352928" cy="4176464"/>
          </a:xfrm>
        </p:spPr>
        <p:txBody>
          <a:bodyPr/>
          <a:lstStyle/>
          <a:p>
            <a:pPr>
              <a:spcBef>
                <a:spcPts val="600"/>
              </a:spcBef>
              <a:spcAft>
                <a:spcPts val="600"/>
              </a:spcAft>
              <a:buFont typeface="Arial" pitchFamily="34" charset="0"/>
              <a:buChar char="•"/>
            </a:pPr>
            <a:r>
              <a:rPr lang="en-AU" sz="2400" dirty="0"/>
              <a:t>DET </a:t>
            </a:r>
            <a:r>
              <a:rPr lang="en-AU" sz="2400" b="0" dirty="0"/>
              <a:t>– responsibilities toward Special Needs students</a:t>
            </a:r>
          </a:p>
          <a:p>
            <a:pPr>
              <a:spcBef>
                <a:spcPts val="600"/>
              </a:spcBef>
              <a:spcAft>
                <a:spcPts val="600"/>
              </a:spcAft>
              <a:buFont typeface="Arial" pitchFamily="34" charset="0"/>
              <a:buChar char="•"/>
            </a:pPr>
            <a:r>
              <a:rPr lang="en-AU" sz="2400" dirty="0"/>
              <a:t>Reasonable Adjustment to the Victorian Curriculum </a:t>
            </a:r>
            <a:r>
              <a:rPr lang="en-AU" sz="2400" b="0" dirty="0"/>
              <a:t>to accommodate the diversity of learners</a:t>
            </a:r>
          </a:p>
          <a:p>
            <a:pPr>
              <a:spcBef>
                <a:spcPts val="600"/>
              </a:spcBef>
              <a:spcAft>
                <a:spcPts val="600"/>
              </a:spcAft>
              <a:buFont typeface="Arial" pitchFamily="34" charset="0"/>
              <a:buChar char="•"/>
            </a:pPr>
            <a:r>
              <a:rPr lang="en-AU" sz="2400" dirty="0"/>
              <a:t>Victorian Curriculum: Levels A-D </a:t>
            </a:r>
            <a:endParaRPr lang="en-AU" sz="2400" dirty="0" smtClean="0"/>
          </a:p>
          <a:p>
            <a:pPr>
              <a:spcBef>
                <a:spcPts val="600"/>
              </a:spcBef>
              <a:spcAft>
                <a:spcPts val="600"/>
              </a:spcAft>
              <a:buFont typeface="Arial" pitchFamily="34" charset="0"/>
              <a:buChar char="•"/>
            </a:pPr>
            <a:r>
              <a:rPr lang="en-AU" sz="2400" dirty="0" smtClean="0"/>
              <a:t>ABLES</a:t>
            </a:r>
            <a:endParaRPr lang="en-AU" sz="2400" dirty="0"/>
          </a:p>
          <a:p>
            <a:pPr lvl="1">
              <a:spcBef>
                <a:spcPts val="600"/>
              </a:spcBef>
              <a:spcAft>
                <a:spcPts val="600"/>
              </a:spcAft>
              <a:buFont typeface="Arial" pitchFamily="34" charset="0"/>
              <a:buChar char="•"/>
            </a:pPr>
            <a:r>
              <a:rPr lang="en-AU" sz="2000" dirty="0"/>
              <a:t> </a:t>
            </a:r>
            <a:r>
              <a:rPr lang="en-AU" sz="2000" b="0" dirty="0"/>
              <a:t>Professional Learning Modules </a:t>
            </a:r>
          </a:p>
          <a:p>
            <a:pPr lvl="1">
              <a:spcBef>
                <a:spcPts val="600"/>
              </a:spcBef>
              <a:spcAft>
                <a:spcPts val="600"/>
              </a:spcAft>
              <a:buFont typeface="Arial" pitchFamily="34" charset="0"/>
              <a:buChar char="•"/>
            </a:pPr>
            <a:r>
              <a:rPr lang="en-AU" sz="2000" b="0" dirty="0"/>
              <a:t> assessment of students working toward Foundation </a:t>
            </a:r>
            <a:r>
              <a:rPr lang="en-AU" sz="2000" b="0" dirty="0" smtClean="0"/>
              <a:t>Level</a:t>
            </a:r>
            <a:endParaRPr lang="en-AU" sz="2000" b="0" dirty="0"/>
          </a:p>
        </p:txBody>
      </p:sp>
    </p:spTree>
    <p:extLst>
      <p:ext uri="{BB962C8B-B14F-4D97-AF65-F5344CB8AC3E}">
        <p14:creationId xmlns:p14="http://schemas.microsoft.com/office/powerpoint/2010/main" val="360879697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6477" t="14340" r="30454" b="8263"/>
          <a:stretch/>
        </p:blipFill>
        <p:spPr>
          <a:xfrm>
            <a:off x="323528" y="1315616"/>
            <a:ext cx="3967405" cy="4927112"/>
          </a:xfrm>
          <a:prstGeom prst="rect">
            <a:avLst/>
          </a:prstGeom>
        </p:spPr>
      </p:pic>
      <p:grpSp>
        <p:nvGrpSpPr>
          <p:cNvPr id="3" name="Group 2"/>
          <p:cNvGrpSpPr/>
          <p:nvPr/>
        </p:nvGrpSpPr>
        <p:grpSpPr>
          <a:xfrm>
            <a:off x="4843780" y="1315616"/>
            <a:ext cx="3727429" cy="4927112"/>
            <a:chOff x="512617" y="334621"/>
            <a:chExt cx="4889996" cy="4923179"/>
          </a:xfrm>
        </p:grpSpPr>
        <p:pic>
          <p:nvPicPr>
            <p:cNvPr id="4" name="Picture 3"/>
            <p:cNvPicPr>
              <a:picLocks noChangeAspect="1"/>
            </p:cNvPicPr>
            <p:nvPr/>
          </p:nvPicPr>
          <p:blipFill rotWithShape="1">
            <a:blip r:embed="rId4"/>
            <a:srcRect l="27273" t="25272" r="32619" b="12305"/>
            <a:stretch/>
          </p:blipFill>
          <p:spPr>
            <a:xfrm>
              <a:off x="512618" y="334621"/>
              <a:ext cx="4889995" cy="4278943"/>
            </a:xfrm>
            <a:prstGeom prst="rect">
              <a:avLst/>
            </a:prstGeom>
          </p:spPr>
        </p:pic>
        <p:pic>
          <p:nvPicPr>
            <p:cNvPr id="5" name="Picture 4"/>
            <p:cNvPicPr>
              <a:picLocks noChangeAspect="1"/>
            </p:cNvPicPr>
            <p:nvPr/>
          </p:nvPicPr>
          <p:blipFill rotWithShape="1">
            <a:blip r:embed="rId5"/>
            <a:srcRect l="28888" t="63133" r="35753" b="21400"/>
            <a:stretch/>
          </p:blipFill>
          <p:spPr>
            <a:xfrm>
              <a:off x="512617" y="4197598"/>
              <a:ext cx="4889995" cy="1060202"/>
            </a:xfrm>
            <a:prstGeom prst="rect">
              <a:avLst/>
            </a:prstGeom>
          </p:spPr>
        </p:pic>
      </p:grpSp>
      <p:sp>
        <p:nvSpPr>
          <p:cNvPr id="6" name="TextBox 5"/>
          <p:cNvSpPr txBox="1"/>
          <p:nvPr/>
        </p:nvSpPr>
        <p:spPr>
          <a:xfrm>
            <a:off x="1506691" y="654253"/>
            <a:ext cx="6192688" cy="584775"/>
          </a:xfrm>
          <a:prstGeom prst="rect">
            <a:avLst/>
          </a:prstGeom>
          <a:noFill/>
        </p:spPr>
        <p:txBody>
          <a:bodyPr wrap="square" rtlCol="0">
            <a:spAutoFit/>
          </a:bodyPr>
          <a:lstStyle/>
          <a:p>
            <a:pPr algn="ctr"/>
            <a:r>
              <a:rPr lang="en-AU" sz="3200" b="1" dirty="0">
                <a:solidFill>
                  <a:schemeClr val="accent1"/>
                </a:solidFill>
                <a:latin typeface="+mn-lt"/>
              </a:rPr>
              <a:t>Sample questions:</a:t>
            </a:r>
          </a:p>
        </p:txBody>
      </p:sp>
    </p:spTree>
    <p:extLst>
      <p:ext uri="{BB962C8B-B14F-4D97-AF65-F5344CB8AC3E}">
        <p14:creationId xmlns:p14="http://schemas.microsoft.com/office/powerpoint/2010/main" val="375485183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548680"/>
            <a:ext cx="8496944" cy="4861331"/>
          </a:xfrm>
          <a:prstGeom prst="rect">
            <a:avLst/>
          </a:prstGeom>
        </p:spPr>
        <p:txBody>
          <a:bodyPr wrap="square">
            <a:spAutoFit/>
          </a:bodyPr>
          <a:lstStyle/>
          <a:p>
            <a:pPr algn="ctr">
              <a:lnSpc>
                <a:spcPct val="115000"/>
              </a:lnSpc>
              <a:spcAft>
                <a:spcPts val="1000"/>
              </a:spcAft>
            </a:pPr>
            <a:r>
              <a:rPr lang="en-AU" b="1" dirty="0">
                <a:solidFill>
                  <a:schemeClr val="accent1"/>
                </a:solidFill>
                <a:latin typeface="+mj-lt"/>
                <a:ea typeface="Calibri" panose="020F0502020204030204" pitchFamily="34" charset="0"/>
                <a:cs typeface="Calibri" panose="020F0502020204030204" pitchFamily="34" charset="0"/>
              </a:rPr>
              <a:t>What are the ABLES assessments</a:t>
            </a:r>
            <a:r>
              <a:rPr lang="en-AU" b="1" dirty="0" smtClean="0">
                <a:solidFill>
                  <a:schemeClr val="accent1"/>
                </a:solidFill>
                <a:latin typeface="+mj-lt"/>
                <a:ea typeface="Calibri" panose="020F0502020204030204" pitchFamily="34" charset="0"/>
                <a:cs typeface="Calibri" panose="020F0502020204030204" pitchFamily="34" charset="0"/>
              </a:rPr>
              <a:t>?</a:t>
            </a:r>
          </a:p>
          <a:p>
            <a:pPr algn="ctr">
              <a:lnSpc>
                <a:spcPct val="115000"/>
              </a:lnSpc>
              <a:spcAft>
                <a:spcPts val="1000"/>
              </a:spcAft>
            </a:pPr>
            <a:endParaRPr lang="en-AU" b="1" dirty="0">
              <a:solidFill>
                <a:schemeClr val="accent1"/>
              </a:solidFill>
              <a:latin typeface="+mj-lt"/>
              <a:ea typeface="Calibri" panose="020F0502020204030204" pitchFamily="34" charset="0"/>
              <a:cs typeface="Times New Roman" panose="02020603050405020304" pitchFamily="18" charset="0"/>
            </a:endParaRPr>
          </a:p>
          <a:p>
            <a:pPr>
              <a:lnSpc>
                <a:spcPct val="115000"/>
              </a:lnSpc>
              <a:spcAft>
                <a:spcPts val="1000"/>
              </a:spcAft>
              <a:buClr>
                <a:srgbClr val="00B050"/>
              </a:buClr>
            </a:pPr>
            <a:r>
              <a:rPr lang="en-AU" sz="2000" dirty="0">
                <a:solidFill>
                  <a:srgbClr val="000000"/>
                </a:solidFill>
                <a:latin typeface="+mn-lt"/>
                <a:ea typeface="Calibri" panose="020F0502020204030204" pitchFamily="34" charset="0"/>
                <a:cs typeface="Calibri" panose="020F0502020204030204" pitchFamily="34" charset="0"/>
              </a:rPr>
              <a:t>The Insight Platform hosts a range of assessments across learning areas.  Relevant to this PowerPoint are the ABLES assessment tools:</a:t>
            </a:r>
            <a:endParaRPr lang="en-AU" sz="2000" dirty="0">
              <a:latin typeface="+mn-lt"/>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itchFamily="34" charset="0"/>
              <a:buChar char="•"/>
            </a:pPr>
            <a:r>
              <a:rPr lang="en-AU" sz="1800" dirty="0">
                <a:solidFill>
                  <a:srgbClr val="000000"/>
                </a:solidFill>
                <a:latin typeface="+mn-lt"/>
                <a:ea typeface="Calibri" panose="020F0502020204030204" pitchFamily="34" charset="0"/>
                <a:cs typeface="Calibri" panose="020F0502020204030204" pitchFamily="34" charset="0"/>
              </a:rPr>
              <a:t>English, Speaking and Listening – </a:t>
            </a:r>
            <a:r>
              <a:rPr lang="en-AU" sz="1600" dirty="0">
                <a:solidFill>
                  <a:srgbClr val="000000"/>
                </a:solidFill>
                <a:latin typeface="+mn-lt"/>
                <a:ea typeface="Calibri" panose="020F0502020204030204" pitchFamily="34" charset="0"/>
                <a:cs typeface="Calibri" panose="020F0502020204030204" pitchFamily="34" charset="0"/>
              </a:rPr>
              <a:t>the development of functional communication skills leading towards recognition and use of the social conventions of communication</a:t>
            </a:r>
            <a:endParaRPr lang="en-AU" sz="1800" dirty="0">
              <a:latin typeface="+mn-lt"/>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itchFamily="34" charset="0"/>
              <a:buChar char="•"/>
            </a:pPr>
            <a:r>
              <a:rPr lang="en-AU" sz="1800" dirty="0">
                <a:solidFill>
                  <a:srgbClr val="000000"/>
                </a:solidFill>
                <a:latin typeface="+mn-lt"/>
                <a:ea typeface="Calibri" panose="020F0502020204030204" pitchFamily="34" charset="0"/>
                <a:cs typeface="Calibri" panose="020F0502020204030204" pitchFamily="34" charset="0"/>
              </a:rPr>
              <a:t>English, Reading and Writing (current name on website) – </a:t>
            </a:r>
            <a:r>
              <a:rPr lang="en-AU" sz="1600" dirty="0">
                <a:solidFill>
                  <a:srgbClr val="000000"/>
                </a:solidFill>
                <a:latin typeface="+mn-lt"/>
                <a:ea typeface="Calibri" panose="020F0502020204030204" pitchFamily="34" charset="0"/>
                <a:cs typeface="Calibri" panose="020F0502020204030204" pitchFamily="34" charset="0"/>
              </a:rPr>
              <a:t>the development of the use and interpretation of symbolic forms of representation leading towards early reading and writing</a:t>
            </a:r>
            <a:endParaRPr lang="en-AU" sz="1800" dirty="0">
              <a:latin typeface="+mn-lt"/>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itchFamily="34" charset="0"/>
              <a:buChar char="•"/>
            </a:pPr>
            <a:r>
              <a:rPr lang="en-AU" sz="1800" dirty="0">
                <a:solidFill>
                  <a:srgbClr val="000000"/>
                </a:solidFill>
                <a:latin typeface="+mn-lt"/>
                <a:ea typeface="Calibri" panose="020F0502020204030204" pitchFamily="34" charset="0"/>
                <a:cs typeface="Calibri" panose="020F0502020204030204" pitchFamily="34" charset="0"/>
              </a:rPr>
              <a:t>Other ABLES Assessment tools include the Personal and Social Capability</a:t>
            </a:r>
          </a:p>
          <a:p>
            <a:pPr marL="800100" lvl="1" indent="-342900">
              <a:lnSpc>
                <a:spcPct val="115000"/>
              </a:lnSpc>
              <a:spcAft>
                <a:spcPts val="1000"/>
              </a:spcAft>
              <a:buFont typeface="Arial" pitchFamily="34" charset="0"/>
              <a:buChar char="•"/>
            </a:pPr>
            <a:r>
              <a:rPr lang="en-AU" sz="1800" dirty="0">
                <a:solidFill>
                  <a:srgbClr val="000000"/>
                </a:solidFill>
                <a:effectLst/>
                <a:latin typeface="+mn-lt"/>
                <a:ea typeface="Calibri" panose="020F0502020204030204" pitchFamily="34" charset="0"/>
                <a:cs typeface="Times New Roman" panose="02020603050405020304" pitchFamily="18" charset="0"/>
              </a:rPr>
              <a:t> mathematics, movement (specific to physical disability), digital literacy &amp; critical &amp; creative thinking are currently in the research phase.</a:t>
            </a:r>
            <a:endParaRPr lang="en-AU" sz="18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822875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20688"/>
            <a:ext cx="9110735" cy="936104"/>
          </a:xfrm>
        </p:spPr>
        <p:txBody>
          <a:bodyPr/>
          <a:lstStyle/>
          <a:p>
            <a:r>
              <a:rPr lang="en-AU" dirty="0">
                <a:solidFill>
                  <a:schemeClr val="accent1"/>
                </a:solidFill>
              </a:rPr>
              <a:t>Integrating ABLES</a:t>
            </a:r>
          </a:p>
        </p:txBody>
      </p:sp>
      <p:grpSp>
        <p:nvGrpSpPr>
          <p:cNvPr id="15" name="Group 14"/>
          <p:cNvGrpSpPr/>
          <p:nvPr/>
        </p:nvGrpSpPr>
        <p:grpSpPr>
          <a:xfrm>
            <a:off x="251067" y="1856991"/>
            <a:ext cx="7139422" cy="4187083"/>
            <a:chOff x="251520" y="1527753"/>
            <a:chExt cx="6942924" cy="4648170"/>
          </a:xfrm>
        </p:grpSpPr>
        <p:pic>
          <p:nvPicPr>
            <p:cNvPr id="4" name="Picture 2" descr="Four AVLES interrelationships: Pedagogy, Reports, Victorian curriculum and Assessment tool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9223" y="1556792"/>
              <a:ext cx="4665554" cy="461913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bwMode="auto">
            <a:xfrm flipH="1">
              <a:off x="6474366" y="4017338"/>
              <a:ext cx="720078" cy="1397191"/>
            </a:xfrm>
            <a:prstGeom prst="straightConnector1">
              <a:avLst/>
            </a:prstGeom>
            <a:ln>
              <a:headEnd type="none" w="med" len="med"/>
              <a:tailEnd type="triangle"/>
            </a:ln>
            <a:extLst/>
          </p:spPr>
          <p:style>
            <a:lnRef idx="3">
              <a:schemeClr val="accent1"/>
            </a:lnRef>
            <a:fillRef idx="0">
              <a:schemeClr val="accent1"/>
            </a:fillRef>
            <a:effectRef idx="2">
              <a:schemeClr val="accent1"/>
            </a:effectRef>
            <a:fontRef idx="minor">
              <a:schemeClr val="tx1"/>
            </a:fontRef>
          </p:style>
        </p:cxnSp>
        <p:sp>
          <p:nvSpPr>
            <p:cNvPr id="6" name="TextBox 5"/>
            <p:cNvSpPr txBox="1"/>
            <p:nvPr/>
          </p:nvSpPr>
          <p:spPr>
            <a:xfrm>
              <a:off x="306965" y="4437112"/>
              <a:ext cx="1932258" cy="133251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AU" dirty="0">
                  <a:latin typeface="+mn-lt"/>
                </a:rPr>
                <a:t>Contains sample reports.</a:t>
              </a:r>
            </a:p>
          </p:txBody>
        </p:sp>
        <p:sp>
          <p:nvSpPr>
            <p:cNvPr id="8" name="TextBox 7"/>
            <p:cNvSpPr txBox="1"/>
            <p:nvPr/>
          </p:nvSpPr>
          <p:spPr>
            <a:xfrm>
              <a:off x="251520" y="1527753"/>
              <a:ext cx="3384376" cy="112750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AU" sz="2000" dirty="0">
                  <a:latin typeface="+mn-lt"/>
                </a:rPr>
                <a:t>Provides strategies for teaching and learning for students with disabilities.</a:t>
              </a:r>
            </a:p>
          </p:txBody>
        </p:sp>
        <p:cxnSp>
          <p:nvCxnSpPr>
            <p:cNvPr id="9" name="Straight Arrow Connector 8"/>
            <p:cNvCxnSpPr/>
            <p:nvPr/>
          </p:nvCxnSpPr>
          <p:spPr bwMode="auto">
            <a:xfrm>
              <a:off x="3635896" y="1527753"/>
              <a:ext cx="747166" cy="549376"/>
            </a:xfrm>
            <a:prstGeom prst="straightConnector1">
              <a:avLst/>
            </a:prstGeom>
            <a:ln>
              <a:headEnd type="none" w="med" len="med"/>
              <a:tailEnd type="triangle"/>
            </a:ln>
            <a:extLst/>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bwMode="auto">
            <a:xfrm>
              <a:off x="2239223" y="4437112"/>
              <a:ext cx="673290" cy="508974"/>
            </a:xfrm>
            <a:prstGeom prst="straightConnector1">
              <a:avLst/>
            </a:prstGeom>
            <a:ln>
              <a:headEnd type="none" w="med" len="med"/>
              <a:tailEnd type="triangle"/>
            </a:ln>
            <a:extLst/>
          </p:spPr>
          <p:style>
            <a:lnRef idx="3">
              <a:schemeClr val="accent1"/>
            </a:lnRef>
            <a:fillRef idx="0">
              <a:schemeClr val="accent1"/>
            </a:fillRef>
            <a:effectRef idx="2">
              <a:schemeClr val="accent1"/>
            </a:effectRef>
            <a:fontRef idx="minor">
              <a:schemeClr val="tx1"/>
            </a:fontRef>
          </p:style>
        </p:cxnSp>
      </p:grpSp>
      <p:sp>
        <p:nvSpPr>
          <p:cNvPr id="16" name="TextBox 15"/>
          <p:cNvSpPr txBox="1"/>
          <p:nvPr/>
        </p:nvSpPr>
        <p:spPr>
          <a:xfrm>
            <a:off x="6014899" y="2444584"/>
            <a:ext cx="3095836" cy="163121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AU" sz="2000" dirty="0">
                <a:latin typeface="Arial" panose="020B0604020202020204" pitchFamily="34" charset="0"/>
                <a:cs typeface="Arial" panose="020B0604020202020204" pitchFamily="34" charset="0"/>
              </a:rPr>
              <a:t>The teacher can apply the ABLES assessment tool to identify their students’ readiness to learn</a:t>
            </a:r>
            <a:r>
              <a:rPr lang="en-AU" sz="2000" dirty="0"/>
              <a:t>.</a:t>
            </a:r>
          </a:p>
        </p:txBody>
      </p:sp>
    </p:spTree>
    <p:extLst>
      <p:ext uri="{BB962C8B-B14F-4D97-AF65-F5344CB8AC3E}">
        <p14:creationId xmlns:p14="http://schemas.microsoft.com/office/powerpoint/2010/main" val="306882107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5877272"/>
            <a:ext cx="8712968" cy="307777"/>
          </a:xfrm>
          <a:prstGeom prst="rect">
            <a:avLst/>
          </a:prstGeom>
          <a:noFill/>
        </p:spPr>
        <p:txBody>
          <a:bodyPr wrap="square" rtlCol="0">
            <a:spAutoFit/>
          </a:bodyPr>
          <a:lstStyle/>
          <a:p>
            <a:r>
              <a:rPr lang="en-AU" sz="1400" dirty="0">
                <a:hlinkClick r:id="rId3"/>
              </a:rPr>
              <a:t>http://</a:t>
            </a:r>
            <a:r>
              <a:rPr lang="en-AU" sz="1400" dirty="0" smtClean="0">
                <a:hlinkClick r:id="rId3"/>
              </a:rPr>
              <a:t>victoriancurriculum.vcaa.vic.edu.au/overview/curriculum-design/standards-and-levels</a:t>
            </a:r>
            <a:endParaRPr lang="en-AU" sz="1400" dirty="0"/>
          </a:p>
        </p:txBody>
      </p:sp>
      <p:sp>
        <p:nvSpPr>
          <p:cNvPr id="8" name="Rectangle 7"/>
          <p:cNvSpPr/>
          <p:nvPr/>
        </p:nvSpPr>
        <p:spPr>
          <a:xfrm>
            <a:off x="611560" y="3861048"/>
            <a:ext cx="7992888" cy="1631216"/>
          </a:xfrm>
          <a:prstGeom prst="rect">
            <a:avLst/>
          </a:prstGeom>
        </p:spPr>
        <p:txBody>
          <a:bodyPr wrap="square">
            <a:spAutoFit/>
          </a:bodyPr>
          <a:lstStyle/>
          <a:p>
            <a:pPr algn="just">
              <a:spcBef>
                <a:spcPts val="600"/>
              </a:spcBef>
              <a:spcAft>
                <a:spcPts val="600"/>
              </a:spcAft>
            </a:pPr>
            <a:r>
              <a:rPr lang="en-US" sz="2000" dirty="0">
                <a:latin typeface="+mn-lt"/>
                <a:ea typeface="Times New Roman" panose="02020603050405020304" pitchFamily="18" charset="0"/>
                <a:cs typeface="Times New Roman" panose="02020603050405020304" pitchFamily="18" charset="0"/>
              </a:rPr>
              <a:t>Teachers are provided with </a:t>
            </a:r>
            <a:r>
              <a:rPr lang="en-US" sz="2000" dirty="0">
                <a:solidFill>
                  <a:srgbClr val="0070C0"/>
                </a:solidFill>
                <a:latin typeface="+mn-lt"/>
                <a:ea typeface="Times New Roman" panose="02020603050405020304" pitchFamily="18" charset="0"/>
                <a:cs typeface="Times New Roman" panose="02020603050405020304" pitchFamily="18" charset="0"/>
              </a:rPr>
              <a:t>explicit guidance material and resources</a:t>
            </a:r>
            <a:r>
              <a:rPr lang="en-US" sz="2000" dirty="0">
                <a:latin typeface="+mn-lt"/>
                <a:ea typeface="Times New Roman" panose="02020603050405020304" pitchFamily="18" charset="0"/>
                <a:cs typeface="Times New Roman" panose="02020603050405020304" pitchFamily="18" charset="0"/>
              </a:rPr>
              <a:t>, including assessment tools and reporting systems that assist them to effectively plan and teach for the individual needs of students. The ABLES Assessment Tool identifies a student’s readiness to learn along a particular developmental learning pathway. </a:t>
            </a:r>
          </a:p>
        </p:txBody>
      </p:sp>
      <p:sp>
        <p:nvSpPr>
          <p:cNvPr id="2" name="TextBox 1"/>
          <p:cNvSpPr txBox="1"/>
          <p:nvPr/>
        </p:nvSpPr>
        <p:spPr>
          <a:xfrm>
            <a:off x="1459257" y="611599"/>
            <a:ext cx="6297493" cy="584775"/>
          </a:xfrm>
          <a:prstGeom prst="rect">
            <a:avLst/>
          </a:prstGeom>
          <a:noFill/>
        </p:spPr>
        <p:txBody>
          <a:bodyPr wrap="square" rtlCol="0">
            <a:spAutoFit/>
          </a:bodyPr>
          <a:lstStyle/>
          <a:p>
            <a:pPr algn="ctr"/>
            <a:r>
              <a:rPr lang="en-AU" sz="3200" b="1" dirty="0">
                <a:solidFill>
                  <a:schemeClr val="accent1"/>
                </a:solidFill>
                <a:latin typeface="+mj-lt"/>
              </a:rPr>
              <a:t>What are the Reports?</a:t>
            </a:r>
          </a:p>
        </p:txBody>
      </p:sp>
      <p:pic>
        <p:nvPicPr>
          <p:cNvPr id="20" name="Picture 19"/>
          <p:cNvPicPr>
            <a:picLocks noChangeAspect="1"/>
          </p:cNvPicPr>
          <p:nvPr/>
        </p:nvPicPr>
        <p:blipFill rotWithShape="1">
          <a:blip r:embed="rId4"/>
          <a:srcRect l="16705" t="26856" r="19886" b="23321"/>
          <a:stretch/>
        </p:blipFill>
        <p:spPr>
          <a:xfrm>
            <a:off x="136532" y="1209342"/>
            <a:ext cx="8712968" cy="2651706"/>
          </a:xfrm>
          <a:prstGeom prst="rect">
            <a:avLst/>
          </a:prstGeom>
        </p:spPr>
      </p:pic>
    </p:spTree>
    <p:extLst>
      <p:ext uri="{BB962C8B-B14F-4D97-AF65-F5344CB8AC3E}">
        <p14:creationId xmlns:p14="http://schemas.microsoft.com/office/powerpoint/2010/main" val="32668069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60000">
            <a:off x="634901" y="850950"/>
            <a:ext cx="3277014" cy="4751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1282" y="908720"/>
            <a:ext cx="4505492" cy="5325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18725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3" cstate="print"/>
          <a:srcRect/>
          <a:stretch>
            <a:fillRect/>
          </a:stretch>
        </p:blipFill>
        <p:spPr>
          <a:xfrm>
            <a:off x="669948" y="1006707"/>
            <a:ext cx="7793902" cy="5048445"/>
          </a:xfrm>
          <a:prstGeom prst="rect">
            <a:avLst/>
          </a:prstGeom>
          <a:noFill/>
          <a:ln/>
        </p:spPr>
      </p:pic>
      <p:sp>
        <p:nvSpPr>
          <p:cNvPr id="3" name="TextBox 2"/>
          <p:cNvSpPr txBox="1"/>
          <p:nvPr/>
        </p:nvSpPr>
        <p:spPr>
          <a:xfrm>
            <a:off x="1758587" y="579451"/>
            <a:ext cx="5616624" cy="461665"/>
          </a:xfrm>
          <a:prstGeom prst="rect">
            <a:avLst/>
          </a:prstGeom>
          <a:noFill/>
        </p:spPr>
        <p:txBody>
          <a:bodyPr wrap="square" rtlCol="0">
            <a:spAutoFit/>
          </a:bodyPr>
          <a:lstStyle/>
          <a:p>
            <a:pPr algn="ctr"/>
            <a:r>
              <a:rPr lang="en-AU" b="1" dirty="0">
                <a:solidFill>
                  <a:schemeClr val="accent1"/>
                </a:solidFill>
                <a:latin typeface="+mj-lt"/>
              </a:rPr>
              <a:t>Learning progress </a:t>
            </a:r>
            <a:r>
              <a:rPr lang="en-AU" b="1" dirty="0" smtClean="0">
                <a:solidFill>
                  <a:schemeClr val="accent1"/>
                </a:solidFill>
                <a:latin typeface="+mj-lt"/>
              </a:rPr>
              <a:t>(6 </a:t>
            </a:r>
            <a:r>
              <a:rPr lang="en-AU" b="1" dirty="0">
                <a:solidFill>
                  <a:schemeClr val="accent1"/>
                </a:solidFill>
                <a:latin typeface="+mj-lt"/>
              </a:rPr>
              <a:t>months</a:t>
            </a:r>
            <a:r>
              <a:rPr lang="en-AU" b="1" dirty="0" smtClean="0">
                <a:solidFill>
                  <a:schemeClr val="accent1"/>
                </a:solidFill>
                <a:latin typeface="+mj-lt"/>
              </a:rPr>
              <a:t>)</a:t>
            </a:r>
            <a:endParaRPr lang="en-AU" b="1" dirty="0">
              <a:solidFill>
                <a:schemeClr val="accent1"/>
              </a:solidFill>
              <a:latin typeface="+mj-lt"/>
            </a:endParaRPr>
          </a:p>
        </p:txBody>
      </p:sp>
      <p:sp>
        <p:nvSpPr>
          <p:cNvPr id="4" name="TextBox 3"/>
          <p:cNvSpPr txBox="1"/>
          <p:nvPr/>
        </p:nvSpPr>
        <p:spPr>
          <a:xfrm>
            <a:off x="5148064" y="2974396"/>
            <a:ext cx="3792996" cy="95866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lnSpc>
                <a:spcPct val="150000"/>
              </a:lnSpc>
            </a:pPr>
            <a:r>
              <a:rPr lang="en-AU" sz="2000" b="1" dirty="0">
                <a:solidFill>
                  <a:schemeClr val="bg1"/>
                </a:solidFill>
                <a:latin typeface="+mn-lt"/>
              </a:rPr>
              <a:t>Where on the pathway are my students working?</a:t>
            </a:r>
          </a:p>
        </p:txBody>
      </p:sp>
      <p:sp>
        <p:nvSpPr>
          <p:cNvPr id="5" name="Oval 4"/>
          <p:cNvSpPr/>
          <p:nvPr/>
        </p:nvSpPr>
        <p:spPr>
          <a:xfrm>
            <a:off x="2339752" y="3537012"/>
            <a:ext cx="984684" cy="792088"/>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p:cNvSpPr/>
          <p:nvPr/>
        </p:nvSpPr>
        <p:spPr>
          <a:xfrm>
            <a:off x="3419872" y="2780928"/>
            <a:ext cx="1152128" cy="1500005"/>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p:cNvSpPr/>
          <p:nvPr/>
        </p:nvSpPr>
        <p:spPr>
          <a:xfrm>
            <a:off x="4082671" y="2152247"/>
            <a:ext cx="984684" cy="792088"/>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323528" y="4869160"/>
            <a:ext cx="5364890" cy="12875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nSpc>
                <a:spcPct val="150000"/>
              </a:lnSpc>
            </a:pPr>
            <a:r>
              <a:rPr lang="en-AU" sz="1800" b="1" dirty="0">
                <a:solidFill>
                  <a:schemeClr val="bg1"/>
                </a:solidFill>
                <a:latin typeface="+mn-lt"/>
              </a:rPr>
              <a:t>How much progress have they made?</a:t>
            </a:r>
          </a:p>
          <a:p>
            <a:pPr>
              <a:lnSpc>
                <a:spcPct val="150000"/>
              </a:lnSpc>
            </a:pPr>
            <a:r>
              <a:rPr lang="en-AU" sz="1800" b="1" dirty="0">
                <a:solidFill>
                  <a:schemeClr val="bg1"/>
                </a:solidFill>
                <a:latin typeface="+mn-lt"/>
              </a:rPr>
              <a:t>Did some make more progress than others? </a:t>
            </a:r>
            <a:endParaRPr lang="en-AU" sz="1800" b="1" dirty="0" smtClean="0">
              <a:solidFill>
                <a:schemeClr val="bg1"/>
              </a:solidFill>
              <a:latin typeface="+mn-lt"/>
            </a:endParaRPr>
          </a:p>
          <a:p>
            <a:pPr>
              <a:lnSpc>
                <a:spcPct val="150000"/>
              </a:lnSpc>
            </a:pPr>
            <a:r>
              <a:rPr lang="en-AU" sz="1800" b="1" dirty="0" smtClean="0">
                <a:solidFill>
                  <a:schemeClr val="bg1"/>
                </a:solidFill>
                <a:latin typeface="+mn-lt"/>
              </a:rPr>
              <a:t>Why?</a:t>
            </a:r>
            <a:endParaRPr lang="en-AU" sz="1800" b="1" dirty="0">
              <a:solidFill>
                <a:schemeClr val="bg1"/>
              </a:solidFill>
              <a:latin typeface="+mn-lt"/>
            </a:endParaRPr>
          </a:p>
        </p:txBody>
      </p:sp>
    </p:spTree>
    <p:extLst>
      <p:ext uri="{BB962C8B-B14F-4D97-AF65-F5344CB8AC3E}">
        <p14:creationId xmlns:p14="http://schemas.microsoft.com/office/powerpoint/2010/main" val="26734040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764704"/>
            <a:ext cx="6550496" cy="548681"/>
          </a:xfrm>
        </p:spPr>
        <p:txBody>
          <a:bodyPr/>
          <a:lstStyle/>
          <a:p>
            <a:r>
              <a:rPr lang="en-AU" sz="3600" dirty="0">
                <a:solidFill>
                  <a:schemeClr val="accent1"/>
                </a:solidFill>
              </a:rPr>
              <a:t>Questions &amp; Feedback</a:t>
            </a:r>
          </a:p>
        </p:txBody>
      </p:sp>
      <p:sp>
        <p:nvSpPr>
          <p:cNvPr id="3" name="TextBox 2"/>
          <p:cNvSpPr txBox="1"/>
          <p:nvPr/>
        </p:nvSpPr>
        <p:spPr>
          <a:xfrm>
            <a:off x="323528" y="2564904"/>
            <a:ext cx="8496944" cy="3431709"/>
          </a:xfrm>
          <a:prstGeom prst="rect">
            <a:avLst/>
          </a:prstGeom>
          <a:noFill/>
          <a:ln w="57150">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AU" b="1" dirty="0">
                <a:solidFill>
                  <a:schemeClr val="accent1"/>
                </a:solidFill>
              </a:rPr>
              <a:t>My questions:  </a:t>
            </a:r>
          </a:p>
          <a:p>
            <a:pPr marL="514350" indent="-514350">
              <a:spcBef>
                <a:spcPts val="600"/>
              </a:spcBef>
              <a:spcAft>
                <a:spcPts val="600"/>
              </a:spcAft>
              <a:buFont typeface="+mj-lt"/>
              <a:buAutoNum type="arabicPeriod"/>
            </a:pPr>
            <a:r>
              <a:rPr lang="en-AU" dirty="0"/>
              <a:t>Did this session prepare you to use the DET &amp; VCAA resources in curriculum for students with additional needs?</a:t>
            </a:r>
          </a:p>
          <a:p>
            <a:pPr marL="514350" indent="-514350">
              <a:spcBef>
                <a:spcPts val="600"/>
              </a:spcBef>
              <a:spcAft>
                <a:spcPts val="600"/>
              </a:spcAft>
              <a:buFont typeface="+mj-lt"/>
              <a:buAutoNum type="arabicPeriod"/>
            </a:pPr>
            <a:r>
              <a:rPr lang="en-AU" dirty="0"/>
              <a:t>What further resources or professional learning will develop your confidence in teaching and learning programs for students with additional needs?</a:t>
            </a:r>
          </a:p>
          <a:p>
            <a:pPr marL="514350" indent="-514350">
              <a:spcBef>
                <a:spcPts val="600"/>
              </a:spcBef>
              <a:spcAft>
                <a:spcPts val="600"/>
              </a:spcAft>
              <a:buFont typeface="+mj-lt"/>
              <a:buAutoNum type="arabicPeriod"/>
            </a:pPr>
            <a:r>
              <a:rPr lang="en-AU" dirty="0"/>
              <a:t>How can this be achieved?</a:t>
            </a:r>
          </a:p>
        </p:txBody>
      </p:sp>
      <p:sp>
        <p:nvSpPr>
          <p:cNvPr id="4" name="TextBox 3"/>
          <p:cNvSpPr txBox="1"/>
          <p:nvPr/>
        </p:nvSpPr>
        <p:spPr>
          <a:xfrm>
            <a:off x="4067944" y="1784665"/>
            <a:ext cx="4608512" cy="584775"/>
          </a:xfrm>
          <a:prstGeom prst="rect">
            <a:avLst/>
          </a:prstGeom>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en-AU" sz="3200" b="1" dirty="0">
                <a:solidFill>
                  <a:schemeClr val="accent1"/>
                </a:solidFill>
              </a:rPr>
              <a:t>Any questions?</a:t>
            </a:r>
          </a:p>
        </p:txBody>
      </p:sp>
    </p:spTree>
    <p:extLst>
      <p:ext uri="{BB962C8B-B14F-4D97-AF65-F5344CB8AC3E}">
        <p14:creationId xmlns:p14="http://schemas.microsoft.com/office/powerpoint/2010/main" val="298987249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764704"/>
            <a:ext cx="3526160" cy="659160"/>
          </a:xfrm>
        </p:spPr>
        <p:txBody>
          <a:bodyPr/>
          <a:lstStyle/>
          <a:p>
            <a:r>
              <a:rPr lang="en-AU" dirty="0">
                <a:solidFill>
                  <a:schemeClr val="accent1"/>
                </a:solidFill>
              </a:rPr>
              <a:t>Resources</a:t>
            </a:r>
          </a:p>
        </p:txBody>
      </p:sp>
      <p:sp>
        <p:nvSpPr>
          <p:cNvPr id="4" name="TextBox 3"/>
          <p:cNvSpPr txBox="1"/>
          <p:nvPr/>
        </p:nvSpPr>
        <p:spPr>
          <a:xfrm>
            <a:off x="2555776" y="5301208"/>
            <a:ext cx="4976949" cy="646331"/>
          </a:xfrm>
          <a:prstGeom prst="rect">
            <a:avLst/>
          </a:prstGeom>
          <a:noFill/>
        </p:spPr>
        <p:txBody>
          <a:bodyPr wrap="square" rtlCol="0">
            <a:spAutoFit/>
          </a:bodyPr>
          <a:lstStyle/>
          <a:p>
            <a:r>
              <a:rPr lang="en-AU" dirty="0"/>
              <a:t>Username = school #</a:t>
            </a:r>
          </a:p>
          <a:p>
            <a:r>
              <a:rPr lang="en-AU" dirty="0"/>
              <a:t>Password = </a:t>
            </a:r>
            <a:r>
              <a:rPr lang="en-AU" b="1" dirty="0"/>
              <a:t>Vic_ABLES22</a:t>
            </a:r>
            <a:r>
              <a:rPr lang="en-AU" dirty="0"/>
              <a:t> </a:t>
            </a:r>
          </a:p>
        </p:txBody>
      </p:sp>
      <p:sp>
        <p:nvSpPr>
          <p:cNvPr id="8" name="Content Placeholder 2"/>
          <p:cNvSpPr>
            <a:spLocks noGrp="1"/>
          </p:cNvSpPr>
          <p:nvPr>
            <p:ph idx="1"/>
          </p:nvPr>
        </p:nvSpPr>
        <p:spPr>
          <a:xfrm>
            <a:off x="683568" y="1628800"/>
            <a:ext cx="7772400" cy="3098304"/>
          </a:xfrm>
        </p:spPr>
        <p:txBody>
          <a:bodyPr/>
          <a:lstStyle/>
          <a:p>
            <a:pPr marL="0" indent="0">
              <a:buNone/>
            </a:pPr>
            <a:r>
              <a:rPr lang="en-AU" sz="2400" dirty="0"/>
              <a:t>Victorian Curriculum site - Diversity of Learners tab including pre-intentional to intentional definitions</a:t>
            </a:r>
          </a:p>
          <a:p>
            <a:pPr marL="0" indent="0">
              <a:buNone/>
            </a:pPr>
            <a:r>
              <a:rPr lang="en-AU" sz="1800" b="0" dirty="0">
                <a:hlinkClick r:id="rId2"/>
              </a:rPr>
              <a:t>http://victoriancurriculum.vcaa.vic.edu.au/overview/diversity-of-learners</a:t>
            </a:r>
            <a:r>
              <a:rPr lang="en-AU" sz="1800" b="0" dirty="0"/>
              <a:t> </a:t>
            </a:r>
          </a:p>
          <a:p>
            <a:pPr marL="0" indent="0">
              <a:buNone/>
            </a:pPr>
            <a:endParaRPr lang="en-AU" sz="2000" dirty="0"/>
          </a:p>
          <a:p>
            <a:pPr marL="0" indent="0">
              <a:spcBef>
                <a:spcPts val="600"/>
              </a:spcBef>
              <a:spcAft>
                <a:spcPts val="600"/>
              </a:spcAft>
              <a:buNone/>
            </a:pPr>
            <a:r>
              <a:rPr lang="en-AU" sz="2800" dirty="0"/>
              <a:t>Key ABLES resources </a:t>
            </a:r>
            <a:r>
              <a:rPr lang="en-AU" sz="2000" b="0" dirty="0">
                <a:hlinkClick r:id="rId3"/>
              </a:rPr>
              <a:t>http://www.education.vic.gov.au/school/teachers/teachingresources/diversity/Pages/ablesresources.aspx</a:t>
            </a:r>
            <a:r>
              <a:rPr lang="en-AU" sz="2000" b="0" dirty="0"/>
              <a:t> </a:t>
            </a:r>
          </a:p>
        </p:txBody>
      </p:sp>
    </p:spTree>
    <p:extLst>
      <p:ext uri="{BB962C8B-B14F-4D97-AF65-F5344CB8AC3E}">
        <p14:creationId xmlns:p14="http://schemas.microsoft.com/office/powerpoint/2010/main" val="126785981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2276872"/>
            <a:ext cx="7920880" cy="3849960"/>
          </a:xfrm>
        </p:spPr>
        <p:txBody>
          <a:bodyPr/>
          <a:lstStyle/>
          <a:p>
            <a:pPr marL="0" indent="0">
              <a:spcBef>
                <a:spcPts val="0"/>
              </a:spcBef>
              <a:spcAft>
                <a:spcPts val="0"/>
              </a:spcAft>
              <a:buNone/>
            </a:pPr>
            <a:r>
              <a:rPr lang="en-AU" sz="2400" dirty="0"/>
              <a:t>How to do Personalised Learning &amp; Support Plans: </a:t>
            </a:r>
          </a:p>
          <a:p>
            <a:pPr marL="0" indent="0">
              <a:spcBef>
                <a:spcPts val="600"/>
              </a:spcBef>
              <a:spcAft>
                <a:spcPts val="600"/>
              </a:spcAft>
              <a:buNone/>
            </a:pPr>
            <a:r>
              <a:rPr lang="en-AU" sz="1800" b="0" dirty="0">
                <a:hlinkClick r:id="rId3"/>
              </a:rPr>
              <a:t>http://</a:t>
            </a:r>
            <a:r>
              <a:rPr lang="en-AU" sz="1800" b="0" dirty="0" smtClean="0">
                <a:hlinkClick r:id="rId3"/>
              </a:rPr>
              <a:t>www.education.vic.gov.au/school/teachers/support/Pages/lspmod32curric2.aspx</a:t>
            </a:r>
            <a:endParaRPr lang="en-AU" sz="1800" b="0" dirty="0"/>
          </a:p>
          <a:p>
            <a:pPr marL="0" indent="0">
              <a:spcBef>
                <a:spcPts val="600"/>
              </a:spcBef>
              <a:spcAft>
                <a:spcPts val="600"/>
              </a:spcAft>
              <a:buNone/>
            </a:pPr>
            <a:endParaRPr lang="en-AU" sz="1800" b="0" dirty="0"/>
          </a:p>
          <a:p>
            <a:pPr marL="0" indent="0">
              <a:spcBef>
                <a:spcPts val="600"/>
              </a:spcBef>
              <a:spcAft>
                <a:spcPts val="600"/>
              </a:spcAft>
              <a:buNone/>
            </a:pPr>
            <a:r>
              <a:rPr lang="en-AU" sz="2400" dirty="0" smtClean="0"/>
              <a:t>Online </a:t>
            </a:r>
            <a:r>
              <a:rPr lang="en-AU" sz="2400" dirty="0"/>
              <a:t>training for Students with Disabilities </a:t>
            </a:r>
            <a:r>
              <a:rPr lang="en-AU" sz="1800" b="0" dirty="0">
                <a:hlinkClick r:id="rId4"/>
              </a:rPr>
              <a:t>http://www.oltaustralia.net/courses_victoria.asp?stateid=9&amp;schooltype=1</a:t>
            </a:r>
            <a:r>
              <a:rPr lang="en-AU" sz="1800" b="0" dirty="0"/>
              <a:t> </a:t>
            </a:r>
            <a:endParaRPr lang="en-AU" sz="2000" b="0" dirty="0"/>
          </a:p>
        </p:txBody>
      </p:sp>
      <p:sp>
        <p:nvSpPr>
          <p:cNvPr id="5" name="Title 1"/>
          <p:cNvSpPr txBox="1">
            <a:spLocks/>
          </p:cNvSpPr>
          <p:nvPr/>
        </p:nvSpPr>
        <p:spPr bwMode="auto">
          <a:xfrm>
            <a:off x="2915816" y="980728"/>
            <a:ext cx="3360390" cy="65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a:lstStyle>
          <a:p>
            <a:r>
              <a:rPr lang="en-AU" kern="0" dirty="0">
                <a:solidFill>
                  <a:schemeClr val="accent1"/>
                </a:solidFill>
              </a:rPr>
              <a:t>Resources</a:t>
            </a:r>
          </a:p>
        </p:txBody>
      </p:sp>
    </p:spTree>
    <p:extLst>
      <p:ext uri="{BB962C8B-B14F-4D97-AF65-F5344CB8AC3E}">
        <p14:creationId xmlns:p14="http://schemas.microsoft.com/office/powerpoint/2010/main" val="352769784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764704"/>
            <a:ext cx="7257493" cy="535902"/>
          </a:xfrm>
        </p:spPr>
        <p:txBody>
          <a:bodyPr/>
          <a:lstStyle/>
          <a:p>
            <a:r>
              <a:rPr lang="en-AU" sz="4000" b="1" dirty="0">
                <a:solidFill>
                  <a:schemeClr val="accent1"/>
                </a:solidFill>
              </a:rPr>
              <a:t>Location / Contact details </a:t>
            </a:r>
          </a:p>
        </p:txBody>
      </p:sp>
      <p:sp>
        <p:nvSpPr>
          <p:cNvPr id="5" name="Content Placeholder 4"/>
          <p:cNvSpPr>
            <a:spLocks noGrp="1"/>
          </p:cNvSpPr>
          <p:nvPr>
            <p:ph idx="1"/>
          </p:nvPr>
        </p:nvSpPr>
        <p:spPr>
          <a:xfrm>
            <a:off x="395536" y="1556792"/>
            <a:ext cx="8352928" cy="4392488"/>
          </a:xfrm>
        </p:spPr>
        <p:txBody>
          <a:bodyPr/>
          <a:lstStyle/>
          <a:p>
            <a:pPr marL="0" indent="0">
              <a:spcBef>
                <a:spcPts val="0"/>
              </a:spcBef>
              <a:buNone/>
            </a:pPr>
            <a:r>
              <a:rPr lang="en-AU" sz="2000" dirty="0">
                <a:solidFill>
                  <a:srgbClr val="0099E3"/>
                </a:solidFill>
              </a:rPr>
              <a:t>VCAA websites</a:t>
            </a:r>
          </a:p>
          <a:p>
            <a:pPr marL="0" indent="0">
              <a:spcBef>
                <a:spcPts val="0"/>
              </a:spcBef>
              <a:buNone/>
            </a:pPr>
            <a:r>
              <a:rPr lang="en-AU" sz="1600" dirty="0"/>
              <a:t>Victorian Curriculum F-10</a:t>
            </a:r>
          </a:p>
          <a:p>
            <a:pPr marL="0" indent="0">
              <a:spcBef>
                <a:spcPts val="0"/>
              </a:spcBef>
              <a:buNone/>
            </a:pPr>
            <a:r>
              <a:rPr lang="en-AU" sz="1600" b="0" dirty="0">
                <a:solidFill>
                  <a:srgbClr val="306278"/>
                </a:solidFill>
                <a:hlinkClick r:id="rId3"/>
              </a:rPr>
              <a:t>http://victoriancurriculum.vcaa.vic.edu.au</a:t>
            </a:r>
            <a:endParaRPr lang="en-AU" sz="1600" dirty="0"/>
          </a:p>
          <a:p>
            <a:pPr marL="0" indent="0">
              <a:buNone/>
            </a:pPr>
            <a:endParaRPr lang="en-AU" sz="700" dirty="0"/>
          </a:p>
          <a:p>
            <a:pPr marL="0" indent="0">
              <a:buNone/>
            </a:pPr>
            <a:r>
              <a:rPr lang="en-AU" sz="1600" dirty="0"/>
              <a:t>Victorian Curriculum F-10 Resources and Support</a:t>
            </a:r>
          </a:p>
          <a:p>
            <a:pPr marL="0" indent="0">
              <a:buNone/>
            </a:pPr>
            <a:r>
              <a:rPr lang="en-AU" sz="1600" b="0" dirty="0">
                <a:hlinkClick r:id="rId4"/>
              </a:rPr>
              <a:t>http://www.vcaa.vic.edu.au/Pages/foundation10/viccurriculum/viccurr-resources.aspx</a:t>
            </a:r>
            <a:endParaRPr lang="en-AU" sz="1600" b="0" dirty="0"/>
          </a:p>
          <a:p>
            <a:pPr marL="0" indent="0">
              <a:spcBef>
                <a:spcPts val="0"/>
              </a:spcBef>
              <a:buNone/>
            </a:pPr>
            <a:endParaRPr lang="en-AU" sz="900" b="0" dirty="0"/>
          </a:p>
          <a:p>
            <a:pPr marL="0" indent="0">
              <a:spcBef>
                <a:spcPts val="0"/>
              </a:spcBef>
              <a:buNone/>
            </a:pPr>
            <a:r>
              <a:rPr lang="en-AU" sz="1600" dirty="0"/>
              <a:t>Curriculum Planning Resources: </a:t>
            </a:r>
          </a:p>
          <a:p>
            <a:pPr marL="0" indent="0">
              <a:spcBef>
                <a:spcPts val="0"/>
              </a:spcBef>
              <a:buNone/>
            </a:pPr>
            <a:r>
              <a:rPr lang="en-AU" sz="1600" b="0" dirty="0">
                <a:ea typeface="ヒラギノ角ゴ Pro W3" charset="-128"/>
                <a:hlinkClick r:id="rId5"/>
              </a:rPr>
              <a:t>http://curriculumplanning.vcaa.vic.edu.au/home</a:t>
            </a:r>
            <a:endParaRPr lang="en-AU" sz="1600" b="0" dirty="0">
              <a:ea typeface="ヒラギノ角ゴ Pro W3" charset="-128"/>
            </a:endParaRPr>
          </a:p>
          <a:p>
            <a:pPr marL="0" indent="0">
              <a:spcBef>
                <a:spcPts val="0"/>
              </a:spcBef>
              <a:buNone/>
            </a:pPr>
            <a:endParaRPr lang="en-AU" sz="700" b="0" dirty="0"/>
          </a:p>
          <a:p>
            <a:pPr marL="0" indent="0">
              <a:spcBef>
                <a:spcPts val="0"/>
              </a:spcBef>
              <a:buNone/>
            </a:pPr>
            <a:r>
              <a:rPr lang="en-AU" sz="2000" dirty="0">
                <a:solidFill>
                  <a:schemeClr val="accent1"/>
                </a:solidFill>
              </a:rPr>
              <a:t>DET websites</a:t>
            </a:r>
            <a:endParaRPr lang="en-AU" sz="2000" b="0" dirty="0">
              <a:solidFill>
                <a:schemeClr val="accent1"/>
              </a:solidFill>
            </a:endParaRPr>
          </a:p>
          <a:p>
            <a:pPr marL="0" indent="0">
              <a:spcBef>
                <a:spcPts val="0"/>
              </a:spcBef>
              <a:buNone/>
            </a:pPr>
            <a:r>
              <a:rPr lang="en-AU" sz="2000" b="0" dirty="0">
                <a:solidFill>
                  <a:schemeClr val="tx1"/>
                </a:solidFill>
              </a:rPr>
              <a:t>Learning Diversity resources </a:t>
            </a:r>
            <a:r>
              <a:rPr lang="en-AU" sz="1600" b="0" dirty="0">
                <a:solidFill>
                  <a:schemeClr val="tx1"/>
                </a:solidFill>
                <a:hlinkClick r:id="rId6"/>
              </a:rPr>
              <a:t>http://www.education.vic.gov.au/school/teachers/teachingresources/diversity/Pages/default.aspx</a:t>
            </a:r>
            <a:r>
              <a:rPr lang="en-AU" sz="1600" b="0" dirty="0">
                <a:solidFill>
                  <a:schemeClr val="tx1"/>
                </a:solidFill>
              </a:rPr>
              <a:t> </a:t>
            </a:r>
            <a:endParaRPr lang="en-AU" sz="1600" dirty="0">
              <a:solidFill>
                <a:schemeClr val="bg2"/>
              </a:solidFill>
            </a:endParaRPr>
          </a:p>
          <a:p>
            <a:pPr marL="0" indent="0">
              <a:spcBef>
                <a:spcPts val="0"/>
              </a:spcBef>
              <a:buNone/>
            </a:pPr>
            <a:r>
              <a:rPr lang="en-AU" sz="2000" dirty="0">
                <a:solidFill>
                  <a:schemeClr val="accent1"/>
                </a:solidFill>
              </a:rPr>
              <a:t>Queries</a:t>
            </a:r>
          </a:p>
          <a:p>
            <a:pPr marL="0" indent="0">
              <a:spcBef>
                <a:spcPts val="0"/>
              </a:spcBef>
              <a:buNone/>
            </a:pPr>
            <a:r>
              <a:rPr lang="en-AU" sz="1600" b="0" dirty="0" smtClean="0"/>
              <a:t>Jacqueline Moore</a:t>
            </a:r>
            <a:endParaRPr lang="en-AU" sz="1600" b="0" dirty="0"/>
          </a:p>
          <a:p>
            <a:pPr marL="0" indent="0">
              <a:spcBef>
                <a:spcPts val="0"/>
              </a:spcBef>
              <a:buNone/>
            </a:pPr>
            <a:r>
              <a:rPr lang="en-AU" sz="1600" b="0" dirty="0" smtClean="0">
                <a:hlinkClick r:id="rId7"/>
              </a:rPr>
              <a:t>moore.jacqueline.j@edumail.vic.gov.au</a:t>
            </a:r>
            <a:endParaRPr lang="en-AU" sz="1600" b="0" dirty="0" smtClean="0"/>
          </a:p>
          <a:p>
            <a:pPr marL="0" indent="0">
              <a:spcBef>
                <a:spcPts val="0"/>
              </a:spcBef>
              <a:buNone/>
            </a:pPr>
            <a:endParaRPr lang="en-AU" sz="1600" b="0" dirty="0"/>
          </a:p>
          <a:p>
            <a:pPr marL="0" indent="0">
              <a:spcBef>
                <a:spcPts val="0"/>
              </a:spcBef>
              <a:buNone/>
            </a:pPr>
            <a:endParaRPr lang="en-AU" sz="1600" dirty="0"/>
          </a:p>
        </p:txBody>
      </p:sp>
    </p:spTree>
    <p:extLst>
      <p:ext uri="{BB962C8B-B14F-4D97-AF65-F5344CB8AC3E}">
        <p14:creationId xmlns:p14="http://schemas.microsoft.com/office/powerpoint/2010/main" val="362455139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1560" y="1124744"/>
            <a:ext cx="8064896" cy="4985980"/>
          </a:xfrm>
          <a:prstGeom prst="rect">
            <a:avLst/>
          </a:prstGeom>
          <a:noFill/>
        </p:spPr>
        <p:txBody>
          <a:bodyPr wrap="square" rtlCol="0">
            <a:spAutoFit/>
          </a:bodyPr>
          <a:lstStyle/>
          <a:p>
            <a:pPr marL="457200" indent="-457200">
              <a:spcBef>
                <a:spcPts val="600"/>
              </a:spcBef>
              <a:spcAft>
                <a:spcPts val="600"/>
              </a:spcAft>
              <a:buFont typeface="+mj-lt"/>
              <a:buAutoNum type="arabicPeriod"/>
            </a:pPr>
            <a:r>
              <a:rPr lang="en-AU" sz="1800" dirty="0">
                <a:latin typeface="Arial" panose="020B0604020202020204" pitchFamily="34" charset="0"/>
                <a:cs typeface="Arial" panose="020B0604020202020204" pitchFamily="34" charset="0"/>
              </a:rPr>
              <a:t>The objectives of the Victorian Curriculum are the same for all students. </a:t>
            </a:r>
            <a:r>
              <a:rPr lang="en-AU" sz="1800" b="1" dirty="0">
                <a:solidFill>
                  <a:schemeClr val="accent4">
                    <a:lumMod val="75000"/>
                  </a:schemeClr>
                </a:solidFill>
                <a:latin typeface="Arial" panose="020B0604020202020204" pitchFamily="34" charset="0"/>
                <a:cs typeface="Arial" panose="020B0604020202020204" pitchFamily="34" charset="0"/>
              </a:rPr>
              <a:t>The curriculum offers flexibility </a:t>
            </a:r>
            <a:r>
              <a:rPr lang="en-AU" sz="1800" dirty="0">
                <a:latin typeface="Arial" panose="020B0604020202020204" pitchFamily="34" charset="0"/>
                <a:cs typeface="Arial" panose="020B0604020202020204" pitchFamily="34" charset="0"/>
              </a:rPr>
              <a:t>for teachers to tailor their teaching in ways that provide rigorous, relevant and engaging learning and assessment opportunities for students with disabilities.</a:t>
            </a:r>
          </a:p>
          <a:p>
            <a:pPr marL="457200" indent="-457200">
              <a:spcBef>
                <a:spcPts val="600"/>
              </a:spcBef>
              <a:spcAft>
                <a:spcPts val="600"/>
              </a:spcAft>
              <a:buFont typeface="+mj-lt"/>
              <a:buAutoNum type="arabicPeriod"/>
            </a:pPr>
            <a:r>
              <a:rPr lang="en-AU" sz="1800" dirty="0">
                <a:latin typeface="Arial" panose="020B0604020202020204" pitchFamily="34" charset="0"/>
                <a:cs typeface="Arial" panose="020B0604020202020204" pitchFamily="34" charset="0"/>
              </a:rPr>
              <a:t>Most students with disabilities can engage with the curriculum provided the </a:t>
            </a:r>
            <a:r>
              <a:rPr lang="en-AU" sz="1800" b="1" dirty="0">
                <a:solidFill>
                  <a:schemeClr val="accent4">
                    <a:lumMod val="75000"/>
                  </a:schemeClr>
                </a:solidFill>
                <a:latin typeface="Arial" panose="020B0604020202020204" pitchFamily="34" charset="0"/>
                <a:cs typeface="Arial" panose="020B0604020202020204" pitchFamily="34" charset="0"/>
              </a:rPr>
              <a:t>necessary adjustments are made to the complexity of the curriculum </a:t>
            </a:r>
            <a:r>
              <a:rPr lang="en-AU" sz="1800" dirty="0">
                <a:latin typeface="Arial" panose="020B0604020202020204" pitchFamily="34" charset="0"/>
                <a:cs typeface="Arial" panose="020B0604020202020204" pitchFamily="34" charset="0"/>
              </a:rPr>
              <a:t>content and to the means through which students demonstrate their knowledge, skills and understanding.</a:t>
            </a:r>
          </a:p>
          <a:p>
            <a:pPr marL="457200" indent="-457200">
              <a:spcBef>
                <a:spcPts val="600"/>
              </a:spcBef>
              <a:spcAft>
                <a:spcPts val="600"/>
              </a:spcAft>
              <a:buFont typeface="+mj-lt"/>
              <a:buAutoNum type="arabicPeriod"/>
            </a:pPr>
            <a:r>
              <a:rPr lang="en-AU" sz="1800" dirty="0">
                <a:latin typeface="Arial" panose="020B0604020202020204" pitchFamily="34" charset="0"/>
                <a:cs typeface="Arial" panose="020B0604020202020204" pitchFamily="34" charset="0"/>
              </a:rPr>
              <a:t>For some learners, making </a:t>
            </a:r>
            <a:r>
              <a:rPr lang="en-AU" sz="1800" b="1" dirty="0">
                <a:solidFill>
                  <a:schemeClr val="accent4">
                    <a:lumMod val="75000"/>
                  </a:schemeClr>
                </a:solidFill>
                <a:latin typeface="Arial" panose="020B0604020202020204" pitchFamily="34" charset="0"/>
                <a:cs typeface="Arial" panose="020B0604020202020204" pitchFamily="34" charset="0"/>
              </a:rPr>
              <a:t>adjustments to instructional processes and to assessment strategies</a:t>
            </a:r>
            <a:r>
              <a:rPr lang="en-AU" sz="1800"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AU" sz="1800" dirty="0">
                <a:latin typeface="Arial" panose="020B0604020202020204" pitchFamily="34" charset="0"/>
                <a:cs typeface="Arial" panose="020B0604020202020204" pitchFamily="34" charset="0"/>
              </a:rPr>
              <a:t>enables students to achieve educational standards commensurate with their peers.</a:t>
            </a:r>
          </a:p>
          <a:p>
            <a:pPr marL="457200" indent="-457200">
              <a:spcBef>
                <a:spcPts val="600"/>
              </a:spcBef>
              <a:spcAft>
                <a:spcPts val="600"/>
              </a:spcAft>
              <a:buFont typeface="+mj-lt"/>
              <a:buAutoNum type="arabicPeriod"/>
            </a:pPr>
            <a:r>
              <a:rPr lang="en-AU" sz="1800" dirty="0">
                <a:latin typeface="Arial" panose="020B0604020202020204" pitchFamily="34" charset="0"/>
                <a:cs typeface="Arial" panose="020B0604020202020204" pitchFamily="34" charset="0"/>
              </a:rPr>
              <a:t>For other students, teachers will need to make appropriate adjustments to the complexity of the curriculum content, </a:t>
            </a:r>
            <a:r>
              <a:rPr lang="en-AU" sz="1800" b="1" dirty="0">
                <a:solidFill>
                  <a:schemeClr val="accent4">
                    <a:lumMod val="75000"/>
                  </a:schemeClr>
                </a:solidFill>
                <a:latin typeface="Arial" panose="020B0604020202020204" pitchFamily="34" charset="0"/>
                <a:cs typeface="Arial" panose="020B0604020202020204" pitchFamily="34" charset="0"/>
              </a:rPr>
              <a:t>focusing instruction on content different to that taught to others in their age group</a:t>
            </a:r>
            <a:r>
              <a:rPr lang="en-AU" sz="1800" dirty="0">
                <a:latin typeface="Arial" panose="020B0604020202020204" pitchFamily="34" charset="0"/>
                <a:cs typeface="Arial" panose="020B0604020202020204" pitchFamily="34" charset="0"/>
              </a:rPr>
              <a:t>. It follows that adjustments will also need to be made to how the student’s progress is monitored, assessed and reported.</a:t>
            </a:r>
          </a:p>
        </p:txBody>
      </p:sp>
      <p:sp>
        <p:nvSpPr>
          <p:cNvPr id="4" name="Rectangle 3"/>
          <p:cNvSpPr/>
          <p:nvPr/>
        </p:nvSpPr>
        <p:spPr>
          <a:xfrm>
            <a:off x="326512" y="584775"/>
            <a:ext cx="8634992"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tabLst>
                <a:tab pos="263525" algn="l"/>
              </a:tabLst>
            </a:pPr>
            <a:r>
              <a:rPr lang="en-US" sz="3200" b="1" dirty="0">
                <a:ln w="19050">
                  <a:noFill/>
                  <a:prstDash val="solid"/>
                </a:ln>
                <a:solidFill>
                  <a:schemeClr val="accent2"/>
                </a:solidFill>
                <a:latin typeface="+mj-lt"/>
              </a:rPr>
              <a:t>Diversity of </a:t>
            </a:r>
            <a:r>
              <a:rPr lang="en-US" sz="3200" b="1" dirty="0" smtClean="0">
                <a:ln w="19050">
                  <a:noFill/>
                  <a:prstDash val="solid"/>
                </a:ln>
                <a:solidFill>
                  <a:schemeClr val="accent2"/>
                </a:solidFill>
                <a:latin typeface="+mj-lt"/>
              </a:rPr>
              <a:t>Learners</a:t>
            </a:r>
            <a:endParaRPr lang="en-US" sz="1050" b="1" cap="none" spc="0" dirty="0">
              <a:ln w="19050">
                <a:noFill/>
                <a:prstDash val="solid"/>
              </a:ln>
              <a:solidFill>
                <a:schemeClr val="accent2"/>
              </a:solidFill>
              <a:latin typeface="Arial" panose="020B0604020202020204" pitchFamily="34" charset="0"/>
            </a:endParaRPr>
          </a:p>
        </p:txBody>
      </p:sp>
    </p:spTree>
    <p:extLst>
      <p:ext uri="{BB962C8B-B14F-4D97-AF65-F5344CB8AC3E}">
        <p14:creationId xmlns:p14="http://schemas.microsoft.com/office/powerpoint/2010/main" val="306173021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51520" y="1421487"/>
            <a:ext cx="8496944" cy="5172489"/>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Font typeface="Wingdings 3" charset="2"/>
              <a:buNone/>
            </a:pPr>
            <a:r>
              <a:rPr lang="en-AU" dirty="0">
                <a:ea typeface="Times New Roman"/>
                <a:cs typeface="Times New Roman"/>
              </a:rPr>
              <a:t>Education providers have three main types of obligations. They must: </a:t>
            </a:r>
          </a:p>
          <a:p>
            <a:pPr marL="742938" lvl="1" indent="-342900">
              <a:spcBef>
                <a:spcPts val="0"/>
              </a:spcBef>
              <a:buClrTx/>
              <a:buFont typeface="Arial" pitchFamily="34" charset="0"/>
              <a:buChar char="•"/>
            </a:pPr>
            <a:r>
              <a:rPr lang="en-AU" sz="1800" dirty="0">
                <a:ea typeface="Times New Roman"/>
                <a:cs typeface="Times New Roman"/>
              </a:rPr>
              <a:t>consult</a:t>
            </a:r>
          </a:p>
          <a:p>
            <a:pPr marL="742938" lvl="1" indent="-342900">
              <a:spcBef>
                <a:spcPts val="0"/>
              </a:spcBef>
              <a:buClrTx/>
              <a:buFont typeface="Arial" pitchFamily="34" charset="0"/>
              <a:buChar char="•"/>
            </a:pPr>
            <a:r>
              <a:rPr lang="en-AU" sz="1800" dirty="0">
                <a:ea typeface="Times New Roman"/>
                <a:cs typeface="Times New Roman"/>
              </a:rPr>
              <a:t>make reasonable adjustments</a:t>
            </a:r>
          </a:p>
          <a:p>
            <a:pPr marL="742938" lvl="1" indent="-342900">
              <a:spcBef>
                <a:spcPts val="0"/>
              </a:spcBef>
              <a:buClrTx/>
              <a:buFont typeface="Arial" pitchFamily="34" charset="0"/>
              <a:buChar char="•"/>
            </a:pPr>
            <a:r>
              <a:rPr lang="en-AU" sz="1800" dirty="0">
                <a:ea typeface="Times New Roman"/>
                <a:cs typeface="Times New Roman"/>
              </a:rPr>
              <a:t>eliminate harassment and victimisation.</a:t>
            </a:r>
          </a:p>
          <a:p>
            <a:pPr marL="0" indent="0">
              <a:buFont typeface="Wingdings 3" charset="2"/>
              <a:buNone/>
            </a:pPr>
            <a:r>
              <a:rPr lang="en-AU" b="1" dirty="0">
                <a:ea typeface="Times New Roman"/>
                <a:cs typeface="Times New Roman"/>
              </a:rPr>
              <a:t>Consultation</a:t>
            </a:r>
          </a:p>
          <a:p>
            <a:pPr lvl="1">
              <a:buClrTx/>
              <a:buFont typeface="Arial" pitchFamily="34" charset="0"/>
              <a:buChar char="•"/>
            </a:pPr>
            <a:r>
              <a:rPr lang="en-AU" sz="1800" dirty="0">
                <a:ea typeface="Times New Roman"/>
                <a:cs typeface="Times New Roman"/>
              </a:rPr>
              <a:t>Education providers must consult in order to understand the impact of a student's disability and to determine whether any adjustments or changes are needed to assist the student. </a:t>
            </a:r>
          </a:p>
          <a:p>
            <a:pPr marL="0" indent="0">
              <a:buNone/>
            </a:pPr>
            <a:r>
              <a:rPr lang="en-AU" b="1" dirty="0">
                <a:ea typeface="Times New Roman"/>
                <a:cs typeface="Times New Roman"/>
              </a:rPr>
              <a:t>Reasonable adjustments</a:t>
            </a:r>
          </a:p>
          <a:p>
            <a:pPr lvl="1">
              <a:spcBef>
                <a:spcPts val="600"/>
              </a:spcBef>
              <a:buClrTx/>
              <a:buFont typeface="Arial" pitchFamily="34" charset="0"/>
              <a:buChar char="•"/>
            </a:pPr>
            <a:r>
              <a:rPr lang="en-AU" sz="1800" dirty="0">
                <a:ea typeface="Times New Roman"/>
                <a:cs typeface="Times New Roman"/>
              </a:rPr>
              <a:t>The Standards set out a process whereby education providers can meet the obligation to make reasonable adjustments where necessary.</a:t>
            </a:r>
          </a:p>
          <a:p>
            <a:pPr lvl="1">
              <a:spcBef>
                <a:spcPts val="600"/>
              </a:spcBef>
              <a:spcAft>
                <a:spcPts val="1200"/>
              </a:spcAft>
              <a:buClrTx/>
              <a:buFont typeface="Arial" pitchFamily="34" charset="0"/>
              <a:buChar char="•"/>
            </a:pPr>
            <a:r>
              <a:rPr lang="en-AU" sz="1800" dirty="0">
                <a:ea typeface="Times New Roman"/>
                <a:cs typeface="Times New Roman"/>
              </a:rPr>
              <a:t>An adjustment is a measure or action taken to assist a student with disability to participate in education and training on the same basis as other students.</a:t>
            </a:r>
          </a:p>
          <a:p>
            <a:endParaRPr lang="en-AU" sz="1400" dirty="0"/>
          </a:p>
        </p:txBody>
      </p:sp>
      <p:sp>
        <p:nvSpPr>
          <p:cNvPr id="4" name="TextBox 3"/>
          <p:cNvSpPr txBox="1"/>
          <p:nvPr/>
        </p:nvSpPr>
        <p:spPr>
          <a:xfrm flipH="1">
            <a:off x="1619672" y="692696"/>
            <a:ext cx="5760640" cy="584775"/>
          </a:xfrm>
          <a:prstGeom prst="rect">
            <a:avLst/>
          </a:prstGeom>
          <a:noFill/>
        </p:spPr>
        <p:txBody>
          <a:bodyPr wrap="square" rtlCol="0">
            <a:spAutoFit/>
          </a:bodyPr>
          <a:lstStyle/>
          <a:p>
            <a:pPr algn="ctr"/>
            <a:r>
              <a:rPr lang="en-AU" sz="3200" b="1" dirty="0">
                <a:solidFill>
                  <a:schemeClr val="accent2"/>
                </a:solidFill>
                <a:latin typeface="+mj-lt"/>
              </a:rPr>
              <a:t>Reasonable</a:t>
            </a:r>
            <a:r>
              <a:rPr lang="en-AU" sz="3200" b="1" dirty="0">
                <a:solidFill>
                  <a:schemeClr val="accent2"/>
                </a:solidFill>
              </a:rPr>
              <a:t> </a:t>
            </a:r>
            <a:r>
              <a:rPr lang="en-AU" sz="3200" b="1" dirty="0">
                <a:solidFill>
                  <a:schemeClr val="accent2"/>
                </a:solidFill>
                <a:latin typeface="+mj-lt"/>
              </a:rPr>
              <a:t>Adjustment</a:t>
            </a:r>
          </a:p>
        </p:txBody>
      </p:sp>
    </p:spTree>
    <p:extLst>
      <p:ext uri="{BB962C8B-B14F-4D97-AF65-F5344CB8AC3E}">
        <p14:creationId xmlns:p14="http://schemas.microsoft.com/office/powerpoint/2010/main" val="117016677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472" y="836712"/>
            <a:ext cx="7211040" cy="548680"/>
          </a:xfrm>
        </p:spPr>
        <p:txBody>
          <a:bodyPr/>
          <a:lstStyle/>
          <a:p>
            <a:r>
              <a:rPr lang="en-AU" sz="3600" dirty="0">
                <a:solidFill>
                  <a:schemeClr val="accent2"/>
                </a:solidFill>
              </a:rPr>
              <a:t>Reasonable Adjustments</a:t>
            </a:r>
          </a:p>
        </p:txBody>
      </p:sp>
      <p:sp>
        <p:nvSpPr>
          <p:cNvPr id="3" name="Content Placeholder 2"/>
          <p:cNvSpPr>
            <a:spLocks noGrp="1"/>
          </p:cNvSpPr>
          <p:nvPr>
            <p:ph idx="1"/>
          </p:nvPr>
        </p:nvSpPr>
        <p:spPr>
          <a:xfrm>
            <a:off x="383670" y="1988840"/>
            <a:ext cx="8280920" cy="2952328"/>
          </a:xfrm>
        </p:spPr>
        <p:txBody>
          <a:bodyPr/>
          <a:lstStyle/>
          <a:p>
            <a:pPr marL="514350" indent="-514350">
              <a:buFont typeface="+mj-lt"/>
              <a:buAutoNum type="arabicPeriod"/>
            </a:pPr>
            <a:r>
              <a:rPr lang="en-AU" sz="2000" b="0" dirty="0"/>
              <a:t>Quality differentiated teaching practice </a:t>
            </a:r>
            <a:r>
              <a:rPr lang="en-AU" sz="1800" b="0" dirty="0"/>
              <a:t>– minor adjustments to teaching</a:t>
            </a:r>
            <a:endParaRPr lang="en-AU" sz="2000" b="0" dirty="0"/>
          </a:p>
          <a:p>
            <a:pPr marL="514350" indent="-514350">
              <a:buFont typeface="+mj-lt"/>
              <a:buAutoNum type="arabicPeriod"/>
            </a:pPr>
            <a:r>
              <a:rPr lang="en-AU" sz="2000" b="0" dirty="0"/>
              <a:t>Supplementary adjustments </a:t>
            </a:r>
            <a:r>
              <a:rPr lang="en-AU" sz="1800" b="0" dirty="0"/>
              <a:t>– modified/tailored programs</a:t>
            </a:r>
            <a:endParaRPr lang="en-AU" sz="2000" b="0" dirty="0"/>
          </a:p>
          <a:p>
            <a:pPr marL="514350" indent="-514350">
              <a:buFont typeface="+mj-lt"/>
              <a:buAutoNum type="arabicPeriod"/>
            </a:pPr>
            <a:r>
              <a:rPr lang="en-AU" sz="2000" b="0" dirty="0"/>
              <a:t>Substantial adjustments </a:t>
            </a:r>
            <a:r>
              <a:rPr lang="en-AU" sz="1800" b="0" dirty="0"/>
              <a:t>- regular direct support or close supervision in highly structured situations</a:t>
            </a:r>
            <a:endParaRPr lang="en-AU" sz="2000" b="0" kern="1200" dirty="0">
              <a:solidFill>
                <a:schemeClr val="tx1"/>
              </a:solidFill>
            </a:endParaRPr>
          </a:p>
          <a:p>
            <a:pPr marL="514350" indent="-514350">
              <a:buFont typeface="+mj-lt"/>
              <a:buAutoNum type="arabicPeriod"/>
            </a:pPr>
            <a:r>
              <a:rPr lang="en-AU" sz="2000" b="0" kern="1200" dirty="0">
                <a:solidFill>
                  <a:schemeClr val="tx1"/>
                </a:solidFill>
              </a:rPr>
              <a:t>Extensive adjustments </a:t>
            </a:r>
            <a:r>
              <a:rPr lang="en-AU" sz="1800" b="0" kern="1200" dirty="0">
                <a:solidFill>
                  <a:schemeClr val="tx1"/>
                </a:solidFill>
              </a:rPr>
              <a:t>- </a:t>
            </a:r>
            <a:r>
              <a:rPr lang="en-AU" sz="1800" b="0" dirty="0"/>
              <a:t>personalised modifications to all courses and programs, school activities and assessment procedures</a:t>
            </a:r>
            <a:endParaRPr lang="en-AU" sz="2000" b="0" dirty="0"/>
          </a:p>
        </p:txBody>
      </p:sp>
      <p:sp>
        <p:nvSpPr>
          <p:cNvPr id="5" name="TextBox 4"/>
          <p:cNvSpPr txBox="1"/>
          <p:nvPr/>
        </p:nvSpPr>
        <p:spPr>
          <a:xfrm>
            <a:off x="251520" y="5661248"/>
            <a:ext cx="8388932" cy="338554"/>
          </a:xfrm>
          <a:prstGeom prst="rect">
            <a:avLst/>
          </a:prstGeom>
          <a:noFill/>
        </p:spPr>
        <p:txBody>
          <a:bodyPr wrap="square" rtlCol="0">
            <a:spAutoFit/>
          </a:bodyPr>
          <a:lstStyle/>
          <a:p>
            <a:r>
              <a:rPr lang="en-AU" sz="1600" dirty="0">
                <a:latin typeface="+mn-lt"/>
                <a:hlinkClick r:id="rId3"/>
              </a:rPr>
              <a:t>http://www.education.vic.gov.au/school/teachers/health/Pages/dataresources.aspx#link68</a:t>
            </a:r>
            <a:r>
              <a:rPr lang="en-AU" sz="1600" dirty="0">
                <a:latin typeface="+mn-lt"/>
              </a:rPr>
              <a:t> </a:t>
            </a:r>
          </a:p>
        </p:txBody>
      </p:sp>
    </p:spTree>
    <p:extLst>
      <p:ext uri="{BB962C8B-B14F-4D97-AF65-F5344CB8AC3E}">
        <p14:creationId xmlns:p14="http://schemas.microsoft.com/office/powerpoint/2010/main" val="225077626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8172400" cy="620688"/>
          </a:xfrm>
        </p:spPr>
        <p:txBody>
          <a:bodyPr/>
          <a:lstStyle/>
          <a:p>
            <a:r>
              <a:rPr lang="en-AU" sz="3600" dirty="0">
                <a:solidFill>
                  <a:schemeClr val="accent2"/>
                </a:solidFill>
              </a:rPr>
              <a:t>Teaching Reasonable Adjustment</a:t>
            </a:r>
          </a:p>
        </p:txBody>
      </p:sp>
      <p:graphicFrame>
        <p:nvGraphicFramePr>
          <p:cNvPr id="6" name="Table 5"/>
          <p:cNvGraphicFramePr>
            <a:graphicFrameLocks noGrp="1"/>
          </p:cNvGraphicFramePr>
          <p:nvPr>
            <p:extLst>
              <p:ext uri="{D42A27DB-BD31-4B8C-83A1-F6EECF244321}">
                <p14:modId xmlns:p14="http://schemas.microsoft.com/office/powerpoint/2010/main" val="2683107566"/>
              </p:ext>
            </p:extLst>
          </p:nvPr>
        </p:nvGraphicFramePr>
        <p:xfrm>
          <a:off x="755576" y="1628800"/>
          <a:ext cx="7560840" cy="2661864"/>
        </p:xfrm>
        <a:graphic>
          <a:graphicData uri="http://schemas.openxmlformats.org/drawingml/2006/table">
            <a:tbl>
              <a:tblPr firstRow="1" bandRow="1">
                <a:tableStyleId>{21E4AEA4-8DFA-4A89-87EB-49C32662AFE0}</a:tableStyleId>
              </a:tblPr>
              <a:tblGrid>
                <a:gridCol w="4273518">
                  <a:extLst>
                    <a:ext uri="{9D8B030D-6E8A-4147-A177-3AD203B41FA5}">
                      <a16:colId xmlns:a16="http://schemas.microsoft.com/office/drawing/2014/main" xmlns="" val="2378705461"/>
                    </a:ext>
                  </a:extLst>
                </a:gridCol>
                <a:gridCol w="3287322">
                  <a:extLst>
                    <a:ext uri="{9D8B030D-6E8A-4147-A177-3AD203B41FA5}">
                      <a16:colId xmlns:a16="http://schemas.microsoft.com/office/drawing/2014/main" xmlns="" val="1743741292"/>
                    </a:ext>
                  </a:extLst>
                </a:gridCol>
              </a:tblGrid>
              <a:tr h="486577">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u="none" strike="noStrike" cap="none" normalizeH="0" baseline="0" dirty="0">
                          <a:ln>
                            <a:noFill/>
                          </a:ln>
                          <a:effectLst/>
                        </a:rPr>
                        <a:t>English / Level 2 / Literature / Creating literature</a:t>
                      </a:r>
                      <a:endPar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txBody>
                  <a:tcPr/>
                </a:tc>
                <a:tc hMerge="1">
                  <a:txBody>
                    <a:bodyPr/>
                    <a:lstStyle/>
                    <a:p>
                      <a:endParaRPr lang="en-AU" dirty="0"/>
                    </a:p>
                  </a:txBody>
                  <a:tcPr/>
                </a:tc>
                <a:extLst>
                  <a:ext uri="{0D108BD9-81ED-4DB2-BD59-A6C34878D82A}">
                    <a16:rowId xmlns:a16="http://schemas.microsoft.com/office/drawing/2014/main" xmlns="" val="509035505"/>
                  </a:ext>
                </a:extLst>
              </a:tr>
              <a:tr h="486577">
                <a:tc>
                  <a:txBody>
                    <a:bodyPr/>
                    <a:lstStyle/>
                    <a:p>
                      <a:r>
                        <a:rPr lang="en-AU" sz="2400" dirty="0"/>
                        <a:t>Content Description:</a:t>
                      </a:r>
                    </a:p>
                  </a:txBody>
                  <a:tcPr/>
                </a:tc>
                <a:tc>
                  <a:txBody>
                    <a:bodyPr/>
                    <a:lstStyle/>
                    <a:p>
                      <a:endParaRPr lang="en-AU" sz="1400" dirty="0"/>
                    </a:p>
                  </a:txBody>
                  <a:tcPr/>
                </a:tc>
                <a:extLst>
                  <a:ext uri="{0D108BD9-81ED-4DB2-BD59-A6C34878D82A}">
                    <a16:rowId xmlns:a16="http://schemas.microsoft.com/office/drawing/2014/main" xmlns="" val="536019086"/>
                  </a:ext>
                </a:extLst>
              </a:tr>
              <a:tr h="1688710">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u="none" strike="noStrike" cap="none" normalizeH="0" baseline="0" dirty="0">
                          <a:ln>
                            <a:noFill/>
                          </a:ln>
                          <a:effectLst/>
                        </a:rPr>
                        <a:t>Create events and characters using different media that develop key events and characters from literary texts</a:t>
                      </a:r>
                    </a:p>
                    <a:p>
                      <a:endParaRPr lang="en-AU" sz="2400" dirty="0"/>
                    </a:p>
                  </a:txBody>
                  <a:tcPr/>
                </a:tc>
                <a:tc hMerge="1">
                  <a:txBody>
                    <a:bodyPr/>
                    <a:lstStyle/>
                    <a:p>
                      <a:endParaRPr lang="en-AU" dirty="0"/>
                    </a:p>
                  </a:txBody>
                  <a:tcPr/>
                </a:tc>
                <a:extLst>
                  <a:ext uri="{0D108BD9-81ED-4DB2-BD59-A6C34878D82A}">
                    <a16:rowId xmlns:a16="http://schemas.microsoft.com/office/drawing/2014/main" xmlns="" val="3437266905"/>
                  </a:ext>
                </a:extLst>
              </a:tr>
            </a:tbl>
          </a:graphicData>
        </a:graphic>
      </p:graphicFrame>
      <p:sp>
        <p:nvSpPr>
          <p:cNvPr id="3" name="TextBox 2"/>
          <p:cNvSpPr txBox="1"/>
          <p:nvPr/>
        </p:nvSpPr>
        <p:spPr>
          <a:xfrm>
            <a:off x="755576" y="4731383"/>
            <a:ext cx="7200800" cy="95410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AU" sz="2800" b="1" dirty="0">
                <a:solidFill>
                  <a:schemeClr val="accent2"/>
                </a:solidFill>
              </a:rPr>
              <a:t>What supports do you have in place for your diversity of learners?</a:t>
            </a:r>
          </a:p>
        </p:txBody>
      </p:sp>
    </p:spTree>
    <p:extLst>
      <p:ext uri="{BB962C8B-B14F-4D97-AF65-F5344CB8AC3E}">
        <p14:creationId xmlns:p14="http://schemas.microsoft.com/office/powerpoint/2010/main" val="328814433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816976" y="908720"/>
            <a:ext cx="7534200" cy="7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a:lstStyle>
          <a:p>
            <a:r>
              <a:rPr lang="en-AU" sz="2800" kern="0" dirty="0">
                <a:solidFill>
                  <a:schemeClr val="accent2"/>
                </a:solidFill>
              </a:rPr>
              <a:t>Example of a </a:t>
            </a:r>
            <a:r>
              <a:rPr lang="en-AU" sz="2800" dirty="0">
                <a:solidFill>
                  <a:schemeClr val="accent2"/>
                </a:solidFill>
              </a:rPr>
              <a:t>Supplementary </a:t>
            </a:r>
            <a:r>
              <a:rPr lang="en-AU" sz="2800" kern="0" dirty="0">
                <a:solidFill>
                  <a:schemeClr val="accent2"/>
                </a:solidFill>
              </a:rPr>
              <a:t>Reasonable Adjustment</a:t>
            </a:r>
          </a:p>
        </p:txBody>
      </p:sp>
      <p:sp>
        <p:nvSpPr>
          <p:cNvPr id="6" name="TextBox 5"/>
          <p:cNvSpPr txBox="1"/>
          <p:nvPr/>
        </p:nvSpPr>
        <p:spPr>
          <a:xfrm>
            <a:off x="503294" y="3068960"/>
            <a:ext cx="8208912"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spcBef>
                <a:spcPts val="0"/>
              </a:spcBef>
              <a:spcAft>
                <a:spcPts val="0"/>
              </a:spcAft>
              <a:buFont typeface="Arial" pitchFamily="34" charset="0"/>
              <a:buChar char="•"/>
            </a:pPr>
            <a:r>
              <a:rPr lang="en-AU" sz="2000" dirty="0"/>
              <a:t>Use a visual reminder of the tasks to achieve</a:t>
            </a:r>
          </a:p>
          <a:p>
            <a:pPr marL="342900" indent="-342900">
              <a:spcBef>
                <a:spcPts val="0"/>
              </a:spcBef>
              <a:spcAft>
                <a:spcPts val="0"/>
              </a:spcAft>
              <a:buFont typeface="Arial" pitchFamily="34" charset="0"/>
              <a:buChar char="•"/>
            </a:pPr>
            <a:r>
              <a:rPr lang="en-AU" sz="2000" dirty="0"/>
              <a:t>Rubric has less criteria complexity</a:t>
            </a:r>
          </a:p>
          <a:p>
            <a:pPr marL="342900" indent="-342900">
              <a:spcBef>
                <a:spcPts val="0"/>
              </a:spcBef>
              <a:spcAft>
                <a:spcPts val="0"/>
              </a:spcAft>
              <a:buFont typeface="Arial" pitchFamily="34" charset="0"/>
              <a:buChar char="•"/>
            </a:pPr>
            <a:r>
              <a:rPr lang="en-AU" sz="2000" dirty="0"/>
              <a:t>A Rubric with visuals next to the criteria &amp;/or only 3 levels</a:t>
            </a:r>
          </a:p>
          <a:p>
            <a:pPr>
              <a:spcBef>
                <a:spcPts val="0"/>
              </a:spcBef>
              <a:spcAft>
                <a:spcPts val="0"/>
              </a:spcAft>
            </a:pPr>
            <a:endParaRPr lang="en-AU" sz="2000" dirty="0"/>
          </a:p>
          <a:p>
            <a:pPr marL="342900" indent="-342900">
              <a:spcBef>
                <a:spcPts val="0"/>
              </a:spcBef>
              <a:spcAft>
                <a:spcPts val="0"/>
              </a:spcAft>
              <a:buFont typeface="Arial" pitchFamily="34" charset="0"/>
              <a:buChar char="•"/>
            </a:pPr>
            <a:endParaRPr lang="en-AU" sz="2000" dirty="0" smtClean="0"/>
          </a:p>
          <a:p>
            <a:pPr marL="342900" indent="-342900">
              <a:spcBef>
                <a:spcPts val="0"/>
              </a:spcBef>
              <a:spcAft>
                <a:spcPts val="0"/>
              </a:spcAft>
              <a:buFont typeface="Arial" pitchFamily="34" charset="0"/>
              <a:buChar char="•"/>
            </a:pPr>
            <a:endParaRPr lang="en-AU" sz="2000" dirty="0"/>
          </a:p>
          <a:p>
            <a:pPr marL="342900" indent="-342900">
              <a:spcBef>
                <a:spcPts val="0"/>
              </a:spcBef>
              <a:spcAft>
                <a:spcPts val="0"/>
              </a:spcAft>
              <a:buFont typeface="Arial" pitchFamily="34" charset="0"/>
              <a:buChar char="•"/>
            </a:pPr>
            <a:r>
              <a:rPr lang="en-AU" sz="2000" dirty="0" err="1"/>
              <a:t>Photostory</a:t>
            </a:r>
            <a:r>
              <a:rPr lang="en-AU" sz="2000" dirty="0"/>
              <a:t> 3 for Windows – reduce the number of slides required to make a 3 - 4 sequence sequel – beginning on 1 slide, middle (1-2 slides) and end (1 slide)/use less elements for each photo</a:t>
            </a:r>
          </a:p>
        </p:txBody>
      </p:sp>
      <p:grpSp>
        <p:nvGrpSpPr>
          <p:cNvPr id="10" name="Group 9"/>
          <p:cNvGrpSpPr/>
          <p:nvPr/>
        </p:nvGrpSpPr>
        <p:grpSpPr>
          <a:xfrm>
            <a:off x="3707650" y="4264048"/>
            <a:ext cx="1800200" cy="529674"/>
            <a:chOff x="3491880" y="2060848"/>
            <a:chExt cx="2244052" cy="660269"/>
          </a:xfrm>
        </p:grpSpPr>
        <p:sp>
          <p:nvSpPr>
            <p:cNvPr id="7" name="Smiley Face 6"/>
            <p:cNvSpPr/>
            <p:nvPr/>
          </p:nvSpPr>
          <p:spPr bwMode="auto">
            <a:xfrm>
              <a:off x="3491880" y="2060848"/>
              <a:ext cx="648072" cy="648072"/>
            </a:xfrm>
            <a:prstGeom prst="smileyFace">
              <a:avLst/>
            </a:prstGeom>
            <a:ln>
              <a:solidFill>
                <a:schemeClr val="accent4"/>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8" name="Smiley Face 7"/>
            <p:cNvSpPr/>
            <p:nvPr/>
          </p:nvSpPr>
          <p:spPr bwMode="auto">
            <a:xfrm>
              <a:off x="4260359" y="2060848"/>
              <a:ext cx="648072" cy="648072"/>
            </a:xfrm>
            <a:prstGeom prst="smileyFace">
              <a:avLst>
                <a:gd name="adj" fmla="val -130"/>
              </a:avLst>
            </a:prstGeom>
            <a:ln>
              <a:solidFill>
                <a:schemeClr val="accent4"/>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9" name="Smiley Face 8"/>
            <p:cNvSpPr/>
            <p:nvPr/>
          </p:nvSpPr>
          <p:spPr bwMode="auto">
            <a:xfrm>
              <a:off x="5087860" y="2073045"/>
              <a:ext cx="648072" cy="648072"/>
            </a:xfrm>
            <a:prstGeom prst="smileyFace">
              <a:avLst>
                <a:gd name="adj" fmla="val -4653"/>
              </a:avLst>
            </a:prstGeom>
            <a:ln>
              <a:solidFill>
                <a:schemeClr val="accent4"/>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grpSp>
      <p:sp>
        <p:nvSpPr>
          <p:cNvPr id="11" name="TextBox 10"/>
          <p:cNvSpPr txBox="1"/>
          <p:nvPr/>
        </p:nvSpPr>
        <p:spPr>
          <a:xfrm>
            <a:off x="479620" y="1772816"/>
            <a:ext cx="8208912" cy="923330"/>
          </a:xfrm>
          <a:prstGeom prst="rect">
            <a:avLst/>
          </a:prstGeom>
          <a:noFill/>
        </p:spPr>
        <p:txBody>
          <a:bodyPr wrap="square" rtlCol="0">
            <a:spAutoFit/>
          </a:bodyPr>
          <a:lstStyle/>
          <a:p>
            <a:r>
              <a:rPr lang="en-AU" sz="1800" b="1" dirty="0">
                <a:latin typeface="+mn-lt"/>
              </a:rPr>
              <a:t>Level 1: </a:t>
            </a:r>
            <a:r>
              <a:rPr lang="en-AU" sz="1800" dirty="0" smtClean="0">
                <a:latin typeface="+mn-lt"/>
              </a:rPr>
              <a:t>Writing/Literacy/Creating </a:t>
            </a:r>
            <a:r>
              <a:rPr lang="en-AU" sz="1800" dirty="0">
                <a:latin typeface="+mn-lt"/>
              </a:rPr>
              <a:t>texts.  </a:t>
            </a:r>
            <a:endParaRPr lang="en-AU" sz="1800" dirty="0" smtClean="0">
              <a:latin typeface="+mn-lt"/>
            </a:endParaRPr>
          </a:p>
          <a:p>
            <a:r>
              <a:rPr lang="en-AU" sz="1800" b="1" dirty="0" smtClean="0">
                <a:latin typeface="+mn-lt"/>
              </a:rPr>
              <a:t>Content Description: </a:t>
            </a:r>
            <a:r>
              <a:rPr lang="en-AU" sz="1800" dirty="0" smtClean="0">
                <a:latin typeface="+mn-lt"/>
              </a:rPr>
              <a:t>Construct </a:t>
            </a:r>
            <a:r>
              <a:rPr lang="en-AU" sz="1800" dirty="0">
                <a:latin typeface="+mn-lt"/>
              </a:rPr>
              <a:t>texts that incorporate supporting images using software including word processing programs</a:t>
            </a:r>
            <a:r>
              <a:rPr lang="en-AU" sz="1600" dirty="0">
                <a:latin typeface="+mn-lt"/>
                <a:hlinkClick r:id="rId3" tooltip="View elaborations and additional details of VCELY197"/>
              </a:rPr>
              <a:t>(VCELY197)</a:t>
            </a:r>
            <a:endParaRPr lang="en-AU" sz="1600" dirty="0">
              <a:latin typeface="+mn-lt"/>
            </a:endParaRPr>
          </a:p>
        </p:txBody>
      </p:sp>
    </p:spTree>
    <p:extLst>
      <p:ext uri="{BB962C8B-B14F-4D97-AF65-F5344CB8AC3E}">
        <p14:creationId xmlns:p14="http://schemas.microsoft.com/office/powerpoint/2010/main" val="261050647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Levels A - D</a:t>
            </a:r>
            <a:endParaRPr lang="en-AU" dirty="0"/>
          </a:p>
        </p:txBody>
      </p:sp>
      <p:sp>
        <p:nvSpPr>
          <p:cNvPr id="4" name="Content Placeholder 3"/>
          <p:cNvSpPr txBox="1">
            <a:spLocks noGrp="1"/>
          </p:cNvSpPr>
          <p:nvPr>
            <p:ph idx="1"/>
          </p:nvPr>
        </p:nvSpPr>
        <p:spPr>
          <a:xfrm>
            <a:off x="683568" y="2204864"/>
            <a:ext cx="7772400" cy="2597827"/>
          </a:xfrm>
          <a:prstGeom prst="rect">
            <a:avLst/>
          </a:prstGeom>
          <a:noFill/>
        </p:spPr>
        <p:txBody>
          <a:bodyPr wrap="square" rtlCol="0">
            <a:spAutoFit/>
          </a:bodyPr>
          <a:lstStyle/>
          <a:p>
            <a:pPr marL="0" indent="0">
              <a:lnSpc>
                <a:spcPct val="150000"/>
              </a:lnSpc>
              <a:spcBef>
                <a:spcPts val="600"/>
              </a:spcBef>
              <a:spcAft>
                <a:spcPts val="600"/>
              </a:spcAft>
              <a:buNone/>
            </a:pPr>
            <a:r>
              <a:rPr lang="en-AU" sz="2800" b="0" spc="-5" dirty="0">
                <a:solidFill>
                  <a:schemeClr val="tx1"/>
                </a:solidFill>
                <a:latin typeface="+mn-lt"/>
                <a:cs typeface="Arial"/>
              </a:rPr>
              <a:t>The </a:t>
            </a:r>
            <a:r>
              <a:rPr lang="en-AU" sz="2800" b="0" dirty="0">
                <a:solidFill>
                  <a:schemeClr val="tx1"/>
                </a:solidFill>
                <a:latin typeface="+mn-lt"/>
                <a:cs typeface="Arial"/>
              </a:rPr>
              <a:t>Victorian Curriculum is a continuum and supports every student to learn. To this end, the Victorian Curriculum F–10  includes </a:t>
            </a:r>
            <a:r>
              <a:rPr lang="en-AU" sz="2800" b="0" dirty="0">
                <a:solidFill>
                  <a:schemeClr val="tx1"/>
                </a:solidFill>
                <a:latin typeface="+mn-lt"/>
              </a:rPr>
              <a:t>students working towards Foundation</a:t>
            </a:r>
            <a:r>
              <a:rPr lang="en-AU" sz="2800" b="0" dirty="0">
                <a:solidFill>
                  <a:schemeClr val="tx1"/>
                </a:solidFill>
                <a:latin typeface="+mn-lt"/>
                <a:cs typeface="Arial"/>
              </a:rPr>
              <a:t>.</a:t>
            </a:r>
            <a:endParaRPr lang="en-AU" sz="2800" b="0" dirty="0">
              <a:solidFill>
                <a:schemeClr val="tx1"/>
              </a:solidFill>
              <a:latin typeface="+mn-lt"/>
            </a:endParaRPr>
          </a:p>
        </p:txBody>
      </p:sp>
      <p:sp>
        <p:nvSpPr>
          <p:cNvPr id="5" name="TextBox 4"/>
          <p:cNvSpPr txBox="1"/>
          <p:nvPr/>
        </p:nvSpPr>
        <p:spPr>
          <a:xfrm>
            <a:off x="467544" y="5301208"/>
            <a:ext cx="8340746" cy="338554"/>
          </a:xfrm>
          <a:prstGeom prst="rect">
            <a:avLst/>
          </a:prstGeom>
          <a:noFill/>
        </p:spPr>
        <p:txBody>
          <a:bodyPr wrap="square" rtlCol="0">
            <a:spAutoFit/>
          </a:bodyPr>
          <a:lstStyle/>
          <a:p>
            <a:pPr algn="ctr"/>
            <a:r>
              <a:rPr lang="en-AU" sz="1600" dirty="0">
                <a:latin typeface="+mn-lt"/>
                <a:hlinkClick r:id="rId3"/>
              </a:rPr>
              <a:t>http://victoriancurriculum.vcaa.vic.edu.au/overview/diversity-of-learners</a:t>
            </a:r>
            <a:r>
              <a:rPr lang="en-AU" sz="1600" dirty="0">
                <a:latin typeface="+mn-lt"/>
              </a:rPr>
              <a:t> </a:t>
            </a:r>
          </a:p>
        </p:txBody>
      </p:sp>
    </p:spTree>
    <p:extLst>
      <p:ext uri="{BB962C8B-B14F-4D97-AF65-F5344CB8AC3E}">
        <p14:creationId xmlns:p14="http://schemas.microsoft.com/office/powerpoint/2010/main" val="167908766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1412776"/>
            <a:ext cx="8280920" cy="4431983"/>
          </a:xfrm>
          <a:prstGeom prst="rect">
            <a:avLst/>
          </a:prstGeom>
          <a:noFill/>
        </p:spPr>
        <p:txBody>
          <a:bodyPr wrap="square" rtlCol="0">
            <a:spAutoFit/>
          </a:bodyPr>
          <a:lstStyle/>
          <a:p>
            <a:pPr>
              <a:spcBef>
                <a:spcPts val="600"/>
              </a:spcBef>
              <a:spcAft>
                <a:spcPts val="600"/>
              </a:spcAft>
            </a:pPr>
            <a:r>
              <a:rPr lang="en-AU" sz="1800" dirty="0">
                <a:latin typeface="Arial" panose="020B0604020202020204" pitchFamily="34" charset="0"/>
                <a:cs typeface="Arial" panose="020B0604020202020204" pitchFamily="34" charset="0"/>
              </a:rPr>
              <a:t>For a small percentage of students with disabilities, their learning will be well below the Victorian Curriculum Foundation standards. </a:t>
            </a:r>
            <a:r>
              <a:rPr lang="en-AU" sz="1800" dirty="0" smtClean="0">
                <a:latin typeface="Arial" panose="020B0604020202020204" pitchFamily="34" charset="0"/>
                <a:cs typeface="Arial" panose="020B0604020202020204" pitchFamily="34" charset="0"/>
              </a:rPr>
              <a:t>‘</a:t>
            </a:r>
            <a:r>
              <a:rPr lang="en-AU" sz="1800" dirty="0">
                <a:latin typeface="Arial" panose="020B0604020202020204" pitchFamily="34" charset="0"/>
                <a:cs typeface="Arial" panose="020B0604020202020204" pitchFamily="34" charset="0"/>
              </a:rPr>
              <a:t>Towards Foundation Level Victorian Curriculum’ provides this cohort of students with access to curriculum content and standards that enables students to move toward the learning described at Foundation level.</a:t>
            </a:r>
          </a:p>
          <a:p>
            <a:pPr marL="285750" indent="-285750">
              <a:spcBef>
                <a:spcPts val="600"/>
              </a:spcBef>
              <a:spcAft>
                <a:spcPts val="600"/>
              </a:spcAft>
              <a:buClr>
                <a:schemeClr val="accent1">
                  <a:lumMod val="50000"/>
                </a:schemeClr>
              </a:buClr>
              <a:buFont typeface="Arial" pitchFamily="34" charset="0"/>
              <a:buChar char="•"/>
            </a:pPr>
            <a:r>
              <a:rPr lang="en-AU" sz="1800" dirty="0">
                <a:latin typeface="Arial" panose="020B0604020202020204" pitchFamily="34" charset="0"/>
                <a:cs typeface="Arial" panose="020B0604020202020204" pitchFamily="34" charset="0"/>
              </a:rPr>
              <a:t>The ‘Towards Foundation Level Victorian Curriculum’ is integrated directly into the curriculum and is referred to as ‘Levels A to D’.  </a:t>
            </a:r>
          </a:p>
          <a:p>
            <a:pPr marL="285750" indent="-285750">
              <a:spcBef>
                <a:spcPts val="600"/>
              </a:spcBef>
              <a:spcAft>
                <a:spcPts val="600"/>
              </a:spcAft>
              <a:buClr>
                <a:schemeClr val="accent1">
                  <a:lumMod val="50000"/>
                </a:schemeClr>
              </a:buClr>
              <a:buFont typeface="Arial" pitchFamily="34" charset="0"/>
              <a:buChar char="•"/>
            </a:pPr>
            <a:r>
              <a:rPr lang="en-AU" sz="1800" dirty="0">
                <a:latin typeface="Arial" panose="020B0604020202020204" pitchFamily="34" charset="0"/>
                <a:cs typeface="Arial" panose="020B0604020202020204" pitchFamily="34" charset="0"/>
              </a:rPr>
              <a:t>Levels A to D focus on progressing students from a pre-intentional to intentional engagement in learning. They support students to develop their independence as they explore, participate and engage in the world around them. As students progress through these levels, the amount of support decreases as they proceed towards becoming independent learners.</a:t>
            </a:r>
          </a:p>
          <a:p>
            <a:pPr marL="285750" indent="-285750">
              <a:spcBef>
                <a:spcPts val="600"/>
              </a:spcBef>
              <a:spcAft>
                <a:spcPts val="600"/>
              </a:spcAft>
              <a:buClr>
                <a:schemeClr val="accent1">
                  <a:lumMod val="50000"/>
                </a:schemeClr>
              </a:buClr>
              <a:buFont typeface="Arial" pitchFamily="34" charset="0"/>
              <a:buChar char="•"/>
            </a:pPr>
            <a:r>
              <a:rPr lang="en-AU" sz="1800" dirty="0">
                <a:latin typeface="Arial" panose="020B0604020202020204" pitchFamily="34" charset="0"/>
                <a:cs typeface="Arial" panose="020B0604020202020204" pitchFamily="34" charset="0"/>
              </a:rPr>
              <a:t>‘Levels A to D’ are not associated with any set age or year level that links chronological age to cognitive progress</a:t>
            </a:r>
          </a:p>
        </p:txBody>
      </p:sp>
      <p:sp>
        <p:nvSpPr>
          <p:cNvPr id="7" name="TextBox 6"/>
          <p:cNvSpPr txBox="1"/>
          <p:nvPr/>
        </p:nvSpPr>
        <p:spPr>
          <a:xfrm>
            <a:off x="2300032" y="692684"/>
            <a:ext cx="4615943" cy="646331"/>
          </a:xfrm>
          <a:prstGeom prst="rect">
            <a:avLst/>
          </a:prstGeom>
          <a:noFill/>
        </p:spPr>
        <p:txBody>
          <a:bodyPr wrap="square" rtlCol="0">
            <a:spAutoFit/>
          </a:bodyPr>
          <a:lstStyle/>
          <a:p>
            <a:pPr algn="ctr"/>
            <a:r>
              <a:rPr lang="en-AU" sz="3600" b="1" dirty="0" smtClean="0">
                <a:solidFill>
                  <a:schemeClr val="accent1"/>
                </a:solidFill>
                <a:latin typeface="+mj-lt"/>
              </a:rPr>
              <a:t>Levels</a:t>
            </a:r>
            <a:r>
              <a:rPr lang="en-AU" sz="3200" b="1" dirty="0" smtClean="0">
                <a:solidFill>
                  <a:schemeClr val="accent1"/>
                </a:solidFill>
                <a:latin typeface="+mj-lt"/>
              </a:rPr>
              <a:t> </a:t>
            </a:r>
            <a:r>
              <a:rPr lang="en-AU" sz="3200" b="1" dirty="0">
                <a:solidFill>
                  <a:schemeClr val="accent1"/>
                </a:solidFill>
                <a:latin typeface="+mj-lt"/>
              </a:rPr>
              <a:t>A- D</a:t>
            </a:r>
          </a:p>
        </p:txBody>
      </p:sp>
    </p:spTree>
    <p:extLst>
      <p:ext uri="{BB962C8B-B14F-4D97-AF65-F5344CB8AC3E}">
        <p14:creationId xmlns:p14="http://schemas.microsoft.com/office/powerpoint/2010/main" val="2630251881"/>
      </p:ext>
    </p:extLst>
  </p:cSld>
  <p:clrMapOvr>
    <a:masterClrMapping/>
  </p:clrMapOvr>
  <p:transition/>
</p:sld>
</file>

<file path=ppt/theme/theme1.xml><?xml version="1.0" encoding="utf-8"?>
<a:theme xmlns:a="http://schemas.openxmlformats.org/drawingml/2006/main" name="F10 PPT Template">
  <a:themeElements>
    <a:clrScheme name="Custom 3">
      <a:dk1>
        <a:srgbClr val="000000"/>
      </a:dk1>
      <a:lt1>
        <a:srgbClr val="FFFFFF"/>
      </a:lt1>
      <a:dk2>
        <a:srgbClr val="000000"/>
      </a:dk2>
      <a:lt2>
        <a:srgbClr val="808080"/>
      </a:lt2>
      <a:accent1>
        <a:srgbClr val="0096DF"/>
      </a:accent1>
      <a:accent2>
        <a:srgbClr val="0096DF"/>
      </a:accent2>
      <a:accent3>
        <a:srgbClr val="FFFFFF"/>
      </a:accent3>
      <a:accent4>
        <a:srgbClr val="000000"/>
      </a:accent4>
      <a:accent5>
        <a:srgbClr val="C5ECFF"/>
      </a:accent5>
      <a:accent6>
        <a:srgbClr val="0096DF"/>
      </a:accent6>
      <a:hlink>
        <a:srgbClr val="0070C0"/>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DEECD_Expired xmlns="http://schemas.microsoft.com/sharepoint/v3">false</DEECD_Expire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BA2A11A40BE9045AE22BD0150786171" ma:contentTypeVersion="2" ma:contentTypeDescription="Create a new document." ma:contentTypeScope="" ma:versionID="a30143d08fe7ba904f479db3a82dc8d2">
  <xsd:schema xmlns:xsd="http://www.w3.org/2001/XMLSchema" xmlns:xs="http://www.w3.org/2001/XMLSchema" xmlns:p="http://schemas.microsoft.com/office/2006/metadata/properties" xmlns:ns1="http://schemas.microsoft.com/sharepoint/v3" targetNamespace="http://schemas.microsoft.com/office/2006/metadata/properties" ma:root="true" ma:fieldsID="42b686e5b4d9b38ce3c7d81e5cb6e22f"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DEECD_Expir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DEECD_Expired" ma:index="10" nillable="true" ma:displayName="Expired" ma:default="0" ma:internalName="DEECD_Expir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B33F0B-3D3D-41B5-ABF8-4C74B6AB374B}"/>
</file>

<file path=customXml/itemProps2.xml><?xml version="1.0" encoding="utf-8"?>
<ds:datastoreItem xmlns:ds="http://schemas.openxmlformats.org/officeDocument/2006/customXml" ds:itemID="{2FCF5E00-EE81-47A7-A398-7FC2C8C0096D}"/>
</file>

<file path=customXml/itemProps3.xml><?xml version="1.0" encoding="utf-8"?>
<ds:datastoreItem xmlns:ds="http://schemas.openxmlformats.org/officeDocument/2006/customXml" ds:itemID="{91D09998-5524-441D-8ED0-9001BF27F4EC}"/>
</file>

<file path=docProps/app.xml><?xml version="1.0" encoding="utf-8"?>
<Properties xmlns="http://schemas.openxmlformats.org/officeDocument/2006/extended-properties" xmlns:vt="http://schemas.openxmlformats.org/officeDocument/2006/docPropsVTypes">
  <Template>F10 PPT Template</Template>
  <TotalTime>2692</TotalTime>
  <Words>1629</Words>
  <Application>Microsoft Office PowerPoint</Application>
  <PresentationFormat>On-screen Show (4:3)</PresentationFormat>
  <Paragraphs>204</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F10 PPT Template</vt:lpstr>
      <vt:lpstr>PowerPoint Presentation</vt:lpstr>
      <vt:lpstr>Agenda </vt:lpstr>
      <vt:lpstr>PowerPoint Presentation</vt:lpstr>
      <vt:lpstr>PowerPoint Presentation</vt:lpstr>
      <vt:lpstr>Reasonable Adjustments</vt:lpstr>
      <vt:lpstr>Teaching Reasonable Adjustment</vt:lpstr>
      <vt:lpstr>PowerPoint Presentation</vt:lpstr>
      <vt:lpstr>Levels A - D</vt:lpstr>
      <vt:lpstr>PowerPoint Presentation</vt:lpstr>
      <vt:lpstr>PowerPoint Presentation</vt:lpstr>
      <vt:lpstr>PowerPoint Presentation</vt:lpstr>
      <vt:lpstr>PowerPoint Presentation</vt:lpstr>
      <vt:lpstr>PowerPoint Presentation</vt:lpstr>
      <vt:lpstr>PowerPoint Presentation</vt:lpstr>
      <vt:lpstr>Achievement Standards</vt:lpstr>
      <vt:lpstr>Reporting</vt:lpstr>
      <vt:lpstr>PowerPoint Presentation</vt:lpstr>
      <vt:lpstr>PowerPoint Presentation</vt:lpstr>
      <vt:lpstr>PowerPoint Presentation</vt:lpstr>
      <vt:lpstr>PowerPoint Presentation</vt:lpstr>
      <vt:lpstr>PowerPoint Presentation</vt:lpstr>
      <vt:lpstr>Integrating ABLES</vt:lpstr>
      <vt:lpstr>PowerPoint Presentation</vt:lpstr>
      <vt:lpstr>PowerPoint Presentation</vt:lpstr>
      <vt:lpstr>PowerPoint Presentation</vt:lpstr>
      <vt:lpstr>Questions &amp; Feedback</vt:lpstr>
      <vt:lpstr>Resources</vt:lpstr>
      <vt:lpstr>PowerPoint Presentation</vt:lpstr>
      <vt:lpstr>Location / Contact details </vt:lpstr>
    </vt:vector>
  </TitlesOfParts>
  <Company>Victorian Curriculum and Assessment Authority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of Levels A - D</dc:title>
  <dc:creator>Victorian Curriculum and Assessment Authority</dc:creator>
  <cp:keywords>Introduction of Levels A - D</cp:keywords>
  <cp:lastModifiedBy>Driver, Tim P</cp:lastModifiedBy>
  <cp:revision>384</cp:revision>
  <cp:lastPrinted>2017-06-22T00:13:49Z</cp:lastPrinted>
  <dcterms:created xsi:type="dcterms:W3CDTF">2016-01-14T23:52:34Z</dcterms:created>
  <dcterms:modified xsi:type="dcterms:W3CDTF">2017-06-26T01:57:40Z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ECD_Author">
    <vt:lpwstr>25;#VCAA|ae0180aa-7478-4220-a827-32d8158f8b8e</vt:lpwstr>
  </property>
  <property fmtid="{D5CDD505-2E9C-101B-9397-08002B2CF9AE}" pid="3" name="DEECD_SubjectCategory">
    <vt:lpwstr/>
  </property>
  <property fmtid="{D5CDD505-2E9C-101B-9397-08002B2CF9AE}" pid="4" name="ContentTypeId">
    <vt:lpwstr>0x0101007BA2A11A40BE9045AE22BD0150786171</vt:lpwstr>
  </property>
  <property fmtid="{D5CDD505-2E9C-101B-9397-08002B2CF9AE}" pid="5" name="DEECD_ItemType">
    <vt:lpwstr>40;#Page|eb523acf-a821-456c-a76b-7607578309d7</vt:lpwstr>
  </property>
  <property fmtid="{D5CDD505-2E9C-101B-9397-08002B2CF9AE}" pid="6" name="DEECD_Audience">
    <vt:lpwstr/>
  </property>
</Properties>
</file>