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7" r:id="rId5"/>
    <p:sldId id="348" r:id="rId6"/>
    <p:sldId id="358" r:id="rId7"/>
    <p:sldId id="440" r:id="rId8"/>
    <p:sldId id="426" r:id="rId9"/>
    <p:sldId id="427" r:id="rId10"/>
    <p:sldId id="428" r:id="rId11"/>
    <p:sldId id="444" r:id="rId12"/>
    <p:sldId id="445" r:id="rId13"/>
    <p:sldId id="446" r:id="rId14"/>
    <p:sldId id="438" r:id="rId15"/>
    <p:sldId id="439" r:id="rId16"/>
    <p:sldId id="431" r:id="rId17"/>
    <p:sldId id="432" r:id="rId18"/>
    <p:sldId id="433" r:id="rId19"/>
    <p:sldId id="434" r:id="rId20"/>
    <p:sldId id="435" r:id="rId21"/>
    <p:sldId id="448" r:id="rId22"/>
    <p:sldId id="449" r:id="rId23"/>
    <p:sldId id="450" r:id="rId24"/>
    <p:sldId id="447" r:id="rId25"/>
    <p:sldId id="451" r:id="rId26"/>
    <p:sldId id="452" r:id="rId27"/>
    <p:sldId id="453" r:id="rId28"/>
    <p:sldId id="430" r:id="rId29"/>
    <p:sldId id="436" r:id="rId30"/>
    <p:sldId id="405"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mpion, Helen H" initials="CH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AC149A"/>
    <a:srgbClr val="FF9933"/>
    <a:srgbClr val="FF9999"/>
    <a:srgbClr val="FF99CC"/>
    <a:srgbClr val="FF9900"/>
    <a:srgbClr val="FC5224"/>
    <a:srgbClr val="FEAB94"/>
    <a:srgbClr val="7FB10F"/>
    <a:srgbClr val="2CD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3" autoAdjust="0"/>
    <p:restoredTop sz="86171" autoAdjust="0"/>
  </p:normalViewPr>
  <p:slideViewPr>
    <p:cSldViewPr>
      <p:cViewPr varScale="1">
        <p:scale>
          <a:sx n="96" d="100"/>
          <a:sy n="96" d="100"/>
        </p:scale>
        <p:origin x="-2016" y="-108"/>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02F84B6-FB43-4EE7-BE0A-65D02A8EAB29}" type="datetimeFigureOut">
              <a:rPr lang="en-AU" smtClean="0"/>
              <a:t>2/05/2017</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83E9B48-08C0-4348-8064-51BFA599B919}" type="slidenum">
              <a:rPr lang="en-AU" smtClean="0"/>
              <a:t>‹#›</a:t>
            </a:fld>
            <a:endParaRPr lang="en-AU"/>
          </a:p>
        </p:txBody>
      </p:sp>
    </p:spTree>
    <p:extLst>
      <p:ext uri="{BB962C8B-B14F-4D97-AF65-F5344CB8AC3E}">
        <p14:creationId xmlns:p14="http://schemas.microsoft.com/office/powerpoint/2010/main" val="424942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solidFill>
                  <a:prstClr val="black"/>
                </a:solidFill>
              </a:rPr>
              <a:pPr/>
              <a:t>1</a:t>
            </a:fld>
            <a:endParaRPr lang="en-AU" dirty="0">
              <a:solidFill>
                <a:prstClr val="black"/>
              </a:solidFill>
            </a:endParaRPr>
          </a:p>
        </p:txBody>
      </p:sp>
    </p:spTree>
    <p:extLst>
      <p:ext uri="{BB962C8B-B14F-4D97-AF65-F5344CB8AC3E}">
        <p14:creationId xmlns:p14="http://schemas.microsoft.com/office/powerpoint/2010/main" val="403784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Show Secondary unit</a:t>
            </a:r>
            <a:r>
              <a:rPr lang="en-AU" baseline="0" dirty="0" smtClean="0"/>
              <a:t> outline. </a:t>
            </a:r>
            <a:endParaRPr lang="en-AU" dirty="0"/>
          </a:p>
        </p:txBody>
      </p:sp>
      <p:sp>
        <p:nvSpPr>
          <p:cNvPr id="4" name="Slide Number Placeholder 3"/>
          <p:cNvSpPr>
            <a:spLocks noGrp="1"/>
          </p:cNvSpPr>
          <p:nvPr>
            <p:ph type="sldNum" sz="quarter" idx="10"/>
          </p:nvPr>
        </p:nvSpPr>
        <p:spPr/>
        <p:txBody>
          <a:bodyPr/>
          <a:lstStyle/>
          <a:p>
            <a:fld id="{A83E9B48-08C0-4348-8064-51BFA599B919}" type="slidenum">
              <a:rPr lang="en-AU" smtClean="0"/>
              <a:t>13</a:t>
            </a:fld>
            <a:endParaRPr lang="en-AU"/>
          </a:p>
        </p:txBody>
      </p:sp>
    </p:spTree>
    <p:extLst>
      <p:ext uri="{BB962C8B-B14F-4D97-AF65-F5344CB8AC3E}">
        <p14:creationId xmlns:p14="http://schemas.microsoft.com/office/powerpoint/2010/main" val="656984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Website:</a:t>
            </a:r>
            <a:r>
              <a:rPr lang="en-AU" baseline="0" dirty="0" smtClean="0"/>
              <a:t> Show filtering – The Arts</a:t>
            </a:r>
            <a:endParaRPr lang="en-AU" dirty="0"/>
          </a:p>
        </p:txBody>
      </p:sp>
      <p:sp>
        <p:nvSpPr>
          <p:cNvPr id="4" name="Slide Number Placeholder 3"/>
          <p:cNvSpPr>
            <a:spLocks noGrp="1"/>
          </p:cNvSpPr>
          <p:nvPr>
            <p:ph type="sldNum" sz="quarter" idx="10"/>
          </p:nvPr>
        </p:nvSpPr>
        <p:spPr/>
        <p:txBody>
          <a:bodyPr/>
          <a:lstStyle/>
          <a:p>
            <a:fld id="{A83E9B48-08C0-4348-8064-51BFA599B919}" type="slidenum">
              <a:rPr lang="en-AU" smtClean="0"/>
              <a:t>18</a:t>
            </a:fld>
            <a:endParaRPr lang="en-AU"/>
          </a:p>
        </p:txBody>
      </p:sp>
    </p:spTree>
    <p:extLst>
      <p:ext uri="{BB962C8B-B14F-4D97-AF65-F5344CB8AC3E}">
        <p14:creationId xmlns:p14="http://schemas.microsoft.com/office/powerpoint/2010/main" val="140867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83E9B48-08C0-4348-8064-51BFA599B919}" type="slidenum">
              <a:rPr lang="en-AU" smtClean="0"/>
              <a:t>19</a:t>
            </a:fld>
            <a:endParaRPr lang="en-AU"/>
          </a:p>
        </p:txBody>
      </p:sp>
    </p:spTree>
    <p:extLst>
      <p:ext uri="{BB962C8B-B14F-4D97-AF65-F5344CB8AC3E}">
        <p14:creationId xmlns:p14="http://schemas.microsoft.com/office/powerpoint/2010/main" val="140867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83E9B48-08C0-4348-8064-51BFA599B919}" type="slidenum">
              <a:rPr lang="en-AU" smtClean="0"/>
              <a:t>20</a:t>
            </a:fld>
            <a:endParaRPr lang="en-AU"/>
          </a:p>
        </p:txBody>
      </p:sp>
    </p:spTree>
    <p:extLst>
      <p:ext uri="{BB962C8B-B14F-4D97-AF65-F5344CB8AC3E}">
        <p14:creationId xmlns:p14="http://schemas.microsoft.com/office/powerpoint/2010/main" val="140867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Show website and filtering</a:t>
            </a:r>
            <a:endParaRPr lang="en-AU" dirty="0"/>
          </a:p>
        </p:txBody>
      </p:sp>
      <p:sp>
        <p:nvSpPr>
          <p:cNvPr id="4" name="Slide Number Placeholder 3"/>
          <p:cNvSpPr>
            <a:spLocks noGrp="1"/>
          </p:cNvSpPr>
          <p:nvPr>
            <p:ph type="sldNum" sz="quarter" idx="10"/>
          </p:nvPr>
        </p:nvSpPr>
        <p:spPr/>
        <p:txBody>
          <a:bodyPr/>
          <a:lstStyle/>
          <a:p>
            <a:fld id="{A83E9B48-08C0-4348-8064-51BFA599B919}" type="slidenum">
              <a:rPr lang="en-AU" smtClean="0"/>
              <a:t>21</a:t>
            </a:fld>
            <a:endParaRPr lang="en-AU"/>
          </a:p>
        </p:txBody>
      </p:sp>
    </p:spTree>
    <p:extLst>
      <p:ext uri="{BB962C8B-B14F-4D97-AF65-F5344CB8AC3E}">
        <p14:creationId xmlns:p14="http://schemas.microsoft.com/office/powerpoint/2010/main" val="1866507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Show planner for Visual Arts and Media Arts</a:t>
            </a:r>
            <a:endParaRPr lang="en-AU" dirty="0"/>
          </a:p>
        </p:txBody>
      </p:sp>
      <p:sp>
        <p:nvSpPr>
          <p:cNvPr id="4" name="Slide Number Placeholder 3"/>
          <p:cNvSpPr>
            <a:spLocks noGrp="1"/>
          </p:cNvSpPr>
          <p:nvPr>
            <p:ph type="sldNum" sz="quarter" idx="10"/>
          </p:nvPr>
        </p:nvSpPr>
        <p:spPr/>
        <p:txBody>
          <a:bodyPr/>
          <a:lstStyle/>
          <a:p>
            <a:fld id="{A83E9B48-08C0-4348-8064-51BFA599B919}" type="slidenum">
              <a:rPr lang="en-AU" smtClean="0"/>
              <a:t>23</a:t>
            </a:fld>
            <a:endParaRPr lang="en-AU"/>
          </a:p>
        </p:txBody>
      </p:sp>
    </p:spTree>
    <p:extLst>
      <p:ext uri="{BB962C8B-B14F-4D97-AF65-F5344CB8AC3E}">
        <p14:creationId xmlns:p14="http://schemas.microsoft.com/office/powerpoint/2010/main" val="101337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Show links on website. </a:t>
            </a:r>
            <a:endParaRPr lang="en-AU" dirty="0"/>
          </a:p>
        </p:txBody>
      </p:sp>
      <p:sp>
        <p:nvSpPr>
          <p:cNvPr id="4" name="Slide Number Placeholder 3"/>
          <p:cNvSpPr>
            <a:spLocks noGrp="1"/>
          </p:cNvSpPr>
          <p:nvPr>
            <p:ph type="sldNum" sz="quarter" idx="10"/>
          </p:nvPr>
        </p:nvSpPr>
        <p:spPr/>
        <p:txBody>
          <a:bodyPr/>
          <a:lstStyle/>
          <a:p>
            <a:fld id="{A83E9B48-08C0-4348-8064-51BFA599B919}" type="slidenum">
              <a:rPr lang="en-AU" smtClean="0"/>
              <a:t>24</a:t>
            </a:fld>
            <a:endParaRPr lang="en-AU"/>
          </a:p>
        </p:txBody>
      </p:sp>
    </p:spTree>
    <p:extLst>
      <p:ext uri="{BB962C8B-B14F-4D97-AF65-F5344CB8AC3E}">
        <p14:creationId xmlns:p14="http://schemas.microsoft.com/office/powerpoint/2010/main" val="4158265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83E9B48-08C0-4348-8064-51BFA599B919}" type="slidenum">
              <a:rPr lang="en-AU" smtClean="0"/>
              <a:t>27</a:t>
            </a:fld>
            <a:endParaRPr lang="en-AU"/>
          </a:p>
        </p:txBody>
      </p:sp>
    </p:spTree>
    <p:extLst>
      <p:ext uri="{BB962C8B-B14F-4D97-AF65-F5344CB8AC3E}">
        <p14:creationId xmlns:p14="http://schemas.microsoft.com/office/powerpoint/2010/main" val="3746010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14375"/>
            <a:ext cx="4962525" cy="3722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83E9B48-08C0-4348-8064-51BFA599B919}" type="slidenum">
              <a:rPr lang="en-AU" smtClean="0"/>
              <a:t>2</a:t>
            </a:fld>
            <a:endParaRPr lang="en-AU"/>
          </a:p>
        </p:txBody>
      </p:sp>
    </p:spTree>
    <p:extLst>
      <p:ext uri="{BB962C8B-B14F-4D97-AF65-F5344CB8AC3E}">
        <p14:creationId xmlns:p14="http://schemas.microsoft.com/office/powerpoint/2010/main" val="250374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347517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challenge is to reconcile the twin demands of providing a learning program that maintains a focus on a common entitlement</a:t>
            </a:r>
            <a:r>
              <a:rPr lang="en-AU" baseline="0" dirty="0" smtClean="0"/>
              <a:t> to core knowledge and skills and high expectations of every student whilst also allowing students opportunities to develop and pursue areas of individual interest and expertise. </a:t>
            </a:r>
          </a:p>
          <a:p>
            <a:endParaRPr lang="en-AU" baseline="0" dirty="0" smtClean="0"/>
          </a:p>
          <a:p>
            <a:r>
              <a:rPr lang="en-AU" baseline="0" dirty="0" smtClean="0"/>
              <a:t>At F all 5 Arts disciplines will be taught but not necessarily evenly weighted. </a:t>
            </a:r>
          </a:p>
          <a:p>
            <a:r>
              <a:rPr lang="en-AU" baseline="0" dirty="0" smtClean="0"/>
              <a:t>At 1 – 2 all 5 Arts disciplines over the two years but not necessarily evenly weighted. </a:t>
            </a:r>
          </a:p>
          <a:p>
            <a:endParaRPr lang="en-AU" baseline="0" dirty="0" smtClean="0"/>
          </a:p>
          <a:p>
            <a:r>
              <a:rPr lang="en-AU" baseline="0" dirty="0" smtClean="0"/>
              <a:t>At F – 2 schools need to plan so the Arts receive significant attention this means that in Foundation and 1 – 2 the curriculum for all 5 Arts disciplines must be delivered. How this happens is a matter for school decision. Schools will make these decisions as a result of their planning process, considering the context, the expertise and the resources available. </a:t>
            </a:r>
          </a:p>
          <a:p>
            <a:endParaRPr lang="en-AU" baseline="0" dirty="0" smtClean="0"/>
          </a:p>
          <a:p>
            <a:r>
              <a:rPr lang="en-AU" baseline="0" dirty="0" smtClean="0"/>
              <a:t>DET will collect assessments for all strands and achievement standards. </a:t>
            </a:r>
            <a:endParaRPr lang="en-AU" dirty="0"/>
          </a:p>
        </p:txBody>
      </p:sp>
      <p:sp>
        <p:nvSpPr>
          <p:cNvPr id="4" name="Slide Number Placeholder 3"/>
          <p:cNvSpPr>
            <a:spLocks noGrp="1"/>
          </p:cNvSpPr>
          <p:nvPr>
            <p:ph type="sldNum" sz="quarter" idx="10"/>
          </p:nvPr>
        </p:nvSpPr>
        <p:spPr/>
        <p:txBody>
          <a:bodyPr/>
          <a:lstStyle/>
          <a:p>
            <a:fld id="{A83E9B48-08C0-4348-8064-51BFA599B919}" type="slidenum">
              <a:rPr lang="en-AU" smtClean="0"/>
              <a:t>4</a:t>
            </a:fld>
            <a:endParaRPr lang="en-AU"/>
          </a:p>
        </p:txBody>
      </p:sp>
    </p:spTree>
    <p:extLst>
      <p:ext uri="{BB962C8B-B14F-4D97-AF65-F5344CB8AC3E}">
        <p14:creationId xmlns:p14="http://schemas.microsoft.com/office/powerpoint/2010/main" val="409949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83E9B48-08C0-4348-8064-51BFA599B919}" type="slidenum">
              <a:rPr lang="en-AU" smtClean="0"/>
              <a:t>5</a:t>
            </a:fld>
            <a:endParaRPr lang="en-AU"/>
          </a:p>
        </p:txBody>
      </p:sp>
    </p:spTree>
    <p:extLst>
      <p:ext uri="{BB962C8B-B14F-4D97-AF65-F5344CB8AC3E}">
        <p14:creationId xmlns:p14="http://schemas.microsoft.com/office/powerpoint/2010/main" val="107953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83E9B48-08C0-4348-8064-51BFA599B919}" type="slidenum">
              <a:rPr lang="en-AU" smtClean="0"/>
              <a:t>6</a:t>
            </a:fld>
            <a:endParaRPr lang="en-AU"/>
          </a:p>
        </p:txBody>
      </p:sp>
    </p:spTree>
    <p:extLst>
      <p:ext uri="{BB962C8B-B14F-4D97-AF65-F5344CB8AC3E}">
        <p14:creationId xmlns:p14="http://schemas.microsoft.com/office/powerpoint/2010/main" val="265443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83E9B48-08C0-4348-8064-51BFA599B919}" type="slidenum">
              <a:rPr lang="en-AU" smtClean="0"/>
              <a:t>7</a:t>
            </a:fld>
            <a:endParaRPr lang="en-AU"/>
          </a:p>
        </p:txBody>
      </p:sp>
    </p:spTree>
    <p:extLst>
      <p:ext uri="{BB962C8B-B14F-4D97-AF65-F5344CB8AC3E}">
        <p14:creationId xmlns:p14="http://schemas.microsoft.com/office/powerpoint/2010/main" val="640343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83E9B48-08C0-4348-8064-51BFA599B919}" type="slidenum">
              <a:rPr lang="en-AU" smtClean="0"/>
              <a:t>8</a:t>
            </a:fld>
            <a:endParaRPr lang="en-AU"/>
          </a:p>
        </p:txBody>
      </p:sp>
    </p:spTree>
    <p:extLst>
      <p:ext uri="{BB962C8B-B14F-4D97-AF65-F5344CB8AC3E}">
        <p14:creationId xmlns:p14="http://schemas.microsoft.com/office/powerpoint/2010/main" val="1250652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Show Primary mapping template</a:t>
            </a:r>
            <a:r>
              <a:rPr lang="en-AU" baseline="0" dirty="0" smtClean="0"/>
              <a:t> and Unit planner</a:t>
            </a:r>
            <a:endParaRPr lang="en-AU" dirty="0"/>
          </a:p>
        </p:txBody>
      </p:sp>
      <p:sp>
        <p:nvSpPr>
          <p:cNvPr id="4" name="Slide Number Placeholder 3"/>
          <p:cNvSpPr>
            <a:spLocks noGrp="1"/>
          </p:cNvSpPr>
          <p:nvPr>
            <p:ph type="sldNum" sz="quarter" idx="10"/>
          </p:nvPr>
        </p:nvSpPr>
        <p:spPr/>
        <p:txBody>
          <a:bodyPr/>
          <a:lstStyle/>
          <a:p>
            <a:fld id="{A83E9B48-08C0-4348-8064-51BFA599B919}" type="slidenum">
              <a:rPr lang="en-AU" smtClean="0"/>
              <a:t>11</a:t>
            </a:fld>
            <a:endParaRPr lang="en-AU"/>
          </a:p>
        </p:txBody>
      </p:sp>
    </p:spTree>
    <p:extLst>
      <p:ext uri="{BB962C8B-B14F-4D97-AF65-F5344CB8AC3E}">
        <p14:creationId xmlns:p14="http://schemas.microsoft.com/office/powerpoint/2010/main" val="27840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462267199"/>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394064012"/>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08086720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04558705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9723857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75389055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31578977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852621305"/>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075274"/>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771128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234061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sp>
        <p:nvSpPr>
          <p:cNvPr id="1027" name="Rectangle 3"/>
          <p:cNvSpPr>
            <a:spLocks noGrp="1" noChangeArrowheads="1"/>
          </p:cNvSpPr>
          <p:nvPr>
            <p:ph type="body" idx="1"/>
          </p:nvPr>
        </p:nvSpPr>
        <p:spPr bwMode="auto">
          <a:xfrm>
            <a:off x="685800" y="1981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 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Tree>
    <p:extLst>
      <p:ext uri="{BB962C8B-B14F-4D97-AF65-F5344CB8AC3E}">
        <p14:creationId xmlns:p14="http://schemas.microsoft.com/office/powerpoint/2010/main" val="1294750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342900" indent="-342900" algn="l" rtl="0" eaLnBrk="1" fontAlgn="base" hangingPunct="1">
        <a:spcBef>
          <a:spcPct val="20000"/>
        </a:spcBef>
        <a:spcAft>
          <a:spcPct val="0"/>
        </a:spcAft>
        <a:buFont typeface="Wingdings" pitchFamily="2" charset="2"/>
        <a:buChar char="q"/>
        <a:defRPr sz="3000" b="1">
          <a:solidFill>
            <a:srgbClr val="303132"/>
          </a:solidFill>
          <a:latin typeface="+mn-lt"/>
          <a:ea typeface="+mn-ea"/>
          <a:cs typeface="+mn-cs"/>
        </a:defRPr>
      </a:lvl1pPr>
      <a:lvl2pPr marL="742950" indent="-285750" algn="l" rtl="0" eaLnBrk="1" fontAlgn="base" hangingPunct="1">
        <a:spcBef>
          <a:spcPct val="20000"/>
        </a:spcBef>
        <a:spcAft>
          <a:spcPct val="0"/>
        </a:spcAft>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vcaa.vic.edu.au/Pages/foundation10/viccurriculum/thearts.aspx" TargetMode="External"/><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pen.abc.net.au/" TargetMode="External"/><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vcaa.vic.edu.au/Documents/viccurric/RevisedF-10CurriculumPlanningReportingGuideline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vcaa.vic.edu.au/Pages/foundation10/viccurriculum/curriculumplanning.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vcaa.vic.edu.au/Pages/foundation10/viccurriculum/media/cpa.aspx" TargetMode="External"/><Relationship Id="rId2" Type="http://schemas.openxmlformats.org/officeDocument/2006/relationships/image" Target="../media/image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80728"/>
            <a:ext cx="7772400" cy="3168352"/>
          </a:xfrm>
        </p:spPr>
        <p:txBody>
          <a:bodyPr/>
          <a:lstStyle/>
          <a:p>
            <a:r>
              <a:rPr lang="en-AU" dirty="0" smtClean="0"/>
              <a:t/>
            </a:r>
            <a:br>
              <a:rPr lang="en-AU" dirty="0" smtClean="0"/>
            </a:br>
            <a:r>
              <a:rPr lang="en-AU" sz="1600" dirty="0" smtClean="0"/>
              <a:t/>
            </a:r>
            <a:br>
              <a:rPr lang="en-AU" sz="1600" dirty="0" smtClean="0"/>
            </a:br>
            <a:r>
              <a:rPr lang="en-AU" sz="3200" dirty="0" smtClean="0"/>
              <a:t>Integrating Media Arts across the Victorian Curriculum</a:t>
            </a:r>
            <a:endParaRPr lang="en-AU" sz="3200" dirty="0"/>
          </a:p>
        </p:txBody>
      </p:sp>
      <p:sp>
        <p:nvSpPr>
          <p:cNvPr id="3" name="Subtitle 2"/>
          <p:cNvSpPr>
            <a:spLocks noGrp="1"/>
          </p:cNvSpPr>
          <p:nvPr>
            <p:ph type="subTitle" idx="1"/>
          </p:nvPr>
        </p:nvSpPr>
        <p:spPr>
          <a:xfrm>
            <a:off x="35496" y="4149080"/>
            <a:ext cx="9108504" cy="1224136"/>
          </a:xfrm>
        </p:spPr>
        <p:txBody>
          <a:bodyPr/>
          <a:lstStyle/>
          <a:p>
            <a:endParaRPr lang="en-AU" dirty="0" smtClean="0">
              <a:solidFill>
                <a:srgbClr val="004B6F"/>
              </a:solidFill>
            </a:endParaRPr>
          </a:p>
          <a:p>
            <a:r>
              <a:rPr lang="en-AU" dirty="0" smtClean="0">
                <a:solidFill>
                  <a:srgbClr val="004B6F"/>
                </a:solidFill>
              </a:rPr>
              <a:t>Webinar, 02 May, 2017</a:t>
            </a:r>
            <a:endParaRPr lang="en-AU" dirty="0">
              <a:solidFill>
                <a:srgbClr val="004B6F"/>
              </a:solidFill>
            </a:endParaRPr>
          </a:p>
        </p:txBody>
      </p:sp>
    </p:spTree>
    <p:extLst>
      <p:ext uri="{BB962C8B-B14F-4D97-AF65-F5344CB8AC3E}">
        <p14:creationId xmlns:p14="http://schemas.microsoft.com/office/powerpoint/2010/main" val="7055234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Arts: Curriculum area advice - Windows Internet Explorer provided by VCAA"/>
          <p:cNvPicPr>
            <a:picLocks noChangeAspect="1"/>
          </p:cNvPicPr>
          <p:nvPr/>
        </p:nvPicPr>
        <p:blipFill rotWithShape="1">
          <a:blip r:embed="rId2">
            <a:extLst>
              <a:ext uri="{28A0092B-C50C-407E-A947-70E740481C1C}">
                <a14:useLocalDpi xmlns:a14="http://schemas.microsoft.com/office/drawing/2010/main" val="0"/>
              </a:ext>
            </a:extLst>
          </a:blip>
          <a:srcRect r="10671"/>
          <a:stretch/>
        </p:blipFill>
        <p:spPr>
          <a:xfrm>
            <a:off x="1259632" y="118548"/>
            <a:ext cx="7219458" cy="6236011"/>
          </a:xfrm>
          <a:prstGeom prst="rect">
            <a:avLst/>
          </a:prstGeom>
        </p:spPr>
      </p:pic>
      <p:sp>
        <p:nvSpPr>
          <p:cNvPr id="3" name="Rectangle 2"/>
          <p:cNvSpPr/>
          <p:nvPr/>
        </p:nvSpPr>
        <p:spPr>
          <a:xfrm>
            <a:off x="179513" y="3128194"/>
            <a:ext cx="3600399" cy="584775"/>
          </a:xfrm>
          <a:prstGeom prst="rect">
            <a:avLst/>
          </a:prstGeom>
          <a:ln/>
        </p:spPr>
        <p:style>
          <a:lnRef idx="1">
            <a:schemeClr val="accent3"/>
          </a:lnRef>
          <a:fillRef idx="3">
            <a:schemeClr val="accent3"/>
          </a:fillRef>
          <a:effectRef idx="2">
            <a:schemeClr val="accent3"/>
          </a:effectRef>
          <a:fontRef idx="minor">
            <a:schemeClr val="lt1"/>
          </a:fontRef>
        </p:style>
        <p:txBody>
          <a:bodyPr wrap="square">
            <a:spAutoFit/>
          </a:bodyPr>
          <a:lstStyle/>
          <a:p>
            <a:r>
              <a:rPr lang="en-AU" sz="1600" dirty="0" smtClean="0">
                <a:hlinkClick r:id="rId3"/>
              </a:rPr>
              <a:t>vcaa.vic.edu.au/Pages/foundation10/</a:t>
            </a:r>
            <a:r>
              <a:rPr lang="en-AU" sz="1600" dirty="0" err="1" smtClean="0">
                <a:hlinkClick r:id="rId3"/>
              </a:rPr>
              <a:t>viccurriculum</a:t>
            </a:r>
            <a:r>
              <a:rPr lang="en-AU" sz="1600" dirty="0" smtClean="0">
                <a:hlinkClick r:id="rId3"/>
              </a:rPr>
              <a:t>/thearts.aspx</a:t>
            </a:r>
            <a:endParaRPr lang="en-AU" sz="1600" dirty="0" smtClean="0"/>
          </a:p>
        </p:txBody>
      </p:sp>
    </p:spTree>
    <p:extLst>
      <p:ext uri="{BB962C8B-B14F-4D97-AF65-F5344CB8AC3E}">
        <p14:creationId xmlns:p14="http://schemas.microsoft.com/office/powerpoint/2010/main" val="17116962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640960" cy="587152"/>
          </a:xfrm>
        </p:spPr>
        <p:txBody>
          <a:bodyPr/>
          <a:lstStyle/>
          <a:p>
            <a:r>
              <a:rPr lang="en-AU" sz="2800" dirty="0" smtClean="0"/>
              <a:t>Primary Content Descriptions &amp; Elaborations</a:t>
            </a:r>
            <a:endParaRPr lang="en-AU"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112026"/>
              </p:ext>
            </p:extLst>
          </p:nvPr>
        </p:nvGraphicFramePr>
        <p:xfrm>
          <a:off x="107504" y="1052736"/>
          <a:ext cx="8964488" cy="5472609"/>
        </p:xfrm>
        <a:graphic>
          <a:graphicData uri="http://schemas.openxmlformats.org/drawingml/2006/table">
            <a:tbl>
              <a:tblPr firstRow="1" bandRow="1">
                <a:tableStyleId>{21E4AEA4-8DFA-4A89-87EB-49C32662AFE0}</a:tableStyleId>
              </a:tblPr>
              <a:tblGrid>
                <a:gridCol w="4482244"/>
                <a:gridCol w="4482244"/>
              </a:tblGrid>
              <a:tr h="349650">
                <a:tc>
                  <a:txBody>
                    <a:bodyPr/>
                    <a:lstStyle/>
                    <a:p>
                      <a:r>
                        <a:rPr lang="en-AU" sz="1500" dirty="0" smtClean="0"/>
                        <a:t>Level 4 Content</a:t>
                      </a:r>
                      <a:r>
                        <a:rPr lang="en-AU" sz="1500" baseline="0" dirty="0" smtClean="0"/>
                        <a:t> Descriptors</a:t>
                      </a:r>
                      <a:endParaRPr lang="en-AU" sz="1500" dirty="0"/>
                    </a:p>
                  </a:txBody>
                  <a:tcPr marL="78083" marR="78083" marT="39041" marB="39041"/>
                </a:tc>
                <a:tc>
                  <a:txBody>
                    <a:bodyPr/>
                    <a:lstStyle/>
                    <a:p>
                      <a:r>
                        <a:rPr lang="en-AU" sz="1500" dirty="0" smtClean="0"/>
                        <a:t>Level 4 Achievement Standards</a:t>
                      </a:r>
                      <a:endParaRPr lang="en-AU" sz="1500" dirty="0"/>
                    </a:p>
                  </a:txBody>
                  <a:tcPr marL="78083" marR="78083" marT="39041" marB="39041"/>
                </a:tc>
              </a:tr>
              <a:tr h="33648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t>Explore &amp;</a:t>
                      </a:r>
                      <a:r>
                        <a:rPr lang="en-AU" sz="1200" b="1" baseline="0" dirty="0" smtClean="0"/>
                        <a:t> Represent</a:t>
                      </a:r>
                      <a:endParaRPr lang="en-AU" sz="1200" b="1" dirty="0" smtClean="0"/>
                    </a:p>
                  </a:txBody>
                  <a:tcPr marL="78083" marR="78083" marT="39041" marB="39041"/>
                </a:tc>
                <a:tc hMerge="1">
                  <a:txBody>
                    <a:bodyPr/>
                    <a:lstStyle/>
                    <a:p>
                      <a:endParaRPr lang="en-AU" dirty="0"/>
                    </a:p>
                  </a:txBody>
                  <a:tcPr/>
                </a:tc>
              </a:tr>
              <a:tr h="859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Investigate and devise representations of people</a:t>
                      </a:r>
                      <a:r>
                        <a:rPr lang="en-AU" sz="1200" baseline="0" dirty="0" smtClean="0"/>
                        <a:t> in their community, through settings, ideas and story structure in images, sound and text. </a:t>
                      </a:r>
                      <a:endParaRPr lang="en-AU" sz="1200" dirty="0" smtClean="0"/>
                    </a:p>
                    <a:p>
                      <a:endParaRPr lang="en-AU" sz="1200" dirty="0"/>
                    </a:p>
                  </a:txBody>
                  <a:tcPr marL="78083" marR="78083" marT="39041" marB="39041"/>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dk1"/>
                          </a:solidFill>
                          <a:effectLst/>
                          <a:latin typeface="+mn-lt"/>
                          <a:ea typeface="+mn-ea"/>
                          <a:cs typeface="+mn-cs"/>
                        </a:rPr>
                        <a:t>Creating a sequence of images, sounds and text or a combination of these, to clearly establish the beginning, middle and end of a story or an event</a:t>
                      </a:r>
                    </a:p>
                    <a:p>
                      <a:pPr marL="0" indent="0">
                        <a:buFont typeface="Arial" panose="020B0604020202020204" pitchFamily="34" charset="0"/>
                        <a:buNone/>
                      </a:pPr>
                      <a:endParaRPr lang="en-AU" sz="1200" dirty="0"/>
                    </a:p>
                  </a:txBody>
                  <a:tcPr marL="78083" marR="78083" marT="39041" marB="39041"/>
                </a:tc>
              </a:tr>
              <a:tr h="34965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t>Media</a:t>
                      </a:r>
                      <a:r>
                        <a:rPr lang="en-AU" sz="1200" b="1" baseline="0" dirty="0" smtClean="0"/>
                        <a:t> Arts Practices</a:t>
                      </a:r>
                      <a:endParaRPr lang="en-AU" sz="1200" b="1" dirty="0" smtClean="0"/>
                    </a:p>
                  </a:txBody>
                  <a:tcPr marL="78083" marR="78083" marT="39041" marB="39041"/>
                </a:tc>
                <a:tc hMerge="1">
                  <a:txBody>
                    <a:bodyPr/>
                    <a:lstStyle/>
                    <a:p>
                      <a:endParaRPr lang="en-AU" dirty="0"/>
                    </a:p>
                  </a:txBody>
                  <a:tcPr/>
                </a:tc>
              </a:tr>
              <a:tr h="912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Use media technologies to create time and space through the manipulation</a:t>
                      </a:r>
                      <a:r>
                        <a:rPr lang="en-AU" sz="1200" baseline="0" dirty="0" smtClean="0"/>
                        <a:t> of images, sounds and text when telling stories.</a:t>
                      </a:r>
                      <a:endParaRPr lang="en-AU" sz="1200" dirty="0" smtClean="0"/>
                    </a:p>
                    <a:p>
                      <a:endParaRPr lang="en-AU" sz="1200" dirty="0"/>
                    </a:p>
                  </a:txBody>
                  <a:tcPr marL="78083" marR="78083" marT="39041" marB="390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dk1"/>
                          </a:solidFill>
                          <a:effectLst/>
                          <a:latin typeface="+mn-lt"/>
                          <a:ea typeface="+mn-ea"/>
                          <a:cs typeface="+mn-cs"/>
                        </a:rPr>
                        <a:t>Applying text to accompany still or moving images, for example credits in a title sequence selecting appropriate fonts, colour and suitable length of time for display </a:t>
                      </a:r>
                    </a:p>
                    <a:p>
                      <a:endParaRPr lang="en-AU" sz="1200" dirty="0"/>
                    </a:p>
                  </a:txBody>
                  <a:tcPr marL="78083" marR="78083" marT="39041" marB="39041"/>
                </a:tc>
              </a:tr>
              <a:tr h="34965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t>Present</a:t>
                      </a:r>
                      <a:r>
                        <a:rPr lang="en-AU" sz="1200" b="1" baseline="0" dirty="0" smtClean="0"/>
                        <a:t> and Perform</a:t>
                      </a:r>
                      <a:endParaRPr lang="en-AU" sz="1200" b="1" dirty="0" smtClean="0"/>
                    </a:p>
                  </a:txBody>
                  <a:tcPr marL="78083" marR="78083" marT="39041" marB="39041"/>
                </a:tc>
                <a:tc hMerge="1">
                  <a:txBody>
                    <a:bodyPr/>
                    <a:lstStyle/>
                    <a:p>
                      <a:endParaRPr lang="en-AU" dirty="0"/>
                    </a:p>
                  </a:txBody>
                  <a:tcPr/>
                </a:tc>
              </a:tr>
              <a:tr h="912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Plan, create and present media artworks for specific purposes with awareness of responsible media practice. </a:t>
                      </a:r>
                    </a:p>
                    <a:p>
                      <a:endParaRPr lang="en-AU" sz="1200" dirty="0"/>
                    </a:p>
                  </a:txBody>
                  <a:tcPr marL="78083" marR="78083" marT="39041" marB="390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dk1"/>
                          </a:solidFill>
                          <a:effectLst/>
                          <a:latin typeface="+mn-lt"/>
                          <a:ea typeface="+mn-ea"/>
                          <a:cs typeface="+mn-cs"/>
                        </a:rPr>
                        <a:t>Storyboarding and filming a short sequence showing a conflict by selecting camera angles, lighting and costume to convey meaning without dialogue</a:t>
                      </a:r>
                    </a:p>
                    <a:p>
                      <a:endParaRPr lang="en-AU" sz="1200" dirty="0"/>
                    </a:p>
                  </a:txBody>
                  <a:tcPr marL="78083" marR="78083" marT="39041" marB="39041"/>
                </a:tc>
              </a:tr>
              <a:tr h="34965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t>Respond</a:t>
                      </a:r>
                      <a:r>
                        <a:rPr lang="en-AU" sz="1200" b="1" baseline="0" dirty="0" smtClean="0"/>
                        <a:t> and Interpret</a:t>
                      </a:r>
                      <a:endParaRPr lang="en-AU" sz="1200" b="1" dirty="0" smtClean="0"/>
                    </a:p>
                  </a:txBody>
                  <a:tcPr marL="78083" marR="78083" marT="39041" marB="39041"/>
                </a:tc>
                <a:tc hMerge="1">
                  <a:txBody>
                    <a:bodyPr/>
                    <a:lstStyle/>
                    <a:p>
                      <a:endParaRPr lang="en-AU" dirty="0"/>
                    </a:p>
                  </a:txBody>
                  <a:tcPr/>
                </a:tc>
              </a:tr>
              <a:tr h="1053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Identify intended purposes and meanings of media artworks</a:t>
                      </a:r>
                      <a:r>
                        <a:rPr lang="en-AU" sz="1200" baseline="0" dirty="0" smtClean="0"/>
                        <a:t>, using the key concepts of media arts. </a:t>
                      </a:r>
                      <a:endParaRPr lang="en-AU" sz="1200" dirty="0" smtClean="0"/>
                    </a:p>
                    <a:p>
                      <a:endParaRPr lang="en-AU" sz="1200" dirty="0"/>
                    </a:p>
                  </a:txBody>
                  <a:tcPr marL="78083" marR="78083" marT="39041" marB="390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dk1"/>
                          </a:solidFill>
                          <a:effectLst/>
                          <a:latin typeface="+mn-lt"/>
                          <a:ea typeface="+mn-ea"/>
                          <a:cs typeface="+mn-cs"/>
                        </a:rPr>
                        <a:t>Describing representations and interpreting meaning in media artworks from different social, cultural or historical contexts, for example, different ways traditional stories can be retold using media technologies</a:t>
                      </a:r>
                    </a:p>
                    <a:p>
                      <a:endParaRPr lang="en-AU" sz="1200" dirty="0"/>
                    </a:p>
                  </a:txBody>
                  <a:tcPr marL="78083" marR="78083" marT="39041" marB="39041"/>
                </a:tc>
              </a:tr>
            </a:tbl>
          </a:graphicData>
        </a:graphic>
      </p:graphicFrame>
    </p:spTree>
    <p:extLst>
      <p:ext uri="{BB962C8B-B14F-4D97-AF65-F5344CB8AC3E}">
        <p14:creationId xmlns:p14="http://schemas.microsoft.com/office/powerpoint/2010/main" val="5797455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600"/>
            <a:ext cx="8568952" cy="1143000"/>
          </a:xfrm>
        </p:spPr>
        <p:txBody>
          <a:bodyPr/>
          <a:lstStyle/>
          <a:p>
            <a:r>
              <a:rPr lang="en-AU" sz="2800" dirty="0" smtClean="0"/>
              <a:t>Primary Content Descriptor &amp; Achievement Standards</a:t>
            </a:r>
            <a:endParaRPr lang="en-AU"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6834447"/>
              </p:ext>
            </p:extLst>
          </p:nvPr>
        </p:nvGraphicFramePr>
        <p:xfrm>
          <a:off x="169551" y="1704253"/>
          <a:ext cx="8722930" cy="4093730"/>
        </p:xfrm>
        <a:graphic>
          <a:graphicData uri="http://schemas.openxmlformats.org/drawingml/2006/table">
            <a:tbl>
              <a:tblPr firstRow="1" bandRow="1">
                <a:tableStyleId>{21E4AEA4-8DFA-4A89-87EB-49C32662AFE0}</a:tableStyleId>
              </a:tblPr>
              <a:tblGrid>
                <a:gridCol w="4361465"/>
                <a:gridCol w="4361465"/>
              </a:tblGrid>
              <a:tr h="304677">
                <a:tc>
                  <a:txBody>
                    <a:bodyPr/>
                    <a:lstStyle/>
                    <a:p>
                      <a:r>
                        <a:rPr lang="en-AU" sz="1500" dirty="0" smtClean="0"/>
                        <a:t>Level 4 Content</a:t>
                      </a:r>
                      <a:r>
                        <a:rPr lang="en-AU" sz="1500" baseline="0" dirty="0" smtClean="0"/>
                        <a:t> Descriptors</a:t>
                      </a:r>
                      <a:endParaRPr lang="en-AU" sz="1500" dirty="0"/>
                    </a:p>
                  </a:txBody>
                  <a:tcPr marL="78083" marR="78083" marT="39041" marB="39041"/>
                </a:tc>
                <a:tc>
                  <a:txBody>
                    <a:bodyPr/>
                    <a:lstStyle/>
                    <a:p>
                      <a:r>
                        <a:rPr lang="en-AU" sz="1500" dirty="0" smtClean="0"/>
                        <a:t>Level 4 Achievement Standards</a:t>
                      </a:r>
                      <a:endParaRPr lang="en-AU" sz="1500" dirty="0"/>
                    </a:p>
                  </a:txBody>
                  <a:tcPr marL="78083" marR="78083" marT="39041" marB="39041"/>
                </a:tc>
              </a:tr>
              <a:tr h="795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Investigate and devise representations of people</a:t>
                      </a:r>
                      <a:r>
                        <a:rPr lang="en-AU" sz="1200" baseline="0" dirty="0" smtClean="0"/>
                        <a:t> in their community, through settings, ideas and story structure in images, sound and text. </a:t>
                      </a:r>
                      <a:endParaRPr lang="en-AU" sz="1200" dirty="0" smtClean="0"/>
                    </a:p>
                    <a:p>
                      <a:endParaRPr lang="en-AU" sz="1200" dirty="0"/>
                    </a:p>
                  </a:txBody>
                  <a:tcPr marL="78083" marR="78083" marT="39041" marB="39041"/>
                </a:tc>
                <a:tc>
                  <a:txBody>
                    <a:bodyPr/>
                    <a:lstStyle/>
                    <a:p>
                      <a:pPr marL="285750" indent="-285750">
                        <a:buFont typeface="Arial" panose="020B0604020202020204" pitchFamily="34" charset="0"/>
                        <a:buChar char="•"/>
                      </a:pPr>
                      <a:r>
                        <a:rPr lang="en-AU" sz="1200" dirty="0" smtClean="0"/>
                        <a:t>Students describe similarities and differences between media artworks they make and view.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They</a:t>
                      </a:r>
                      <a:r>
                        <a:rPr lang="en-AU" sz="1200" baseline="0" dirty="0" smtClean="0"/>
                        <a:t> discuss how and why they and others use images, sound and text to make and present media artworks. </a:t>
                      </a:r>
                      <a:endParaRPr lang="en-AU" sz="1200" dirty="0"/>
                    </a:p>
                  </a:txBody>
                  <a:tcPr marL="78083" marR="78083" marT="39041" marB="39041"/>
                </a:tc>
              </a:tr>
              <a:tr h="975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Use media technologies to create time and space through the manipulation</a:t>
                      </a:r>
                      <a:r>
                        <a:rPr lang="en-AU" sz="1200" baseline="0" dirty="0" smtClean="0"/>
                        <a:t> of images, sounds and text when telling stories.</a:t>
                      </a:r>
                      <a:endParaRPr lang="en-AU" sz="1200" dirty="0" smtClean="0"/>
                    </a:p>
                    <a:p>
                      <a:endParaRPr lang="en-AU" sz="1200" dirty="0"/>
                    </a:p>
                  </a:txBody>
                  <a:tcPr marL="78083" marR="78083" marT="39041" marB="390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t>Students use the story principles of intent, structure, setting, characters, media elements and media technologies to make and share media artworks that communicate ideas to an audience. </a:t>
                      </a:r>
                      <a:endParaRPr lang="en-AU" sz="1200" dirty="0" smtClean="0"/>
                    </a:p>
                    <a:p>
                      <a:endParaRPr lang="en-AU" sz="1200" dirty="0"/>
                    </a:p>
                  </a:txBody>
                  <a:tcPr marL="78083" marR="78083" marT="39041" marB="39041"/>
                </a:tc>
              </a:tr>
              <a:tr h="975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Plan, create and present media artworks for specific purposes with awareness of responsible media practice. </a:t>
                      </a:r>
                    </a:p>
                    <a:p>
                      <a:endParaRPr lang="en-AU" sz="1200" dirty="0"/>
                    </a:p>
                  </a:txBody>
                  <a:tcPr marL="78083" marR="78083" marT="39041" marB="390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t>Students use the story principles of intent, structure, setting, characters, media elements and media technologies to make and share media artworks that communicate ideas to an audience. </a:t>
                      </a:r>
                      <a:endParaRPr lang="en-AU" sz="1200" dirty="0" smtClean="0"/>
                    </a:p>
                    <a:p>
                      <a:endParaRPr lang="en-AU" sz="1200" dirty="0"/>
                    </a:p>
                  </a:txBody>
                  <a:tcPr marL="78083" marR="78083" marT="39041" marB="39041"/>
                </a:tc>
              </a:tr>
              <a:tr h="9750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Identify intended purposes and meanings of media artworks</a:t>
                      </a:r>
                      <a:r>
                        <a:rPr lang="en-AU" sz="1200" baseline="0" dirty="0" smtClean="0"/>
                        <a:t>, using the key concepts of media arts. </a:t>
                      </a:r>
                      <a:endParaRPr lang="en-AU" sz="1200" dirty="0" smtClean="0"/>
                    </a:p>
                    <a:p>
                      <a:endParaRPr lang="en-AU" sz="1200" dirty="0"/>
                    </a:p>
                  </a:txBody>
                  <a:tcPr marL="78083" marR="78083" marT="39041" marB="39041"/>
                </a:tc>
                <a:tc>
                  <a:txBody>
                    <a:bodyPr/>
                    <a:lstStyle/>
                    <a:p>
                      <a:pPr marL="171450" indent="-171450">
                        <a:buFont typeface="Arial" panose="020B0604020202020204" pitchFamily="34" charset="0"/>
                        <a:buChar char="•"/>
                      </a:pPr>
                      <a:r>
                        <a:rPr lang="en-AU" sz="1200" dirty="0" smtClean="0"/>
                        <a:t>Students describe similarities and differences between media artworks they make and view.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smtClean="0"/>
                        <a:t>They</a:t>
                      </a:r>
                      <a:r>
                        <a:rPr lang="en-AU" sz="1200" baseline="0" dirty="0" smtClean="0"/>
                        <a:t> discuss how and why they and others use images, sound and text to make and present media artworks. </a:t>
                      </a:r>
                      <a:endParaRPr lang="en-AU" sz="1200" dirty="0" smtClean="0"/>
                    </a:p>
                    <a:p>
                      <a:endParaRPr lang="en-AU" sz="1200" dirty="0"/>
                    </a:p>
                  </a:txBody>
                  <a:tcPr marL="78083" marR="78083" marT="39041" marB="39041"/>
                </a:tc>
              </a:tr>
            </a:tbl>
          </a:graphicData>
        </a:graphic>
      </p:graphicFrame>
    </p:spTree>
    <p:extLst>
      <p:ext uri="{BB962C8B-B14F-4D97-AF65-F5344CB8AC3E}">
        <p14:creationId xmlns:p14="http://schemas.microsoft.com/office/powerpoint/2010/main" val="1402599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782744" cy="731168"/>
          </a:xfrm>
        </p:spPr>
        <p:txBody>
          <a:bodyPr/>
          <a:lstStyle/>
          <a:p>
            <a:r>
              <a:rPr lang="en-AU" sz="2400" dirty="0" smtClean="0"/>
              <a:t>Secondary Content Descriptions &amp; Achievement Standards</a:t>
            </a:r>
            <a:endParaRPr lang="en-AU"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2659810"/>
              </p:ext>
            </p:extLst>
          </p:nvPr>
        </p:nvGraphicFramePr>
        <p:xfrm>
          <a:off x="107504" y="1052736"/>
          <a:ext cx="8885832" cy="5290941"/>
        </p:xfrm>
        <a:graphic>
          <a:graphicData uri="http://schemas.openxmlformats.org/drawingml/2006/table">
            <a:tbl>
              <a:tblPr firstRow="1" bandRow="1">
                <a:tableStyleId>{21E4AEA4-8DFA-4A89-87EB-49C32662AFE0}</a:tableStyleId>
              </a:tblPr>
              <a:tblGrid>
                <a:gridCol w="4442916"/>
                <a:gridCol w="4442916"/>
              </a:tblGrid>
              <a:tr h="295706">
                <a:tc>
                  <a:txBody>
                    <a:bodyPr/>
                    <a:lstStyle/>
                    <a:p>
                      <a:r>
                        <a:rPr lang="en-AU" sz="1500" dirty="0" smtClean="0"/>
                        <a:t>Level 7 – 8  Content</a:t>
                      </a:r>
                      <a:r>
                        <a:rPr lang="en-AU" sz="1500" baseline="0" dirty="0" smtClean="0"/>
                        <a:t> Descriptors</a:t>
                      </a:r>
                      <a:endParaRPr lang="en-AU" sz="1500" dirty="0"/>
                    </a:p>
                  </a:txBody>
                  <a:tcPr marL="78083" marR="78083" marT="39041" marB="39041"/>
                </a:tc>
                <a:tc>
                  <a:txBody>
                    <a:bodyPr/>
                    <a:lstStyle/>
                    <a:p>
                      <a:r>
                        <a:rPr lang="en-AU" sz="1500" dirty="0" smtClean="0"/>
                        <a:t>Level 8</a:t>
                      </a:r>
                      <a:endParaRPr lang="en-AU" sz="1500" dirty="0"/>
                    </a:p>
                  </a:txBody>
                  <a:tcPr marL="78083" marR="78083" marT="39041" marB="39041"/>
                </a:tc>
              </a:tr>
              <a:tr h="34138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t>Explore &amp;</a:t>
                      </a:r>
                      <a:r>
                        <a:rPr lang="en-AU" sz="1200" b="1" baseline="0" dirty="0" smtClean="0"/>
                        <a:t> Represent</a:t>
                      </a:r>
                      <a:endParaRPr lang="en-AU" sz="1200" b="1" dirty="0" smtClean="0"/>
                    </a:p>
                  </a:txBody>
                  <a:tcPr marL="78083" marR="78083" marT="39041" marB="39041"/>
                </a:tc>
                <a:tc hMerge="1">
                  <a:txBody>
                    <a:bodyPr/>
                    <a:lstStyle/>
                    <a:p>
                      <a:endParaRPr lang="en-AU" dirty="0"/>
                    </a:p>
                  </a:txBody>
                  <a:tcPr/>
                </a:tc>
              </a:tr>
              <a:tr h="997089">
                <a:tc>
                  <a:txBody>
                    <a:bodyPr/>
                    <a:lstStyle/>
                    <a:p>
                      <a:pPr marL="171450" indent="-171450">
                        <a:spcAft>
                          <a:spcPts val="600"/>
                        </a:spcAft>
                        <a:buFont typeface="Arial" panose="020B0604020202020204" pitchFamily="34" charset="0"/>
                        <a:buChar char="•"/>
                      </a:pPr>
                      <a:r>
                        <a:rPr lang="en-AU" sz="1200" dirty="0" smtClean="0"/>
                        <a:t>Experiment with the organisation of ideas to structure</a:t>
                      </a:r>
                      <a:r>
                        <a:rPr lang="en-AU" sz="1200" baseline="0" dirty="0" smtClean="0"/>
                        <a:t> stories through media conventions and genres, to create viewpoints in images, sound and text.</a:t>
                      </a:r>
                    </a:p>
                    <a:p>
                      <a:pPr marL="171450" indent="-171450">
                        <a:spcAft>
                          <a:spcPts val="600"/>
                        </a:spcAft>
                        <a:buFont typeface="Arial" panose="020B0604020202020204" pitchFamily="34" charset="0"/>
                        <a:buChar char="•"/>
                      </a:pPr>
                      <a:r>
                        <a:rPr lang="en-AU" sz="1200" baseline="0" dirty="0" smtClean="0"/>
                        <a:t>Develop media representations to show familiar or shared social can cultural beliefs and values. </a:t>
                      </a:r>
                      <a:endParaRPr lang="en-AU" sz="1200" dirty="0"/>
                    </a:p>
                  </a:txBody>
                  <a:tcPr marL="78083" marR="78083" marT="39041" marB="39041"/>
                </a:tc>
                <a:tc>
                  <a:txBody>
                    <a:bodyPr/>
                    <a:lstStyle/>
                    <a:p>
                      <a:pPr marL="171450" indent="-171450">
                        <a:spcAft>
                          <a:spcPts val="600"/>
                        </a:spcAft>
                        <a:buFont typeface="Arial" panose="020B0604020202020204" pitchFamily="34" charset="0"/>
                        <a:buChar char="•"/>
                      </a:pPr>
                      <a:r>
                        <a:rPr lang="en-AU" sz="1200" baseline="0" dirty="0" smtClean="0"/>
                        <a:t>Students use genre, media conventions and shape technical and symbolic elements for specific purposes and meanings.</a:t>
                      </a:r>
                    </a:p>
                    <a:p>
                      <a:pPr marL="171450" indent="-171450">
                        <a:spcAft>
                          <a:spcPts val="600"/>
                        </a:spcAft>
                        <a:buFont typeface="Arial" panose="020B0604020202020204" pitchFamily="34" charset="0"/>
                        <a:buChar char="•"/>
                      </a:pPr>
                      <a:r>
                        <a:rPr lang="en-AU" sz="1200" baseline="0" dirty="0" smtClean="0"/>
                        <a:t>They evaluate how they and others use these media conventions and elements to make meaning. </a:t>
                      </a:r>
                    </a:p>
                    <a:p>
                      <a:pPr marL="171450" indent="-171450">
                        <a:spcAft>
                          <a:spcPts val="600"/>
                        </a:spcAft>
                        <a:buFont typeface="Arial" panose="020B0604020202020204" pitchFamily="34" charset="0"/>
                        <a:buChar char="•"/>
                      </a:pPr>
                      <a:r>
                        <a:rPr lang="en-AU" sz="1200" baseline="0" dirty="0" smtClean="0"/>
                        <a:t>Students produce representations of social values and viewpoints in media artworks for particular audiences and contexts. </a:t>
                      </a:r>
                    </a:p>
                    <a:p>
                      <a:pPr marL="171450" indent="-171450">
                        <a:spcAft>
                          <a:spcPts val="600"/>
                        </a:spcAft>
                        <a:buFont typeface="Arial" panose="020B0604020202020204" pitchFamily="34" charset="0"/>
                        <a:buChar char="•"/>
                      </a:pPr>
                      <a:r>
                        <a:rPr lang="en-AU" sz="1200" baseline="0" dirty="0" smtClean="0"/>
                        <a:t>They design production processes, and control equipment and technologies to achieve their intentions. </a:t>
                      </a:r>
                      <a:endParaRPr lang="en-AU" sz="1200" dirty="0"/>
                    </a:p>
                  </a:txBody>
                  <a:tcPr marL="78083" marR="78083" marT="39041" marB="39041"/>
                </a:tc>
              </a:tr>
              <a:tr h="29570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t>Media</a:t>
                      </a:r>
                      <a:r>
                        <a:rPr lang="en-AU" sz="1200" b="1" baseline="0" dirty="0" smtClean="0"/>
                        <a:t> Arts Practices</a:t>
                      </a:r>
                      <a:endParaRPr lang="en-AU" sz="1200" b="1" dirty="0" smtClean="0"/>
                    </a:p>
                  </a:txBody>
                  <a:tcPr marL="78083" marR="78083" marT="39041" marB="39041"/>
                </a:tc>
                <a:tc hMerge="1">
                  <a:txBody>
                    <a:bodyPr/>
                    <a:lstStyle/>
                    <a:p>
                      <a:endParaRPr lang="en-AU" dirty="0"/>
                    </a:p>
                  </a:txBody>
                  <a:tcPr/>
                </a:tc>
              </a:tr>
              <a:tr h="997089">
                <a:tc>
                  <a:txBody>
                    <a:bodyPr/>
                    <a:lstStyle/>
                    <a:p>
                      <a:pPr marL="171450" indent="-171450">
                        <a:spcBef>
                          <a:spcPts val="0"/>
                        </a:spcBef>
                        <a:spcAft>
                          <a:spcPts val="600"/>
                        </a:spcAft>
                        <a:buFont typeface="Arial" panose="020B0604020202020204" pitchFamily="34" charset="0"/>
                        <a:buChar char="•"/>
                      </a:pPr>
                      <a:r>
                        <a:rPr lang="en-AU" sz="1200" dirty="0" smtClean="0"/>
                        <a:t>Develop and refine media production skills to shape the technical and symbolic elements</a:t>
                      </a:r>
                      <a:r>
                        <a:rPr lang="en-AU" sz="1200" baseline="0" dirty="0" smtClean="0"/>
                        <a:t> of images, sounds and text for a specific purpose and meaning. </a:t>
                      </a:r>
                    </a:p>
                    <a:p>
                      <a:pPr marL="171450" indent="-171450">
                        <a:spcBef>
                          <a:spcPts val="0"/>
                        </a:spcBef>
                        <a:spcAft>
                          <a:spcPts val="600"/>
                        </a:spcAft>
                        <a:buFont typeface="Arial" panose="020B0604020202020204" pitchFamily="34" charset="0"/>
                        <a:buChar char="•"/>
                      </a:pPr>
                      <a:r>
                        <a:rPr lang="en-AU" sz="1200" baseline="0" dirty="0" smtClean="0"/>
                        <a:t>Plan, structure and design media artworks that engage audiences. </a:t>
                      </a:r>
                      <a:endParaRPr lang="en-AU" sz="1200" dirty="0"/>
                    </a:p>
                  </a:txBody>
                  <a:tcPr marL="78083" marR="78083" marT="39041" marB="39041"/>
                </a:tc>
                <a:tc>
                  <a:txBody>
                    <a:bodyPr/>
                    <a:lstStyle/>
                    <a:p>
                      <a:pPr marL="171450" indent="-171450">
                        <a:spcAft>
                          <a:spcPts val="600"/>
                        </a:spcAft>
                        <a:buFont typeface="Arial" panose="020B0604020202020204" pitchFamily="34" charset="0"/>
                        <a:buChar char="•"/>
                      </a:pPr>
                      <a:r>
                        <a:rPr lang="en-AU" sz="1200" dirty="0" smtClean="0"/>
                        <a:t>Students identify and analyse how representations of social values and viewpoints are portrayed in the media artworks they  make, distribute</a:t>
                      </a:r>
                      <a:r>
                        <a:rPr lang="en-AU" sz="1200" baseline="0" dirty="0" smtClean="0"/>
                        <a:t> and view. </a:t>
                      </a:r>
                    </a:p>
                    <a:p>
                      <a:pPr marL="171450" indent="-171450">
                        <a:spcAft>
                          <a:spcPts val="600"/>
                        </a:spcAft>
                        <a:buFont typeface="Arial" panose="020B0604020202020204" pitchFamily="34" charset="0"/>
                        <a:buChar char="•"/>
                      </a:pPr>
                      <a:r>
                        <a:rPr lang="en-AU" sz="1200" baseline="0" dirty="0" smtClean="0"/>
                        <a:t>Students use genre, media conventions and shape technical and symbolic elements for specific purposes and meanings.</a:t>
                      </a:r>
                    </a:p>
                    <a:p>
                      <a:pPr marL="171450" indent="-171450">
                        <a:spcAft>
                          <a:spcPts val="600"/>
                        </a:spcAft>
                        <a:buFont typeface="Arial" panose="020B0604020202020204" pitchFamily="34" charset="0"/>
                        <a:buChar char="•"/>
                      </a:pPr>
                      <a:r>
                        <a:rPr lang="en-AU" sz="1200" baseline="0" dirty="0" smtClean="0"/>
                        <a:t>Students produce representations of social values and viewpoints in media artworks for particular audiences and contexts. </a:t>
                      </a:r>
                    </a:p>
                    <a:p>
                      <a:pPr marL="171450" indent="-171450">
                        <a:spcAft>
                          <a:spcPts val="600"/>
                        </a:spcAft>
                        <a:buFont typeface="Arial" panose="020B0604020202020204" pitchFamily="34" charset="0"/>
                        <a:buChar char="•"/>
                      </a:pPr>
                      <a:r>
                        <a:rPr lang="en-AU" sz="1200" baseline="0" dirty="0" smtClean="0"/>
                        <a:t>They design production processes, and control equipment and technologies to achieve their intentions. </a:t>
                      </a:r>
                    </a:p>
                    <a:p>
                      <a:endParaRPr lang="en-AU" sz="1200" dirty="0"/>
                    </a:p>
                  </a:txBody>
                  <a:tcPr marL="78083" marR="78083" marT="39041" marB="39041"/>
                </a:tc>
              </a:tr>
            </a:tbl>
          </a:graphicData>
        </a:graphic>
      </p:graphicFrame>
    </p:spTree>
    <p:extLst>
      <p:ext uri="{BB962C8B-B14F-4D97-AF65-F5344CB8AC3E}">
        <p14:creationId xmlns:p14="http://schemas.microsoft.com/office/powerpoint/2010/main" val="47480554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72980040"/>
              </p:ext>
            </p:extLst>
          </p:nvPr>
        </p:nvGraphicFramePr>
        <p:xfrm>
          <a:off x="251520" y="692696"/>
          <a:ext cx="8640962" cy="5513413"/>
        </p:xfrm>
        <a:graphic>
          <a:graphicData uri="http://schemas.openxmlformats.org/drawingml/2006/table">
            <a:tbl>
              <a:tblPr firstRow="1" bandRow="1">
                <a:tableStyleId>{93296810-A885-4BE3-A3E7-6D5BEEA58F35}</a:tableStyleId>
              </a:tblPr>
              <a:tblGrid>
                <a:gridCol w="4320481"/>
                <a:gridCol w="4320481"/>
              </a:tblGrid>
              <a:tr h="373649">
                <a:tc>
                  <a:txBody>
                    <a:bodyPr/>
                    <a:lstStyle/>
                    <a:p>
                      <a:r>
                        <a:rPr lang="en-AU" sz="2000" dirty="0" smtClean="0"/>
                        <a:t>Level</a:t>
                      </a:r>
                      <a:r>
                        <a:rPr lang="en-AU" sz="2000" baseline="0" dirty="0" smtClean="0"/>
                        <a:t> 8 Content Descriptors</a:t>
                      </a:r>
                      <a:endParaRPr lang="en-AU" sz="2000" dirty="0"/>
                    </a:p>
                  </a:txBody>
                  <a:tcPr marL="99974" marR="99974" marT="49988" marB="49988"/>
                </a:tc>
                <a:tc>
                  <a:txBody>
                    <a:bodyPr/>
                    <a:lstStyle/>
                    <a:p>
                      <a:r>
                        <a:rPr lang="en-AU" sz="2000" dirty="0" smtClean="0"/>
                        <a:t>Level 8 Achievement Standard</a:t>
                      </a:r>
                      <a:endParaRPr lang="en-AU" sz="2000" dirty="0"/>
                    </a:p>
                  </a:txBody>
                  <a:tcPr marL="99974" marR="99974" marT="49988" marB="49988"/>
                </a:tc>
              </a:tr>
              <a:tr h="37364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smtClean="0"/>
                        <a:t>Present</a:t>
                      </a:r>
                      <a:r>
                        <a:rPr lang="en-AU" sz="1400" b="1" baseline="0" dirty="0" smtClean="0"/>
                        <a:t> and Perform</a:t>
                      </a:r>
                      <a:endParaRPr lang="en-AU" sz="1400" b="1" dirty="0" smtClean="0"/>
                    </a:p>
                  </a:txBody>
                  <a:tcPr marL="85371" marR="85371" marT="42685" marB="42685"/>
                </a:tc>
                <a:tc hMerge="1">
                  <a:txBody>
                    <a:bodyPr/>
                    <a:lstStyle/>
                    <a:p>
                      <a:endParaRPr lang="en-AU" dirty="0"/>
                    </a:p>
                  </a:txBody>
                  <a:tcPr/>
                </a:tc>
              </a:tr>
              <a:tr h="2179268">
                <a:tc>
                  <a:txBody>
                    <a:bodyPr/>
                    <a:lstStyle/>
                    <a:p>
                      <a:r>
                        <a:rPr lang="en-AU" sz="1200" dirty="0" smtClean="0"/>
                        <a:t>Present media</a:t>
                      </a:r>
                      <a:r>
                        <a:rPr lang="en-AU" sz="1200" baseline="0" dirty="0" smtClean="0"/>
                        <a:t> artworks within different community and institutional contexts, with consideration of ethical and regulatory issues. </a:t>
                      </a:r>
                      <a:endParaRPr lang="en-AU" sz="1200" dirty="0"/>
                    </a:p>
                  </a:txBody>
                  <a:tcPr marL="85371" marR="85371" marT="42685" marB="42685"/>
                </a:tc>
                <a:tc>
                  <a:txBody>
                    <a:bodyPr/>
                    <a:lstStyle/>
                    <a:p>
                      <a:pPr marL="171450" indent="-171450">
                        <a:spcAft>
                          <a:spcPts val="600"/>
                        </a:spcAft>
                        <a:buFont typeface="Arial" panose="020B0604020202020204" pitchFamily="34" charset="0"/>
                        <a:buChar char="•"/>
                      </a:pPr>
                      <a:r>
                        <a:rPr lang="en-AU" sz="1200" dirty="0" smtClean="0"/>
                        <a:t>Students identify and analyse how representations of social values and viewpoints are portrayed in the media artworks they  make, distribute</a:t>
                      </a:r>
                      <a:r>
                        <a:rPr lang="en-AU" sz="1200" baseline="0" dirty="0" smtClean="0"/>
                        <a:t> and view. </a:t>
                      </a:r>
                    </a:p>
                    <a:p>
                      <a:pPr marL="171450" indent="-171450">
                        <a:spcAft>
                          <a:spcPts val="600"/>
                        </a:spcAft>
                        <a:buFont typeface="Arial" panose="020B0604020202020204" pitchFamily="34" charset="0"/>
                        <a:buChar char="•"/>
                      </a:pPr>
                      <a:r>
                        <a:rPr lang="en-AU" sz="1200" baseline="0" dirty="0" smtClean="0"/>
                        <a:t>Students use genre, media conventions and shape technical and symbolic elements for specific purposes and meanings.</a:t>
                      </a:r>
                    </a:p>
                    <a:p>
                      <a:pPr marL="171450" indent="-171450">
                        <a:spcAft>
                          <a:spcPts val="600"/>
                        </a:spcAft>
                        <a:buFont typeface="Arial" panose="020B0604020202020204" pitchFamily="34" charset="0"/>
                        <a:buChar char="•"/>
                      </a:pPr>
                      <a:r>
                        <a:rPr lang="en-AU" sz="1200" baseline="0" dirty="0" smtClean="0"/>
                        <a:t>They evaluate how they and others use these media conventions and elements to make meaning.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baseline="0" dirty="0" smtClean="0"/>
                        <a:t>Students produce representations of social values and viewpoints in media artworks for particular audiences and contexts. </a:t>
                      </a:r>
                    </a:p>
                  </a:txBody>
                  <a:tcPr marL="85371" marR="85371" marT="42685" marB="42685"/>
                </a:tc>
              </a:tr>
              <a:tr h="37364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smtClean="0"/>
                        <a:t>Respond</a:t>
                      </a:r>
                      <a:r>
                        <a:rPr lang="en-AU" sz="1400" b="1" baseline="0" dirty="0" smtClean="0"/>
                        <a:t> and Interpret</a:t>
                      </a:r>
                      <a:endParaRPr lang="en-AU" sz="1400" b="1" dirty="0" smtClean="0"/>
                    </a:p>
                  </a:txBody>
                  <a:tcPr marL="85371" marR="85371" marT="42685" marB="42685"/>
                </a:tc>
                <a:tc hMerge="1">
                  <a:txBody>
                    <a:bodyPr/>
                    <a:lstStyle/>
                    <a:p>
                      <a:endParaRPr lang="en-AU" dirty="0"/>
                    </a:p>
                  </a:txBody>
                  <a:tcPr/>
                </a:tc>
              </a:tr>
              <a:tr h="2035689">
                <a:tc>
                  <a:txBody>
                    <a:bodyPr/>
                    <a:lstStyle/>
                    <a:p>
                      <a:pPr marL="171450" indent="-171450">
                        <a:spcAft>
                          <a:spcPts val="600"/>
                        </a:spcAft>
                        <a:buFont typeface="Arial" panose="020B0604020202020204" pitchFamily="34" charset="0"/>
                        <a:buChar char="•"/>
                      </a:pPr>
                      <a:r>
                        <a:rPr lang="en-AU" sz="1200" dirty="0" smtClean="0"/>
                        <a:t>Analyse how technical and symbolic elements are used in media artworks to create representations influenced</a:t>
                      </a:r>
                      <a:r>
                        <a:rPr lang="en-AU" sz="1200" baseline="0" dirty="0" smtClean="0"/>
                        <a:t> by story, genre, values and viewpoints of particular audiences. </a:t>
                      </a:r>
                    </a:p>
                    <a:p>
                      <a:pPr marL="171450" indent="-171450">
                        <a:spcAft>
                          <a:spcPts val="600"/>
                        </a:spcAft>
                        <a:buFont typeface="Arial" panose="020B0604020202020204" pitchFamily="34" charset="0"/>
                        <a:buChar char="•"/>
                      </a:pPr>
                      <a:r>
                        <a:rPr lang="en-AU" sz="1200" baseline="0" dirty="0" smtClean="0"/>
                        <a:t>Identify specific features and purposes of media artworks from contemporary and past times to explore viewpoints and enrich their media art making. </a:t>
                      </a:r>
                      <a:endParaRPr lang="en-AU" sz="1200" dirty="0"/>
                    </a:p>
                  </a:txBody>
                  <a:tcPr marL="85371" marR="85371" marT="42685" marB="42685"/>
                </a:tc>
                <a:tc>
                  <a: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dirty="0" smtClean="0"/>
                        <a:t>Students identify and analyse how representations of social values and viewpoints are portrayed in the media artworks they  make, distribute</a:t>
                      </a:r>
                      <a:r>
                        <a:rPr lang="en-AU" sz="1200" baseline="0" dirty="0" smtClean="0"/>
                        <a:t> and view. </a:t>
                      </a:r>
                    </a:p>
                    <a:p>
                      <a:pPr marL="171450" indent="-171450">
                        <a:spcAft>
                          <a:spcPts val="600"/>
                        </a:spcAft>
                        <a:buFont typeface="Arial" panose="020B0604020202020204" pitchFamily="34" charset="0"/>
                        <a:buChar char="•"/>
                      </a:pPr>
                      <a:r>
                        <a:rPr lang="en-AU" sz="1200" baseline="0" dirty="0" smtClean="0"/>
                        <a:t>They evaluate how they and others use these media conventions and elements to make meaning. </a:t>
                      </a:r>
                    </a:p>
                    <a:p>
                      <a:pPr marL="171450" indent="-171450">
                        <a:spcAft>
                          <a:spcPts val="600"/>
                        </a:spcAft>
                        <a:buFont typeface="Arial" panose="020B0604020202020204" pitchFamily="34" charset="0"/>
                        <a:buChar char="•"/>
                      </a:pPr>
                      <a:r>
                        <a:rPr lang="en-AU" sz="1200" baseline="0" dirty="0" smtClean="0"/>
                        <a:t>They identify and analyse the social and ethical responsibilities of both makers and users of media artworks.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aseline="0" dirty="0" smtClean="0"/>
                    </a:p>
                  </a:txBody>
                  <a:tcPr marL="85371" marR="85371" marT="42685" marB="42685"/>
                </a:tc>
              </a:tr>
            </a:tbl>
          </a:graphicData>
        </a:graphic>
      </p:graphicFrame>
    </p:spTree>
    <p:extLst>
      <p:ext uri="{BB962C8B-B14F-4D97-AF65-F5344CB8AC3E}">
        <p14:creationId xmlns:p14="http://schemas.microsoft.com/office/powerpoint/2010/main" val="337397020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1143000"/>
          </a:xfrm>
        </p:spPr>
        <p:txBody>
          <a:bodyPr/>
          <a:lstStyle/>
          <a:p>
            <a:r>
              <a:rPr lang="en-AU" dirty="0" smtClean="0"/>
              <a:t>Video Postcards</a:t>
            </a:r>
            <a:br>
              <a:rPr lang="en-AU" dirty="0" smtClean="0"/>
            </a:br>
            <a:r>
              <a:rPr lang="en-AU" sz="2000" dirty="0" smtClean="0"/>
              <a:t>St. Josephs College - Echuca</a:t>
            </a:r>
            <a:endParaRPr lang="en-AU" sz="2000" dirty="0"/>
          </a:p>
        </p:txBody>
      </p:sp>
      <p:pic>
        <p:nvPicPr>
          <p:cNvPr id="4" name="Content Placeholder 3" descr="ABC OPEN: If Walls Could Talk || From Project: Video postcards - Windows Internet Explorer provided by VCA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1484784"/>
            <a:ext cx="5303939" cy="4092546"/>
          </a:xfrm>
        </p:spPr>
      </p:pic>
      <p:sp>
        <p:nvSpPr>
          <p:cNvPr id="5" name="TextBox 4"/>
          <p:cNvSpPr txBox="1"/>
          <p:nvPr/>
        </p:nvSpPr>
        <p:spPr>
          <a:xfrm>
            <a:off x="4283968" y="5733255"/>
            <a:ext cx="5832648" cy="646331"/>
          </a:xfrm>
          <a:prstGeom prst="rect">
            <a:avLst/>
          </a:prstGeom>
          <a:noFill/>
        </p:spPr>
        <p:txBody>
          <a:bodyPr wrap="square" rtlCol="0">
            <a:spAutoFit/>
          </a:bodyPr>
          <a:lstStyle/>
          <a:p>
            <a:r>
              <a:rPr lang="en-AU" dirty="0" smtClean="0">
                <a:hlinkClick r:id="rId3"/>
              </a:rPr>
              <a:t>https</a:t>
            </a:r>
            <a:r>
              <a:rPr lang="en-AU" dirty="0">
                <a:hlinkClick r:id="rId3"/>
              </a:rPr>
              <a:t>://open.abc.net.au</a:t>
            </a:r>
            <a:r>
              <a:rPr lang="en-AU" dirty="0" smtClean="0">
                <a:hlinkClick r:id="rId3"/>
              </a:rPr>
              <a:t>/</a:t>
            </a:r>
            <a:endParaRPr lang="en-AU" dirty="0" smtClean="0"/>
          </a:p>
          <a:p>
            <a:endParaRPr lang="en-AU" dirty="0"/>
          </a:p>
        </p:txBody>
      </p:sp>
      <p:sp>
        <p:nvSpPr>
          <p:cNvPr id="6" name="TextBox 5"/>
          <p:cNvSpPr txBox="1"/>
          <p:nvPr/>
        </p:nvSpPr>
        <p:spPr>
          <a:xfrm>
            <a:off x="1187624" y="5726110"/>
            <a:ext cx="3240360" cy="369332"/>
          </a:xfrm>
          <a:prstGeom prst="rect">
            <a:avLst/>
          </a:prstGeom>
          <a:noFill/>
        </p:spPr>
        <p:txBody>
          <a:bodyPr wrap="square" rtlCol="0">
            <a:spAutoFit/>
          </a:bodyPr>
          <a:lstStyle/>
          <a:p>
            <a:r>
              <a:rPr lang="en-AU" dirty="0" smtClean="0"/>
              <a:t>ABC Open Website</a:t>
            </a:r>
            <a:endParaRPr lang="en-AU" dirty="0"/>
          </a:p>
        </p:txBody>
      </p:sp>
    </p:spTree>
    <p:extLst>
      <p:ext uri="{BB962C8B-B14F-4D97-AF65-F5344CB8AC3E}">
        <p14:creationId xmlns:p14="http://schemas.microsoft.com/office/powerpoint/2010/main" val="23619326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772400" cy="1143000"/>
          </a:xfrm>
        </p:spPr>
        <p:txBody>
          <a:bodyPr/>
          <a:lstStyle/>
          <a:p>
            <a:r>
              <a:rPr lang="en-AU" dirty="0" smtClean="0"/>
              <a:t>Example: ‘Video Postcards’</a:t>
            </a:r>
            <a:endParaRPr lang="en-AU" dirty="0"/>
          </a:p>
        </p:txBody>
      </p:sp>
      <p:sp>
        <p:nvSpPr>
          <p:cNvPr id="5" name="Content Placeholder 4"/>
          <p:cNvSpPr>
            <a:spLocks noGrp="1"/>
          </p:cNvSpPr>
          <p:nvPr>
            <p:ph idx="1"/>
          </p:nvPr>
        </p:nvSpPr>
        <p:spPr/>
        <p:txBody>
          <a:bodyPr/>
          <a:lstStyle/>
          <a:p>
            <a:endParaRPr lang="en-AU"/>
          </a:p>
        </p:txBody>
      </p:sp>
      <p:graphicFrame>
        <p:nvGraphicFramePr>
          <p:cNvPr id="6" name="Content Placeholder 3"/>
          <p:cNvGraphicFramePr>
            <a:graphicFrameLocks/>
          </p:cNvGraphicFramePr>
          <p:nvPr>
            <p:extLst>
              <p:ext uri="{D42A27DB-BD31-4B8C-83A1-F6EECF244321}">
                <p14:modId xmlns:p14="http://schemas.microsoft.com/office/powerpoint/2010/main" val="3168714105"/>
              </p:ext>
            </p:extLst>
          </p:nvPr>
        </p:nvGraphicFramePr>
        <p:xfrm>
          <a:off x="467544" y="1268760"/>
          <a:ext cx="8062664" cy="4836160"/>
        </p:xfrm>
        <a:graphic>
          <a:graphicData uri="http://schemas.openxmlformats.org/drawingml/2006/table">
            <a:tbl>
              <a:tblPr firstRow="1" bandRow="1">
                <a:tableStyleId>{21E4AEA4-8DFA-4A89-87EB-49C32662AFE0}</a:tableStyleId>
              </a:tblPr>
              <a:tblGrid>
                <a:gridCol w="4031332"/>
                <a:gridCol w="4031332"/>
              </a:tblGrid>
              <a:tr h="370840">
                <a:tc>
                  <a:txBody>
                    <a:bodyPr/>
                    <a:lstStyle/>
                    <a:p>
                      <a:r>
                        <a:rPr lang="en-AU" dirty="0" smtClean="0"/>
                        <a:t>Activity</a:t>
                      </a:r>
                      <a:endParaRPr lang="en-AU" dirty="0"/>
                    </a:p>
                  </a:txBody>
                  <a:tcPr/>
                </a:tc>
                <a:tc>
                  <a:txBody>
                    <a:bodyPr/>
                    <a:lstStyle/>
                    <a:p>
                      <a:r>
                        <a:rPr lang="en-AU" dirty="0" smtClean="0"/>
                        <a:t>Content Descriptor</a:t>
                      </a:r>
                      <a:endParaRPr lang="en-AU" dirty="0"/>
                    </a:p>
                  </a:txBody>
                  <a:tcPr/>
                </a:tc>
              </a:tr>
              <a:tr h="370840">
                <a:tc>
                  <a:txBody>
                    <a:bodyPr/>
                    <a:lstStyle/>
                    <a:p>
                      <a:pPr marL="285750" indent="-285750">
                        <a:spcAft>
                          <a:spcPts val="600"/>
                        </a:spcAft>
                        <a:buFont typeface="Arial" panose="020B0604020202020204" pitchFamily="34" charset="0"/>
                        <a:buChar char="•"/>
                      </a:pPr>
                      <a:r>
                        <a:rPr lang="en-AU" sz="1400" dirty="0" smtClean="0"/>
                        <a:t>View ABC Open website to view ‘video postcards’. </a:t>
                      </a:r>
                    </a:p>
                    <a:p>
                      <a:pPr marL="285750" indent="-285750">
                        <a:spcAft>
                          <a:spcPts val="600"/>
                        </a:spcAft>
                        <a:buFont typeface="Arial" panose="020B0604020202020204" pitchFamily="34" charset="0"/>
                        <a:buChar char="•"/>
                      </a:pPr>
                      <a:r>
                        <a:rPr lang="en-AU" sz="1400" dirty="0" smtClean="0"/>
                        <a:t>Discuss</a:t>
                      </a:r>
                      <a:r>
                        <a:rPr lang="en-AU" sz="1400" baseline="0" dirty="0" smtClean="0"/>
                        <a:t> the representation of ideas, story, genre of the video and the viewpoints represented by the creator as well as the viewer. </a:t>
                      </a:r>
                      <a:endParaRPr lang="en-AU" sz="1400" dirty="0"/>
                    </a:p>
                  </a:txBody>
                  <a:tcPr/>
                </a:tc>
                <a:tc>
                  <a:txBody>
                    <a:bodyPr/>
                    <a:lstStyle/>
                    <a:p>
                      <a:pPr marL="0" indent="0" algn="l">
                        <a:spcAft>
                          <a:spcPts val="600"/>
                        </a:spcAft>
                        <a:buFontTx/>
                        <a:buNone/>
                      </a:pPr>
                      <a:r>
                        <a:rPr lang="en-AU" sz="1400" b="1" dirty="0" smtClean="0"/>
                        <a:t>Respond</a:t>
                      </a:r>
                      <a:r>
                        <a:rPr lang="en-AU" sz="1400" b="1" baseline="0" dirty="0" smtClean="0"/>
                        <a:t> &amp; Interpret</a:t>
                      </a:r>
                      <a:endParaRPr lang="en-AU" sz="1400" b="1" dirty="0" smtClean="0"/>
                    </a:p>
                    <a:p>
                      <a:pPr marL="171450" indent="-171450">
                        <a:spcAft>
                          <a:spcPts val="600"/>
                        </a:spcAft>
                        <a:buFont typeface="Arial" panose="020B0604020202020204" pitchFamily="34" charset="0"/>
                        <a:buChar char="•"/>
                      </a:pPr>
                      <a:r>
                        <a:rPr lang="en-AU" sz="1400" dirty="0" smtClean="0"/>
                        <a:t>Analyse how technical and symbolic elements are used in media artworks to create representations influenced</a:t>
                      </a:r>
                      <a:r>
                        <a:rPr lang="en-AU" sz="1400" baseline="0" dirty="0" smtClean="0"/>
                        <a:t> by story, genre, values and viewpoints of particular audiences. </a:t>
                      </a:r>
                    </a:p>
                    <a:p>
                      <a:pPr marL="171450" indent="-171450">
                        <a:spcAft>
                          <a:spcPts val="600"/>
                        </a:spcAft>
                        <a:buFont typeface="Arial" panose="020B0604020202020204" pitchFamily="34" charset="0"/>
                        <a:buChar char="•"/>
                      </a:pPr>
                      <a:r>
                        <a:rPr lang="en-AU" sz="1400" baseline="0" dirty="0" smtClean="0"/>
                        <a:t>Identify specific features and purposes of media artworks from contemporary and past times to explore viewpoints and enrich their media art making. </a:t>
                      </a:r>
                      <a:endParaRPr lang="en-AU" sz="1400" dirty="0" smtClean="0"/>
                    </a:p>
                    <a:p>
                      <a:endParaRPr lang="en-AU" dirty="0"/>
                    </a:p>
                  </a:txBody>
                  <a:tcPr/>
                </a:tc>
              </a:tr>
              <a:tr h="370840">
                <a:tc>
                  <a:txBody>
                    <a:bodyPr/>
                    <a:lstStyle/>
                    <a:p>
                      <a:pPr marL="285750" indent="-285750">
                        <a:spcAft>
                          <a:spcPts val="600"/>
                        </a:spcAft>
                        <a:buFont typeface="Arial" panose="020B0604020202020204" pitchFamily="34" charset="0"/>
                        <a:buChar char="•"/>
                      </a:pPr>
                      <a:r>
                        <a:rPr lang="en-AU" sz="1400" dirty="0" smtClean="0"/>
                        <a:t>Students plan their own</a:t>
                      </a:r>
                      <a:r>
                        <a:rPr lang="en-AU" sz="1400" baseline="0" dirty="0" smtClean="0"/>
                        <a:t> video postcard using storyboarding. </a:t>
                      </a:r>
                    </a:p>
                    <a:p>
                      <a:pPr marL="285750" indent="-285750">
                        <a:spcAft>
                          <a:spcPts val="600"/>
                        </a:spcAft>
                        <a:buFont typeface="Arial" panose="020B0604020202020204" pitchFamily="34" charset="0"/>
                        <a:buChar char="•"/>
                      </a:pPr>
                      <a:r>
                        <a:rPr lang="en-AU" sz="1400" baseline="0" dirty="0" smtClean="0"/>
                        <a:t>They document the use of the technical and symbolic elements in their planning. </a:t>
                      </a:r>
                    </a:p>
                    <a:p>
                      <a:pPr marL="285750" indent="-285750">
                        <a:spcAft>
                          <a:spcPts val="600"/>
                        </a:spcAft>
                        <a:buFont typeface="Arial" panose="020B0604020202020204" pitchFamily="34" charset="0"/>
                        <a:buChar char="•"/>
                      </a:pPr>
                      <a:r>
                        <a:rPr lang="en-AU" sz="1400" baseline="0" dirty="0" smtClean="0"/>
                        <a:t>Their product will demonstrate the use of technology in shooting and editing their product considering their audience. </a:t>
                      </a:r>
                      <a:endParaRPr lang="en-AU" sz="1400" dirty="0"/>
                    </a:p>
                  </a:txBody>
                  <a:tcPr/>
                </a:tc>
                <a:tc>
                  <a:txBody>
                    <a:bodyPr/>
                    <a:lstStyle/>
                    <a:p>
                      <a:r>
                        <a:rPr lang="en-AU" sz="1400" b="1" dirty="0" smtClean="0"/>
                        <a:t>Media</a:t>
                      </a:r>
                      <a:r>
                        <a:rPr lang="en-AU" sz="1400" b="1" baseline="0" dirty="0" smtClean="0"/>
                        <a:t> Arts practices</a:t>
                      </a:r>
                    </a:p>
                    <a:p>
                      <a:pPr marL="171450" indent="-171450">
                        <a:spcBef>
                          <a:spcPts val="0"/>
                        </a:spcBef>
                        <a:spcAft>
                          <a:spcPts val="600"/>
                        </a:spcAft>
                        <a:buFont typeface="Arial" panose="020B0604020202020204" pitchFamily="34" charset="0"/>
                        <a:buChar char="•"/>
                      </a:pPr>
                      <a:r>
                        <a:rPr lang="en-AU" sz="1400" dirty="0" smtClean="0"/>
                        <a:t>Develop and refine media production skills to shape the technical and symbolic elements</a:t>
                      </a:r>
                      <a:r>
                        <a:rPr lang="en-AU" sz="1400" baseline="0" dirty="0" smtClean="0"/>
                        <a:t> of images, sounds and text for a specific purpose and meaning. </a:t>
                      </a:r>
                    </a:p>
                    <a:p>
                      <a:pPr marL="171450" indent="-171450">
                        <a:spcBef>
                          <a:spcPts val="0"/>
                        </a:spcBef>
                        <a:spcAft>
                          <a:spcPts val="600"/>
                        </a:spcAft>
                        <a:buFont typeface="Arial" panose="020B0604020202020204" pitchFamily="34" charset="0"/>
                        <a:buChar char="•"/>
                      </a:pPr>
                      <a:r>
                        <a:rPr lang="en-AU" sz="1400" baseline="0" dirty="0" smtClean="0"/>
                        <a:t>Plan, structure and design media artworks that engage audiences. </a:t>
                      </a:r>
                      <a:endParaRPr lang="en-AU" sz="1400" dirty="0" smtClean="0"/>
                    </a:p>
                    <a:p>
                      <a:endParaRPr lang="en-AU" sz="1400" b="0" dirty="0"/>
                    </a:p>
                  </a:txBody>
                  <a:tcPr/>
                </a:tc>
              </a:tr>
            </a:tbl>
          </a:graphicData>
        </a:graphic>
      </p:graphicFrame>
    </p:spTree>
    <p:extLst>
      <p:ext uri="{BB962C8B-B14F-4D97-AF65-F5344CB8AC3E}">
        <p14:creationId xmlns:p14="http://schemas.microsoft.com/office/powerpoint/2010/main" val="218869572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772400" cy="1143000"/>
          </a:xfrm>
        </p:spPr>
        <p:txBody>
          <a:bodyPr/>
          <a:lstStyle/>
          <a:p>
            <a:r>
              <a:rPr lang="en-AU" dirty="0" smtClean="0"/>
              <a:t>Example: ‘Video Postcards’</a:t>
            </a:r>
            <a:endParaRPr lang="en-AU" dirty="0"/>
          </a:p>
        </p:txBody>
      </p:sp>
      <p:graphicFrame>
        <p:nvGraphicFramePr>
          <p:cNvPr id="6" name="Content Placeholder 3"/>
          <p:cNvGraphicFramePr>
            <a:graphicFrameLocks/>
          </p:cNvGraphicFramePr>
          <p:nvPr>
            <p:extLst>
              <p:ext uri="{D42A27DB-BD31-4B8C-83A1-F6EECF244321}">
                <p14:modId xmlns:p14="http://schemas.microsoft.com/office/powerpoint/2010/main" val="198698350"/>
              </p:ext>
            </p:extLst>
          </p:nvPr>
        </p:nvGraphicFramePr>
        <p:xfrm>
          <a:off x="539552" y="1556792"/>
          <a:ext cx="8062664" cy="3784600"/>
        </p:xfrm>
        <a:graphic>
          <a:graphicData uri="http://schemas.openxmlformats.org/drawingml/2006/table">
            <a:tbl>
              <a:tblPr firstRow="1" bandRow="1">
                <a:tableStyleId>{21E4AEA4-8DFA-4A89-87EB-49C32662AFE0}</a:tableStyleId>
              </a:tblPr>
              <a:tblGrid>
                <a:gridCol w="4031332"/>
                <a:gridCol w="403133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Achievement</a:t>
                      </a:r>
                      <a:r>
                        <a:rPr lang="en-AU" baseline="0" dirty="0" smtClean="0"/>
                        <a:t> Standard</a:t>
                      </a:r>
                      <a:endParaRPr lang="en-AU" dirty="0" smtClean="0"/>
                    </a:p>
                  </a:txBody>
                  <a:tcPr/>
                </a:tc>
                <a:tc>
                  <a:txBody>
                    <a:bodyPr/>
                    <a:lstStyle/>
                    <a:p>
                      <a:r>
                        <a:rPr lang="en-AU" dirty="0" smtClean="0"/>
                        <a:t>Assessment</a:t>
                      </a:r>
                      <a:r>
                        <a:rPr lang="en-AU" baseline="0" dirty="0" smtClean="0"/>
                        <a:t> criteria</a:t>
                      </a:r>
                      <a:endParaRPr lang="en-AU" dirty="0"/>
                    </a:p>
                  </a:txBody>
                  <a:tcPr/>
                </a:tc>
              </a:tr>
              <a:tr h="370840">
                <a:tc>
                  <a: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AU" sz="120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dirty="0" smtClean="0"/>
                        <a:t>Students identify and analyse how representations of social values and viewpoints are portrayed in the media artworks they  make, distribute</a:t>
                      </a:r>
                      <a:r>
                        <a:rPr lang="en-AU" sz="1200" baseline="0" dirty="0" smtClean="0"/>
                        <a:t> and view. </a:t>
                      </a:r>
                    </a:p>
                    <a:p>
                      <a:pPr marL="171450" indent="-171450">
                        <a:spcAft>
                          <a:spcPts val="600"/>
                        </a:spcAft>
                        <a:buFont typeface="Arial" panose="020B0604020202020204" pitchFamily="34" charset="0"/>
                        <a:buChar char="•"/>
                      </a:pPr>
                      <a:r>
                        <a:rPr lang="en-AU" sz="1200" baseline="0" dirty="0" smtClean="0"/>
                        <a:t>They evaluate how they and others use these media conventions and elements to make meaning. </a:t>
                      </a:r>
                    </a:p>
                    <a:p>
                      <a:pPr marL="0" indent="0">
                        <a:spcAft>
                          <a:spcPts val="600"/>
                        </a:spcAft>
                        <a:buFontTx/>
                        <a:buNone/>
                      </a:pPr>
                      <a:endParaRPr lang="en-AU" sz="1200"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baseline="0" dirty="0" smtClean="0"/>
                        <a:t>Students produce representations of social values and viewpoints in media artworks for particular audiences and contexts. </a:t>
                      </a:r>
                    </a:p>
                  </a:txBody>
                  <a:tcPr/>
                </a:tc>
                <a:tc>
                  <a:txBody>
                    <a:bodyPr/>
                    <a:lstStyle/>
                    <a:p>
                      <a:pPr marL="0" indent="0">
                        <a:spcAft>
                          <a:spcPts val="600"/>
                        </a:spcAft>
                        <a:buFontTx/>
                        <a:buNone/>
                      </a:pPr>
                      <a:r>
                        <a:rPr lang="en-AU" sz="1200" b="1" dirty="0" smtClean="0"/>
                        <a:t>Respond &amp; Interpret</a:t>
                      </a:r>
                    </a:p>
                    <a:p>
                      <a:pPr marL="171450" indent="-171450">
                        <a:spcAft>
                          <a:spcPts val="600"/>
                        </a:spcAft>
                        <a:buFont typeface="Arial" panose="020B0604020202020204" pitchFamily="34" charset="0"/>
                        <a:buChar char="•"/>
                      </a:pPr>
                      <a:r>
                        <a:rPr lang="en-AU" sz="1200" dirty="0" smtClean="0"/>
                        <a:t>Students discuss the social values portrayed in the video postcards from different viewpoints. What are the social values convey?</a:t>
                      </a:r>
                    </a:p>
                    <a:p>
                      <a:pPr marL="171450" indent="-171450">
                        <a:spcAft>
                          <a:spcPts val="600"/>
                        </a:spcAft>
                        <a:buFont typeface="Arial" panose="020B0604020202020204" pitchFamily="34" charset="0"/>
                        <a:buChar char="•"/>
                      </a:pPr>
                      <a:r>
                        <a:rPr lang="en-AU" sz="1200" dirty="0" smtClean="0"/>
                        <a:t>They evaluate the use of media conventions in the postcards</a:t>
                      </a:r>
                      <a:r>
                        <a:rPr lang="en-AU" sz="1200" baseline="0" dirty="0" smtClean="0"/>
                        <a:t> and discuss the media conventions they have used in their work to convey meaning. </a:t>
                      </a:r>
                    </a:p>
                    <a:p>
                      <a:pPr marL="171450" indent="-171450">
                        <a:spcAft>
                          <a:spcPts val="600"/>
                        </a:spcAft>
                        <a:buFont typeface="Arial" panose="020B0604020202020204" pitchFamily="34" charset="0"/>
                        <a:buChar char="•"/>
                      </a:pPr>
                      <a:r>
                        <a:rPr lang="en-AU" sz="1200" baseline="0" dirty="0" smtClean="0"/>
                        <a:t>Students identify the audience for their post card and the social values and viewpoints they convey in their work. </a:t>
                      </a:r>
                      <a:endParaRPr lang="en-AU" sz="1200" dirty="0"/>
                    </a:p>
                  </a:txBody>
                  <a:tcPr/>
                </a:tc>
              </a:tr>
              <a:tr h="370840">
                <a:tc>
                  <a:txBody>
                    <a:bodyPr/>
                    <a:lstStyle/>
                    <a:p>
                      <a:pPr marL="171450" indent="-171450">
                        <a:spcAft>
                          <a:spcPts val="600"/>
                        </a:spcAft>
                        <a:buFont typeface="Arial" panose="020B0604020202020204" pitchFamily="34" charset="0"/>
                        <a:buChar char="•"/>
                      </a:pPr>
                      <a:endParaRPr lang="en-AU" sz="1200" baseline="0" dirty="0" smtClean="0"/>
                    </a:p>
                    <a:p>
                      <a:pPr marL="171450" indent="-171450">
                        <a:spcAft>
                          <a:spcPts val="600"/>
                        </a:spcAft>
                        <a:buFont typeface="Arial" panose="020B0604020202020204" pitchFamily="34" charset="0"/>
                        <a:buChar char="•"/>
                      </a:pPr>
                      <a:r>
                        <a:rPr lang="en-AU" sz="1200" baseline="0" dirty="0" smtClean="0"/>
                        <a:t>They design production processes, and control equipment and technologies to achieve their intentions. </a:t>
                      </a:r>
                    </a:p>
                    <a:p>
                      <a:endParaRPr lang="en-AU" sz="1400" dirty="0" smtClean="0"/>
                    </a:p>
                  </a:txBody>
                  <a:tcPr/>
                </a:tc>
                <a:tc>
                  <a:txBody>
                    <a:bodyPr/>
                    <a:lstStyle/>
                    <a:p>
                      <a:pPr marL="0" indent="0">
                        <a:spcAft>
                          <a:spcPts val="600"/>
                        </a:spcAft>
                        <a:buFont typeface="Arial" panose="020B0604020202020204" pitchFamily="34" charset="0"/>
                        <a:buNone/>
                      </a:pPr>
                      <a:r>
                        <a:rPr lang="en-AU" sz="1200" b="1" dirty="0" smtClean="0"/>
                        <a:t>Media Arts practices</a:t>
                      </a:r>
                    </a:p>
                    <a:p>
                      <a:pPr marL="171450" indent="-171450">
                        <a:buFont typeface="Arial" panose="020B0604020202020204" pitchFamily="34" charset="0"/>
                        <a:buChar char="•"/>
                      </a:pPr>
                      <a:r>
                        <a:rPr lang="en-AU" sz="1200" dirty="0" smtClean="0"/>
                        <a:t>Students use technologies using </a:t>
                      </a:r>
                      <a:r>
                        <a:rPr lang="en-AU" sz="1200" dirty="0" err="1" smtClean="0"/>
                        <a:t>ipad</a:t>
                      </a:r>
                      <a:r>
                        <a:rPr lang="en-AU" sz="1200" dirty="0" smtClean="0"/>
                        <a:t> cameras and moviemaker to create their digital postcard. They</a:t>
                      </a:r>
                      <a:r>
                        <a:rPr lang="en-AU" sz="1200" baseline="0" dirty="0" smtClean="0"/>
                        <a:t> discuss the processes used to create meaning in their work. </a:t>
                      </a:r>
                      <a:endParaRPr lang="en-AU" sz="1200" dirty="0"/>
                    </a:p>
                  </a:txBody>
                  <a:tcPr/>
                </a:tc>
              </a:tr>
            </a:tbl>
          </a:graphicData>
        </a:graphic>
      </p:graphicFrame>
    </p:spTree>
    <p:extLst>
      <p:ext uri="{BB962C8B-B14F-4D97-AF65-F5344CB8AC3E}">
        <p14:creationId xmlns:p14="http://schemas.microsoft.com/office/powerpoint/2010/main" val="365408969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640960" cy="648072"/>
          </a:xfrm>
        </p:spPr>
        <p:txBody>
          <a:bodyPr/>
          <a:lstStyle/>
          <a:p>
            <a:r>
              <a:rPr lang="en-AU" sz="3200" dirty="0" smtClean="0"/>
              <a:t>Across the Arts </a:t>
            </a:r>
            <a:br>
              <a:rPr lang="en-AU" sz="3200" dirty="0" smtClean="0"/>
            </a:br>
            <a:r>
              <a:rPr lang="en-AU" sz="3200" dirty="0" smtClean="0"/>
              <a:t>Levels 3–4</a:t>
            </a:r>
            <a:endParaRPr lang="en-AU"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8665999"/>
              </p:ext>
            </p:extLst>
          </p:nvPr>
        </p:nvGraphicFramePr>
        <p:xfrm>
          <a:off x="251520" y="1721336"/>
          <a:ext cx="8568950" cy="3147824"/>
        </p:xfrm>
        <a:graphic>
          <a:graphicData uri="http://schemas.openxmlformats.org/drawingml/2006/table">
            <a:tbl>
              <a:tblPr firstRow="1" bandRow="1">
                <a:tableStyleId>{21E4AEA4-8DFA-4A89-87EB-49C32662AFE0}</a:tableStyleId>
              </a:tblPr>
              <a:tblGrid>
                <a:gridCol w="1713790"/>
                <a:gridCol w="1713790"/>
                <a:gridCol w="1713790"/>
                <a:gridCol w="1713790"/>
                <a:gridCol w="1713790"/>
              </a:tblGrid>
              <a:tr h="1136714">
                <a:tc>
                  <a:txBody>
                    <a:bodyPr/>
                    <a:lstStyle/>
                    <a:p>
                      <a:r>
                        <a:rPr lang="en-AU" dirty="0" smtClean="0"/>
                        <a:t>Dance</a:t>
                      </a:r>
                      <a:endParaRPr lang="en-AU" dirty="0"/>
                    </a:p>
                  </a:txBody>
                  <a:tcPr/>
                </a:tc>
                <a:tc>
                  <a:txBody>
                    <a:bodyPr/>
                    <a:lstStyle/>
                    <a:p>
                      <a:r>
                        <a:rPr lang="en-AU" dirty="0" smtClean="0"/>
                        <a:t>Drama</a:t>
                      </a:r>
                      <a:endParaRPr lang="en-AU" dirty="0"/>
                    </a:p>
                  </a:txBody>
                  <a:tcPr/>
                </a:tc>
                <a:tc>
                  <a:txBody>
                    <a:bodyPr/>
                    <a:lstStyle/>
                    <a:p>
                      <a:r>
                        <a:rPr lang="en-AU" dirty="0" smtClean="0"/>
                        <a:t>Media Arts</a:t>
                      </a:r>
                      <a:endParaRPr lang="en-AU" dirty="0"/>
                    </a:p>
                  </a:txBody>
                  <a:tcPr/>
                </a:tc>
                <a:tc>
                  <a:txBody>
                    <a:bodyPr/>
                    <a:lstStyle/>
                    <a:p>
                      <a:r>
                        <a:rPr lang="en-AU" dirty="0" smtClean="0"/>
                        <a:t>Music</a:t>
                      </a:r>
                      <a:endParaRPr lang="en-AU" dirty="0"/>
                    </a:p>
                  </a:txBody>
                  <a:tcPr/>
                </a:tc>
                <a:tc>
                  <a:txBody>
                    <a:bodyPr/>
                    <a:lstStyle/>
                    <a:p>
                      <a:r>
                        <a:rPr lang="en-AU" dirty="0" smtClean="0"/>
                        <a:t>Visual Arts</a:t>
                      </a:r>
                      <a:endParaRPr lang="en-AU" dirty="0"/>
                    </a:p>
                  </a:txBody>
                  <a:tcPr/>
                </a:tc>
              </a:tr>
              <a:tr h="2011110">
                <a:tc>
                  <a:txBody>
                    <a:bodyPr/>
                    <a:lstStyle/>
                    <a:p>
                      <a:r>
                        <a:rPr lang="en-AU" sz="1200" kern="1200" dirty="0" smtClean="0">
                          <a:effectLst/>
                        </a:rPr>
                        <a:t>Improvise and structure movement ideas for dance sequences using safe dance practice, the elements of dance and choreographic devices</a:t>
                      </a:r>
                      <a:endParaRPr lang="en-AU" sz="1200" dirty="0"/>
                    </a:p>
                  </a:txBody>
                  <a:tcPr/>
                </a:tc>
                <a:tc>
                  <a:txBody>
                    <a:bodyPr/>
                    <a:lstStyle/>
                    <a:p>
                      <a:r>
                        <a:rPr lang="en-AU" sz="1200" kern="1200" dirty="0" smtClean="0">
                          <a:effectLst/>
                        </a:rPr>
                        <a:t>Explore ideas and narrative structures through roles and situations and use empathy in their own improvisations and devised drama</a:t>
                      </a:r>
                      <a:endParaRPr lang="en-AU" sz="1200" dirty="0"/>
                    </a:p>
                  </a:txBody>
                  <a:tcPr/>
                </a:tc>
                <a:tc>
                  <a:txBody>
                    <a:bodyPr/>
                    <a:lstStyle/>
                    <a:p>
                      <a:r>
                        <a:rPr lang="en-AU" sz="1200" dirty="0" smtClean="0"/>
                        <a:t>Investigate and devise representations of people in their community through settings, ideas and story structure in images,</a:t>
                      </a:r>
                      <a:r>
                        <a:rPr lang="en-AU" sz="1200" baseline="0" dirty="0" smtClean="0"/>
                        <a:t> sound and text. </a:t>
                      </a:r>
                      <a:endParaRPr lang="en-AU" sz="1200" dirty="0"/>
                    </a:p>
                  </a:txBody>
                  <a:tcPr/>
                </a:tc>
                <a:tc>
                  <a:txBody>
                    <a:bodyPr/>
                    <a:lstStyle/>
                    <a:p>
                      <a:r>
                        <a:rPr lang="en-AU" sz="1200" kern="1200" dirty="0" smtClean="0">
                          <a:effectLst/>
                        </a:rPr>
                        <a:t>Use imagination and creativity to explore pitch, rhythm/time and form, dynamics and tempo using voice, movement and instruments</a:t>
                      </a:r>
                      <a:endParaRPr lang="en-AU" sz="1200" dirty="0"/>
                    </a:p>
                  </a:txBody>
                  <a:tcPr/>
                </a:tc>
                <a:tc>
                  <a:txBody>
                    <a:bodyPr/>
                    <a:lstStyle/>
                    <a:p>
                      <a:r>
                        <a:rPr lang="en-AU" sz="1200" dirty="0" smtClean="0"/>
                        <a:t>Explore</a:t>
                      </a:r>
                      <a:r>
                        <a:rPr lang="en-AU" sz="1200" baseline="0" dirty="0" smtClean="0"/>
                        <a:t> artworks from different cultures and times to express ideas in visual artworks. </a:t>
                      </a:r>
                      <a:endParaRPr lang="en-AU" sz="1200" dirty="0"/>
                    </a:p>
                  </a:txBody>
                  <a:tcPr/>
                </a:tc>
              </a:tr>
            </a:tbl>
          </a:graphicData>
        </a:graphic>
      </p:graphicFrame>
      <p:sp>
        <p:nvSpPr>
          <p:cNvPr id="8" name="Left-Right Arrow 7"/>
          <p:cNvSpPr/>
          <p:nvPr/>
        </p:nvSpPr>
        <p:spPr bwMode="auto">
          <a:xfrm>
            <a:off x="683568" y="4725144"/>
            <a:ext cx="7920880" cy="792088"/>
          </a:xfrm>
          <a:prstGeom prst="leftRightArrow">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9" name="TextBox 8"/>
          <p:cNvSpPr txBox="1"/>
          <p:nvPr/>
        </p:nvSpPr>
        <p:spPr>
          <a:xfrm>
            <a:off x="1187624" y="5373216"/>
            <a:ext cx="6912768" cy="369332"/>
          </a:xfrm>
          <a:prstGeom prst="rect">
            <a:avLst/>
          </a:prstGeom>
          <a:solidFill>
            <a:srgbClr val="75AEC7"/>
          </a:solidFill>
        </p:spPr>
        <p:txBody>
          <a:bodyPr wrap="square" rtlCol="0">
            <a:spAutoFit/>
          </a:bodyPr>
          <a:lstStyle/>
          <a:p>
            <a:pPr algn="ctr"/>
            <a:r>
              <a:rPr lang="en-AU" sz="1800" dirty="0" smtClean="0">
                <a:latin typeface="+mn-lt"/>
              </a:rPr>
              <a:t>Improvise, investigate, ideas, imagination</a:t>
            </a:r>
            <a:endParaRPr lang="en-AU" sz="1800" dirty="0">
              <a:latin typeface="+mn-lt"/>
            </a:endParaRPr>
          </a:p>
        </p:txBody>
      </p:sp>
      <p:sp>
        <p:nvSpPr>
          <p:cNvPr id="10" name="TextBox 9"/>
          <p:cNvSpPr txBox="1"/>
          <p:nvPr/>
        </p:nvSpPr>
        <p:spPr>
          <a:xfrm>
            <a:off x="2987824" y="4931876"/>
            <a:ext cx="4248472" cy="369332"/>
          </a:xfrm>
          <a:prstGeom prst="rect">
            <a:avLst/>
          </a:prstGeom>
          <a:noFill/>
        </p:spPr>
        <p:txBody>
          <a:bodyPr wrap="square" rtlCol="0">
            <a:spAutoFit/>
          </a:bodyPr>
          <a:lstStyle/>
          <a:p>
            <a:r>
              <a:rPr lang="en-AU" b="1" dirty="0" smtClean="0">
                <a:solidFill>
                  <a:schemeClr val="bg1"/>
                </a:solidFill>
              </a:rPr>
              <a:t>Explore &amp; Express/Represent</a:t>
            </a:r>
            <a:endParaRPr lang="en-AU" b="1" dirty="0">
              <a:solidFill>
                <a:schemeClr val="bg1"/>
              </a:solidFill>
            </a:endParaRPr>
          </a:p>
        </p:txBody>
      </p:sp>
    </p:spTree>
    <p:extLst>
      <p:ext uri="{BB962C8B-B14F-4D97-AF65-F5344CB8AC3E}">
        <p14:creationId xmlns:p14="http://schemas.microsoft.com/office/powerpoint/2010/main" val="266904983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640960" cy="648072"/>
          </a:xfrm>
        </p:spPr>
        <p:txBody>
          <a:bodyPr/>
          <a:lstStyle/>
          <a:p>
            <a:r>
              <a:rPr lang="en-AU" sz="3200" dirty="0" smtClean="0"/>
              <a:t>Across the Arts </a:t>
            </a:r>
            <a:br>
              <a:rPr lang="en-AU" sz="3200" dirty="0" smtClean="0"/>
            </a:br>
            <a:r>
              <a:rPr lang="en-AU" sz="3200" dirty="0" smtClean="0"/>
              <a:t>Levels 5 &amp; 6 – Arts practice</a:t>
            </a:r>
            <a:endParaRPr lang="en-AU"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2943972"/>
              </p:ext>
            </p:extLst>
          </p:nvPr>
        </p:nvGraphicFramePr>
        <p:xfrm>
          <a:off x="251520" y="1721336"/>
          <a:ext cx="8568950" cy="3147824"/>
        </p:xfrm>
        <a:graphic>
          <a:graphicData uri="http://schemas.openxmlformats.org/drawingml/2006/table">
            <a:tbl>
              <a:tblPr firstRow="1" bandRow="1">
                <a:tableStyleId>{21E4AEA4-8DFA-4A89-87EB-49C32662AFE0}</a:tableStyleId>
              </a:tblPr>
              <a:tblGrid>
                <a:gridCol w="1713790"/>
                <a:gridCol w="1713790"/>
                <a:gridCol w="1713790"/>
                <a:gridCol w="1713790"/>
                <a:gridCol w="1713790"/>
              </a:tblGrid>
              <a:tr h="1136714">
                <a:tc>
                  <a:txBody>
                    <a:bodyPr/>
                    <a:lstStyle/>
                    <a:p>
                      <a:r>
                        <a:rPr lang="en-AU" dirty="0" smtClean="0"/>
                        <a:t>Dance</a:t>
                      </a:r>
                      <a:endParaRPr lang="en-AU" dirty="0"/>
                    </a:p>
                  </a:txBody>
                  <a:tcPr/>
                </a:tc>
                <a:tc>
                  <a:txBody>
                    <a:bodyPr/>
                    <a:lstStyle/>
                    <a:p>
                      <a:r>
                        <a:rPr lang="en-AU" dirty="0" smtClean="0"/>
                        <a:t>Drama</a:t>
                      </a:r>
                      <a:endParaRPr lang="en-AU" dirty="0"/>
                    </a:p>
                  </a:txBody>
                  <a:tcPr/>
                </a:tc>
                <a:tc>
                  <a:txBody>
                    <a:bodyPr/>
                    <a:lstStyle/>
                    <a:p>
                      <a:r>
                        <a:rPr lang="en-AU" dirty="0" smtClean="0"/>
                        <a:t>Media Arts</a:t>
                      </a:r>
                      <a:endParaRPr lang="en-AU" dirty="0"/>
                    </a:p>
                  </a:txBody>
                  <a:tcPr/>
                </a:tc>
                <a:tc>
                  <a:txBody>
                    <a:bodyPr/>
                    <a:lstStyle/>
                    <a:p>
                      <a:r>
                        <a:rPr lang="en-AU" dirty="0" smtClean="0"/>
                        <a:t>Music</a:t>
                      </a:r>
                      <a:endParaRPr lang="en-AU" dirty="0"/>
                    </a:p>
                  </a:txBody>
                  <a:tcPr/>
                </a:tc>
                <a:tc>
                  <a:txBody>
                    <a:bodyPr/>
                    <a:lstStyle/>
                    <a:p>
                      <a:r>
                        <a:rPr lang="en-AU" dirty="0" smtClean="0"/>
                        <a:t>Visual Arts</a:t>
                      </a:r>
                      <a:endParaRPr lang="en-AU" dirty="0"/>
                    </a:p>
                  </a:txBody>
                  <a:tcPr/>
                </a:tc>
              </a:tr>
              <a:tr h="2011110">
                <a:tc>
                  <a:txBody>
                    <a:bodyPr/>
                    <a:lstStyle/>
                    <a:p>
                      <a:r>
                        <a:rPr lang="en-AU" sz="1200" kern="1200" dirty="0" smtClean="0">
                          <a:solidFill>
                            <a:schemeClr val="dk1"/>
                          </a:solidFill>
                          <a:effectLst/>
                          <a:latin typeface="+mn-lt"/>
                          <a:ea typeface="+mn-ea"/>
                          <a:cs typeface="+mn-cs"/>
                        </a:rPr>
                        <a:t>Develop technical and expressive skills in fundamental movements and body actions and use choreographic devices to create dance sequences</a:t>
                      </a:r>
                      <a:endParaRPr lang="en-AU" sz="1200" dirty="0"/>
                    </a:p>
                  </a:txBody>
                  <a:tcPr/>
                </a:tc>
                <a:tc>
                  <a:txBody>
                    <a:bodyPr/>
                    <a:lstStyle/>
                    <a:p>
                      <a:r>
                        <a:rPr lang="en-AU" sz="1200" kern="1200" dirty="0" smtClean="0">
                          <a:solidFill>
                            <a:schemeClr val="dk1"/>
                          </a:solidFill>
                          <a:effectLst/>
                          <a:latin typeface="+mn-lt"/>
                          <a:ea typeface="+mn-ea"/>
                          <a:cs typeface="+mn-cs"/>
                        </a:rPr>
                        <a:t>Develop skills and techniques of voice and movement to create character, mood and atmosphere and focus dramatic action</a:t>
                      </a:r>
                      <a:endParaRPr lang="en-AU" sz="1200" dirty="0"/>
                    </a:p>
                  </a:txBody>
                  <a:tcPr/>
                </a:tc>
                <a:tc>
                  <a:txBody>
                    <a:bodyPr/>
                    <a:lstStyle/>
                    <a:p>
                      <a:r>
                        <a:rPr lang="en-AU" sz="1200" b="1" kern="1200" dirty="0" smtClean="0">
                          <a:solidFill>
                            <a:schemeClr val="dk1"/>
                          </a:solidFill>
                          <a:effectLst/>
                          <a:latin typeface="+mn-lt"/>
                          <a:ea typeface="+mn-ea"/>
                          <a:cs typeface="+mn-cs"/>
                        </a:rPr>
                        <a:t>Develop skills with media technologies to shape space, time, colour, movement and lighting, within images, sounds or text when telling stories</a:t>
                      </a:r>
                      <a:endParaRPr lang="en-AU" sz="1200" b="1" dirty="0"/>
                    </a:p>
                  </a:txBody>
                  <a:tcPr/>
                </a:tc>
                <a:tc>
                  <a:txBody>
                    <a:bodyPr/>
                    <a:lstStyle/>
                    <a:p>
                      <a:r>
                        <a:rPr lang="en-AU" sz="1200" kern="1200" dirty="0" smtClean="0">
                          <a:solidFill>
                            <a:schemeClr val="dk1"/>
                          </a:solidFill>
                          <a:effectLst/>
                          <a:latin typeface="+mn-lt"/>
                          <a:ea typeface="+mn-ea"/>
                          <a:cs typeface="+mn-cs"/>
                        </a:rPr>
                        <a:t>Develop and practise technical skills and use of expressive elements of music in singing, playing instruments, improvising, arranging and composing</a:t>
                      </a:r>
                      <a:endParaRPr lang="en-AU" sz="1200" dirty="0"/>
                    </a:p>
                  </a:txBody>
                  <a:tcPr/>
                </a:tc>
                <a:tc>
                  <a:txBody>
                    <a:bodyPr/>
                    <a:lstStyle/>
                    <a:p>
                      <a:r>
                        <a:rPr lang="en-AU" sz="1200" kern="1200" dirty="0" smtClean="0">
                          <a:solidFill>
                            <a:schemeClr val="dk1"/>
                          </a:solidFill>
                          <a:effectLst/>
                          <a:latin typeface="+mn-lt"/>
                          <a:ea typeface="+mn-ea"/>
                          <a:cs typeface="+mn-cs"/>
                        </a:rPr>
                        <a:t>Select and apply visual conventions, materials, techniques, technologies and processes specific to different art forms when making artworks</a:t>
                      </a:r>
                      <a:endParaRPr lang="en-AU" sz="1200" dirty="0"/>
                    </a:p>
                  </a:txBody>
                  <a:tcPr/>
                </a:tc>
              </a:tr>
            </a:tbl>
          </a:graphicData>
        </a:graphic>
      </p:graphicFrame>
      <p:sp>
        <p:nvSpPr>
          <p:cNvPr id="8" name="Left-Right Arrow 7"/>
          <p:cNvSpPr/>
          <p:nvPr/>
        </p:nvSpPr>
        <p:spPr bwMode="auto">
          <a:xfrm>
            <a:off x="575556" y="5013176"/>
            <a:ext cx="7920880" cy="792088"/>
          </a:xfrm>
          <a:prstGeom prst="leftRightArrow">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0" name="TextBox 9"/>
          <p:cNvSpPr txBox="1"/>
          <p:nvPr/>
        </p:nvSpPr>
        <p:spPr>
          <a:xfrm>
            <a:off x="2519772" y="5224554"/>
            <a:ext cx="4248472" cy="369332"/>
          </a:xfrm>
          <a:prstGeom prst="rect">
            <a:avLst/>
          </a:prstGeom>
          <a:noFill/>
        </p:spPr>
        <p:txBody>
          <a:bodyPr wrap="square" rtlCol="0">
            <a:spAutoFit/>
          </a:bodyPr>
          <a:lstStyle/>
          <a:p>
            <a:pPr algn="ctr"/>
            <a:r>
              <a:rPr lang="en-AU" b="1" dirty="0" smtClean="0">
                <a:solidFill>
                  <a:schemeClr val="bg1"/>
                </a:solidFill>
              </a:rPr>
              <a:t>Arts Practices</a:t>
            </a:r>
            <a:endParaRPr lang="en-AU" b="1" dirty="0">
              <a:solidFill>
                <a:schemeClr val="bg1"/>
              </a:solidFill>
            </a:endParaRPr>
          </a:p>
        </p:txBody>
      </p:sp>
    </p:spTree>
    <p:extLst>
      <p:ext uri="{BB962C8B-B14F-4D97-AF65-F5344CB8AC3E}">
        <p14:creationId xmlns:p14="http://schemas.microsoft.com/office/powerpoint/2010/main" val="412641844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1143000"/>
          </a:xfrm>
        </p:spPr>
        <p:txBody>
          <a:bodyPr/>
          <a:lstStyle/>
          <a:p>
            <a:r>
              <a:rPr lang="en-AU" dirty="0" smtClean="0"/>
              <a:t>Session overview</a:t>
            </a:r>
            <a:endParaRPr lang="en-AU" dirty="0"/>
          </a:p>
        </p:txBody>
      </p:sp>
      <p:sp>
        <p:nvSpPr>
          <p:cNvPr id="4" name="Content Placeholder 2"/>
          <p:cNvSpPr>
            <a:spLocks noGrp="1"/>
          </p:cNvSpPr>
          <p:nvPr>
            <p:ph idx="1"/>
          </p:nvPr>
        </p:nvSpPr>
        <p:spPr>
          <a:xfrm>
            <a:off x="251520" y="2348880"/>
            <a:ext cx="8424936" cy="3242320"/>
          </a:xfrm>
        </p:spPr>
        <p:txBody>
          <a:bodyPr/>
          <a:lstStyle/>
          <a:p>
            <a:pPr>
              <a:spcBef>
                <a:spcPts val="1200"/>
              </a:spcBef>
              <a:buFont typeface="Arial" pitchFamily="34" charset="0"/>
              <a:buChar char="•"/>
            </a:pPr>
            <a:r>
              <a:rPr lang="en-AU" sz="2800" b="0" dirty="0" smtClean="0"/>
              <a:t>Structure of the Media Arts curriculum</a:t>
            </a:r>
          </a:p>
          <a:p>
            <a:pPr>
              <a:spcBef>
                <a:spcPts val="1200"/>
              </a:spcBef>
              <a:buFont typeface="Arial" pitchFamily="34" charset="0"/>
              <a:buChar char="•"/>
            </a:pPr>
            <a:r>
              <a:rPr lang="en-AU" sz="2800" b="0" dirty="0" smtClean="0"/>
              <a:t>Curriculum mapping &amp; assessment Media Arts</a:t>
            </a:r>
          </a:p>
          <a:p>
            <a:pPr>
              <a:spcBef>
                <a:spcPts val="1200"/>
              </a:spcBef>
              <a:buFont typeface="Arial" pitchFamily="34" charset="0"/>
              <a:buChar char="•"/>
            </a:pPr>
            <a:r>
              <a:rPr lang="en-AU" sz="2800" b="0" dirty="0" smtClean="0"/>
              <a:t>Media Arts – Arts, Technologies and English</a:t>
            </a:r>
          </a:p>
          <a:p>
            <a:pPr marL="0" indent="0">
              <a:buNone/>
            </a:pPr>
            <a:endParaRPr lang="en-AU" sz="3200" b="0" dirty="0" smtClean="0"/>
          </a:p>
          <a:p>
            <a:pPr marL="0" indent="0">
              <a:buNone/>
            </a:pPr>
            <a:endParaRPr lang="en-AU" sz="3200" b="0" dirty="0" smtClean="0"/>
          </a:p>
        </p:txBody>
      </p:sp>
    </p:spTree>
    <p:extLst>
      <p:ext uri="{BB962C8B-B14F-4D97-AF65-F5344CB8AC3E}">
        <p14:creationId xmlns:p14="http://schemas.microsoft.com/office/powerpoint/2010/main" val="152816424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692696"/>
            <a:ext cx="8640960" cy="648072"/>
          </a:xfrm>
        </p:spPr>
        <p:txBody>
          <a:bodyPr/>
          <a:lstStyle/>
          <a:p>
            <a:r>
              <a:rPr lang="en-AU" sz="3200" dirty="0" smtClean="0"/>
              <a:t>Across the Arts </a:t>
            </a:r>
            <a:br>
              <a:rPr lang="en-AU" sz="3200" dirty="0" smtClean="0"/>
            </a:br>
            <a:r>
              <a:rPr lang="en-AU" sz="3200" dirty="0" smtClean="0"/>
              <a:t>Levels 9 &amp; 10 – Respond &amp; Interpret</a:t>
            </a:r>
            <a:endParaRPr lang="en-AU"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7178450"/>
              </p:ext>
            </p:extLst>
          </p:nvPr>
        </p:nvGraphicFramePr>
        <p:xfrm>
          <a:off x="251520" y="1721336"/>
          <a:ext cx="8568948" cy="3870588"/>
        </p:xfrm>
        <a:graphic>
          <a:graphicData uri="http://schemas.openxmlformats.org/drawingml/2006/table">
            <a:tbl>
              <a:tblPr firstRow="1" bandRow="1">
                <a:tableStyleId>{21E4AEA4-8DFA-4A89-87EB-49C32662AFE0}</a:tableStyleId>
              </a:tblPr>
              <a:tblGrid>
                <a:gridCol w="1428158"/>
                <a:gridCol w="1428158"/>
                <a:gridCol w="1428158"/>
                <a:gridCol w="1428158"/>
                <a:gridCol w="1428158"/>
                <a:gridCol w="1428158"/>
              </a:tblGrid>
              <a:tr h="1136714">
                <a:tc>
                  <a:txBody>
                    <a:bodyPr/>
                    <a:lstStyle/>
                    <a:p>
                      <a:r>
                        <a:rPr lang="en-AU" dirty="0" smtClean="0"/>
                        <a:t>Dance</a:t>
                      </a:r>
                      <a:endParaRPr lang="en-AU" dirty="0"/>
                    </a:p>
                  </a:txBody>
                  <a:tcPr/>
                </a:tc>
                <a:tc>
                  <a:txBody>
                    <a:bodyPr/>
                    <a:lstStyle/>
                    <a:p>
                      <a:r>
                        <a:rPr lang="en-AU" dirty="0" smtClean="0"/>
                        <a:t>Drama</a:t>
                      </a:r>
                      <a:endParaRPr lang="en-AU" dirty="0"/>
                    </a:p>
                  </a:txBody>
                  <a:tcPr/>
                </a:tc>
                <a:tc>
                  <a:txBody>
                    <a:bodyPr/>
                    <a:lstStyle/>
                    <a:p>
                      <a:r>
                        <a:rPr lang="en-AU" dirty="0" smtClean="0"/>
                        <a:t>Media Arts</a:t>
                      </a:r>
                      <a:endParaRPr lang="en-AU" dirty="0"/>
                    </a:p>
                  </a:txBody>
                  <a:tcPr/>
                </a:tc>
                <a:tc>
                  <a:txBody>
                    <a:bodyPr/>
                    <a:lstStyle/>
                    <a:p>
                      <a:r>
                        <a:rPr lang="en-AU" dirty="0" smtClean="0"/>
                        <a:t>Music</a:t>
                      </a:r>
                      <a:endParaRPr lang="en-AU" dirty="0"/>
                    </a:p>
                  </a:txBody>
                  <a:tcPr/>
                </a:tc>
                <a:tc>
                  <a:txBody>
                    <a:bodyPr/>
                    <a:lstStyle/>
                    <a:p>
                      <a:r>
                        <a:rPr lang="en-AU" dirty="0" smtClean="0"/>
                        <a:t>Visual Arts</a:t>
                      </a:r>
                      <a:endParaRPr lang="en-AU" dirty="0"/>
                    </a:p>
                  </a:txBody>
                  <a:tcPr/>
                </a:tc>
                <a:tc>
                  <a:txBody>
                    <a:bodyPr/>
                    <a:lstStyle/>
                    <a:p>
                      <a:r>
                        <a:rPr lang="en-AU" sz="1200" dirty="0" smtClean="0"/>
                        <a:t>Visual Communication Design</a:t>
                      </a:r>
                      <a:endParaRPr lang="en-AU" sz="1200" dirty="0"/>
                    </a:p>
                  </a:txBody>
                  <a:tcPr/>
                </a:tc>
              </a:tr>
              <a:tr h="1507054">
                <a:tc>
                  <a:txBody>
                    <a:bodyPr/>
                    <a:lstStyle/>
                    <a:p>
                      <a:pPr>
                        <a:lnSpc>
                          <a:spcPts val="1200"/>
                        </a:lnSpc>
                        <a:spcBef>
                          <a:spcPts val="400"/>
                        </a:spcBef>
                        <a:spcAft>
                          <a:spcPts val="400"/>
                        </a:spcAft>
                      </a:pPr>
                      <a:r>
                        <a:rPr lang="en-AU" sz="1000" b="0" dirty="0" smtClean="0">
                          <a:solidFill>
                            <a:schemeClr val="tx1"/>
                          </a:solidFill>
                          <a:effectLst/>
                          <a:latin typeface="Arial Narrow"/>
                          <a:ea typeface="Arial"/>
                          <a:cs typeface="Arial"/>
                        </a:rPr>
                        <a:t>Evaluate </a:t>
                      </a:r>
                      <a:r>
                        <a:rPr lang="en-AU" sz="1000" b="0" dirty="0">
                          <a:solidFill>
                            <a:schemeClr val="tx1"/>
                          </a:solidFill>
                          <a:effectLst/>
                          <a:latin typeface="Arial Narrow"/>
                          <a:ea typeface="Arial"/>
                          <a:cs typeface="Arial"/>
                        </a:rPr>
                        <a:t>their own choreography and performance, and that of others, to inform and refine future work</a:t>
                      </a:r>
                      <a:endParaRPr lang="en-AU" sz="1100" b="0" dirty="0">
                        <a:solidFill>
                          <a:schemeClr val="tx1"/>
                        </a:solidFill>
                        <a:effectLst/>
                        <a:latin typeface="Arial Narrow"/>
                        <a:ea typeface="Arial"/>
                        <a:cs typeface="Arial"/>
                      </a:endParaRPr>
                    </a:p>
                  </a:txBody>
                  <a:tcPr marL="68580" marR="68580" marT="0" marB="0" anchor="ctr"/>
                </a:tc>
                <a:tc>
                  <a:txBody>
                    <a:bodyPr/>
                    <a:lstStyle/>
                    <a:p>
                      <a:pPr>
                        <a:lnSpc>
                          <a:spcPts val="1200"/>
                        </a:lnSpc>
                        <a:spcBef>
                          <a:spcPts val="400"/>
                        </a:spcBef>
                        <a:spcAft>
                          <a:spcPts val="400"/>
                        </a:spcAft>
                      </a:pPr>
                      <a:r>
                        <a:rPr lang="en-AU" sz="1000" b="0" dirty="0">
                          <a:solidFill>
                            <a:schemeClr val="tx1"/>
                          </a:solidFill>
                          <a:effectLst/>
                          <a:latin typeface="Arial Narrow"/>
                          <a:ea typeface="Arial"/>
                          <a:cs typeface="Arial"/>
                        </a:rPr>
                        <a:t>Evaluate how the elements of drama, forms and performance styles in devised and scripted drama to convey meaning and aesthetic effect</a:t>
                      </a:r>
                      <a:endParaRPr lang="en-AU" sz="1100" b="0" dirty="0">
                        <a:solidFill>
                          <a:schemeClr val="tx1"/>
                        </a:solidFill>
                        <a:effectLst/>
                        <a:latin typeface="Arial Narrow"/>
                        <a:ea typeface="Arial"/>
                        <a:cs typeface="Arial"/>
                      </a:endParaRPr>
                    </a:p>
                  </a:txBody>
                  <a:tcPr marL="68580" marR="68580" marT="0" marB="0"/>
                </a:tc>
                <a:tc>
                  <a:txBody>
                    <a:bodyPr/>
                    <a:lstStyle/>
                    <a:p>
                      <a:pPr>
                        <a:lnSpc>
                          <a:spcPts val="1200"/>
                        </a:lnSpc>
                        <a:spcBef>
                          <a:spcPts val="400"/>
                        </a:spcBef>
                        <a:spcAft>
                          <a:spcPts val="400"/>
                        </a:spcAft>
                      </a:pPr>
                      <a:r>
                        <a:rPr lang="en-AU" sz="1000" b="1" dirty="0">
                          <a:solidFill>
                            <a:schemeClr val="bg1"/>
                          </a:solidFill>
                          <a:effectLst/>
                          <a:latin typeface="Arial Narrow"/>
                          <a:ea typeface="Arial"/>
                          <a:cs typeface="Arial"/>
                        </a:rPr>
                        <a:t>Analyse and evaluate how technical and symbolic elements are manipulated in media artworks to challenge representations framed by social beliefs and values in different community and institutional contexts</a:t>
                      </a:r>
                      <a:endParaRPr lang="en-AU" sz="1100" b="1" dirty="0">
                        <a:solidFill>
                          <a:schemeClr val="bg1"/>
                        </a:solidFill>
                        <a:effectLst/>
                        <a:latin typeface="Arial Narrow"/>
                        <a:ea typeface="Arial"/>
                        <a:cs typeface="Arial"/>
                      </a:endParaRPr>
                    </a:p>
                  </a:txBody>
                  <a:tcPr marL="68580" marR="68580" marT="0" marB="0">
                    <a:solidFill>
                      <a:schemeClr val="accent2">
                        <a:lumMod val="50000"/>
                      </a:schemeClr>
                    </a:solidFill>
                  </a:tcPr>
                </a:tc>
                <a:tc>
                  <a:txBody>
                    <a:bodyPr/>
                    <a:lstStyle/>
                    <a:p>
                      <a:pPr>
                        <a:lnSpc>
                          <a:spcPts val="1200"/>
                        </a:lnSpc>
                        <a:spcBef>
                          <a:spcPts val="400"/>
                        </a:spcBef>
                        <a:spcAft>
                          <a:spcPts val="400"/>
                        </a:spcAft>
                      </a:pPr>
                      <a:r>
                        <a:rPr lang="en-AU" sz="1000" b="0" dirty="0">
                          <a:solidFill>
                            <a:schemeClr val="tx1"/>
                          </a:solidFill>
                          <a:effectLst/>
                          <a:latin typeface="Arial Narrow"/>
                          <a:ea typeface="Arial"/>
                          <a:cs typeface="Arial"/>
                        </a:rPr>
                        <a:t>Evaluate a range of performances and compositions to inform and refine their own music making</a:t>
                      </a:r>
                      <a:endParaRPr lang="en-AU" sz="1100" b="0" dirty="0">
                        <a:solidFill>
                          <a:schemeClr val="tx1"/>
                        </a:solidFill>
                        <a:effectLst/>
                        <a:latin typeface="Arial Narrow"/>
                        <a:ea typeface="Arial"/>
                        <a:cs typeface="Arial"/>
                      </a:endParaRPr>
                    </a:p>
                  </a:txBody>
                  <a:tcPr marL="68580" marR="68580" marT="0" marB="0"/>
                </a:tc>
                <a:tc>
                  <a:txBody>
                    <a:bodyPr/>
                    <a:lstStyle/>
                    <a:p>
                      <a:pPr>
                        <a:lnSpc>
                          <a:spcPts val="1200"/>
                        </a:lnSpc>
                        <a:spcBef>
                          <a:spcPts val="400"/>
                        </a:spcBef>
                        <a:spcAft>
                          <a:spcPts val="400"/>
                        </a:spcAft>
                      </a:pPr>
                      <a:r>
                        <a:rPr lang="en-AU" sz="1000" b="0" dirty="0">
                          <a:solidFill>
                            <a:schemeClr val="tx1"/>
                          </a:solidFill>
                          <a:effectLst/>
                          <a:latin typeface="Arial Narrow"/>
                          <a:ea typeface="Arial"/>
                          <a:cs typeface="Arial"/>
                        </a:rPr>
                        <a:t>Analyse and interpret artworks to explore the different forms of expression, intentions and viewpoints of artists and how they are viewed by audiences</a:t>
                      </a:r>
                      <a:endParaRPr lang="en-AU" sz="1100" b="0" dirty="0">
                        <a:solidFill>
                          <a:schemeClr val="tx1"/>
                        </a:solidFill>
                        <a:effectLst/>
                        <a:latin typeface="Arial Narrow"/>
                        <a:ea typeface="Arial"/>
                        <a:cs typeface="Arial"/>
                      </a:endParaRPr>
                    </a:p>
                  </a:txBody>
                  <a:tcPr marL="68580" marR="68580" marT="0" marB="0"/>
                </a:tc>
                <a:tc>
                  <a:txBody>
                    <a:bodyPr/>
                    <a:lstStyle/>
                    <a:p>
                      <a:pPr>
                        <a:lnSpc>
                          <a:spcPct val="115000"/>
                        </a:lnSpc>
                        <a:spcBef>
                          <a:spcPts val="400"/>
                        </a:spcBef>
                        <a:spcAft>
                          <a:spcPts val="600"/>
                        </a:spcAft>
                      </a:pPr>
                      <a:r>
                        <a:rPr lang="en-US" sz="1000" b="0" dirty="0" err="1">
                          <a:solidFill>
                            <a:srgbClr val="000000"/>
                          </a:solidFill>
                          <a:effectLst/>
                          <a:latin typeface="Arial Narrow"/>
                          <a:ea typeface="Arial"/>
                          <a:cs typeface="Times New Roman"/>
                        </a:rPr>
                        <a:t>Analyse</a:t>
                      </a:r>
                      <a:r>
                        <a:rPr lang="en-US" sz="1000" b="0" dirty="0">
                          <a:solidFill>
                            <a:srgbClr val="000000"/>
                          </a:solidFill>
                          <a:effectLst/>
                          <a:latin typeface="Arial Narrow"/>
                          <a:ea typeface="Arial"/>
                          <a:cs typeface="Times New Roman"/>
                        </a:rPr>
                        <a:t> and evaluate the factors that influence design decisions in a range of visual communications from different historical, social and cultural contexts</a:t>
                      </a:r>
                      <a:endParaRPr lang="en-AU" sz="1100" b="0" dirty="0">
                        <a:solidFill>
                          <a:srgbClr val="000000"/>
                        </a:solidFill>
                        <a:effectLst/>
                        <a:latin typeface="Arial"/>
                        <a:ea typeface="Arial"/>
                        <a:cs typeface="Times New Roman"/>
                      </a:endParaRPr>
                    </a:p>
                  </a:txBody>
                  <a:tcPr marL="68580" marR="68580" marT="0" marB="0"/>
                </a:tc>
              </a:tr>
              <a:tr h="864096">
                <a:tc>
                  <a:txBody>
                    <a:bodyPr/>
                    <a:lstStyle/>
                    <a:p>
                      <a:pPr>
                        <a:lnSpc>
                          <a:spcPts val="1200"/>
                        </a:lnSpc>
                        <a:spcBef>
                          <a:spcPts val="400"/>
                        </a:spcBef>
                        <a:spcAft>
                          <a:spcPts val="400"/>
                        </a:spcAft>
                      </a:pPr>
                      <a:r>
                        <a:rPr lang="en-AU" sz="1000" b="0" dirty="0">
                          <a:solidFill>
                            <a:schemeClr val="tx1"/>
                          </a:solidFill>
                          <a:effectLst/>
                          <a:latin typeface="Arial Narrow"/>
                          <a:ea typeface="Arial"/>
                          <a:cs typeface="Arial"/>
                        </a:rPr>
                        <a:t>Analyse a range of dance from contemporary and past times to explore differing viewpoints and enrich their dance making</a:t>
                      </a:r>
                      <a:endParaRPr lang="en-AU" sz="1100" b="0" dirty="0">
                        <a:solidFill>
                          <a:schemeClr val="tx1"/>
                        </a:solidFill>
                        <a:effectLst/>
                        <a:latin typeface="Arial Narrow"/>
                        <a:ea typeface="Arial"/>
                        <a:cs typeface="Arial"/>
                      </a:endParaRPr>
                    </a:p>
                  </a:txBody>
                  <a:tcPr marL="68580" marR="68580" marT="0" marB="0" anchor="ctr"/>
                </a:tc>
                <a:tc>
                  <a:txBody>
                    <a:bodyPr/>
                    <a:lstStyle/>
                    <a:p>
                      <a:pPr>
                        <a:lnSpc>
                          <a:spcPts val="1200"/>
                        </a:lnSpc>
                        <a:spcBef>
                          <a:spcPts val="400"/>
                        </a:spcBef>
                        <a:spcAft>
                          <a:spcPts val="400"/>
                        </a:spcAft>
                      </a:pPr>
                      <a:r>
                        <a:rPr lang="en-AU" sz="1000" b="0" dirty="0">
                          <a:solidFill>
                            <a:schemeClr val="tx1"/>
                          </a:solidFill>
                          <a:effectLst/>
                          <a:latin typeface="Arial Narrow"/>
                          <a:ea typeface="Arial"/>
                          <a:cs typeface="Arial"/>
                        </a:rPr>
                        <a:t>Analyse a range of drama from contemporary and past times to explore differing viewpoints and enrich their drama practice</a:t>
                      </a:r>
                      <a:endParaRPr lang="en-AU" sz="1100" b="0" dirty="0">
                        <a:solidFill>
                          <a:schemeClr val="tx1"/>
                        </a:solidFill>
                        <a:effectLst/>
                        <a:latin typeface="Arial Narrow"/>
                        <a:ea typeface="Arial"/>
                        <a:cs typeface="Arial"/>
                      </a:endParaRPr>
                    </a:p>
                  </a:txBody>
                  <a:tcPr marL="68580" marR="68580" marT="0" marB="0"/>
                </a:tc>
                <a:tc>
                  <a:txBody>
                    <a:bodyPr/>
                    <a:lstStyle/>
                    <a:p>
                      <a:pPr>
                        <a:lnSpc>
                          <a:spcPts val="1200"/>
                        </a:lnSpc>
                        <a:spcBef>
                          <a:spcPts val="400"/>
                        </a:spcBef>
                        <a:spcAft>
                          <a:spcPts val="400"/>
                        </a:spcAft>
                      </a:pPr>
                      <a:r>
                        <a:rPr lang="en-AU" sz="1000" b="1" dirty="0">
                          <a:solidFill>
                            <a:schemeClr val="bg1"/>
                          </a:solidFill>
                          <a:effectLst/>
                          <a:latin typeface="Arial Narrow"/>
                          <a:ea typeface="Arial"/>
                          <a:cs typeface="Arial"/>
                        </a:rPr>
                        <a:t>Analyse and evaluate a range of media artworks from contemporary and past times, to explore differing viewpoints and enrich their media arts making</a:t>
                      </a:r>
                      <a:endParaRPr lang="en-AU" sz="1100" b="1" dirty="0">
                        <a:solidFill>
                          <a:schemeClr val="bg1"/>
                        </a:solidFill>
                        <a:effectLst/>
                        <a:latin typeface="Arial Narrow"/>
                        <a:ea typeface="Arial"/>
                        <a:cs typeface="Arial"/>
                      </a:endParaRPr>
                    </a:p>
                  </a:txBody>
                  <a:tcPr marL="68580" marR="68580" marT="0" marB="0">
                    <a:solidFill>
                      <a:schemeClr val="accent2">
                        <a:lumMod val="50000"/>
                      </a:schemeClr>
                    </a:solidFill>
                  </a:tcPr>
                </a:tc>
                <a:tc>
                  <a:txBody>
                    <a:bodyPr/>
                    <a:lstStyle/>
                    <a:p>
                      <a:pPr>
                        <a:lnSpc>
                          <a:spcPts val="1200"/>
                        </a:lnSpc>
                        <a:spcBef>
                          <a:spcPts val="400"/>
                        </a:spcBef>
                        <a:spcAft>
                          <a:spcPts val="400"/>
                        </a:spcAft>
                      </a:pPr>
                      <a:r>
                        <a:rPr lang="en-AU" sz="1000" b="0" dirty="0">
                          <a:solidFill>
                            <a:schemeClr val="tx1"/>
                          </a:solidFill>
                          <a:effectLst/>
                          <a:latin typeface="Arial Narrow"/>
                          <a:ea typeface="Arial"/>
                          <a:cs typeface="Arial"/>
                        </a:rPr>
                        <a:t>Analyse a range of music from contemporary and past times, to explore differing viewpoints and enrich their music making, and consider music in international contexts</a:t>
                      </a:r>
                      <a:endParaRPr lang="en-AU" sz="1100" b="0" dirty="0">
                        <a:solidFill>
                          <a:schemeClr val="tx1"/>
                        </a:solidFill>
                        <a:effectLst/>
                        <a:latin typeface="Arial Narrow"/>
                        <a:ea typeface="Arial"/>
                        <a:cs typeface="Arial"/>
                      </a:endParaRPr>
                    </a:p>
                  </a:txBody>
                  <a:tcPr marL="68580" marR="68580" marT="0" marB="0"/>
                </a:tc>
                <a:tc>
                  <a:txBody>
                    <a:bodyPr/>
                    <a:lstStyle/>
                    <a:p>
                      <a:pPr>
                        <a:lnSpc>
                          <a:spcPts val="1200"/>
                        </a:lnSpc>
                        <a:spcBef>
                          <a:spcPts val="400"/>
                        </a:spcBef>
                        <a:spcAft>
                          <a:spcPts val="400"/>
                        </a:spcAft>
                      </a:pPr>
                      <a:r>
                        <a:rPr lang="en-AU" sz="1000" b="0" dirty="0">
                          <a:solidFill>
                            <a:schemeClr val="tx1"/>
                          </a:solidFill>
                          <a:effectLst/>
                          <a:latin typeface="Arial Narrow"/>
                          <a:ea typeface="Arial"/>
                          <a:cs typeface="Arial"/>
                        </a:rPr>
                        <a:t>Analyse, interpret and evaluate a range of visual artworks from different cultures, historical and contemporary contexts to explore differing viewpoints</a:t>
                      </a:r>
                      <a:endParaRPr lang="en-AU" sz="1100" b="0" dirty="0">
                        <a:solidFill>
                          <a:schemeClr val="tx1"/>
                        </a:solidFill>
                        <a:effectLst/>
                        <a:latin typeface="Arial Narrow"/>
                        <a:ea typeface="Arial"/>
                        <a:cs typeface="Arial"/>
                      </a:endParaRPr>
                    </a:p>
                  </a:txBody>
                  <a:tcPr marL="68580" marR="68580" marT="0" marB="0"/>
                </a:tc>
                <a:tc>
                  <a:txBody>
                    <a:bodyPr/>
                    <a:lstStyle/>
                    <a:p>
                      <a:pPr>
                        <a:lnSpc>
                          <a:spcPct val="115000"/>
                        </a:lnSpc>
                        <a:spcBef>
                          <a:spcPts val="400"/>
                        </a:spcBef>
                        <a:spcAft>
                          <a:spcPts val="600"/>
                        </a:spcAft>
                      </a:pPr>
                      <a:r>
                        <a:rPr lang="en-US" sz="1000" b="0" dirty="0" err="1">
                          <a:solidFill>
                            <a:srgbClr val="000000"/>
                          </a:solidFill>
                          <a:effectLst/>
                          <a:latin typeface="Arial Narrow"/>
                          <a:ea typeface="Arial"/>
                          <a:cs typeface="Times New Roman"/>
                        </a:rPr>
                        <a:t>Analyse</a:t>
                      </a:r>
                      <a:r>
                        <a:rPr lang="en-US" sz="1000" b="0" dirty="0">
                          <a:solidFill>
                            <a:srgbClr val="000000"/>
                          </a:solidFill>
                          <a:effectLst/>
                          <a:latin typeface="Arial Narrow"/>
                          <a:ea typeface="Arial"/>
                          <a:cs typeface="Times New Roman"/>
                        </a:rPr>
                        <a:t> and evaluate the use of methods, media, materials, design elements and design principles in visual communications from different historical, social and cultural contexts</a:t>
                      </a:r>
                      <a:endParaRPr lang="en-AU" sz="1100" b="0" dirty="0">
                        <a:solidFill>
                          <a:srgbClr val="000000"/>
                        </a:solidFill>
                        <a:effectLst/>
                        <a:latin typeface="Arial"/>
                        <a:ea typeface="Arial"/>
                        <a:cs typeface="Times New Roman"/>
                      </a:endParaRPr>
                    </a:p>
                  </a:txBody>
                  <a:tcPr marL="68580" marR="68580" marT="0" marB="0"/>
                </a:tc>
              </a:tr>
            </a:tbl>
          </a:graphicData>
        </a:graphic>
      </p:graphicFrame>
    </p:spTree>
    <p:extLst>
      <p:ext uri="{BB962C8B-B14F-4D97-AF65-F5344CB8AC3E}">
        <p14:creationId xmlns:p14="http://schemas.microsoft.com/office/powerpoint/2010/main" val="87070375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Technologies &amp; Media Arts</a:t>
            </a:r>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val="440380384"/>
              </p:ext>
            </p:extLst>
          </p:nvPr>
        </p:nvGraphicFramePr>
        <p:xfrm>
          <a:off x="755576" y="1700808"/>
          <a:ext cx="7497832" cy="4063320"/>
        </p:xfrm>
        <a:graphic>
          <a:graphicData uri="http://schemas.openxmlformats.org/drawingml/2006/table">
            <a:tbl>
              <a:tblPr firstRow="1" bandRow="1">
                <a:tableStyleId>{21E4AEA4-8DFA-4A89-87EB-49C32662AFE0}</a:tableStyleId>
              </a:tblPr>
              <a:tblGrid>
                <a:gridCol w="1874458"/>
                <a:gridCol w="624819"/>
                <a:gridCol w="1249639"/>
                <a:gridCol w="1249639"/>
                <a:gridCol w="624819"/>
                <a:gridCol w="1874458"/>
              </a:tblGrid>
              <a:tr h="432048">
                <a:tc gridSpan="6">
                  <a:txBody>
                    <a:bodyPr/>
                    <a:lstStyle/>
                    <a:p>
                      <a:pPr algn="ctr"/>
                      <a:r>
                        <a:rPr lang="en-US" sz="2000" dirty="0" smtClean="0"/>
                        <a:t>MEDIA  ARTS</a:t>
                      </a:r>
                      <a:endParaRPr lang="en-US" sz="2000" dirty="0"/>
                    </a:p>
                  </a:txBody>
                  <a:tcPr/>
                </a:tc>
                <a:tc hMerge="1">
                  <a:txBody>
                    <a:bodyPr/>
                    <a:lstStyle/>
                    <a:p>
                      <a:endParaRPr lang="en-US" sz="1800" dirty="0"/>
                    </a:p>
                  </a:txBody>
                  <a:tcPr/>
                </a:tc>
                <a:tc hMerge="1">
                  <a:txBody>
                    <a:bodyPr/>
                    <a:lstStyle/>
                    <a:p>
                      <a:endParaRPr lang="en-AU"/>
                    </a:p>
                  </a:txBody>
                  <a:tcPr/>
                </a:tc>
                <a:tc hMerge="1">
                  <a:txBody>
                    <a:bodyPr/>
                    <a:lstStyle/>
                    <a:p>
                      <a:endParaRPr lang="en-US" dirty="0"/>
                    </a:p>
                  </a:txBody>
                  <a:tcPr/>
                </a:tc>
                <a:tc hMerge="1">
                  <a:txBody>
                    <a:bodyPr/>
                    <a:lstStyle/>
                    <a:p>
                      <a:endParaRPr lang="en-AU"/>
                    </a:p>
                  </a:txBody>
                  <a:tcPr/>
                </a:tc>
                <a:tc hMerge="1">
                  <a:txBody>
                    <a:bodyPr/>
                    <a:lstStyle/>
                    <a:p>
                      <a:endParaRPr lang="en-US" dirty="0"/>
                    </a:p>
                  </a:txBody>
                  <a:tcPr/>
                </a:tc>
              </a:tr>
              <a:tr h="504056">
                <a:tc>
                  <a:txBody>
                    <a:bodyPr/>
                    <a:lstStyle/>
                    <a:p>
                      <a:r>
                        <a:rPr lang="en-US" sz="1400" b="1" dirty="0" smtClean="0"/>
                        <a:t>Explore and Represent</a:t>
                      </a:r>
                      <a:r>
                        <a:rPr lang="en-US" sz="1400" b="1" baseline="0" dirty="0" smtClean="0"/>
                        <a:t> </a:t>
                      </a:r>
                      <a:r>
                        <a:rPr lang="en-US" sz="1400" b="1" dirty="0" smtClean="0"/>
                        <a:t>Ideas</a:t>
                      </a:r>
                      <a:endParaRPr lang="en-US" sz="1400" b="1" dirty="0"/>
                    </a:p>
                  </a:txBody>
                  <a:tcPr>
                    <a:solidFill>
                      <a:schemeClr val="accent6">
                        <a:lumMod val="40000"/>
                        <a:lumOff val="60000"/>
                      </a:schemeClr>
                    </a:solidFill>
                  </a:tcPr>
                </a:tc>
                <a:tc gridSpan="2">
                  <a:txBody>
                    <a:bodyPr/>
                    <a:lstStyle/>
                    <a:p>
                      <a:r>
                        <a:rPr lang="en-US" sz="1400" b="1" dirty="0" smtClean="0"/>
                        <a:t>Media</a:t>
                      </a:r>
                      <a:r>
                        <a:rPr lang="en-US" sz="1400" b="1" baseline="0" dirty="0" smtClean="0"/>
                        <a:t> </a:t>
                      </a:r>
                      <a:r>
                        <a:rPr lang="en-US" sz="1400" b="1" dirty="0" smtClean="0"/>
                        <a:t>Practices</a:t>
                      </a:r>
                      <a:endParaRPr lang="en-US" sz="1400" b="1" dirty="0"/>
                    </a:p>
                  </a:txBody>
                  <a:tcPr>
                    <a:solidFill>
                      <a:schemeClr val="accent6">
                        <a:lumMod val="40000"/>
                        <a:lumOff val="60000"/>
                      </a:schemeClr>
                    </a:solidFill>
                  </a:tcPr>
                </a:tc>
                <a:tc hMerge="1">
                  <a:txBody>
                    <a:bodyPr/>
                    <a:lstStyle/>
                    <a:p>
                      <a:endParaRPr lang="en-AU"/>
                    </a:p>
                  </a:txBody>
                  <a:tcPr/>
                </a:tc>
                <a:tc gridSpan="2">
                  <a:txBody>
                    <a:bodyPr/>
                    <a:lstStyle/>
                    <a:p>
                      <a:r>
                        <a:rPr lang="en-US" sz="1400" b="1" dirty="0" smtClean="0"/>
                        <a:t>Present and Perform</a:t>
                      </a:r>
                      <a:endParaRPr lang="en-US" sz="1400" b="1" dirty="0"/>
                    </a:p>
                  </a:txBody>
                  <a:tcPr>
                    <a:solidFill>
                      <a:schemeClr val="accent6">
                        <a:lumMod val="40000"/>
                        <a:lumOff val="60000"/>
                      </a:schemeClr>
                    </a:solidFill>
                  </a:tcPr>
                </a:tc>
                <a:tc hMerge="1">
                  <a:txBody>
                    <a:bodyPr/>
                    <a:lstStyle/>
                    <a:p>
                      <a:endParaRPr lang="en-AU"/>
                    </a:p>
                  </a:txBody>
                  <a:tcPr/>
                </a:tc>
                <a:tc>
                  <a:txBody>
                    <a:bodyPr/>
                    <a:lstStyle/>
                    <a:p>
                      <a:r>
                        <a:rPr lang="en-US" sz="1400" b="1" dirty="0" smtClean="0"/>
                        <a:t>Respond and Interpret	</a:t>
                      </a:r>
                      <a:endParaRPr lang="en-US" sz="1400" b="1" dirty="0"/>
                    </a:p>
                  </a:txBody>
                  <a:tcPr>
                    <a:solidFill>
                      <a:schemeClr val="accent6">
                        <a:lumMod val="40000"/>
                        <a:lumOff val="60000"/>
                      </a:schemeClr>
                    </a:solidFill>
                  </a:tcPr>
                </a:tc>
              </a:tr>
              <a:tr h="1570072">
                <a:tc>
                  <a:txBody>
                    <a:bodyPr/>
                    <a:lstStyle/>
                    <a:p>
                      <a:r>
                        <a:rPr lang="en-US" sz="1200" dirty="0" smtClean="0"/>
                        <a:t>Explore,</a:t>
                      </a:r>
                      <a:r>
                        <a:rPr lang="en-US" sz="1200" baseline="0" dirty="0" smtClean="0"/>
                        <a:t> investigate and experiment with ideas and develop characters, representations and viewpoints through characters, sound, settings, stories and text. </a:t>
                      </a:r>
                      <a:endParaRPr lang="en-US" sz="1200" b="0" dirty="0" smtClean="0"/>
                    </a:p>
                  </a:txBody>
                  <a:tcPr/>
                </a:tc>
                <a:tc gridSpan="2">
                  <a:txBody>
                    <a:bodyPr/>
                    <a:lstStyle/>
                    <a:p>
                      <a:r>
                        <a:rPr lang="en-US" sz="1200" dirty="0" smtClean="0"/>
                        <a:t>Use</a:t>
                      </a:r>
                      <a:r>
                        <a:rPr lang="en-US" sz="1200" baseline="0" dirty="0" smtClean="0"/>
                        <a:t> media technologies and media conventions to create and represent stories in media forms. </a:t>
                      </a:r>
                      <a:endParaRPr lang="en-US" sz="1200" b="0" dirty="0" smtClean="0"/>
                    </a:p>
                  </a:txBody>
                  <a:tcPr/>
                </a:tc>
                <a:tc hMerge="1">
                  <a:txBody>
                    <a:bodyPr/>
                    <a:lstStyle/>
                    <a:p>
                      <a:endParaRPr lang="en-AU"/>
                    </a:p>
                  </a:txBody>
                  <a:tcPr/>
                </a:tc>
                <a:tc gridSpan="2">
                  <a:txBody>
                    <a:bodyPr/>
                    <a:lstStyle/>
                    <a:p>
                      <a:r>
                        <a:rPr lang="en-US" sz="1200" dirty="0" smtClean="0"/>
                        <a:t>Planning</a:t>
                      </a:r>
                      <a:r>
                        <a:rPr lang="en-US" sz="1200" baseline="0" dirty="0" smtClean="0"/>
                        <a:t>, producing, distributing for specific audiences and contexts in media forms. </a:t>
                      </a:r>
                      <a:endParaRPr lang="en-US" sz="1200" b="0" dirty="0" smtClean="0"/>
                    </a:p>
                  </a:txBody>
                  <a:tcPr/>
                </a:tc>
                <a:tc hMerge="1">
                  <a:txBody>
                    <a:bodyPr/>
                    <a:lstStyle/>
                    <a:p>
                      <a:endParaRPr lang="en-AU"/>
                    </a:p>
                  </a:txBody>
                  <a:tcPr/>
                </a:tc>
                <a:tc>
                  <a:txBody>
                    <a:bodyPr/>
                    <a:lstStyle/>
                    <a:p>
                      <a:endParaRPr lang="en-US" sz="1200" dirty="0" smtClean="0"/>
                    </a:p>
                    <a:p>
                      <a:r>
                        <a:rPr lang="en-US" sz="1200" dirty="0" smtClean="0"/>
                        <a:t>… r</a:t>
                      </a:r>
                      <a:r>
                        <a:rPr lang="en-US" sz="1200" kern="1200" dirty="0" smtClean="0"/>
                        <a:t>eflecting, questioning, analysing and evaluating as an</a:t>
                      </a:r>
                      <a:r>
                        <a:rPr lang="en-US" sz="1200" kern="1200" baseline="0" dirty="0" smtClean="0"/>
                        <a:t> audience and producer. </a:t>
                      </a:r>
                    </a:p>
                    <a:p>
                      <a:r>
                        <a:rPr lang="en-US" sz="1200" kern="1200" dirty="0" smtClean="0"/>
                        <a:t>…Identify</a:t>
                      </a:r>
                      <a:r>
                        <a:rPr lang="en-US" sz="1200" kern="1200" baseline="0" dirty="0" smtClean="0"/>
                        <a:t> specific features and purposes of media artworks. </a:t>
                      </a:r>
                      <a:endParaRPr lang="en-US" sz="1200" dirty="0"/>
                    </a:p>
                  </a:txBody>
                  <a:tcPr/>
                </a:tc>
              </a:tr>
              <a:tr h="288032">
                <a:tc gridSpan="6">
                  <a:txBody>
                    <a:bodyPr/>
                    <a:lstStyle/>
                    <a:p>
                      <a:pPr algn="ctr"/>
                      <a:r>
                        <a:rPr lang="en-US" sz="2000" b="1" dirty="0" smtClean="0">
                          <a:solidFill>
                            <a:schemeClr val="bg1"/>
                          </a:solidFill>
                        </a:rPr>
                        <a:t>DIGITAL</a:t>
                      </a:r>
                      <a:r>
                        <a:rPr lang="en-US" sz="2000" b="1" baseline="0" dirty="0" smtClean="0">
                          <a:solidFill>
                            <a:schemeClr val="bg1"/>
                          </a:solidFill>
                        </a:rPr>
                        <a:t> TECHNOLOGIES</a:t>
                      </a:r>
                      <a:endParaRPr lang="en-US" sz="2000" b="1" dirty="0" smtClean="0">
                        <a:solidFill>
                          <a:schemeClr val="bg1"/>
                        </a:solidFill>
                      </a:endParaRPr>
                    </a:p>
                  </a:txBody>
                  <a:tcPr>
                    <a:solidFill>
                      <a:schemeClr val="accent2"/>
                    </a:solidFill>
                  </a:tcPr>
                </a:tc>
                <a:tc hMerge="1">
                  <a:txBody>
                    <a:bodyPr/>
                    <a:lstStyle/>
                    <a:p>
                      <a:endParaRPr lang="en-US" sz="1200" b="0" dirty="0" smtClean="0"/>
                    </a:p>
                  </a:txBody>
                  <a:tcPr/>
                </a:tc>
                <a:tc hMerge="1">
                  <a:txBody>
                    <a:bodyPr/>
                    <a:lstStyle/>
                    <a:p>
                      <a:endParaRPr lang="en-AU"/>
                    </a:p>
                  </a:txBody>
                  <a:tcPr/>
                </a:tc>
                <a:tc hMerge="1">
                  <a:txBody>
                    <a:bodyPr/>
                    <a:lstStyle/>
                    <a:p>
                      <a:endParaRPr lang="en-US" sz="1200" b="0" dirty="0" smtClean="0"/>
                    </a:p>
                  </a:txBody>
                  <a:tcPr/>
                </a:tc>
                <a:tc hMerge="1">
                  <a:txBody>
                    <a:bodyPr/>
                    <a:lstStyle/>
                    <a:p>
                      <a:endParaRPr lang="en-AU"/>
                    </a:p>
                  </a:txBody>
                  <a:tcPr/>
                </a:tc>
                <a:tc hMerge="1">
                  <a:txBody>
                    <a:bodyPr/>
                    <a:lstStyle/>
                    <a:p>
                      <a:endParaRPr lang="en-US" sz="1200" dirty="0"/>
                    </a:p>
                  </a:txBody>
                  <a:tcPr/>
                </a:tc>
              </a:tr>
              <a:tr h="323840">
                <a:tc gridSpan="2">
                  <a:txBody>
                    <a:bodyPr/>
                    <a:lstStyle/>
                    <a:p>
                      <a:r>
                        <a:rPr lang="en-US" sz="1200" b="1" dirty="0" smtClean="0"/>
                        <a:t>Digital Systems</a:t>
                      </a:r>
                    </a:p>
                  </a:txBody>
                  <a:tcPr>
                    <a:solidFill>
                      <a:schemeClr val="accent6">
                        <a:lumMod val="40000"/>
                        <a:lumOff val="60000"/>
                      </a:schemeClr>
                    </a:solidFill>
                  </a:tcPr>
                </a:tc>
                <a:tc hMerge="1">
                  <a:txBody>
                    <a:bodyPr/>
                    <a:lstStyle/>
                    <a:p>
                      <a:endParaRPr lang="en-US" sz="1200" b="0" dirty="0" smtClean="0"/>
                    </a:p>
                  </a:txBody>
                  <a:tcPr/>
                </a:tc>
                <a:tc gridSpan="2">
                  <a:txBody>
                    <a:bodyPr/>
                    <a:lstStyle/>
                    <a:p>
                      <a:r>
                        <a:rPr lang="en-US" sz="1200" b="1" dirty="0" smtClean="0"/>
                        <a:t>Data and Information</a:t>
                      </a:r>
                    </a:p>
                  </a:txBody>
                  <a:tcPr>
                    <a:solidFill>
                      <a:schemeClr val="accent6">
                        <a:lumMod val="40000"/>
                        <a:lumOff val="60000"/>
                      </a:schemeClr>
                    </a:solidFill>
                  </a:tcPr>
                </a:tc>
                <a:tc hMerge="1">
                  <a:txBody>
                    <a:bodyPr/>
                    <a:lstStyle/>
                    <a:p>
                      <a:endParaRPr lang="en-US" sz="1200" b="0" dirty="0" smtClean="0"/>
                    </a:p>
                  </a:txBody>
                  <a:tcPr/>
                </a:tc>
                <a:tc gridSpan="2">
                  <a:txBody>
                    <a:bodyPr/>
                    <a:lstStyle/>
                    <a:p>
                      <a:r>
                        <a:rPr lang="en-US" sz="1200" b="1" dirty="0" smtClean="0"/>
                        <a:t>Creating Digital</a:t>
                      </a:r>
                      <a:r>
                        <a:rPr lang="en-US" sz="1200" b="1" baseline="0" dirty="0" smtClean="0"/>
                        <a:t> Systems</a:t>
                      </a:r>
                      <a:endParaRPr lang="en-US" sz="1200" b="1" dirty="0" smtClean="0"/>
                    </a:p>
                  </a:txBody>
                  <a:tcPr>
                    <a:solidFill>
                      <a:schemeClr val="accent6">
                        <a:lumMod val="40000"/>
                        <a:lumOff val="60000"/>
                      </a:schemeClr>
                    </a:solidFill>
                  </a:tcPr>
                </a:tc>
                <a:tc hMerge="1">
                  <a:txBody>
                    <a:bodyPr/>
                    <a:lstStyle/>
                    <a:p>
                      <a:endParaRPr lang="en-US" sz="1200" dirty="0"/>
                    </a:p>
                  </a:txBody>
                  <a:tcPr/>
                </a:tc>
              </a:tr>
              <a:tr h="683880">
                <a:tc gridSpan="2">
                  <a:txBody>
                    <a:bodyPr/>
                    <a:lstStyle/>
                    <a:p>
                      <a:r>
                        <a:rPr lang="en-US" sz="1200" b="0" dirty="0" smtClean="0"/>
                        <a:t>Hardware,</a:t>
                      </a:r>
                      <a:r>
                        <a:rPr lang="en-US" sz="1200" b="0" baseline="0" dirty="0" smtClean="0"/>
                        <a:t> software and network components of digital systems. How data is transmitted between components in a system. </a:t>
                      </a:r>
                      <a:endParaRPr lang="en-US" sz="1200" b="0" dirty="0" smtClean="0"/>
                    </a:p>
                  </a:txBody>
                  <a:tcPr/>
                </a:tc>
                <a:tc hMerge="1">
                  <a:txBody>
                    <a:bodyPr/>
                    <a:lstStyle/>
                    <a:p>
                      <a:endParaRPr lang="en-AU"/>
                    </a:p>
                  </a:txBody>
                  <a:tcPr/>
                </a:tc>
                <a:tc gridSpan="2">
                  <a:txBody>
                    <a:bodyPr/>
                    <a:lstStyle/>
                    <a:p>
                      <a:r>
                        <a:rPr lang="en-US" sz="1200" b="0" dirty="0" smtClean="0"/>
                        <a:t>How data is collected and represented and how it</a:t>
                      </a:r>
                      <a:r>
                        <a:rPr lang="en-US" sz="1200" b="0" baseline="0" dirty="0" smtClean="0"/>
                        <a:t> is interpreted in context to produce information. </a:t>
                      </a:r>
                      <a:endParaRPr lang="en-US" sz="1200" b="0" dirty="0" smtClean="0"/>
                    </a:p>
                  </a:txBody>
                  <a:tcPr/>
                </a:tc>
                <a:tc hMerge="1">
                  <a:txBody>
                    <a:bodyPr/>
                    <a:lstStyle/>
                    <a:p>
                      <a:endParaRPr lang="en-AU"/>
                    </a:p>
                  </a:txBody>
                  <a:tcPr/>
                </a:tc>
                <a:tc gridSpan="2">
                  <a:txBody>
                    <a:bodyPr/>
                    <a:lstStyle/>
                    <a:p>
                      <a:r>
                        <a:rPr lang="en-US" sz="1200" b="0" dirty="0" smtClean="0"/>
                        <a:t>Interrelated</a:t>
                      </a:r>
                      <a:r>
                        <a:rPr lang="en-US" sz="1200" b="0" baseline="0" dirty="0" smtClean="0"/>
                        <a:t> processes and associated skills by which students create digital solutions.</a:t>
                      </a:r>
                      <a:endParaRPr lang="en-US" sz="1200" b="0" dirty="0" smtClean="0"/>
                    </a:p>
                  </a:txBody>
                  <a:tcPr/>
                </a:tc>
                <a:tc hMerge="1">
                  <a:txBody>
                    <a:bodyPr/>
                    <a:lstStyle/>
                    <a:p>
                      <a:endParaRPr lang="en-AU"/>
                    </a:p>
                  </a:txBody>
                  <a:tcPr/>
                </a:tc>
              </a:tr>
            </a:tbl>
          </a:graphicData>
        </a:graphic>
      </p:graphicFrame>
    </p:spTree>
    <p:extLst>
      <p:ext uri="{BB962C8B-B14F-4D97-AF65-F5344CB8AC3E}">
        <p14:creationId xmlns:p14="http://schemas.microsoft.com/office/powerpoint/2010/main" val="27913471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772400" cy="1143000"/>
          </a:xfrm>
        </p:spPr>
        <p:txBody>
          <a:bodyPr/>
          <a:lstStyle/>
          <a:p>
            <a:r>
              <a:rPr lang="en-AU" dirty="0" smtClean="0"/>
              <a:t>Technologies &amp; Media Arts</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989976677"/>
              </p:ext>
            </p:extLst>
          </p:nvPr>
        </p:nvGraphicFramePr>
        <p:xfrm>
          <a:off x="611560" y="1196752"/>
          <a:ext cx="7794248" cy="4792285"/>
        </p:xfrm>
        <a:graphic>
          <a:graphicData uri="http://schemas.openxmlformats.org/drawingml/2006/table">
            <a:tbl>
              <a:tblPr firstRow="1" bandRow="1">
                <a:tableStyleId>{21E4AEA4-8DFA-4A89-87EB-49C32662AFE0}</a:tableStyleId>
              </a:tblPr>
              <a:tblGrid>
                <a:gridCol w="1948562"/>
                <a:gridCol w="649520"/>
                <a:gridCol w="1299042"/>
                <a:gridCol w="1299042"/>
                <a:gridCol w="649520"/>
                <a:gridCol w="1948562"/>
              </a:tblGrid>
              <a:tr h="431574">
                <a:tc gridSpan="6">
                  <a:txBody>
                    <a:bodyPr/>
                    <a:lstStyle/>
                    <a:p>
                      <a:pPr algn="ctr"/>
                      <a:r>
                        <a:rPr lang="en-US" sz="2000" dirty="0" smtClean="0"/>
                        <a:t>MEDIA  ARTS</a:t>
                      </a:r>
                      <a:endParaRPr lang="en-US" sz="2000" dirty="0"/>
                    </a:p>
                  </a:txBody>
                  <a:tcPr/>
                </a:tc>
                <a:tc hMerge="1">
                  <a:txBody>
                    <a:bodyPr/>
                    <a:lstStyle/>
                    <a:p>
                      <a:endParaRPr lang="en-US" sz="1800" dirty="0"/>
                    </a:p>
                  </a:txBody>
                  <a:tcPr/>
                </a:tc>
                <a:tc hMerge="1">
                  <a:txBody>
                    <a:bodyPr/>
                    <a:lstStyle/>
                    <a:p>
                      <a:endParaRPr lang="en-AU"/>
                    </a:p>
                  </a:txBody>
                  <a:tcPr/>
                </a:tc>
                <a:tc hMerge="1">
                  <a:txBody>
                    <a:bodyPr/>
                    <a:lstStyle/>
                    <a:p>
                      <a:endParaRPr lang="en-US" dirty="0"/>
                    </a:p>
                  </a:txBody>
                  <a:tcPr/>
                </a:tc>
                <a:tc hMerge="1">
                  <a:txBody>
                    <a:bodyPr/>
                    <a:lstStyle/>
                    <a:p>
                      <a:endParaRPr lang="en-AU"/>
                    </a:p>
                  </a:txBody>
                  <a:tcPr/>
                </a:tc>
                <a:tc hMerge="1">
                  <a:txBody>
                    <a:bodyPr/>
                    <a:lstStyle/>
                    <a:p>
                      <a:endParaRPr lang="en-US" dirty="0"/>
                    </a:p>
                  </a:txBody>
                  <a:tcPr/>
                </a:tc>
              </a:tr>
              <a:tr h="517591">
                <a:tc>
                  <a:txBody>
                    <a:bodyPr/>
                    <a:lstStyle/>
                    <a:p>
                      <a:r>
                        <a:rPr lang="en-US" sz="1400" b="1" dirty="0" smtClean="0"/>
                        <a:t>Explore and Represent</a:t>
                      </a:r>
                      <a:r>
                        <a:rPr lang="en-US" sz="1400" b="1" baseline="0" dirty="0" smtClean="0"/>
                        <a:t> </a:t>
                      </a:r>
                      <a:r>
                        <a:rPr lang="en-US" sz="1400" b="1" dirty="0" smtClean="0"/>
                        <a:t>Ideas</a:t>
                      </a:r>
                      <a:endParaRPr lang="en-US" sz="1400" b="1" dirty="0"/>
                    </a:p>
                  </a:txBody>
                  <a:tcPr>
                    <a:solidFill>
                      <a:schemeClr val="accent6">
                        <a:lumMod val="40000"/>
                        <a:lumOff val="60000"/>
                      </a:schemeClr>
                    </a:solidFill>
                  </a:tcPr>
                </a:tc>
                <a:tc gridSpan="2">
                  <a:txBody>
                    <a:bodyPr/>
                    <a:lstStyle/>
                    <a:p>
                      <a:r>
                        <a:rPr lang="en-US" sz="1400" b="1" dirty="0" smtClean="0"/>
                        <a:t>Media</a:t>
                      </a:r>
                      <a:r>
                        <a:rPr lang="en-US" sz="1400" b="1" baseline="0" dirty="0" smtClean="0"/>
                        <a:t> </a:t>
                      </a:r>
                      <a:r>
                        <a:rPr lang="en-US" sz="1400" b="1" dirty="0" smtClean="0"/>
                        <a:t>Practices</a:t>
                      </a:r>
                      <a:endParaRPr lang="en-US" sz="1400" b="1" dirty="0"/>
                    </a:p>
                  </a:txBody>
                  <a:tcPr>
                    <a:solidFill>
                      <a:schemeClr val="accent6">
                        <a:lumMod val="40000"/>
                        <a:lumOff val="60000"/>
                      </a:schemeClr>
                    </a:solidFill>
                  </a:tcPr>
                </a:tc>
                <a:tc hMerge="1">
                  <a:txBody>
                    <a:bodyPr/>
                    <a:lstStyle/>
                    <a:p>
                      <a:endParaRPr lang="en-AU"/>
                    </a:p>
                  </a:txBody>
                  <a:tcPr/>
                </a:tc>
                <a:tc gridSpan="2">
                  <a:txBody>
                    <a:bodyPr/>
                    <a:lstStyle/>
                    <a:p>
                      <a:r>
                        <a:rPr lang="en-US" sz="1400" b="1" dirty="0" smtClean="0"/>
                        <a:t>Present and Perform</a:t>
                      </a:r>
                      <a:endParaRPr lang="en-US" sz="1400" b="1" dirty="0"/>
                    </a:p>
                  </a:txBody>
                  <a:tcPr>
                    <a:solidFill>
                      <a:schemeClr val="accent6">
                        <a:lumMod val="40000"/>
                        <a:lumOff val="60000"/>
                      </a:schemeClr>
                    </a:solidFill>
                  </a:tcPr>
                </a:tc>
                <a:tc hMerge="1">
                  <a:txBody>
                    <a:bodyPr/>
                    <a:lstStyle/>
                    <a:p>
                      <a:endParaRPr lang="en-AU"/>
                    </a:p>
                  </a:txBody>
                  <a:tcPr/>
                </a:tc>
                <a:tc>
                  <a:txBody>
                    <a:bodyPr/>
                    <a:lstStyle/>
                    <a:p>
                      <a:r>
                        <a:rPr lang="en-US" sz="1400" b="1" dirty="0" smtClean="0"/>
                        <a:t>Respond and Interpret	</a:t>
                      </a:r>
                      <a:endParaRPr lang="en-US" sz="1400" b="1" dirty="0"/>
                    </a:p>
                  </a:txBody>
                  <a:tcPr>
                    <a:solidFill>
                      <a:schemeClr val="accent6">
                        <a:lumMod val="40000"/>
                        <a:lumOff val="60000"/>
                      </a:schemeClr>
                    </a:solidFill>
                  </a:tcPr>
                </a:tc>
              </a:tr>
              <a:tr h="1568347">
                <a:tc>
                  <a:txBody>
                    <a:bodyPr/>
                    <a:lstStyle/>
                    <a:p>
                      <a:r>
                        <a:rPr lang="en-US" sz="1200" dirty="0" smtClean="0"/>
                        <a:t>Explore,</a:t>
                      </a:r>
                      <a:r>
                        <a:rPr lang="en-US" sz="1200" baseline="0" dirty="0" smtClean="0"/>
                        <a:t> investigate and experiment with ideas and develop characters, representations and viewpoints through characters, sound, settings, stories and text. </a:t>
                      </a:r>
                      <a:endParaRPr lang="en-US" sz="1200" b="0" dirty="0" smtClean="0"/>
                    </a:p>
                  </a:txBody>
                  <a:tcPr/>
                </a:tc>
                <a:tc gridSpan="2">
                  <a:txBody>
                    <a:bodyPr/>
                    <a:lstStyle/>
                    <a:p>
                      <a:r>
                        <a:rPr lang="en-US" sz="1200" dirty="0" smtClean="0"/>
                        <a:t>Use</a:t>
                      </a:r>
                      <a:r>
                        <a:rPr lang="en-US" sz="1200" baseline="0" dirty="0" smtClean="0"/>
                        <a:t> media technologies and media conventions to create and represent stories in media forms. </a:t>
                      </a:r>
                      <a:endParaRPr lang="en-US" sz="1200" b="0" dirty="0" smtClean="0"/>
                    </a:p>
                  </a:txBody>
                  <a:tcPr/>
                </a:tc>
                <a:tc hMerge="1">
                  <a:txBody>
                    <a:bodyPr/>
                    <a:lstStyle/>
                    <a:p>
                      <a:endParaRPr lang="en-AU"/>
                    </a:p>
                  </a:txBody>
                  <a:tcPr/>
                </a:tc>
                <a:tc gridSpan="2">
                  <a:txBody>
                    <a:bodyPr/>
                    <a:lstStyle/>
                    <a:p>
                      <a:r>
                        <a:rPr lang="en-US" sz="1200" dirty="0" smtClean="0"/>
                        <a:t>Planning</a:t>
                      </a:r>
                      <a:r>
                        <a:rPr lang="en-US" sz="1200" baseline="0" dirty="0" smtClean="0"/>
                        <a:t>, producing, distributing for specific audiences and contexts in media forms. </a:t>
                      </a:r>
                      <a:endParaRPr lang="en-US" sz="1200" b="0" dirty="0" smtClean="0"/>
                    </a:p>
                  </a:txBody>
                  <a:tcPr/>
                </a:tc>
                <a:tc hMerge="1">
                  <a:txBody>
                    <a:bodyPr/>
                    <a:lstStyle/>
                    <a:p>
                      <a:endParaRPr lang="en-AU"/>
                    </a:p>
                  </a:txBody>
                  <a:tcPr/>
                </a:tc>
                <a:tc>
                  <a:txBody>
                    <a:bodyPr/>
                    <a:lstStyle/>
                    <a:p>
                      <a:endParaRPr lang="en-US" sz="1200" dirty="0" smtClean="0"/>
                    </a:p>
                    <a:p>
                      <a:r>
                        <a:rPr lang="en-US" sz="1200" dirty="0" smtClean="0"/>
                        <a:t>… r</a:t>
                      </a:r>
                      <a:r>
                        <a:rPr lang="en-US" sz="1200" kern="1200" dirty="0" smtClean="0"/>
                        <a:t>eflecting, questioning, analysing and evaluating as an</a:t>
                      </a:r>
                      <a:r>
                        <a:rPr lang="en-US" sz="1200" kern="1200" baseline="0" dirty="0" smtClean="0"/>
                        <a:t> audience and producer. </a:t>
                      </a:r>
                    </a:p>
                    <a:p>
                      <a:r>
                        <a:rPr lang="en-US" sz="1200" kern="1200" dirty="0" smtClean="0"/>
                        <a:t>…Identify</a:t>
                      </a:r>
                      <a:r>
                        <a:rPr lang="en-US" sz="1200" kern="1200" baseline="0" dirty="0" smtClean="0"/>
                        <a:t> specific features and purposes of media artworks. </a:t>
                      </a:r>
                      <a:endParaRPr lang="en-US" sz="1200" dirty="0"/>
                    </a:p>
                  </a:txBody>
                  <a:tcPr/>
                </a:tc>
              </a:tr>
              <a:tr h="395805">
                <a:tc gridSpan="6">
                  <a:txBody>
                    <a:bodyPr/>
                    <a:lstStyle/>
                    <a:p>
                      <a:pPr algn="ctr"/>
                      <a:r>
                        <a:rPr lang="en-US" sz="2000" b="1" baseline="0" dirty="0" smtClean="0">
                          <a:solidFill>
                            <a:schemeClr val="bg1"/>
                          </a:solidFill>
                        </a:rPr>
                        <a:t>DESIGN &amp; TECHNOLOGIES</a:t>
                      </a:r>
                      <a:endParaRPr lang="en-US" sz="2000" b="1" dirty="0" smtClean="0">
                        <a:solidFill>
                          <a:schemeClr val="bg1"/>
                        </a:solidFill>
                      </a:endParaRPr>
                    </a:p>
                  </a:txBody>
                  <a:tcPr>
                    <a:solidFill>
                      <a:schemeClr val="accent2"/>
                    </a:solidFill>
                  </a:tcPr>
                </a:tc>
                <a:tc hMerge="1">
                  <a:txBody>
                    <a:bodyPr/>
                    <a:lstStyle/>
                    <a:p>
                      <a:endParaRPr lang="en-US" sz="1200" b="0" dirty="0" smtClean="0"/>
                    </a:p>
                  </a:txBody>
                  <a:tcPr/>
                </a:tc>
                <a:tc hMerge="1">
                  <a:txBody>
                    <a:bodyPr/>
                    <a:lstStyle/>
                    <a:p>
                      <a:endParaRPr lang="en-AU"/>
                    </a:p>
                  </a:txBody>
                  <a:tcPr/>
                </a:tc>
                <a:tc hMerge="1">
                  <a:txBody>
                    <a:bodyPr/>
                    <a:lstStyle/>
                    <a:p>
                      <a:endParaRPr lang="en-US" sz="1200" b="0" dirty="0" smtClean="0"/>
                    </a:p>
                  </a:txBody>
                  <a:tcPr/>
                </a:tc>
                <a:tc hMerge="1">
                  <a:txBody>
                    <a:bodyPr/>
                    <a:lstStyle/>
                    <a:p>
                      <a:endParaRPr lang="en-AU"/>
                    </a:p>
                  </a:txBody>
                  <a:tcPr/>
                </a:tc>
                <a:tc hMerge="1">
                  <a:txBody>
                    <a:bodyPr/>
                    <a:lstStyle/>
                    <a:p>
                      <a:endParaRPr lang="en-US" sz="1200" dirty="0"/>
                    </a:p>
                  </a:txBody>
                  <a:tcPr/>
                </a:tc>
              </a:tr>
              <a:tr h="323484">
                <a:tc gridSpan="2">
                  <a:txBody>
                    <a:bodyPr/>
                    <a:lstStyle/>
                    <a:p>
                      <a:r>
                        <a:rPr lang="en-US" sz="1200" b="1" dirty="0" smtClean="0"/>
                        <a:t>Technologies</a:t>
                      </a:r>
                      <a:r>
                        <a:rPr lang="en-US" sz="1200" b="1" baseline="0" dirty="0" smtClean="0"/>
                        <a:t> and Society</a:t>
                      </a:r>
                      <a:endParaRPr lang="en-US" sz="1200" b="1" dirty="0" smtClean="0"/>
                    </a:p>
                  </a:txBody>
                  <a:tcPr>
                    <a:solidFill>
                      <a:schemeClr val="accent6">
                        <a:lumMod val="40000"/>
                        <a:lumOff val="60000"/>
                      </a:schemeClr>
                    </a:solidFill>
                  </a:tcPr>
                </a:tc>
                <a:tc hMerge="1">
                  <a:txBody>
                    <a:bodyPr/>
                    <a:lstStyle/>
                    <a:p>
                      <a:endParaRPr lang="en-US" sz="1200" b="0" dirty="0" smtClean="0"/>
                    </a:p>
                  </a:txBody>
                  <a:tcPr/>
                </a:tc>
                <a:tc gridSpan="2">
                  <a:txBody>
                    <a:bodyPr/>
                    <a:lstStyle/>
                    <a:p>
                      <a:r>
                        <a:rPr lang="en-US" sz="1200" b="1" dirty="0" smtClean="0"/>
                        <a:t>Technologies</a:t>
                      </a:r>
                      <a:r>
                        <a:rPr lang="en-US" sz="1200" b="1" baseline="0" dirty="0" smtClean="0"/>
                        <a:t> Contexts</a:t>
                      </a:r>
                      <a:endParaRPr lang="en-US" sz="1200" b="1" dirty="0" smtClean="0"/>
                    </a:p>
                  </a:txBody>
                  <a:tcPr>
                    <a:solidFill>
                      <a:schemeClr val="accent6">
                        <a:lumMod val="40000"/>
                        <a:lumOff val="60000"/>
                      </a:schemeClr>
                    </a:solidFill>
                  </a:tcPr>
                </a:tc>
                <a:tc hMerge="1">
                  <a:txBody>
                    <a:bodyPr/>
                    <a:lstStyle/>
                    <a:p>
                      <a:endParaRPr lang="en-US" sz="1200" b="0" dirty="0" smtClean="0"/>
                    </a:p>
                  </a:txBody>
                  <a:tcPr/>
                </a:tc>
                <a:tc gridSpan="2">
                  <a:txBody>
                    <a:bodyPr/>
                    <a:lstStyle/>
                    <a:p>
                      <a:r>
                        <a:rPr lang="en-US" sz="1200" b="1" dirty="0" smtClean="0"/>
                        <a:t>Creating Designed Solutions</a:t>
                      </a:r>
                    </a:p>
                  </a:txBody>
                  <a:tcPr>
                    <a:solidFill>
                      <a:schemeClr val="accent6">
                        <a:lumMod val="40000"/>
                        <a:lumOff val="60000"/>
                      </a:schemeClr>
                    </a:solidFill>
                  </a:tcPr>
                </a:tc>
                <a:tc hMerge="1">
                  <a:txBody>
                    <a:bodyPr/>
                    <a:lstStyle/>
                    <a:p>
                      <a:endParaRPr lang="en-US" sz="1200" dirty="0"/>
                    </a:p>
                  </a:txBody>
                  <a:tcPr/>
                </a:tc>
              </a:tr>
              <a:tr h="1443721">
                <a:tc gridSpan="2">
                  <a:txBody>
                    <a:bodyPr/>
                    <a:lstStyle/>
                    <a:p>
                      <a:r>
                        <a:rPr lang="en-US" sz="1200" b="0" dirty="0" smtClean="0"/>
                        <a:t>Focus on how people use and develop technologies. Economic,</a:t>
                      </a:r>
                      <a:r>
                        <a:rPr lang="en-US" sz="1200" b="0" baseline="0" dirty="0" smtClean="0"/>
                        <a:t> environmental, ethical, legal and functional factors, and the impact of technologies on individuals, families, local, regional and global communities and the environment. </a:t>
                      </a:r>
                      <a:endParaRPr lang="en-US" sz="1200" b="0" dirty="0" smtClean="0"/>
                    </a:p>
                  </a:txBody>
                  <a:tcPr/>
                </a:tc>
                <a:tc hMerge="1">
                  <a:txBody>
                    <a:bodyPr/>
                    <a:lstStyle/>
                    <a:p>
                      <a:endParaRPr lang="en-AU"/>
                    </a:p>
                  </a:txBody>
                  <a:tcPr/>
                </a:tc>
                <a:tc gridSpan="2">
                  <a:txBody>
                    <a:bodyPr/>
                    <a:lstStyle/>
                    <a:p>
                      <a:pPr algn="ctr"/>
                      <a:r>
                        <a:rPr lang="en-US" sz="1200" b="1" dirty="0" smtClean="0"/>
                        <a:t>Materials and technologies </a:t>
                      </a:r>
                    </a:p>
                    <a:p>
                      <a:pPr algn="ctr"/>
                      <a:r>
                        <a:rPr lang="en-US" sz="1200" b="1" dirty="0" smtClean="0"/>
                        <a:t>(sub strand)</a:t>
                      </a:r>
                    </a:p>
                    <a:p>
                      <a:r>
                        <a:rPr lang="en-US" sz="1200" b="0" dirty="0" smtClean="0"/>
                        <a:t>Traditional, contemporary and emerging materials and specialist areas that involve the extensive</a:t>
                      </a:r>
                      <a:r>
                        <a:rPr lang="en-US" sz="1200" b="0" baseline="0" dirty="0" smtClean="0"/>
                        <a:t> use of technologies. Working with materials and production processes. </a:t>
                      </a:r>
                      <a:endParaRPr lang="en-US" sz="1200" b="0" dirty="0" smtClean="0"/>
                    </a:p>
                  </a:txBody>
                  <a:tcPr/>
                </a:tc>
                <a:tc hMerge="1">
                  <a:txBody>
                    <a:bodyPr/>
                    <a:lstStyle/>
                    <a:p>
                      <a:endParaRPr lang="en-AU"/>
                    </a:p>
                  </a:txBody>
                  <a:tcPr/>
                </a:tc>
                <a:tc gridSpan="2">
                  <a:txBody>
                    <a:bodyPr/>
                    <a:lstStyle/>
                    <a:p>
                      <a:r>
                        <a:rPr lang="en-US" sz="1200" b="0" dirty="0" smtClean="0"/>
                        <a:t>Design thinking, design processes and production processes.</a:t>
                      </a:r>
                    </a:p>
                    <a:p>
                      <a:r>
                        <a:rPr lang="en-US" sz="1200" b="0" dirty="0" smtClean="0"/>
                        <a:t>Investigating,</a:t>
                      </a:r>
                      <a:r>
                        <a:rPr lang="en-US" sz="1200" b="0" baseline="0" dirty="0" smtClean="0"/>
                        <a:t> Generating, Producing, Evaluating, Planning and managing. </a:t>
                      </a:r>
                      <a:endParaRPr lang="en-US" sz="1200" b="0" dirty="0" smtClean="0"/>
                    </a:p>
                  </a:txBody>
                  <a:tcPr/>
                </a:tc>
                <a:tc hMerge="1">
                  <a:txBody>
                    <a:bodyPr/>
                    <a:lstStyle/>
                    <a:p>
                      <a:endParaRPr lang="en-AU"/>
                    </a:p>
                  </a:txBody>
                  <a:tcPr/>
                </a:tc>
              </a:tr>
            </a:tbl>
          </a:graphicData>
        </a:graphic>
      </p:graphicFrame>
    </p:spTree>
    <p:extLst>
      <p:ext uri="{BB962C8B-B14F-4D97-AF65-F5344CB8AC3E}">
        <p14:creationId xmlns:p14="http://schemas.microsoft.com/office/powerpoint/2010/main" val="6411287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1143000"/>
          </a:xfrm>
        </p:spPr>
        <p:txBody>
          <a:bodyPr/>
          <a:lstStyle/>
          <a:p>
            <a:r>
              <a:rPr lang="en-AU" sz="2800" dirty="0" smtClean="0"/>
              <a:t>Achievement Standard comparison</a:t>
            </a:r>
            <a:endParaRPr lang="en-AU"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9641145"/>
              </p:ext>
            </p:extLst>
          </p:nvPr>
        </p:nvGraphicFramePr>
        <p:xfrm>
          <a:off x="685800" y="1196752"/>
          <a:ext cx="7772400" cy="4336054"/>
        </p:xfrm>
        <a:graphic>
          <a:graphicData uri="http://schemas.openxmlformats.org/drawingml/2006/table">
            <a:tbl>
              <a:tblPr firstRow="1" bandRow="1">
                <a:tableStyleId>{21E4AEA4-8DFA-4A89-87EB-49C32662AFE0}</a:tableStyleId>
              </a:tblPr>
              <a:tblGrid>
                <a:gridCol w="3886200"/>
                <a:gridCol w="3886200"/>
              </a:tblGrid>
              <a:tr h="846094">
                <a:tc>
                  <a:txBody>
                    <a:bodyPr/>
                    <a:lstStyle/>
                    <a:p>
                      <a:r>
                        <a:rPr lang="en-AU" dirty="0" smtClean="0"/>
                        <a:t>Level 6 Media Arts</a:t>
                      </a:r>
                      <a:endParaRPr lang="en-AU" dirty="0"/>
                    </a:p>
                  </a:txBody>
                  <a:tcPr/>
                </a:tc>
                <a:tc>
                  <a:txBody>
                    <a:bodyPr/>
                    <a:lstStyle/>
                    <a:p>
                      <a:r>
                        <a:rPr lang="en-AU" dirty="0" smtClean="0"/>
                        <a:t>Level 6 Design &amp; Technologies</a:t>
                      </a:r>
                      <a:endParaRPr lang="en-AU" dirty="0"/>
                    </a:p>
                  </a:txBody>
                  <a:tcPr/>
                </a:tc>
              </a:tr>
              <a:tr h="3258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kern="1200" dirty="0" smtClean="0">
                          <a:solidFill>
                            <a:schemeClr val="dk1"/>
                          </a:solidFill>
                          <a:effectLst/>
                          <a:latin typeface="+mn-lt"/>
                          <a:ea typeface="+mn-ea"/>
                          <a:cs typeface="+mn-cs"/>
                        </a:rPr>
                        <a:t>By the end of Level 6:</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100" kern="1200" dirty="0" smtClean="0">
                          <a:solidFill>
                            <a:schemeClr val="dk1"/>
                          </a:solidFill>
                          <a:effectLst/>
                          <a:latin typeface="+mn-lt"/>
                          <a:ea typeface="+mn-ea"/>
                          <a:cs typeface="+mn-cs"/>
                        </a:rPr>
                        <a:t>Students use materials and media technologies to make media artworks for specific audiences and purposes, using intent, structure, setting and characters to communicate viewpoints and genre conventions.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100" kern="1200" dirty="0" smtClean="0">
                          <a:solidFill>
                            <a:schemeClr val="dk1"/>
                          </a:solidFill>
                          <a:effectLst/>
                          <a:latin typeface="+mn-lt"/>
                          <a:ea typeface="+mn-ea"/>
                          <a:cs typeface="+mn-cs"/>
                        </a:rPr>
                        <a:t>They explain the purposes of media artworks made in different cultures, times and places for different audiences.</a:t>
                      </a:r>
                    </a:p>
                    <a:p>
                      <a:pPr marL="285750" indent="-285750">
                        <a:buFont typeface="Arial" pitchFamily="34" charset="0"/>
                        <a:buChar char="•"/>
                      </a:pPr>
                      <a:endParaRPr lang="en-AU" dirty="0"/>
                    </a:p>
                  </a:txBody>
                  <a:tcPr/>
                </a:tc>
                <a:tc>
                  <a:txBody>
                    <a:bodyPr/>
                    <a:lstStyle/>
                    <a:p>
                      <a:r>
                        <a:rPr lang="en-US" sz="1100" b="0" i="0" u="none" strike="noStrike" kern="1200" baseline="0" dirty="0" smtClean="0">
                          <a:solidFill>
                            <a:schemeClr val="dk1"/>
                          </a:solidFill>
                          <a:latin typeface="+mn-lt"/>
                          <a:ea typeface="+mn-ea"/>
                          <a:cs typeface="+mn-cs"/>
                        </a:rPr>
                        <a:t>By the end of Level 6:</a:t>
                      </a:r>
                    </a:p>
                    <a:p>
                      <a:pPr marL="171450" indent="-171450">
                        <a:buFont typeface="Arial" pitchFamily="34" charset="0"/>
                        <a:buChar char="•"/>
                      </a:pPr>
                      <a:r>
                        <a:rPr lang="en-US" sz="1100" b="0" i="0" u="none" strike="noStrike" kern="1200" baseline="0" dirty="0" smtClean="0">
                          <a:solidFill>
                            <a:schemeClr val="dk1"/>
                          </a:solidFill>
                          <a:latin typeface="+mn-lt"/>
                          <a:ea typeface="+mn-ea"/>
                          <a:cs typeface="+mn-cs"/>
                        </a:rPr>
                        <a:t>Students describe some competing considerations in the design of solutions taking into account sustainability. </a:t>
                      </a:r>
                    </a:p>
                    <a:p>
                      <a:pPr marL="171450" indent="-171450">
                        <a:buFont typeface="Arial" pitchFamily="34" charset="0"/>
                        <a:buChar char="•"/>
                      </a:pPr>
                      <a:r>
                        <a:rPr lang="en-US" sz="1100" b="0" i="0" u="none" strike="noStrike" kern="1200" baseline="0" dirty="0" smtClean="0">
                          <a:solidFill>
                            <a:schemeClr val="dk1"/>
                          </a:solidFill>
                          <a:latin typeface="+mn-lt"/>
                          <a:ea typeface="+mn-ea"/>
                          <a:cs typeface="+mn-cs"/>
                        </a:rPr>
                        <a:t>They describe how design and technologies contribute to meeting present and future needs. </a:t>
                      </a:r>
                    </a:p>
                    <a:p>
                      <a:pPr marL="171450" indent="-171450">
                        <a:buFont typeface="Arial" pitchFamily="34" charset="0"/>
                        <a:buChar char="•"/>
                      </a:pPr>
                      <a:r>
                        <a:rPr lang="en-US" sz="1100" b="0" i="0" u="none" strike="noStrike" kern="1200" baseline="0" dirty="0" smtClean="0">
                          <a:solidFill>
                            <a:schemeClr val="dk1"/>
                          </a:solidFill>
                          <a:latin typeface="+mn-lt"/>
                          <a:ea typeface="+mn-ea"/>
                          <a:cs typeface="+mn-cs"/>
                        </a:rPr>
                        <a:t>Students explain how the features of technologies impact on designed solutions for each of the prescribed technologies contexts. </a:t>
                      </a:r>
                    </a:p>
                    <a:p>
                      <a:pPr marL="171450" indent="-171450">
                        <a:buFont typeface="Arial" pitchFamily="34" charset="0"/>
                        <a:buChar char="•"/>
                      </a:pPr>
                      <a:r>
                        <a:rPr lang="en-US" sz="1100" b="0" i="0" u="none" strike="noStrike" kern="1200" baseline="0" dirty="0" smtClean="0">
                          <a:solidFill>
                            <a:schemeClr val="dk1"/>
                          </a:solidFill>
                          <a:latin typeface="+mn-lt"/>
                          <a:ea typeface="+mn-ea"/>
                          <a:cs typeface="+mn-cs"/>
                        </a:rPr>
                        <a:t>Students create designed solutions for each of the prescribed technologies contexts, suitable for identified needs or opportunities. </a:t>
                      </a:r>
                    </a:p>
                    <a:p>
                      <a:pPr marL="171450" indent="-171450">
                        <a:buFont typeface="Arial" pitchFamily="34" charset="0"/>
                        <a:buChar char="•"/>
                      </a:pPr>
                      <a:r>
                        <a:rPr lang="en-US" sz="1100" b="0" i="0" u="none" strike="noStrike" kern="1200" baseline="0" dirty="0" smtClean="0">
                          <a:solidFill>
                            <a:schemeClr val="dk1"/>
                          </a:solidFill>
                          <a:latin typeface="+mn-lt"/>
                          <a:ea typeface="+mn-ea"/>
                          <a:cs typeface="+mn-cs"/>
                        </a:rPr>
                        <a:t>They combine design ideas and communicate these to audiences using graphical representation techniques and technical terms. </a:t>
                      </a:r>
                    </a:p>
                    <a:p>
                      <a:pPr marL="171450" indent="-171450">
                        <a:buFont typeface="Arial" pitchFamily="34" charset="0"/>
                        <a:buChar char="•"/>
                      </a:pPr>
                      <a:r>
                        <a:rPr lang="en-US" sz="1100" b="0" i="0" u="none" strike="noStrike" kern="1200" baseline="0" dirty="0" smtClean="0">
                          <a:solidFill>
                            <a:schemeClr val="dk1"/>
                          </a:solidFill>
                          <a:latin typeface="+mn-lt"/>
                          <a:ea typeface="+mn-ea"/>
                          <a:cs typeface="+mn-cs"/>
                        </a:rPr>
                        <a:t>Students record project plans including production processes. They select and use appropriate technologies and techniques correctly and safely to produce designed solutions. </a:t>
                      </a:r>
                      <a:r>
                        <a:rPr lang="en-US" sz="1800" b="0" i="0" u="none" strike="noStrike" kern="1200" baseline="0" dirty="0" smtClean="0">
                          <a:solidFill>
                            <a:schemeClr val="dk1"/>
                          </a:solidFill>
                          <a:latin typeface="+mn-lt"/>
                          <a:ea typeface="+mn-ea"/>
                          <a:cs typeface="+mn-cs"/>
                        </a:rPr>
                        <a:t>	</a:t>
                      </a:r>
                    </a:p>
                    <a:p>
                      <a:endParaRPr lang="en-AU" dirty="0"/>
                    </a:p>
                  </a:txBody>
                  <a:tcPr/>
                </a:tc>
              </a:tr>
            </a:tbl>
          </a:graphicData>
        </a:graphic>
      </p:graphicFrame>
    </p:spTree>
    <p:extLst>
      <p:ext uri="{BB962C8B-B14F-4D97-AF65-F5344CB8AC3E}">
        <p14:creationId xmlns:p14="http://schemas.microsoft.com/office/powerpoint/2010/main" val="109500828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1143000"/>
          </a:xfrm>
        </p:spPr>
        <p:txBody>
          <a:bodyPr/>
          <a:lstStyle/>
          <a:p>
            <a:r>
              <a:rPr lang="en-AU" dirty="0" smtClean="0"/>
              <a:t>Media Arts &amp; English</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9620469"/>
              </p:ext>
            </p:extLst>
          </p:nvPr>
        </p:nvGraphicFramePr>
        <p:xfrm>
          <a:off x="827584" y="2085148"/>
          <a:ext cx="7772399" cy="3855720"/>
        </p:xfrm>
        <a:graphic>
          <a:graphicData uri="http://schemas.openxmlformats.org/drawingml/2006/table">
            <a:tbl>
              <a:tblPr firstRow="1" bandRow="1">
                <a:tableStyleId>{21E4AEA4-8DFA-4A89-87EB-49C32662AFE0}</a:tableStyleId>
              </a:tblPr>
              <a:tblGrid>
                <a:gridCol w="1584176"/>
                <a:gridCol w="2062741"/>
                <a:gridCol w="2062741"/>
                <a:gridCol w="2062741"/>
              </a:tblGrid>
              <a:tr h="504056">
                <a:tc>
                  <a:txBody>
                    <a:bodyPr/>
                    <a:lstStyle/>
                    <a:p>
                      <a:endParaRPr lang="en-AU" dirty="0"/>
                    </a:p>
                  </a:txBody>
                  <a:tcPr/>
                </a:tc>
                <a:tc>
                  <a:txBody>
                    <a:bodyPr/>
                    <a:lstStyle/>
                    <a:p>
                      <a:r>
                        <a:rPr lang="en-AU" sz="1600" dirty="0" smtClean="0"/>
                        <a:t>READING</a:t>
                      </a:r>
                      <a:r>
                        <a:rPr lang="en-AU" sz="1600" baseline="0" dirty="0" smtClean="0"/>
                        <a:t> &amp; VIEWING</a:t>
                      </a:r>
                      <a:endParaRPr lang="en-AU" sz="1600" dirty="0"/>
                    </a:p>
                  </a:txBody>
                  <a:tcPr/>
                </a:tc>
                <a:tc>
                  <a:txBody>
                    <a:bodyPr/>
                    <a:lstStyle/>
                    <a:p>
                      <a:pPr algn="ctr"/>
                      <a:r>
                        <a:rPr lang="en-AU" sz="1600" dirty="0" smtClean="0"/>
                        <a:t>WRITING</a:t>
                      </a:r>
                      <a:endParaRPr lang="en-AU" sz="1600" dirty="0"/>
                    </a:p>
                  </a:txBody>
                  <a:tcPr/>
                </a:tc>
                <a:tc>
                  <a:txBody>
                    <a:bodyPr/>
                    <a:lstStyle/>
                    <a:p>
                      <a:pPr algn="ctr"/>
                      <a:r>
                        <a:rPr lang="en-AU" sz="1600" dirty="0" smtClean="0"/>
                        <a:t>SPEAKING &amp; LISTENING</a:t>
                      </a:r>
                      <a:endParaRPr lang="en-AU" sz="1600" dirty="0"/>
                    </a:p>
                  </a:txBody>
                  <a:tcPr/>
                </a:tc>
              </a:tr>
              <a:tr h="433939">
                <a:tc>
                  <a:txBody>
                    <a:bodyPr/>
                    <a:lstStyle/>
                    <a:p>
                      <a:r>
                        <a:rPr lang="en-AU" b="1" dirty="0" smtClean="0"/>
                        <a:t>Language</a:t>
                      </a:r>
                      <a:endParaRPr lang="en-AU" b="1" dirty="0"/>
                    </a:p>
                  </a:txBody>
                  <a:tcPr/>
                </a:tc>
                <a:tc>
                  <a:txBody>
                    <a:bodyPr/>
                    <a:lstStyle/>
                    <a:p>
                      <a:pPr marL="174625" indent="-174625">
                        <a:spcAft>
                          <a:spcPts val="600"/>
                        </a:spcAft>
                        <a:buFont typeface="Arial" pitchFamily="34" charset="0"/>
                        <a:buChar char="•"/>
                      </a:pPr>
                      <a:r>
                        <a:rPr lang="en-AU" sz="1400" dirty="0" smtClean="0"/>
                        <a:t>Expressing &amp; Developing ideas</a:t>
                      </a:r>
                    </a:p>
                    <a:p>
                      <a:pPr marL="174625" indent="-174625">
                        <a:spcAft>
                          <a:spcPts val="600"/>
                        </a:spcAft>
                        <a:buFont typeface="Arial" pitchFamily="34" charset="0"/>
                        <a:buChar char="•"/>
                      </a:pPr>
                      <a:r>
                        <a:rPr lang="en-AU" sz="1400" dirty="0" smtClean="0"/>
                        <a:t>Text</a:t>
                      </a:r>
                      <a:r>
                        <a:rPr lang="en-AU" sz="1400" baseline="0" dirty="0" smtClean="0"/>
                        <a:t> structure &amp; organisation.</a:t>
                      </a:r>
                      <a:endParaRPr lang="en-AU" sz="1400" dirty="0"/>
                    </a:p>
                  </a:txBody>
                  <a:tcPr/>
                </a:tc>
                <a:tc>
                  <a:txBody>
                    <a:bodyPr/>
                    <a:lstStyle/>
                    <a:p>
                      <a:r>
                        <a:rPr lang="en-AU" sz="1400" dirty="0" smtClean="0"/>
                        <a:t>Text structure &amp; organisation</a:t>
                      </a:r>
                      <a:endParaRPr lang="en-AU" sz="1400" dirty="0"/>
                    </a:p>
                  </a:txBody>
                  <a:tcPr/>
                </a:tc>
                <a:tc>
                  <a:txBody>
                    <a:bodyPr/>
                    <a:lstStyle/>
                    <a:p>
                      <a:pPr marL="285750" indent="-285750">
                        <a:buFont typeface="Arial" pitchFamily="34" charset="0"/>
                        <a:buChar char="•"/>
                      </a:pPr>
                      <a:r>
                        <a:rPr lang="en-AU" sz="1400" dirty="0" smtClean="0"/>
                        <a:t>Language variation &amp;</a:t>
                      </a:r>
                      <a:r>
                        <a:rPr lang="en-AU" sz="1400" baseline="0" dirty="0" smtClean="0"/>
                        <a:t> change</a:t>
                      </a:r>
                    </a:p>
                    <a:p>
                      <a:pPr marL="285750" indent="-285750">
                        <a:buFont typeface="Arial" pitchFamily="34" charset="0"/>
                        <a:buChar char="•"/>
                      </a:pPr>
                      <a:r>
                        <a:rPr lang="en-AU" sz="1400" baseline="0" dirty="0" smtClean="0"/>
                        <a:t>Language for interaction</a:t>
                      </a:r>
                    </a:p>
                    <a:p>
                      <a:pPr marL="285750" indent="-285750">
                        <a:buFont typeface="Arial" pitchFamily="34" charset="0"/>
                        <a:buChar char="•"/>
                      </a:pPr>
                      <a:r>
                        <a:rPr lang="en-AU" sz="1400" baseline="0" dirty="0" smtClean="0"/>
                        <a:t>Expressing &amp; developing ideas.</a:t>
                      </a:r>
                      <a:endParaRPr lang="en-AU" sz="1400" dirty="0"/>
                    </a:p>
                  </a:txBody>
                  <a:tcPr/>
                </a:tc>
              </a:tr>
              <a:tr h="433939">
                <a:tc>
                  <a:txBody>
                    <a:bodyPr/>
                    <a:lstStyle/>
                    <a:p>
                      <a:r>
                        <a:rPr lang="en-AU" b="1" dirty="0" smtClean="0"/>
                        <a:t>Literature</a:t>
                      </a:r>
                      <a:endParaRPr lang="en-AU" b="1" dirty="0"/>
                    </a:p>
                  </a:txBody>
                  <a:tcPr>
                    <a:solidFill>
                      <a:schemeClr val="accent2">
                        <a:lumMod val="40000"/>
                        <a:lumOff val="60000"/>
                      </a:schemeClr>
                    </a:solidFill>
                  </a:tcPr>
                </a:tc>
                <a:tc>
                  <a:txBody>
                    <a:bodyPr/>
                    <a:lstStyle/>
                    <a:p>
                      <a:pPr marL="174625" indent="-174625">
                        <a:spcAft>
                          <a:spcPts val="600"/>
                        </a:spcAft>
                        <a:buFont typeface="Arial" pitchFamily="34" charset="0"/>
                        <a:buChar char="•"/>
                      </a:pPr>
                      <a:r>
                        <a:rPr lang="en-AU" sz="1400" dirty="0" smtClean="0"/>
                        <a:t>Responding</a:t>
                      </a:r>
                      <a:r>
                        <a:rPr lang="en-AU" sz="1400" baseline="0" dirty="0" smtClean="0"/>
                        <a:t> to literature</a:t>
                      </a:r>
                    </a:p>
                    <a:p>
                      <a:pPr marL="174625" indent="-174625">
                        <a:spcAft>
                          <a:spcPts val="600"/>
                        </a:spcAft>
                        <a:buFont typeface="Arial" pitchFamily="34" charset="0"/>
                        <a:buChar char="•"/>
                      </a:pPr>
                      <a:r>
                        <a:rPr lang="en-AU" sz="1400" baseline="0" dirty="0" smtClean="0"/>
                        <a:t>Examining literature</a:t>
                      </a:r>
                    </a:p>
                    <a:p>
                      <a:pPr marL="174625" indent="-174625">
                        <a:spcAft>
                          <a:spcPts val="600"/>
                        </a:spcAft>
                        <a:buFont typeface="Arial" pitchFamily="34" charset="0"/>
                        <a:buChar char="•"/>
                      </a:pPr>
                      <a:r>
                        <a:rPr lang="en-AU" sz="1400" baseline="0" dirty="0" smtClean="0"/>
                        <a:t>Literature in Context</a:t>
                      </a:r>
                      <a:endParaRPr lang="en-AU" sz="1400" dirty="0" smtClean="0"/>
                    </a:p>
                  </a:txBody>
                  <a:tcPr>
                    <a:solidFill>
                      <a:schemeClr val="accent2">
                        <a:lumMod val="40000"/>
                        <a:lumOff val="60000"/>
                      </a:schemeClr>
                    </a:solidFill>
                  </a:tcPr>
                </a:tc>
                <a:tc>
                  <a:txBody>
                    <a:bodyPr/>
                    <a:lstStyle/>
                    <a:p>
                      <a:r>
                        <a:rPr lang="en-AU" sz="1400" dirty="0" smtClean="0"/>
                        <a:t>Creating literature</a:t>
                      </a:r>
                      <a:endParaRPr lang="en-AU" sz="1400" dirty="0"/>
                    </a:p>
                  </a:txBody>
                  <a:tcPr>
                    <a:solidFill>
                      <a:schemeClr val="accent2">
                        <a:lumMod val="40000"/>
                        <a:lumOff val="60000"/>
                      </a:schemeClr>
                    </a:solidFill>
                  </a:tcPr>
                </a:tc>
                <a:tc>
                  <a:txBody>
                    <a:bodyPr/>
                    <a:lstStyle/>
                    <a:p>
                      <a:pPr marL="285750" indent="-285750">
                        <a:buFont typeface="Arial" pitchFamily="34" charset="0"/>
                        <a:buChar char="•"/>
                      </a:pPr>
                      <a:r>
                        <a:rPr lang="en-AU" sz="1400" dirty="0" smtClean="0"/>
                        <a:t>Literature &amp; Context</a:t>
                      </a:r>
                    </a:p>
                    <a:p>
                      <a:pPr marL="285750" indent="-285750">
                        <a:buFont typeface="Arial" pitchFamily="34" charset="0"/>
                        <a:buChar char="•"/>
                      </a:pPr>
                      <a:r>
                        <a:rPr lang="en-AU" sz="1400" dirty="0" smtClean="0"/>
                        <a:t>Responding to literature</a:t>
                      </a:r>
                    </a:p>
                    <a:p>
                      <a:pPr marL="285750" indent="-285750">
                        <a:buFont typeface="Arial" pitchFamily="34" charset="0"/>
                        <a:buChar char="•"/>
                      </a:pPr>
                      <a:r>
                        <a:rPr lang="en-AU" sz="1400" dirty="0" smtClean="0"/>
                        <a:t>Examining</a:t>
                      </a:r>
                      <a:r>
                        <a:rPr lang="en-AU" sz="1400" baseline="0" dirty="0" smtClean="0"/>
                        <a:t> literature</a:t>
                      </a:r>
                      <a:endParaRPr lang="en-AU" sz="1400" dirty="0"/>
                    </a:p>
                  </a:txBody>
                  <a:tcPr>
                    <a:solidFill>
                      <a:schemeClr val="accent2">
                        <a:lumMod val="40000"/>
                        <a:lumOff val="60000"/>
                      </a:schemeClr>
                    </a:solidFill>
                  </a:tcPr>
                </a:tc>
              </a:tr>
              <a:tr h="433939">
                <a:tc>
                  <a:txBody>
                    <a:bodyPr/>
                    <a:lstStyle/>
                    <a:p>
                      <a:r>
                        <a:rPr lang="en-AU" b="1" dirty="0" smtClean="0"/>
                        <a:t>Literacy</a:t>
                      </a:r>
                      <a:endParaRPr lang="en-AU" b="1" dirty="0"/>
                    </a:p>
                  </a:txBody>
                  <a:tcPr>
                    <a:solidFill>
                      <a:schemeClr val="accent2">
                        <a:lumMod val="60000"/>
                        <a:lumOff val="40000"/>
                      </a:schemeClr>
                    </a:solidFill>
                  </a:tcPr>
                </a:tc>
                <a:tc>
                  <a:txBody>
                    <a:bodyPr/>
                    <a:lstStyle/>
                    <a:p>
                      <a:pPr marL="174625" indent="-174625">
                        <a:spcAft>
                          <a:spcPts val="600"/>
                        </a:spcAft>
                        <a:buFont typeface="Arial" pitchFamily="34" charset="0"/>
                        <a:buChar char="•"/>
                      </a:pPr>
                      <a:r>
                        <a:rPr lang="en-AU" sz="1400" dirty="0" smtClean="0"/>
                        <a:t>Texts in context</a:t>
                      </a:r>
                    </a:p>
                    <a:p>
                      <a:pPr marL="174625" indent="-174625">
                        <a:spcAft>
                          <a:spcPts val="600"/>
                        </a:spcAft>
                        <a:buFont typeface="Arial" pitchFamily="34" charset="0"/>
                        <a:buChar char="•"/>
                      </a:pPr>
                      <a:r>
                        <a:rPr lang="en-AU" sz="1400" dirty="0" smtClean="0"/>
                        <a:t>Interpreting, analysing</a:t>
                      </a:r>
                      <a:r>
                        <a:rPr lang="en-AU" sz="1400" baseline="0" dirty="0" smtClean="0"/>
                        <a:t>, evaluating</a:t>
                      </a:r>
                      <a:endParaRPr lang="en-AU" sz="1400" dirty="0"/>
                    </a:p>
                  </a:txBody>
                  <a:tcPr>
                    <a:solidFill>
                      <a:schemeClr val="accent2">
                        <a:lumMod val="60000"/>
                        <a:lumOff val="40000"/>
                      </a:schemeClr>
                    </a:solidFill>
                  </a:tcPr>
                </a:tc>
                <a:tc>
                  <a:txBody>
                    <a:bodyPr/>
                    <a:lstStyle/>
                    <a:p>
                      <a:r>
                        <a:rPr lang="en-AU" sz="1400" dirty="0" smtClean="0"/>
                        <a:t>Creating texts</a:t>
                      </a:r>
                      <a:endParaRPr lang="en-AU" sz="1400" dirty="0"/>
                    </a:p>
                  </a:txBody>
                  <a:tcPr>
                    <a:solidFill>
                      <a:schemeClr val="accent2">
                        <a:lumMod val="60000"/>
                        <a:lumOff val="40000"/>
                      </a:schemeClr>
                    </a:solidFill>
                  </a:tcPr>
                </a:tc>
                <a:tc>
                  <a:txBody>
                    <a:bodyPr/>
                    <a:lstStyle/>
                    <a:p>
                      <a:pPr marL="285750" indent="-285750">
                        <a:buFont typeface="Arial" pitchFamily="34" charset="0"/>
                        <a:buChar char="•"/>
                      </a:pPr>
                      <a:r>
                        <a:rPr lang="en-AU" sz="1400" dirty="0" smtClean="0"/>
                        <a:t>Interacting with others</a:t>
                      </a:r>
                      <a:endParaRPr lang="en-AU" sz="1400" dirty="0"/>
                    </a:p>
                  </a:txBody>
                  <a:tcPr>
                    <a:solidFill>
                      <a:schemeClr val="accent2">
                        <a:lumMod val="60000"/>
                        <a:lumOff val="40000"/>
                      </a:schemeClr>
                    </a:solidFill>
                  </a:tcPr>
                </a:tc>
              </a:tr>
            </a:tbl>
          </a:graphicData>
        </a:graphic>
      </p:graphicFrame>
      <p:sp>
        <p:nvSpPr>
          <p:cNvPr id="5" name="TextBox 4"/>
          <p:cNvSpPr txBox="1"/>
          <p:nvPr/>
        </p:nvSpPr>
        <p:spPr>
          <a:xfrm>
            <a:off x="755576" y="1412776"/>
            <a:ext cx="7560840" cy="646331"/>
          </a:xfrm>
          <a:prstGeom prst="rect">
            <a:avLst/>
          </a:prstGeom>
          <a:noFill/>
        </p:spPr>
        <p:txBody>
          <a:bodyPr wrap="square" rtlCol="0">
            <a:spAutoFit/>
          </a:bodyPr>
          <a:lstStyle/>
          <a:p>
            <a:pPr algn="ctr"/>
            <a:r>
              <a:rPr lang="en-AU" b="1" dirty="0" smtClean="0">
                <a:solidFill>
                  <a:schemeClr val="accent2">
                    <a:lumMod val="50000"/>
                  </a:schemeClr>
                </a:solidFill>
              </a:rPr>
              <a:t>Table represents connections between the Media Arts curriculum &amp; the English curriculum</a:t>
            </a:r>
            <a:endParaRPr lang="en-AU" b="1" dirty="0">
              <a:solidFill>
                <a:schemeClr val="accent2">
                  <a:lumMod val="50000"/>
                </a:schemeClr>
              </a:solidFill>
            </a:endParaRPr>
          </a:p>
        </p:txBody>
      </p:sp>
    </p:spTree>
    <p:extLst>
      <p:ext uri="{BB962C8B-B14F-4D97-AF65-F5344CB8AC3E}">
        <p14:creationId xmlns:p14="http://schemas.microsoft.com/office/powerpoint/2010/main" val="95419949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92291" y="3501008"/>
            <a:ext cx="7707088" cy="2592288"/>
          </a:xfrm>
          <a:prstGeom prst="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2" name="Title 1"/>
          <p:cNvSpPr>
            <a:spLocks noGrp="1"/>
          </p:cNvSpPr>
          <p:nvPr>
            <p:ph type="title"/>
          </p:nvPr>
        </p:nvSpPr>
        <p:spPr>
          <a:xfrm>
            <a:off x="268148" y="468442"/>
            <a:ext cx="8204448" cy="1368152"/>
          </a:xfrm>
        </p:spPr>
        <p:txBody>
          <a:bodyPr/>
          <a:lstStyle/>
          <a:p>
            <a:r>
              <a:rPr lang="en-AU" sz="2800" dirty="0" smtClean="0"/>
              <a:t>Curriculum planning – media arts concepts</a:t>
            </a:r>
            <a:br>
              <a:rPr lang="en-AU" sz="2800" dirty="0" smtClean="0"/>
            </a:br>
            <a:r>
              <a:rPr lang="en-AU" sz="1800" dirty="0" smtClean="0"/>
              <a:t>(With thanks to Eltham College)</a:t>
            </a:r>
            <a:endParaRPr lang="en-AU" sz="1800" dirty="0"/>
          </a:p>
        </p:txBody>
      </p:sp>
      <p:sp>
        <p:nvSpPr>
          <p:cNvPr id="4" name="Rectangle 3"/>
          <p:cNvSpPr/>
          <p:nvPr/>
        </p:nvSpPr>
        <p:spPr bwMode="auto">
          <a:xfrm>
            <a:off x="448275" y="1695007"/>
            <a:ext cx="7992888" cy="1728192"/>
          </a:xfrm>
          <a:prstGeom prst="rect">
            <a:avLst/>
          </a:prstGeom>
          <a:solidFill>
            <a:schemeClr val="accent6">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3" name="Content Placeholder 2"/>
          <p:cNvSpPr>
            <a:spLocks noGrp="1"/>
          </p:cNvSpPr>
          <p:nvPr>
            <p:ph idx="1"/>
          </p:nvPr>
        </p:nvSpPr>
        <p:spPr>
          <a:xfrm>
            <a:off x="592291" y="1700808"/>
            <a:ext cx="7992888" cy="4392488"/>
          </a:xfrm>
          <a:ln>
            <a:noFill/>
          </a:ln>
        </p:spPr>
        <p:txBody>
          <a:bodyPr/>
          <a:lstStyle/>
          <a:p>
            <a:pPr marL="0" indent="0">
              <a:buNone/>
            </a:pPr>
            <a:r>
              <a:rPr lang="en-AU" sz="2400" dirty="0" smtClean="0"/>
              <a:t>Project 1: Analysis of a media product</a:t>
            </a:r>
          </a:p>
          <a:p>
            <a:pPr>
              <a:buFont typeface="Arial" panose="020B0604020202020204" pitchFamily="34" charset="0"/>
              <a:buChar char="•"/>
            </a:pPr>
            <a:r>
              <a:rPr lang="en-AU" sz="2400" b="0" dirty="0" smtClean="0"/>
              <a:t>Analysis of technical &amp; symbolic elements</a:t>
            </a:r>
          </a:p>
          <a:p>
            <a:pPr>
              <a:buFont typeface="Arial" panose="020B0604020202020204" pitchFamily="34" charset="0"/>
              <a:buChar char="•"/>
            </a:pPr>
            <a:r>
              <a:rPr lang="en-AU" sz="2400" b="0" dirty="0" smtClean="0"/>
              <a:t>Story principles</a:t>
            </a:r>
          </a:p>
          <a:p>
            <a:pPr>
              <a:buFont typeface="Arial" panose="020B0604020202020204" pitchFamily="34" charset="0"/>
              <a:buChar char="•"/>
            </a:pPr>
            <a:r>
              <a:rPr lang="en-AU" sz="2400" b="0" dirty="0" smtClean="0"/>
              <a:t>Materials</a:t>
            </a:r>
          </a:p>
          <a:p>
            <a:pPr marL="0" indent="0">
              <a:buNone/>
            </a:pPr>
            <a:r>
              <a:rPr lang="en-AU" sz="2400" dirty="0" smtClean="0"/>
              <a:t>Exercises: Media practices</a:t>
            </a:r>
          </a:p>
          <a:p>
            <a:pPr>
              <a:buFont typeface="Arial" panose="020B0604020202020204" pitchFamily="34" charset="0"/>
              <a:buChar char="•"/>
            </a:pPr>
            <a:r>
              <a:rPr lang="en-AU" sz="2400" b="0" dirty="0" smtClean="0"/>
              <a:t>Use of technical &amp; symbolic elements</a:t>
            </a:r>
          </a:p>
          <a:p>
            <a:pPr>
              <a:buFont typeface="Arial" panose="020B0604020202020204" pitchFamily="34" charset="0"/>
              <a:buChar char="•"/>
            </a:pPr>
            <a:r>
              <a:rPr lang="en-AU" sz="2400" b="0" dirty="0" smtClean="0"/>
              <a:t>Pre-production, production, post-production</a:t>
            </a:r>
          </a:p>
          <a:p>
            <a:pPr>
              <a:buFont typeface="Arial" panose="020B0604020202020204" pitchFamily="34" charset="0"/>
              <a:buChar char="•"/>
            </a:pPr>
            <a:r>
              <a:rPr lang="en-AU" sz="2400" b="0" dirty="0" smtClean="0"/>
              <a:t>Image, sound, text</a:t>
            </a:r>
          </a:p>
          <a:p>
            <a:pPr>
              <a:buFont typeface="Arial" panose="020B0604020202020204" pitchFamily="34" charset="0"/>
              <a:buChar char="•"/>
            </a:pPr>
            <a:r>
              <a:rPr lang="en-AU" sz="2400" b="0" dirty="0" smtClean="0"/>
              <a:t>Production techniques – camera techniques</a:t>
            </a:r>
          </a:p>
          <a:p>
            <a:pPr>
              <a:buFont typeface="Arial" panose="020B0604020202020204" pitchFamily="34" charset="0"/>
              <a:buChar char="•"/>
            </a:pPr>
            <a:r>
              <a:rPr lang="en-AU" sz="2400" b="0" dirty="0" smtClean="0"/>
              <a:t>Post production – editing (still and moving images)</a:t>
            </a:r>
            <a:endParaRPr lang="en-AU" sz="2400" b="0" dirty="0"/>
          </a:p>
          <a:p>
            <a:pPr marL="0" indent="0">
              <a:buNone/>
            </a:pPr>
            <a:endParaRPr lang="en-AU" sz="2400" b="0" dirty="0"/>
          </a:p>
        </p:txBody>
      </p:sp>
    </p:spTree>
    <p:extLst>
      <p:ext uri="{BB962C8B-B14F-4D97-AF65-F5344CB8AC3E}">
        <p14:creationId xmlns:p14="http://schemas.microsoft.com/office/powerpoint/2010/main" val="66541091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smtClean="0"/>
              <a:t>Ideas for curriculum concepts</a:t>
            </a:r>
            <a:endParaRPr lang="en-AU" sz="4000" dirty="0"/>
          </a:p>
        </p:txBody>
      </p:sp>
      <p:sp>
        <p:nvSpPr>
          <p:cNvPr id="3" name="Content Placeholder 2"/>
          <p:cNvSpPr>
            <a:spLocks noGrp="1"/>
          </p:cNvSpPr>
          <p:nvPr>
            <p:ph idx="1"/>
          </p:nvPr>
        </p:nvSpPr>
        <p:spPr>
          <a:xfrm>
            <a:off x="467544" y="1981200"/>
            <a:ext cx="7990656" cy="4112096"/>
          </a:xfrm>
        </p:spPr>
        <p:txBody>
          <a:bodyPr/>
          <a:lstStyle/>
          <a:p>
            <a:pPr marL="0" indent="0">
              <a:buNone/>
            </a:pPr>
            <a:r>
              <a:rPr lang="en-AU" sz="2400" dirty="0" smtClean="0"/>
              <a:t>Project 2: A Day in 60 seconds</a:t>
            </a:r>
          </a:p>
          <a:p>
            <a:pPr>
              <a:buFont typeface="Arial" panose="020B0604020202020204" pitchFamily="34" charset="0"/>
              <a:buChar char="•"/>
            </a:pPr>
            <a:r>
              <a:rPr lang="en-AU" sz="2400" b="0" dirty="0" smtClean="0"/>
              <a:t>Project planning – creative thinking, storyboarding, shot lists or photomontage. </a:t>
            </a:r>
          </a:p>
          <a:p>
            <a:pPr marL="987425" indent="-271463">
              <a:buFont typeface="Arial" panose="020B0604020202020204" pitchFamily="34" charset="0"/>
              <a:buChar char="•"/>
            </a:pPr>
            <a:r>
              <a:rPr lang="en-AU" sz="2000" b="0" dirty="0" smtClean="0">
                <a:solidFill>
                  <a:schemeClr val="accent2">
                    <a:lumMod val="75000"/>
                  </a:schemeClr>
                </a:solidFill>
              </a:rPr>
              <a:t>(Audience, intent, presentation, distribution). </a:t>
            </a:r>
          </a:p>
          <a:p>
            <a:pPr marL="987425" indent="-271463">
              <a:buFont typeface="Arial" panose="020B0604020202020204" pitchFamily="34" charset="0"/>
              <a:buChar char="•"/>
            </a:pPr>
            <a:r>
              <a:rPr lang="en-AU" sz="2000" b="0" dirty="0" smtClean="0">
                <a:solidFill>
                  <a:schemeClr val="accent2">
                    <a:lumMod val="75000"/>
                  </a:schemeClr>
                </a:solidFill>
              </a:rPr>
              <a:t>(image, sound, text)</a:t>
            </a:r>
          </a:p>
          <a:p>
            <a:pPr>
              <a:buFont typeface="Arial" panose="020B0604020202020204" pitchFamily="34" charset="0"/>
              <a:buChar char="•"/>
            </a:pPr>
            <a:r>
              <a:rPr lang="en-AU" sz="2400" b="0" dirty="0" smtClean="0"/>
              <a:t>Production – filming/shooting/drawing/creation of text</a:t>
            </a:r>
          </a:p>
          <a:p>
            <a:pPr>
              <a:buFont typeface="Arial" panose="020B0604020202020204" pitchFamily="34" charset="0"/>
              <a:buChar char="•"/>
            </a:pPr>
            <a:r>
              <a:rPr lang="en-AU" sz="2400" b="0" dirty="0" smtClean="0"/>
              <a:t>Editing – After Effects, </a:t>
            </a:r>
            <a:r>
              <a:rPr lang="en-AU" sz="2400" b="0" dirty="0" err="1" smtClean="0"/>
              <a:t>PhotoShop</a:t>
            </a:r>
            <a:r>
              <a:rPr lang="en-AU" sz="2400" b="0" dirty="0" smtClean="0"/>
              <a:t>, InDesign</a:t>
            </a:r>
          </a:p>
          <a:p>
            <a:pPr>
              <a:buFont typeface="Arial" panose="020B0604020202020204" pitchFamily="34" charset="0"/>
              <a:buChar char="•"/>
            </a:pPr>
            <a:r>
              <a:rPr lang="en-AU" sz="2400" b="0" dirty="0" smtClean="0"/>
              <a:t>Distribution/Presentation - Audience</a:t>
            </a:r>
          </a:p>
          <a:p>
            <a:pPr>
              <a:buFont typeface="Arial" panose="020B0604020202020204" pitchFamily="34" charset="0"/>
              <a:buChar char="•"/>
            </a:pPr>
            <a:endParaRPr lang="en-AU" sz="2400" b="0" dirty="0" smtClean="0"/>
          </a:p>
        </p:txBody>
      </p:sp>
    </p:spTree>
    <p:extLst>
      <p:ext uri="{BB962C8B-B14F-4D97-AF65-F5344CB8AC3E}">
        <p14:creationId xmlns:p14="http://schemas.microsoft.com/office/powerpoint/2010/main" val="388519269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Feedback</a:t>
            </a:r>
            <a:endParaRPr lang="en-AU" dirty="0"/>
          </a:p>
        </p:txBody>
      </p:sp>
      <p:sp>
        <p:nvSpPr>
          <p:cNvPr id="3" name="Content Placeholder 2"/>
          <p:cNvSpPr>
            <a:spLocks noGrp="1"/>
          </p:cNvSpPr>
          <p:nvPr>
            <p:ph idx="1"/>
          </p:nvPr>
        </p:nvSpPr>
        <p:spPr>
          <a:xfrm>
            <a:off x="685800" y="1628800"/>
            <a:ext cx="8062664" cy="4314800"/>
          </a:xfrm>
        </p:spPr>
        <p:txBody>
          <a:bodyPr/>
          <a:lstStyle/>
          <a:p>
            <a:pPr marL="0" indent="0">
              <a:buNone/>
            </a:pPr>
            <a:endParaRPr lang="en-AU" sz="2400" dirty="0" smtClean="0">
              <a:solidFill>
                <a:srgbClr val="0096DF"/>
              </a:solidFill>
            </a:endParaRPr>
          </a:p>
          <a:p>
            <a:pPr marL="0" indent="0">
              <a:buNone/>
            </a:pPr>
            <a:r>
              <a:rPr lang="en-AU" sz="2400" b="0" dirty="0" smtClean="0">
                <a:solidFill>
                  <a:srgbClr val="0096DF"/>
                </a:solidFill>
              </a:rPr>
              <a:t>Please complete the survey from F-10 to let me know about the relevance of this presentation for your work and whether it met your expectations</a:t>
            </a:r>
            <a:r>
              <a:rPr lang="en-AU" sz="2400" b="0" smtClean="0">
                <a:solidFill>
                  <a:srgbClr val="0096DF"/>
                </a:solidFill>
              </a:rPr>
              <a:t>. </a:t>
            </a:r>
            <a:endParaRPr lang="en-AU" sz="2400" b="0" smtClean="0">
              <a:solidFill>
                <a:srgbClr val="0096DF"/>
              </a:solidFill>
            </a:endParaRPr>
          </a:p>
          <a:p>
            <a:pPr marL="0" indent="0">
              <a:buNone/>
            </a:pPr>
            <a:r>
              <a:rPr lang="en-AU" sz="2400" b="0" smtClean="0">
                <a:solidFill>
                  <a:srgbClr val="0096DF"/>
                </a:solidFill>
              </a:rPr>
              <a:t>You </a:t>
            </a:r>
            <a:r>
              <a:rPr lang="en-AU" sz="2400" b="0" dirty="0" smtClean="0">
                <a:solidFill>
                  <a:srgbClr val="0096DF"/>
                </a:solidFill>
              </a:rPr>
              <a:t>can also email me directly:</a:t>
            </a:r>
          </a:p>
          <a:p>
            <a:pPr marL="0" indent="0">
              <a:buNone/>
            </a:pPr>
            <a:endParaRPr lang="en-AU" sz="2400" dirty="0" smtClean="0">
              <a:solidFill>
                <a:srgbClr val="0096DF"/>
              </a:solidFill>
            </a:endParaRPr>
          </a:p>
          <a:p>
            <a:pPr marL="0" indent="0">
              <a:buNone/>
            </a:pPr>
            <a:r>
              <a:rPr lang="en-AU" sz="2000" dirty="0" smtClean="0">
                <a:solidFill>
                  <a:schemeClr val="tx1"/>
                </a:solidFill>
              </a:rPr>
              <a:t>Kathryn Hendy-Ekers</a:t>
            </a:r>
          </a:p>
          <a:p>
            <a:pPr marL="0" indent="0">
              <a:buNone/>
            </a:pPr>
            <a:r>
              <a:rPr lang="en-AU" sz="2000" dirty="0" smtClean="0">
                <a:solidFill>
                  <a:schemeClr val="tx1"/>
                </a:solidFill>
              </a:rPr>
              <a:t>Curriculum </a:t>
            </a:r>
            <a:r>
              <a:rPr lang="en-AU" sz="2000" dirty="0">
                <a:solidFill>
                  <a:schemeClr val="tx1"/>
                </a:solidFill>
              </a:rPr>
              <a:t>Manager: </a:t>
            </a:r>
            <a:r>
              <a:rPr lang="en-AU" sz="2000" dirty="0" smtClean="0">
                <a:solidFill>
                  <a:schemeClr val="tx1"/>
                </a:solidFill>
              </a:rPr>
              <a:t>Visual Arts</a:t>
            </a:r>
            <a:endParaRPr lang="en-AU" sz="2000" dirty="0">
              <a:solidFill>
                <a:schemeClr val="tx1"/>
              </a:solidFill>
            </a:endParaRPr>
          </a:p>
          <a:p>
            <a:pPr marL="0" indent="0">
              <a:buNone/>
            </a:pPr>
            <a:r>
              <a:rPr lang="en-AU" sz="2000" b="0" dirty="0"/>
              <a:t>P</a:t>
            </a:r>
            <a:r>
              <a:rPr lang="en-AU" sz="2000" b="0" dirty="0" smtClean="0"/>
              <a:t>hone: </a:t>
            </a:r>
            <a:r>
              <a:rPr lang="en-AU" sz="2000" b="0" dirty="0"/>
              <a:t>61 3 9032 </a:t>
            </a:r>
            <a:r>
              <a:rPr lang="en-AU" sz="2000" b="0" dirty="0" smtClean="0"/>
              <a:t>1697</a:t>
            </a:r>
          </a:p>
          <a:p>
            <a:pPr marL="0" indent="0">
              <a:buNone/>
            </a:pPr>
            <a:r>
              <a:rPr lang="en-AU" sz="2000" b="0" dirty="0"/>
              <a:t>E</a:t>
            </a:r>
            <a:r>
              <a:rPr lang="en-AU" sz="2000" b="0" dirty="0" smtClean="0"/>
              <a:t>mail: Hendy-Ekers.Kathryn.L@edumail.vic.gov.au</a:t>
            </a:r>
            <a:endParaRPr lang="en-AU" sz="2400" dirty="0">
              <a:solidFill>
                <a:schemeClr val="accent2"/>
              </a:solidFill>
            </a:endParaRPr>
          </a:p>
          <a:p>
            <a:pPr marL="0" indent="0">
              <a:buNone/>
            </a:pPr>
            <a:endParaRPr lang="en-AU" sz="2400" b="0" dirty="0"/>
          </a:p>
          <a:p>
            <a:pPr marL="0" indent="0">
              <a:buNone/>
            </a:pPr>
            <a:endParaRPr lang="en-AU" sz="2400" b="0" dirty="0"/>
          </a:p>
        </p:txBody>
      </p:sp>
    </p:spTree>
    <p:extLst>
      <p:ext uri="{BB962C8B-B14F-4D97-AF65-F5344CB8AC3E}">
        <p14:creationId xmlns:p14="http://schemas.microsoft.com/office/powerpoint/2010/main" val="18529624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 y="428117"/>
            <a:ext cx="9144000" cy="936104"/>
          </a:xfrm>
        </p:spPr>
        <p:txBody>
          <a:bodyPr/>
          <a:lstStyle/>
          <a:p>
            <a:r>
              <a:rPr lang="en-AU" sz="3200" dirty="0" smtClean="0"/>
              <a:t>Victorian Curriculum: The Arts </a:t>
            </a:r>
            <a:endParaRPr lang="en-AU" sz="3200" dirty="0"/>
          </a:p>
        </p:txBody>
      </p:sp>
      <p:sp>
        <p:nvSpPr>
          <p:cNvPr id="11" name="Rectangle 10"/>
          <p:cNvSpPr/>
          <p:nvPr/>
        </p:nvSpPr>
        <p:spPr>
          <a:xfrm>
            <a:off x="1619672" y="3176917"/>
            <a:ext cx="1668145" cy="2044823"/>
          </a:xfrm>
          <a:prstGeom prst="rect">
            <a:avLst/>
          </a:prstGeom>
          <a:ln/>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AU" sz="20800" b="1" dirty="0">
                <a:ln w="1905">
                  <a:solidFill>
                    <a:srgbClr val="0099E3"/>
                  </a:solidFill>
                </a:ln>
                <a:solidFill>
                  <a:srgbClr val="0099E3"/>
                </a:solidFill>
              </a:rPr>
              <a:t>2</a:t>
            </a:r>
            <a:endParaRPr lang="en-AU" sz="20800" b="1" baseline="30000" dirty="0">
              <a:ln w="1905">
                <a:solidFill>
                  <a:srgbClr val="0099E3"/>
                </a:solidFill>
              </a:ln>
              <a:solidFill>
                <a:srgbClr val="0099E3"/>
              </a:solidFill>
            </a:endParaRPr>
          </a:p>
        </p:txBody>
      </p:sp>
      <p:sp>
        <p:nvSpPr>
          <p:cNvPr id="5" name="TextBox 4"/>
          <p:cNvSpPr txBox="1"/>
          <p:nvPr/>
        </p:nvSpPr>
        <p:spPr>
          <a:xfrm>
            <a:off x="2267744" y="1268760"/>
            <a:ext cx="5653521" cy="2000548"/>
          </a:xfrm>
          <a:prstGeom prst="rect">
            <a:avLst/>
          </a:prstGeom>
          <a:noFill/>
        </p:spPr>
        <p:txBody>
          <a:bodyPr wrap="square" rtlCol="0">
            <a:spAutoFit/>
          </a:bodyPr>
          <a:lstStyle/>
          <a:p>
            <a:r>
              <a:rPr lang="en-US" sz="2800" b="1" dirty="0" smtClean="0"/>
              <a:t>Strands:</a:t>
            </a:r>
            <a:r>
              <a:rPr lang="en-US" sz="2800" dirty="0" smtClean="0"/>
              <a:t> </a:t>
            </a:r>
          </a:p>
          <a:p>
            <a:pPr marL="457200" indent="-457200">
              <a:buFont typeface="Arial"/>
              <a:buChar char="•"/>
            </a:pPr>
            <a:r>
              <a:rPr lang="en-US" sz="2400" dirty="0" smtClean="0"/>
              <a:t>explore &amp; express/represent ideas</a:t>
            </a:r>
          </a:p>
          <a:p>
            <a:pPr marL="457200" indent="-457200">
              <a:buFont typeface="Arial"/>
              <a:buChar char="•"/>
            </a:pPr>
            <a:r>
              <a:rPr lang="en-US" sz="2400" dirty="0" smtClean="0"/>
              <a:t>practices</a:t>
            </a:r>
          </a:p>
          <a:p>
            <a:pPr marL="457200" indent="-457200">
              <a:buFont typeface="Arial"/>
              <a:buChar char="•"/>
            </a:pPr>
            <a:r>
              <a:rPr lang="en-US" sz="2400" dirty="0" smtClean="0"/>
              <a:t>present &amp; perform</a:t>
            </a:r>
          </a:p>
          <a:p>
            <a:pPr marL="457200" indent="-457200">
              <a:buFont typeface="Arial"/>
              <a:buChar char="•"/>
            </a:pPr>
            <a:r>
              <a:rPr lang="en-US" sz="2400" dirty="0"/>
              <a:t>r</a:t>
            </a:r>
            <a:r>
              <a:rPr lang="en-US" sz="2400" dirty="0" smtClean="0"/>
              <a:t>espond &amp; interpret</a:t>
            </a:r>
          </a:p>
        </p:txBody>
      </p:sp>
      <p:sp>
        <p:nvSpPr>
          <p:cNvPr id="10" name="Rectangle 9"/>
          <p:cNvSpPr/>
          <p:nvPr/>
        </p:nvSpPr>
        <p:spPr>
          <a:xfrm>
            <a:off x="251520" y="836712"/>
            <a:ext cx="1668145" cy="4821587"/>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AU" sz="20800" b="1" dirty="0">
                <a:ln w="11430">
                  <a:solidFill>
                    <a:srgbClr val="0099E3"/>
                  </a:solidFill>
                </a:ln>
                <a:solidFill>
                  <a:srgbClr val="0099E3"/>
                </a:solidFill>
              </a:rPr>
              <a:t>4</a:t>
            </a:r>
          </a:p>
        </p:txBody>
      </p:sp>
      <p:sp>
        <p:nvSpPr>
          <p:cNvPr id="13" name="TextBox 12"/>
          <p:cNvSpPr txBox="1"/>
          <p:nvPr/>
        </p:nvSpPr>
        <p:spPr>
          <a:xfrm>
            <a:off x="3707904" y="4005064"/>
            <a:ext cx="4968552" cy="2677656"/>
          </a:xfrm>
          <a:prstGeom prst="rect">
            <a:avLst/>
          </a:prstGeom>
          <a:noFill/>
        </p:spPr>
        <p:txBody>
          <a:bodyPr wrap="square" rtlCol="0">
            <a:spAutoFit/>
          </a:bodyPr>
          <a:lstStyle/>
          <a:p>
            <a:r>
              <a:rPr lang="en-US" sz="2800" b="1" dirty="0" smtClean="0"/>
              <a:t>Organising ideas:</a:t>
            </a:r>
          </a:p>
          <a:p>
            <a:pPr marL="342900" indent="-342900">
              <a:buFont typeface="Arial"/>
              <a:buChar char="•"/>
            </a:pPr>
            <a:r>
              <a:rPr lang="en-AU" sz="2400" dirty="0" smtClean="0"/>
              <a:t>students learn as artist and as audience</a:t>
            </a:r>
          </a:p>
          <a:p>
            <a:pPr marL="342900" indent="-342900">
              <a:buFont typeface="Arial"/>
              <a:buChar char="•"/>
            </a:pPr>
            <a:r>
              <a:rPr lang="en-AU" sz="2400" dirty="0" smtClean="0"/>
              <a:t>Students learn by making &amp; responding</a:t>
            </a:r>
          </a:p>
          <a:p>
            <a:endParaRPr lang="en-AU" sz="2200" b="1" dirty="0"/>
          </a:p>
          <a:p>
            <a:endParaRPr lang="en-AU" sz="2200" b="1" dirty="0"/>
          </a:p>
        </p:txBody>
      </p:sp>
      <p:sp>
        <p:nvSpPr>
          <p:cNvPr id="3" name="TextBox 2"/>
          <p:cNvSpPr txBox="1"/>
          <p:nvPr/>
        </p:nvSpPr>
        <p:spPr>
          <a:xfrm>
            <a:off x="323528" y="3212976"/>
            <a:ext cx="1440160" cy="2215991"/>
          </a:xfrm>
          <a:prstGeom prst="rect">
            <a:avLst/>
          </a:prstGeom>
          <a:noFill/>
        </p:spPr>
        <p:txBody>
          <a:bodyPr wrap="square" rtlCol="0">
            <a:spAutoFit/>
          </a:bodyPr>
          <a:lstStyle/>
          <a:p>
            <a:pPr algn="ctr"/>
            <a:r>
              <a:rPr lang="en-US" sz="13800" b="1" dirty="0" smtClean="0">
                <a:solidFill>
                  <a:schemeClr val="accent4">
                    <a:lumMod val="65000"/>
                    <a:lumOff val="35000"/>
                  </a:schemeClr>
                </a:solidFill>
              </a:rPr>
              <a:t>+</a:t>
            </a:r>
            <a:endParaRPr lang="en-US" b="1" dirty="0">
              <a:solidFill>
                <a:schemeClr val="accent4">
                  <a:lumMod val="65000"/>
                  <a:lumOff val="35000"/>
                </a:schemeClr>
              </a:solidFill>
            </a:endParaRPr>
          </a:p>
        </p:txBody>
      </p:sp>
    </p:spTree>
    <p:extLst>
      <p:ext uri="{BB962C8B-B14F-4D97-AF65-F5344CB8AC3E}">
        <p14:creationId xmlns:p14="http://schemas.microsoft.com/office/powerpoint/2010/main" val="151322766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 y="260648"/>
            <a:ext cx="9324528" cy="1143000"/>
          </a:xfrm>
        </p:spPr>
        <p:txBody>
          <a:bodyPr/>
          <a:lstStyle/>
          <a:p>
            <a:r>
              <a:rPr lang="en-AU" sz="2400" dirty="0" smtClean="0"/>
              <a:t>Revised Curriculum planning and reporting guidelines</a:t>
            </a:r>
            <a:endParaRPr lang="en-AU"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628800"/>
            <a:ext cx="3787632" cy="42484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0" y="1628800"/>
            <a:ext cx="4320480" cy="4339650"/>
          </a:xfrm>
          <a:prstGeom prst="rect">
            <a:avLst/>
          </a:prstGeom>
          <a:noFill/>
        </p:spPr>
        <p:txBody>
          <a:bodyPr wrap="square" rtlCol="0">
            <a:spAutoFit/>
          </a:bodyPr>
          <a:lstStyle/>
          <a:p>
            <a:r>
              <a:rPr lang="en-AU" b="1" dirty="0" smtClean="0"/>
              <a:t>In relation to the Arts F–6:</a:t>
            </a:r>
          </a:p>
          <a:p>
            <a:r>
              <a:rPr lang="en-AU" sz="1400" b="1" dirty="0" smtClean="0"/>
              <a:t>F-2</a:t>
            </a:r>
            <a:endParaRPr lang="en-AU" sz="1400" b="1" dirty="0"/>
          </a:p>
          <a:p>
            <a:pPr marL="0" lvl="1"/>
            <a:r>
              <a:rPr lang="en-US" sz="1200" dirty="0" smtClean="0"/>
              <a:t>At </a:t>
            </a:r>
            <a:r>
              <a:rPr lang="en-US" sz="1200" dirty="0"/>
              <a:t>the Foundation stage (Prep–Year 2), schools focus on five curriculum areas: English, Mathematics, The Arts, Health and Physical Education and Personal and Social Capability’. </a:t>
            </a:r>
            <a:endParaRPr lang="en-US" sz="1200" dirty="0" smtClean="0"/>
          </a:p>
          <a:p>
            <a:pPr marL="0" lvl="1"/>
            <a:r>
              <a:rPr lang="en-US" sz="1200" dirty="0" smtClean="0"/>
              <a:t>(p. 19).  At these levels, substantial attention should be paid to the Arts.</a:t>
            </a:r>
          </a:p>
          <a:p>
            <a:pPr marL="0" lvl="1"/>
            <a:endParaRPr lang="en-US" sz="1200" dirty="0" smtClean="0"/>
          </a:p>
          <a:p>
            <a:r>
              <a:rPr lang="en-AU" sz="1400" b="1" dirty="0" smtClean="0"/>
              <a:t>3-8</a:t>
            </a:r>
            <a:endParaRPr lang="en-AU" sz="1400" b="1" dirty="0"/>
          </a:p>
          <a:p>
            <a:r>
              <a:rPr lang="en-US" sz="1200" dirty="0" smtClean="0"/>
              <a:t>An </a:t>
            </a:r>
            <a:r>
              <a:rPr lang="en-US" sz="1200" dirty="0"/>
              <a:t>Arts program that in Years 3–4 includes all five Arts disciplines and at Years 5–6 and 7–8 consists of at least two Arts disciplines, one from the Performing Arts and one from the Visual </a:t>
            </a:r>
            <a:r>
              <a:rPr lang="en-US" sz="1200" dirty="0" smtClean="0"/>
              <a:t>Arts.</a:t>
            </a:r>
          </a:p>
          <a:p>
            <a:r>
              <a:rPr lang="en-US" sz="1400" dirty="0" smtClean="0"/>
              <a:t>(p. 20) </a:t>
            </a:r>
          </a:p>
          <a:p>
            <a:endParaRPr lang="en-US" sz="1400" dirty="0"/>
          </a:p>
          <a:p>
            <a:r>
              <a:rPr lang="en-US" sz="1400" b="1" dirty="0" smtClean="0"/>
              <a:t>9-10</a:t>
            </a:r>
          </a:p>
          <a:p>
            <a:r>
              <a:rPr lang="en-US" sz="1200" dirty="0" smtClean="0"/>
              <a:t>An arts program that </a:t>
            </a:r>
            <a:r>
              <a:rPr lang="en-US" sz="1200" dirty="0" err="1" smtClean="0"/>
              <a:t>inlcudes</a:t>
            </a:r>
            <a:r>
              <a:rPr lang="en-US" sz="1200" dirty="0" smtClean="0"/>
              <a:t> in this band of schooling learning in at least one arts discipline</a:t>
            </a:r>
            <a:r>
              <a:rPr lang="en-US" sz="1200" b="1" dirty="0" smtClean="0"/>
              <a:t>.  </a:t>
            </a:r>
          </a:p>
          <a:p>
            <a:r>
              <a:rPr lang="en-US" sz="1200" dirty="0" smtClean="0"/>
              <a:t>(p.21)</a:t>
            </a:r>
          </a:p>
          <a:p>
            <a:endParaRPr lang="en-US" b="1" dirty="0"/>
          </a:p>
          <a:p>
            <a:pPr marL="444500" lvl="1" indent="-444500">
              <a:buFont typeface="Arial" pitchFamily="34" charset="0"/>
              <a:buChar char="•"/>
            </a:pPr>
            <a:endParaRPr lang="en-US" sz="1400" dirty="0"/>
          </a:p>
        </p:txBody>
      </p:sp>
      <p:sp>
        <p:nvSpPr>
          <p:cNvPr id="3" name="TextBox 2"/>
          <p:cNvSpPr txBox="1"/>
          <p:nvPr/>
        </p:nvSpPr>
        <p:spPr>
          <a:xfrm>
            <a:off x="676978" y="5882952"/>
            <a:ext cx="7790043" cy="430887"/>
          </a:xfrm>
          <a:prstGeom prst="rect">
            <a:avLst/>
          </a:prstGeom>
          <a:noFill/>
        </p:spPr>
        <p:txBody>
          <a:bodyPr wrap="square" rtlCol="0">
            <a:spAutoFit/>
          </a:bodyPr>
          <a:lstStyle/>
          <a:p>
            <a:pPr algn="r"/>
            <a:r>
              <a:rPr lang="en-AU" sz="1100" b="1" dirty="0">
                <a:hlinkClick r:id="rId4"/>
              </a:rPr>
              <a:t>http://</a:t>
            </a:r>
            <a:r>
              <a:rPr lang="en-AU" sz="1100" b="1" dirty="0" smtClean="0">
                <a:hlinkClick r:id="rId4"/>
              </a:rPr>
              <a:t>www.vcaa.vic.edu.au/Documents/viccurric/RevisedF-10CurriculumPlanningReportingGuidelines.pdf</a:t>
            </a:r>
            <a:endParaRPr lang="en-AU" sz="1100" b="1" dirty="0" smtClean="0"/>
          </a:p>
          <a:p>
            <a:pPr algn="r"/>
            <a:endParaRPr lang="en-AU" sz="1100" dirty="0"/>
          </a:p>
        </p:txBody>
      </p:sp>
    </p:spTree>
    <p:extLst>
      <p:ext uri="{BB962C8B-B14F-4D97-AF65-F5344CB8AC3E}">
        <p14:creationId xmlns:p14="http://schemas.microsoft.com/office/powerpoint/2010/main" val="28964544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1143000"/>
          </a:xfrm>
        </p:spPr>
        <p:txBody>
          <a:bodyPr/>
          <a:lstStyle/>
          <a:p>
            <a:r>
              <a:rPr lang="en-AU" dirty="0" smtClean="0"/>
              <a:t>Learning in Media Arts</a:t>
            </a:r>
            <a:endParaRPr lang="en-AU" dirty="0"/>
          </a:p>
        </p:txBody>
      </p:sp>
      <p:sp>
        <p:nvSpPr>
          <p:cNvPr id="3" name="Content Placeholder 2"/>
          <p:cNvSpPr>
            <a:spLocks noGrp="1"/>
          </p:cNvSpPr>
          <p:nvPr>
            <p:ph idx="1"/>
          </p:nvPr>
        </p:nvSpPr>
        <p:spPr>
          <a:xfrm>
            <a:off x="755576" y="1340768"/>
            <a:ext cx="7772400" cy="4536504"/>
          </a:xfrm>
        </p:spPr>
        <p:txBody>
          <a:bodyPr/>
          <a:lstStyle/>
          <a:p>
            <a:pPr marL="0" indent="0">
              <a:spcBef>
                <a:spcPts val="1200"/>
              </a:spcBef>
              <a:buNone/>
            </a:pPr>
            <a:r>
              <a:rPr lang="en-AU" sz="2800" b="0" dirty="0" smtClean="0">
                <a:solidFill>
                  <a:schemeClr val="accent2"/>
                </a:solidFill>
              </a:rPr>
              <a:t>Media Arts Practices</a:t>
            </a:r>
          </a:p>
          <a:p>
            <a:pPr>
              <a:spcBef>
                <a:spcPts val="1200"/>
              </a:spcBef>
              <a:buFont typeface="Arial" panose="020B0604020202020204" pitchFamily="34" charset="0"/>
              <a:buChar char="•"/>
            </a:pPr>
            <a:r>
              <a:rPr lang="en-AU" sz="1800" b="0" dirty="0" smtClean="0"/>
              <a:t>In Making and Responding students engage with the </a:t>
            </a:r>
            <a:r>
              <a:rPr lang="en-AU" sz="1800" dirty="0" smtClean="0"/>
              <a:t>key concepts, story principles</a:t>
            </a:r>
            <a:r>
              <a:rPr lang="en-AU" sz="1800" b="0" dirty="0" smtClean="0"/>
              <a:t> and both </a:t>
            </a:r>
            <a:r>
              <a:rPr lang="en-AU" sz="1800" dirty="0" smtClean="0"/>
              <a:t>technical and symbolic elements</a:t>
            </a:r>
            <a:r>
              <a:rPr lang="en-AU" sz="1800" b="0" dirty="0" smtClean="0"/>
              <a:t> of media arts.</a:t>
            </a:r>
          </a:p>
          <a:p>
            <a:pPr>
              <a:spcBef>
                <a:spcPts val="1200"/>
              </a:spcBef>
              <a:buFont typeface="Arial" panose="020B0604020202020204" pitchFamily="34" charset="0"/>
              <a:buChar char="•"/>
            </a:pPr>
            <a:r>
              <a:rPr lang="en-AU" sz="1800" b="0" dirty="0" smtClean="0"/>
              <a:t>Making in Media Arts is the use of </a:t>
            </a:r>
            <a:r>
              <a:rPr lang="en-AU" sz="1800" dirty="0" smtClean="0"/>
              <a:t>knowledge, skills, techniques, process</a:t>
            </a:r>
            <a:r>
              <a:rPr lang="en-AU" sz="1800" b="0" dirty="0" smtClean="0"/>
              <a:t> and materials that </a:t>
            </a:r>
            <a:r>
              <a:rPr lang="en-AU" sz="1800" dirty="0" smtClean="0"/>
              <a:t>communicate ideas and intentions. </a:t>
            </a:r>
            <a:endParaRPr lang="en-AU" sz="1800" dirty="0"/>
          </a:p>
          <a:p>
            <a:pPr>
              <a:spcBef>
                <a:spcPts val="1200"/>
              </a:spcBef>
              <a:buFont typeface="Arial" panose="020B0604020202020204" pitchFamily="34" charset="0"/>
              <a:buChar char="•"/>
            </a:pPr>
            <a:r>
              <a:rPr lang="en-AU" sz="1800" b="0" dirty="0" smtClean="0"/>
              <a:t>Students </a:t>
            </a:r>
            <a:r>
              <a:rPr lang="en-AU" sz="1800" dirty="0" smtClean="0"/>
              <a:t>design, produce </a:t>
            </a:r>
            <a:r>
              <a:rPr lang="en-AU" sz="1800" b="0" dirty="0" smtClean="0"/>
              <a:t>and </a:t>
            </a:r>
            <a:r>
              <a:rPr lang="en-AU" sz="1800" dirty="0" smtClean="0"/>
              <a:t>distribute </a:t>
            </a:r>
            <a:r>
              <a:rPr lang="en-AU" sz="1800" b="0" dirty="0" smtClean="0"/>
              <a:t>media artworks. </a:t>
            </a:r>
          </a:p>
          <a:p>
            <a:pPr>
              <a:spcBef>
                <a:spcPts val="1200"/>
              </a:spcBef>
              <a:buFont typeface="Arial" panose="020B0604020202020204" pitchFamily="34" charset="0"/>
              <a:buChar char="•"/>
            </a:pPr>
            <a:r>
              <a:rPr lang="en-AU" sz="1800" b="0" dirty="0" smtClean="0"/>
              <a:t>Responding includes </a:t>
            </a:r>
            <a:r>
              <a:rPr lang="en-AU" sz="1800" dirty="0" smtClean="0"/>
              <a:t>exploring, analysing and interpreting </a:t>
            </a:r>
            <a:r>
              <a:rPr lang="en-AU" sz="1800" b="0" dirty="0" smtClean="0"/>
              <a:t>media artworks. </a:t>
            </a:r>
          </a:p>
          <a:p>
            <a:pPr>
              <a:spcBef>
                <a:spcPts val="1200"/>
              </a:spcBef>
              <a:buFont typeface="Arial" panose="020B0604020202020204" pitchFamily="34" charset="0"/>
              <a:buChar char="•"/>
            </a:pPr>
            <a:r>
              <a:rPr lang="en-AU" sz="1800" b="0" dirty="0" smtClean="0"/>
              <a:t>In </a:t>
            </a:r>
            <a:r>
              <a:rPr lang="en-AU" sz="1800" dirty="0" smtClean="0"/>
              <a:t>making and responding </a:t>
            </a:r>
            <a:r>
              <a:rPr lang="en-AU" sz="1800" b="0" dirty="0" smtClean="0"/>
              <a:t>to media artworks, students develop </a:t>
            </a:r>
            <a:r>
              <a:rPr lang="en-AU" sz="1800" dirty="0" smtClean="0"/>
              <a:t>critical perception, personal expression </a:t>
            </a:r>
            <a:r>
              <a:rPr lang="en-AU" sz="1800" b="0" dirty="0" smtClean="0"/>
              <a:t>and </a:t>
            </a:r>
            <a:r>
              <a:rPr lang="en-AU" sz="1800" dirty="0" smtClean="0"/>
              <a:t>collaboration</a:t>
            </a:r>
            <a:r>
              <a:rPr lang="en-AU" sz="1800" b="0" dirty="0" smtClean="0"/>
              <a:t>. </a:t>
            </a:r>
            <a:endParaRPr lang="en-AU" sz="1800" b="0" dirty="0"/>
          </a:p>
        </p:txBody>
      </p:sp>
    </p:spTree>
    <p:extLst>
      <p:ext uri="{BB962C8B-B14F-4D97-AF65-F5344CB8AC3E}">
        <p14:creationId xmlns:p14="http://schemas.microsoft.com/office/powerpoint/2010/main" val="283180485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in </a:t>
            </a:r>
            <a:r>
              <a:rPr lang="en-US" dirty="0"/>
              <a:t>Media Arts</a:t>
            </a:r>
          </a:p>
        </p:txBody>
      </p:sp>
      <p:sp>
        <p:nvSpPr>
          <p:cNvPr id="3" name="Content Placeholder 2"/>
          <p:cNvSpPr>
            <a:spLocks noGrp="1"/>
          </p:cNvSpPr>
          <p:nvPr>
            <p:ph idx="1"/>
          </p:nvPr>
        </p:nvSpPr>
        <p:spPr>
          <a:xfrm>
            <a:off x="683568" y="1556792"/>
            <a:ext cx="7992888" cy="4248472"/>
          </a:xfrm>
        </p:spPr>
        <p:txBody>
          <a:bodyPr/>
          <a:lstStyle/>
          <a:p>
            <a:pPr>
              <a:buFont typeface="Arial" panose="020B0604020202020204" pitchFamily="34" charset="0"/>
              <a:buChar char="•"/>
            </a:pPr>
            <a:r>
              <a:rPr lang="en-US" sz="1800" dirty="0">
                <a:solidFill>
                  <a:schemeClr val="accent2"/>
                </a:solidFill>
              </a:rPr>
              <a:t>Media forms: </a:t>
            </a:r>
            <a:r>
              <a:rPr lang="en-US" sz="1800" b="0" dirty="0"/>
              <a:t>film, news reports, documentary, advertising, animation, music videos, video games, graphic novels and multimodal media arts forms. </a:t>
            </a:r>
          </a:p>
          <a:p>
            <a:pPr>
              <a:buFont typeface="Arial" panose="020B0604020202020204" pitchFamily="34" charset="0"/>
              <a:buChar char="•"/>
            </a:pPr>
            <a:r>
              <a:rPr lang="en-US" sz="1800" dirty="0">
                <a:solidFill>
                  <a:schemeClr val="accent2"/>
                </a:solidFill>
              </a:rPr>
              <a:t>Key media concepts: </a:t>
            </a:r>
            <a:r>
              <a:rPr lang="en-US" sz="1800" b="0" dirty="0"/>
              <a:t>used to tell stories; technologies used to produce, access and distribute media; various institutions that enable and constrain media production and distribution; audiences; representation. </a:t>
            </a:r>
          </a:p>
          <a:p>
            <a:pPr>
              <a:buFont typeface="Arial" panose="020B0604020202020204" pitchFamily="34" charset="0"/>
              <a:buChar char="•"/>
            </a:pPr>
            <a:r>
              <a:rPr lang="en-US" sz="1800" dirty="0">
                <a:solidFill>
                  <a:schemeClr val="accent2"/>
                </a:solidFill>
              </a:rPr>
              <a:t>Technical and symbolic elements of </a:t>
            </a:r>
            <a:r>
              <a:rPr lang="en-US" sz="1800" dirty="0" smtClean="0">
                <a:solidFill>
                  <a:schemeClr val="accent2"/>
                </a:solidFill>
              </a:rPr>
              <a:t>media: </a:t>
            </a:r>
            <a:r>
              <a:rPr lang="en-US" sz="1800" b="0" dirty="0" smtClean="0"/>
              <a:t>including composition, space, time, movement, sound, </a:t>
            </a:r>
            <a:r>
              <a:rPr lang="en-US" sz="1800" b="0" dirty="0" err="1" smtClean="0"/>
              <a:t>colour</a:t>
            </a:r>
            <a:r>
              <a:rPr lang="en-US" sz="1800" b="0" dirty="0" smtClean="0"/>
              <a:t> and lighting for media forms in different contexts. </a:t>
            </a:r>
            <a:endParaRPr lang="en-US" sz="1800" b="0" dirty="0"/>
          </a:p>
          <a:p>
            <a:pPr>
              <a:buFont typeface="Arial" panose="020B0604020202020204" pitchFamily="34" charset="0"/>
              <a:buChar char="•"/>
            </a:pPr>
            <a:r>
              <a:rPr lang="en-US" sz="1800" dirty="0">
                <a:solidFill>
                  <a:schemeClr val="accent2"/>
                </a:solidFill>
              </a:rPr>
              <a:t>Story principles: </a:t>
            </a:r>
            <a:r>
              <a:rPr lang="en-US" sz="1800" b="0" dirty="0"/>
              <a:t>structure, intent, characters, setting, points of view and genre. </a:t>
            </a:r>
          </a:p>
          <a:p>
            <a:pPr>
              <a:buFont typeface="Arial" panose="020B0604020202020204" pitchFamily="34" charset="0"/>
              <a:buChar char="•"/>
            </a:pPr>
            <a:r>
              <a:rPr lang="en-US" sz="1800" dirty="0">
                <a:solidFill>
                  <a:schemeClr val="accent2"/>
                </a:solidFill>
              </a:rPr>
              <a:t>Techniques and processes:</a:t>
            </a:r>
            <a:r>
              <a:rPr lang="en-US" sz="1800" b="0" dirty="0"/>
              <a:t> pre-production, post production, distribution, engagement. </a:t>
            </a:r>
          </a:p>
          <a:p>
            <a:pPr>
              <a:buFont typeface="Arial" panose="020B0604020202020204" pitchFamily="34" charset="0"/>
              <a:buChar char="•"/>
            </a:pPr>
            <a:r>
              <a:rPr lang="en-US" sz="1800" dirty="0">
                <a:solidFill>
                  <a:schemeClr val="accent2"/>
                </a:solidFill>
              </a:rPr>
              <a:t>Materials:</a:t>
            </a:r>
            <a:r>
              <a:rPr lang="en-US" sz="1800" b="0" dirty="0"/>
              <a:t> images, sound, text and technologies. </a:t>
            </a:r>
          </a:p>
          <a:p>
            <a:endParaRPr lang="en-US" sz="18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3346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Arts strands</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	</a:t>
            </a:r>
            <a:endParaRPr lang="en-US"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3363767258"/>
              </p:ext>
            </p:extLst>
          </p:nvPr>
        </p:nvGraphicFramePr>
        <p:xfrm>
          <a:off x="323528" y="1916832"/>
          <a:ext cx="8568951" cy="3706796"/>
        </p:xfrm>
        <a:graphic>
          <a:graphicData uri="http://schemas.openxmlformats.org/drawingml/2006/table">
            <a:tbl>
              <a:tblPr firstRow="1" bandRow="1">
                <a:tableStyleId>{21E4AEA4-8DFA-4A89-87EB-49C32662AFE0}</a:tableStyleId>
              </a:tblPr>
              <a:tblGrid>
                <a:gridCol w="1071119"/>
                <a:gridCol w="1874458"/>
                <a:gridCol w="1874458"/>
                <a:gridCol w="1874458"/>
                <a:gridCol w="1874458"/>
              </a:tblGrid>
              <a:tr h="808005">
                <a:tc>
                  <a:txBody>
                    <a:bodyPr/>
                    <a:lstStyle/>
                    <a:p>
                      <a:r>
                        <a:rPr lang="en-US" dirty="0" smtClean="0"/>
                        <a:t>Strand</a:t>
                      </a:r>
                      <a:endParaRPr lang="en-US" dirty="0"/>
                    </a:p>
                  </a:txBody>
                  <a:tcPr/>
                </a:tc>
                <a:tc>
                  <a:txBody>
                    <a:bodyPr/>
                    <a:lstStyle/>
                    <a:p>
                      <a:r>
                        <a:rPr lang="en-US" sz="1800" dirty="0" smtClean="0"/>
                        <a:t>Explore and Represent</a:t>
                      </a:r>
                      <a:r>
                        <a:rPr lang="en-US" sz="1800" baseline="0" dirty="0" smtClean="0"/>
                        <a:t> </a:t>
                      </a:r>
                      <a:r>
                        <a:rPr lang="en-US" sz="1800" dirty="0" smtClean="0"/>
                        <a:t>Ideas</a:t>
                      </a:r>
                      <a:endParaRPr lang="en-US" sz="1800" dirty="0"/>
                    </a:p>
                  </a:txBody>
                  <a:tcPr/>
                </a:tc>
                <a:tc>
                  <a:txBody>
                    <a:bodyPr/>
                    <a:lstStyle/>
                    <a:p>
                      <a:r>
                        <a:rPr lang="en-US" sz="1800" dirty="0" smtClean="0"/>
                        <a:t>Media</a:t>
                      </a:r>
                      <a:r>
                        <a:rPr lang="en-US" sz="1800" baseline="0" dirty="0" smtClean="0"/>
                        <a:t> </a:t>
                      </a:r>
                      <a:r>
                        <a:rPr lang="en-US" sz="1800" dirty="0" smtClean="0"/>
                        <a:t>Practices</a:t>
                      </a:r>
                      <a:endParaRPr lang="en-US" sz="1800" dirty="0"/>
                    </a:p>
                  </a:txBody>
                  <a:tcPr/>
                </a:tc>
                <a:tc>
                  <a:txBody>
                    <a:bodyPr/>
                    <a:lstStyle/>
                    <a:p>
                      <a:r>
                        <a:rPr lang="en-US" dirty="0" smtClean="0"/>
                        <a:t>Present and Perform</a:t>
                      </a:r>
                      <a:endParaRPr lang="en-US" dirty="0"/>
                    </a:p>
                  </a:txBody>
                  <a:tcPr/>
                </a:tc>
                <a:tc>
                  <a:txBody>
                    <a:bodyPr/>
                    <a:lstStyle/>
                    <a:p>
                      <a:r>
                        <a:rPr lang="en-US" dirty="0" smtClean="0"/>
                        <a:t>Respond and Interpret	</a:t>
                      </a:r>
                      <a:endParaRPr lang="en-US" dirty="0"/>
                    </a:p>
                  </a:txBody>
                  <a:tcPr/>
                </a:tc>
              </a:tr>
              <a:tr h="2792396">
                <a:tc>
                  <a:txBody>
                    <a:bodyPr/>
                    <a:lstStyle/>
                    <a:p>
                      <a:endParaRPr lang="en-US" dirty="0"/>
                    </a:p>
                  </a:txBody>
                  <a:tcPr/>
                </a:tc>
                <a:tc>
                  <a:txBody>
                    <a:bodyPr/>
                    <a:lstStyle/>
                    <a:p>
                      <a:r>
                        <a:rPr lang="en-US" sz="1600" dirty="0" smtClean="0"/>
                        <a:t>Explore,</a:t>
                      </a:r>
                      <a:r>
                        <a:rPr lang="en-US" sz="1600" baseline="0" dirty="0" smtClean="0"/>
                        <a:t> investigate and experiment with ideas and develop characters, representations and viewpoints through characters, sound, settings, stories and text. </a:t>
                      </a:r>
                      <a:endParaRPr lang="en-US" sz="1600" b="0" dirty="0" smtClean="0"/>
                    </a:p>
                  </a:txBody>
                  <a:tcPr/>
                </a:tc>
                <a:tc>
                  <a:txBody>
                    <a:bodyPr/>
                    <a:lstStyle/>
                    <a:p>
                      <a:r>
                        <a:rPr lang="en-US" sz="1600" dirty="0" smtClean="0"/>
                        <a:t>Use</a:t>
                      </a:r>
                      <a:r>
                        <a:rPr lang="en-US" sz="1600" baseline="0" dirty="0" smtClean="0"/>
                        <a:t> media technologies and media conventions to create and represent stories in media forms. </a:t>
                      </a:r>
                      <a:endParaRPr lang="en-US" sz="1600" b="0" dirty="0" smtClean="0"/>
                    </a:p>
                  </a:txBody>
                  <a:tcPr/>
                </a:tc>
                <a:tc>
                  <a:txBody>
                    <a:bodyPr/>
                    <a:lstStyle/>
                    <a:p>
                      <a:r>
                        <a:rPr lang="en-US" sz="1600" dirty="0" smtClean="0"/>
                        <a:t>Planning</a:t>
                      </a:r>
                      <a:r>
                        <a:rPr lang="en-US" sz="1600" baseline="0" dirty="0" smtClean="0"/>
                        <a:t>, producing, distributing for specific audiences and contexts in media forms. </a:t>
                      </a:r>
                      <a:endParaRPr lang="en-US" sz="1400" b="0" dirty="0" smtClean="0"/>
                    </a:p>
                  </a:txBody>
                  <a:tcPr/>
                </a:tc>
                <a:tc>
                  <a:txBody>
                    <a:bodyPr/>
                    <a:lstStyle/>
                    <a:p>
                      <a:endParaRPr lang="en-US" sz="1600" dirty="0" smtClean="0"/>
                    </a:p>
                    <a:p>
                      <a:r>
                        <a:rPr lang="en-US" sz="1600" dirty="0" smtClean="0"/>
                        <a:t>… r</a:t>
                      </a:r>
                      <a:r>
                        <a:rPr lang="en-US" sz="1600" kern="1200" dirty="0" smtClean="0"/>
                        <a:t>eflecting, questioning, analysing and evaluating as an</a:t>
                      </a:r>
                      <a:r>
                        <a:rPr lang="en-US" sz="1600" kern="1200" baseline="0" dirty="0" smtClean="0"/>
                        <a:t> audience and producer. </a:t>
                      </a:r>
                    </a:p>
                    <a:p>
                      <a:r>
                        <a:rPr lang="en-US" sz="1600" kern="1200" dirty="0" smtClean="0"/>
                        <a:t>…Identify</a:t>
                      </a:r>
                      <a:r>
                        <a:rPr lang="en-US" sz="1600" kern="1200" baseline="0" dirty="0" smtClean="0"/>
                        <a:t> specific features and purposes of media artworks. </a:t>
                      </a:r>
                      <a:endParaRPr lang="en-US" sz="1600" dirty="0"/>
                    </a:p>
                  </a:txBody>
                  <a:tcPr/>
                </a:tc>
              </a:tr>
            </a:tbl>
          </a:graphicData>
        </a:graphic>
      </p:graphicFrame>
    </p:spTree>
    <p:extLst>
      <p:ext uri="{BB962C8B-B14F-4D97-AF65-F5344CB8AC3E}">
        <p14:creationId xmlns:p14="http://schemas.microsoft.com/office/powerpoint/2010/main" val="267205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860032" y="1433641"/>
            <a:ext cx="3751498" cy="4705163"/>
          </a:xfrm>
          <a:prstGeom prst="rect">
            <a:avLst/>
          </a:prstGeom>
        </p:spPr>
      </p:pic>
      <p:sp>
        <p:nvSpPr>
          <p:cNvPr id="2" name="Title 1"/>
          <p:cNvSpPr>
            <a:spLocks noGrp="1"/>
          </p:cNvSpPr>
          <p:nvPr>
            <p:ph type="title"/>
          </p:nvPr>
        </p:nvSpPr>
        <p:spPr>
          <a:xfrm>
            <a:off x="0" y="404664"/>
            <a:ext cx="9144000" cy="1143000"/>
          </a:xfrm>
        </p:spPr>
        <p:txBody>
          <a:bodyPr/>
          <a:lstStyle/>
          <a:p>
            <a:r>
              <a:rPr lang="en-AU" dirty="0" smtClean="0"/>
              <a:t>Curriculum mapping</a:t>
            </a:r>
            <a:endParaRPr lang="en-AU" dirty="0"/>
          </a:p>
        </p:txBody>
      </p:sp>
      <p:sp>
        <p:nvSpPr>
          <p:cNvPr id="3" name="Content Placeholder 2"/>
          <p:cNvSpPr>
            <a:spLocks noGrp="1"/>
          </p:cNvSpPr>
          <p:nvPr>
            <p:ph idx="1"/>
          </p:nvPr>
        </p:nvSpPr>
        <p:spPr>
          <a:xfrm>
            <a:off x="219944" y="1433641"/>
            <a:ext cx="4608512" cy="4680520"/>
          </a:xfrm>
        </p:spPr>
        <p:txBody>
          <a:bodyPr/>
          <a:lstStyle/>
          <a:p>
            <a:pPr>
              <a:buSzPct val="100000"/>
              <a:buFont typeface="Arial" pitchFamily="34" charset="0"/>
              <a:buChar char="•"/>
            </a:pPr>
            <a:r>
              <a:rPr lang="en-US" sz="1600" b="0" dirty="0"/>
              <a:t>Mapping identifies the extent of curriculum coverage in units of work and clearly links teaching, learning and assessment while working with the curriculum continuum. </a:t>
            </a:r>
            <a:endParaRPr lang="en-US" sz="1600" b="0" dirty="0" smtClean="0"/>
          </a:p>
          <a:p>
            <a:pPr>
              <a:buSzPct val="100000"/>
              <a:buFont typeface="Arial" pitchFamily="34" charset="0"/>
              <a:buChar char="•"/>
            </a:pPr>
            <a:r>
              <a:rPr lang="en-US" sz="1600" b="0" dirty="0"/>
              <a:t>Mapping templates support teachers to identify where content descriptions and achievement standards are being explicitly addressed within the school’s teaching and learning program.</a:t>
            </a:r>
          </a:p>
          <a:p>
            <a:pPr marL="0" indent="0">
              <a:buSzPct val="100000"/>
              <a:buNone/>
            </a:pPr>
            <a:r>
              <a:rPr lang="en-US" sz="1600" b="0" dirty="0" smtClean="0"/>
              <a:t/>
            </a:r>
            <a:br>
              <a:rPr lang="en-US" sz="1600" b="0" dirty="0" smtClean="0"/>
            </a:br>
            <a:r>
              <a:rPr lang="en-US" sz="1600" b="0" dirty="0" smtClean="0"/>
              <a:t>Instructions:</a:t>
            </a:r>
          </a:p>
          <a:p>
            <a:pPr marL="0" lvl="0" indent="0" fontAlgn="auto">
              <a:spcBef>
                <a:spcPts val="0"/>
              </a:spcBef>
              <a:spcAft>
                <a:spcPts val="0"/>
              </a:spcAft>
              <a:buNone/>
            </a:pPr>
            <a:r>
              <a:rPr lang="en-US" sz="1200" b="0" kern="1200" dirty="0">
                <a:solidFill>
                  <a:srgbClr val="000000"/>
                </a:solidFill>
                <a:hlinkClick r:id="rId4"/>
              </a:rPr>
              <a:t>http://</a:t>
            </a:r>
            <a:r>
              <a:rPr lang="en-US" sz="1200" b="0" kern="1200" dirty="0" smtClean="0">
                <a:solidFill>
                  <a:srgbClr val="000000"/>
                </a:solidFill>
                <a:hlinkClick r:id="rId4"/>
              </a:rPr>
              <a:t>www.vcaa.vic.edu.au/Pages/foundation10/viccurriculum/curriculumplanning.aspx</a:t>
            </a:r>
            <a:endParaRPr lang="en-US" sz="1200" b="0" kern="1200" dirty="0" smtClean="0">
              <a:solidFill>
                <a:srgbClr val="000000"/>
              </a:solidFill>
            </a:endParaRPr>
          </a:p>
          <a:p>
            <a:pPr marL="0" lvl="0" indent="0" fontAlgn="auto">
              <a:spcBef>
                <a:spcPts val="0"/>
              </a:spcBef>
              <a:spcAft>
                <a:spcPts val="0"/>
              </a:spcAft>
              <a:buNone/>
            </a:pPr>
            <a:endParaRPr lang="en-US" sz="1600" b="0" kern="1200" dirty="0" smtClean="0">
              <a:solidFill>
                <a:srgbClr val="000000"/>
              </a:solidFill>
            </a:endParaRPr>
          </a:p>
          <a:p>
            <a:pPr marL="0" indent="0">
              <a:buSzPct val="100000"/>
              <a:buNone/>
            </a:pPr>
            <a:r>
              <a:rPr lang="en-US" sz="1600" b="0" dirty="0" smtClean="0"/>
              <a:t>Templates</a:t>
            </a:r>
          </a:p>
          <a:p>
            <a:pPr>
              <a:buSzPct val="100000"/>
              <a:buFont typeface="Arial" pitchFamily="34" charset="0"/>
              <a:buChar char="•"/>
            </a:pPr>
            <a:r>
              <a:rPr lang="en-US" sz="1600" b="0" dirty="0"/>
              <a:t>For each Arts discipline</a:t>
            </a:r>
          </a:p>
          <a:p>
            <a:pPr>
              <a:buSzPct val="100000"/>
              <a:buFont typeface="Arial" pitchFamily="34" charset="0"/>
              <a:buChar char="•"/>
            </a:pPr>
            <a:r>
              <a:rPr lang="en-US" sz="1600" b="0" dirty="0" smtClean="0"/>
              <a:t>F-6</a:t>
            </a:r>
          </a:p>
          <a:p>
            <a:pPr>
              <a:buSzPct val="100000"/>
              <a:buFont typeface="Arial" pitchFamily="34" charset="0"/>
              <a:buChar char="•"/>
            </a:pPr>
            <a:r>
              <a:rPr lang="en-US" sz="1600" b="0" dirty="0" smtClean="0"/>
              <a:t>7-10</a:t>
            </a:r>
          </a:p>
        </p:txBody>
      </p:sp>
    </p:spTree>
    <p:extLst>
      <p:ext uri="{BB962C8B-B14F-4D97-AF65-F5344CB8AC3E}">
        <p14:creationId xmlns:p14="http://schemas.microsoft.com/office/powerpoint/2010/main" val="48261375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Content Placeholder 4" descr="Media Arts: Curriculum area advice - Internet Explore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491" r="3544" b="7356"/>
          <a:stretch/>
        </p:blipFill>
        <p:spPr>
          <a:xfrm>
            <a:off x="105154" y="44624"/>
            <a:ext cx="9038846" cy="6038961"/>
          </a:xfrm>
        </p:spPr>
      </p:pic>
      <p:sp>
        <p:nvSpPr>
          <p:cNvPr id="6" name="Rectangle 5"/>
          <p:cNvSpPr/>
          <p:nvPr/>
        </p:nvSpPr>
        <p:spPr>
          <a:xfrm>
            <a:off x="33468" y="2276872"/>
            <a:ext cx="3096344" cy="769441"/>
          </a:xfrm>
          <a:prstGeom prst="rect">
            <a:avLst/>
          </a:prstGeom>
          <a:ln/>
        </p:spPr>
        <p:style>
          <a:lnRef idx="1">
            <a:schemeClr val="accent3"/>
          </a:lnRef>
          <a:fillRef idx="3">
            <a:schemeClr val="accent3"/>
          </a:fillRef>
          <a:effectRef idx="2">
            <a:schemeClr val="accent3"/>
          </a:effectRef>
          <a:fontRef idx="minor">
            <a:schemeClr val="lt1"/>
          </a:fontRef>
        </p:style>
        <p:txBody>
          <a:bodyPr wrap="square" anchor="ctr">
            <a:spAutoFit/>
          </a:bodyPr>
          <a:lstStyle/>
          <a:p>
            <a:r>
              <a:rPr lang="en-AU" sz="1400" dirty="0" smtClean="0">
                <a:hlinkClick r:id="rId3"/>
              </a:rPr>
              <a:t>vcaa.vic.edu.au/Pages/foundation10/</a:t>
            </a:r>
            <a:r>
              <a:rPr lang="en-AU" sz="1400" dirty="0" err="1" smtClean="0">
                <a:hlinkClick r:id="rId3"/>
              </a:rPr>
              <a:t>viccurriculum</a:t>
            </a:r>
            <a:r>
              <a:rPr lang="en-AU" sz="1400" dirty="0" smtClean="0">
                <a:hlinkClick r:id="rId3"/>
              </a:rPr>
              <a:t>/media/cpa.aspx</a:t>
            </a:r>
            <a:endParaRPr lang="en-AU" sz="1400" dirty="0" smtClean="0"/>
          </a:p>
          <a:p>
            <a:endParaRPr lang="en-AU" sz="1600" dirty="0"/>
          </a:p>
        </p:txBody>
      </p:sp>
    </p:spTree>
    <p:extLst>
      <p:ext uri="{BB962C8B-B14F-4D97-AF65-F5344CB8AC3E}">
        <p14:creationId xmlns:p14="http://schemas.microsoft.com/office/powerpoint/2010/main" val="3064266252"/>
      </p:ext>
    </p:extLst>
  </p:cSld>
  <p:clrMapOvr>
    <a:masterClrMapping/>
  </p:clrMapOvr>
  <p:transition/>
</p:sld>
</file>

<file path=ppt/theme/theme1.xml><?xml version="1.0" encoding="utf-8"?>
<a:theme xmlns:a="http://schemas.openxmlformats.org/drawingml/2006/main" name="VCAA F10 Curric PPTemplate">
  <a:themeElements>
    <a:clrScheme name="Custom 3">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205A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EECD_Expired xmlns="http://schemas.microsoft.com/sharepoint/v3">false</DEECD_Expir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A2A11A40BE9045AE22BD0150786171" ma:contentTypeVersion="2" ma:contentTypeDescription="Create a new document." ma:contentTypeScope="" ma:versionID="a30143d08fe7ba904f479db3a82dc8d2">
  <xsd:schema xmlns:xsd="http://www.w3.org/2001/XMLSchema" xmlns:xs="http://www.w3.org/2001/XMLSchema" xmlns:p="http://schemas.microsoft.com/office/2006/metadata/properties" xmlns:ns1="http://schemas.microsoft.com/sharepoint/v3" targetNamespace="http://schemas.microsoft.com/office/2006/metadata/properties" ma:root="true" ma:fieldsID="42b686e5b4d9b38ce3c7d81e5cb6e22f"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DEECD_Expi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DEECD_Expired" ma:index="10" nillable="true" ma:displayName="Expired" ma:default="0" ma:internalName="DEECD_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D714C6-E222-417B-97F5-A2EAAFB0164A}"/>
</file>

<file path=customXml/itemProps2.xml><?xml version="1.0" encoding="utf-8"?>
<ds:datastoreItem xmlns:ds="http://schemas.openxmlformats.org/officeDocument/2006/customXml" ds:itemID="{547DBB47-C4B8-447E-975B-2E372D0FA34D}"/>
</file>

<file path=customXml/itemProps3.xml><?xml version="1.0" encoding="utf-8"?>
<ds:datastoreItem xmlns:ds="http://schemas.openxmlformats.org/officeDocument/2006/customXml" ds:itemID="{F57CC0BF-F82C-4723-89B6-B707C2AFE3FD}"/>
</file>

<file path=docProps/app.xml><?xml version="1.0" encoding="utf-8"?>
<Properties xmlns="http://schemas.openxmlformats.org/officeDocument/2006/extended-properties" xmlns:vt="http://schemas.openxmlformats.org/officeDocument/2006/docPropsVTypes">
  <TotalTime>2887</TotalTime>
  <Words>3345</Words>
  <Application>Microsoft Office PowerPoint</Application>
  <PresentationFormat>On-screen Show (4:3)</PresentationFormat>
  <Paragraphs>359</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VCAA F10 Curric PPTemplate</vt:lpstr>
      <vt:lpstr>  Integrating Media Arts across the Victorian Curriculum</vt:lpstr>
      <vt:lpstr>Session overview</vt:lpstr>
      <vt:lpstr>Victorian Curriculum: The Arts </vt:lpstr>
      <vt:lpstr>Revised Curriculum planning and reporting guidelines</vt:lpstr>
      <vt:lpstr>Learning in Media Arts</vt:lpstr>
      <vt:lpstr>Learning in Media Arts</vt:lpstr>
      <vt:lpstr>Media Arts strands</vt:lpstr>
      <vt:lpstr>Curriculum mapping</vt:lpstr>
      <vt:lpstr>PowerPoint Presentation</vt:lpstr>
      <vt:lpstr>PowerPoint Presentation</vt:lpstr>
      <vt:lpstr>Primary Content Descriptions &amp; Elaborations</vt:lpstr>
      <vt:lpstr>Primary Content Descriptor &amp; Achievement Standards</vt:lpstr>
      <vt:lpstr>Secondary Content Descriptions &amp; Achievement Standards</vt:lpstr>
      <vt:lpstr>PowerPoint Presentation</vt:lpstr>
      <vt:lpstr>Video Postcards St. Josephs College - Echuca</vt:lpstr>
      <vt:lpstr>Example: ‘Video Postcards’</vt:lpstr>
      <vt:lpstr>Example: ‘Video Postcards’</vt:lpstr>
      <vt:lpstr>Across the Arts  Levels 3–4</vt:lpstr>
      <vt:lpstr>Across the Arts  Levels 5 &amp; 6 – Arts practice</vt:lpstr>
      <vt:lpstr>Across the Arts  Levels 9 &amp; 10 – Respond &amp; Interpret</vt:lpstr>
      <vt:lpstr>Technologies &amp; Media Arts</vt:lpstr>
      <vt:lpstr>Technologies &amp; Media Arts</vt:lpstr>
      <vt:lpstr>Achievement Standard comparison</vt:lpstr>
      <vt:lpstr>Media Arts &amp; English</vt:lpstr>
      <vt:lpstr>Curriculum planning – media arts concepts (With thanks to Eltham College)</vt:lpstr>
      <vt:lpstr>Ideas for curriculum concepts</vt:lpstr>
      <vt:lpstr>Feedback</vt:lpstr>
    </vt:vector>
  </TitlesOfParts>
  <Company>Victorian Curriculum and Assessment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Victorian Curriculum F-10 Introduction and overview to The Arts  Focus on  Performing Arts</dc:title>
  <dc:subject>A presentation about The Arts in Victorian Curriculum F-10 focussing on Music</dc:subject>
  <dc:creator>Kempton, Sarah S</dc:creator>
  <cp:lastModifiedBy>Driver, Tim P</cp:lastModifiedBy>
  <cp:revision>179</cp:revision>
  <cp:lastPrinted>2016-11-07T04:20:07Z</cp:lastPrinted>
  <dcterms:created xsi:type="dcterms:W3CDTF">2016-03-29T22:22:25Z</dcterms:created>
  <dcterms:modified xsi:type="dcterms:W3CDTF">2017-05-02T03:11:09Z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0x0101007BA2A11A40BE9045AE22BD0150786171</vt:lpwstr>
  </property>
  <property fmtid="{D5CDD505-2E9C-101B-9397-08002B2CF9AE}" pid="3" name="DEECD_Author">
    <vt:lpwstr>25;#VCAA|ae0180aa-7478-4220-a827-32d8158f8b8e</vt:lpwstr>
  </property>
  <property fmtid="{D5CDD505-2E9C-101B-9397-08002B2CF9AE}" pid="4" name="DEECD_ItemType">
    <vt:lpwstr>40;#Page|eb523acf-a821-456c-a76b-7607578309d7</vt:lpwstr>
  </property>
  <property fmtid="{D5CDD505-2E9C-101B-9397-08002B2CF9AE}" pid="5" name="DEECD_SubjectCategory">
    <vt:lpwstr/>
  </property>
  <property fmtid="{D5CDD505-2E9C-101B-9397-08002B2CF9AE}" pid="6" name="DEECD_Audience">
    <vt:lpwstr/>
  </property>
</Properties>
</file>