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8" r:id="rId3"/>
    <p:sldId id="259" r:id="rId4"/>
    <p:sldId id="260" r:id="rId5"/>
    <p:sldId id="261" r:id="rId6"/>
    <p:sldId id="262" r:id="rId7"/>
    <p:sldId id="271" r:id="rId8"/>
    <p:sldId id="263" r:id="rId9"/>
    <p:sldId id="264" r:id="rId10"/>
    <p:sldId id="269" r:id="rId11"/>
    <p:sldId id="268" r:id="rId12"/>
    <p:sldId id="272" r:id="rId13"/>
    <p:sldId id="265" r:id="rId14"/>
    <p:sldId id="266" r:id="rId15"/>
    <p:sldId id="270" r:id="rId16"/>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06278"/>
    <a:srgbClr val="9900CC"/>
    <a:srgbClr val="468EAE"/>
    <a:srgbClr val="0099E3"/>
    <a:srgbClr val="0099CC"/>
    <a:srgbClr val="646566"/>
    <a:srgbClr val="C0C0C0"/>
    <a:srgbClr val="75AEC7"/>
    <a:srgbClr val="777879"/>
    <a:srgbClr val="30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73" autoAdjust="0"/>
    <p:restoredTop sz="92229" autoAdjust="0"/>
  </p:normalViewPr>
  <p:slideViewPr>
    <p:cSldViewPr>
      <p:cViewPr>
        <p:scale>
          <a:sx n="80" d="100"/>
          <a:sy n="80" d="100"/>
        </p:scale>
        <p:origin x="-2430"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2698825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665536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665536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311311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365816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204769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65103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141968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76241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228169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201747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100787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1007872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5548012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6198384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4228537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265925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0508365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584153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16461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868148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 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30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ictoriancurriculum.vcaa.vic.edu.au/Curriculum/ContentDescription/VCAVAV02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endy-Ekers.Kathryn.L@edumail.vic.gov.au" TargetMode="External"/><Relationship Id="rId2" Type="http://schemas.openxmlformats.org/officeDocument/2006/relationships/hyperlink" Target="http://www.vcaa.vic.edu.au/Pages/foundation10/viccurriculum/visarts/cpa.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victoriancurriculum.vcaa.vic.edu.au/Curriculum/ContentDescription/VCAVAV02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victoriancurriculum.vcaa.vic.edu.au/Curriculum/ContentDescription/VCAVAE0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victoriancurriculum.vcaa.vic.edu.au/Curriculum/ContentDescription/VCAVAR04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Victorian Curriculum: F-10</a:t>
            </a:r>
            <a:br>
              <a:rPr lang="en-AU" dirty="0" smtClean="0"/>
            </a:br>
            <a:r>
              <a:rPr lang="en-AU" dirty="0" smtClean="0"/>
              <a:t>Visual Arts </a:t>
            </a:r>
            <a:endParaRPr lang="en-AU" dirty="0"/>
          </a:p>
        </p:txBody>
      </p:sp>
      <p:sp>
        <p:nvSpPr>
          <p:cNvPr id="5" name="Subtitle 4"/>
          <p:cNvSpPr>
            <a:spLocks noGrp="1"/>
          </p:cNvSpPr>
          <p:nvPr>
            <p:ph type="subTitle" idx="1"/>
          </p:nvPr>
        </p:nvSpPr>
        <p:spPr/>
        <p:txBody>
          <a:bodyPr/>
          <a:lstStyle/>
          <a:p>
            <a:r>
              <a:rPr lang="en-AU" dirty="0" smtClean="0"/>
              <a:t>Indicative Progress</a:t>
            </a:r>
            <a:endParaRPr lang="en-AU" dirty="0"/>
          </a:p>
        </p:txBody>
      </p:sp>
    </p:spTree>
    <p:extLst>
      <p:ext uri="{BB962C8B-B14F-4D97-AF65-F5344CB8AC3E}">
        <p14:creationId xmlns:p14="http://schemas.microsoft.com/office/powerpoint/2010/main" val="15139306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7" y="19797"/>
            <a:ext cx="7448547" cy="456876"/>
          </a:xfrm>
        </p:spPr>
        <p:txBody>
          <a:bodyPr/>
          <a:lstStyle/>
          <a:p>
            <a:pPr algn="l"/>
            <a:r>
              <a:rPr lang="en-AU" sz="2800" dirty="0" smtClean="0">
                <a:solidFill>
                  <a:schemeClr val="bg1"/>
                </a:solidFill>
              </a:rPr>
              <a:t>How were these written? (Example 2)</a:t>
            </a:r>
            <a:endParaRPr lang="en-AU" sz="2800" dirty="0">
              <a:solidFill>
                <a:schemeClr val="bg1"/>
              </a:solidFill>
            </a:endParaRPr>
          </a:p>
        </p:txBody>
      </p:sp>
      <p:sp>
        <p:nvSpPr>
          <p:cNvPr id="3" name="Content Placeholder 2"/>
          <p:cNvSpPr>
            <a:spLocks noGrp="1"/>
          </p:cNvSpPr>
          <p:nvPr>
            <p:ph idx="1"/>
          </p:nvPr>
        </p:nvSpPr>
        <p:spPr>
          <a:xfrm>
            <a:off x="685800" y="692696"/>
            <a:ext cx="7772400" cy="5250904"/>
          </a:xfrm>
        </p:spPr>
        <p:txBody>
          <a:bodyPr/>
          <a:lstStyle/>
          <a:p>
            <a:r>
              <a:rPr lang="en-AU" sz="2000" dirty="0" smtClean="0"/>
              <a:t>Example two </a:t>
            </a:r>
          </a:p>
          <a:p>
            <a:pPr marL="0" indent="0">
              <a:buNone/>
            </a:pPr>
            <a:endParaRPr lang="en-AU" dirty="0" smtClean="0"/>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027988329"/>
              </p:ext>
            </p:extLst>
          </p:nvPr>
        </p:nvGraphicFramePr>
        <p:xfrm>
          <a:off x="179514" y="545817"/>
          <a:ext cx="8784975" cy="6120680"/>
        </p:xfrm>
        <a:graphic>
          <a:graphicData uri="http://schemas.openxmlformats.org/drawingml/2006/table">
            <a:tbl>
              <a:tblPr firstRow="1" bandRow="1">
                <a:tableStyleId>{5C22544A-7EE6-4342-B048-85BDC9FD1C3A}</a:tableStyleId>
              </a:tblPr>
              <a:tblGrid>
                <a:gridCol w="2027302"/>
                <a:gridCol w="2027302"/>
                <a:gridCol w="2027302"/>
                <a:gridCol w="2703069"/>
              </a:tblGrid>
              <a:tr h="857359">
                <a:tc>
                  <a:txBody>
                    <a:bodyPr/>
                    <a:lstStyle/>
                    <a:p>
                      <a:r>
                        <a:rPr lang="en-AU" sz="1600" dirty="0" smtClean="0"/>
                        <a:t>Explore and Express</a:t>
                      </a:r>
                      <a:endParaRPr lang="en-AU" sz="1600" dirty="0"/>
                    </a:p>
                  </a:txBody>
                  <a:tcPr>
                    <a:solidFill>
                      <a:srgbClr val="306278"/>
                    </a:solidFill>
                  </a:tcPr>
                </a:tc>
                <a:tc>
                  <a:txBody>
                    <a:bodyPr/>
                    <a:lstStyle/>
                    <a:p>
                      <a:r>
                        <a:rPr lang="en-AU" sz="1600" dirty="0" smtClean="0"/>
                        <a:t>Respond and interpret</a:t>
                      </a:r>
                      <a:endParaRPr lang="en-AU" sz="1600" dirty="0"/>
                    </a:p>
                  </a:txBody>
                  <a:tcPr>
                    <a:solidFill>
                      <a:srgbClr val="306278"/>
                    </a:solidFill>
                  </a:tcPr>
                </a:tc>
                <a:tc>
                  <a:txBody>
                    <a:bodyPr/>
                    <a:lstStyle/>
                    <a:p>
                      <a:r>
                        <a:rPr lang="en-AU" sz="1600" dirty="0" smtClean="0"/>
                        <a:t>Relevant Achievement</a:t>
                      </a:r>
                      <a:r>
                        <a:rPr lang="en-AU" sz="1600" baseline="0" dirty="0" smtClean="0"/>
                        <a:t> Standard extract</a:t>
                      </a:r>
                      <a:endParaRPr lang="en-AU" sz="1600" dirty="0"/>
                    </a:p>
                  </a:txBody>
                  <a:tcPr>
                    <a:solidFill>
                      <a:srgbClr val="306278"/>
                    </a:solidFill>
                  </a:tcPr>
                </a:tc>
                <a:tc>
                  <a:txBody>
                    <a:bodyPr/>
                    <a:lstStyle/>
                    <a:p>
                      <a:r>
                        <a:rPr lang="en-AU" sz="1600" dirty="0" smtClean="0"/>
                        <a:t>What</a:t>
                      </a:r>
                      <a:r>
                        <a:rPr lang="en-AU" sz="1600" baseline="0" dirty="0" smtClean="0"/>
                        <a:t> will students:</a:t>
                      </a:r>
                    </a:p>
                    <a:p>
                      <a:r>
                        <a:rPr lang="en-AU" sz="1600" baseline="0" dirty="0" smtClean="0">
                          <a:solidFill>
                            <a:schemeClr val="bg1"/>
                          </a:solidFill>
                        </a:rPr>
                        <a:t>Specifically </a:t>
                      </a:r>
                      <a:r>
                        <a:rPr lang="en-AU" sz="1600" i="1" baseline="0" dirty="0" smtClean="0">
                          <a:solidFill>
                            <a:schemeClr val="bg1"/>
                          </a:solidFill>
                        </a:rPr>
                        <a:t>learn</a:t>
                      </a:r>
                      <a:r>
                        <a:rPr lang="en-AU" sz="1600" baseline="0" dirty="0" smtClean="0">
                          <a:solidFill>
                            <a:schemeClr val="bg1"/>
                          </a:solidFill>
                        </a:rPr>
                        <a:t>?</a:t>
                      </a:r>
                    </a:p>
                    <a:p>
                      <a:r>
                        <a:rPr lang="en-AU" sz="1600" baseline="0" dirty="0" smtClean="0">
                          <a:solidFill>
                            <a:schemeClr val="bg1"/>
                          </a:solidFill>
                        </a:rPr>
                        <a:t>Specifically </a:t>
                      </a:r>
                      <a:r>
                        <a:rPr lang="en-AU" sz="1600" i="1" baseline="0" dirty="0" smtClean="0">
                          <a:solidFill>
                            <a:schemeClr val="bg1"/>
                          </a:solidFill>
                        </a:rPr>
                        <a:t>do?</a:t>
                      </a:r>
                      <a:endParaRPr lang="en-AU" sz="1600" i="1" dirty="0">
                        <a:solidFill>
                          <a:schemeClr val="bg1"/>
                        </a:solidFill>
                      </a:endParaRPr>
                    </a:p>
                  </a:txBody>
                  <a:tcPr>
                    <a:solidFill>
                      <a:srgbClr val="306278"/>
                    </a:solidFill>
                  </a:tcPr>
                </a:tc>
              </a:tr>
              <a:tr h="5263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Explore visual conventions and use materials, techniques, technologies and processes specific to particular art forms, and to make artworks </a:t>
                      </a:r>
                      <a:r>
                        <a:rPr lang="en-US" sz="1400" u="sng" kern="1200" dirty="0" smtClean="0">
                          <a:solidFill>
                            <a:schemeClr val="dk1"/>
                          </a:solidFill>
                          <a:effectLst/>
                          <a:latin typeface="+mn-lt"/>
                          <a:ea typeface="+mn-ea"/>
                          <a:cs typeface="+mn-cs"/>
                          <a:hlinkClick r:id="rId3"/>
                        </a:rPr>
                        <a:t>(VCAVAV026)</a:t>
                      </a:r>
                      <a:endParaRPr lang="en-US" sz="1400" u="sng" kern="1200" dirty="0" smtClean="0">
                        <a:solidFill>
                          <a:schemeClr val="dk1"/>
                        </a:solidFill>
                        <a:effectLst/>
                        <a:latin typeface="+mn-lt"/>
                        <a:ea typeface="+mn-ea"/>
                        <a:cs typeface="+mn-cs"/>
                      </a:endParaRPr>
                    </a:p>
                    <a:p>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smtClean="0">
                          <a:solidFill>
                            <a:schemeClr val="dk1"/>
                          </a:solidFill>
                          <a:effectLst/>
                          <a:latin typeface="+mn-lt"/>
                          <a:ea typeface="+mn-ea"/>
                          <a:cs typeface="+mn-cs"/>
                        </a:rPr>
                        <a:t>Identify and discuss how ideas are expressed in artworks from a range of places, times and cultures, including artworks by Aboriginal and Torres Strait Islander peoples </a:t>
                      </a:r>
                      <a:r>
                        <a:rPr lang="en-US" sz="1400" u="sng" kern="1200" dirty="0" smtClean="0">
                          <a:solidFill>
                            <a:schemeClr val="dk1"/>
                          </a:solidFill>
                          <a:effectLst/>
                          <a:latin typeface="+mn-lt"/>
                          <a:ea typeface="+mn-ea"/>
                          <a:cs typeface="+mn-cs"/>
                          <a:hlinkClick r:id="rId3"/>
                        </a:rPr>
                        <a:t>(VCAVAV028)</a:t>
                      </a:r>
                      <a:endParaRPr lang="en-US" sz="1400" u="sng" kern="1200" dirty="0" smtClean="0">
                        <a:solidFill>
                          <a:schemeClr val="dk1"/>
                        </a:solidFill>
                        <a:effectLst/>
                        <a:latin typeface="+mn-lt"/>
                        <a:ea typeface="+mn-ea"/>
                        <a:cs typeface="+mn-cs"/>
                      </a:endParaRPr>
                    </a:p>
                    <a:p>
                      <a:endParaRPr lang="en-AU" sz="1400" dirty="0"/>
                    </a:p>
                  </a:txBody>
                  <a:tcPr/>
                </a:tc>
                <a:tc>
                  <a:txBody>
                    <a:bodyPr/>
                    <a:lstStyle/>
                    <a:p>
                      <a:pPr>
                        <a:lnSpc>
                          <a:spcPct val="115000"/>
                        </a:lnSpc>
                        <a:spcAft>
                          <a:spcPts val="0"/>
                        </a:spcAft>
                      </a:pPr>
                      <a:r>
                        <a:rPr lang="en-AU" sz="1400" b="0" dirty="0" smtClean="0">
                          <a:solidFill>
                            <a:srgbClr val="9900CC"/>
                          </a:solidFill>
                          <a:effectLst/>
                          <a:latin typeface="+mn-lt"/>
                          <a:ea typeface="Calibri"/>
                          <a:cs typeface="Times New Roman"/>
                        </a:rPr>
                        <a:t>They use materials, visual conventions, techniques and processes to express their ideas in artworks. </a:t>
                      </a:r>
                    </a:p>
                    <a:p>
                      <a:pPr>
                        <a:lnSpc>
                          <a:spcPct val="115000"/>
                        </a:lnSpc>
                        <a:spcAft>
                          <a:spcPts val="1000"/>
                        </a:spcAft>
                      </a:pPr>
                      <a:r>
                        <a:rPr lang="en-AU" sz="1400" b="0" dirty="0" smtClean="0">
                          <a:effectLst/>
                          <a:latin typeface="+mn-lt"/>
                          <a:ea typeface="Calibri"/>
                          <a:cs typeface="Times New Roman"/>
                        </a:rPr>
                        <a:t> </a:t>
                      </a:r>
                    </a:p>
                    <a:p>
                      <a:pPr>
                        <a:lnSpc>
                          <a:spcPct val="115000"/>
                        </a:lnSpc>
                        <a:spcAft>
                          <a:spcPts val="1000"/>
                        </a:spcAft>
                      </a:pPr>
                      <a:r>
                        <a:rPr lang="en-AU" sz="1400" b="0" dirty="0" smtClean="0">
                          <a:solidFill>
                            <a:srgbClr val="0070C0"/>
                          </a:solidFill>
                          <a:effectLst/>
                          <a:latin typeface="+mn-lt"/>
                          <a:ea typeface="Calibri"/>
                          <a:cs typeface="Times New Roman"/>
                        </a:rPr>
                        <a:t>Students discuss how artists express ideas and use materials, techniques and visual conventions in artworks from a range of places, times and cultures.</a:t>
                      </a:r>
                      <a:r>
                        <a:rPr lang="en-AU" sz="1400" b="1" dirty="0" smtClean="0">
                          <a:solidFill>
                            <a:srgbClr val="0070C0"/>
                          </a:solidFill>
                          <a:effectLst/>
                          <a:latin typeface="+mn-lt"/>
                          <a:ea typeface="Calibri"/>
                          <a:cs typeface="Times New Roman"/>
                        </a:rPr>
                        <a:t> </a:t>
                      </a:r>
                    </a:p>
                    <a:p>
                      <a:endParaRPr lang="en-AU" sz="1400" kern="1200" dirty="0" smtClean="0">
                        <a:solidFill>
                          <a:schemeClr val="dk1"/>
                        </a:solidFill>
                        <a:effectLst/>
                        <a:latin typeface="+mn-lt"/>
                        <a:ea typeface="+mn-ea"/>
                        <a:cs typeface="+mn-cs"/>
                      </a:endParaRPr>
                    </a:p>
                    <a:p>
                      <a:endParaRPr lang="en-AU" sz="1400" kern="1200" dirty="0" smtClean="0">
                        <a:solidFill>
                          <a:schemeClr val="dk1"/>
                        </a:solidFill>
                        <a:effectLst/>
                        <a:latin typeface="+mn-lt"/>
                        <a:ea typeface="+mn-ea"/>
                        <a:cs typeface="+mn-cs"/>
                      </a:endParaRPr>
                    </a:p>
                    <a:p>
                      <a:endParaRPr lang="en-AU" sz="1400" kern="1200" dirty="0" smtClean="0">
                        <a:solidFill>
                          <a:schemeClr val="dk1"/>
                        </a:solidFill>
                        <a:effectLst/>
                        <a:latin typeface="+mn-lt"/>
                        <a:ea typeface="+mn-ea"/>
                        <a:cs typeface="+mn-cs"/>
                      </a:endParaRPr>
                    </a:p>
                  </a:txBody>
                  <a:tcPr/>
                </a:tc>
                <a:tc>
                  <a:txBody>
                    <a:bodyPr/>
                    <a:lstStyle/>
                    <a:p>
                      <a:r>
                        <a:rPr lang="en-US" sz="1400" b="1" kern="1200" dirty="0" smtClean="0">
                          <a:solidFill>
                            <a:srgbClr val="0070C0"/>
                          </a:solidFill>
                          <a:effectLst/>
                          <a:latin typeface="+mn-lt"/>
                          <a:ea typeface="+mn-ea"/>
                          <a:cs typeface="+mn-cs"/>
                        </a:rPr>
                        <a:t>Learning</a:t>
                      </a:r>
                      <a:r>
                        <a:rPr lang="en-US" sz="1400" b="1" kern="1200" baseline="0" dirty="0" smtClean="0">
                          <a:solidFill>
                            <a:srgbClr val="0070C0"/>
                          </a:solidFill>
                          <a:effectLst/>
                          <a:latin typeface="+mn-lt"/>
                          <a:ea typeface="+mn-ea"/>
                          <a:cs typeface="+mn-cs"/>
                        </a:rPr>
                        <a:t> </a:t>
                      </a:r>
                      <a:r>
                        <a:rPr lang="en-US" sz="1400" kern="1200" baseline="0" dirty="0" smtClean="0">
                          <a:solidFill>
                            <a:schemeClr val="dk1"/>
                          </a:solidFill>
                          <a:effectLst/>
                          <a:latin typeface="+mn-lt"/>
                          <a:ea typeface="+mn-ea"/>
                          <a:cs typeface="+mn-cs"/>
                        </a:rPr>
                        <a:t>includes:</a:t>
                      </a:r>
                    </a:p>
                    <a:p>
                      <a:pPr marL="285750" indent="-285750">
                        <a:buFont typeface="Arial" pitchFamily="34" charset="0"/>
                        <a:buChar char="•"/>
                      </a:pPr>
                      <a:r>
                        <a:rPr lang="en-US" sz="1200" kern="1200" baseline="0" dirty="0" smtClean="0">
                          <a:solidFill>
                            <a:schemeClr val="dk1"/>
                          </a:solidFill>
                          <a:effectLst/>
                          <a:latin typeface="+mn-lt"/>
                          <a:ea typeface="+mn-ea"/>
                          <a:cs typeface="+mn-cs"/>
                        </a:rPr>
                        <a:t>Visual conventions</a:t>
                      </a:r>
                    </a:p>
                    <a:p>
                      <a:pPr marL="285750" indent="-285750">
                        <a:buFont typeface="Arial" pitchFamily="34" charset="0"/>
                        <a:buChar char="•"/>
                      </a:pPr>
                      <a:r>
                        <a:rPr lang="en-US" sz="1200" kern="1200" baseline="0" dirty="0" smtClean="0">
                          <a:solidFill>
                            <a:schemeClr val="dk1"/>
                          </a:solidFill>
                          <a:effectLst/>
                          <a:latin typeface="+mn-lt"/>
                          <a:ea typeface="+mn-ea"/>
                          <a:cs typeface="+mn-cs"/>
                        </a:rPr>
                        <a:t>Use of materials, techniques, technologies and processes.</a:t>
                      </a:r>
                    </a:p>
                    <a:p>
                      <a:pPr marL="285750" indent="-285750">
                        <a:buFont typeface="Arial" pitchFamily="34" charset="0"/>
                        <a:buChar char="•"/>
                      </a:pPr>
                      <a:r>
                        <a:rPr lang="en-US" sz="1200" kern="1200" baseline="0" dirty="0" smtClean="0">
                          <a:solidFill>
                            <a:schemeClr val="dk1"/>
                          </a:solidFill>
                          <a:effectLst/>
                          <a:latin typeface="+mn-lt"/>
                          <a:ea typeface="+mn-ea"/>
                          <a:cs typeface="+mn-cs"/>
                        </a:rPr>
                        <a:t>How ideas are expressed in artworks from different times, places and cultures; including Aboriginal and Torres Strait Islanders </a:t>
                      </a:r>
                    </a:p>
                    <a:p>
                      <a:pPr marL="285750" indent="-285750">
                        <a:buFont typeface="Arial" pitchFamily="34" charset="0"/>
                        <a:buChar char="•"/>
                      </a:pPr>
                      <a:endParaRPr lang="en-US" sz="1800" kern="1200" dirty="0" smtClean="0">
                        <a:solidFill>
                          <a:schemeClr val="dk1"/>
                        </a:solidFill>
                        <a:effectLst/>
                        <a:latin typeface="+mn-lt"/>
                        <a:ea typeface="+mn-ea"/>
                        <a:cs typeface="+mn-cs"/>
                      </a:endParaRPr>
                    </a:p>
                    <a:p>
                      <a:r>
                        <a:rPr lang="en-US" sz="1400" b="0" kern="1200" dirty="0" smtClean="0">
                          <a:solidFill>
                            <a:schemeClr val="tx1"/>
                          </a:solidFill>
                          <a:effectLst/>
                          <a:latin typeface="+mn-lt"/>
                          <a:ea typeface="+mn-ea"/>
                          <a:cs typeface="+mn-cs"/>
                        </a:rPr>
                        <a:t>Students</a:t>
                      </a:r>
                      <a:r>
                        <a:rPr lang="en-US" sz="1400" b="1" kern="1200" baseline="0" dirty="0" smtClean="0">
                          <a:solidFill>
                            <a:srgbClr val="7030A0"/>
                          </a:solidFill>
                          <a:effectLst/>
                          <a:latin typeface="+mn-lt"/>
                          <a:ea typeface="+mn-ea"/>
                          <a:cs typeface="+mn-cs"/>
                        </a:rPr>
                        <a:t> </a:t>
                      </a:r>
                      <a:r>
                        <a:rPr lang="en-US" sz="1400" b="1" kern="1200" dirty="0" smtClean="0">
                          <a:solidFill>
                            <a:srgbClr val="7030A0"/>
                          </a:solidFill>
                          <a:effectLst/>
                          <a:latin typeface="+mn-lt"/>
                          <a:ea typeface="+mn-ea"/>
                          <a:cs typeface="+mn-cs"/>
                        </a:rPr>
                        <a:t>do</a:t>
                      </a:r>
                      <a:r>
                        <a:rPr lang="en-US" sz="1400" kern="1200" dirty="0" smtClean="0">
                          <a:solidFill>
                            <a:schemeClr val="dk1"/>
                          </a:solidFill>
                          <a:effectLst/>
                          <a:latin typeface="+mn-lt"/>
                          <a:ea typeface="+mn-ea"/>
                          <a:cs typeface="+mn-cs"/>
                        </a:rPr>
                        <a:t>:</a:t>
                      </a:r>
                      <a:r>
                        <a:rPr lang="en-US" sz="1400" kern="1200" baseline="0" dirty="0" smtClean="0">
                          <a:solidFill>
                            <a:schemeClr val="dk1"/>
                          </a:solidFill>
                          <a:effectLst/>
                          <a:latin typeface="+mn-lt"/>
                          <a:ea typeface="+mn-ea"/>
                          <a:cs typeface="+mn-cs"/>
                        </a:rPr>
                        <a:t> </a:t>
                      </a:r>
                    </a:p>
                    <a:p>
                      <a:pPr marL="171450" indent="-171450">
                        <a:spcBef>
                          <a:spcPts val="600"/>
                        </a:spcBef>
                        <a:buFont typeface="Arial" pitchFamily="34" charset="0"/>
                        <a:buChar char="•"/>
                      </a:pPr>
                      <a:r>
                        <a:rPr lang="en-US" sz="1200" kern="1200" dirty="0" smtClean="0">
                          <a:solidFill>
                            <a:schemeClr val="dk1"/>
                          </a:solidFill>
                          <a:effectLst/>
                          <a:latin typeface="+mn-lt"/>
                          <a:ea typeface="+mn-ea"/>
                          <a:cs typeface="+mn-cs"/>
                        </a:rPr>
                        <a:t>Explore</a:t>
                      </a:r>
                      <a:r>
                        <a:rPr lang="en-US" sz="1200" kern="1200" baseline="0" dirty="0" smtClean="0">
                          <a:solidFill>
                            <a:schemeClr val="dk1"/>
                          </a:solidFill>
                          <a:effectLst/>
                          <a:latin typeface="+mn-lt"/>
                          <a:ea typeface="+mn-ea"/>
                          <a:cs typeface="+mn-cs"/>
                        </a:rPr>
                        <a:t> a range of artworks from different places and cultures, including Aboriginal and Torres Strait Islander artworks focusing on visual conventions, use of materials, techniques, technologies and processes to express ideas. </a:t>
                      </a:r>
                    </a:p>
                    <a:p>
                      <a:pPr marL="171450" indent="-171450">
                        <a:spcBef>
                          <a:spcPts val="600"/>
                        </a:spcBef>
                        <a:buFont typeface="Arial" pitchFamily="34" charset="0"/>
                        <a:buChar char="•"/>
                      </a:pPr>
                      <a:r>
                        <a:rPr lang="en-US" sz="1200" kern="1200" baseline="0" dirty="0" smtClean="0">
                          <a:solidFill>
                            <a:schemeClr val="dk1"/>
                          </a:solidFill>
                          <a:effectLst/>
                          <a:latin typeface="+mn-lt"/>
                          <a:ea typeface="+mn-ea"/>
                          <a:cs typeface="+mn-cs"/>
                        </a:rPr>
                        <a:t>Discuss how artists express ideas. Explore their own environment </a:t>
                      </a:r>
                    </a:p>
                    <a:p>
                      <a:pPr marL="171450" indent="-171450">
                        <a:spcBef>
                          <a:spcPts val="600"/>
                        </a:spcBef>
                        <a:buFont typeface="Arial" pitchFamily="34" charset="0"/>
                        <a:buChar char="•"/>
                      </a:pPr>
                      <a:r>
                        <a:rPr lang="en-US" sz="1200" kern="1200" baseline="0" dirty="0" smtClean="0">
                          <a:solidFill>
                            <a:schemeClr val="dk1"/>
                          </a:solidFill>
                          <a:effectLst/>
                          <a:latin typeface="+mn-lt"/>
                          <a:ea typeface="+mn-ea"/>
                          <a:cs typeface="+mn-cs"/>
                        </a:rPr>
                        <a:t>Create artworks based on similar ideas and using the similar visual conventions, materials, techniques, technologies and processes. </a:t>
                      </a:r>
                      <a:endParaRPr lang="en-US" sz="12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0914038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856984" cy="405756"/>
          </a:xfrm>
        </p:spPr>
        <p:txBody>
          <a:bodyPr/>
          <a:lstStyle/>
          <a:p>
            <a:pPr marL="0" indent="0">
              <a:buNone/>
            </a:pPr>
            <a:r>
              <a:rPr lang="en-AU" sz="1800" dirty="0" smtClean="0">
                <a:solidFill>
                  <a:schemeClr val="tx1"/>
                </a:solidFill>
              </a:rPr>
              <a:t>Achievement standards               Indicative progress examples	     RUBRIC</a:t>
            </a:r>
            <a:endParaRPr lang="en-AU" sz="1800" dirty="0">
              <a:solidFill>
                <a:schemeClr val="tx1"/>
              </a:solidFill>
            </a:endParaRPr>
          </a:p>
        </p:txBody>
      </p:sp>
      <p:sp>
        <p:nvSpPr>
          <p:cNvPr id="4" name="Right Arrow 3"/>
          <p:cNvSpPr/>
          <p:nvPr/>
        </p:nvSpPr>
        <p:spPr bwMode="auto">
          <a:xfrm>
            <a:off x="3115478" y="764704"/>
            <a:ext cx="607210" cy="324740"/>
          </a:xfrm>
          <a:prstGeom prst="rightArrow">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5" name="Right Arrow 4"/>
          <p:cNvSpPr/>
          <p:nvPr/>
        </p:nvSpPr>
        <p:spPr bwMode="auto">
          <a:xfrm>
            <a:off x="7142858" y="800386"/>
            <a:ext cx="576064" cy="295970"/>
          </a:xfrm>
          <a:prstGeom prst="rightArrow">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73150776"/>
              </p:ext>
            </p:extLst>
          </p:nvPr>
        </p:nvGraphicFramePr>
        <p:xfrm>
          <a:off x="378070" y="1395841"/>
          <a:ext cx="8424936" cy="670560"/>
        </p:xfrm>
        <a:graphic>
          <a:graphicData uri="http://schemas.openxmlformats.org/drawingml/2006/table">
            <a:tbl>
              <a:tblPr firstRow="1" bandRow="1">
                <a:tableStyleId>{5C22544A-7EE6-4342-B048-85BDC9FD1C3A}</a:tableStyleId>
              </a:tblPr>
              <a:tblGrid>
                <a:gridCol w="8424936"/>
              </a:tblGrid>
              <a:tr h="262828">
                <a:tc>
                  <a:txBody>
                    <a:bodyPr/>
                    <a:lstStyle/>
                    <a:p>
                      <a:r>
                        <a:rPr lang="en-AU" sz="1600" baseline="0" dirty="0" smtClean="0"/>
                        <a:t>Context:  Australian Landscape      Focus: Levels 3 and 4</a:t>
                      </a:r>
                      <a:endParaRPr lang="en-AU" sz="1600" dirty="0"/>
                    </a:p>
                  </a:txBody>
                  <a:tcPr>
                    <a:solidFill>
                      <a:srgbClr val="306278"/>
                    </a:solidFill>
                  </a:tcPr>
                </a:tc>
              </a:tr>
              <a:tr h="262828">
                <a:tc>
                  <a:txBody>
                    <a:bodyPr/>
                    <a:lstStyle/>
                    <a:p>
                      <a:pPr algn="l"/>
                      <a:r>
                        <a:rPr lang="en-AU" sz="1600" b="1" dirty="0" smtClean="0">
                          <a:solidFill>
                            <a:srgbClr val="0070C0"/>
                          </a:solidFill>
                        </a:rPr>
                        <a:t>Learning Progress:</a:t>
                      </a:r>
                      <a:r>
                        <a:rPr lang="en-AU" sz="1600" b="1" baseline="0" dirty="0" smtClean="0">
                          <a:solidFill>
                            <a:srgbClr val="0070C0"/>
                          </a:solidFill>
                        </a:rPr>
                        <a:t>  </a:t>
                      </a:r>
                      <a:endParaRPr lang="en-AU" sz="1600" b="1" dirty="0">
                        <a:solidFill>
                          <a:srgbClr val="0070C0"/>
                        </a:solidFill>
                      </a:endParaRPr>
                    </a:p>
                  </a:txBody>
                  <a:tcPr/>
                </a:tc>
              </a:tr>
            </a:tbl>
          </a:graphicData>
        </a:graphic>
      </p:graphicFrame>
      <p:sp>
        <p:nvSpPr>
          <p:cNvPr id="7" name="TextBox 6"/>
          <p:cNvSpPr txBox="1"/>
          <p:nvPr/>
        </p:nvSpPr>
        <p:spPr>
          <a:xfrm>
            <a:off x="611560" y="2420888"/>
            <a:ext cx="7992888" cy="461665"/>
          </a:xfrm>
          <a:prstGeom prst="rect">
            <a:avLst/>
          </a:prstGeom>
          <a:noFill/>
        </p:spPr>
        <p:txBody>
          <a:bodyPr wrap="square" rtlCol="0">
            <a:spAutoFit/>
          </a:bodyPr>
          <a:lstStyle/>
          <a:p>
            <a:endParaRPr lang="en-AU" dirty="0"/>
          </a:p>
        </p:txBody>
      </p:sp>
      <p:sp>
        <p:nvSpPr>
          <p:cNvPr id="2" name="Right Arrow 1"/>
          <p:cNvSpPr/>
          <p:nvPr/>
        </p:nvSpPr>
        <p:spPr bwMode="auto">
          <a:xfrm>
            <a:off x="2771800" y="1727493"/>
            <a:ext cx="5596371" cy="280806"/>
          </a:xfrm>
          <a:prstGeom prst="righ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accent2"/>
              </a:solidFill>
              <a:effectLst/>
              <a:latin typeface="Verdana" pitchFamily="34" charset="0"/>
            </a:endParaRPr>
          </a:p>
        </p:txBody>
      </p:sp>
      <p:sp>
        <p:nvSpPr>
          <p:cNvPr id="10" name="AutoShape 4"/>
          <p:cNvSpPr>
            <a:spLocks noChangeAspect="1" noChangeArrowheads="1" noTextEdit="1"/>
          </p:cNvSpPr>
          <p:nvPr/>
        </p:nvSpPr>
        <p:spPr bwMode="auto">
          <a:xfrm>
            <a:off x="358775" y="1412875"/>
            <a:ext cx="8424863"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Rectangle 23"/>
          <p:cNvSpPr>
            <a:spLocks noChangeArrowheads="1"/>
          </p:cNvSpPr>
          <p:nvPr/>
        </p:nvSpPr>
        <p:spPr bwMode="auto">
          <a:xfrm>
            <a:off x="2036763" y="4140200"/>
            <a:ext cx="12700" cy="18097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 name="Rectangle 25"/>
          <p:cNvSpPr>
            <a:spLocks noChangeArrowheads="1"/>
          </p:cNvSpPr>
          <p:nvPr/>
        </p:nvSpPr>
        <p:spPr bwMode="auto">
          <a:xfrm>
            <a:off x="3722688" y="4140200"/>
            <a:ext cx="12700" cy="18097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24" name="Rectangle 27"/>
          <p:cNvSpPr>
            <a:spLocks noChangeArrowheads="1"/>
          </p:cNvSpPr>
          <p:nvPr/>
        </p:nvSpPr>
        <p:spPr bwMode="auto">
          <a:xfrm>
            <a:off x="5407025" y="4140200"/>
            <a:ext cx="12700" cy="18097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27" name="Rectangle 29"/>
          <p:cNvSpPr>
            <a:spLocks noChangeArrowheads="1"/>
          </p:cNvSpPr>
          <p:nvPr/>
        </p:nvSpPr>
        <p:spPr bwMode="auto">
          <a:xfrm>
            <a:off x="7092950" y="4140200"/>
            <a:ext cx="11113" cy="18097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28" name="Rectangle 30"/>
          <p:cNvSpPr>
            <a:spLocks noChangeArrowheads="1"/>
          </p:cNvSpPr>
          <p:nvPr/>
        </p:nvSpPr>
        <p:spPr bwMode="auto">
          <a:xfrm>
            <a:off x="352425" y="1995488"/>
            <a:ext cx="8437563" cy="381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29" name="Rectangle 31"/>
          <p:cNvSpPr>
            <a:spLocks noChangeArrowheads="1"/>
          </p:cNvSpPr>
          <p:nvPr/>
        </p:nvSpPr>
        <p:spPr bwMode="auto">
          <a:xfrm>
            <a:off x="352425" y="3414713"/>
            <a:ext cx="8437563" cy="127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0" name="Rectangle 32"/>
          <p:cNvSpPr>
            <a:spLocks noChangeArrowheads="1"/>
          </p:cNvSpPr>
          <p:nvPr/>
        </p:nvSpPr>
        <p:spPr bwMode="auto">
          <a:xfrm>
            <a:off x="352425" y="4140200"/>
            <a:ext cx="8437563" cy="127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1" name="Rectangle 33"/>
          <p:cNvSpPr>
            <a:spLocks noChangeArrowheads="1"/>
          </p:cNvSpPr>
          <p:nvPr/>
        </p:nvSpPr>
        <p:spPr bwMode="auto">
          <a:xfrm>
            <a:off x="352425" y="1428750"/>
            <a:ext cx="12700" cy="45212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4" name="Rectangle 36"/>
          <p:cNvSpPr>
            <a:spLocks noChangeArrowheads="1"/>
          </p:cNvSpPr>
          <p:nvPr/>
        </p:nvSpPr>
        <p:spPr bwMode="auto">
          <a:xfrm>
            <a:off x="352425" y="5937250"/>
            <a:ext cx="8437563" cy="127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aphicFrame>
        <p:nvGraphicFramePr>
          <p:cNvPr id="8" name="Table 7"/>
          <p:cNvGraphicFramePr>
            <a:graphicFrameLocks noGrp="1"/>
          </p:cNvGraphicFramePr>
          <p:nvPr>
            <p:extLst>
              <p:ext uri="{D42A27DB-BD31-4B8C-83A1-F6EECF244321}">
                <p14:modId xmlns:p14="http://schemas.microsoft.com/office/powerpoint/2010/main" val="2890975464"/>
              </p:ext>
            </p:extLst>
          </p:nvPr>
        </p:nvGraphicFramePr>
        <p:xfrm>
          <a:off x="235046" y="2190983"/>
          <a:ext cx="8664650" cy="3903959"/>
        </p:xfrm>
        <a:graphic>
          <a:graphicData uri="http://schemas.openxmlformats.org/drawingml/2006/table">
            <a:tbl>
              <a:tblPr firstRow="1" bandRow="1">
                <a:tableStyleId>{5C22544A-7EE6-4342-B048-85BDC9FD1C3A}</a:tableStyleId>
              </a:tblPr>
              <a:tblGrid>
                <a:gridCol w="1730070"/>
                <a:gridCol w="1730070"/>
                <a:gridCol w="1744370"/>
                <a:gridCol w="1730070"/>
                <a:gridCol w="1730070"/>
              </a:tblGrid>
              <a:tr h="538317">
                <a:tc>
                  <a:txBody>
                    <a:bodyPr/>
                    <a:lstStyle/>
                    <a:p>
                      <a:r>
                        <a:rPr lang="en-AU" sz="1500" dirty="0" smtClean="0"/>
                        <a:t>At Level 2</a:t>
                      </a:r>
                      <a:endParaRPr lang="en-AU" sz="1500" dirty="0"/>
                    </a:p>
                  </a:txBody>
                  <a:tcPr marL="94997" marR="94997" marT="47499" marB="47499">
                    <a:solidFill>
                      <a:schemeClr val="accent2">
                        <a:lumMod val="50000"/>
                      </a:schemeClr>
                    </a:solidFill>
                  </a:tcPr>
                </a:tc>
                <a:tc>
                  <a:txBody>
                    <a:bodyPr/>
                    <a:lstStyle/>
                    <a:p>
                      <a:r>
                        <a:rPr lang="en-AU" sz="1500" dirty="0" smtClean="0"/>
                        <a:t>Approaching Level 4</a:t>
                      </a:r>
                      <a:endParaRPr lang="en-AU" sz="1500" dirty="0"/>
                    </a:p>
                  </a:txBody>
                  <a:tcPr marL="94997" marR="94997" marT="47499" marB="47499">
                    <a:solidFill>
                      <a:schemeClr val="accent2">
                        <a:lumMod val="50000"/>
                      </a:schemeClr>
                    </a:solidFill>
                  </a:tcPr>
                </a:tc>
                <a:tc>
                  <a:txBody>
                    <a:bodyPr/>
                    <a:lstStyle/>
                    <a:p>
                      <a:r>
                        <a:rPr lang="en-AU" sz="1500" dirty="0" smtClean="0"/>
                        <a:t>At Level 4</a:t>
                      </a:r>
                      <a:endParaRPr lang="en-AU" sz="1500" dirty="0"/>
                    </a:p>
                  </a:txBody>
                  <a:tcPr marL="94997" marR="94997" marT="47499" marB="47499">
                    <a:solidFill>
                      <a:schemeClr val="accent2">
                        <a:lumMod val="50000"/>
                      </a:schemeClr>
                    </a:solidFill>
                  </a:tcPr>
                </a:tc>
                <a:tc>
                  <a:txBody>
                    <a:bodyPr/>
                    <a:lstStyle/>
                    <a:p>
                      <a:r>
                        <a:rPr lang="en-AU" sz="1500" dirty="0" smtClean="0"/>
                        <a:t>Approaching Level 6</a:t>
                      </a:r>
                      <a:endParaRPr lang="en-AU" sz="1500" dirty="0"/>
                    </a:p>
                  </a:txBody>
                  <a:tcPr marL="94997" marR="94997" marT="47499" marB="47499">
                    <a:solidFill>
                      <a:schemeClr val="accent2">
                        <a:lumMod val="50000"/>
                      </a:schemeClr>
                    </a:solidFill>
                  </a:tcPr>
                </a:tc>
                <a:tc>
                  <a:txBody>
                    <a:bodyPr/>
                    <a:lstStyle/>
                    <a:p>
                      <a:r>
                        <a:rPr lang="en-AU" sz="1500" dirty="0" smtClean="0"/>
                        <a:t>At level 6</a:t>
                      </a:r>
                      <a:endParaRPr lang="en-AU" sz="1500" dirty="0"/>
                    </a:p>
                  </a:txBody>
                  <a:tcPr marL="94997" marR="94997" marT="47499" marB="47499">
                    <a:solidFill>
                      <a:schemeClr val="accent2">
                        <a:lumMod val="50000"/>
                      </a:schemeClr>
                    </a:solidFill>
                  </a:tcPr>
                </a:tc>
              </a:tr>
              <a:tr h="2944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dk1"/>
                          </a:solidFill>
                          <a:effectLst/>
                          <a:latin typeface="+mn-lt"/>
                          <a:ea typeface="+mn-ea"/>
                          <a:cs typeface="+mn-cs"/>
                        </a:rPr>
                        <a:t>Students make artworks using different materials, techniques and processes to express their ideas, observations and imagination.</a:t>
                      </a:r>
                    </a:p>
                    <a:p>
                      <a:endParaRPr lang="en-AU" sz="1200" dirty="0"/>
                    </a:p>
                  </a:txBody>
                  <a:tcPr marL="94997" marR="94997" marT="47499" marB="47499"/>
                </a:tc>
                <a:tc>
                  <a:txBody>
                    <a:bodyPr/>
                    <a:lstStyle/>
                    <a:p>
                      <a:r>
                        <a:rPr lang="en-AU" sz="1200" dirty="0" smtClean="0"/>
                        <a:t>(Indicative</a:t>
                      </a:r>
                      <a:r>
                        <a:rPr lang="en-AU" sz="1200" baseline="0" dirty="0" smtClean="0"/>
                        <a:t> progress discussion to set expectations)</a:t>
                      </a:r>
                      <a:endParaRPr lang="en-AU" sz="1200" dirty="0"/>
                    </a:p>
                  </a:txBody>
                  <a:tcPr marL="94997" marR="94997" marT="47499" marB="47499"/>
                </a:tc>
                <a:tc>
                  <a:txBody>
                    <a:bodyPr/>
                    <a:lstStyle/>
                    <a:p>
                      <a:r>
                        <a:rPr lang="en-AU" sz="1200" kern="1200" dirty="0" smtClean="0">
                          <a:solidFill>
                            <a:schemeClr val="dk1"/>
                          </a:solidFill>
                          <a:effectLst/>
                          <a:latin typeface="+mn-lt"/>
                          <a:ea typeface="+mn-ea"/>
                          <a:cs typeface="+mn-cs"/>
                        </a:rPr>
                        <a:t>Students plan and make artworks that are inspired by artworks they experience. They use materials, visual conventions, techniques and processes to express their ideas in artworks.</a:t>
                      </a:r>
                      <a:endParaRPr lang="en-AU" sz="1200" dirty="0"/>
                    </a:p>
                  </a:txBody>
                  <a:tcPr marL="94997" marR="94997" marT="47499" marB="47499"/>
                </a:tc>
                <a:tc>
                  <a:txBody>
                    <a:bodyPr/>
                    <a:lstStyle/>
                    <a:p>
                      <a:r>
                        <a:rPr lang="en-AU" sz="1200" dirty="0" smtClean="0"/>
                        <a:t>(Indicative progress discussion </a:t>
                      </a:r>
                      <a:r>
                        <a:rPr lang="en-AU" sz="1200" baseline="0" dirty="0" smtClean="0"/>
                        <a:t>to  set expectations)</a:t>
                      </a:r>
                      <a:endParaRPr lang="en-AU" sz="1200" dirty="0"/>
                    </a:p>
                  </a:txBody>
                  <a:tcPr marL="94997" marR="94997" marT="47499" marB="47499"/>
                </a:tc>
                <a:tc>
                  <a:txBody>
                    <a:bodyPr/>
                    <a:lstStyle/>
                    <a:p>
                      <a:r>
                        <a:rPr lang="en-AU" sz="1200" kern="1200" dirty="0" smtClean="0">
                          <a:solidFill>
                            <a:schemeClr val="dk1"/>
                          </a:solidFill>
                          <a:effectLst/>
                          <a:latin typeface="+mn-lt"/>
                          <a:ea typeface="+mn-ea"/>
                          <a:cs typeface="+mn-cs"/>
                        </a:rPr>
                        <a:t>Students explain how ideas are expressed in artworks they make and view. They demonstrate the use of different techniques and processes in planning and making artworks.</a:t>
                      </a:r>
                      <a:r>
                        <a:rPr lang="en-AU" sz="1200" kern="1200" baseline="0" dirty="0" smtClean="0">
                          <a:solidFill>
                            <a:schemeClr val="dk1"/>
                          </a:solidFill>
                          <a:effectLst/>
                          <a:latin typeface="+mn-lt"/>
                          <a:ea typeface="+mn-ea"/>
                          <a:cs typeface="+mn-cs"/>
                        </a:rPr>
                        <a:t> </a:t>
                      </a:r>
                      <a:r>
                        <a:rPr lang="en-AU" sz="1200" kern="1200" dirty="0" smtClean="0">
                          <a:solidFill>
                            <a:schemeClr val="dk1"/>
                          </a:solidFill>
                          <a:effectLst/>
                          <a:latin typeface="+mn-lt"/>
                          <a:ea typeface="+mn-ea"/>
                          <a:cs typeface="+mn-cs"/>
                        </a:rPr>
                        <a:t>They use visual conventions and visual arts practices to express ideas, themes and concepts in their artworks. </a:t>
                      </a:r>
                      <a:endParaRPr lang="en-AU" sz="1200" dirty="0"/>
                    </a:p>
                  </a:txBody>
                  <a:tcPr marL="94997" marR="94997" marT="47499" marB="47499"/>
                </a:tc>
              </a:tr>
              <a:tr h="406850">
                <a:tc gridSpan="5">
                  <a:txBody>
                    <a:bodyPr/>
                    <a:lstStyle/>
                    <a:p>
                      <a:pPr algn="ctr"/>
                      <a:r>
                        <a:rPr lang="en-AU" sz="1500" b="1" dirty="0" smtClean="0">
                          <a:solidFill>
                            <a:schemeClr val="accent6">
                              <a:lumMod val="75000"/>
                            </a:schemeClr>
                          </a:solidFill>
                        </a:rPr>
                        <a:t>The</a:t>
                      </a:r>
                      <a:r>
                        <a:rPr lang="en-AU" sz="1500" b="1" baseline="0" dirty="0" smtClean="0">
                          <a:solidFill>
                            <a:schemeClr val="accent6">
                              <a:lumMod val="75000"/>
                            </a:schemeClr>
                          </a:solidFill>
                        </a:rPr>
                        <a:t> expectations above are then linked to the context to create the rubric. </a:t>
                      </a:r>
                      <a:endParaRPr lang="en-AU" sz="1500" b="1" dirty="0">
                        <a:solidFill>
                          <a:schemeClr val="accent6">
                            <a:lumMod val="75000"/>
                          </a:schemeClr>
                        </a:solidFill>
                      </a:endParaRPr>
                    </a:p>
                  </a:txBody>
                  <a:tcPr marL="94997" marR="94997" marT="47499" marB="47499"/>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r>
            </a:tbl>
          </a:graphicData>
        </a:graphic>
      </p:graphicFrame>
      <p:sp>
        <p:nvSpPr>
          <p:cNvPr id="9" name="TextBox 8"/>
          <p:cNvSpPr txBox="1"/>
          <p:nvPr/>
        </p:nvSpPr>
        <p:spPr>
          <a:xfrm>
            <a:off x="1187624" y="116632"/>
            <a:ext cx="6243266" cy="461665"/>
          </a:xfrm>
          <a:prstGeom prst="rect">
            <a:avLst/>
          </a:prstGeom>
          <a:noFill/>
        </p:spPr>
        <p:txBody>
          <a:bodyPr wrap="square" rtlCol="0">
            <a:spAutoFit/>
          </a:bodyPr>
          <a:lstStyle/>
          <a:p>
            <a:pPr algn="ctr"/>
            <a:r>
              <a:rPr lang="en-AU" b="1" dirty="0" smtClean="0">
                <a:solidFill>
                  <a:schemeClr val="bg1"/>
                </a:solidFill>
              </a:rPr>
              <a:t>ASSESSMENT PLANNING</a:t>
            </a:r>
            <a:endParaRPr lang="en-AU" b="1" dirty="0">
              <a:solidFill>
                <a:schemeClr val="bg1"/>
              </a:solidFill>
            </a:endParaRPr>
          </a:p>
        </p:txBody>
      </p:sp>
    </p:spTree>
    <p:extLst>
      <p:ext uri="{BB962C8B-B14F-4D97-AF65-F5344CB8AC3E}">
        <p14:creationId xmlns:p14="http://schemas.microsoft.com/office/powerpoint/2010/main" val="7177387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6622"/>
            <a:ext cx="8856984" cy="405756"/>
          </a:xfrm>
        </p:spPr>
        <p:txBody>
          <a:bodyPr/>
          <a:lstStyle/>
          <a:p>
            <a:pPr marL="0" indent="0" algn="ctr">
              <a:buNone/>
            </a:pPr>
            <a:r>
              <a:rPr lang="en-AU" sz="1800" dirty="0" smtClean="0">
                <a:solidFill>
                  <a:schemeClr val="bg1"/>
                </a:solidFill>
              </a:rPr>
              <a:t>ASSESSMENT RUBRIC</a:t>
            </a:r>
            <a:endParaRPr lang="en-AU" sz="18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77465637"/>
              </p:ext>
            </p:extLst>
          </p:nvPr>
        </p:nvGraphicFramePr>
        <p:xfrm>
          <a:off x="365052" y="583743"/>
          <a:ext cx="8424936" cy="609600"/>
        </p:xfrm>
        <a:graphic>
          <a:graphicData uri="http://schemas.openxmlformats.org/drawingml/2006/table">
            <a:tbl>
              <a:tblPr firstRow="1" bandRow="1">
                <a:tableStyleId>{5C22544A-7EE6-4342-B048-85BDC9FD1C3A}</a:tableStyleId>
              </a:tblPr>
              <a:tblGrid>
                <a:gridCol w="8424936"/>
              </a:tblGrid>
              <a:tr h="262828">
                <a:tc>
                  <a:txBody>
                    <a:bodyPr/>
                    <a:lstStyle/>
                    <a:p>
                      <a:r>
                        <a:rPr lang="en-AU" sz="1400" baseline="0" dirty="0" smtClean="0"/>
                        <a:t>Context:  Australian Landscape      Focus: Levels 3 and 4</a:t>
                      </a:r>
                      <a:endParaRPr lang="en-AU" sz="1400" dirty="0"/>
                    </a:p>
                  </a:txBody>
                  <a:tcPr>
                    <a:solidFill>
                      <a:srgbClr val="306278"/>
                    </a:solidFill>
                  </a:tcPr>
                </a:tc>
              </a:tr>
              <a:tr h="262828">
                <a:tc>
                  <a:txBody>
                    <a:bodyPr/>
                    <a:lstStyle/>
                    <a:p>
                      <a:pPr algn="l"/>
                      <a:r>
                        <a:rPr lang="en-AU" sz="1400" b="1" dirty="0" smtClean="0">
                          <a:solidFill>
                            <a:srgbClr val="0070C0"/>
                          </a:solidFill>
                        </a:rPr>
                        <a:t>Learning Progress:</a:t>
                      </a:r>
                      <a:r>
                        <a:rPr lang="en-AU" sz="1400" b="1" baseline="0" dirty="0" smtClean="0">
                          <a:solidFill>
                            <a:srgbClr val="0070C0"/>
                          </a:solidFill>
                        </a:rPr>
                        <a:t>  </a:t>
                      </a:r>
                      <a:endParaRPr lang="en-AU" sz="1400" b="1" dirty="0">
                        <a:solidFill>
                          <a:srgbClr val="0070C0"/>
                        </a:solidFill>
                      </a:endParaRPr>
                    </a:p>
                  </a:txBody>
                  <a:tcPr/>
                </a:tc>
              </a:tr>
            </a:tbl>
          </a:graphicData>
        </a:graphic>
      </p:graphicFrame>
      <p:sp>
        <p:nvSpPr>
          <p:cNvPr id="7" name="TextBox 6"/>
          <p:cNvSpPr txBox="1"/>
          <p:nvPr/>
        </p:nvSpPr>
        <p:spPr>
          <a:xfrm>
            <a:off x="611560" y="2420888"/>
            <a:ext cx="7992888" cy="461665"/>
          </a:xfrm>
          <a:prstGeom prst="rect">
            <a:avLst/>
          </a:prstGeom>
          <a:noFill/>
        </p:spPr>
        <p:txBody>
          <a:bodyPr wrap="square" rtlCol="0">
            <a:spAutoFit/>
          </a:bodyPr>
          <a:lstStyle/>
          <a:p>
            <a:endParaRPr lang="en-AU" dirty="0"/>
          </a:p>
        </p:txBody>
      </p:sp>
      <p:sp>
        <p:nvSpPr>
          <p:cNvPr id="2" name="Right Arrow 1"/>
          <p:cNvSpPr/>
          <p:nvPr/>
        </p:nvSpPr>
        <p:spPr bwMode="auto">
          <a:xfrm>
            <a:off x="2339752" y="926967"/>
            <a:ext cx="6264696" cy="140403"/>
          </a:xfrm>
          <a:prstGeom prst="righ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accent2"/>
              </a:solidFill>
              <a:effectLst/>
              <a:latin typeface="Verdana" pitchFamily="34" charset="0"/>
            </a:endParaRPr>
          </a:p>
        </p:txBody>
      </p:sp>
      <p:sp>
        <p:nvSpPr>
          <p:cNvPr id="10" name="AutoShape 4"/>
          <p:cNvSpPr>
            <a:spLocks noChangeAspect="1" noChangeArrowheads="1" noTextEdit="1"/>
          </p:cNvSpPr>
          <p:nvPr/>
        </p:nvSpPr>
        <p:spPr bwMode="auto">
          <a:xfrm>
            <a:off x="358775" y="1412875"/>
            <a:ext cx="8424863"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Rectangle 22"/>
          <p:cNvSpPr>
            <a:spLocks noChangeArrowheads="1"/>
          </p:cNvSpPr>
          <p:nvPr/>
        </p:nvSpPr>
        <p:spPr bwMode="auto">
          <a:xfrm>
            <a:off x="2036763" y="1428750"/>
            <a:ext cx="12700" cy="1998663"/>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 name="Rectangle 23"/>
          <p:cNvSpPr>
            <a:spLocks noChangeArrowheads="1"/>
          </p:cNvSpPr>
          <p:nvPr/>
        </p:nvSpPr>
        <p:spPr bwMode="auto">
          <a:xfrm>
            <a:off x="2036763" y="4140200"/>
            <a:ext cx="12700" cy="18097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 name="Rectangle 24"/>
          <p:cNvSpPr>
            <a:spLocks noChangeArrowheads="1"/>
          </p:cNvSpPr>
          <p:nvPr/>
        </p:nvSpPr>
        <p:spPr bwMode="auto">
          <a:xfrm>
            <a:off x="3722688" y="1428750"/>
            <a:ext cx="12700" cy="1998663"/>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 name="Rectangle 25"/>
          <p:cNvSpPr>
            <a:spLocks noChangeArrowheads="1"/>
          </p:cNvSpPr>
          <p:nvPr/>
        </p:nvSpPr>
        <p:spPr bwMode="auto">
          <a:xfrm>
            <a:off x="3722688" y="4140200"/>
            <a:ext cx="12700" cy="18097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 name="Rectangle 26"/>
          <p:cNvSpPr>
            <a:spLocks noChangeArrowheads="1"/>
          </p:cNvSpPr>
          <p:nvPr/>
        </p:nvSpPr>
        <p:spPr bwMode="auto">
          <a:xfrm>
            <a:off x="5407025" y="1428750"/>
            <a:ext cx="12700" cy="1998663"/>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24" name="Rectangle 27"/>
          <p:cNvSpPr>
            <a:spLocks noChangeArrowheads="1"/>
          </p:cNvSpPr>
          <p:nvPr/>
        </p:nvSpPr>
        <p:spPr bwMode="auto">
          <a:xfrm>
            <a:off x="5407025" y="4140200"/>
            <a:ext cx="12700" cy="18097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25" name="Rectangle 28"/>
          <p:cNvSpPr>
            <a:spLocks noChangeArrowheads="1"/>
          </p:cNvSpPr>
          <p:nvPr/>
        </p:nvSpPr>
        <p:spPr bwMode="auto">
          <a:xfrm>
            <a:off x="7092950" y="1428750"/>
            <a:ext cx="11113" cy="1998663"/>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27" name="Rectangle 29"/>
          <p:cNvSpPr>
            <a:spLocks noChangeArrowheads="1"/>
          </p:cNvSpPr>
          <p:nvPr/>
        </p:nvSpPr>
        <p:spPr bwMode="auto">
          <a:xfrm>
            <a:off x="7092950" y="4140200"/>
            <a:ext cx="11113" cy="18097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28" name="Rectangle 30"/>
          <p:cNvSpPr>
            <a:spLocks noChangeArrowheads="1"/>
          </p:cNvSpPr>
          <p:nvPr/>
        </p:nvSpPr>
        <p:spPr bwMode="auto">
          <a:xfrm>
            <a:off x="352425" y="1995488"/>
            <a:ext cx="8437563" cy="381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29" name="Rectangle 31"/>
          <p:cNvSpPr>
            <a:spLocks noChangeArrowheads="1"/>
          </p:cNvSpPr>
          <p:nvPr/>
        </p:nvSpPr>
        <p:spPr bwMode="auto">
          <a:xfrm>
            <a:off x="352425" y="3414713"/>
            <a:ext cx="8437563" cy="127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0" name="Rectangle 32"/>
          <p:cNvSpPr>
            <a:spLocks noChangeArrowheads="1"/>
          </p:cNvSpPr>
          <p:nvPr/>
        </p:nvSpPr>
        <p:spPr bwMode="auto">
          <a:xfrm>
            <a:off x="352425" y="4140200"/>
            <a:ext cx="8437563" cy="127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1" name="Rectangle 33"/>
          <p:cNvSpPr>
            <a:spLocks noChangeArrowheads="1"/>
          </p:cNvSpPr>
          <p:nvPr/>
        </p:nvSpPr>
        <p:spPr bwMode="auto">
          <a:xfrm>
            <a:off x="352425" y="1428750"/>
            <a:ext cx="12700" cy="45212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2" name="Rectangle 34"/>
          <p:cNvSpPr>
            <a:spLocks noChangeArrowheads="1"/>
          </p:cNvSpPr>
          <p:nvPr/>
        </p:nvSpPr>
        <p:spPr bwMode="auto">
          <a:xfrm>
            <a:off x="8777288" y="1428750"/>
            <a:ext cx="12700" cy="45212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3" name="Rectangle 35"/>
          <p:cNvSpPr>
            <a:spLocks noChangeArrowheads="1"/>
          </p:cNvSpPr>
          <p:nvPr/>
        </p:nvSpPr>
        <p:spPr bwMode="auto">
          <a:xfrm>
            <a:off x="352425" y="1428750"/>
            <a:ext cx="8437563" cy="127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4" name="Rectangle 36"/>
          <p:cNvSpPr>
            <a:spLocks noChangeArrowheads="1"/>
          </p:cNvSpPr>
          <p:nvPr/>
        </p:nvSpPr>
        <p:spPr bwMode="auto">
          <a:xfrm>
            <a:off x="352425" y="5937250"/>
            <a:ext cx="8437563" cy="127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5" name="Rectangle 37"/>
          <p:cNvSpPr>
            <a:spLocks noChangeArrowheads="1"/>
          </p:cNvSpPr>
          <p:nvPr/>
        </p:nvSpPr>
        <p:spPr bwMode="auto">
          <a:xfrm>
            <a:off x="450850" y="1489075"/>
            <a:ext cx="3444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38"/>
          <p:cNvSpPr>
            <a:spLocks noChangeArrowheads="1"/>
          </p:cNvSpPr>
          <p:nvPr/>
        </p:nvSpPr>
        <p:spPr bwMode="auto">
          <a:xfrm>
            <a:off x="755650" y="1489075"/>
            <a:ext cx="8810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cs typeface="Arial" pitchFamily="34" charset="0"/>
              </a:rPr>
              <a:t>Level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Rectangle 39"/>
          <p:cNvSpPr>
            <a:spLocks noChangeArrowheads="1"/>
          </p:cNvSpPr>
          <p:nvPr/>
        </p:nvSpPr>
        <p:spPr bwMode="auto">
          <a:xfrm>
            <a:off x="2135188" y="1490663"/>
            <a:ext cx="13462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pitchFamily="34" charset="0"/>
                <a:cs typeface="Arial" pitchFamily="34" charset="0"/>
              </a:rPr>
              <a:t>Approaching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41"/>
          <p:cNvSpPr>
            <a:spLocks noChangeArrowheads="1"/>
          </p:cNvSpPr>
          <p:nvPr/>
        </p:nvSpPr>
        <p:spPr bwMode="auto">
          <a:xfrm>
            <a:off x="3821113" y="1489075"/>
            <a:ext cx="3444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42"/>
          <p:cNvSpPr>
            <a:spLocks noChangeArrowheads="1"/>
          </p:cNvSpPr>
          <p:nvPr/>
        </p:nvSpPr>
        <p:spPr bwMode="auto">
          <a:xfrm>
            <a:off x="4125913" y="1489075"/>
            <a:ext cx="8810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Level 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44"/>
          <p:cNvSpPr>
            <a:spLocks noChangeArrowheads="1"/>
          </p:cNvSpPr>
          <p:nvPr/>
        </p:nvSpPr>
        <p:spPr bwMode="auto">
          <a:xfrm>
            <a:off x="5505450" y="1735138"/>
            <a:ext cx="7842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pitchFamily="34" charset="0"/>
                <a:cs typeface="Arial" pitchFamily="34" charset="0"/>
              </a:rPr>
              <a:t>Level 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45"/>
          <p:cNvSpPr>
            <a:spLocks noChangeArrowheads="1"/>
          </p:cNvSpPr>
          <p:nvPr/>
        </p:nvSpPr>
        <p:spPr bwMode="auto">
          <a:xfrm>
            <a:off x="7191375" y="1489075"/>
            <a:ext cx="3444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77576671"/>
              </p:ext>
            </p:extLst>
          </p:nvPr>
        </p:nvGraphicFramePr>
        <p:xfrm>
          <a:off x="264243" y="1412875"/>
          <a:ext cx="8700244" cy="5090160"/>
        </p:xfrm>
        <a:graphic>
          <a:graphicData uri="http://schemas.openxmlformats.org/drawingml/2006/table">
            <a:tbl>
              <a:tblPr firstRow="1" bandRow="1">
                <a:tableStyleId>{5C22544A-7EE6-4342-B048-85BDC9FD1C3A}</a:tableStyleId>
              </a:tblPr>
              <a:tblGrid>
                <a:gridCol w="1737177"/>
                <a:gridCol w="1737177"/>
                <a:gridCol w="1751536"/>
                <a:gridCol w="1737177"/>
                <a:gridCol w="1737177"/>
              </a:tblGrid>
              <a:tr h="504056">
                <a:tc>
                  <a:txBody>
                    <a:bodyPr/>
                    <a:lstStyle/>
                    <a:p>
                      <a:r>
                        <a:rPr lang="en-AU" sz="1400" dirty="0" smtClean="0"/>
                        <a:t>At Level 2</a:t>
                      </a:r>
                      <a:endParaRPr lang="en-AU" sz="1400" dirty="0"/>
                    </a:p>
                  </a:txBody>
                  <a:tcPr>
                    <a:solidFill>
                      <a:schemeClr val="accent2">
                        <a:lumMod val="50000"/>
                      </a:schemeClr>
                    </a:solidFill>
                  </a:tcPr>
                </a:tc>
                <a:tc>
                  <a:txBody>
                    <a:bodyPr/>
                    <a:lstStyle/>
                    <a:p>
                      <a:r>
                        <a:rPr lang="en-AU" sz="1400" dirty="0" smtClean="0"/>
                        <a:t>Approaching Level 4</a:t>
                      </a:r>
                      <a:endParaRPr lang="en-AU" sz="1400" dirty="0"/>
                    </a:p>
                  </a:txBody>
                  <a:tcPr>
                    <a:solidFill>
                      <a:schemeClr val="accent2">
                        <a:lumMod val="50000"/>
                      </a:schemeClr>
                    </a:solidFill>
                  </a:tcPr>
                </a:tc>
                <a:tc>
                  <a:txBody>
                    <a:bodyPr/>
                    <a:lstStyle/>
                    <a:p>
                      <a:r>
                        <a:rPr lang="en-AU" sz="1400" dirty="0" smtClean="0"/>
                        <a:t>At Level 4</a:t>
                      </a:r>
                      <a:endParaRPr lang="en-AU" sz="1400" dirty="0"/>
                    </a:p>
                  </a:txBody>
                  <a:tcPr>
                    <a:solidFill>
                      <a:schemeClr val="accent2">
                        <a:lumMod val="50000"/>
                      </a:schemeClr>
                    </a:solidFill>
                  </a:tcPr>
                </a:tc>
                <a:tc>
                  <a:txBody>
                    <a:bodyPr/>
                    <a:lstStyle/>
                    <a:p>
                      <a:r>
                        <a:rPr lang="en-AU" sz="1400" dirty="0" smtClean="0"/>
                        <a:t>Approaching Level 6</a:t>
                      </a:r>
                      <a:endParaRPr lang="en-AU" sz="1400" dirty="0"/>
                    </a:p>
                  </a:txBody>
                  <a:tcPr>
                    <a:solidFill>
                      <a:schemeClr val="accent2">
                        <a:lumMod val="50000"/>
                      </a:schemeClr>
                    </a:solidFill>
                  </a:tcPr>
                </a:tc>
                <a:tc>
                  <a:txBody>
                    <a:bodyPr/>
                    <a:lstStyle/>
                    <a:p>
                      <a:r>
                        <a:rPr lang="en-AU" sz="1400" dirty="0" smtClean="0"/>
                        <a:t>At level 6</a:t>
                      </a:r>
                      <a:endParaRPr lang="en-AU" sz="1400" dirty="0"/>
                    </a:p>
                  </a:txBody>
                  <a:tcPr>
                    <a:solidFill>
                      <a:schemeClr val="accent2">
                        <a:lumMod val="50000"/>
                      </a:schemeClr>
                    </a:solidFill>
                  </a:tcPr>
                </a:tc>
              </a:tr>
              <a:tr h="760028">
                <a:tc>
                  <a:txBody>
                    <a:bodyPr/>
                    <a:lstStyle/>
                    <a:p>
                      <a:pPr marL="171450" indent="-171450">
                        <a:buFont typeface="Arial" pitchFamily="34" charset="0"/>
                        <a:buChar char="•"/>
                      </a:pPr>
                      <a:r>
                        <a:rPr lang="en-AU" sz="1200" dirty="0" smtClean="0"/>
                        <a:t>Demonstrate</a:t>
                      </a:r>
                      <a:r>
                        <a:rPr lang="en-AU" sz="1200" baseline="0" dirty="0" smtClean="0"/>
                        <a:t> and identify the use of </a:t>
                      </a:r>
                      <a:r>
                        <a:rPr lang="en-AU" sz="1200" dirty="0" smtClean="0"/>
                        <a:t> materials</a:t>
                      </a:r>
                      <a:r>
                        <a:rPr lang="en-AU" sz="1200" baseline="0" dirty="0" smtClean="0"/>
                        <a:t> and techniques.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aseline="0" dirty="0" smtClean="0"/>
                        <a:t>Demonstrate the local environment as subject matter. </a:t>
                      </a:r>
                      <a:endParaRPr lang="en-AU" sz="1200" dirty="0" smtClean="0"/>
                    </a:p>
                    <a:p>
                      <a:pPr marL="0" indent="0">
                        <a:buFont typeface="Arial" pitchFamily="34" charset="0"/>
                        <a:buNone/>
                      </a:pPr>
                      <a:endParaRPr lang="en-AU" sz="1200" dirty="0"/>
                    </a:p>
                  </a:txBody>
                  <a:tcPr/>
                </a:tc>
                <a:tc>
                  <a:txBody>
                    <a:bodyPr/>
                    <a:lstStyle/>
                    <a:p>
                      <a:pPr marL="171450" indent="-171450">
                        <a:buFont typeface="Arial" pitchFamily="34" charset="0"/>
                        <a:buChar char="•"/>
                      </a:pPr>
                      <a:r>
                        <a:rPr lang="en-AU" sz="1200" dirty="0" smtClean="0"/>
                        <a:t>Demonstrate</a:t>
                      </a:r>
                      <a:r>
                        <a:rPr lang="en-AU" sz="1200" baseline="0" dirty="0" smtClean="0"/>
                        <a:t> how different techniques are used to create a painting.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aseline="0" dirty="0" smtClean="0"/>
                        <a:t>Express personal ideas about the local environment. </a:t>
                      </a:r>
                    </a:p>
                    <a:p>
                      <a:pPr marL="0" indent="0">
                        <a:buFont typeface="Arial" pitchFamily="34" charset="0"/>
                        <a:buNone/>
                      </a:pPr>
                      <a:endParaRPr lang="en-AU" sz="1200" baseline="0" dirty="0" smtClean="0"/>
                    </a:p>
                  </a:txBody>
                  <a:tcPr/>
                </a:tc>
                <a:tc>
                  <a:txBody>
                    <a:bodyPr/>
                    <a:lstStyle/>
                    <a:p>
                      <a:pPr marL="171450" indent="-171450">
                        <a:buFont typeface="Arial" pitchFamily="34" charset="0"/>
                        <a:buChar char="•"/>
                      </a:pPr>
                      <a:r>
                        <a:rPr lang="en-AU" sz="1200" dirty="0" smtClean="0"/>
                        <a:t>Demonstrate some</a:t>
                      </a:r>
                      <a:r>
                        <a:rPr lang="en-AU" sz="1200" baseline="0" dirty="0" smtClean="0"/>
                        <a:t> planning to make an artwork using some visual conventions, techniques and processes.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aseline="0" dirty="0" smtClean="0"/>
                        <a:t>Express personal ideas on the local environment inspired by the techniques and ideas of other artists. </a:t>
                      </a:r>
                      <a:endParaRPr lang="en-AU" sz="1200" dirty="0" smtClean="0"/>
                    </a:p>
                    <a:p>
                      <a:pPr marL="171450" indent="-171450">
                        <a:buFont typeface="Arial" pitchFamily="34" charset="0"/>
                        <a:buChar char="•"/>
                      </a:pPr>
                      <a:endParaRPr lang="en-AU" sz="1200" baseline="0" dirty="0" smtClean="0"/>
                    </a:p>
                  </a:txBody>
                  <a:tcPr/>
                </a:tc>
                <a:tc>
                  <a:txBody>
                    <a:bodyPr/>
                    <a:lstStyle/>
                    <a:p>
                      <a:pPr marL="171450" indent="-171450">
                        <a:buFont typeface="Arial" pitchFamily="34" charset="0"/>
                        <a:buChar char="•"/>
                      </a:pPr>
                      <a:r>
                        <a:rPr lang="en-AU" sz="1200" dirty="0" smtClean="0"/>
                        <a:t>Demonstrate the planning of an artwork using selected</a:t>
                      </a:r>
                      <a:r>
                        <a:rPr lang="en-AU" sz="1200" baseline="0" dirty="0" smtClean="0"/>
                        <a:t> </a:t>
                      </a:r>
                      <a:r>
                        <a:rPr lang="en-AU" sz="1200" dirty="0" smtClean="0"/>
                        <a:t>techniques and processes.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aseline="0" dirty="0" smtClean="0"/>
                        <a:t>Express personal ideas on the local environment, inspired by the artistic practice of other artists.</a:t>
                      </a:r>
                    </a:p>
                    <a:p>
                      <a:pPr marL="171450" indent="-171450">
                        <a:buFont typeface="Arial" pitchFamily="34" charset="0"/>
                        <a:buChar char="•"/>
                      </a:pPr>
                      <a:endParaRPr lang="en-AU" sz="1200" baseline="0" dirty="0" smtClean="0"/>
                    </a:p>
                  </a:txBody>
                  <a:tcPr/>
                </a:tc>
                <a:tc>
                  <a:txBody>
                    <a:bodyPr/>
                    <a:lstStyle/>
                    <a:p>
                      <a:pPr marL="171450" indent="-171450">
                        <a:buFont typeface="Arial" pitchFamily="34" charset="0"/>
                        <a:buChar char="•"/>
                      </a:pPr>
                      <a:r>
                        <a:rPr lang="en-AU" sz="1200" dirty="0" smtClean="0"/>
                        <a:t>Demonstrate the use of different techniques and processes in the planning and making of an artwork</a:t>
                      </a:r>
                      <a:r>
                        <a:rPr lang="en-AU" sz="1200" baseline="0" dirty="0" smtClean="0"/>
                        <a:t> </a:t>
                      </a:r>
                    </a:p>
                    <a:p>
                      <a:pPr marL="171450" indent="-171450">
                        <a:buFont typeface="Arial" pitchFamily="34" charset="0"/>
                        <a:buChar char="•"/>
                      </a:pPr>
                      <a:r>
                        <a:rPr lang="en-AU" sz="1200" baseline="0" dirty="0" smtClean="0"/>
                        <a:t>Express personal on the local environment and inspired by the practice of other artists. </a:t>
                      </a:r>
                    </a:p>
                  </a:txBody>
                  <a:tcPr/>
                </a:tc>
              </a:tr>
              <a:tr h="760028">
                <a:tc>
                  <a:txBody>
                    <a:bodyPr/>
                    <a:lstStyle/>
                    <a:p>
                      <a:pPr marL="171450" indent="-171450">
                        <a:buFont typeface="Arial" pitchFamily="34" charset="0"/>
                        <a:buChar char="•"/>
                      </a:pPr>
                      <a:r>
                        <a:rPr lang="en-AU" sz="1200" baseline="0" dirty="0" smtClean="0"/>
                        <a:t>Identify the use of techniques in the artwork using simple vocabulary.</a:t>
                      </a:r>
                      <a:endParaRPr lang="en-AU"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aseline="0" dirty="0" smtClean="0"/>
                        <a:t>Describe how techniques have been used in the artwork to express ideas. </a:t>
                      </a:r>
                      <a:endParaRPr lang="en-AU" sz="1200" dirty="0" smtClean="0"/>
                    </a:p>
                    <a:p>
                      <a:pPr marL="171450" indent="-171450">
                        <a:buFont typeface="Arial" pitchFamily="34" charset="0"/>
                        <a:buChar char="•"/>
                      </a:pPr>
                      <a:endParaRPr lang="en-AU"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aseline="0" dirty="0" smtClean="0"/>
                        <a:t>Identify the use of materials, techniques and processes used in the artwork inspired by other artists to express ideas. </a:t>
                      </a:r>
                      <a:endParaRPr lang="en-AU" sz="1200" dirty="0" smtClean="0"/>
                    </a:p>
                    <a:p>
                      <a:pPr marL="171450" indent="-171450">
                        <a:buFont typeface="Arial" pitchFamily="34" charset="0"/>
                        <a:buChar char="•"/>
                      </a:pPr>
                      <a:endParaRPr lang="en-AU"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aseline="0" dirty="0" smtClean="0"/>
                        <a:t>Describe techniques, materials and processes and the inspiration of other artists used stylistically in the artwork to express ideas. </a:t>
                      </a:r>
                      <a:endParaRPr lang="en-AU"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aseline="0" dirty="0" smtClean="0"/>
                        <a:t>Describe the influences of other artists on artistic practice in the creation of an artwork to express ideas. </a:t>
                      </a:r>
                      <a:endParaRPr lang="en-AU" sz="1200" dirty="0"/>
                    </a:p>
                  </a:txBody>
                  <a:tcPr/>
                </a:tc>
              </a:tr>
            </a:tbl>
          </a:graphicData>
        </a:graphic>
      </p:graphicFrame>
    </p:spTree>
    <p:extLst>
      <p:ext uri="{BB962C8B-B14F-4D97-AF65-F5344CB8AC3E}">
        <p14:creationId xmlns:p14="http://schemas.microsoft.com/office/powerpoint/2010/main" val="374206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dirty="0" smtClean="0"/>
              <a:t>Evidence based practice</a:t>
            </a:r>
            <a:endParaRPr lang="en-AU" dirty="0"/>
          </a:p>
        </p:txBody>
      </p:sp>
      <p:sp>
        <p:nvSpPr>
          <p:cNvPr id="3" name="Content Placeholder 2"/>
          <p:cNvSpPr>
            <a:spLocks noGrp="1"/>
          </p:cNvSpPr>
          <p:nvPr>
            <p:ph idx="1"/>
          </p:nvPr>
        </p:nvSpPr>
        <p:spPr>
          <a:xfrm>
            <a:off x="683568" y="1844824"/>
            <a:ext cx="7772400" cy="3962400"/>
          </a:xfrm>
        </p:spPr>
        <p:txBody>
          <a:bodyPr/>
          <a:lstStyle/>
          <a:p>
            <a:r>
              <a:rPr lang="en-AU" sz="2800" b="0" dirty="0" smtClean="0"/>
              <a:t>Consider ‘simple explanation’ in the rubric</a:t>
            </a:r>
          </a:p>
          <a:p>
            <a:pPr marL="0" indent="0">
              <a:buNone/>
            </a:pPr>
            <a:endParaRPr lang="en-AU" sz="2800" b="0" dirty="0" smtClean="0"/>
          </a:p>
          <a:p>
            <a:r>
              <a:rPr lang="en-AU" sz="2800" b="0" dirty="0" smtClean="0"/>
              <a:t>What does this look like in student work produced?</a:t>
            </a:r>
          </a:p>
          <a:p>
            <a:pPr marL="0" indent="0">
              <a:buNone/>
            </a:pPr>
            <a:endParaRPr lang="en-AU" sz="2800" b="0" dirty="0" smtClean="0"/>
          </a:p>
          <a:p>
            <a:r>
              <a:rPr lang="en-AU" sz="2800" b="0" dirty="0" smtClean="0"/>
              <a:t>Compare work within and across classes</a:t>
            </a:r>
            <a:endParaRPr lang="en-AU" sz="2800" b="0" dirty="0"/>
          </a:p>
        </p:txBody>
      </p:sp>
    </p:spTree>
    <p:extLst>
      <p:ext uri="{BB962C8B-B14F-4D97-AF65-F5344CB8AC3E}">
        <p14:creationId xmlns:p14="http://schemas.microsoft.com/office/powerpoint/2010/main" val="26747730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340768"/>
            <a:ext cx="7772400" cy="4608512"/>
          </a:xfrm>
        </p:spPr>
        <p:txBody>
          <a:bodyPr/>
          <a:lstStyle/>
          <a:p>
            <a:r>
              <a:rPr lang="en-AU" sz="2000" b="0" dirty="0" smtClean="0"/>
              <a:t>Backwards design for units of work</a:t>
            </a:r>
          </a:p>
          <a:p>
            <a:pPr marL="0" indent="0">
              <a:buNone/>
            </a:pPr>
            <a:endParaRPr lang="en-AU" sz="2000" b="0" dirty="0" smtClean="0"/>
          </a:p>
          <a:p>
            <a:r>
              <a:rPr lang="en-AU" sz="2000" b="0" dirty="0" smtClean="0"/>
              <a:t>Identify how to express the achievement standards in terms of what is taught</a:t>
            </a:r>
          </a:p>
          <a:p>
            <a:pPr marL="0" indent="0">
              <a:buNone/>
            </a:pPr>
            <a:endParaRPr lang="en-AU" sz="2000" b="0" dirty="0" smtClean="0"/>
          </a:p>
          <a:p>
            <a:r>
              <a:rPr lang="en-AU" sz="2000" b="0" dirty="0" smtClean="0"/>
              <a:t>Identify expected features of work that is progressing towards a standard</a:t>
            </a:r>
          </a:p>
          <a:p>
            <a:pPr marL="0" indent="0">
              <a:buNone/>
            </a:pPr>
            <a:endParaRPr lang="en-AU" sz="2000" b="0" dirty="0" smtClean="0"/>
          </a:p>
          <a:p>
            <a:r>
              <a:rPr lang="en-AU" sz="2000" b="0" dirty="0" smtClean="0"/>
              <a:t>Develop assessment rubrics or other marking schemes</a:t>
            </a:r>
          </a:p>
          <a:p>
            <a:pPr marL="0" indent="0">
              <a:buNone/>
            </a:pPr>
            <a:endParaRPr lang="en-AU" sz="2000" b="0" dirty="0" smtClean="0"/>
          </a:p>
          <a:p>
            <a:r>
              <a:rPr lang="en-AU" sz="2000" b="0" dirty="0" smtClean="0"/>
              <a:t>Compare completed student work to establish features of the work that make it at or approaching a standard </a:t>
            </a:r>
          </a:p>
          <a:p>
            <a:endParaRPr lang="en-AU" sz="2400" b="0" dirty="0"/>
          </a:p>
        </p:txBody>
      </p:sp>
      <p:sp>
        <p:nvSpPr>
          <p:cNvPr id="4" name="TextBox 3"/>
          <p:cNvSpPr txBox="1"/>
          <p:nvPr/>
        </p:nvSpPr>
        <p:spPr>
          <a:xfrm>
            <a:off x="395536" y="0"/>
            <a:ext cx="7056784" cy="461665"/>
          </a:xfrm>
          <a:prstGeom prst="rect">
            <a:avLst/>
          </a:prstGeom>
          <a:noFill/>
        </p:spPr>
        <p:txBody>
          <a:bodyPr wrap="square" rtlCol="0">
            <a:spAutoFit/>
          </a:bodyPr>
          <a:lstStyle/>
          <a:p>
            <a:r>
              <a:rPr lang="en-AU" b="1" dirty="0" smtClean="0">
                <a:solidFill>
                  <a:schemeClr val="bg1"/>
                </a:solidFill>
              </a:rPr>
              <a:t>Summing up – step by step</a:t>
            </a:r>
            <a:endParaRPr lang="en-AU" b="1" dirty="0">
              <a:solidFill>
                <a:schemeClr val="bg1"/>
              </a:solidFill>
            </a:endParaRPr>
          </a:p>
        </p:txBody>
      </p:sp>
    </p:spTree>
    <p:extLst>
      <p:ext uri="{BB962C8B-B14F-4D97-AF65-F5344CB8AC3E}">
        <p14:creationId xmlns:p14="http://schemas.microsoft.com/office/powerpoint/2010/main" val="28147851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sz="3200" dirty="0" smtClean="0"/>
              <a:t>Contact details and templates</a:t>
            </a:r>
            <a:endParaRPr lang="en-AU" sz="3200" dirty="0"/>
          </a:p>
        </p:txBody>
      </p:sp>
      <p:sp>
        <p:nvSpPr>
          <p:cNvPr id="3" name="Content Placeholder 2"/>
          <p:cNvSpPr>
            <a:spLocks noGrp="1"/>
          </p:cNvSpPr>
          <p:nvPr>
            <p:ph idx="1"/>
          </p:nvPr>
        </p:nvSpPr>
        <p:spPr>
          <a:xfrm>
            <a:off x="685800" y="1484784"/>
            <a:ext cx="7772400" cy="4458816"/>
          </a:xfrm>
        </p:spPr>
        <p:txBody>
          <a:bodyPr/>
          <a:lstStyle/>
          <a:p>
            <a:pPr marL="0" indent="0">
              <a:buNone/>
            </a:pPr>
            <a:r>
              <a:rPr lang="en-AU" dirty="0" smtClean="0"/>
              <a:t>Indicative Progress templates:</a:t>
            </a:r>
          </a:p>
          <a:p>
            <a:pPr marL="0" indent="0">
              <a:buNone/>
            </a:pPr>
            <a:r>
              <a:rPr lang="en-AU" dirty="0">
                <a:hlinkClick r:id="rId2"/>
              </a:rPr>
              <a:t>http://</a:t>
            </a:r>
            <a:r>
              <a:rPr lang="en-AU" dirty="0" smtClean="0">
                <a:hlinkClick r:id="rId2"/>
              </a:rPr>
              <a:t>www.vcaa.vic.edu.au/Pages/foundation10/viccurriculum/visarts/cpa.aspx</a:t>
            </a:r>
            <a:endParaRPr lang="en-AU" dirty="0" smtClean="0"/>
          </a:p>
          <a:p>
            <a:pPr marL="0" indent="0">
              <a:buNone/>
            </a:pPr>
            <a:endParaRPr lang="en-AU" dirty="0" smtClean="0"/>
          </a:p>
          <a:p>
            <a:pPr marL="0" indent="0">
              <a:buNone/>
            </a:pPr>
            <a:r>
              <a:rPr lang="en-AU" dirty="0" smtClean="0"/>
              <a:t>Contact:</a:t>
            </a:r>
            <a:endParaRPr lang="en-AU" dirty="0"/>
          </a:p>
          <a:p>
            <a:pPr marL="0" indent="0">
              <a:buNone/>
            </a:pPr>
            <a:r>
              <a:rPr lang="en-AU" dirty="0" smtClean="0"/>
              <a:t>Kathryn Hendy-Ekers</a:t>
            </a:r>
          </a:p>
          <a:p>
            <a:pPr marL="0" indent="0">
              <a:buNone/>
            </a:pPr>
            <a:r>
              <a:rPr lang="en-AU" sz="2800" dirty="0" smtClean="0">
                <a:hlinkClick r:id="rId3"/>
              </a:rPr>
              <a:t>Hendy-Ekers.Kathryn.L@edumail.vic.gov.au</a:t>
            </a:r>
            <a:endParaRPr lang="en-AU" sz="2800" dirty="0" smtClean="0"/>
          </a:p>
          <a:p>
            <a:pPr marL="0" indent="0">
              <a:buNone/>
            </a:pPr>
            <a:endParaRPr lang="en-AU" sz="2800" dirty="0" smtClean="0"/>
          </a:p>
        </p:txBody>
      </p:sp>
    </p:spTree>
    <p:extLst>
      <p:ext uri="{BB962C8B-B14F-4D97-AF65-F5344CB8AC3E}">
        <p14:creationId xmlns:p14="http://schemas.microsoft.com/office/powerpoint/2010/main" val="36127577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Objectives </a:t>
            </a:r>
            <a:endParaRPr lang="en-AU" dirty="0"/>
          </a:p>
        </p:txBody>
      </p:sp>
      <p:sp>
        <p:nvSpPr>
          <p:cNvPr id="3" name="Content Placeholder 2"/>
          <p:cNvSpPr>
            <a:spLocks noGrp="1"/>
          </p:cNvSpPr>
          <p:nvPr>
            <p:ph idx="1"/>
          </p:nvPr>
        </p:nvSpPr>
        <p:spPr>
          <a:xfrm>
            <a:off x="683568" y="1628800"/>
            <a:ext cx="7772400" cy="3962400"/>
          </a:xfrm>
        </p:spPr>
        <p:txBody>
          <a:bodyPr/>
          <a:lstStyle/>
          <a:p>
            <a:pPr marL="0" indent="0">
              <a:buNone/>
            </a:pPr>
            <a:r>
              <a:rPr lang="en-AU" b="0" dirty="0" smtClean="0"/>
              <a:t>Build confidence at the school level by:</a:t>
            </a:r>
          </a:p>
          <a:p>
            <a:pPr marL="0" indent="0">
              <a:buNone/>
            </a:pPr>
            <a:endParaRPr lang="en-AU" b="0" dirty="0" smtClean="0"/>
          </a:p>
          <a:p>
            <a:r>
              <a:rPr lang="en-AU" b="0" dirty="0" smtClean="0"/>
              <a:t>Becoming familiar with VCAA Indicative  Progress examples </a:t>
            </a:r>
          </a:p>
          <a:p>
            <a:pPr marL="0" indent="0">
              <a:buNone/>
            </a:pPr>
            <a:endParaRPr lang="en-AU" b="0" dirty="0" smtClean="0"/>
          </a:p>
          <a:p>
            <a:r>
              <a:rPr lang="en-AU" b="0" dirty="0" smtClean="0"/>
              <a:t>Gaining an insight into how they were written and how they can be used for assessment</a:t>
            </a:r>
          </a:p>
          <a:p>
            <a:pPr marL="0" indent="0">
              <a:buNone/>
            </a:pPr>
            <a:endParaRPr lang="en-AU" b="0" dirty="0"/>
          </a:p>
        </p:txBody>
      </p:sp>
    </p:spTree>
    <p:extLst>
      <p:ext uri="{BB962C8B-B14F-4D97-AF65-F5344CB8AC3E}">
        <p14:creationId xmlns:p14="http://schemas.microsoft.com/office/powerpoint/2010/main" val="31339482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Indicative Progress examples </a:t>
            </a:r>
            <a:endParaRPr lang="en-AU" sz="3200" dirty="0"/>
          </a:p>
        </p:txBody>
      </p:sp>
      <p:sp>
        <p:nvSpPr>
          <p:cNvPr id="3" name="Content Placeholder 2"/>
          <p:cNvSpPr>
            <a:spLocks noGrp="1"/>
          </p:cNvSpPr>
          <p:nvPr>
            <p:ph idx="1"/>
          </p:nvPr>
        </p:nvSpPr>
        <p:spPr/>
        <p:txBody>
          <a:bodyPr/>
          <a:lstStyle/>
          <a:p>
            <a:pPr marL="0" indent="0">
              <a:buNone/>
            </a:pPr>
            <a:r>
              <a:rPr lang="en-AU" dirty="0" smtClean="0"/>
              <a:t>What are they?</a:t>
            </a:r>
          </a:p>
          <a:p>
            <a:pPr lvl="1">
              <a:buFont typeface="Arial" pitchFamily="34" charset="0"/>
              <a:buChar char="•"/>
            </a:pPr>
            <a:r>
              <a:rPr lang="en-AU" dirty="0"/>
              <a:t>Suggestions only</a:t>
            </a:r>
          </a:p>
          <a:p>
            <a:pPr lvl="1">
              <a:buFont typeface="Arial" pitchFamily="34" charset="0"/>
              <a:buChar char="•"/>
            </a:pPr>
            <a:r>
              <a:rPr lang="en-AU" dirty="0"/>
              <a:t>Illustrative </a:t>
            </a:r>
            <a:endParaRPr lang="en-AU" dirty="0" smtClean="0"/>
          </a:p>
          <a:p>
            <a:pPr lvl="1">
              <a:buFont typeface="Arial" pitchFamily="34" charset="0"/>
              <a:buChar char="•"/>
            </a:pPr>
            <a:r>
              <a:rPr lang="en-AU" dirty="0" smtClean="0"/>
              <a:t>Stimulus for school level discussions</a:t>
            </a:r>
            <a:endParaRPr lang="en-AU" dirty="0"/>
          </a:p>
          <a:p>
            <a:pPr marL="457200" lvl="1" indent="0">
              <a:buNone/>
            </a:pPr>
            <a:endParaRPr lang="en-AU" dirty="0" smtClean="0"/>
          </a:p>
          <a:p>
            <a:pPr marL="0" indent="0">
              <a:buNone/>
            </a:pPr>
            <a:r>
              <a:rPr lang="en-AU" dirty="0" smtClean="0"/>
              <a:t>What </a:t>
            </a:r>
            <a:r>
              <a:rPr lang="en-AU" dirty="0" smtClean="0"/>
              <a:t>are they not designed for?</a:t>
            </a:r>
          </a:p>
          <a:p>
            <a:pPr lvl="1">
              <a:buFont typeface="Arial" pitchFamily="34" charset="0"/>
              <a:buChar char="•"/>
            </a:pPr>
            <a:r>
              <a:rPr lang="en-AU" dirty="0" smtClean="0"/>
              <a:t>Direct use in reporting</a:t>
            </a:r>
          </a:p>
          <a:p>
            <a:pPr lvl="1">
              <a:buFont typeface="Arial" pitchFamily="34" charset="0"/>
              <a:buChar char="•"/>
            </a:pPr>
            <a:r>
              <a:rPr lang="en-AU" dirty="0" smtClean="0"/>
              <a:t>Translation directly into mark books</a:t>
            </a:r>
          </a:p>
        </p:txBody>
      </p:sp>
    </p:spTree>
    <p:extLst>
      <p:ext uri="{BB962C8B-B14F-4D97-AF65-F5344CB8AC3E}">
        <p14:creationId xmlns:p14="http://schemas.microsoft.com/office/powerpoint/2010/main" val="6069863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A_IP_7-10Final.docx - Microsoft Word"/>
          <p:cNvPicPr>
            <a:picLocks noChangeAspect="1"/>
          </p:cNvPicPr>
          <p:nvPr/>
        </p:nvPicPr>
        <p:blipFill rotWithShape="1">
          <a:blip r:embed="rId3">
            <a:extLst>
              <a:ext uri="{28A0092B-C50C-407E-A947-70E740481C1C}">
                <a14:useLocalDpi xmlns:a14="http://schemas.microsoft.com/office/drawing/2010/main" val="0"/>
              </a:ext>
            </a:extLst>
          </a:blip>
          <a:srcRect l="11583" t="29000" r="9924" b="10100"/>
          <a:stretch/>
        </p:blipFill>
        <p:spPr>
          <a:xfrm>
            <a:off x="153142" y="764704"/>
            <a:ext cx="8968566" cy="5328592"/>
          </a:xfrm>
          <a:prstGeom prst="rect">
            <a:avLst/>
          </a:prstGeom>
        </p:spPr>
      </p:pic>
      <p:sp>
        <p:nvSpPr>
          <p:cNvPr id="2" name="Title 1"/>
          <p:cNvSpPr>
            <a:spLocks noGrp="1"/>
          </p:cNvSpPr>
          <p:nvPr>
            <p:ph type="title"/>
          </p:nvPr>
        </p:nvSpPr>
        <p:spPr>
          <a:xfrm>
            <a:off x="539553" y="0"/>
            <a:ext cx="7246234" cy="587152"/>
          </a:xfrm>
        </p:spPr>
        <p:txBody>
          <a:bodyPr/>
          <a:lstStyle/>
          <a:p>
            <a:pPr algn="l"/>
            <a:r>
              <a:rPr lang="en-AU" sz="2800" dirty="0" smtClean="0">
                <a:solidFill>
                  <a:schemeClr val="bg1"/>
                </a:solidFill>
              </a:rPr>
              <a:t>IP examples -  Broad Features</a:t>
            </a:r>
            <a:endParaRPr lang="en-AU" sz="2800" dirty="0">
              <a:solidFill>
                <a:schemeClr val="bg1"/>
              </a:solidFill>
            </a:endParaRPr>
          </a:p>
        </p:txBody>
      </p:sp>
      <p:sp>
        <p:nvSpPr>
          <p:cNvPr id="6" name="Oval 5"/>
          <p:cNvSpPr/>
          <p:nvPr/>
        </p:nvSpPr>
        <p:spPr bwMode="auto">
          <a:xfrm>
            <a:off x="4932045" y="548680"/>
            <a:ext cx="1584166" cy="798984"/>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AU" sz="1400" b="1" dirty="0" smtClean="0">
                <a:solidFill>
                  <a:schemeClr val="bg1"/>
                </a:solidFill>
                <a:latin typeface="+mj-lt"/>
              </a:rPr>
              <a:t>CONTEXT</a:t>
            </a:r>
            <a:endParaRPr kumimoji="0" lang="en-AU" sz="1400" b="1" i="0" u="none" strike="noStrike" cap="none" normalizeH="0" baseline="0" dirty="0" smtClean="0">
              <a:ln>
                <a:noFill/>
              </a:ln>
              <a:solidFill>
                <a:schemeClr val="bg1"/>
              </a:solidFill>
              <a:effectLst/>
              <a:latin typeface="+mj-lt"/>
            </a:endParaRPr>
          </a:p>
        </p:txBody>
      </p:sp>
      <p:sp>
        <p:nvSpPr>
          <p:cNvPr id="8" name="Oval 7"/>
          <p:cNvSpPr/>
          <p:nvPr/>
        </p:nvSpPr>
        <p:spPr bwMode="auto">
          <a:xfrm>
            <a:off x="7164288" y="1556792"/>
            <a:ext cx="1979712" cy="947644"/>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AU" sz="1400" b="1" dirty="0" smtClean="0">
                <a:solidFill>
                  <a:schemeClr val="bg1"/>
                </a:solidFill>
                <a:latin typeface="+mn-lt"/>
              </a:rPr>
              <a:t>CURRICULUM</a:t>
            </a:r>
            <a:endParaRPr kumimoji="0" lang="en-AU" sz="1400" b="1" i="0" u="none" strike="noStrike" cap="none" normalizeH="0" baseline="0" dirty="0" smtClean="0">
              <a:ln>
                <a:noFill/>
              </a:ln>
              <a:solidFill>
                <a:schemeClr val="bg1"/>
              </a:solidFill>
              <a:effectLst/>
              <a:latin typeface="+mn-lt"/>
            </a:endParaRPr>
          </a:p>
        </p:txBody>
      </p:sp>
      <p:sp>
        <p:nvSpPr>
          <p:cNvPr id="12" name="Oval 11"/>
          <p:cNvSpPr/>
          <p:nvPr/>
        </p:nvSpPr>
        <p:spPr bwMode="auto">
          <a:xfrm>
            <a:off x="4031944" y="5085184"/>
            <a:ext cx="1908207" cy="86906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AU" sz="1600" b="1" dirty="0" smtClean="0">
                <a:solidFill>
                  <a:schemeClr val="bg1"/>
                </a:solidFill>
                <a:latin typeface="+mj-lt"/>
              </a:rPr>
              <a:t>EXAMPLES</a:t>
            </a:r>
            <a:endParaRPr lang="en-AU" sz="1600" b="1" dirty="0">
              <a:solidFill>
                <a:schemeClr val="bg1"/>
              </a:solidFill>
              <a:latin typeface="+mj-lt"/>
            </a:endParaRPr>
          </a:p>
        </p:txBody>
      </p:sp>
    </p:spTree>
    <p:extLst>
      <p:ext uri="{BB962C8B-B14F-4D97-AF65-F5344CB8AC3E}">
        <p14:creationId xmlns:p14="http://schemas.microsoft.com/office/powerpoint/2010/main" val="22400965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772400" cy="504056"/>
          </a:xfrm>
        </p:spPr>
        <p:txBody>
          <a:bodyPr/>
          <a:lstStyle/>
          <a:p>
            <a:r>
              <a:rPr lang="en-AU" sz="2800" dirty="0" smtClean="0">
                <a:solidFill>
                  <a:schemeClr val="bg1"/>
                </a:solidFill>
              </a:rPr>
              <a:t>The detail: Example One</a:t>
            </a:r>
            <a:endParaRPr lang="en-AU" sz="28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3144322"/>
              </p:ext>
            </p:extLst>
          </p:nvPr>
        </p:nvGraphicFramePr>
        <p:xfrm>
          <a:off x="323528" y="764704"/>
          <a:ext cx="8568951" cy="5904656"/>
        </p:xfrm>
        <a:graphic>
          <a:graphicData uri="http://schemas.openxmlformats.org/drawingml/2006/table">
            <a:tbl>
              <a:tblPr firstRow="1" bandRow="1">
                <a:tableStyleId>{5C22544A-7EE6-4342-B048-85BDC9FD1C3A}</a:tableStyleId>
              </a:tblPr>
              <a:tblGrid>
                <a:gridCol w="2856317"/>
                <a:gridCol w="2856317"/>
                <a:gridCol w="2856317"/>
              </a:tblGrid>
              <a:tr h="1043937">
                <a:tc>
                  <a:txBody>
                    <a:bodyPr/>
                    <a:lstStyle/>
                    <a:p>
                      <a:r>
                        <a:rPr lang="en-AU" sz="1600" dirty="0" smtClean="0"/>
                        <a:t>Visual</a:t>
                      </a:r>
                      <a:r>
                        <a:rPr lang="en-AU" sz="1600" baseline="0" dirty="0" smtClean="0"/>
                        <a:t> Arts</a:t>
                      </a:r>
                      <a:r>
                        <a:rPr lang="en-AU" sz="1600" dirty="0" smtClean="0"/>
                        <a:t> Level 8 Achievement Standard</a:t>
                      </a:r>
                      <a:endParaRPr lang="en-AU" sz="1600" dirty="0"/>
                    </a:p>
                  </a:txBody>
                  <a:tcPr>
                    <a:solidFill>
                      <a:schemeClr val="accent6">
                        <a:lumMod val="50000"/>
                      </a:schemeClr>
                    </a:solidFill>
                  </a:tcPr>
                </a:tc>
                <a:tc>
                  <a:txBody>
                    <a:bodyPr/>
                    <a:lstStyle/>
                    <a:p>
                      <a:r>
                        <a:rPr lang="en-US" sz="1600" b="1" kern="1200" dirty="0" smtClean="0">
                          <a:solidFill>
                            <a:schemeClr val="lt1"/>
                          </a:solidFill>
                          <a:effectLst/>
                          <a:latin typeface="+mn-lt"/>
                          <a:ea typeface="+mn-ea"/>
                          <a:cs typeface="+mn-cs"/>
                        </a:rPr>
                        <a:t>Example of Indicative Progress toward Level 10 Achievement Standard</a:t>
                      </a:r>
                      <a:endParaRPr lang="en-AU" sz="1600" dirty="0"/>
                    </a:p>
                  </a:txBody>
                  <a:tcPr>
                    <a:solidFill>
                      <a:schemeClr val="accent6">
                        <a:lumMod val="50000"/>
                      </a:schemeClr>
                    </a:solidFill>
                  </a:tcPr>
                </a:tc>
                <a:tc>
                  <a:txBody>
                    <a:bodyPr/>
                    <a:lstStyle/>
                    <a:p>
                      <a:r>
                        <a:rPr lang="en-AU" sz="1600" baseline="0" dirty="0" smtClean="0"/>
                        <a:t>Visual Arts Level 10 Achievement Standard</a:t>
                      </a:r>
                      <a:endParaRPr lang="en-AU" sz="1600" dirty="0"/>
                    </a:p>
                  </a:txBody>
                  <a:tcPr>
                    <a:solidFill>
                      <a:schemeClr val="accent6">
                        <a:lumMod val="50000"/>
                      </a:schemeClr>
                    </a:solidFill>
                  </a:tcPr>
                </a:tc>
              </a:tr>
              <a:tr h="4860719">
                <a:tc>
                  <a:txBody>
                    <a:bodyPr/>
                    <a:lstStyle/>
                    <a:p>
                      <a:r>
                        <a:rPr lang="en-AU" sz="1400" dirty="0" smtClean="0">
                          <a:solidFill>
                            <a:schemeClr val="accent6">
                              <a:lumMod val="50000"/>
                            </a:schemeClr>
                          </a:solidFill>
                          <a:effectLst/>
                        </a:rPr>
                        <a:t>Students identify, analyse and evaluate how other artists use materials, techniques, technologies, processes and visual conventions to express ideas and convey meaning.</a:t>
                      </a:r>
                    </a:p>
                    <a:p>
                      <a:r>
                        <a:rPr lang="en-AU" sz="1400" dirty="0" smtClean="0">
                          <a:solidFill>
                            <a:schemeClr val="accent6">
                              <a:lumMod val="50000"/>
                            </a:schemeClr>
                          </a:solidFill>
                          <a:effectLst/>
                        </a:rPr>
                        <a:t> </a:t>
                      </a:r>
                    </a:p>
                    <a:p>
                      <a:r>
                        <a:rPr lang="en-AU" sz="1400" dirty="0" smtClean="0">
                          <a:solidFill>
                            <a:srgbClr val="9900CC"/>
                          </a:solidFill>
                          <a:effectLst/>
                        </a:rPr>
                        <a:t>Students identify and describe artworks and exhibitions from different cultures, times and places and how ideas are interpreted by audiences.</a:t>
                      </a:r>
                    </a:p>
                    <a:p>
                      <a:endParaRPr lang="en-AU" dirty="0"/>
                    </a:p>
                  </a:txBody>
                  <a:tcPr>
                    <a:solidFill>
                      <a:schemeClr val="accent6">
                        <a:lumMod val="20000"/>
                        <a:lumOff val="80000"/>
                      </a:schemeClr>
                    </a:solidFill>
                  </a:tcPr>
                </a:tc>
                <a:tc>
                  <a:txBody>
                    <a:bodyPr/>
                    <a:lstStyle/>
                    <a:p>
                      <a:pPr marL="285750" lvl="0" indent="-285750">
                        <a:buFont typeface="Arial" pitchFamily="34" charset="0"/>
                        <a:buChar char="•"/>
                      </a:pPr>
                      <a:r>
                        <a:rPr lang="en-AU" sz="1400" kern="1200" dirty="0" smtClean="0">
                          <a:solidFill>
                            <a:srgbClr val="004B6F"/>
                          </a:solidFill>
                          <a:effectLst/>
                          <a:latin typeface="+mn-lt"/>
                          <a:ea typeface="+mn-ea"/>
                          <a:cs typeface="+mn-cs"/>
                        </a:rPr>
                        <a:t>Explore aims and intentions of artists and document their findings. They require prompting to use these as inspiration for art-making. </a:t>
                      </a:r>
                    </a:p>
                    <a:p>
                      <a:pPr marL="285750" lvl="0" indent="-285750">
                        <a:buFont typeface="Arial" pitchFamily="34" charset="0"/>
                        <a:buChar char="•"/>
                      </a:pPr>
                      <a:endParaRPr lang="en-AU" sz="1400" kern="1200" dirty="0" smtClean="0">
                        <a:solidFill>
                          <a:srgbClr val="004B6F"/>
                        </a:solidFill>
                        <a:effectLst/>
                        <a:latin typeface="+mn-lt"/>
                        <a:ea typeface="+mn-ea"/>
                        <a:cs typeface="+mn-cs"/>
                      </a:endParaRPr>
                    </a:p>
                    <a:p>
                      <a:pPr marL="285750" lvl="0" indent="-285750">
                        <a:buFont typeface="Arial" pitchFamily="34" charset="0"/>
                        <a:buChar char="•"/>
                      </a:pPr>
                      <a:r>
                        <a:rPr lang="en-AU" sz="1400" kern="1200" dirty="0" smtClean="0">
                          <a:solidFill>
                            <a:srgbClr val="9900CC"/>
                          </a:solidFill>
                          <a:effectLst/>
                          <a:latin typeface="+mn-lt"/>
                          <a:ea typeface="+mn-ea"/>
                          <a:cs typeface="+mn-cs"/>
                        </a:rPr>
                        <a:t>Respond to the work of artists, and evaluate how artists communicate ideas.</a:t>
                      </a:r>
                    </a:p>
                    <a:p>
                      <a:pPr marL="0" indent="0">
                        <a:buFont typeface="Arial" pitchFamily="34" charset="0"/>
                        <a:buNone/>
                      </a:pPr>
                      <a:endParaRPr lang="en-AU" sz="1400" kern="1200" dirty="0" smtClean="0">
                        <a:solidFill>
                          <a:srgbClr val="9900CC"/>
                        </a:solidFill>
                        <a:effectLst/>
                        <a:latin typeface="+mn-lt"/>
                        <a:ea typeface="+mn-ea"/>
                        <a:cs typeface="+mn-cs"/>
                      </a:endParaRPr>
                    </a:p>
                    <a:p>
                      <a:pPr marL="285750" lvl="0" indent="-285750">
                        <a:buFont typeface="Arial" pitchFamily="34" charset="0"/>
                        <a:buChar char="•"/>
                      </a:pPr>
                      <a:r>
                        <a:rPr lang="en-AU" sz="1400" kern="1200" dirty="0" smtClean="0">
                          <a:solidFill>
                            <a:srgbClr val="9900CC"/>
                          </a:solidFill>
                          <a:effectLst/>
                          <a:latin typeface="+mn-lt"/>
                          <a:ea typeface="+mn-ea"/>
                          <a:cs typeface="+mn-cs"/>
                        </a:rPr>
                        <a:t>Select materials, techniques, processes to make artworks. They cannot make connections between these and the expression of meanings and messages in an artwork.</a:t>
                      </a:r>
                    </a:p>
                    <a:p>
                      <a:pPr marL="0" lvl="0" indent="0">
                        <a:buFont typeface="Arial" pitchFamily="34" charset="0"/>
                        <a:buNone/>
                      </a:pPr>
                      <a:r>
                        <a:rPr lang="en-AU" sz="1400" kern="1200" dirty="0" smtClean="0">
                          <a:solidFill>
                            <a:srgbClr val="9900CC"/>
                          </a:solidFill>
                          <a:effectLst/>
                          <a:latin typeface="+mn-lt"/>
                          <a:ea typeface="+mn-ea"/>
                          <a:cs typeface="+mn-cs"/>
                        </a:rPr>
                        <a:t> </a:t>
                      </a:r>
                    </a:p>
                    <a:p>
                      <a:pPr marL="285750" indent="-285750">
                        <a:buFont typeface="Arial" pitchFamily="34" charset="0"/>
                        <a:buChar char="•"/>
                      </a:pPr>
                      <a:r>
                        <a:rPr lang="en-AU" sz="1400" kern="1200" dirty="0" smtClean="0">
                          <a:solidFill>
                            <a:srgbClr val="9900CC"/>
                          </a:solidFill>
                          <a:effectLst/>
                          <a:latin typeface="+mn-lt"/>
                          <a:ea typeface="+mn-ea"/>
                          <a:cs typeface="+mn-cs"/>
                        </a:rPr>
                        <a:t>Compare and contrast artworks from different cultures and/or time. </a:t>
                      </a:r>
                      <a:endParaRPr lang="en-AU" sz="1400" dirty="0">
                        <a:solidFill>
                          <a:srgbClr val="9900CC"/>
                        </a:solidFill>
                      </a:endParaRPr>
                    </a:p>
                  </a:txBody>
                  <a:tcPr>
                    <a:solidFill>
                      <a:schemeClr val="accent6">
                        <a:lumMod val="20000"/>
                        <a:lumOff val="80000"/>
                      </a:schemeClr>
                    </a:solidFill>
                  </a:tcPr>
                </a:tc>
                <a:tc>
                  <a:txBody>
                    <a:bodyPr/>
                    <a:lstStyle/>
                    <a:p>
                      <a:r>
                        <a:rPr lang="en-AU" sz="1400" dirty="0" smtClean="0">
                          <a:solidFill>
                            <a:schemeClr val="accent6">
                              <a:lumMod val="50000"/>
                            </a:schemeClr>
                          </a:solidFill>
                          <a:effectLst/>
                        </a:rPr>
                        <a:t>Students identify the influences of other artists and analyse connections between techniques, processes and visual conventions in artworks to develop their own art practice.</a:t>
                      </a:r>
                    </a:p>
                    <a:p>
                      <a:r>
                        <a:rPr lang="en-AU" sz="1400" kern="1200" dirty="0" smtClean="0">
                          <a:solidFill>
                            <a:schemeClr val="dk1"/>
                          </a:solidFill>
                          <a:effectLst/>
                          <a:latin typeface="+mn-lt"/>
                          <a:ea typeface="+mn-ea"/>
                          <a:cs typeface="+mn-cs"/>
                        </a:rPr>
                        <a:t> </a:t>
                      </a:r>
                    </a:p>
                    <a:p>
                      <a:r>
                        <a:rPr lang="en-AU" sz="1400" kern="1200" dirty="0" smtClean="0">
                          <a:solidFill>
                            <a:srgbClr val="9900CC"/>
                          </a:solidFill>
                          <a:effectLst/>
                          <a:latin typeface="+mn-lt"/>
                          <a:ea typeface="+mn-ea"/>
                          <a:cs typeface="+mn-cs"/>
                        </a:rPr>
                        <a:t>Students analyse and evaluate artworks and exhibitions from different cultures, times and places, and discuss how ideas and beliefs are interpreted by audiences.</a:t>
                      </a:r>
                      <a:r>
                        <a:rPr lang="en-AU" sz="1400" dirty="0" smtClean="0">
                          <a:solidFill>
                            <a:srgbClr val="9900CC"/>
                          </a:solidFill>
                          <a:effectLst/>
                        </a:rPr>
                        <a:t> </a:t>
                      </a:r>
                      <a:endParaRPr lang="en-AU" sz="1400" dirty="0">
                        <a:solidFill>
                          <a:srgbClr val="9900CC"/>
                        </a:solidFill>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18390002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734"/>
            <a:ext cx="7376864" cy="541946"/>
          </a:xfrm>
        </p:spPr>
        <p:txBody>
          <a:bodyPr/>
          <a:lstStyle/>
          <a:p>
            <a:pPr algn="l"/>
            <a:r>
              <a:rPr lang="en-AU" sz="3600" dirty="0" smtClean="0">
                <a:solidFill>
                  <a:schemeClr val="bg1"/>
                </a:solidFill>
              </a:rPr>
              <a:t>Example Two</a:t>
            </a:r>
            <a:endParaRPr lang="en-AU" sz="3600" dirty="0">
              <a:solidFill>
                <a:schemeClr val="bg1"/>
              </a:solidFill>
            </a:endParaRPr>
          </a:p>
        </p:txBody>
      </p:sp>
      <p:pic>
        <p:nvPicPr>
          <p:cNvPr id="3" name="Picture 2" descr="VA_IP_F-6Final.docx - Microsoft Word"/>
          <p:cNvPicPr>
            <a:picLocks noChangeAspect="1"/>
          </p:cNvPicPr>
          <p:nvPr/>
        </p:nvPicPr>
        <p:blipFill rotWithShape="1">
          <a:blip r:embed="rId3">
            <a:extLst>
              <a:ext uri="{28A0092B-C50C-407E-A947-70E740481C1C}">
                <a14:useLocalDpi xmlns:a14="http://schemas.microsoft.com/office/drawing/2010/main" val="0"/>
              </a:ext>
            </a:extLst>
          </a:blip>
          <a:srcRect l="9669" t="29500" r="11199" b="11166"/>
          <a:stretch/>
        </p:blipFill>
        <p:spPr>
          <a:xfrm>
            <a:off x="7178" y="548680"/>
            <a:ext cx="9029318" cy="5544616"/>
          </a:xfrm>
          <a:prstGeom prst="rect">
            <a:avLst/>
          </a:prstGeom>
        </p:spPr>
      </p:pic>
    </p:spTree>
    <p:extLst>
      <p:ext uri="{BB962C8B-B14F-4D97-AF65-F5344CB8AC3E}">
        <p14:creationId xmlns:p14="http://schemas.microsoft.com/office/powerpoint/2010/main" val="41595725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10772197"/>
              </p:ext>
            </p:extLst>
          </p:nvPr>
        </p:nvGraphicFramePr>
        <p:xfrm>
          <a:off x="323528" y="692696"/>
          <a:ext cx="8680980" cy="5904656"/>
        </p:xfrm>
        <a:graphic>
          <a:graphicData uri="http://schemas.openxmlformats.org/drawingml/2006/table">
            <a:tbl>
              <a:tblPr firstRow="1" bandRow="1">
                <a:tableStyleId>{5C22544A-7EE6-4342-B048-85BDC9FD1C3A}</a:tableStyleId>
              </a:tblPr>
              <a:tblGrid>
                <a:gridCol w="8680980"/>
              </a:tblGrid>
              <a:tr h="486917">
                <a:tc>
                  <a:txBody>
                    <a:bodyPr/>
                    <a:lstStyle/>
                    <a:p>
                      <a:r>
                        <a:rPr lang="en-US" sz="1800" b="1" kern="1200" dirty="0" smtClean="0">
                          <a:solidFill>
                            <a:srgbClr val="002060"/>
                          </a:solidFill>
                          <a:effectLst/>
                          <a:latin typeface="+mn-lt"/>
                          <a:ea typeface="+mn-ea"/>
                          <a:cs typeface="+mn-cs"/>
                        </a:rPr>
                        <a:t>CURRICULUM AREA – The Arts/ Visual Arts</a:t>
                      </a:r>
                      <a:r>
                        <a:rPr lang="en-AU" b="1" dirty="0" smtClean="0">
                          <a:solidFill>
                            <a:srgbClr val="002060"/>
                          </a:solidFill>
                          <a:effectLst/>
                        </a:rPr>
                        <a:t> Level 1/2</a:t>
                      </a:r>
                      <a:endParaRPr lang="en-US" b="1" dirty="0">
                        <a:solidFill>
                          <a:srgbClr val="00206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417739">
                <a:tc>
                  <a:txBody>
                    <a:bodyPr/>
                    <a:lstStyle/>
                    <a:p>
                      <a:pPr>
                        <a:spcBef>
                          <a:spcPts val="600"/>
                        </a:spcBef>
                        <a:spcAft>
                          <a:spcPts val="600"/>
                        </a:spcAft>
                      </a:pPr>
                      <a:r>
                        <a:rPr lang="en-US" sz="1800" b="1" kern="1200" dirty="0" smtClean="0">
                          <a:solidFill>
                            <a:schemeClr val="dk1"/>
                          </a:solidFill>
                          <a:effectLst/>
                          <a:latin typeface="+mn-lt"/>
                          <a:ea typeface="+mn-ea"/>
                          <a:cs typeface="+mn-cs"/>
                        </a:rPr>
                        <a:t>Context: </a:t>
                      </a:r>
                    </a:p>
                    <a:p>
                      <a:pPr>
                        <a:spcBef>
                          <a:spcPts val="600"/>
                        </a:spcBef>
                        <a:spcAft>
                          <a:spcPts val="600"/>
                        </a:spcAft>
                      </a:pPr>
                      <a:r>
                        <a:rPr lang="en-US" sz="1800" kern="1200" dirty="0" smtClean="0">
                          <a:solidFill>
                            <a:schemeClr val="dk1"/>
                          </a:solidFill>
                          <a:effectLst/>
                          <a:latin typeface="+mn-lt"/>
                          <a:ea typeface="+mn-ea"/>
                          <a:cs typeface="+mn-cs"/>
                        </a:rPr>
                        <a:t>Students explore the different expressions of the Australian landscape over time from a variety of artists representative of different cultures, including Aboriginal and Torres Strait Islanders peoples. Using poetry they will build their visual vocabulary and ability to see connections between art forms from Aboriginal and Torres Strait Islander artists.  Starting with their local community, students explore geographical features and examine the environment. Using a variety of images, they create artworks that express their experiences of and connection to place within Australia.</a:t>
                      </a:r>
                    </a:p>
                    <a:p>
                      <a:endParaRPr lang="en-AU" sz="1800"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Content Descriptions:</a:t>
                      </a:r>
                      <a:endParaRPr lang="en-AU" sz="1800" kern="1200" dirty="0" smtClean="0">
                        <a:solidFill>
                          <a:schemeClr val="dk1"/>
                        </a:solidFill>
                        <a:effectLst/>
                        <a:latin typeface="+mn-lt"/>
                        <a:ea typeface="+mn-ea"/>
                        <a:cs typeface="+mn-cs"/>
                      </a:endParaRPr>
                    </a:p>
                    <a:p>
                      <a:pPr marL="285750" lvl="0" indent="-285750">
                        <a:spcBef>
                          <a:spcPts val="600"/>
                        </a:spcBef>
                        <a:spcAft>
                          <a:spcPts val="600"/>
                        </a:spcAft>
                        <a:buFont typeface="Arial" pitchFamily="34" charset="0"/>
                        <a:buChar char="•"/>
                      </a:pPr>
                      <a:r>
                        <a:rPr lang="en-US" sz="1800" kern="1200" dirty="0" smtClean="0">
                          <a:solidFill>
                            <a:schemeClr val="dk1"/>
                          </a:solidFill>
                          <a:effectLst/>
                          <a:latin typeface="+mn-lt"/>
                          <a:ea typeface="+mn-ea"/>
                          <a:cs typeface="+mn-cs"/>
                        </a:rPr>
                        <a:t>Explore visual conventions and use materials, techniques, technologies and processes specific to particular art forms, and to make artworks </a:t>
                      </a:r>
                      <a:r>
                        <a:rPr lang="en-US" sz="1800" u="sng" kern="1200" dirty="0" smtClean="0">
                          <a:solidFill>
                            <a:schemeClr val="dk1"/>
                          </a:solidFill>
                          <a:effectLst/>
                          <a:latin typeface="+mn-lt"/>
                          <a:ea typeface="+mn-ea"/>
                          <a:cs typeface="+mn-cs"/>
                          <a:hlinkClick r:id="rId2"/>
                        </a:rPr>
                        <a:t>(VCAVAV026)</a:t>
                      </a:r>
                      <a:endParaRPr lang="en-US" sz="1800" u="sng" kern="120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AU" sz="1800" kern="1200" dirty="0" smtClean="0">
                          <a:solidFill>
                            <a:schemeClr val="dk1"/>
                          </a:solidFill>
                          <a:effectLst/>
                          <a:latin typeface="+mn-lt"/>
                          <a:ea typeface="+mn-ea"/>
                          <a:cs typeface="+mn-cs"/>
                        </a:rPr>
                        <a:t>Identify and discuss how ideas are expressed in artworks from a range of places, times and cultures, including artworks by Aboriginal and Torres Strait Islander peoples </a:t>
                      </a:r>
                      <a:r>
                        <a:rPr lang="en-US" sz="1800" u="sng" kern="1200" dirty="0" smtClean="0">
                          <a:solidFill>
                            <a:schemeClr val="dk1"/>
                          </a:solidFill>
                          <a:effectLst/>
                          <a:latin typeface="+mn-lt"/>
                          <a:ea typeface="+mn-ea"/>
                          <a:cs typeface="+mn-cs"/>
                          <a:hlinkClick r:id="rId2"/>
                        </a:rPr>
                        <a:t>(VCAVAV028)</a:t>
                      </a:r>
                      <a:endParaRPr lang="en-US" sz="1800" u="sng" kern="1200" dirty="0" smtClean="0">
                        <a:solidFill>
                          <a:schemeClr val="dk1"/>
                        </a:solidFill>
                        <a:effectLst/>
                        <a:latin typeface="+mn-lt"/>
                        <a:ea typeface="+mn-ea"/>
                        <a:cs typeface="+mn-cs"/>
                      </a:endParaRPr>
                    </a:p>
                    <a:p>
                      <a:pPr marL="285750" lvl="0" indent="-285750">
                        <a:spcBef>
                          <a:spcPts val="600"/>
                        </a:spcBef>
                        <a:spcAft>
                          <a:spcPts val="600"/>
                        </a:spcAft>
                        <a:buFont typeface="Arial" pitchFamily="34" charset="0"/>
                        <a:buChar char="•"/>
                      </a:pPr>
                      <a:endParaRPr lang="en-US" sz="1800" u="sng" kern="1200" dirty="0" smtClean="0">
                        <a:solidFill>
                          <a:schemeClr val="dk1"/>
                        </a:solidFill>
                        <a:effectLst/>
                        <a:latin typeface="+mn-lt"/>
                        <a:ea typeface="+mn-ea"/>
                        <a:cs typeface="+mn-cs"/>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bl>
          </a:graphicData>
        </a:graphic>
      </p:graphicFrame>
      <p:sp>
        <p:nvSpPr>
          <p:cNvPr id="5" name="TextBox 4"/>
          <p:cNvSpPr txBox="1"/>
          <p:nvPr/>
        </p:nvSpPr>
        <p:spPr>
          <a:xfrm>
            <a:off x="467544" y="0"/>
            <a:ext cx="7200800" cy="461665"/>
          </a:xfrm>
          <a:prstGeom prst="rect">
            <a:avLst/>
          </a:prstGeom>
          <a:noFill/>
        </p:spPr>
        <p:txBody>
          <a:bodyPr wrap="square" rtlCol="0">
            <a:spAutoFit/>
          </a:bodyPr>
          <a:lstStyle/>
          <a:p>
            <a:r>
              <a:rPr lang="en-US" b="1" dirty="0" smtClean="0">
                <a:solidFill>
                  <a:schemeClr val="bg1"/>
                </a:solidFill>
              </a:rPr>
              <a:t>Example Two: Context &amp; Content</a:t>
            </a:r>
            <a:endParaRPr lang="en-US" b="1" dirty="0">
              <a:solidFill>
                <a:schemeClr val="bg1"/>
              </a:solidFill>
            </a:endParaRPr>
          </a:p>
        </p:txBody>
      </p:sp>
    </p:spTree>
    <p:extLst>
      <p:ext uri="{BB962C8B-B14F-4D97-AF65-F5344CB8AC3E}">
        <p14:creationId xmlns:p14="http://schemas.microsoft.com/office/powerpoint/2010/main" val="22369617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340352" cy="548680"/>
          </a:xfrm>
        </p:spPr>
        <p:txBody>
          <a:bodyPr/>
          <a:lstStyle/>
          <a:p>
            <a:pPr algn="l"/>
            <a:r>
              <a:rPr lang="en-AU" dirty="0" smtClean="0">
                <a:solidFill>
                  <a:schemeClr val="bg1"/>
                </a:solidFill>
              </a:rPr>
              <a:t>IP Examples</a:t>
            </a:r>
            <a:endParaRPr lang="en-AU"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1046799"/>
              </p:ext>
            </p:extLst>
          </p:nvPr>
        </p:nvGraphicFramePr>
        <p:xfrm>
          <a:off x="219306" y="607858"/>
          <a:ext cx="8568951" cy="6092175"/>
        </p:xfrm>
        <a:graphic>
          <a:graphicData uri="http://schemas.openxmlformats.org/drawingml/2006/table">
            <a:tbl>
              <a:tblPr firstRow="1" bandRow="1">
                <a:tableStyleId>{5C22544A-7EE6-4342-B048-85BDC9FD1C3A}</a:tableStyleId>
              </a:tblPr>
              <a:tblGrid>
                <a:gridCol w="2856317"/>
                <a:gridCol w="2856317"/>
                <a:gridCol w="2856317"/>
              </a:tblGrid>
              <a:tr h="1008111">
                <a:tc>
                  <a:txBody>
                    <a:bodyPr/>
                    <a:lstStyle/>
                    <a:p>
                      <a:pPr algn="l">
                        <a:lnSpc>
                          <a:spcPct val="100000"/>
                        </a:lnSpc>
                        <a:spcAft>
                          <a:spcPts val="0"/>
                        </a:spcAft>
                      </a:pPr>
                      <a:r>
                        <a:rPr lang="en-US" sz="1400" b="1" spc="5" dirty="0">
                          <a:effectLst/>
                          <a:latin typeface="Arial"/>
                          <a:ea typeface="Arial"/>
                          <a:cs typeface="Times New Roman"/>
                        </a:rPr>
                        <a:t>Visual Arts Levels </a:t>
                      </a:r>
                      <a:r>
                        <a:rPr lang="en-US" sz="1400" b="1" spc="5" dirty="0" smtClean="0">
                          <a:effectLst/>
                          <a:latin typeface="Arial"/>
                          <a:ea typeface="Arial"/>
                          <a:cs typeface="Times New Roman"/>
                        </a:rPr>
                        <a:t>1</a:t>
                      </a:r>
                      <a:r>
                        <a:rPr lang="en-US" sz="1400" b="1" spc="5" baseline="0" dirty="0" smtClean="0">
                          <a:effectLst/>
                          <a:latin typeface="Arial"/>
                          <a:ea typeface="Arial"/>
                          <a:cs typeface="Times New Roman"/>
                        </a:rPr>
                        <a:t> and 2 </a:t>
                      </a:r>
                      <a:r>
                        <a:rPr lang="en-US" sz="1400" b="1" dirty="0" smtClean="0">
                          <a:effectLst/>
                          <a:latin typeface="Arial"/>
                          <a:ea typeface="Arial"/>
                          <a:cs typeface="Times New Roman"/>
                        </a:rPr>
                        <a:t>Achievement </a:t>
                      </a:r>
                      <a:r>
                        <a:rPr lang="en-US" sz="1400" b="1" dirty="0">
                          <a:effectLst/>
                          <a:latin typeface="Arial"/>
                          <a:ea typeface="Arial"/>
                          <a:cs typeface="Times New Roman"/>
                        </a:rPr>
                        <a:t>Standard</a:t>
                      </a:r>
                      <a:endParaRPr lang="en-AU" sz="1400" dirty="0">
                        <a:effectLst/>
                        <a:latin typeface="Calibri"/>
                        <a:ea typeface="Calibri"/>
                        <a:cs typeface="Times New Roman"/>
                      </a:endParaRPr>
                    </a:p>
                  </a:txBody>
                  <a:tcPr marL="68580" marR="68580" marT="0" marB="0" anchor="ctr">
                    <a:solidFill>
                      <a:schemeClr val="accent6">
                        <a:lumMod val="50000"/>
                      </a:schemeClr>
                    </a:solidFill>
                  </a:tcPr>
                </a:tc>
                <a:tc>
                  <a:txBody>
                    <a:bodyPr/>
                    <a:lstStyle/>
                    <a:p>
                      <a:pPr algn="l">
                        <a:lnSpc>
                          <a:spcPct val="100000"/>
                        </a:lnSpc>
                        <a:spcBef>
                          <a:spcPts val="1200"/>
                        </a:spcBef>
                        <a:spcAft>
                          <a:spcPts val="1000"/>
                        </a:spcAft>
                      </a:pPr>
                      <a:r>
                        <a:rPr lang="en-US" sz="1400" b="1" dirty="0">
                          <a:solidFill>
                            <a:schemeClr val="accent2">
                              <a:lumMod val="20000"/>
                              <a:lumOff val="80000"/>
                            </a:schemeClr>
                          </a:solidFill>
                          <a:effectLst/>
                          <a:latin typeface="Arial"/>
                          <a:ea typeface="Arial"/>
                          <a:cs typeface="Times New Roman"/>
                        </a:rPr>
                        <a:t>Example of Indicative Progress toward Levels </a:t>
                      </a:r>
                      <a:r>
                        <a:rPr lang="en-US" sz="1400" b="1" baseline="0" dirty="0" smtClean="0">
                          <a:solidFill>
                            <a:schemeClr val="accent2">
                              <a:lumMod val="20000"/>
                              <a:lumOff val="80000"/>
                            </a:schemeClr>
                          </a:solidFill>
                          <a:effectLst/>
                          <a:latin typeface="Arial"/>
                          <a:ea typeface="Arial"/>
                          <a:cs typeface="Times New Roman"/>
                        </a:rPr>
                        <a:t> 3 and 4 </a:t>
                      </a:r>
                      <a:r>
                        <a:rPr lang="en-US" sz="1400" b="1" dirty="0" smtClean="0">
                          <a:solidFill>
                            <a:schemeClr val="accent2">
                              <a:lumMod val="20000"/>
                              <a:lumOff val="80000"/>
                            </a:schemeClr>
                          </a:solidFill>
                          <a:effectLst/>
                          <a:latin typeface="Arial"/>
                          <a:ea typeface="Arial"/>
                          <a:cs typeface="Times New Roman"/>
                        </a:rPr>
                        <a:t>Achievement </a:t>
                      </a:r>
                      <a:r>
                        <a:rPr lang="en-US" sz="1400" b="1" dirty="0">
                          <a:solidFill>
                            <a:schemeClr val="accent2">
                              <a:lumMod val="20000"/>
                              <a:lumOff val="80000"/>
                            </a:schemeClr>
                          </a:solidFill>
                          <a:effectLst/>
                          <a:latin typeface="Arial"/>
                          <a:ea typeface="Arial"/>
                          <a:cs typeface="Times New Roman"/>
                        </a:rPr>
                        <a:t>Standard</a:t>
                      </a:r>
                      <a:endParaRPr lang="en-AU" sz="1400" dirty="0">
                        <a:solidFill>
                          <a:schemeClr val="accent2">
                            <a:lumMod val="20000"/>
                            <a:lumOff val="80000"/>
                          </a:schemeClr>
                        </a:solidFill>
                        <a:effectLst/>
                        <a:latin typeface="Calibri"/>
                        <a:ea typeface="Calibri"/>
                        <a:cs typeface="Times New Roman"/>
                      </a:endParaRPr>
                    </a:p>
                  </a:txBody>
                  <a:tcPr marL="68580" marR="68580" marT="0" marB="0" anchor="ctr">
                    <a:solidFill>
                      <a:srgbClr val="004B6F"/>
                    </a:solidFill>
                  </a:tcPr>
                </a:tc>
                <a:tc>
                  <a:txBody>
                    <a:bodyPr/>
                    <a:lstStyle/>
                    <a:p>
                      <a:pPr algn="l">
                        <a:lnSpc>
                          <a:spcPct val="100000"/>
                        </a:lnSpc>
                        <a:spcAft>
                          <a:spcPts val="1000"/>
                        </a:spcAft>
                      </a:pPr>
                      <a:r>
                        <a:rPr lang="en-US" sz="1400" b="1" spc="5" dirty="0">
                          <a:effectLst/>
                          <a:latin typeface="Arial"/>
                          <a:ea typeface="Arial"/>
                          <a:cs typeface="Times New Roman"/>
                        </a:rPr>
                        <a:t>Visual Arts Levels </a:t>
                      </a:r>
                      <a:r>
                        <a:rPr lang="en-US" sz="1400" b="1" spc="5" dirty="0" smtClean="0">
                          <a:effectLst/>
                          <a:latin typeface="Arial"/>
                          <a:ea typeface="Arial"/>
                          <a:cs typeface="Times New Roman"/>
                        </a:rPr>
                        <a:t>3</a:t>
                      </a:r>
                      <a:r>
                        <a:rPr lang="en-US" sz="1400" b="1" spc="5" baseline="0" dirty="0" smtClean="0">
                          <a:effectLst/>
                          <a:latin typeface="Arial"/>
                          <a:ea typeface="Arial"/>
                          <a:cs typeface="Times New Roman"/>
                        </a:rPr>
                        <a:t> and 4 </a:t>
                      </a:r>
                      <a:r>
                        <a:rPr lang="en-US" sz="1400" b="1" dirty="0" smtClean="0">
                          <a:effectLst/>
                          <a:latin typeface="Arial"/>
                          <a:ea typeface="Arial"/>
                          <a:cs typeface="Times New Roman"/>
                        </a:rPr>
                        <a:t>Achievement </a:t>
                      </a:r>
                      <a:r>
                        <a:rPr lang="en-US" sz="1400" b="1" dirty="0">
                          <a:effectLst/>
                          <a:latin typeface="Arial"/>
                          <a:ea typeface="Arial"/>
                          <a:cs typeface="Times New Roman"/>
                        </a:rPr>
                        <a:t>Standard</a:t>
                      </a:r>
                      <a:endParaRPr lang="en-AU" sz="1400" dirty="0">
                        <a:effectLst/>
                        <a:latin typeface="Calibri"/>
                        <a:ea typeface="Calibri"/>
                        <a:cs typeface="Times New Roman"/>
                      </a:endParaRPr>
                    </a:p>
                  </a:txBody>
                  <a:tcPr marL="68580" marR="68580" marT="0" marB="0" anchor="ctr">
                    <a:solidFill>
                      <a:srgbClr val="004B6F"/>
                    </a:solidFill>
                  </a:tcPr>
                </a:tc>
              </a:tr>
              <a:tr h="3545695">
                <a:tc>
                  <a:txBody>
                    <a:bodyPr/>
                    <a:lstStyle/>
                    <a:p>
                      <a:pPr>
                        <a:lnSpc>
                          <a:spcPct val="100000"/>
                        </a:lnSpc>
                        <a:spcBef>
                          <a:spcPts val="1200"/>
                        </a:spcBef>
                        <a:spcAft>
                          <a:spcPts val="1000"/>
                        </a:spcAft>
                      </a:pPr>
                      <a:endParaRPr lang="en-AU" sz="1200" dirty="0" smtClean="0">
                        <a:effectLst/>
                        <a:latin typeface="+mn-lt"/>
                        <a:ea typeface="Calibri"/>
                        <a:cs typeface="Times New Roman"/>
                      </a:endParaRPr>
                    </a:p>
                    <a:p>
                      <a:pPr>
                        <a:lnSpc>
                          <a:spcPct val="100000"/>
                        </a:lnSpc>
                        <a:spcBef>
                          <a:spcPts val="1200"/>
                        </a:spcBef>
                        <a:spcAft>
                          <a:spcPts val="1000"/>
                        </a:spcAft>
                      </a:pPr>
                      <a:r>
                        <a:rPr lang="en-AU" sz="1200" dirty="0" smtClean="0">
                          <a:effectLst/>
                          <a:latin typeface="+mn-lt"/>
                          <a:ea typeface="Calibri"/>
                          <a:cs typeface="Times New Roman"/>
                        </a:rPr>
                        <a:t>By </a:t>
                      </a:r>
                      <a:r>
                        <a:rPr lang="en-AU" sz="1200" dirty="0">
                          <a:effectLst/>
                          <a:latin typeface="+mn-lt"/>
                          <a:ea typeface="Calibri"/>
                          <a:cs typeface="Times New Roman"/>
                        </a:rPr>
                        <a:t>the end of Level 2:</a:t>
                      </a:r>
                      <a:br>
                        <a:rPr lang="en-AU" sz="1200" dirty="0">
                          <a:effectLst/>
                          <a:latin typeface="+mn-lt"/>
                          <a:ea typeface="Calibri"/>
                          <a:cs typeface="Times New Roman"/>
                        </a:rPr>
                      </a:br>
                      <a:endParaRPr lang="en-AU" sz="1200" dirty="0">
                        <a:effectLst/>
                        <a:latin typeface="+mn-lt"/>
                        <a:ea typeface="Calibri"/>
                        <a:cs typeface="Times New Roman"/>
                      </a:endParaRPr>
                    </a:p>
                    <a:p>
                      <a:pPr>
                        <a:lnSpc>
                          <a:spcPct val="100000"/>
                        </a:lnSpc>
                        <a:spcBef>
                          <a:spcPts val="600"/>
                        </a:spcBef>
                        <a:spcAft>
                          <a:spcPts val="1000"/>
                        </a:spcAft>
                      </a:pPr>
                      <a:r>
                        <a:rPr lang="en-AU" sz="1200" b="1" dirty="0">
                          <a:solidFill>
                            <a:schemeClr val="accent6">
                              <a:lumMod val="50000"/>
                            </a:schemeClr>
                          </a:solidFill>
                          <a:effectLst/>
                          <a:latin typeface="+mn-lt"/>
                          <a:ea typeface="Calibri"/>
                          <a:cs typeface="Times New Roman"/>
                        </a:rPr>
                        <a:t>Students make artworks using different materials, techniques and processes </a:t>
                      </a:r>
                      <a:r>
                        <a:rPr lang="en-AU" sz="1200" dirty="0">
                          <a:effectLst/>
                          <a:latin typeface="+mn-lt"/>
                          <a:ea typeface="Calibri"/>
                          <a:cs typeface="Times New Roman"/>
                        </a:rPr>
                        <a:t>to express their ideas, observations and imagination. </a:t>
                      </a:r>
                      <a:br>
                        <a:rPr lang="en-AU" sz="1200" dirty="0">
                          <a:effectLst/>
                          <a:latin typeface="+mn-lt"/>
                          <a:ea typeface="Calibri"/>
                          <a:cs typeface="Times New Roman"/>
                        </a:rPr>
                      </a:br>
                      <a:endParaRPr lang="en-AU" sz="1200" dirty="0">
                        <a:effectLst/>
                        <a:latin typeface="+mn-lt"/>
                        <a:ea typeface="Calibri"/>
                        <a:cs typeface="Times New Roman"/>
                      </a:endParaRPr>
                    </a:p>
                    <a:p>
                      <a:pPr>
                        <a:lnSpc>
                          <a:spcPct val="100000"/>
                        </a:lnSpc>
                        <a:spcBef>
                          <a:spcPts val="600"/>
                        </a:spcBef>
                        <a:spcAft>
                          <a:spcPts val="1000"/>
                        </a:spcAft>
                      </a:pPr>
                      <a:r>
                        <a:rPr lang="en-AU" sz="1200" b="1" dirty="0">
                          <a:solidFill>
                            <a:srgbClr val="9900CC"/>
                          </a:solidFill>
                          <a:effectLst/>
                          <a:latin typeface="+mn-lt"/>
                          <a:ea typeface="Calibri"/>
                          <a:cs typeface="Times New Roman"/>
                        </a:rPr>
                        <a:t>Students describe artworks they make and view, including where and why artworks are made and viewed</a:t>
                      </a:r>
                      <a:r>
                        <a:rPr lang="en-AU" sz="1200" dirty="0">
                          <a:effectLst/>
                          <a:latin typeface="+mn-lt"/>
                          <a:ea typeface="Calibri"/>
                          <a:cs typeface="Times New Roman"/>
                        </a:rPr>
                        <a:t>.</a:t>
                      </a:r>
                    </a:p>
                  </a:txBody>
                  <a:tcPr marL="68580" marR="68580" marT="0" marB="0"/>
                </a:tc>
                <a:tc>
                  <a:txBody>
                    <a:bodyPr/>
                    <a:lstStyle/>
                    <a:p>
                      <a:pPr>
                        <a:lnSpc>
                          <a:spcPct val="115000"/>
                        </a:lnSpc>
                        <a:spcAft>
                          <a:spcPts val="600"/>
                        </a:spcAft>
                      </a:pPr>
                      <a:r>
                        <a:rPr lang="en-US" sz="1200" dirty="0">
                          <a:effectLst/>
                          <a:latin typeface="+mn-lt"/>
                          <a:ea typeface="Calibri"/>
                          <a:cs typeface="Times New Roman"/>
                        </a:rPr>
                        <a:t>In</a:t>
                      </a:r>
                      <a:r>
                        <a:rPr lang="en-US" sz="1200" b="1" dirty="0">
                          <a:effectLst/>
                          <a:latin typeface="+mn-lt"/>
                          <a:ea typeface="Calibri"/>
                          <a:cs typeface="Times New Roman"/>
                        </a:rPr>
                        <a:t> Visual Arts, </a:t>
                      </a:r>
                      <a:r>
                        <a:rPr lang="en-US" sz="1200" dirty="0">
                          <a:effectLst/>
                          <a:latin typeface="+mn-lt"/>
                          <a:ea typeface="Calibri"/>
                          <a:cs typeface="Times New Roman"/>
                        </a:rPr>
                        <a:t>indicative progression towards the Levels 3 and 4 achievement standard may be when students:</a:t>
                      </a:r>
                      <a:endParaRPr lang="en-AU" sz="1200" dirty="0">
                        <a:effectLst/>
                        <a:latin typeface="+mn-lt"/>
                        <a:ea typeface="Calibri"/>
                        <a:cs typeface="Times New Roman"/>
                      </a:endParaRPr>
                    </a:p>
                    <a:p>
                      <a:pPr marL="342900" lvl="0" indent="-342900">
                        <a:lnSpc>
                          <a:spcPct val="115000"/>
                        </a:lnSpc>
                        <a:spcAft>
                          <a:spcPts val="600"/>
                        </a:spcAft>
                        <a:buFont typeface="Arial"/>
                        <a:buChar char="●"/>
                      </a:pPr>
                      <a:r>
                        <a:rPr lang="en-US" sz="1200" b="1" u="none" strike="noStrike" dirty="0">
                          <a:solidFill>
                            <a:srgbClr val="9900CC"/>
                          </a:solidFill>
                          <a:effectLst/>
                          <a:latin typeface="+mn-lt"/>
                          <a:ea typeface="Calibri"/>
                          <a:cs typeface="Times New Roman"/>
                        </a:rPr>
                        <a:t>describe with prompting, how natural features are portrayed in artworks, including artworks by Aboriginal and Torres Strait Islander peoples</a:t>
                      </a:r>
                      <a:endParaRPr lang="en-AU" sz="1200" b="1" u="none" strike="noStrike" dirty="0">
                        <a:solidFill>
                          <a:srgbClr val="9900CC"/>
                        </a:solidFill>
                        <a:effectLst/>
                        <a:latin typeface="+mn-lt"/>
                        <a:ea typeface="Calibri"/>
                        <a:cs typeface="Times New Roman"/>
                      </a:endParaRPr>
                    </a:p>
                    <a:p>
                      <a:pPr marL="248920">
                        <a:lnSpc>
                          <a:spcPct val="115000"/>
                        </a:lnSpc>
                        <a:spcAft>
                          <a:spcPts val="600"/>
                        </a:spcAft>
                      </a:pPr>
                      <a:r>
                        <a:rPr lang="en-US" sz="1200" dirty="0">
                          <a:effectLst/>
                          <a:latin typeface="+mn-lt"/>
                          <a:ea typeface="Calibri"/>
                          <a:cs typeface="Times New Roman"/>
                        </a:rPr>
                        <a:t> </a:t>
                      </a:r>
                      <a:endParaRPr lang="en-AU" sz="1200" dirty="0">
                        <a:effectLst/>
                        <a:latin typeface="+mn-lt"/>
                        <a:ea typeface="Calibri"/>
                        <a:cs typeface="Times New Roman"/>
                      </a:endParaRPr>
                    </a:p>
                    <a:p>
                      <a:pPr marL="342900" lvl="0" indent="-342900">
                        <a:lnSpc>
                          <a:spcPct val="115000"/>
                        </a:lnSpc>
                        <a:spcAft>
                          <a:spcPts val="600"/>
                        </a:spcAft>
                        <a:buFont typeface="Arial"/>
                        <a:buChar char="●"/>
                      </a:pPr>
                      <a:r>
                        <a:rPr lang="en-US" sz="1200" b="1" u="none" strike="noStrike" dirty="0">
                          <a:solidFill>
                            <a:schemeClr val="accent6">
                              <a:lumMod val="75000"/>
                            </a:schemeClr>
                          </a:solidFill>
                          <a:effectLst/>
                          <a:latin typeface="+mn-lt"/>
                          <a:ea typeface="Calibri"/>
                          <a:cs typeface="Times New Roman"/>
                        </a:rPr>
                        <a:t>identify and describe, with scaffolding, how materials and visual conventions were used in artworks.</a:t>
                      </a:r>
                      <a:endParaRPr lang="en-AU" sz="1200" b="1" u="none" strike="noStrike" dirty="0">
                        <a:solidFill>
                          <a:schemeClr val="accent6">
                            <a:lumMod val="75000"/>
                          </a:schemeClr>
                        </a:solidFill>
                        <a:effectLst/>
                        <a:latin typeface="+mn-lt"/>
                        <a:ea typeface="Calibri"/>
                        <a:cs typeface="Times New Roman"/>
                      </a:endParaRPr>
                    </a:p>
                    <a:p>
                      <a:pPr marL="342900" lvl="0" indent="-342900">
                        <a:lnSpc>
                          <a:spcPct val="115000"/>
                        </a:lnSpc>
                        <a:spcAft>
                          <a:spcPts val="600"/>
                        </a:spcAft>
                        <a:buFont typeface="Arial"/>
                        <a:buChar char="●"/>
                      </a:pPr>
                      <a:r>
                        <a:rPr lang="en-US" sz="1200" b="1" u="none" strike="noStrike" dirty="0">
                          <a:solidFill>
                            <a:schemeClr val="accent6">
                              <a:lumMod val="75000"/>
                            </a:schemeClr>
                          </a:solidFill>
                          <a:effectLst/>
                          <a:latin typeface="+mn-lt"/>
                          <a:ea typeface="Calibri"/>
                          <a:cs typeface="Times New Roman"/>
                        </a:rPr>
                        <a:t>use basic language to describe the use of materials and techniques in their own artworks </a:t>
                      </a:r>
                      <a:endParaRPr lang="en-AU" sz="1200" b="1" u="none" strike="noStrike" dirty="0">
                        <a:solidFill>
                          <a:schemeClr val="accent6">
                            <a:lumMod val="75000"/>
                          </a:schemeClr>
                        </a:solidFill>
                        <a:effectLst/>
                        <a:latin typeface="+mn-lt"/>
                        <a:ea typeface="Calibri"/>
                        <a:cs typeface="Times New Roman"/>
                      </a:endParaRPr>
                    </a:p>
                    <a:p>
                      <a:pPr marL="342900" lvl="0" indent="-342900">
                        <a:lnSpc>
                          <a:spcPct val="115000"/>
                        </a:lnSpc>
                        <a:spcAft>
                          <a:spcPts val="600"/>
                        </a:spcAft>
                        <a:buFont typeface="Arial"/>
                        <a:buChar char="●"/>
                      </a:pPr>
                      <a:r>
                        <a:rPr lang="en-US" sz="1200" b="1" u="none" strike="noStrike" dirty="0">
                          <a:solidFill>
                            <a:schemeClr val="accent6">
                              <a:lumMod val="75000"/>
                            </a:schemeClr>
                          </a:solidFill>
                          <a:effectLst/>
                          <a:latin typeface="+mn-lt"/>
                          <a:ea typeface="Calibri"/>
                          <a:cs typeface="Times New Roman"/>
                        </a:rPr>
                        <a:t>demonstrate several ways paint and paper might be manipulated to make artworks.</a:t>
                      </a:r>
                      <a:endParaRPr lang="en-AU" sz="1200" b="1" u="none" strike="noStrike" dirty="0">
                        <a:solidFill>
                          <a:schemeClr val="accent6">
                            <a:lumMod val="75000"/>
                          </a:schemeClr>
                        </a:solidFill>
                        <a:effectLst/>
                        <a:latin typeface="+mn-lt"/>
                        <a:ea typeface="Calibri"/>
                        <a:cs typeface="Times New Roman"/>
                      </a:endParaRPr>
                    </a:p>
                    <a:p>
                      <a:pPr marL="248920">
                        <a:lnSpc>
                          <a:spcPct val="115000"/>
                        </a:lnSpc>
                        <a:spcAft>
                          <a:spcPts val="600"/>
                        </a:spcAft>
                      </a:pPr>
                      <a:r>
                        <a:rPr lang="en-US" sz="1200" dirty="0">
                          <a:effectLst/>
                          <a:latin typeface="+mn-lt"/>
                          <a:ea typeface="Calibri"/>
                          <a:cs typeface="Times New Roman"/>
                        </a:rPr>
                        <a:t> </a:t>
                      </a:r>
                      <a:endParaRPr lang="en-AU" sz="1200" dirty="0">
                        <a:effectLst/>
                        <a:latin typeface="+mn-lt"/>
                        <a:ea typeface="Calibri"/>
                        <a:cs typeface="Times New Roman"/>
                      </a:endParaRPr>
                    </a:p>
                  </a:txBody>
                  <a:tcPr marL="68580" marR="68580" marT="0" marB="0"/>
                </a:tc>
                <a:tc>
                  <a:txBody>
                    <a:bodyPr/>
                    <a:lstStyle/>
                    <a:p>
                      <a:pPr>
                        <a:lnSpc>
                          <a:spcPct val="115000"/>
                        </a:lnSpc>
                        <a:spcAft>
                          <a:spcPts val="1000"/>
                        </a:spcAft>
                      </a:pPr>
                      <a:r>
                        <a:rPr lang="en-AU" sz="1200" dirty="0">
                          <a:effectLst/>
                          <a:latin typeface="+mn-lt"/>
                          <a:ea typeface="Calibri"/>
                          <a:cs typeface="Times New Roman"/>
                        </a:rPr>
                        <a:t>By the end of Level 4:</a:t>
                      </a:r>
                      <a:br>
                        <a:rPr lang="en-AU" sz="1200" dirty="0">
                          <a:effectLst/>
                          <a:latin typeface="+mn-lt"/>
                          <a:ea typeface="Calibri"/>
                          <a:cs typeface="Times New Roman"/>
                        </a:rPr>
                      </a:br>
                      <a:r>
                        <a:rPr lang="en-AU" sz="1200" dirty="0">
                          <a:effectLst/>
                          <a:latin typeface="+mn-lt"/>
                          <a:ea typeface="Calibri"/>
                          <a:cs typeface="Times New Roman"/>
                        </a:rPr>
                        <a:t/>
                      </a:r>
                      <a:br>
                        <a:rPr lang="en-AU" sz="1200" dirty="0">
                          <a:effectLst/>
                          <a:latin typeface="+mn-lt"/>
                          <a:ea typeface="Calibri"/>
                          <a:cs typeface="Times New Roman"/>
                        </a:rPr>
                      </a:br>
                      <a:r>
                        <a:rPr lang="en-AU" sz="1200" dirty="0">
                          <a:effectLst/>
                          <a:latin typeface="+mn-lt"/>
                          <a:ea typeface="Calibri"/>
                          <a:cs typeface="Times New Roman"/>
                        </a:rPr>
                        <a:t>Students plan and make artworks that are inspired by artworks they experience. </a:t>
                      </a:r>
                    </a:p>
                    <a:p>
                      <a:pPr>
                        <a:lnSpc>
                          <a:spcPct val="115000"/>
                        </a:lnSpc>
                        <a:spcAft>
                          <a:spcPts val="0"/>
                        </a:spcAft>
                      </a:pPr>
                      <a:r>
                        <a:rPr lang="en-AU" sz="1200" b="1" dirty="0">
                          <a:solidFill>
                            <a:srgbClr val="9900CC"/>
                          </a:solidFill>
                          <a:effectLst/>
                          <a:latin typeface="+mn-lt"/>
                          <a:ea typeface="Calibri"/>
                          <a:cs typeface="Times New Roman"/>
                        </a:rPr>
                        <a:t>They use materials, visual conventions, techniques and processes to express their ideas in artworks. </a:t>
                      </a:r>
                    </a:p>
                    <a:p>
                      <a:pPr>
                        <a:lnSpc>
                          <a:spcPct val="115000"/>
                        </a:lnSpc>
                        <a:spcAft>
                          <a:spcPts val="1000"/>
                        </a:spcAft>
                      </a:pPr>
                      <a:r>
                        <a:rPr lang="en-AU" sz="1200" dirty="0">
                          <a:effectLst/>
                          <a:latin typeface="+mn-lt"/>
                          <a:ea typeface="Calibri"/>
                          <a:cs typeface="Times New Roman"/>
                        </a:rPr>
                        <a:t> </a:t>
                      </a:r>
                    </a:p>
                    <a:p>
                      <a:pPr>
                        <a:lnSpc>
                          <a:spcPct val="115000"/>
                        </a:lnSpc>
                        <a:spcAft>
                          <a:spcPts val="1000"/>
                        </a:spcAft>
                      </a:pPr>
                      <a:r>
                        <a:rPr lang="en-AU" sz="1200" b="1" dirty="0">
                          <a:solidFill>
                            <a:srgbClr val="0070C0"/>
                          </a:solidFill>
                          <a:effectLst/>
                          <a:latin typeface="+mn-lt"/>
                          <a:ea typeface="Calibri"/>
                          <a:cs typeface="Times New Roman"/>
                        </a:rPr>
                        <a:t>Students discuss how artists express ideas and use materials, techniques and visual conventions in artworks from a range of places, times and cultures. </a:t>
                      </a:r>
                      <a:endParaRPr lang="en-AU" sz="1200" b="1" dirty="0" smtClean="0">
                        <a:solidFill>
                          <a:srgbClr val="0070C0"/>
                        </a:solidFill>
                        <a:effectLst/>
                        <a:latin typeface="+mn-lt"/>
                        <a:ea typeface="Calibri"/>
                        <a:cs typeface="Times New Roman"/>
                      </a:endParaRPr>
                    </a:p>
                    <a:p>
                      <a:pPr>
                        <a:lnSpc>
                          <a:spcPct val="115000"/>
                        </a:lnSpc>
                        <a:spcAft>
                          <a:spcPts val="1000"/>
                        </a:spcAft>
                      </a:pPr>
                      <a:endParaRPr lang="en-AU" sz="1200" b="1" dirty="0">
                        <a:solidFill>
                          <a:srgbClr val="0070C0"/>
                        </a:solidFill>
                        <a:effectLst/>
                        <a:latin typeface="+mn-lt"/>
                        <a:ea typeface="Calibri"/>
                        <a:cs typeface="Times New Roman"/>
                      </a:endParaRPr>
                    </a:p>
                    <a:p>
                      <a:pPr>
                        <a:lnSpc>
                          <a:spcPct val="115000"/>
                        </a:lnSpc>
                        <a:spcAft>
                          <a:spcPts val="1000"/>
                        </a:spcAft>
                      </a:pPr>
                      <a:r>
                        <a:rPr lang="en-AU" sz="1200" dirty="0">
                          <a:effectLst/>
                          <a:latin typeface="+mn-lt"/>
                          <a:ea typeface="Calibri"/>
                          <a:cs typeface="Times New Roman"/>
                        </a:rPr>
                        <a:t>They discuss and evaluate the art making processes, materials and techniques they use to express their ideas. </a:t>
                      </a:r>
                    </a:p>
                  </a:txBody>
                  <a:tcPr marL="68580" marR="68580" marT="0" marB="0"/>
                </a:tc>
              </a:tr>
            </a:tbl>
          </a:graphicData>
        </a:graphic>
      </p:graphicFrame>
      <p:cxnSp>
        <p:nvCxnSpPr>
          <p:cNvPr id="14" name="Straight Arrow Connector 13"/>
          <p:cNvCxnSpPr/>
          <p:nvPr/>
        </p:nvCxnSpPr>
        <p:spPr bwMode="auto">
          <a:xfrm>
            <a:off x="2699792" y="3068960"/>
            <a:ext cx="720080" cy="936104"/>
          </a:xfrm>
          <a:prstGeom prst="straightConnector1">
            <a:avLst/>
          </a:prstGeom>
          <a:solidFill>
            <a:schemeClr val="accent1"/>
          </a:solidFill>
          <a:ln w="19050" cap="flat" cmpd="sng" algn="ctr">
            <a:solidFill>
              <a:srgbClr val="306278"/>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V="1">
            <a:off x="4920243" y="5085184"/>
            <a:ext cx="1307941" cy="504056"/>
          </a:xfrm>
          <a:prstGeom prst="straightConnector1">
            <a:avLst/>
          </a:prstGeom>
          <a:solidFill>
            <a:schemeClr val="accent1"/>
          </a:solidFill>
          <a:ln w="19050" cap="flat" cmpd="sng" algn="ctr">
            <a:solidFill>
              <a:srgbClr val="306278"/>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flipV="1">
            <a:off x="2843808" y="3284984"/>
            <a:ext cx="576064" cy="720080"/>
          </a:xfrm>
          <a:prstGeom prst="straightConnector1">
            <a:avLst/>
          </a:prstGeom>
          <a:solidFill>
            <a:schemeClr val="accent1"/>
          </a:solidFill>
          <a:ln w="19050" cap="flat" cmpd="sng" algn="ctr">
            <a:solidFill>
              <a:srgbClr val="99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a:off x="4920243" y="3429000"/>
            <a:ext cx="883900" cy="0"/>
          </a:xfrm>
          <a:prstGeom prst="straightConnector1">
            <a:avLst/>
          </a:prstGeom>
          <a:solidFill>
            <a:schemeClr val="accent1"/>
          </a:solidFill>
          <a:ln w="19050" cap="flat" cmpd="sng" algn="ctr">
            <a:solidFill>
              <a:srgbClr val="99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508049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9797"/>
            <a:ext cx="7520555" cy="443136"/>
          </a:xfrm>
        </p:spPr>
        <p:txBody>
          <a:bodyPr/>
          <a:lstStyle/>
          <a:p>
            <a:pPr algn="l"/>
            <a:r>
              <a:rPr lang="en-AU" sz="2800" dirty="0" smtClean="0">
                <a:solidFill>
                  <a:schemeClr val="bg1"/>
                </a:solidFill>
              </a:rPr>
              <a:t>How were these written?  (Example 1)</a:t>
            </a:r>
            <a:endParaRPr lang="en-AU" sz="28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90462691"/>
              </p:ext>
            </p:extLst>
          </p:nvPr>
        </p:nvGraphicFramePr>
        <p:xfrm>
          <a:off x="179512" y="620688"/>
          <a:ext cx="8856984" cy="6048672"/>
        </p:xfrm>
        <a:graphic>
          <a:graphicData uri="http://schemas.openxmlformats.org/drawingml/2006/table">
            <a:tbl>
              <a:tblPr firstRow="1" bandRow="1">
                <a:tableStyleId>{5C22544A-7EE6-4342-B048-85BDC9FD1C3A}</a:tableStyleId>
              </a:tblPr>
              <a:tblGrid>
                <a:gridCol w="1788428"/>
                <a:gridCol w="2214246"/>
                <a:gridCol w="2129083"/>
                <a:gridCol w="2725227"/>
              </a:tblGrid>
              <a:tr h="1245620">
                <a:tc>
                  <a:txBody>
                    <a:bodyPr/>
                    <a:lstStyle/>
                    <a:p>
                      <a:pPr marL="0" indent="0">
                        <a:buFont typeface="Arial"/>
                        <a:buNone/>
                      </a:pPr>
                      <a:r>
                        <a:rPr lang="en-AU" sz="1600" dirty="0" smtClean="0">
                          <a:solidFill>
                            <a:schemeClr val="bg1"/>
                          </a:solidFill>
                        </a:rPr>
                        <a:t>Visual</a:t>
                      </a:r>
                      <a:r>
                        <a:rPr lang="en-AU" sz="1600" baseline="0" dirty="0" smtClean="0">
                          <a:solidFill>
                            <a:schemeClr val="bg1"/>
                          </a:solidFill>
                        </a:rPr>
                        <a:t> Arts Practices</a:t>
                      </a:r>
                    </a:p>
                    <a:p>
                      <a:pPr marL="285750" indent="-285750">
                        <a:buFont typeface="Arial"/>
                        <a:buChar char="•"/>
                      </a:pPr>
                      <a:endParaRPr lang="en-AU" sz="1600" baseline="0" dirty="0" smtClean="0">
                        <a:solidFill>
                          <a:schemeClr val="bg1"/>
                        </a:solidFill>
                      </a:endParaRPr>
                    </a:p>
                  </a:txBody>
                  <a:tcPr>
                    <a:solidFill>
                      <a:srgbClr val="004B6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aseline="0" dirty="0" smtClean="0">
                          <a:solidFill>
                            <a:schemeClr val="bg1"/>
                          </a:solidFill>
                        </a:rPr>
                        <a:t>Respond and Interpret</a:t>
                      </a:r>
                      <a:endParaRPr lang="en-AU" sz="1800" dirty="0" smtClean="0">
                        <a:solidFill>
                          <a:schemeClr val="bg1"/>
                        </a:solidFill>
                      </a:endParaRPr>
                    </a:p>
                    <a:p>
                      <a:endParaRPr lang="en-AU" dirty="0">
                        <a:solidFill>
                          <a:schemeClr val="bg1"/>
                        </a:solidFill>
                      </a:endParaRPr>
                    </a:p>
                  </a:txBody>
                  <a:tcPr>
                    <a:solidFill>
                      <a:srgbClr val="004B6F"/>
                    </a:solidFill>
                  </a:tcPr>
                </a:tc>
                <a:tc>
                  <a:txBody>
                    <a:bodyPr/>
                    <a:lstStyle/>
                    <a:p>
                      <a:r>
                        <a:rPr lang="en-AU" dirty="0" smtClean="0">
                          <a:solidFill>
                            <a:schemeClr val="bg1"/>
                          </a:solidFill>
                        </a:rPr>
                        <a:t>Relevant Achievement</a:t>
                      </a:r>
                      <a:r>
                        <a:rPr lang="en-AU" baseline="0" dirty="0" smtClean="0">
                          <a:solidFill>
                            <a:schemeClr val="bg1"/>
                          </a:solidFill>
                        </a:rPr>
                        <a:t> Standard extract</a:t>
                      </a:r>
                      <a:endParaRPr lang="en-AU" dirty="0">
                        <a:solidFill>
                          <a:schemeClr val="bg1"/>
                        </a:solidFill>
                      </a:endParaRPr>
                    </a:p>
                  </a:txBody>
                  <a:tcPr>
                    <a:solidFill>
                      <a:srgbClr val="004B6F"/>
                    </a:solidFill>
                  </a:tcPr>
                </a:tc>
                <a:tc>
                  <a:txBody>
                    <a:bodyPr/>
                    <a:lstStyle/>
                    <a:p>
                      <a:r>
                        <a:rPr lang="en-AU" dirty="0" smtClean="0">
                          <a:solidFill>
                            <a:schemeClr val="bg1"/>
                          </a:solidFill>
                        </a:rPr>
                        <a:t>What</a:t>
                      </a:r>
                      <a:r>
                        <a:rPr lang="en-AU" baseline="0" dirty="0" smtClean="0">
                          <a:solidFill>
                            <a:schemeClr val="bg1"/>
                          </a:solidFill>
                        </a:rPr>
                        <a:t> will students:</a:t>
                      </a:r>
                    </a:p>
                    <a:p>
                      <a:r>
                        <a:rPr lang="en-AU" i="1" baseline="0" dirty="0" smtClean="0">
                          <a:solidFill>
                            <a:schemeClr val="bg1"/>
                          </a:solidFill>
                        </a:rPr>
                        <a:t>Specifically learn?</a:t>
                      </a:r>
                    </a:p>
                    <a:p>
                      <a:r>
                        <a:rPr lang="en-AU" i="1" baseline="0" dirty="0" smtClean="0">
                          <a:solidFill>
                            <a:schemeClr val="bg1"/>
                          </a:solidFill>
                        </a:rPr>
                        <a:t>Specifically do?</a:t>
                      </a:r>
                      <a:endParaRPr lang="en-AU" i="1" dirty="0">
                        <a:solidFill>
                          <a:schemeClr val="bg1"/>
                        </a:solidFill>
                      </a:endParaRPr>
                    </a:p>
                  </a:txBody>
                  <a:tcPr>
                    <a:solidFill>
                      <a:srgbClr val="004B6F"/>
                    </a:solidFill>
                  </a:tcPr>
                </a:tc>
              </a:tr>
              <a:tr h="4803052">
                <a:tc>
                  <a:txBody>
                    <a:bodyPr/>
                    <a:lstStyle/>
                    <a:p>
                      <a:pPr lvl="0"/>
                      <a:r>
                        <a:rPr lang="en-AU" sz="1400" kern="1200" dirty="0" smtClean="0">
                          <a:solidFill>
                            <a:schemeClr val="dk1"/>
                          </a:solidFill>
                          <a:effectLst/>
                          <a:latin typeface="+mn-lt"/>
                          <a:ea typeface="+mn-ea"/>
                          <a:cs typeface="+mn-cs"/>
                        </a:rPr>
                        <a:t>Explore visual arts practices and styles as inspiration to develop a personal style, explore, express ideas, concepts and themes in art works </a:t>
                      </a:r>
                      <a:r>
                        <a:rPr lang="en-AU" sz="1400" u="none" strike="noStrike" kern="1200" dirty="0" smtClean="0">
                          <a:solidFill>
                            <a:schemeClr val="dk1"/>
                          </a:solidFill>
                          <a:effectLst/>
                          <a:latin typeface="+mn-lt"/>
                          <a:ea typeface="+mn-ea"/>
                          <a:cs typeface="+mn-cs"/>
                          <a:hlinkClick r:id="rId3"/>
                        </a:rPr>
                        <a:t>(VCAVAE040)</a:t>
                      </a:r>
                      <a:endParaRPr lang="en-AU" sz="1400" u="none" strike="noStrike" kern="1200" dirty="0" smtClean="0">
                        <a:solidFill>
                          <a:schemeClr val="dk1"/>
                        </a:solidFill>
                        <a:effectLst/>
                        <a:latin typeface="+mn-lt"/>
                        <a:ea typeface="+mn-ea"/>
                        <a:cs typeface="+mn-cs"/>
                      </a:endParaRPr>
                    </a:p>
                    <a:p>
                      <a:pPr lvl="0"/>
                      <a:endParaRPr lang="en-AU" sz="1100" kern="1200" dirty="0" smtClean="0">
                        <a:solidFill>
                          <a:schemeClr val="dk1"/>
                        </a:solidFill>
                        <a:effectLst/>
                        <a:latin typeface="+mn-lt"/>
                        <a:ea typeface="+mn-ea"/>
                        <a:cs typeface="+mn-cs"/>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kern="1200" dirty="0" smtClean="0">
                          <a:solidFill>
                            <a:schemeClr val="dk1"/>
                          </a:solidFill>
                          <a:effectLst/>
                          <a:latin typeface="+mn-lt"/>
                          <a:ea typeface="+mn-ea"/>
                          <a:cs typeface="+mn-cs"/>
                        </a:rPr>
                        <a:t>Analyse and interpret artworks to explore the different forms of expression, intentions and viewpoints of artists and how they are viewed by audiences </a:t>
                      </a:r>
                      <a:r>
                        <a:rPr lang="en-AU" sz="1400" u="none" strike="noStrike" kern="1200" dirty="0" smtClean="0">
                          <a:solidFill>
                            <a:schemeClr val="dk1"/>
                          </a:solidFill>
                          <a:effectLst/>
                          <a:latin typeface="+mn-lt"/>
                          <a:ea typeface="+mn-ea"/>
                          <a:cs typeface="+mn-cs"/>
                          <a:hlinkClick r:id="rId4"/>
                        </a:rPr>
                        <a:t>(VCAVAR045)</a:t>
                      </a:r>
                      <a:r>
                        <a:rPr lang="en-AU" sz="1400" dirty="0" smtClean="0">
                          <a:effectLst/>
                        </a:rPr>
                        <a:t> </a:t>
                      </a:r>
                      <a:endParaRPr lang="en-AU" sz="1400" dirty="0" smtClean="0"/>
                    </a:p>
                    <a:p>
                      <a:endParaRPr lang="en-AU" dirty="0"/>
                    </a:p>
                  </a:txBody>
                  <a:tcPr>
                    <a:solidFill>
                      <a:schemeClr val="accent6">
                        <a:lumMod val="20000"/>
                        <a:lumOff val="80000"/>
                      </a:schemeClr>
                    </a:solidFill>
                  </a:tcPr>
                </a:tc>
                <a:tc>
                  <a:txBody>
                    <a:bodyPr/>
                    <a:lstStyle/>
                    <a:p>
                      <a:r>
                        <a:rPr lang="en-AU" sz="1400" dirty="0" smtClean="0">
                          <a:solidFill>
                            <a:schemeClr val="accent6">
                              <a:lumMod val="50000"/>
                            </a:schemeClr>
                          </a:solidFill>
                          <a:effectLst/>
                        </a:rPr>
                        <a:t>Students identify the influences of other artists and analyse connections between techniques, processes and visual conventions in artworks to develop their own art practice.</a:t>
                      </a:r>
                    </a:p>
                    <a:p>
                      <a:r>
                        <a:rPr lang="en-AU" sz="1400" kern="1200" dirty="0" smtClean="0">
                          <a:solidFill>
                            <a:schemeClr val="dk1"/>
                          </a:solidFill>
                          <a:effectLst/>
                          <a:latin typeface="+mn-lt"/>
                          <a:ea typeface="+mn-ea"/>
                          <a:cs typeface="+mn-cs"/>
                        </a:rPr>
                        <a:t> </a:t>
                      </a:r>
                    </a:p>
                    <a:p>
                      <a:r>
                        <a:rPr lang="en-AU" sz="1400" kern="1200" dirty="0" smtClean="0">
                          <a:solidFill>
                            <a:srgbClr val="9900CC"/>
                          </a:solidFill>
                          <a:effectLst/>
                          <a:latin typeface="+mn-lt"/>
                          <a:ea typeface="+mn-ea"/>
                          <a:cs typeface="+mn-cs"/>
                        </a:rPr>
                        <a:t>Students analyse and evaluate artworks and exhibitions from different cultures, times and places, and discuss how ideas and beliefs are interpreted by audiences.</a:t>
                      </a:r>
                      <a:r>
                        <a:rPr lang="en-AU" sz="1400" dirty="0" smtClean="0">
                          <a:solidFill>
                            <a:srgbClr val="9900CC"/>
                          </a:solidFill>
                          <a:effectLst/>
                        </a:rPr>
                        <a:t> </a:t>
                      </a:r>
                      <a:endParaRPr lang="en-AU" sz="1400" dirty="0" smtClean="0">
                        <a:solidFill>
                          <a:srgbClr val="9900CC"/>
                        </a:solidFill>
                      </a:endParaRPr>
                    </a:p>
                    <a:p>
                      <a:endParaRPr lang="en-AU" dirty="0"/>
                    </a:p>
                  </a:txBody>
                  <a:tcPr>
                    <a:solidFill>
                      <a:schemeClr val="accent6">
                        <a:lumMod val="20000"/>
                        <a:lumOff val="80000"/>
                      </a:schemeClr>
                    </a:solidFill>
                  </a:tcPr>
                </a:tc>
                <a:tc>
                  <a:txBody>
                    <a:bodyPr/>
                    <a:lstStyle/>
                    <a:p>
                      <a:r>
                        <a:rPr lang="en-US" sz="1400" b="1" kern="1200" dirty="0" smtClean="0">
                          <a:solidFill>
                            <a:schemeClr val="accent2"/>
                          </a:solidFill>
                          <a:effectLst/>
                          <a:latin typeface="+mn-lt"/>
                          <a:ea typeface="+mn-ea"/>
                          <a:cs typeface="+mn-cs"/>
                        </a:rPr>
                        <a:t>Learning</a:t>
                      </a:r>
                      <a:r>
                        <a:rPr lang="en-US" sz="1400" b="1" kern="1200" baseline="0" dirty="0" smtClean="0">
                          <a:solidFill>
                            <a:srgbClr val="0070C0"/>
                          </a:solidFill>
                          <a:effectLst/>
                          <a:latin typeface="+mn-lt"/>
                          <a:ea typeface="+mn-ea"/>
                          <a:cs typeface="+mn-cs"/>
                        </a:rPr>
                        <a:t> </a:t>
                      </a:r>
                      <a:r>
                        <a:rPr lang="en-US" sz="1400" kern="1200" baseline="0" dirty="0" smtClean="0">
                          <a:solidFill>
                            <a:schemeClr val="dk1"/>
                          </a:solidFill>
                          <a:effectLst/>
                          <a:latin typeface="+mn-lt"/>
                          <a:ea typeface="+mn-ea"/>
                          <a:cs typeface="+mn-cs"/>
                        </a:rPr>
                        <a:t>includes:</a:t>
                      </a:r>
                      <a:endParaRPr lang="en-US" sz="1400" kern="1200" dirty="0" smtClean="0">
                        <a:solidFill>
                          <a:schemeClr val="dk1"/>
                        </a:solidFill>
                        <a:effectLst/>
                        <a:latin typeface="+mn-lt"/>
                        <a:ea typeface="+mn-ea"/>
                        <a:cs typeface="+mn-cs"/>
                      </a:endParaRPr>
                    </a:p>
                    <a:p>
                      <a:pPr marL="285750" indent="-285750">
                        <a:buFont typeface="Arial"/>
                        <a:buChar char="•"/>
                      </a:pPr>
                      <a:r>
                        <a:rPr lang="en-US" sz="1400" kern="1200" dirty="0" smtClean="0">
                          <a:solidFill>
                            <a:schemeClr val="dk1"/>
                          </a:solidFill>
                          <a:effectLst/>
                          <a:latin typeface="+mn-lt"/>
                          <a:ea typeface="+mn-ea"/>
                          <a:cs typeface="+mn-cs"/>
                        </a:rPr>
                        <a:t>Visual</a:t>
                      </a:r>
                      <a:r>
                        <a:rPr lang="en-US" sz="1400" kern="1200" baseline="0" dirty="0" smtClean="0">
                          <a:solidFill>
                            <a:schemeClr val="dk1"/>
                          </a:solidFill>
                          <a:effectLst/>
                          <a:latin typeface="+mn-lt"/>
                          <a:ea typeface="+mn-ea"/>
                          <a:cs typeface="+mn-cs"/>
                        </a:rPr>
                        <a:t> arts practices. </a:t>
                      </a:r>
                    </a:p>
                    <a:p>
                      <a:pPr marL="285750" indent="-285750">
                        <a:buFont typeface="Arial"/>
                        <a:buChar char="•"/>
                      </a:pPr>
                      <a:r>
                        <a:rPr lang="en-US" sz="1400" kern="1200" baseline="0" dirty="0" smtClean="0">
                          <a:solidFill>
                            <a:schemeClr val="dk1"/>
                          </a:solidFill>
                          <a:effectLst/>
                          <a:latin typeface="+mn-lt"/>
                          <a:ea typeface="+mn-ea"/>
                          <a:cs typeface="+mn-cs"/>
                        </a:rPr>
                        <a:t>Analysis and interpretation of artworks. </a:t>
                      </a:r>
                    </a:p>
                    <a:p>
                      <a:pPr marL="285750" indent="-285750">
                        <a:buFont typeface="Arial"/>
                        <a:buChar char="•"/>
                      </a:pPr>
                      <a:r>
                        <a:rPr lang="en-US" sz="1400" kern="1200" baseline="0" dirty="0" smtClean="0">
                          <a:solidFill>
                            <a:schemeClr val="dk1"/>
                          </a:solidFill>
                          <a:effectLst/>
                          <a:latin typeface="+mn-lt"/>
                          <a:ea typeface="+mn-ea"/>
                          <a:cs typeface="+mn-cs"/>
                        </a:rPr>
                        <a:t>Evaluation of artworks from different cultures. </a:t>
                      </a:r>
                    </a:p>
                    <a:p>
                      <a:pPr marL="285750" indent="-285750">
                        <a:buFont typeface="Arial"/>
                        <a:buChar char="•"/>
                      </a:pPr>
                      <a:r>
                        <a:rPr lang="en-US" sz="1400" kern="1200" baseline="0" dirty="0" smtClean="0">
                          <a:solidFill>
                            <a:schemeClr val="dk1"/>
                          </a:solidFill>
                          <a:effectLst/>
                          <a:latin typeface="+mn-lt"/>
                          <a:ea typeface="+mn-ea"/>
                          <a:cs typeface="+mn-cs"/>
                        </a:rPr>
                        <a:t>Personal style</a:t>
                      </a:r>
                    </a:p>
                    <a:p>
                      <a:pPr marL="285750" indent="-285750">
                        <a:buFont typeface="Arial"/>
                        <a:buChar char="•"/>
                      </a:pPr>
                      <a:r>
                        <a:rPr lang="en-US" sz="1400" kern="1200" baseline="0" dirty="0" smtClean="0">
                          <a:solidFill>
                            <a:schemeClr val="dk1"/>
                          </a:solidFill>
                          <a:effectLst/>
                          <a:latin typeface="+mn-lt"/>
                          <a:ea typeface="+mn-ea"/>
                          <a:cs typeface="+mn-cs"/>
                        </a:rPr>
                        <a:t>Viewpoints</a:t>
                      </a:r>
                    </a:p>
                    <a:p>
                      <a:endParaRPr lang="en-US" sz="1400" kern="1200" dirty="0" smtClean="0">
                        <a:solidFill>
                          <a:schemeClr val="dk1"/>
                        </a:solidFill>
                        <a:effectLst/>
                        <a:latin typeface="+mn-lt"/>
                        <a:ea typeface="+mn-ea"/>
                        <a:cs typeface="+mn-cs"/>
                      </a:endParaRPr>
                    </a:p>
                    <a:p>
                      <a:r>
                        <a:rPr lang="en-US" sz="1400" kern="1200" dirty="0" smtClean="0">
                          <a:solidFill>
                            <a:schemeClr val="tx1"/>
                          </a:solidFill>
                          <a:effectLst/>
                          <a:latin typeface="+mn-lt"/>
                          <a:ea typeface="+mn-ea"/>
                          <a:cs typeface="+mn-cs"/>
                        </a:rPr>
                        <a:t>Students</a:t>
                      </a:r>
                      <a:r>
                        <a:rPr lang="en-US" sz="1400" kern="1200" baseline="0" dirty="0" smtClean="0">
                          <a:solidFill>
                            <a:schemeClr val="accent2"/>
                          </a:solidFill>
                          <a:effectLst/>
                          <a:latin typeface="+mn-lt"/>
                          <a:ea typeface="+mn-ea"/>
                          <a:cs typeface="+mn-cs"/>
                        </a:rPr>
                        <a:t> </a:t>
                      </a:r>
                      <a:r>
                        <a:rPr lang="en-US" sz="1400" b="1" kern="1200" baseline="0" dirty="0" smtClean="0">
                          <a:solidFill>
                            <a:schemeClr val="accent2"/>
                          </a:solidFill>
                          <a:effectLst/>
                          <a:latin typeface="+mn-lt"/>
                          <a:ea typeface="+mn-ea"/>
                          <a:cs typeface="+mn-cs"/>
                        </a:rPr>
                        <a:t>do </a:t>
                      </a:r>
                      <a:r>
                        <a:rPr lang="en-US" sz="1400" kern="1200" dirty="0" smtClean="0">
                          <a:solidFill>
                            <a:schemeClr val="accent2"/>
                          </a:solidFill>
                          <a:effectLst/>
                          <a:latin typeface="+mn-lt"/>
                          <a:ea typeface="+mn-ea"/>
                          <a:cs typeface="+mn-cs"/>
                        </a:rPr>
                        <a:t>:</a:t>
                      </a:r>
                    </a:p>
                    <a:p>
                      <a:pPr marL="285750" indent="-285750">
                        <a:spcBef>
                          <a:spcPts val="600"/>
                        </a:spcBef>
                        <a:spcAft>
                          <a:spcPts val="600"/>
                        </a:spcAft>
                        <a:buFont typeface="Arial" pitchFamily="34" charset="0"/>
                        <a:buChar char="•"/>
                      </a:pPr>
                      <a:r>
                        <a:rPr lang="en-US" sz="1400" kern="1200" dirty="0" smtClean="0">
                          <a:solidFill>
                            <a:schemeClr val="dk1"/>
                          </a:solidFill>
                          <a:effectLst/>
                          <a:latin typeface="+mn-lt"/>
                          <a:ea typeface="+mn-ea"/>
                          <a:cs typeface="+mn-cs"/>
                        </a:rPr>
                        <a:t>Explore</a:t>
                      </a:r>
                      <a:r>
                        <a:rPr lang="en-US" sz="1400" kern="1200" baseline="0" dirty="0" smtClean="0">
                          <a:solidFill>
                            <a:schemeClr val="dk1"/>
                          </a:solidFill>
                          <a:effectLst/>
                          <a:latin typeface="+mn-lt"/>
                          <a:ea typeface="+mn-ea"/>
                          <a:cs typeface="+mn-cs"/>
                        </a:rPr>
                        <a:t> other artworks from different periods of time and cultures, researching the practices of the artist and their personal style. </a:t>
                      </a:r>
                    </a:p>
                    <a:p>
                      <a:pPr marL="285750" indent="-285750">
                        <a:spcBef>
                          <a:spcPts val="600"/>
                        </a:spcBef>
                        <a:spcAft>
                          <a:spcPts val="600"/>
                        </a:spcAft>
                        <a:buFont typeface="Arial" pitchFamily="34" charset="0"/>
                        <a:buChar char="•"/>
                      </a:pPr>
                      <a:r>
                        <a:rPr lang="en-US" sz="1400" kern="1200" baseline="0" dirty="0" smtClean="0">
                          <a:solidFill>
                            <a:schemeClr val="dk1"/>
                          </a:solidFill>
                          <a:effectLst/>
                          <a:latin typeface="+mn-lt"/>
                          <a:ea typeface="+mn-ea"/>
                          <a:cs typeface="+mn-cs"/>
                        </a:rPr>
                        <a:t>From this exploration, the students create their own artworks undergoing a similar art practice. </a:t>
                      </a:r>
                      <a:endParaRPr lang="en-AU" sz="1200" dirty="0"/>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12665424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CAA Powerpoint Template">
  <a:themeElements>
    <a:clrScheme name="Custom 1">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0070C0"/>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EECD_Expired xmlns="http://schemas.microsoft.com/sharepoint/v3">false</DEECD_Expired>
  </documentManagement>
</p:properties>
</file>

<file path=customXml/itemProps1.xml><?xml version="1.0" encoding="utf-8"?>
<ds:datastoreItem xmlns:ds="http://schemas.openxmlformats.org/officeDocument/2006/customXml" ds:itemID="{4688AC11-C8F8-4646-AB72-FCC024978AB7}"/>
</file>

<file path=customXml/itemProps2.xml><?xml version="1.0" encoding="utf-8"?>
<ds:datastoreItem xmlns:ds="http://schemas.openxmlformats.org/officeDocument/2006/customXml" ds:itemID="{DECDE32C-CEF5-4D60-ACB0-6C4A2551CA85}"/>
</file>

<file path=customXml/itemProps3.xml><?xml version="1.0" encoding="utf-8"?>
<ds:datastoreItem xmlns:ds="http://schemas.openxmlformats.org/officeDocument/2006/customXml" ds:itemID="{8F6D88D8-5E28-4228-BEDD-9AF2064299CE}"/>
</file>

<file path=docProps/app.xml><?xml version="1.0" encoding="utf-8"?>
<Properties xmlns="http://schemas.openxmlformats.org/officeDocument/2006/extended-properties" xmlns:vt="http://schemas.openxmlformats.org/officeDocument/2006/docPropsVTypes">
  <Template>VCAA Powerpoint Template</Template>
  <TotalTime>876</TotalTime>
  <Words>1387</Words>
  <Application>Microsoft Office PowerPoint</Application>
  <PresentationFormat>On-screen Show (4:3)</PresentationFormat>
  <Paragraphs>194</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VCAA Powerpoint Template</vt:lpstr>
      <vt:lpstr>Victorian Curriculum: F-10 Visual Arts </vt:lpstr>
      <vt:lpstr>Objectives </vt:lpstr>
      <vt:lpstr>Indicative Progress examples </vt:lpstr>
      <vt:lpstr>IP examples -  Broad Features</vt:lpstr>
      <vt:lpstr>The detail: Example One</vt:lpstr>
      <vt:lpstr>Example Two</vt:lpstr>
      <vt:lpstr>PowerPoint Presentation</vt:lpstr>
      <vt:lpstr>IP Examples</vt:lpstr>
      <vt:lpstr>How were these written?  (Example 1)</vt:lpstr>
      <vt:lpstr>How were these written? (Example 2)</vt:lpstr>
      <vt:lpstr>PowerPoint Presentation</vt:lpstr>
      <vt:lpstr>PowerPoint Presentation</vt:lpstr>
      <vt:lpstr>Evidence based practice</vt:lpstr>
      <vt:lpstr>PowerPoint Presentation</vt:lpstr>
      <vt:lpstr>Contact details and templates</vt:lpstr>
    </vt:vector>
  </TitlesOfParts>
  <Company>Victorian Curriculum and Assessment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Curriculum: F-10 Geography</dc:title>
  <dc:creator>Bini, Monica M</dc:creator>
  <cp:lastModifiedBy>Driver, Tim P</cp:lastModifiedBy>
  <cp:revision>75</cp:revision>
  <cp:lastPrinted>2017-10-31T00:32:41Z</cp:lastPrinted>
  <dcterms:created xsi:type="dcterms:W3CDTF">2017-05-09T00:55:18Z</dcterms:created>
  <dcterms:modified xsi:type="dcterms:W3CDTF">2017-11-01T03:24:07Z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0x0101007BA2A11A40BE9045AE22BD0150786171</vt:lpwstr>
  </property>
  <property fmtid="{D5CDD505-2E9C-101B-9397-08002B2CF9AE}" pid="3" name="DEECD_Author">
    <vt:lpwstr/>
  </property>
  <property fmtid="{D5CDD505-2E9C-101B-9397-08002B2CF9AE}" pid="4" name="DEECD_SubjectCategory">
    <vt:lpwstr/>
  </property>
  <property fmtid="{D5CDD505-2E9C-101B-9397-08002B2CF9AE}" pid="5" name="DEECD_ItemType">
    <vt:lpwstr/>
  </property>
  <property fmtid="{D5CDD505-2E9C-101B-9397-08002B2CF9AE}" pid="6" name="DEECD_Audience">
    <vt:lpwstr/>
  </property>
</Properties>
</file>