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311" r:id="rId3"/>
    <p:sldId id="291" r:id="rId4"/>
    <p:sldId id="284" r:id="rId5"/>
    <p:sldId id="310" r:id="rId6"/>
    <p:sldId id="281" r:id="rId7"/>
    <p:sldId id="259" r:id="rId8"/>
    <p:sldId id="282" r:id="rId9"/>
    <p:sldId id="283" r:id="rId10"/>
    <p:sldId id="287" r:id="rId11"/>
    <p:sldId id="289" r:id="rId12"/>
    <p:sldId id="309" r:id="rId13"/>
    <p:sldId id="308" r:id="rId14"/>
    <p:sldId id="299" r:id="rId15"/>
    <p:sldId id="302" r:id="rId16"/>
    <p:sldId id="304" r:id="rId17"/>
    <p:sldId id="290" r:id="rId18"/>
    <p:sldId id="293" r:id="rId19"/>
    <p:sldId id="294" r:id="rId20"/>
    <p:sldId id="295" r:id="rId21"/>
    <p:sldId id="296" r:id="rId22"/>
    <p:sldId id="297" r:id="rId23"/>
    <p:sldId id="298" r:id="rId24"/>
    <p:sldId id="306" r:id="rId25"/>
    <p:sldId id="307" r:id="rId26"/>
    <p:sldId id="300" r:id="rId27"/>
    <p:sldId id="301" r:id="rId28"/>
    <p:sldId id="305" r:id="rId29"/>
    <p:sldId id="275" r:id="rId30"/>
    <p:sldId id="285" r:id="rId31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E3"/>
    <a:srgbClr val="0099CC"/>
    <a:srgbClr val="306278"/>
    <a:srgbClr val="468EAE"/>
    <a:srgbClr val="646566"/>
    <a:srgbClr val="C0C0C0"/>
    <a:srgbClr val="75AEC7"/>
    <a:srgbClr val="777879"/>
    <a:srgbClr val="303132"/>
    <a:srgbClr val="2A5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59" autoAdjust="0"/>
    <p:restoredTop sz="90929"/>
  </p:normalViewPr>
  <p:slideViewPr>
    <p:cSldViewPr>
      <p:cViewPr>
        <p:scale>
          <a:sx n="100" d="100"/>
          <a:sy n="100" d="100"/>
        </p:scale>
        <p:origin x="-4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8"/>
    </p:cViewPr>
  </p:sorterViewPr>
  <p:notesViewPr>
    <p:cSldViewPr>
      <p:cViewPr varScale="1">
        <p:scale>
          <a:sx n="43" d="100"/>
          <a:sy n="43" d="100"/>
        </p:scale>
        <p:origin x="-1380" y="-9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A6D20FD-8F03-4CD0-8EBE-BDFFACD302B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522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92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92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86DB27-C44E-42FC-8577-04AF19E06BB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70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6DB27-C44E-42FC-8577-04AF19E06BB2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815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4568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480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983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28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659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5083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84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944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70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08313" cy="8864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8680"/>
            <a:ext cx="5111750" cy="55774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16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681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 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E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 b="1">
          <a:solidFill>
            <a:srgbClr val="3031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‒"/>
        <a:defRPr sz="2600">
          <a:solidFill>
            <a:srgbClr val="3031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3031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ars.acer.edu.au/registration/school/steps/details" TargetMode="External"/><Relationship Id="rId2" Type="http://schemas.openxmlformats.org/officeDocument/2006/relationships/hyperlink" Target="http://www.vcaa.vic.edu.au/Pages/foundation10/viccurriculum/languages/cpa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oars.acer.edu.au/registration/school#/steps/detail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oarssupport@acer.edu.a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vcaa.f10.curriculum@edumail.vic.gov.au" TargetMode="External"/><Relationship Id="rId2" Type="http://schemas.openxmlformats.org/officeDocument/2006/relationships/hyperlink" Target="mailto:dellora.maree.r@edumail.vic.gov.a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en-AU" dirty="0" smtClean="0"/>
              <a:t>Introducing Language Assessments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Victorian Curriculum F-10 and Languages Units </a:t>
            </a:r>
          </a:p>
          <a:p>
            <a:r>
              <a:rPr lang="en-AU" dirty="0" smtClean="0"/>
              <a:t>ACER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3930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Introducing the Language Assessments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b="0" dirty="0" smtClean="0"/>
              <a:t>Multiple-choice format</a:t>
            </a:r>
          </a:p>
          <a:p>
            <a:endParaRPr lang="en-AU" sz="2800" b="0" dirty="0" smtClean="0"/>
          </a:p>
          <a:p>
            <a:r>
              <a:rPr lang="en-AU" sz="2800" b="0" dirty="0" smtClean="0"/>
              <a:t>Assess receptive skills only</a:t>
            </a:r>
          </a:p>
          <a:p>
            <a:endParaRPr lang="en-AU" sz="2800" b="0" dirty="0"/>
          </a:p>
          <a:p>
            <a:r>
              <a:rPr lang="en-AU" sz="2800" b="0" dirty="0" smtClean="0"/>
              <a:t>Automatic scoring</a:t>
            </a:r>
          </a:p>
          <a:p>
            <a:endParaRPr lang="en-AU" sz="2800" b="0" dirty="0"/>
          </a:p>
          <a:p>
            <a:r>
              <a:rPr lang="en-AU" sz="2800" b="0" dirty="0" smtClean="0"/>
              <a:t>Online reports</a:t>
            </a:r>
          </a:p>
          <a:p>
            <a:pPr marL="0" indent="0">
              <a:buNone/>
            </a:pPr>
            <a:endParaRPr lang="en-AU" b="0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150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Introducing the Language Assessments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0" dirty="0" smtClean="0"/>
              <a:t>Suitable for F-10 or 7-10 sequence, for levels 5-6 onwards</a:t>
            </a:r>
          </a:p>
          <a:p>
            <a:endParaRPr lang="en-AU" b="0" dirty="0" smtClean="0"/>
          </a:p>
          <a:p>
            <a:r>
              <a:rPr lang="en-AU" b="0" dirty="0" smtClean="0"/>
              <a:t>Available on demand ie teachers decide when they wish to use them and how often</a:t>
            </a:r>
          </a:p>
          <a:p>
            <a:endParaRPr lang="en-AU" b="0" dirty="0" smtClean="0"/>
          </a:p>
          <a:p>
            <a:r>
              <a:rPr lang="en-AU" b="0" dirty="0" smtClean="0"/>
              <a:t>For individual teachers to use, data to support their teaching</a:t>
            </a:r>
          </a:p>
          <a:p>
            <a:pPr marL="0" indent="0">
              <a:buNone/>
            </a:pPr>
            <a:endParaRPr lang="en-AU" b="0" dirty="0" smtClean="0"/>
          </a:p>
          <a:p>
            <a:endParaRPr lang="en-AU" b="0" dirty="0" smtClean="0"/>
          </a:p>
          <a:p>
            <a:pPr marL="0" indent="0">
              <a:buNone/>
            </a:pPr>
            <a:endParaRPr lang="en-AU" b="0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5068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 to poll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Who has registered to use the Language Assessment resources?</a:t>
            </a:r>
          </a:p>
          <a:p>
            <a:endParaRPr lang="en-AU" sz="2800" dirty="0" smtClean="0"/>
          </a:p>
          <a:p>
            <a:r>
              <a:rPr lang="en-AU" sz="2800" dirty="0" smtClean="0"/>
              <a:t>If so, which Language?</a:t>
            </a:r>
          </a:p>
          <a:p>
            <a:endParaRPr lang="en-AU" sz="2800" dirty="0" smtClean="0"/>
          </a:p>
          <a:p>
            <a:r>
              <a:rPr lang="en-AU" sz="2800" dirty="0" smtClean="0"/>
              <a:t>Has anyone used them with their class?</a:t>
            </a:r>
          </a:p>
        </p:txBody>
      </p:sp>
    </p:spTree>
    <p:extLst>
      <p:ext uri="{BB962C8B-B14F-4D97-AF65-F5344CB8AC3E}">
        <p14:creationId xmlns:p14="http://schemas.microsoft.com/office/powerpoint/2010/main" val="676769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Web tour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Demonstration of an online test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5654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Administering a </a:t>
            </a:r>
            <a:r>
              <a:rPr lang="en-AU" dirty="0" smtClean="0"/>
              <a:t>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b="0" dirty="0"/>
              <a:t>Accessible on all types of devices; Windows (IE/Firefox/Chrome) or Mac (Safari/Firefox/Chrome) or iPad (Safari) or Android tablets</a:t>
            </a:r>
          </a:p>
          <a:p>
            <a:r>
              <a:rPr lang="en-AU" sz="2400" b="0" dirty="0" smtClean="0"/>
              <a:t>Student responses are saved as they move from question to question</a:t>
            </a:r>
          </a:p>
          <a:p>
            <a:r>
              <a:rPr lang="en-AU" sz="2400" b="0" dirty="0" smtClean="0"/>
              <a:t>The system logs start and end time, but does not lock automatically</a:t>
            </a:r>
          </a:p>
          <a:p>
            <a:r>
              <a:rPr lang="en-AU" sz="2400" b="0" dirty="0" smtClean="0"/>
              <a:t>Headphones are required for the Listening tests</a:t>
            </a:r>
          </a:p>
        </p:txBody>
      </p:sp>
    </p:spTree>
    <p:extLst>
      <p:ext uri="{BB962C8B-B14F-4D97-AF65-F5344CB8AC3E}">
        <p14:creationId xmlns:p14="http://schemas.microsoft.com/office/powerpoint/2010/main" val="2683626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Why use language assessments?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b="0" dirty="0" smtClean="0"/>
              <a:t>Useful diagnostic tool</a:t>
            </a:r>
          </a:p>
          <a:p>
            <a:endParaRPr lang="en-AU" sz="2800" b="0" dirty="0" smtClean="0"/>
          </a:p>
          <a:p>
            <a:r>
              <a:rPr lang="en-AU" sz="2800" b="0" dirty="0" smtClean="0"/>
              <a:t>Snapshot of student progress in listening and reading</a:t>
            </a:r>
          </a:p>
          <a:p>
            <a:endParaRPr lang="en-AU" sz="2800" b="0" dirty="0" smtClean="0"/>
          </a:p>
          <a:p>
            <a:r>
              <a:rPr lang="en-AU" sz="2800" b="0" dirty="0" smtClean="0"/>
              <a:t>Online bank of test items available any time</a:t>
            </a:r>
          </a:p>
          <a:p>
            <a:endParaRPr lang="en-AU" sz="2800" b="0" dirty="0" smtClean="0"/>
          </a:p>
          <a:p>
            <a:r>
              <a:rPr lang="en-AU" sz="2800" b="0" dirty="0" smtClean="0"/>
              <a:t>Results provided immediately to the teacher</a:t>
            </a:r>
          </a:p>
          <a:p>
            <a:pPr marL="0" indent="0">
              <a:buNone/>
            </a:pPr>
            <a:r>
              <a:rPr lang="en-AU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815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2211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register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 smtClean="0"/>
              <a:t>Go to either the VCAA </a:t>
            </a:r>
            <a:r>
              <a:rPr lang="en-US" sz="2800" b="0" dirty="0"/>
              <a:t>website </a:t>
            </a:r>
            <a:r>
              <a:rPr lang="en-US" sz="2800" b="0" dirty="0">
                <a:hlinkClick r:id="rId2"/>
              </a:rPr>
              <a:t>http://</a:t>
            </a:r>
            <a:r>
              <a:rPr lang="en-US" sz="2800" b="0" dirty="0" smtClean="0">
                <a:hlinkClick r:id="rId2"/>
              </a:rPr>
              <a:t>www.vcaa.vic.edu.au/Pages/foundation10/viccurriculum/languages/cpa.aspx</a:t>
            </a:r>
            <a:r>
              <a:rPr lang="en-US" sz="2800" b="0" dirty="0" smtClean="0"/>
              <a:t> and follow the link to ACER’s registration page </a:t>
            </a:r>
          </a:p>
          <a:p>
            <a:pPr marL="0" indent="0">
              <a:buNone/>
            </a:pPr>
            <a:endParaRPr lang="en-US" sz="2800" b="0" dirty="0" smtClean="0"/>
          </a:p>
          <a:p>
            <a:r>
              <a:rPr lang="en-US" sz="2800" b="0" dirty="0" smtClean="0"/>
              <a:t>Or go </a:t>
            </a:r>
            <a:r>
              <a:rPr lang="en-US" sz="2800" b="0" dirty="0"/>
              <a:t>directly to the ACER page </a:t>
            </a:r>
            <a:r>
              <a:rPr lang="en-US" sz="2800" b="0" dirty="0">
                <a:hlinkClick r:id="rId3"/>
              </a:rPr>
              <a:t>https://</a:t>
            </a:r>
            <a:r>
              <a:rPr lang="en-US" sz="2800" b="0" dirty="0" smtClean="0">
                <a:hlinkClick r:id="rId3"/>
              </a:rPr>
              <a:t>oars.acer.edu.au/registration/school/steps/details</a:t>
            </a:r>
            <a:endParaRPr lang="en-US" sz="2800" b="0" dirty="0" smtClean="0"/>
          </a:p>
          <a:p>
            <a:pPr marL="0" indent="0">
              <a:buNone/>
            </a:pPr>
            <a:endParaRPr lang="en-US" sz="3200" b="0" dirty="0" smtClean="0"/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866133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register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dirty="0" smtClean="0"/>
              <a:t>Complete </a:t>
            </a:r>
            <a:r>
              <a:rPr lang="en-US" sz="3200" b="0" dirty="0"/>
              <a:t>and submit </a:t>
            </a:r>
            <a:r>
              <a:rPr lang="en-US" sz="3200" b="0" dirty="0" smtClean="0"/>
              <a:t>the</a:t>
            </a:r>
            <a:r>
              <a:rPr lang="en-US" sz="3200" b="0" dirty="0"/>
              <a:t> </a:t>
            </a:r>
            <a:r>
              <a:rPr lang="en-US" sz="3200" b="0" u="sng" dirty="0">
                <a:solidFill>
                  <a:srgbClr val="0099E3"/>
                </a:solidFill>
                <a:hlinkClick r:id="rId2"/>
              </a:rPr>
              <a:t>registration form</a:t>
            </a:r>
            <a:r>
              <a:rPr lang="en-US" sz="3200" b="0" dirty="0" smtClean="0"/>
              <a:t>.</a:t>
            </a:r>
          </a:p>
          <a:p>
            <a:endParaRPr lang="en-US" sz="3200" b="0" dirty="0"/>
          </a:p>
          <a:p>
            <a:r>
              <a:rPr lang="en-US" sz="3200" b="0" dirty="0"/>
              <a:t>You will receive </a:t>
            </a:r>
            <a:r>
              <a:rPr lang="en-US" sz="3200" b="0" dirty="0" smtClean="0"/>
              <a:t>login details via </a:t>
            </a:r>
            <a:r>
              <a:rPr lang="en-US" sz="3200" b="0" dirty="0"/>
              <a:t>email from the ACER once your registration is </a:t>
            </a:r>
            <a:r>
              <a:rPr lang="en-US" sz="3200" b="0" dirty="0" smtClean="0"/>
              <a:t>approved (may take up to 5 business days).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885335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331640" y="3717032"/>
            <a:ext cx="1584176" cy="1008112"/>
          </a:xfrm>
          <a:prstGeom prst="roundRect">
            <a:avLst/>
          </a:prstGeom>
          <a:solidFill>
            <a:srgbClr val="0099E3"/>
          </a:solidFill>
          <a:ln w="9525" cap="flat" cmpd="sng" algn="ctr">
            <a:solidFill>
              <a:srgbClr val="0099E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What happens after registration?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99E3"/>
            </a:solidFill>
          </a:ln>
        </p:spPr>
        <p:txBody>
          <a:bodyPr/>
          <a:lstStyle/>
          <a:p>
            <a:r>
              <a:rPr lang="en-US" sz="3200" b="0" dirty="0"/>
              <a:t>Once you log in to your account, you can start using your account immediately</a:t>
            </a:r>
            <a:r>
              <a:rPr lang="en-US" sz="3200" b="0" dirty="0" smtClean="0"/>
              <a:t>.</a:t>
            </a:r>
          </a:p>
          <a:p>
            <a:endParaRPr lang="en-US" sz="3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528317" y="3962400"/>
            <a:ext cx="1224136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Log in</a:t>
            </a:r>
            <a:endParaRPr lang="en-AU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561656" y="3717032"/>
            <a:ext cx="2018456" cy="1008112"/>
          </a:xfrm>
          <a:prstGeom prst="roundRect">
            <a:avLst/>
          </a:prstGeom>
          <a:solidFill>
            <a:srgbClr val="0099E3"/>
          </a:solidFill>
          <a:ln w="9525" cap="flat" cmpd="sng" algn="ctr">
            <a:solidFill>
              <a:srgbClr val="0099E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221334" y="3717032"/>
            <a:ext cx="1951066" cy="1008112"/>
          </a:xfrm>
          <a:prstGeom prst="roundRect">
            <a:avLst/>
          </a:prstGeom>
          <a:solidFill>
            <a:srgbClr val="0099E3"/>
          </a:solidFill>
          <a:ln w="9525" cap="flat" cmpd="sng" algn="ctr">
            <a:solidFill>
              <a:srgbClr val="0099E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5672" y="3805589"/>
            <a:ext cx="1730424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Create students*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354198" y="3830237"/>
            <a:ext cx="1620180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Assign tests</a:t>
            </a:r>
            <a:endParaRPr lang="en-AU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2949130" y="4049215"/>
            <a:ext cx="612526" cy="374849"/>
          </a:xfrm>
          <a:prstGeom prst="rightArrow">
            <a:avLst/>
          </a:prstGeom>
          <a:solidFill>
            <a:srgbClr val="0099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608808" y="4058310"/>
            <a:ext cx="612526" cy="374849"/>
          </a:xfrm>
          <a:prstGeom prst="rightArrow">
            <a:avLst/>
          </a:prstGeom>
          <a:solidFill>
            <a:srgbClr val="0099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4063" y="4865186"/>
            <a:ext cx="2957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*Students already in  </a:t>
            </a:r>
          </a:p>
          <a:p>
            <a:r>
              <a:rPr lang="en-AU" sz="2000" dirty="0" smtClean="0"/>
              <a:t>  your account?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357350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9592" y="1340768"/>
            <a:ext cx="7632848" cy="1752600"/>
          </a:xfrm>
        </p:spPr>
        <p:txBody>
          <a:bodyPr/>
          <a:lstStyle/>
          <a:p>
            <a:pPr algn="l"/>
            <a:r>
              <a:rPr lang="en-AU" sz="3600" dirty="0" smtClean="0"/>
              <a:t>PRESENTERS </a:t>
            </a:r>
          </a:p>
          <a:p>
            <a:pPr algn="l"/>
            <a:r>
              <a:rPr lang="en-AU" dirty="0" smtClean="0"/>
              <a:t>VCAA</a:t>
            </a:r>
          </a:p>
          <a:p>
            <a:pPr algn="l"/>
            <a:r>
              <a:rPr lang="en-AU" b="0" dirty="0" smtClean="0"/>
              <a:t>Languages Unit: Maree Dellora </a:t>
            </a:r>
          </a:p>
          <a:p>
            <a:pPr algn="l"/>
            <a:r>
              <a:rPr lang="en-AU" b="0" dirty="0" smtClean="0"/>
              <a:t>F-10 Unit: Craig Smith</a:t>
            </a:r>
          </a:p>
          <a:p>
            <a:pPr algn="l"/>
            <a:r>
              <a:rPr lang="en-AU" dirty="0" smtClean="0"/>
              <a:t>ACER</a:t>
            </a:r>
          </a:p>
          <a:p>
            <a:pPr algn="l"/>
            <a:r>
              <a:rPr lang="en-AU" b="0" dirty="0" smtClean="0"/>
              <a:t>Fusae Nojima: Project Director</a:t>
            </a:r>
          </a:p>
          <a:p>
            <a:pPr algn="l"/>
            <a:r>
              <a:rPr lang="en-AU" b="0" dirty="0" smtClean="0"/>
              <a:t>Scott Haines: </a:t>
            </a:r>
            <a:r>
              <a:rPr lang="en-AU" b="0" dirty="0"/>
              <a:t>Online Support Coordinator</a:t>
            </a:r>
          </a:p>
        </p:txBody>
      </p:sp>
    </p:spTree>
    <p:extLst>
      <p:ext uri="{BB962C8B-B14F-4D97-AF65-F5344CB8AC3E}">
        <p14:creationId xmlns:p14="http://schemas.microsoft.com/office/powerpoint/2010/main" val="3046025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Log in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dirty="0" smtClean="0"/>
              <a:t>Use the login details emailed by ACER.</a:t>
            </a:r>
          </a:p>
          <a:p>
            <a:endParaRPr lang="en-US" sz="3200" b="0" dirty="0" smtClean="0"/>
          </a:p>
          <a:p>
            <a:r>
              <a:rPr lang="en-US" sz="3200" b="0" dirty="0" smtClean="0"/>
              <a:t>Click “Students”.</a:t>
            </a:r>
            <a:r>
              <a:rPr lang="en-US" sz="3200" b="0" dirty="0"/>
              <a:t> 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1180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Create/edit students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b="0" dirty="0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557490" y="1988473"/>
            <a:ext cx="3816424" cy="1008112"/>
          </a:xfrm>
          <a:prstGeom prst="roundRect">
            <a:avLst/>
          </a:prstGeom>
          <a:solidFill>
            <a:srgbClr val="0099E3"/>
          </a:solidFill>
          <a:ln w="9525" cap="flat" cmpd="sng" algn="ctr">
            <a:solidFill>
              <a:srgbClr val="0099E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9790" y="2060915"/>
            <a:ext cx="3271823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Can you see students already?</a:t>
            </a:r>
            <a:endParaRPr lang="en-AU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349342" y="3466794"/>
            <a:ext cx="1296144" cy="682286"/>
          </a:xfrm>
          <a:prstGeom prst="roundRect">
            <a:avLst/>
          </a:prstGeom>
          <a:solidFill>
            <a:srgbClr val="0099E3"/>
          </a:solidFill>
          <a:ln w="9525" cap="flat" cmpd="sng" algn="ctr">
            <a:solidFill>
              <a:srgbClr val="0099E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2588" y="3555351"/>
            <a:ext cx="2129772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Yes</a:t>
            </a:r>
            <a:endParaRPr lang="en-AU" b="1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5077770" y="3466794"/>
            <a:ext cx="1296144" cy="682286"/>
          </a:xfrm>
          <a:prstGeom prst="roundRect">
            <a:avLst/>
          </a:prstGeom>
          <a:solidFill>
            <a:srgbClr val="0099E3"/>
          </a:solidFill>
          <a:ln w="9525" cap="flat" cmpd="sng" algn="ctr">
            <a:solidFill>
              <a:srgbClr val="0099E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1016" y="3555351"/>
            <a:ext cx="2129772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No</a:t>
            </a:r>
            <a:endParaRPr lang="en-AU" b="1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848295" y="4654658"/>
            <a:ext cx="2931617" cy="1008112"/>
          </a:xfrm>
          <a:prstGeom prst="roundRect">
            <a:avLst/>
          </a:prstGeom>
          <a:solidFill>
            <a:srgbClr val="0099E3"/>
          </a:solidFill>
          <a:ln w="9525" cap="flat" cmpd="sng" algn="ctr">
            <a:solidFill>
              <a:srgbClr val="0099E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7" y="4743215"/>
            <a:ext cx="2289081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Check/edit students</a:t>
            </a:r>
            <a:endParaRPr lang="en-AU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4888121" y="4654657"/>
            <a:ext cx="2931617" cy="1008112"/>
          </a:xfrm>
          <a:prstGeom prst="roundRect">
            <a:avLst/>
          </a:prstGeom>
          <a:solidFill>
            <a:srgbClr val="0099E3"/>
          </a:solidFill>
          <a:ln w="9525" cap="flat" cmpd="sng" algn="ctr">
            <a:solidFill>
              <a:srgbClr val="0099E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3615" y="4744071"/>
            <a:ext cx="2289081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Create students</a:t>
            </a:r>
            <a:endParaRPr lang="en-AU" dirty="0"/>
          </a:p>
        </p:txBody>
      </p:sp>
      <p:sp>
        <p:nvSpPr>
          <p:cNvPr id="14" name="Down Arrow 13"/>
          <p:cNvSpPr/>
          <p:nvPr/>
        </p:nvSpPr>
        <p:spPr bwMode="auto">
          <a:xfrm>
            <a:off x="2915816" y="3006212"/>
            <a:ext cx="360040" cy="460581"/>
          </a:xfrm>
          <a:prstGeom prst="downArrow">
            <a:avLst/>
          </a:prstGeom>
          <a:solidFill>
            <a:srgbClr val="0099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5545822" y="3015839"/>
            <a:ext cx="360040" cy="467857"/>
          </a:xfrm>
          <a:prstGeom prst="downArrow">
            <a:avLst/>
          </a:prstGeom>
          <a:solidFill>
            <a:srgbClr val="0099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2915816" y="4150601"/>
            <a:ext cx="360040" cy="486323"/>
          </a:xfrm>
          <a:prstGeom prst="downArrow">
            <a:avLst/>
          </a:prstGeom>
          <a:solidFill>
            <a:srgbClr val="0099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5580112" y="4149080"/>
            <a:ext cx="360040" cy="486323"/>
          </a:xfrm>
          <a:prstGeom prst="downArrow">
            <a:avLst/>
          </a:prstGeom>
          <a:solidFill>
            <a:srgbClr val="0099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08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Create students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 smtClean="0"/>
              <a:t>Individually</a:t>
            </a:r>
          </a:p>
          <a:p>
            <a:r>
              <a:rPr lang="en-US" sz="2400" b="0" dirty="0" smtClean="0"/>
              <a:t>Bulk import (via Template)</a:t>
            </a:r>
          </a:p>
          <a:p>
            <a:endParaRPr lang="en-US" sz="2400" b="0" dirty="0"/>
          </a:p>
          <a:p>
            <a:r>
              <a:rPr lang="en-US" sz="2400" b="0" dirty="0" smtClean="0"/>
              <a:t>Candidate information:</a:t>
            </a:r>
          </a:p>
          <a:p>
            <a:r>
              <a:rPr lang="en-US" sz="2400" b="0" dirty="0" smtClean="0"/>
              <a:t>Name / DOB / Gender / Username / Password / Year Level</a:t>
            </a:r>
          </a:p>
          <a:p>
            <a:endParaRPr lang="en-US" sz="2400" b="0" dirty="0"/>
          </a:p>
          <a:p>
            <a:r>
              <a:rPr lang="en-US" sz="2400" b="0" dirty="0" smtClean="0"/>
              <a:t>Note: password can be the same for all students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513019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Assign tests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/>
              <a:t>VCAA will provide an indication of where the language assessments align with the </a:t>
            </a:r>
            <a:r>
              <a:rPr lang="en-US" sz="2800" b="0" dirty="0" smtClean="0"/>
              <a:t>curriculum </a:t>
            </a:r>
            <a:r>
              <a:rPr lang="en-US" sz="2800" i="1" dirty="0" smtClean="0"/>
              <a:t>but</a:t>
            </a:r>
            <a:r>
              <a:rPr lang="en-US" sz="2800" b="0" dirty="0" smtClean="0"/>
              <a:t> teachers </a:t>
            </a:r>
            <a:r>
              <a:rPr lang="en-US" sz="2800" b="0" dirty="0"/>
              <a:t>have the flexibility to </a:t>
            </a:r>
            <a:r>
              <a:rPr lang="en-US" sz="2800" b="0" dirty="0" smtClean="0"/>
              <a:t>decide which </a:t>
            </a:r>
            <a:r>
              <a:rPr lang="en-US" sz="2800" b="0" dirty="0"/>
              <a:t>test they wish to use to assess their students listening and/or reading skills, and at what level of difficulty. </a:t>
            </a:r>
            <a:endParaRPr lang="en-US" sz="2800" b="0" dirty="0" smtClean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699265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Assign tests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 smtClean="0"/>
              <a:t>Teachers </a:t>
            </a:r>
            <a:r>
              <a:rPr lang="en-US" sz="2800" b="0" dirty="0"/>
              <a:t>are strongly urged to preview the tests beforehand and to make a </a:t>
            </a:r>
            <a:r>
              <a:rPr lang="en-AU" sz="2800" b="0" dirty="0"/>
              <a:t>judgement</a:t>
            </a:r>
            <a:r>
              <a:rPr lang="en-US" sz="2800" b="0" dirty="0"/>
              <a:t> which </a:t>
            </a:r>
            <a:r>
              <a:rPr lang="en-US" sz="2800" b="0" dirty="0" smtClean="0"/>
              <a:t>test </a:t>
            </a:r>
            <a:r>
              <a:rPr lang="en-US" sz="2800" b="0" dirty="0"/>
              <a:t>is </a:t>
            </a:r>
            <a:r>
              <a:rPr lang="en-US" sz="2800" b="0" dirty="0" smtClean="0"/>
              <a:t>appropriate </a:t>
            </a:r>
            <a:r>
              <a:rPr lang="en-US" sz="2800" b="0" dirty="0"/>
              <a:t>for their students. </a:t>
            </a:r>
            <a:endParaRPr lang="en-US" sz="2800" b="0" dirty="0" smtClean="0"/>
          </a:p>
          <a:p>
            <a:pPr>
              <a:spcBef>
                <a:spcPts val="1200"/>
              </a:spcBef>
            </a:pPr>
            <a:r>
              <a:rPr lang="en-US" sz="2800" b="0" dirty="0" smtClean="0"/>
              <a:t>To Preview</a:t>
            </a:r>
            <a:r>
              <a:rPr lang="en-US" sz="2800" b="0" dirty="0"/>
              <a:t> a </a:t>
            </a:r>
            <a:r>
              <a:rPr lang="en-US" sz="2800" b="0" dirty="0" smtClean="0"/>
              <a:t>test: </a:t>
            </a:r>
          </a:p>
          <a:p>
            <a:pPr marL="933450" lvl="1" indent="-457200">
              <a:buFont typeface="+mj-lt"/>
              <a:buAutoNum type="arabicPeriod"/>
            </a:pPr>
            <a:r>
              <a:rPr lang="en-US" sz="2800" b="0" dirty="0" smtClean="0"/>
              <a:t>Go to </a:t>
            </a:r>
            <a:r>
              <a:rPr lang="en-US" sz="2800" dirty="0" smtClean="0"/>
              <a:t>Students</a:t>
            </a:r>
            <a:r>
              <a:rPr lang="en-US" sz="2800" b="0" dirty="0" smtClean="0"/>
              <a:t> page</a:t>
            </a:r>
          </a:p>
          <a:p>
            <a:pPr marL="933450" lvl="1" indent="-457200">
              <a:buFont typeface="+mj-lt"/>
              <a:buAutoNum type="arabicPeriod"/>
            </a:pPr>
            <a:r>
              <a:rPr lang="en-US" sz="2800" b="0" dirty="0" smtClean="0"/>
              <a:t>Click on </a:t>
            </a:r>
            <a:r>
              <a:rPr lang="en-US" sz="2800" dirty="0" smtClean="0"/>
              <a:t>Tests</a:t>
            </a:r>
            <a:r>
              <a:rPr lang="en-US" sz="2800" b="0" dirty="0" smtClean="0"/>
              <a:t> &gt; </a:t>
            </a:r>
            <a:r>
              <a:rPr lang="en-US" sz="2800" dirty="0" smtClean="0"/>
              <a:t>Preview</a:t>
            </a:r>
          </a:p>
          <a:p>
            <a:pPr marL="933450" lvl="1" indent="-457200">
              <a:buFont typeface="+mj-lt"/>
              <a:buAutoNum type="arabicPeriod"/>
            </a:pPr>
            <a:r>
              <a:rPr lang="en-US" sz="2800" b="0" dirty="0" smtClean="0"/>
              <a:t>Select Language and Form</a:t>
            </a:r>
          </a:p>
          <a:p>
            <a:pPr marL="933450" lvl="1" indent="-457200">
              <a:buFont typeface="+mj-lt"/>
              <a:buAutoNum type="arabicPeriod"/>
            </a:pPr>
            <a:r>
              <a:rPr lang="en-US" sz="2800" b="0" dirty="0" smtClean="0"/>
              <a:t>Click </a:t>
            </a:r>
            <a:r>
              <a:rPr lang="en-US" sz="2800" dirty="0" smtClean="0"/>
              <a:t>Preview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146215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administer </a:t>
            </a:r>
            <a:r>
              <a:rPr lang="en-AU" dirty="0"/>
              <a:t>a </a:t>
            </a:r>
            <a:r>
              <a:rPr lang="en-AU" dirty="0" smtClean="0"/>
              <a:t>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3962400"/>
          </a:xfrm>
        </p:spPr>
        <p:txBody>
          <a:bodyPr/>
          <a:lstStyle/>
          <a:p>
            <a:r>
              <a:rPr lang="en-AU" sz="2400" b="0" dirty="0" smtClean="0"/>
              <a:t>Tests are designed to help teachers not only to find out what students know and can do, but also to map where a student’s current knowledge ends</a:t>
            </a:r>
          </a:p>
          <a:p>
            <a:r>
              <a:rPr lang="en-AU" sz="2400" b="0" dirty="0" smtClean="0"/>
              <a:t>There will be more instructions included for teachers administering tests, but two key points to emphasise are that for multi-choice tests like these it’s important to encourage students to attempt all questions.</a:t>
            </a:r>
          </a:p>
          <a:p>
            <a:r>
              <a:rPr lang="en-AU" sz="2400" b="0" dirty="0" smtClean="0"/>
              <a:t>However, if students do not know the answer it is better for them to skip the question rather than to make a random guess.</a:t>
            </a:r>
          </a:p>
        </p:txBody>
      </p:sp>
    </p:spTree>
    <p:extLst>
      <p:ext uri="{BB962C8B-B14F-4D97-AF65-F5344CB8AC3E}">
        <p14:creationId xmlns:p14="http://schemas.microsoft.com/office/powerpoint/2010/main" val="246395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Reports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b="0" dirty="0" smtClean="0"/>
              <a:t>Reports are available immediately after students complete their test</a:t>
            </a:r>
          </a:p>
          <a:p>
            <a:endParaRPr lang="en-AU" sz="2400" b="0" dirty="0" smtClean="0"/>
          </a:p>
          <a:p>
            <a:pPr marL="457200" indent="-457200">
              <a:buFont typeface="+mj-lt"/>
              <a:buAutoNum type="arabicPeriod"/>
            </a:pPr>
            <a:r>
              <a:rPr lang="en-AU" sz="2000" b="0" dirty="0" smtClean="0"/>
              <a:t>Go to </a:t>
            </a:r>
            <a:r>
              <a:rPr lang="en-AU" sz="2000" dirty="0" smtClean="0"/>
              <a:t>Students</a:t>
            </a:r>
            <a:r>
              <a:rPr lang="en-AU" sz="2000" b="0" dirty="0" smtClean="0"/>
              <a:t> page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b="0" dirty="0" smtClean="0"/>
              <a:t>Select one or more students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b="0" dirty="0" smtClean="0"/>
              <a:t>Click </a:t>
            </a:r>
            <a:r>
              <a:rPr lang="en-AU" sz="2000" dirty="0" smtClean="0"/>
              <a:t>Generate Report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b="0" dirty="0" smtClean="0"/>
              <a:t>Select Language area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b="0" dirty="0" smtClean="0"/>
              <a:t>Select </a:t>
            </a:r>
            <a:r>
              <a:rPr lang="en-AU" sz="2000" dirty="0" smtClean="0"/>
              <a:t>Group Report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b="0" dirty="0" smtClean="0"/>
              <a:t>Select </a:t>
            </a:r>
            <a:r>
              <a:rPr lang="en-AU" sz="2000" dirty="0" smtClean="0"/>
              <a:t>Test Form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b="0" dirty="0" smtClean="0"/>
              <a:t>Specify a date range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b="0" dirty="0" smtClean="0"/>
              <a:t>Click </a:t>
            </a:r>
            <a:r>
              <a:rPr lang="en-AU" sz="2000" dirty="0" smtClean="0"/>
              <a:t>Generate Report</a:t>
            </a:r>
            <a:endParaRPr lang="en-AU" sz="2000" dirty="0"/>
          </a:p>
          <a:p>
            <a:endParaRPr lang="en-AU" sz="2400" b="0" dirty="0"/>
          </a:p>
        </p:txBody>
      </p:sp>
    </p:spTree>
    <p:extLst>
      <p:ext uri="{BB962C8B-B14F-4D97-AF65-F5344CB8AC3E}">
        <p14:creationId xmlns:p14="http://schemas.microsoft.com/office/powerpoint/2010/main" val="4275241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Help Page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 smtClean="0"/>
              <a:t>User Guide</a:t>
            </a:r>
          </a:p>
          <a:p>
            <a:pPr lvl="1"/>
            <a:r>
              <a:rPr lang="en-US" sz="2800" b="0" dirty="0" smtClean="0"/>
              <a:t>account </a:t>
            </a:r>
            <a:r>
              <a:rPr lang="en-US" sz="2800" b="0" dirty="0"/>
              <a:t>set up </a:t>
            </a:r>
            <a:r>
              <a:rPr lang="en-US" sz="2800" b="0" dirty="0" smtClean="0"/>
              <a:t>instructions</a:t>
            </a:r>
          </a:p>
          <a:p>
            <a:pPr lvl="1"/>
            <a:r>
              <a:rPr lang="en-US" sz="2800" b="0" dirty="0" smtClean="0"/>
              <a:t>video demonstrations</a:t>
            </a:r>
            <a:r>
              <a:rPr lang="en-US" sz="2800" b="0" dirty="0"/>
              <a:t> </a:t>
            </a:r>
          </a:p>
          <a:p>
            <a:r>
              <a:rPr lang="en-AU" sz="2800" b="0" dirty="0" smtClean="0"/>
              <a:t>Language assessments</a:t>
            </a:r>
          </a:p>
          <a:p>
            <a:pPr lvl="1"/>
            <a:r>
              <a:rPr lang="en-AU" sz="2800" dirty="0" smtClean="0"/>
              <a:t>FAQs</a:t>
            </a:r>
          </a:p>
          <a:p>
            <a:pPr lvl="1"/>
            <a:r>
              <a:rPr lang="en-AU" sz="2800" b="0" dirty="0" smtClean="0"/>
              <a:t>Recommended levels</a:t>
            </a:r>
          </a:p>
          <a:p>
            <a:pPr lvl="1"/>
            <a:r>
              <a:rPr lang="en-AU" sz="2800" dirty="0" smtClean="0"/>
              <a:t>Audio transcripts</a:t>
            </a:r>
          </a:p>
        </p:txBody>
      </p:sp>
    </p:spTree>
    <p:extLst>
      <p:ext uri="{BB962C8B-B14F-4D97-AF65-F5344CB8AC3E}">
        <p14:creationId xmlns:p14="http://schemas.microsoft.com/office/powerpoint/2010/main" val="1895794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Final questions</a:t>
            </a:r>
          </a:p>
        </p:txBody>
      </p:sp>
    </p:spTree>
    <p:extLst>
      <p:ext uri="{BB962C8B-B14F-4D97-AF65-F5344CB8AC3E}">
        <p14:creationId xmlns:p14="http://schemas.microsoft.com/office/powerpoint/2010/main" val="4257629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Support to get started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200" b="0" dirty="0" smtClean="0"/>
              <a:t>If you have any questions about how to register, create student lists, assign tests or any other questions how to get started, please contact:</a:t>
            </a:r>
          </a:p>
          <a:p>
            <a:pPr marL="0" indent="0">
              <a:buNone/>
            </a:pPr>
            <a:r>
              <a:rPr lang="en-AU" sz="3200" b="0" u="sng" dirty="0" smtClean="0"/>
              <a:t>ACER Helpdesk</a:t>
            </a:r>
          </a:p>
          <a:p>
            <a:pPr marL="0" indent="0">
              <a:buNone/>
            </a:pPr>
            <a:r>
              <a:rPr lang="en-AU" sz="3200" b="0" dirty="0" smtClean="0"/>
              <a:t>T.</a:t>
            </a:r>
            <a:r>
              <a:rPr lang="en-AU" sz="3200" b="0" dirty="0"/>
              <a:t> </a:t>
            </a:r>
            <a:r>
              <a:rPr lang="en-AU" sz="3200" b="0" dirty="0" smtClean="0"/>
              <a:t>03 </a:t>
            </a:r>
            <a:r>
              <a:rPr lang="en-AU" sz="3200" b="0" dirty="0"/>
              <a:t>9277 5324</a:t>
            </a:r>
          </a:p>
          <a:p>
            <a:pPr marL="0" indent="0">
              <a:buNone/>
            </a:pPr>
            <a:r>
              <a:rPr lang="en-AU" sz="3200" b="0" dirty="0" smtClean="0"/>
              <a:t>E.</a:t>
            </a:r>
            <a:r>
              <a:rPr lang="en-AU" sz="3200" b="0" dirty="0" smtClean="0">
                <a:hlinkClick r:id="rId2"/>
              </a:rPr>
              <a:t>oarssupport@acer.edu.au</a:t>
            </a:r>
            <a:endParaRPr lang="en-AU" sz="3200" b="0" dirty="0"/>
          </a:p>
          <a:p>
            <a:pPr marL="0" indent="0">
              <a:buNone/>
            </a:pPr>
            <a:endParaRPr lang="en-AU" sz="3200" b="0" dirty="0"/>
          </a:p>
        </p:txBody>
      </p:sp>
    </p:spTree>
    <p:extLst>
      <p:ext uri="{BB962C8B-B14F-4D97-AF65-F5344CB8AC3E}">
        <p14:creationId xmlns:p14="http://schemas.microsoft.com/office/powerpoint/2010/main" val="3906598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</a:p>
          <a:p>
            <a:r>
              <a:rPr lang="en-AU" dirty="0" smtClean="0"/>
              <a:t>Background</a:t>
            </a:r>
          </a:p>
          <a:p>
            <a:r>
              <a:rPr lang="en-AU" dirty="0" smtClean="0"/>
              <a:t>Introducing the language assessments</a:t>
            </a:r>
          </a:p>
          <a:p>
            <a:r>
              <a:rPr lang="en-AU" dirty="0" smtClean="0"/>
              <a:t>Web tour language assessments</a:t>
            </a:r>
          </a:p>
          <a:p>
            <a:r>
              <a:rPr lang="en-AU" dirty="0" smtClean="0"/>
              <a:t>How to register</a:t>
            </a:r>
          </a:p>
          <a:p>
            <a:r>
              <a:rPr lang="en-AU" dirty="0" smtClean="0"/>
              <a:t>Contacts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6630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Curriculum support for Languages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18648" cy="3962400"/>
          </a:xfrm>
        </p:spPr>
        <p:txBody>
          <a:bodyPr/>
          <a:lstStyle/>
          <a:p>
            <a:pPr marL="0" indent="0">
              <a:buNone/>
            </a:pPr>
            <a:r>
              <a:rPr lang="en-AU" sz="2800" b="0" dirty="0" smtClean="0"/>
              <a:t>For Languages, contact</a:t>
            </a:r>
          </a:p>
          <a:p>
            <a:pPr marL="0" indent="0">
              <a:buNone/>
            </a:pPr>
            <a:r>
              <a:rPr lang="it-IT" sz="2800" dirty="0"/>
              <a:t>Maree Dellora, Manager, Languages </a:t>
            </a:r>
            <a:r>
              <a:rPr lang="it-IT" sz="2800" dirty="0" smtClean="0"/>
              <a:t>Unit</a:t>
            </a:r>
          </a:p>
          <a:p>
            <a:pPr marL="0" indent="0">
              <a:buNone/>
            </a:pPr>
            <a:r>
              <a:rPr lang="it-IT" sz="2800" b="0" dirty="0" smtClean="0"/>
              <a:t>E. </a:t>
            </a:r>
            <a:r>
              <a:rPr lang="it-IT" sz="2800" b="0" dirty="0" smtClean="0">
                <a:hlinkClick r:id="rId2"/>
              </a:rPr>
              <a:t>dellora.maree.r@edumail.vic.gov.au</a:t>
            </a:r>
            <a:endParaRPr lang="it-IT" sz="2800" b="0" dirty="0" smtClean="0"/>
          </a:p>
          <a:p>
            <a:pPr marL="0" indent="0">
              <a:buNone/>
            </a:pPr>
            <a:r>
              <a:rPr lang="it-IT" sz="2800" b="0" dirty="0" smtClean="0"/>
              <a:t>T. 9032 1692</a:t>
            </a:r>
          </a:p>
          <a:p>
            <a:pPr marL="0" indent="0">
              <a:buNone/>
            </a:pPr>
            <a:endParaRPr lang="it-IT" sz="2800" b="0" dirty="0" smtClean="0"/>
          </a:p>
          <a:p>
            <a:pPr marL="0" indent="0">
              <a:buNone/>
            </a:pPr>
            <a:r>
              <a:rPr lang="it-IT" sz="2800" dirty="0" smtClean="0"/>
              <a:t>For F-10 curriculum,</a:t>
            </a:r>
            <a:r>
              <a:rPr lang="en-AU" sz="2800" dirty="0" smtClean="0"/>
              <a:t> contact VCAA F-10 Unit: </a:t>
            </a:r>
          </a:p>
          <a:p>
            <a:pPr marL="0" indent="0">
              <a:buNone/>
            </a:pPr>
            <a:r>
              <a:rPr lang="en-AU" sz="2800" b="0" dirty="0" smtClean="0"/>
              <a:t>E. </a:t>
            </a:r>
            <a:r>
              <a:rPr lang="en-US" sz="2800" b="0" u="sng" dirty="0" smtClean="0">
                <a:hlinkClick r:id="rId3"/>
              </a:rPr>
              <a:t>vcaa.f10.curriculum@edumail.vic.gov.au</a:t>
            </a:r>
            <a:r>
              <a:rPr lang="en-US" sz="2800" b="0" dirty="0" smtClean="0"/>
              <a:t>  </a:t>
            </a:r>
          </a:p>
          <a:p>
            <a:pPr marL="0" indent="0">
              <a:buNone/>
            </a:pPr>
            <a:r>
              <a:rPr lang="en-US" sz="2800" b="0" dirty="0" smtClean="0"/>
              <a:t>T. 9032 1788</a:t>
            </a:r>
            <a:endParaRPr lang="en-AU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247197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Overview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772400" cy="3962400"/>
          </a:xfrm>
        </p:spPr>
        <p:txBody>
          <a:bodyPr/>
          <a:lstStyle/>
          <a:p>
            <a:r>
              <a:rPr lang="en-US" sz="2800" b="0" dirty="0" smtClean="0"/>
              <a:t>The Language </a:t>
            </a:r>
            <a:r>
              <a:rPr lang="en-US" sz="2800" b="0" dirty="0"/>
              <a:t>assessments </a:t>
            </a:r>
            <a:r>
              <a:rPr lang="en-US" sz="2800" b="0" dirty="0" smtClean="0"/>
              <a:t>are a free online resource for teachers</a:t>
            </a:r>
          </a:p>
          <a:p>
            <a:r>
              <a:rPr lang="en-US" sz="2800" b="0" dirty="0" smtClean="0"/>
              <a:t>They are available in eight languages (Chinese, French,  German,  Indonesian,  Italian, Japanese,  </a:t>
            </a:r>
            <a:r>
              <a:rPr lang="en-US" sz="2800" b="0" dirty="0"/>
              <a:t>Modern </a:t>
            </a:r>
            <a:r>
              <a:rPr lang="en-US" sz="2800" b="0" dirty="0" smtClean="0"/>
              <a:t>Greek, Spanish) </a:t>
            </a:r>
          </a:p>
          <a:p>
            <a:r>
              <a:rPr lang="en-US" sz="2800" b="0" dirty="0" smtClean="0"/>
              <a:t>They provide quick, formative assessments </a:t>
            </a:r>
            <a:r>
              <a:rPr lang="en-US" sz="2800" b="0" dirty="0"/>
              <a:t>of </a:t>
            </a:r>
            <a:r>
              <a:rPr lang="en-US" sz="2800" b="0" dirty="0" smtClean="0"/>
              <a:t>students receptive </a:t>
            </a:r>
            <a:r>
              <a:rPr lang="en-US" sz="2800" b="0" dirty="0"/>
              <a:t>skills </a:t>
            </a:r>
            <a:r>
              <a:rPr lang="en-US" sz="2800" b="0" dirty="0" smtClean="0"/>
              <a:t>of listening </a:t>
            </a:r>
            <a:r>
              <a:rPr lang="en-US" sz="2800" b="0" dirty="0"/>
              <a:t>and </a:t>
            </a:r>
            <a:r>
              <a:rPr lang="en-US" sz="2800" b="0" dirty="0" smtClean="0"/>
              <a:t>reading </a:t>
            </a:r>
          </a:p>
          <a:p>
            <a:pPr lvl="1"/>
            <a:endParaRPr lang="en-US" sz="2800" dirty="0" smtClean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3718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Overview 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772400" cy="3962400"/>
          </a:xfrm>
        </p:spPr>
        <p:txBody>
          <a:bodyPr/>
          <a:lstStyle/>
          <a:p>
            <a:r>
              <a:rPr lang="en-US" sz="2800" b="0" dirty="0" smtClean="0"/>
              <a:t>The Language </a:t>
            </a:r>
            <a:r>
              <a:rPr lang="en-US" sz="2800" b="0" dirty="0"/>
              <a:t>assessments </a:t>
            </a:r>
          </a:p>
          <a:p>
            <a:pPr lvl="1"/>
            <a:r>
              <a:rPr lang="en-US" sz="2800" dirty="0"/>
              <a:t>a</a:t>
            </a:r>
            <a:r>
              <a:rPr lang="en-US" sz="2800" dirty="0" smtClean="0"/>
              <a:t>re suitable for levels 5-6 onward </a:t>
            </a:r>
          </a:p>
          <a:p>
            <a:pPr lvl="1"/>
            <a:r>
              <a:rPr lang="en-US" sz="2800" dirty="0" smtClean="0"/>
              <a:t>can be used any time, but probably best in Term 1 and to retest late in Term 3 </a:t>
            </a:r>
          </a:p>
          <a:p>
            <a:pPr lvl="1"/>
            <a:r>
              <a:rPr lang="en-US" sz="2800" dirty="0"/>
              <a:t>a</a:t>
            </a:r>
            <a:r>
              <a:rPr lang="en-US" sz="2800" b="0" dirty="0" smtClean="0"/>
              <a:t>re low-stakes assessments for teacher use only </a:t>
            </a:r>
          </a:p>
          <a:p>
            <a:pPr lvl="1"/>
            <a:r>
              <a:rPr lang="en-US" sz="2800" dirty="0"/>
              <a:t>p</a:t>
            </a:r>
            <a:r>
              <a:rPr lang="en-US" sz="2800" dirty="0" smtClean="0"/>
              <a:t>rovide student results immediately.  </a:t>
            </a:r>
            <a:endParaRPr lang="en-US" sz="2800" b="0" dirty="0" smtClean="0"/>
          </a:p>
          <a:p>
            <a:pPr lvl="1"/>
            <a:endParaRPr lang="en-US" sz="2800" b="0" dirty="0" smtClean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2113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r>
              <a:rPr lang="en-AU" sz="4000" dirty="0" smtClean="0"/>
              <a:t>Background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2528"/>
          </a:xfrm>
        </p:spPr>
        <p:txBody>
          <a:bodyPr/>
          <a:lstStyle/>
          <a:p>
            <a:r>
              <a:rPr lang="en-US" sz="2800" b="0" dirty="0" smtClean="0"/>
              <a:t>The Language assessments were developed by the Australian </a:t>
            </a:r>
            <a:r>
              <a:rPr lang="en-US" sz="2800" b="0" dirty="0"/>
              <a:t>Council for Educational Research (</a:t>
            </a:r>
            <a:r>
              <a:rPr lang="en-US" sz="2800" b="0" dirty="0" smtClean="0"/>
              <a:t>ACER) </a:t>
            </a:r>
          </a:p>
          <a:p>
            <a:r>
              <a:rPr lang="en-US" sz="2800" b="0" dirty="0" smtClean="0"/>
              <a:t>They were based on ACER’s ALC tests, which in turn were aligned to Australian Curriculum </a:t>
            </a:r>
          </a:p>
          <a:p>
            <a:r>
              <a:rPr lang="en-US" sz="2800" b="0" dirty="0" smtClean="0"/>
              <a:t>They have been further modified by ACER to meet the needs of Victorian Language teachers </a:t>
            </a:r>
          </a:p>
          <a:p>
            <a:endParaRPr lang="en-US" sz="2800" b="0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814835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 is ACER?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b="0" dirty="0" smtClean="0"/>
              <a:t>Australian Council for Educational Research (ACER) is </a:t>
            </a:r>
            <a:r>
              <a:rPr lang="en-US" sz="2800" b="0" dirty="0"/>
              <a:t>an independent, not-for-profit research organisation established in </a:t>
            </a:r>
            <a:r>
              <a:rPr lang="en-US" sz="2800" b="0" dirty="0" smtClean="0"/>
              <a:t>Australia.</a:t>
            </a:r>
          </a:p>
          <a:p>
            <a:r>
              <a:rPr lang="en-US" sz="2800" b="0" dirty="0"/>
              <a:t>ACER undertakes commissioned research and development and develops and distributes a wide range of products and services. </a:t>
            </a:r>
            <a:endParaRPr lang="en-AU" sz="2800" b="0" dirty="0"/>
          </a:p>
        </p:txBody>
      </p:sp>
    </p:spTree>
    <p:extLst>
      <p:ext uri="{BB962C8B-B14F-4D97-AF65-F5344CB8AC3E}">
        <p14:creationId xmlns:p14="http://schemas.microsoft.com/office/powerpoint/2010/main" val="2127597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Introducing the Language Assessments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b="0" dirty="0" smtClean="0"/>
              <a:t>Online suite of assessments in eight languages</a:t>
            </a:r>
          </a:p>
          <a:p>
            <a:endParaRPr lang="en-AU" sz="2800" b="0" dirty="0" smtClean="0"/>
          </a:p>
          <a:p>
            <a:r>
              <a:rPr lang="en-AU" sz="2800" b="0" dirty="0" smtClean="0"/>
              <a:t>Aligned to Victorian Curriculum F-10 Languages</a:t>
            </a:r>
            <a:endParaRPr lang="en-AU" sz="2800" b="0" dirty="0"/>
          </a:p>
          <a:p>
            <a:endParaRPr lang="en-AU" sz="2800" b="0" dirty="0" smtClean="0"/>
          </a:p>
          <a:p>
            <a:r>
              <a:rPr lang="en-AU" sz="2800" b="0" dirty="0" smtClean="0"/>
              <a:t>Available to all Victorian schools at no cost </a:t>
            </a:r>
            <a:endParaRPr lang="en-AU" sz="2800" dirty="0" smtClean="0"/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645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 smtClean="0"/>
              <a:t>Introducing the Language Assessments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 smtClean="0"/>
              <a:t>The language assessments consist of </a:t>
            </a:r>
            <a:r>
              <a:rPr lang="en-US" sz="2400" b="0" dirty="0"/>
              <a:t>separate Reading and </a:t>
            </a:r>
            <a:r>
              <a:rPr lang="en-US" sz="2400" b="0" dirty="0" smtClean="0"/>
              <a:t>Listening assessments, with three levels of difficulty</a:t>
            </a:r>
          </a:p>
          <a:p>
            <a:r>
              <a:rPr lang="en-US" sz="2400" b="0" dirty="0" smtClean="0"/>
              <a:t>Indication </a:t>
            </a:r>
            <a:r>
              <a:rPr lang="en-US" sz="2400" b="0" dirty="0"/>
              <a:t>of where the language assessments align with the curriculum, but teachers have the flexibility to decide which assessments </a:t>
            </a:r>
            <a:r>
              <a:rPr lang="en-US" sz="2400" b="0" dirty="0" smtClean="0"/>
              <a:t>they wish to use.</a:t>
            </a:r>
          </a:p>
          <a:p>
            <a:r>
              <a:rPr lang="en-US" sz="2400" b="0" dirty="0" smtClean="0"/>
              <a:t>Teachers </a:t>
            </a:r>
            <a:r>
              <a:rPr lang="en-US" sz="2400" b="0" dirty="0"/>
              <a:t>are strongly urged to preview the tests before using </a:t>
            </a:r>
            <a:r>
              <a:rPr lang="en-US" sz="2400" b="0" dirty="0" smtClean="0"/>
              <a:t>them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4989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AA Powerpoint Templat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6DF"/>
      </a:accent1>
      <a:accent2>
        <a:srgbClr val="0096DF"/>
      </a:accent2>
      <a:accent3>
        <a:srgbClr val="FFFFFF"/>
      </a:accent3>
      <a:accent4>
        <a:srgbClr val="000000"/>
      </a:accent4>
      <a:accent5>
        <a:srgbClr val="C5ECFF"/>
      </a:accent5>
      <a:accent6>
        <a:srgbClr val="0096DF"/>
      </a:accent6>
      <a:hlink>
        <a:srgbClr val="0070C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A2A11A40BE9045AE22BD0150786171" ma:contentTypeVersion="2" ma:contentTypeDescription="Create a new document." ma:contentTypeScope="" ma:versionID="a30143d08fe7ba904f479db3a82dc8d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b686e5b4d9b38ce3c7d81e5cb6e22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DEECD_Expir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DEECD_Expired" ma:index="10" nillable="true" ma:displayName="Expired" ma:default="0" ma:internalName="DEECD_Expir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EECD_Expired xmlns="http://schemas.microsoft.com/sharepoint/v3">false</DEECD_Expired>
  </documentManagement>
</p:properties>
</file>

<file path=customXml/itemProps1.xml><?xml version="1.0" encoding="utf-8"?>
<ds:datastoreItem xmlns:ds="http://schemas.openxmlformats.org/officeDocument/2006/customXml" ds:itemID="{CFF35804-1350-4807-A7AD-1276CC21AFEE}"/>
</file>

<file path=customXml/itemProps2.xml><?xml version="1.0" encoding="utf-8"?>
<ds:datastoreItem xmlns:ds="http://schemas.openxmlformats.org/officeDocument/2006/customXml" ds:itemID="{F5674100-7A83-4340-9F65-39623C43669A}"/>
</file>

<file path=customXml/itemProps3.xml><?xml version="1.0" encoding="utf-8"?>
<ds:datastoreItem xmlns:ds="http://schemas.openxmlformats.org/officeDocument/2006/customXml" ds:itemID="{1E065AFA-F2DB-4D4C-A761-191045E01F2C}"/>
</file>

<file path=docProps/app.xml><?xml version="1.0" encoding="utf-8"?>
<Properties xmlns="http://schemas.openxmlformats.org/officeDocument/2006/extended-properties" xmlns:vt="http://schemas.openxmlformats.org/officeDocument/2006/docPropsVTypes">
  <Template>VCAA Powerpoint Template</Template>
  <TotalTime>1332</TotalTime>
  <Words>926</Words>
  <Application>Microsoft Office PowerPoint</Application>
  <PresentationFormat>On-screen Show (4:3)</PresentationFormat>
  <Paragraphs>182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VCAA Powerpoint Template</vt:lpstr>
      <vt:lpstr>Introducing Language Assessments</vt:lpstr>
      <vt:lpstr>PowerPoint Presentation</vt:lpstr>
      <vt:lpstr>Contents</vt:lpstr>
      <vt:lpstr>Overview</vt:lpstr>
      <vt:lpstr>Overview </vt:lpstr>
      <vt:lpstr>Background</vt:lpstr>
      <vt:lpstr>Who is ACER?</vt:lpstr>
      <vt:lpstr>Introducing the Language Assessments</vt:lpstr>
      <vt:lpstr>Introducing the Language Assessments</vt:lpstr>
      <vt:lpstr>Introducing the Language Assessments</vt:lpstr>
      <vt:lpstr>Introducing the Language Assessments</vt:lpstr>
      <vt:lpstr>Go to poll</vt:lpstr>
      <vt:lpstr>Web tour</vt:lpstr>
      <vt:lpstr>Administering a Test</vt:lpstr>
      <vt:lpstr>Why use language assessments?</vt:lpstr>
      <vt:lpstr>Questions</vt:lpstr>
      <vt:lpstr>How to register</vt:lpstr>
      <vt:lpstr>How to register</vt:lpstr>
      <vt:lpstr>What happens after registration?</vt:lpstr>
      <vt:lpstr>Log in</vt:lpstr>
      <vt:lpstr>Create/edit students</vt:lpstr>
      <vt:lpstr>Create students</vt:lpstr>
      <vt:lpstr>Assign tests</vt:lpstr>
      <vt:lpstr>Assign tests</vt:lpstr>
      <vt:lpstr>How to administer a Test</vt:lpstr>
      <vt:lpstr>Reports</vt:lpstr>
      <vt:lpstr>Help Page</vt:lpstr>
      <vt:lpstr>Questions</vt:lpstr>
      <vt:lpstr>Support to get started</vt:lpstr>
      <vt:lpstr>Curriculum support for Languages</vt:lpstr>
    </vt:vector>
  </TitlesOfParts>
  <Company>Victorian Curriculum and Assessment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VCAA</dc:creator>
  <cp:keywords>language, language assessments, victorian curriculum,</cp:keywords>
  <cp:lastModifiedBy>Driver, Tim P</cp:lastModifiedBy>
  <cp:revision>74</cp:revision>
  <cp:lastPrinted>2017-08-01T00:30:00Z</cp:lastPrinted>
  <dcterms:created xsi:type="dcterms:W3CDTF">2017-07-11T01:03:24Z</dcterms:created>
  <dcterms:modified xsi:type="dcterms:W3CDTF">2018-02-21T00:08:25Z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0x0101007BA2A11A40BE9045AE22BD0150786171</vt:lpwstr>
  </property>
  <property fmtid="{D5CDD505-2E9C-101B-9397-08002B2CF9AE}" pid="3" name="DEECD_Author">
    <vt:lpwstr/>
  </property>
  <property fmtid="{D5CDD505-2E9C-101B-9397-08002B2CF9AE}" pid="4" name="DEECD_SubjectCategory">
    <vt:lpwstr/>
  </property>
  <property fmtid="{D5CDD505-2E9C-101B-9397-08002B2CF9AE}" pid="5" name="DEECD_ItemType">
    <vt:lpwstr/>
  </property>
  <property fmtid="{D5CDD505-2E9C-101B-9397-08002B2CF9AE}" pid="6" name="DEECD_Audience">
    <vt:lpwstr/>
  </property>
</Properties>
</file>