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7" r:id="rId5"/>
    <p:sldId id="298" r:id="rId6"/>
    <p:sldId id="262" r:id="rId7"/>
    <p:sldId id="263" r:id="rId8"/>
    <p:sldId id="264" r:id="rId9"/>
    <p:sldId id="266" r:id="rId10"/>
    <p:sldId id="299" r:id="rId11"/>
    <p:sldId id="300" r:id="rId12"/>
    <p:sldId id="267" r:id="rId13"/>
    <p:sldId id="274" r:id="rId14"/>
    <p:sldId id="301" r:id="rId15"/>
    <p:sldId id="268" r:id="rId16"/>
    <p:sldId id="276" r:id="rId17"/>
    <p:sldId id="302" r:id="rId18"/>
    <p:sldId id="273" r:id="rId19"/>
    <p:sldId id="303" r:id="rId20"/>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Default Section" id="{561FD5BE-AE2B-4C29-89F6-A75CE7B3DE51}">
          <p14:sldIdLst>
            <p14:sldId id="257"/>
            <p14:sldId id="298"/>
            <p14:sldId id="262"/>
            <p14:sldId id="263"/>
            <p14:sldId id="264"/>
            <p14:sldId id="266"/>
            <p14:sldId id="299"/>
            <p14:sldId id="300"/>
            <p14:sldId id="267"/>
            <p14:sldId id="274"/>
            <p14:sldId id="301"/>
            <p14:sldId id="268"/>
            <p14:sldId id="276"/>
            <p14:sldId id="302"/>
            <p14:sldId id="273"/>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306278"/>
    <a:srgbClr val="0099E3"/>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66712" autoAdjust="0"/>
  </p:normalViewPr>
  <p:slideViewPr>
    <p:cSldViewPr>
      <p:cViewPr>
        <p:scale>
          <a:sx n="102" d="100"/>
          <a:sy n="102" d="100"/>
        </p:scale>
        <p:origin x="8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6" y="8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602D5C-E954-4C49-B1F7-6951F069307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AU"/>
        </a:p>
      </dgm:t>
    </dgm:pt>
    <dgm:pt modelId="{54760089-3B38-4C88-BBED-70DD5F22C8BE}">
      <dgm:prSet phldrT="[Text]" custT="1"/>
      <dgm:spPr/>
      <dgm:t>
        <a:bodyPr/>
        <a:lstStyle/>
        <a:p>
          <a:r>
            <a:rPr lang="en-AU" sz="1600" b="1" dirty="0" smtClean="0">
              <a:solidFill>
                <a:srgbClr val="002060"/>
              </a:solidFill>
            </a:rPr>
            <a:t>Is sharing resources equally the fairest and best thing to do?</a:t>
          </a:r>
          <a:endParaRPr lang="en-AU" sz="1600" b="1" dirty="0">
            <a:solidFill>
              <a:srgbClr val="002060"/>
            </a:solidFill>
          </a:endParaRPr>
        </a:p>
      </dgm:t>
    </dgm:pt>
    <dgm:pt modelId="{1BDDBB55-2DB8-4798-93C8-E4DC7AFC6ABF}" type="parTrans" cxnId="{2797D150-3763-4426-B825-BA584221F2FD}">
      <dgm:prSet/>
      <dgm:spPr/>
      <dgm:t>
        <a:bodyPr/>
        <a:lstStyle/>
        <a:p>
          <a:endParaRPr lang="en-AU"/>
        </a:p>
      </dgm:t>
    </dgm:pt>
    <dgm:pt modelId="{3CCE7B19-2108-4D20-8D09-FED6C77F52EA}" type="sibTrans" cxnId="{2797D150-3763-4426-B825-BA584221F2FD}">
      <dgm:prSet/>
      <dgm:spPr/>
      <dgm:t>
        <a:bodyPr/>
        <a:lstStyle/>
        <a:p>
          <a:endParaRPr lang="en-AU"/>
        </a:p>
      </dgm:t>
    </dgm:pt>
    <dgm:pt modelId="{50EFA0C1-D045-4E36-A678-7FA4E94F5A21}">
      <dgm:prSet phldrT="[Text]" custT="1"/>
      <dgm:spPr/>
      <dgm:t>
        <a:bodyPr/>
        <a:lstStyle/>
        <a:p>
          <a:r>
            <a:rPr lang="en-AU" sz="1400" dirty="0" smtClean="0"/>
            <a:t>What do we mean by equal/fair/best/? </a:t>
          </a:r>
        </a:p>
        <a:p>
          <a:r>
            <a:rPr lang="en-AU" sz="1400" dirty="0" smtClean="0"/>
            <a:t>Should we care about inequality? Where do our obligations lie and why?</a:t>
          </a:r>
        </a:p>
        <a:p>
          <a:r>
            <a:rPr lang="en-AU" sz="1400" dirty="0" smtClean="0"/>
            <a:t> People should be treated as ends not means</a:t>
          </a:r>
        </a:p>
        <a:p>
          <a:r>
            <a:rPr lang="en-AU" sz="1600" dirty="0" smtClean="0"/>
            <a:t>(Ethical Capability</a:t>
          </a:r>
          <a:r>
            <a:rPr lang="en-AU" sz="800" dirty="0" smtClean="0"/>
            <a:t>)</a:t>
          </a:r>
        </a:p>
        <a:p>
          <a:r>
            <a:rPr lang="en-AU" sz="800" dirty="0" smtClean="0"/>
            <a:t> </a:t>
          </a:r>
          <a:endParaRPr lang="en-AU" sz="800" dirty="0"/>
        </a:p>
      </dgm:t>
    </dgm:pt>
    <dgm:pt modelId="{4530F0E3-06E4-4255-B9A6-BF1133DB7E0E}" type="parTrans" cxnId="{838745BA-0A0E-40F0-8FA6-EAAB262F3B86}">
      <dgm:prSet/>
      <dgm:spPr/>
      <dgm:t>
        <a:bodyPr/>
        <a:lstStyle/>
        <a:p>
          <a:endParaRPr lang="en-AU"/>
        </a:p>
      </dgm:t>
    </dgm:pt>
    <dgm:pt modelId="{DC8BE9D8-3896-4D89-A16F-CBF65EA1C4C4}" type="sibTrans" cxnId="{838745BA-0A0E-40F0-8FA6-EAAB262F3B86}">
      <dgm:prSet/>
      <dgm:spPr/>
      <dgm:t>
        <a:bodyPr/>
        <a:lstStyle/>
        <a:p>
          <a:endParaRPr lang="en-AU"/>
        </a:p>
      </dgm:t>
    </dgm:pt>
    <dgm:pt modelId="{F1D1445D-5109-4FE1-B125-155454D2D733}">
      <dgm:prSet phldrT="[Text]"/>
      <dgm:spPr/>
      <dgm:t>
        <a:bodyPr/>
        <a:lstStyle/>
        <a:p>
          <a:r>
            <a:rPr lang="en-AU" dirty="0" smtClean="0"/>
            <a:t>What is a resource?</a:t>
          </a:r>
        </a:p>
        <a:p>
          <a:r>
            <a:rPr lang="en-AU" dirty="0" smtClean="0"/>
            <a:t>What is the data on living standards around the world? </a:t>
          </a:r>
        </a:p>
        <a:p>
          <a:r>
            <a:rPr lang="en-AU" dirty="0" smtClean="0"/>
            <a:t>Why are the barriers and enablers to resolving inequalities?</a:t>
          </a:r>
        </a:p>
        <a:p>
          <a:r>
            <a:rPr lang="en-AU" dirty="0" smtClean="0"/>
            <a:t>(Humanities)</a:t>
          </a:r>
          <a:endParaRPr lang="en-AU" dirty="0"/>
        </a:p>
      </dgm:t>
    </dgm:pt>
    <dgm:pt modelId="{50B6ED40-E2EB-46A9-884A-97E4E5018C85}" type="parTrans" cxnId="{50D63A0D-64E1-459E-A35F-611A4B325CD3}">
      <dgm:prSet/>
      <dgm:spPr/>
      <dgm:t>
        <a:bodyPr/>
        <a:lstStyle/>
        <a:p>
          <a:endParaRPr lang="en-AU"/>
        </a:p>
      </dgm:t>
    </dgm:pt>
    <dgm:pt modelId="{8FBA8937-75EC-4942-A996-8A28781D2FD7}" type="sibTrans" cxnId="{50D63A0D-64E1-459E-A35F-611A4B325CD3}">
      <dgm:prSet/>
      <dgm:spPr/>
      <dgm:t>
        <a:bodyPr/>
        <a:lstStyle/>
        <a:p>
          <a:endParaRPr lang="en-AU"/>
        </a:p>
      </dgm:t>
    </dgm:pt>
    <dgm:pt modelId="{0DFDF9A6-F126-4B57-A288-CB401EF47198}">
      <dgm:prSet phldrT="[Text]" custT="1"/>
      <dgm:spPr/>
      <dgm:t>
        <a:bodyPr/>
        <a:lstStyle/>
        <a:p>
          <a:r>
            <a:rPr lang="en-AU" sz="1600" dirty="0" smtClean="0"/>
            <a:t>Is this view on sharing resources well reasoned? </a:t>
          </a:r>
        </a:p>
        <a:p>
          <a:r>
            <a:rPr lang="en-AU" sz="1600" dirty="0" smtClean="0"/>
            <a:t>(Critical and creative thinking)</a:t>
          </a:r>
        </a:p>
      </dgm:t>
    </dgm:pt>
    <dgm:pt modelId="{69CA2D28-820C-4F88-957D-7B8965A978CC}" type="parTrans" cxnId="{8C013A97-2471-4A76-BABE-2C5E2FD6A4F9}">
      <dgm:prSet/>
      <dgm:spPr/>
      <dgm:t>
        <a:bodyPr/>
        <a:lstStyle/>
        <a:p>
          <a:endParaRPr lang="en-AU"/>
        </a:p>
      </dgm:t>
    </dgm:pt>
    <dgm:pt modelId="{9AFF558E-BDA6-4224-91EC-30359D05077E}" type="sibTrans" cxnId="{8C013A97-2471-4A76-BABE-2C5E2FD6A4F9}">
      <dgm:prSet/>
      <dgm:spPr/>
      <dgm:t>
        <a:bodyPr/>
        <a:lstStyle/>
        <a:p>
          <a:endParaRPr lang="en-AU"/>
        </a:p>
      </dgm:t>
    </dgm:pt>
    <dgm:pt modelId="{6C2A105B-FB9D-424D-9A2E-E21374D49CAB}">
      <dgm:prSet/>
      <dgm:spPr/>
      <dgm:t>
        <a:bodyPr/>
        <a:lstStyle/>
        <a:p>
          <a:endParaRPr lang="en-AU"/>
        </a:p>
      </dgm:t>
    </dgm:pt>
    <dgm:pt modelId="{DF1A24FA-6A5B-493B-BB93-D844328C2E49}" type="parTrans" cxnId="{B08F2549-1BA8-42DA-82BD-BAB21F796EAC}">
      <dgm:prSet/>
      <dgm:spPr/>
      <dgm:t>
        <a:bodyPr/>
        <a:lstStyle/>
        <a:p>
          <a:endParaRPr lang="en-AU"/>
        </a:p>
      </dgm:t>
    </dgm:pt>
    <dgm:pt modelId="{27248D41-B8DD-4EA2-9329-F910695017A2}" type="sibTrans" cxnId="{B08F2549-1BA8-42DA-82BD-BAB21F796EAC}">
      <dgm:prSet/>
      <dgm:spPr/>
      <dgm:t>
        <a:bodyPr/>
        <a:lstStyle/>
        <a:p>
          <a:endParaRPr lang="en-AU"/>
        </a:p>
      </dgm:t>
    </dgm:pt>
    <dgm:pt modelId="{AB853D60-3C0C-444C-81B6-5E43DFCFE2DF}" type="pres">
      <dgm:prSet presAssocID="{95602D5C-E954-4C49-B1F7-6951F0693076}" presName="Name0" presStyleCnt="0">
        <dgm:presLayoutVars>
          <dgm:chMax val="1"/>
          <dgm:chPref val="1"/>
          <dgm:dir/>
          <dgm:animOne val="branch"/>
          <dgm:animLvl val="lvl"/>
        </dgm:presLayoutVars>
      </dgm:prSet>
      <dgm:spPr/>
      <dgm:t>
        <a:bodyPr/>
        <a:lstStyle/>
        <a:p>
          <a:endParaRPr lang="en-AU"/>
        </a:p>
      </dgm:t>
    </dgm:pt>
    <dgm:pt modelId="{49ABA313-F002-4701-916C-D08A6F813720}" type="pres">
      <dgm:prSet presAssocID="{54760089-3B38-4C88-BBED-70DD5F22C8BE}" presName="singleCycle" presStyleCnt="0"/>
      <dgm:spPr/>
    </dgm:pt>
    <dgm:pt modelId="{04663A90-40FA-468F-95FA-8F178BE8DD44}" type="pres">
      <dgm:prSet presAssocID="{54760089-3B38-4C88-BBED-70DD5F22C8BE}" presName="singleCenter" presStyleLbl="node1" presStyleIdx="0" presStyleCnt="4" custScaleX="178310" custScaleY="112084" custLinFactNeighborX="-2003" custLinFactNeighborY="-10641">
        <dgm:presLayoutVars>
          <dgm:chMax val="7"/>
          <dgm:chPref val="7"/>
        </dgm:presLayoutVars>
      </dgm:prSet>
      <dgm:spPr/>
      <dgm:t>
        <a:bodyPr/>
        <a:lstStyle/>
        <a:p>
          <a:endParaRPr lang="en-AU"/>
        </a:p>
      </dgm:t>
    </dgm:pt>
    <dgm:pt modelId="{80FCA45F-8D5A-4A46-BB30-DB1C121DC25D}" type="pres">
      <dgm:prSet presAssocID="{4530F0E3-06E4-4255-B9A6-BF1133DB7E0E}" presName="Name56" presStyleLbl="parChTrans1D2" presStyleIdx="0" presStyleCnt="3"/>
      <dgm:spPr/>
      <dgm:t>
        <a:bodyPr/>
        <a:lstStyle/>
        <a:p>
          <a:endParaRPr lang="en-AU"/>
        </a:p>
      </dgm:t>
    </dgm:pt>
    <dgm:pt modelId="{26A9BE00-DDCD-4BD3-ACA9-F634D7B73A9C}" type="pres">
      <dgm:prSet presAssocID="{50EFA0C1-D045-4E36-A678-7FA4E94F5A21}" presName="text0" presStyleLbl="node1" presStyleIdx="1" presStyleCnt="4" custScaleX="528008" custScaleY="173644">
        <dgm:presLayoutVars>
          <dgm:bulletEnabled val="1"/>
        </dgm:presLayoutVars>
      </dgm:prSet>
      <dgm:spPr/>
      <dgm:t>
        <a:bodyPr/>
        <a:lstStyle/>
        <a:p>
          <a:endParaRPr lang="en-AU"/>
        </a:p>
      </dgm:t>
    </dgm:pt>
    <dgm:pt modelId="{92A825CB-69BE-43E8-B72E-965705B384F1}" type="pres">
      <dgm:prSet presAssocID="{50B6ED40-E2EB-46A9-884A-97E4E5018C85}" presName="Name56" presStyleLbl="parChTrans1D2" presStyleIdx="1" presStyleCnt="3"/>
      <dgm:spPr/>
      <dgm:t>
        <a:bodyPr/>
        <a:lstStyle/>
        <a:p>
          <a:endParaRPr lang="en-AU"/>
        </a:p>
      </dgm:t>
    </dgm:pt>
    <dgm:pt modelId="{ADBE130F-7AC3-4419-BFD2-DA71822EE73E}" type="pres">
      <dgm:prSet presAssocID="{F1D1445D-5109-4FE1-B125-155454D2D733}" presName="text0" presStyleLbl="node1" presStyleIdx="2" presStyleCnt="4" custScaleX="306786" custScaleY="191096" custRadScaleRad="147347" custRadScaleInc="-16482">
        <dgm:presLayoutVars>
          <dgm:bulletEnabled val="1"/>
        </dgm:presLayoutVars>
      </dgm:prSet>
      <dgm:spPr/>
      <dgm:t>
        <a:bodyPr/>
        <a:lstStyle/>
        <a:p>
          <a:endParaRPr lang="en-AU"/>
        </a:p>
      </dgm:t>
    </dgm:pt>
    <dgm:pt modelId="{AD179332-2C76-4CDA-A585-463899DE5EF6}" type="pres">
      <dgm:prSet presAssocID="{69CA2D28-820C-4F88-957D-7B8965A978CC}" presName="Name56" presStyleLbl="parChTrans1D2" presStyleIdx="2" presStyleCnt="3"/>
      <dgm:spPr/>
      <dgm:t>
        <a:bodyPr/>
        <a:lstStyle/>
        <a:p>
          <a:endParaRPr lang="en-AU"/>
        </a:p>
      </dgm:t>
    </dgm:pt>
    <dgm:pt modelId="{4D02771B-448D-4100-8FFD-D426570812C7}" type="pres">
      <dgm:prSet presAssocID="{0DFDF9A6-F126-4B57-A288-CB401EF47198}" presName="text0" presStyleLbl="node1" presStyleIdx="3" presStyleCnt="4" custScaleX="264436" custScaleY="193463" custRadScaleRad="148739" custRadScaleInc="16457">
        <dgm:presLayoutVars>
          <dgm:bulletEnabled val="1"/>
        </dgm:presLayoutVars>
      </dgm:prSet>
      <dgm:spPr/>
      <dgm:t>
        <a:bodyPr/>
        <a:lstStyle/>
        <a:p>
          <a:endParaRPr lang="en-AU"/>
        </a:p>
      </dgm:t>
    </dgm:pt>
  </dgm:ptLst>
  <dgm:cxnLst>
    <dgm:cxn modelId="{AEAE9BC3-026A-4F84-A6CE-938053CCC49C}" type="presOf" srcId="{4530F0E3-06E4-4255-B9A6-BF1133DB7E0E}" destId="{80FCA45F-8D5A-4A46-BB30-DB1C121DC25D}" srcOrd="0" destOrd="0" presId="urn:microsoft.com/office/officeart/2008/layout/RadialCluster"/>
    <dgm:cxn modelId="{F7BAD31B-9BFC-491A-B74D-781E8B50136E}" type="presOf" srcId="{54760089-3B38-4C88-BBED-70DD5F22C8BE}" destId="{04663A90-40FA-468F-95FA-8F178BE8DD44}" srcOrd="0" destOrd="0" presId="urn:microsoft.com/office/officeart/2008/layout/RadialCluster"/>
    <dgm:cxn modelId="{838745BA-0A0E-40F0-8FA6-EAAB262F3B86}" srcId="{54760089-3B38-4C88-BBED-70DD5F22C8BE}" destId="{50EFA0C1-D045-4E36-A678-7FA4E94F5A21}" srcOrd="0" destOrd="0" parTransId="{4530F0E3-06E4-4255-B9A6-BF1133DB7E0E}" sibTransId="{DC8BE9D8-3896-4D89-A16F-CBF65EA1C4C4}"/>
    <dgm:cxn modelId="{2703F980-EB77-4B9E-B47D-78A5700D454D}" type="presOf" srcId="{69CA2D28-820C-4F88-957D-7B8965A978CC}" destId="{AD179332-2C76-4CDA-A585-463899DE5EF6}" srcOrd="0" destOrd="0" presId="urn:microsoft.com/office/officeart/2008/layout/RadialCluster"/>
    <dgm:cxn modelId="{B08F2549-1BA8-42DA-82BD-BAB21F796EAC}" srcId="{95602D5C-E954-4C49-B1F7-6951F0693076}" destId="{6C2A105B-FB9D-424D-9A2E-E21374D49CAB}" srcOrd="1" destOrd="0" parTransId="{DF1A24FA-6A5B-493B-BB93-D844328C2E49}" sibTransId="{27248D41-B8DD-4EA2-9329-F910695017A2}"/>
    <dgm:cxn modelId="{276066C7-B47E-49D7-B829-1AD7437CA33C}" type="presOf" srcId="{95602D5C-E954-4C49-B1F7-6951F0693076}" destId="{AB853D60-3C0C-444C-81B6-5E43DFCFE2DF}" srcOrd="0" destOrd="0" presId="urn:microsoft.com/office/officeart/2008/layout/RadialCluster"/>
    <dgm:cxn modelId="{50D63A0D-64E1-459E-A35F-611A4B325CD3}" srcId="{54760089-3B38-4C88-BBED-70DD5F22C8BE}" destId="{F1D1445D-5109-4FE1-B125-155454D2D733}" srcOrd="1" destOrd="0" parTransId="{50B6ED40-E2EB-46A9-884A-97E4E5018C85}" sibTransId="{8FBA8937-75EC-4942-A996-8A28781D2FD7}"/>
    <dgm:cxn modelId="{2041536C-E4F6-44FD-834D-3393FBE4C965}" type="presOf" srcId="{50EFA0C1-D045-4E36-A678-7FA4E94F5A21}" destId="{26A9BE00-DDCD-4BD3-ACA9-F634D7B73A9C}" srcOrd="0" destOrd="0" presId="urn:microsoft.com/office/officeart/2008/layout/RadialCluster"/>
    <dgm:cxn modelId="{8C013A97-2471-4A76-BABE-2C5E2FD6A4F9}" srcId="{54760089-3B38-4C88-BBED-70DD5F22C8BE}" destId="{0DFDF9A6-F126-4B57-A288-CB401EF47198}" srcOrd="2" destOrd="0" parTransId="{69CA2D28-820C-4F88-957D-7B8965A978CC}" sibTransId="{9AFF558E-BDA6-4224-91EC-30359D05077E}"/>
    <dgm:cxn modelId="{9259F12A-758B-47C0-9F49-BB0DD889F251}" type="presOf" srcId="{F1D1445D-5109-4FE1-B125-155454D2D733}" destId="{ADBE130F-7AC3-4419-BFD2-DA71822EE73E}" srcOrd="0" destOrd="0" presId="urn:microsoft.com/office/officeart/2008/layout/RadialCluster"/>
    <dgm:cxn modelId="{B946B409-4B13-4DAC-A9ED-31AB4C123683}" type="presOf" srcId="{50B6ED40-E2EB-46A9-884A-97E4E5018C85}" destId="{92A825CB-69BE-43E8-B72E-965705B384F1}" srcOrd="0" destOrd="0" presId="urn:microsoft.com/office/officeart/2008/layout/RadialCluster"/>
    <dgm:cxn modelId="{2797D150-3763-4426-B825-BA584221F2FD}" srcId="{95602D5C-E954-4C49-B1F7-6951F0693076}" destId="{54760089-3B38-4C88-BBED-70DD5F22C8BE}" srcOrd="0" destOrd="0" parTransId="{1BDDBB55-2DB8-4798-93C8-E4DC7AFC6ABF}" sibTransId="{3CCE7B19-2108-4D20-8D09-FED6C77F52EA}"/>
    <dgm:cxn modelId="{20529204-E19F-45B8-A169-0ECD2295C407}" type="presOf" srcId="{0DFDF9A6-F126-4B57-A288-CB401EF47198}" destId="{4D02771B-448D-4100-8FFD-D426570812C7}" srcOrd="0" destOrd="0" presId="urn:microsoft.com/office/officeart/2008/layout/RadialCluster"/>
    <dgm:cxn modelId="{267A0545-02F7-4E42-B29E-789D63F6AA55}" type="presParOf" srcId="{AB853D60-3C0C-444C-81B6-5E43DFCFE2DF}" destId="{49ABA313-F002-4701-916C-D08A6F813720}" srcOrd="0" destOrd="0" presId="urn:microsoft.com/office/officeart/2008/layout/RadialCluster"/>
    <dgm:cxn modelId="{AF3A0AE1-BF64-4E5D-95D1-4ED0E447AFED}" type="presParOf" srcId="{49ABA313-F002-4701-916C-D08A6F813720}" destId="{04663A90-40FA-468F-95FA-8F178BE8DD44}" srcOrd="0" destOrd="0" presId="urn:microsoft.com/office/officeart/2008/layout/RadialCluster"/>
    <dgm:cxn modelId="{D941CE01-9B91-4CA9-8D4E-030F2EC18B55}" type="presParOf" srcId="{49ABA313-F002-4701-916C-D08A6F813720}" destId="{80FCA45F-8D5A-4A46-BB30-DB1C121DC25D}" srcOrd="1" destOrd="0" presId="urn:microsoft.com/office/officeart/2008/layout/RadialCluster"/>
    <dgm:cxn modelId="{B4020F1F-75FB-4857-8A67-81E9664824ED}" type="presParOf" srcId="{49ABA313-F002-4701-916C-D08A6F813720}" destId="{26A9BE00-DDCD-4BD3-ACA9-F634D7B73A9C}" srcOrd="2" destOrd="0" presId="urn:microsoft.com/office/officeart/2008/layout/RadialCluster"/>
    <dgm:cxn modelId="{631D7FD7-115B-4B5A-B21E-7C2961C5A85E}" type="presParOf" srcId="{49ABA313-F002-4701-916C-D08A6F813720}" destId="{92A825CB-69BE-43E8-B72E-965705B384F1}" srcOrd="3" destOrd="0" presId="urn:microsoft.com/office/officeart/2008/layout/RadialCluster"/>
    <dgm:cxn modelId="{812E3F5A-FEF4-4919-95FA-B50509CB53F0}" type="presParOf" srcId="{49ABA313-F002-4701-916C-D08A6F813720}" destId="{ADBE130F-7AC3-4419-BFD2-DA71822EE73E}" srcOrd="4" destOrd="0" presId="urn:microsoft.com/office/officeart/2008/layout/RadialCluster"/>
    <dgm:cxn modelId="{AB4C0EF0-0AFF-4DF7-9A2D-D7A152F12571}" type="presParOf" srcId="{49ABA313-F002-4701-916C-D08A6F813720}" destId="{AD179332-2C76-4CDA-A585-463899DE5EF6}" srcOrd="5" destOrd="0" presId="urn:microsoft.com/office/officeart/2008/layout/RadialCluster"/>
    <dgm:cxn modelId="{607E66FE-BE36-4FBE-AF4D-84612C813616}" type="presParOf" srcId="{49ABA313-F002-4701-916C-D08A6F813720}" destId="{4D02771B-448D-4100-8FFD-D426570812C7}"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0E912D-3C5E-41C3-BC52-2E53229478AC}" type="doc">
      <dgm:prSet loTypeId="urn:microsoft.com/office/officeart/2005/8/layout/hProcess11" loCatId="process" qsTypeId="urn:microsoft.com/office/officeart/2005/8/quickstyle/3d1" qsCatId="3D" csTypeId="urn:microsoft.com/office/officeart/2005/8/colors/accent1_2" csCatId="accent1" phldr="1"/>
      <dgm:spPr/>
      <dgm:t>
        <a:bodyPr/>
        <a:lstStyle/>
        <a:p>
          <a:endParaRPr lang="en-AU"/>
        </a:p>
      </dgm:t>
    </dgm:pt>
    <dgm:pt modelId="{C1C572D6-0003-46DE-BA3A-0A81FDD55F20}">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F-2</a:t>
          </a:r>
        </a:p>
        <a:p>
          <a:r>
            <a:rPr lang="en-US" sz="1400" dirty="0" smtClean="0">
              <a:latin typeface="Verdana" panose="020B0604030504040204" pitchFamily="34" charset="0"/>
              <a:ea typeface="Verdana" panose="020B0604030504040204" pitchFamily="34" charset="0"/>
              <a:cs typeface="Verdana" panose="020B0604030504040204" pitchFamily="34" charset="0"/>
            </a:rPr>
            <a:t>Explore the </a:t>
          </a:r>
          <a:r>
            <a:rPr lang="en-US" sz="1400" b="1" dirty="0" smtClean="0">
              <a:latin typeface="Verdana" panose="020B0604030504040204" pitchFamily="34" charset="0"/>
              <a:ea typeface="Verdana" panose="020B0604030504040204" pitchFamily="34" charset="0"/>
              <a:cs typeface="Verdana" panose="020B0604030504040204" pitchFamily="34" charset="0"/>
            </a:rPr>
            <a:t>meaning </a:t>
          </a:r>
          <a:r>
            <a:rPr lang="en-US" sz="1400" dirty="0" smtClean="0">
              <a:latin typeface="Verdana" panose="020B0604030504040204" pitchFamily="34" charset="0"/>
              <a:ea typeface="Verdana" panose="020B0604030504040204" pitchFamily="34" charset="0"/>
              <a:cs typeface="Verdana" panose="020B0604030504040204" pitchFamily="34" charset="0"/>
            </a:rPr>
            <a:t>of…   concepts </a:t>
          </a:r>
          <a:r>
            <a:rPr lang="en-US" sz="1400" b="1" dirty="0" smtClean="0">
              <a:latin typeface="Verdana" panose="020B0604030504040204" pitchFamily="34" charset="0"/>
              <a:ea typeface="Verdana" panose="020B0604030504040204" pitchFamily="34" charset="0"/>
              <a:cs typeface="Verdana" panose="020B0604030504040204" pitchFamily="34" charset="0"/>
            </a:rPr>
            <a:t>concerned with the outcomes of acts</a:t>
          </a:r>
          <a:r>
            <a:rPr lang="en-AU" sz="1400" b="1" dirty="0" smtClean="0">
              <a:latin typeface="Verdana" panose="020B0604030504040204" pitchFamily="34" charset="0"/>
              <a:ea typeface="Verdana" panose="020B0604030504040204" pitchFamily="34" charset="0"/>
              <a:cs typeface="Verdana" panose="020B0604030504040204" pitchFamily="34" charset="0"/>
            </a:rPr>
            <a:t> </a:t>
          </a:r>
          <a:endParaRPr lang="en-AU" sz="1400" b="1" dirty="0">
            <a:latin typeface="Verdana" panose="020B0604030504040204" pitchFamily="34" charset="0"/>
            <a:ea typeface="Verdana" panose="020B0604030504040204" pitchFamily="34" charset="0"/>
            <a:cs typeface="Verdana" panose="020B0604030504040204" pitchFamily="34" charset="0"/>
          </a:endParaRPr>
        </a:p>
      </dgm:t>
    </dgm:pt>
    <dgm:pt modelId="{06C9C599-F91A-4409-AE05-667752D56B0A}" type="parTrans" cxnId="{03B235AA-3923-4859-88B5-4F2940BAC9CB}">
      <dgm:prSet/>
      <dgm:spPr/>
      <dgm:t>
        <a:bodyPr/>
        <a:lstStyle/>
        <a:p>
          <a:endParaRPr lang="en-AU"/>
        </a:p>
      </dgm:t>
    </dgm:pt>
    <dgm:pt modelId="{37246995-8BF8-406B-A430-38B9210634DA}" type="sibTrans" cxnId="{03B235AA-3923-4859-88B5-4F2940BAC9CB}">
      <dgm:prSet/>
      <dgm:spPr/>
      <dgm:t>
        <a:bodyPr/>
        <a:lstStyle/>
        <a:p>
          <a:endParaRPr lang="en-AU"/>
        </a:p>
      </dgm:t>
    </dgm:pt>
    <dgm:pt modelId="{30D4F38B-3624-4985-872D-C1A33BC48E6E}">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3-4</a:t>
          </a:r>
        </a:p>
        <a:p>
          <a:r>
            <a:rPr lang="en-US" sz="1400" dirty="0" smtClean="0">
              <a:latin typeface="Verdana" panose="020B0604030504040204" pitchFamily="34" charset="0"/>
              <a:ea typeface="Verdana" panose="020B0604030504040204" pitchFamily="34" charset="0"/>
              <a:cs typeface="Verdana" panose="020B0604030504040204" pitchFamily="34" charset="0"/>
            </a:rPr>
            <a:t>Explore the </a:t>
          </a:r>
          <a:r>
            <a:rPr lang="en-US" sz="1400" b="1" dirty="0" smtClean="0">
              <a:latin typeface="Verdana" panose="020B0604030504040204" pitchFamily="34" charset="0"/>
              <a:ea typeface="Verdana" panose="020B0604030504040204" pitchFamily="34" charset="0"/>
              <a:cs typeface="Verdana" panose="020B0604030504040204" pitchFamily="34" charset="0"/>
            </a:rPr>
            <a:t>contested</a:t>
          </a:r>
          <a:r>
            <a:rPr lang="en-US" sz="1400" dirty="0" smtClean="0">
              <a:latin typeface="Verdana" panose="020B0604030504040204" pitchFamily="34" charset="0"/>
              <a:ea typeface="Verdana" panose="020B0604030504040204" pitchFamily="34" charset="0"/>
              <a:cs typeface="Verdana" panose="020B0604030504040204" pitchFamily="34" charset="0"/>
            </a:rPr>
            <a:t> </a:t>
          </a:r>
          <a:r>
            <a:rPr lang="en-US" sz="1400" b="1" dirty="0" smtClean="0">
              <a:latin typeface="Verdana" panose="020B0604030504040204" pitchFamily="34" charset="0"/>
              <a:ea typeface="Verdana" panose="020B0604030504040204" pitchFamily="34" charset="0"/>
              <a:cs typeface="Verdana" panose="020B0604030504040204" pitchFamily="34" charset="0"/>
            </a:rPr>
            <a:t>meaning</a:t>
          </a:r>
          <a:r>
            <a:rPr lang="en-US" sz="1400" dirty="0" smtClean="0">
              <a:latin typeface="Verdana" panose="020B0604030504040204" pitchFamily="34" charset="0"/>
              <a:ea typeface="Verdana" panose="020B0604030504040204" pitchFamily="34" charset="0"/>
              <a:cs typeface="Verdana" panose="020B0604030504040204" pitchFamily="34" charset="0"/>
            </a:rPr>
            <a:t> of concepts…and how they can </a:t>
          </a:r>
          <a:r>
            <a:rPr lang="en-US" sz="1400" b="1" dirty="0" smtClean="0">
              <a:latin typeface="Verdana" panose="020B0604030504040204" pitchFamily="34" charset="0"/>
              <a:ea typeface="Verdana" panose="020B0604030504040204" pitchFamily="34" charset="0"/>
              <a:cs typeface="Verdana" panose="020B0604030504040204" pitchFamily="34" charset="0"/>
            </a:rPr>
            <a:t>seem to differ in different situations</a:t>
          </a:r>
          <a:endParaRPr lang="en-AU" sz="1400" b="1" dirty="0" smtClean="0">
            <a:latin typeface="Verdana" panose="020B0604030504040204" pitchFamily="34" charset="0"/>
            <a:ea typeface="Verdana" panose="020B0604030504040204" pitchFamily="34" charset="0"/>
            <a:cs typeface="Verdana" panose="020B0604030504040204" pitchFamily="34" charset="0"/>
          </a:endParaRPr>
        </a:p>
      </dgm:t>
    </dgm:pt>
    <dgm:pt modelId="{55FF2D0A-AD47-4E83-A6F1-F9C6E92AECE6}" type="parTrans" cxnId="{B5E5862D-59ED-4FB3-A806-4895A29C647B}">
      <dgm:prSet/>
      <dgm:spPr/>
      <dgm:t>
        <a:bodyPr/>
        <a:lstStyle/>
        <a:p>
          <a:endParaRPr lang="en-AU"/>
        </a:p>
      </dgm:t>
    </dgm:pt>
    <dgm:pt modelId="{24219CFD-40F6-479E-974D-516BAA7A0C12}" type="sibTrans" cxnId="{B5E5862D-59ED-4FB3-A806-4895A29C647B}">
      <dgm:prSet/>
      <dgm:spPr/>
      <dgm:t>
        <a:bodyPr/>
        <a:lstStyle/>
        <a:p>
          <a:endParaRPr lang="en-AU"/>
        </a:p>
      </dgm:t>
    </dgm:pt>
    <dgm:pt modelId="{171397A9-0227-4726-8416-23E28EA887ED}">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5-6</a:t>
          </a:r>
        </a:p>
        <a:p>
          <a:r>
            <a:rPr lang="en-US" sz="1400" dirty="0" smtClean="0">
              <a:latin typeface="Verdana" panose="020B0604030504040204" pitchFamily="34" charset="0"/>
              <a:ea typeface="Verdana" panose="020B0604030504040204" pitchFamily="34" charset="0"/>
              <a:cs typeface="Verdana" panose="020B0604030504040204" pitchFamily="34" charset="0"/>
            </a:rPr>
            <a:t>Examine the contested meaning of concepts… </a:t>
          </a:r>
          <a:r>
            <a:rPr lang="en-US" sz="1400" b="1" dirty="0" smtClean="0">
              <a:latin typeface="Verdana" panose="020B0604030504040204" pitchFamily="34" charset="0"/>
              <a:ea typeface="Verdana" panose="020B0604030504040204" pitchFamily="34" charset="0"/>
              <a:cs typeface="Verdana" panose="020B0604030504040204" pitchFamily="34" charset="0"/>
            </a:rPr>
            <a:t>and the extent to which these concepts are and should be valued</a:t>
          </a:r>
          <a:endParaRPr lang="en-AU" sz="1400" b="1" dirty="0">
            <a:latin typeface="Verdana" panose="020B0604030504040204" pitchFamily="34" charset="0"/>
            <a:ea typeface="Verdana" panose="020B0604030504040204" pitchFamily="34" charset="0"/>
            <a:cs typeface="Verdana" panose="020B0604030504040204" pitchFamily="34" charset="0"/>
          </a:endParaRPr>
        </a:p>
      </dgm:t>
    </dgm:pt>
    <dgm:pt modelId="{186C6807-2CA8-4977-9D9E-715D74F4D789}" type="parTrans" cxnId="{BCD5B407-AAEC-45D4-AD63-82D6865C3507}">
      <dgm:prSet/>
      <dgm:spPr/>
      <dgm:t>
        <a:bodyPr/>
        <a:lstStyle/>
        <a:p>
          <a:endParaRPr lang="en-AU"/>
        </a:p>
      </dgm:t>
    </dgm:pt>
    <dgm:pt modelId="{FBB77064-4516-4219-A9AE-A2B0DD2B03E0}" type="sibTrans" cxnId="{BCD5B407-AAEC-45D4-AD63-82D6865C3507}">
      <dgm:prSet/>
      <dgm:spPr/>
      <dgm:t>
        <a:bodyPr/>
        <a:lstStyle/>
        <a:p>
          <a:endParaRPr lang="en-AU"/>
        </a:p>
      </dgm:t>
    </dgm:pt>
    <dgm:pt modelId="{338FC06D-1BE7-4949-85C1-DA4538CD4B76}">
      <dgm:prSet/>
      <dgm:spPr/>
      <dgm:t>
        <a:bodyPr/>
        <a:lstStyle/>
        <a:p>
          <a:endParaRPr lang="en-AU"/>
        </a:p>
      </dgm:t>
    </dgm:pt>
    <dgm:pt modelId="{38211FCE-90AD-4298-A67A-B86EFC9D1EA4}" type="parTrans" cxnId="{039601B4-2B31-49A1-84F6-90B2F4C73359}">
      <dgm:prSet/>
      <dgm:spPr/>
      <dgm:t>
        <a:bodyPr/>
        <a:lstStyle/>
        <a:p>
          <a:endParaRPr lang="en-AU"/>
        </a:p>
      </dgm:t>
    </dgm:pt>
    <dgm:pt modelId="{6D6BE990-71B1-43AA-95BB-9F5A3450ED86}" type="sibTrans" cxnId="{039601B4-2B31-49A1-84F6-90B2F4C73359}">
      <dgm:prSet/>
      <dgm:spPr/>
      <dgm:t>
        <a:bodyPr/>
        <a:lstStyle/>
        <a:p>
          <a:endParaRPr lang="en-AU"/>
        </a:p>
      </dgm:t>
    </dgm:pt>
    <dgm:pt modelId="{B2DBB539-C042-45BD-9508-5AD03704D7EC}">
      <dgm:prSet/>
      <dgm:spPr/>
      <dgm:t>
        <a:bodyPr/>
        <a:lstStyle/>
        <a:p>
          <a:endParaRPr lang="en-AU"/>
        </a:p>
      </dgm:t>
    </dgm:pt>
    <dgm:pt modelId="{79CA7094-99E3-4078-AB17-DEAD53BCFFC6}" type="parTrans" cxnId="{15CCDC49-DDA7-464D-A1EF-5F78F75E2EA7}">
      <dgm:prSet/>
      <dgm:spPr/>
      <dgm:t>
        <a:bodyPr/>
        <a:lstStyle/>
        <a:p>
          <a:endParaRPr lang="en-AU"/>
        </a:p>
      </dgm:t>
    </dgm:pt>
    <dgm:pt modelId="{0E913EE7-B43B-4E72-8E30-B8A33BD4686D}" type="sibTrans" cxnId="{15CCDC49-DDA7-464D-A1EF-5F78F75E2EA7}">
      <dgm:prSet/>
      <dgm:spPr/>
      <dgm:t>
        <a:bodyPr/>
        <a:lstStyle/>
        <a:p>
          <a:endParaRPr lang="en-AU"/>
        </a:p>
      </dgm:t>
    </dgm:pt>
    <dgm:pt modelId="{18E59A81-AF80-44C0-A0E2-3BD8869F4347}" type="pres">
      <dgm:prSet presAssocID="{9A0E912D-3C5E-41C3-BC52-2E53229478AC}" presName="Name0" presStyleCnt="0">
        <dgm:presLayoutVars>
          <dgm:dir/>
          <dgm:resizeHandles val="exact"/>
        </dgm:presLayoutVars>
      </dgm:prSet>
      <dgm:spPr/>
      <dgm:t>
        <a:bodyPr/>
        <a:lstStyle/>
        <a:p>
          <a:endParaRPr lang="en-AU"/>
        </a:p>
      </dgm:t>
    </dgm:pt>
    <dgm:pt modelId="{D2D0E3D1-CC20-455F-94C1-F42E8062C8CC}" type="pres">
      <dgm:prSet presAssocID="{9A0E912D-3C5E-41C3-BC52-2E53229478AC}" presName="arrow" presStyleLbl="bgShp" presStyleIdx="0" presStyleCnt="1"/>
      <dgm:spPr/>
    </dgm:pt>
    <dgm:pt modelId="{7EBA6106-7C1C-4DD9-A2BC-72E5B6939843}" type="pres">
      <dgm:prSet presAssocID="{9A0E912D-3C5E-41C3-BC52-2E53229478AC}" presName="points" presStyleCnt="0"/>
      <dgm:spPr/>
    </dgm:pt>
    <dgm:pt modelId="{01E0B86D-E355-41AC-8316-F330253BD580}" type="pres">
      <dgm:prSet presAssocID="{C1C572D6-0003-46DE-BA3A-0A81FDD55F20}" presName="compositeA" presStyleCnt="0"/>
      <dgm:spPr/>
    </dgm:pt>
    <dgm:pt modelId="{733F9D1E-E1B5-43F3-8B06-D968B47D370B}" type="pres">
      <dgm:prSet presAssocID="{C1C572D6-0003-46DE-BA3A-0A81FDD55F20}" presName="textA" presStyleLbl="revTx" presStyleIdx="0" presStyleCnt="5" custScaleX="221081" custLinFactNeighborX="-22080" custLinFactNeighborY="-383">
        <dgm:presLayoutVars>
          <dgm:bulletEnabled val="1"/>
        </dgm:presLayoutVars>
      </dgm:prSet>
      <dgm:spPr/>
      <dgm:t>
        <a:bodyPr/>
        <a:lstStyle/>
        <a:p>
          <a:endParaRPr lang="en-AU"/>
        </a:p>
      </dgm:t>
    </dgm:pt>
    <dgm:pt modelId="{5625502C-AF02-40AD-9D43-99A8AEA55606}" type="pres">
      <dgm:prSet presAssocID="{C1C572D6-0003-46DE-BA3A-0A81FDD55F20}" presName="circleA" presStyleLbl="node1" presStyleIdx="0" presStyleCnt="5"/>
      <dgm:spPr/>
    </dgm:pt>
    <dgm:pt modelId="{C3699322-0BDB-419D-8B9D-6827996B40CA}" type="pres">
      <dgm:prSet presAssocID="{C1C572D6-0003-46DE-BA3A-0A81FDD55F20}" presName="spaceA" presStyleCnt="0"/>
      <dgm:spPr/>
    </dgm:pt>
    <dgm:pt modelId="{B2942278-BA0F-47F1-8163-F1838E4C1DD8}" type="pres">
      <dgm:prSet presAssocID="{37246995-8BF8-406B-A430-38B9210634DA}" presName="space" presStyleCnt="0"/>
      <dgm:spPr/>
    </dgm:pt>
    <dgm:pt modelId="{1D0BB055-18B8-402B-B112-12163DCB0407}" type="pres">
      <dgm:prSet presAssocID="{30D4F38B-3624-4985-872D-C1A33BC48E6E}" presName="compositeB" presStyleCnt="0"/>
      <dgm:spPr/>
    </dgm:pt>
    <dgm:pt modelId="{C92E5255-549B-4F73-AA34-EADB8ECDB033}" type="pres">
      <dgm:prSet presAssocID="{30D4F38B-3624-4985-872D-C1A33BC48E6E}" presName="textB" presStyleLbl="revTx" presStyleIdx="1" presStyleCnt="5" custScaleX="211935">
        <dgm:presLayoutVars>
          <dgm:bulletEnabled val="1"/>
        </dgm:presLayoutVars>
      </dgm:prSet>
      <dgm:spPr/>
      <dgm:t>
        <a:bodyPr/>
        <a:lstStyle/>
        <a:p>
          <a:endParaRPr lang="en-AU"/>
        </a:p>
      </dgm:t>
    </dgm:pt>
    <dgm:pt modelId="{570A6D94-0C84-4CE9-A7B4-0A8B9CB6D221}" type="pres">
      <dgm:prSet presAssocID="{30D4F38B-3624-4985-872D-C1A33BC48E6E}" presName="circleB" presStyleLbl="node1" presStyleIdx="1" presStyleCnt="5"/>
      <dgm:spPr/>
    </dgm:pt>
    <dgm:pt modelId="{FA7D55A6-BC55-41BE-AB24-427F6D555DCB}" type="pres">
      <dgm:prSet presAssocID="{30D4F38B-3624-4985-872D-C1A33BC48E6E}" presName="spaceB" presStyleCnt="0"/>
      <dgm:spPr/>
    </dgm:pt>
    <dgm:pt modelId="{D67C6B87-82DB-437C-BA9A-5E64885EDBFD}" type="pres">
      <dgm:prSet presAssocID="{24219CFD-40F6-479E-974D-516BAA7A0C12}" presName="space" presStyleCnt="0"/>
      <dgm:spPr/>
    </dgm:pt>
    <dgm:pt modelId="{EECDA10A-81F7-495C-9F67-F4F6879F5724}" type="pres">
      <dgm:prSet presAssocID="{171397A9-0227-4726-8416-23E28EA887ED}" presName="compositeA" presStyleCnt="0"/>
      <dgm:spPr/>
    </dgm:pt>
    <dgm:pt modelId="{61673D18-7423-4FD2-9ED3-9F088AE39704}" type="pres">
      <dgm:prSet presAssocID="{171397A9-0227-4726-8416-23E28EA887ED}" presName="textA" presStyleLbl="revTx" presStyleIdx="2" presStyleCnt="5" custScaleX="241193" custScaleY="83716" custLinFactX="-12983" custLinFactNeighborX="-100000" custLinFactNeighborY="11830">
        <dgm:presLayoutVars>
          <dgm:bulletEnabled val="1"/>
        </dgm:presLayoutVars>
      </dgm:prSet>
      <dgm:spPr/>
      <dgm:t>
        <a:bodyPr/>
        <a:lstStyle/>
        <a:p>
          <a:endParaRPr lang="en-AU"/>
        </a:p>
      </dgm:t>
    </dgm:pt>
    <dgm:pt modelId="{AB257E34-C78A-45A4-B355-A55B09D67949}" type="pres">
      <dgm:prSet presAssocID="{171397A9-0227-4726-8416-23E28EA887ED}" presName="circleA" presStyleLbl="node1" presStyleIdx="2" presStyleCnt="5" custLinFactX="-24490" custLinFactNeighborX="-100000" custLinFactNeighborY="15645"/>
      <dgm:spPr/>
    </dgm:pt>
    <dgm:pt modelId="{56800390-F69D-483C-BEEF-BA739360E0EE}" type="pres">
      <dgm:prSet presAssocID="{171397A9-0227-4726-8416-23E28EA887ED}" presName="spaceA" presStyleCnt="0"/>
      <dgm:spPr/>
    </dgm:pt>
    <dgm:pt modelId="{28DAEEA6-9609-4A95-9919-D21EB6BB1FC8}" type="pres">
      <dgm:prSet presAssocID="{FBB77064-4516-4219-A9AE-A2B0DD2B03E0}" presName="space" presStyleCnt="0"/>
      <dgm:spPr/>
    </dgm:pt>
    <dgm:pt modelId="{5F6F8327-0864-4D3A-AC3C-F465B943142E}" type="pres">
      <dgm:prSet presAssocID="{B2DBB539-C042-45BD-9508-5AD03704D7EC}" presName="compositeB" presStyleCnt="0"/>
      <dgm:spPr/>
    </dgm:pt>
    <dgm:pt modelId="{22685359-9B89-40F8-9808-FB97A25B4B4C}" type="pres">
      <dgm:prSet presAssocID="{B2DBB539-C042-45BD-9508-5AD03704D7EC}" presName="textB" presStyleLbl="revTx" presStyleIdx="3" presStyleCnt="5">
        <dgm:presLayoutVars>
          <dgm:bulletEnabled val="1"/>
        </dgm:presLayoutVars>
      </dgm:prSet>
      <dgm:spPr/>
      <dgm:t>
        <a:bodyPr/>
        <a:lstStyle/>
        <a:p>
          <a:endParaRPr lang="en-AU"/>
        </a:p>
      </dgm:t>
    </dgm:pt>
    <dgm:pt modelId="{4E13634C-99D9-44AD-BADE-7CD5C0961F2F}" type="pres">
      <dgm:prSet presAssocID="{B2DBB539-C042-45BD-9508-5AD03704D7EC}" presName="circleB" presStyleLbl="node1" presStyleIdx="3" presStyleCnt="5" custLinFactX="-55393" custLinFactNeighborX="-100000" custLinFactNeighborY="-639"/>
      <dgm:spPr/>
    </dgm:pt>
    <dgm:pt modelId="{0EB3BD65-087A-4546-A1D2-42BC4CF9554B}" type="pres">
      <dgm:prSet presAssocID="{B2DBB539-C042-45BD-9508-5AD03704D7EC}" presName="spaceB" presStyleCnt="0"/>
      <dgm:spPr/>
    </dgm:pt>
    <dgm:pt modelId="{F0780052-510F-4DC4-9A76-0DFAE3E3091A}" type="pres">
      <dgm:prSet presAssocID="{0E913EE7-B43B-4E72-8E30-B8A33BD4686D}" presName="space" presStyleCnt="0"/>
      <dgm:spPr/>
    </dgm:pt>
    <dgm:pt modelId="{76895F9B-B14D-4682-B772-E8C4DF9B1E7E}" type="pres">
      <dgm:prSet presAssocID="{338FC06D-1BE7-4949-85C1-DA4538CD4B76}" presName="compositeA" presStyleCnt="0"/>
      <dgm:spPr/>
    </dgm:pt>
    <dgm:pt modelId="{AE6D955C-5890-4778-BA99-008603443B4E}" type="pres">
      <dgm:prSet presAssocID="{338FC06D-1BE7-4949-85C1-DA4538CD4B76}" presName="textA" presStyleLbl="revTx" presStyleIdx="4" presStyleCnt="5">
        <dgm:presLayoutVars>
          <dgm:bulletEnabled val="1"/>
        </dgm:presLayoutVars>
      </dgm:prSet>
      <dgm:spPr/>
      <dgm:t>
        <a:bodyPr/>
        <a:lstStyle/>
        <a:p>
          <a:endParaRPr lang="en-AU"/>
        </a:p>
      </dgm:t>
    </dgm:pt>
    <dgm:pt modelId="{04F44A81-F9F5-4F98-8102-1E0B28D039EE}" type="pres">
      <dgm:prSet presAssocID="{338FC06D-1BE7-4949-85C1-DA4538CD4B76}" presName="circleA" presStyleLbl="node1" presStyleIdx="4" presStyleCnt="5" custLinFactX="-16356" custLinFactNeighborX="-100000" custLinFactNeighborY="-639"/>
      <dgm:spPr/>
    </dgm:pt>
    <dgm:pt modelId="{4F172371-87A7-43FB-B244-60BB5278DC01}" type="pres">
      <dgm:prSet presAssocID="{338FC06D-1BE7-4949-85C1-DA4538CD4B76}" presName="spaceA" presStyleCnt="0"/>
      <dgm:spPr/>
    </dgm:pt>
  </dgm:ptLst>
  <dgm:cxnLst>
    <dgm:cxn modelId="{3D43C412-A00F-4090-9587-9C8C03B17E87}" type="presOf" srcId="{30D4F38B-3624-4985-872D-C1A33BC48E6E}" destId="{C92E5255-549B-4F73-AA34-EADB8ECDB033}" srcOrd="0" destOrd="0" presId="urn:microsoft.com/office/officeart/2005/8/layout/hProcess11"/>
    <dgm:cxn modelId="{753A3788-C477-4EEE-AEA3-95B0AE983184}" type="presOf" srcId="{9A0E912D-3C5E-41C3-BC52-2E53229478AC}" destId="{18E59A81-AF80-44C0-A0E2-3BD8869F4347}" srcOrd="0" destOrd="0" presId="urn:microsoft.com/office/officeart/2005/8/layout/hProcess11"/>
    <dgm:cxn modelId="{B5E5862D-59ED-4FB3-A806-4895A29C647B}" srcId="{9A0E912D-3C5E-41C3-BC52-2E53229478AC}" destId="{30D4F38B-3624-4985-872D-C1A33BC48E6E}" srcOrd="1" destOrd="0" parTransId="{55FF2D0A-AD47-4E83-A6F1-F9C6E92AECE6}" sibTransId="{24219CFD-40F6-479E-974D-516BAA7A0C12}"/>
    <dgm:cxn modelId="{03B235AA-3923-4859-88B5-4F2940BAC9CB}" srcId="{9A0E912D-3C5E-41C3-BC52-2E53229478AC}" destId="{C1C572D6-0003-46DE-BA3A-0A81FDD55F20}" srcOrd="0" destOrd="0" parTransId="{06C9C599-F91A-4409-AE05-667752D56B0A}" sibTransId="{37246995-8BF8-406B-A430-38B9210634DA}"/>
    <dgm:cxn modelId="{9763FE33-D05C-4794-8414-CEF9F6665725}" type="presOf" srcId="{B2DBB539-C042-45BD-9508-5AD03704D7EC}" destId="{22685359-9B89-40F8-9808-FB97A25B4B4C}" srcOrd="0" destOrd="0" presId="urn:microsoft.com/office/officeart/2005/8/layout/hProcess11"/>
    <dgm:cxn modelId="{039601B4-2B31-49A1-84F6-90B2F4C73359}" srcId="{9A0E912D-3C5E-41C3-BC52-2E53229478AC}" destId="{338FC06D-1BE7-4949-85C1-DA4538CD4B76}" srcOrd="4" destOrd="0" parTransId="{38211FCE-90AD-4298-A67A-B86EFC9D1EA4}" sibTransId="{6D6BE990-71B1-43AA-95BB-9F5A3450ED86}"/>
    <dgm:cxn modelId="{15CCDC49-DDA7-464D-A1EF-5F78F75E2EA7}" srcId="{9A0E912D-3C5E-41C3-BC52-2E53229478AC}" destId="{B2DBB539-C042-45BD-9508-5AD03704D7EC}" srcOrd="3" destOrd="0" parTransId="{79CA7094-99E3-4078-AB17-DEAD53BCFFC6}" sibTransId="{0E913EE7-B43B-4E72-8E30-B8A33BD4686D}"/>
    <dgm:cxn modelId="{A755BF46-6A8D-491B-BF35-E6EA580E8FDF}" type="presOf" srcId="{338FC06D-1BE7-4949-85C1-DA4538CD4B76}" destId="{AE6D955C-5890-4778-BA99-008603443B4E}" srcOrd="0" destOrd="0" presId="urn:microsoft.com/office/officeart/2005/8/layout/hProcess11"/>
    <dgm:cxn modelId="{BCD5B407-AAEC-45D4-AD63-82D6865C3507}" srcId="{9A0E912D-3C5E-41C3-BC52-2E53229478AC}" destId="{171397A9-0227-4726-8416-23E28EA887ED}" srcOrd="2" destOrd="0" parTransId="{186C6807-2CA8-4977-9D9E-715D74F4D789}" sibTransId="{FBB77064-4516-4219-A9AE-A2B0DD2B03E0}"/>
    <dgm:cxn modelId="{2E632C0F-4DCA-4C4E-8C9D-18584384FACE}" type="presOf" srcId="{C1C572D6-0003-46DE-BA3A-0A81FDD55F20}" destId="{733F9D1E-E1B5-43F3-8B06-D968B47D370B}" srcOrd="0" destOrd="0" presId="urn:microsoft.com/office/officeart/2005/8/layout/hProcess11"/>
    <dgm:cxn modelId="{FE3FFA81-DC85-4969-89B4-DBC4CB09DBD5}" type="presOf" srcId="{171397A9-0227-4726-8416-23E28EA887ED}" destId="{61673D18-7423-4FD2-9ED3-9F088AE39704}" srcOrd="0" destOrd="0" presId="urn:microsoft.com/office/officeart/2005/8/layout/hProcess11"/>
    <dgm:cxn modelId="{E1CE1973-0F10-419F-8F51-101790F1B2A7}" type="presParOf" srcId="{18E59A81-AF80-44C0-A0E2-3BD8869F4347}" destId="{D2D0E3D1-CC20-455F-94C1-F42E8062C8CC}" srcOrd="0" destOrd="0" presId="urn:microsoft.com/office/officeart/2005/8/layout/hProcess11"/>
    <dgm:cxn modelId="{665F4C78-965F-4E8A-97BE-90367E336E81}" type="presParOf" srcId="{18E59A81-AF80-44C0-A0E2-3BD8869F4347}" destId="{7EBA6106-7C1C-4DD9-A2BC-72E5B6939843}" srcOrd="1" destOrd="0" presId="urn:microsoft.com/office/officeart/2005/8/layout/hProcess11"/>
    <dgm:cxn modelId="{DD13DA2E-12FC-47AF-BD39-5595712CB78D}" type="presParOf" srcId="{7EBA6106-7C1C-4DD9-A2BC-72E5B6939843}" destId="{01E0B86D-E355-41AC-8316-F330253BD580}" srcOrd="0" destOrd="0" presId="urn:microsoft.com/office/officeart/2005/8/layout/hProcess11"/>
    <dgm:cxn modelId="{D879111E-5642-44CB-91DA-BCEC956C26F3}" type="presParOf" srcId="{01E0B86D-E355-41AC-8316-F330253BD580}" destId="{733F9D1E-E1B5-43F3-8B06-D968B47D370B}" srcOrd="0" destOrd="0" presId="urn:microsoft.com/office/officeart/2005/8/layout/hProcess11"/>
    <dgm:cxn modelId="{6354BA3B-4D6C-4E6A-8475-22ABFEDBC0C4}" type="presParOf" srcId="{01E0B86D-E355-41AC-8316-F330253BD580}" destId="{5625502C-AF02-40AD-9D43-99A8AEA55606}" srcOrd="1" destOrd="0" presId="urn:microsoft.com/office/officeart/2005/8/layout/hProcess11"/>
    <dgm:cxn modelId="{46743614-4C2C-4B6E-B773-C1B39FA926D9}" type="presParOf" srcId="{01E0B86D-E355-41AC-8316-F330253BD580}" destId="{C3699322-0BDB-419D-8B9D-6827996B40CA}" srcOrd="2" destOrd="0" presId="urn:microsoft.com/office/officeart/2005/8/layout/hProcess11"/>
    <dgm:cxn modelId="{C629C9D4-45C7-471B-B8CE-ED75859FF379}" type="presParOf" srcId="{7EBA6106-7C1C-4DD9-A2BC-72E5B6939843}" destId="{B2942278-BA0F-47F1-8163-F1838E4C1DD8}" srcOrd="1" destOrd="0" presId="urn:microsoft.com/office/officeart/2005/8/layout/hProcess11"/>
    <dgm:cxn modelId="{CF4487A1-9EE9-47E2-9F16-8F0E42DE23B3}" type="presParOf" srcId="{7EBA6106-7C1C-4DD9-A2BC-72E5B6939843}" destId="{1D0BB055-18B8-402B-B112-12163DCB0407}" srcOrd="2" destOrd="0" presId="urn:microsoft.com/office/officeart/2005/8/layout/hProcess11"/>
    <dgm:cxn modelId="{5DA30C7B-B195-405B-8D0C-CE8E60EC6926}" type="presParOf" srcId="{1D0BB055-18B8-402B-B112-12163DCB0407}" destId="{C92E5255-549B-4F73-AA34-EADB8ECDB033}" srcOrd="0" destOrd="0" presId="urn:microsoft.com/office/officeart/2005/8/layout/hProcess11"/>
    <dgm:cxn modelId="{FA82268A-E0D9-412C-A9D2-985565130206}" type="presParOf" srcId="{1D0BB055-18B8-402B-B112-12163DCB0407}" destId="{570A6D94-0C84-4CE9-A7B4-0A8B9CB6D221}" srcOrd="1" destOrd="0" presId="urn:microsoft.com/office/officeart/2005/8/layout/hProcess11"/>
    <dgm:cxn modelId="{4DE4CBE3-E7EC-4573-8EA5-C045C5690A36}" type="presParOf" srcId="{1D0BB055-18B8-402B-B112-12163DCB0407}" destId="{FA7D55A6-BC55-41BE-AB24-427F6D555DCB}" srcOrd="2" destOrd="0" presId="urn:microsoft.com/office/officeart/2005/8/layout/hProcess11"/>
    <dgm:cxn modelId="{1A7F9AA1-3B4A-43A0-96BE-06094D83DD96}" type="presParOf" srcId="{7EBA6106-7C1C-4DD9-A2BC-72E5B6939843}" destId="{D67C6B87-82DB-437C-BA9A-5E64885EDBFD}" srcOrd="3" destOrd="0" presId="urn:microsoft.com/office/officeart/2005/8/layout/hProcess11"/>
    <dgm:cxn modelId="{5A88B887-EEEE-4B9B-8FB5-76C4B89431CB}" type="presParOf" srcId="{7EBA6106-7C1C-4DD9-A2BC-72E5B6939843}" destId="{EECDA10A-81F7-495C-9F67-F4F6879F5724}" srcOrd="4" destOrd="0" presId="urn:microsoft.com/office/officeart/2005/8/layout/hProcess11"/>
    <dgm:cxn modelId="{DE98FDB1-F6A6-41CF-AA4F-244157A98370}" type="presParOf" srcId="{EECDA10A-81F7-495C-9F67-F4F6879F5724}" destId="{61673D18-7423-4FD2-9ED3-9F088AE39704}" srcOrd="0" destOrd="0" presId="urn:microsoft.com/office/officeart/2005/8/layout/hProcess11"/>
    <dgm:cxn modelId="{9AEEFCF0-6FE2-41A0-95C7-D35B2ECB3C1D}" type="presParOf" srcId="{EECDA10A-81F7-495C-9F67-F4F6879F5724}" destId="{AB257E34-C78A-45A4-B355-A55B09D67949}" srcOrd="1" destOrd="0" presId="urn:microsoft.com/office/officeart/2005/8/layout/hProcess11"/>
    <dgm:cxn modelId="{31AA31BE-4430-4A7F-8EB0-B8192707B8E5}" type="presParOf" srcId="{EECDA10A-81F7-495C-9F67-F4F6879F5724}" destId="{56800390-F69D-483C-BEEF-BA739360E0EE}" srcOrd="2" destOrd="0" presId="urn:microsoft.com/office/officeart/2005/8/layout/hProcess11"/>
    <dgm:cxn modelId="{98CCBE65-97C1-41EC-939F-1DA2353DCF3D}" type="presParOf" srcId="{7EBA6106-7C1C-4DD9-A2BC-72E5B6939843}" destId="{28DAEEA6-9609-4A95-9919-D21EB6BB1FC8}" srcOrd="5" destOrd="0" presId="urn:microsoft.com/office/officeart/2005/8/layout/hProcess11"/>
    <dgm:cxn modelId="{162B57EB-842B-4532-B029-7EFD4CC868E1}" type="presParOf" srcId="{7EBA6106-7C1C-4DD9-A2BC-72E5B6939843}" destId="{5F6F8327-0864-4D3A-AC3C-F465B943142E}" srcOrd="6" destOrd="0" presId="urn:microsoft.com/office/officeart/2005/8/layout/hProcess11"/>
    <dgm:cxn modelId="{C838BB2B-5133-4362-BA3F-F51AFD1E8715}" type="presParOf" srcId="{5F6F8327-0864-4D3A-AC3C-F465B943142E}" destId="{22685359-9B89-40F8-9808-FB97A25B4B4C}" srcOrd="0" destOrd="0" presId="urn:microsoft.com/office/officeart/2005/8/layout/hProcess11"/>
    <dgm:cxn modelId="{CCCF6092-E53E-4EC4-B90C-E2604EE09209}" type="presParOf" srcId="{5F6F8327-0864-4D3A-AC3C-F465B943142E}" destId="{4E13634C-99D9-44AD-BADE-7CD5C0961F2F}" srcOrd="1" destOrd="0" presId="urn:microsoft.com/office/officeart/2005/8/layout/hProcess11"/>
    <dgm:cxn modelId="{9E135778-5D66-4D58-AAF1-A23AE45A1A68}" type="presParOf" srcId="{5F6F8327-0864-4D3A-AC3C-F465B943142E}" destId="{0EB3BD65-087A-4546-A1D2-42BC4CF9554B}" srcOrd="2" destOrd="0" presId="urn:microsoft.com/office/officeart/2005/8/layout/hProcess11"/>
    <dgm:cxn modelId="{C951D65D-0B5B-4362-8652-60113C316366}" type="presParOf" srcId="{7EBA6106-7C1C-4DD9-A2BC-72E5B6939843}" destId="{F0780052-510F-4DC4-9A76-0DFAE3E3091A}" srcOrd="7" destOrd="0" presId="urn:microsoft.com/office/officeart/2005/8/layout/hProcess11"/>
    <dgm:cxn modelId="{37B53E13-6498-4AC7-8AA4-5506879112F7}" type="presParOf" srcId="{7EBA6106-7C1C-4DD9-A2BC-72E5B6939843}" destId="{76895F9B-B14D-4682-B772-E8C4DF9B1E7E}" srcOrd="8" destOrd="0" presId="urn:microsoft.com/office/officeart/2005/8/layout/hProcess11"/>
    <dgm:cxn modelId="{049F8A6C-8083-4461-A3B4-BADF1BDA7FE2}" type="presParOf" srcId="{76895F9B-B14D-4682-B772-E8C4DF9B1E7E}" destId="{AE6D955C-5890-4778-BA99-008603443B4E}" srcOrd="0" destOrd="0" presId="urn:microsoft.com/office/officeart/2005/8/layout/hProcess11"/>
    <dgm:cxn modelId="{976E2976-0F9E-4B1A-A15A-3BE3A857D460}" type="presParOf" srcId="{76895F9B-B14D-4682-B772-E8C4DF9B1E7E}" destId="{04F44A81-F9F5-4F98-8102-1E0B28D039EE}" srcOrd="1" destOrd="0" presId="urn:microsoft.com/office/officeart/2005/8/layout/hProcess11"/>
    <dgm:cxn modelId="{762E0739-216B-4451-ACD1-333FACB7F0F8}" type="presParOf" srcId="{76895F9B-B14D-4682-B772-E8C4DF9B1E7E}" destId="{4F172371-87A7-43FB-B244-60BB5278DC01}"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0E912D-3C5E-41C3-BC52-2E53229478AC}" type="doc">
      <dgm:prSet loTypeId="urn:microsoft.com/office/officeart/2005/8/layout/hProcess11" loCatId="process" qsTypeId="urn:microsoft.com/office/officeart/2005/8/quickstyle/3d1" qsCatId="3D" csTypeId="urn:microsoft.com/office/officeart/2005/8/colors/accent1_2" csCatId="accent1" phldr="1"/>
      <dgm:spPr/>
      <dgm:t>
        <a:bodyPr/>
        <a:lstStyle/>
        <a:p>
          <a:endParaRPr lang="en-AU"/>
        </a:p>
      </dgm:t>
    </dgm:pt>
    <dgm:pt modelId="{C1C572D6-0003-46DE-BA3A-0A81FDD55F20}">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F-2</a:t>
          </a:r>
        </a:p>
        <a:p>
          <a:r>
            <a:rPr lang="en-US" sz="1400" dirty="0" smtClean="0"/>
            <a:t>Explore </a:t>
          </a:r>
          <a:r>
            <a:rPr lang="en-US" sz="1400" b="1" dirty="0" smtClean="0"/>
            <a:t>the type of acts</a:t>
          </a:r>
          <a:r>
            <a:rPr lang="en-US" sz="1400" dirty="0" smtClean="0"/>
            <a:t> often considered </a:t>
          </a:r>
          <a:r>
            <a:rPr lang="en-US" sz="1400" b="1" dirty="0" smtClean="0"/>
            <a:t>right</a:t>
          </a:r>
          <a:r>
            <a:rPr lang="en-US" sz="1400" dirty="0" smtClean="0"/>
            <a:t> and those often considered </a:t>
          </a:r>
          <a:r>
            <a:rPr lang="en-US" sz="1400" b="1" dirty="0" smtClean="0"/>
            <a:t>wrong</a:t>
          </a:r>
          <a:r>
            <a:rPr lang="en-US" sz="1400" dirty="0" smtClean="0"/>
            <a:t> and </a:t>
          </a:r>
          <a:r>
            <a:rPr lang="en-US" sz="1400" b="1" dirty="0" smtClean="0"/>
            <a:t>the reasons why </a:t>
          </a:r>
          <a:r>
            <a:rPr lang="en-US" sz="1400" dirty="0" smtClean="0"/>
            <a:t>they are considered so</a:t>
          </a:r>
          <a:endParaRPr lang="en-AU" sz="1400" b="1" dirty="0">
            <a:latin typeface="Verdana" panose="020B0604030504040204" pitchFamily="34" charset="0"/>
            <a:ea typeface="Verdana" panose="020B0604030504040204" pitchFamily="34" charset="0"/>
            <a:cs typeface="Verdana" panose="020B0604030504040204" pitchFamily="34" charset="0"/>
          </a:endParaRPr>
        </a:p>
      </dgm:t>
    </dgm:pt>
    <dgm:pt modelId="{06C9C599-F91A-4409-AE05-667752D56B0A}" type="parTrans" cxnId="{03B235AA-3923-4859-88B5-4F2940BAC9CB}">
      <dgm:prSet/>
      <dgm:spPr/>
      <dgm:t>
        <a:bodyPr/>
        <a:lstStyle/>
        <a:p>
          <a:endParaRPr lang="en-AU"/>
        </a:p>
      </dgm:t>
    </dgm:pt>
    <dgm:pt modelId="{37246995-8BF8-406B-A430-38B9210634DA}" type="sibTrans" cxnId="{03B235AA-3923-4859-88B5-4F2940BAC9CB}">
      <dgm:prSet/>
      <dgm:spPr/>
      <dgm:t>
        <a:bodyPr/>
        <a:lstStyle/>
        <a:p>
          <a:endParaRPr lang="en-AU"/>
        </a:p>
      </dgm:t>
    </dgm:pt>
    <dgm:pt modelId="{30D4F38B-3624-4985-872D-C1A33BC48E6E}">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3-4</a:t>
          </a:r>
        </a:p>
        <a:p>
          <a:r>
            <a:rPr lang="en-US" sz="1400" dirty="0" smtClean="0"/>
            <a:t>Explore how </a:t>
          </a:r>
          <a:r>
            <a:rPr lang="en-US" sz="1400" b="1" dirty="0" smtClean="0"/>
            <a:t>apparently wrong actions can sometimes lead to good outcomes and the reverse</a:t>
          </a:r>
          <a:endParaRPr lang="en-AU" sz="1400" b="1" dirty="0" smtClean="0">
            <a:latin typeface="Verdana" panose="020B0604030504040204" pitchFamily="34" charset="0"/>
            <a:ea typeface="Verdana" panose="020B0604030504040204" pitchFamily="34" charset="0"/>
            <a:cs typeface="Verdana" panose="020B0604030504040204" pitchFamily="34" charset="0"/>
          </a:endParaRPr>
        </a:p>
      </dgm:t>
    </dgm:pt>
    <dgm:pt modelId="{55FF2D0A-AD47-4E83-A6F1-F9C6E92AECE6}" type="parTrans" cxnId="{B5E5862D-59ED-4FB3-A806-4895A29C647B}">
      <dgm:prSet/>
      <dgm:spPr/>
      <dgm:t>
        <a:bodyPr/>
        <a:lstStyle/>
        <a:p>
          <a:endParaRPr lang="en-AU"/>
        </a:p>
      </dgm:t>
    </dgm:pt>
    <dgm:pt modelId="{24219CFD-40F6-479E-974D-516BAA7A0C12}" type="sibTrans" cxnId="{B5E5862D-59ED-4FB3-A806-4895A29C647B}">
      <dgm:prSet/>
      <dgm:spPr/>
      <dgm:t>
        <a:bodyPr/>
        <a:lstStyle/>
        <a:p>
          <a:endParaRPr lang="en-AU"/>
        </a:p>
      </dgm:t>
    </dgm:pt>
    <dgm:pt modelId="{171397A9-0227-4726-8416-23E28EA887ED}">
      <dgm:prSet phldrT="[Text]" custT="1"/>
      <dgm:spPr/>
      <dgm:t>
        <a:bodyPr/>
        <a:lstStyle/>
        <a:p>
          <a:r>
            <a:rPr lang="en-AU" sz="1400" b="1" dirty="0" smtClean="0">
              <a:latin typeface="Verdana" panose="020B0604030504040204" pitchFamily="34" charset="0"/>
              <a:ea typeface="Verdana" panose="020B0604030504040204" pitchFamily="34" charset="0"/>
              <a:cs typeface="Verdana" panose="020B0604030504040204" pitchFamily="34" charset="0"/>
            </a:rPr>
            <a:t>5-6</a:t>
          </a:r>
        </a:p>
        <a:p>
          <a:r>
            <a:rPr lang="en-US" sz="1400" dirty="0" smtClean="0"/>
            <a:t>Explore the significance of ‘</a:t>
          </a:r>
          <a:r>
            <a:rPr lang="en-US" sz="1400" b="1" dirty="0" smtClean="0"/>
            <a:t>means versus ends</a:t>
          </a:r>
          <a:r>
            <a:rPr lang="en-US" sz="1400" dirty="0" smtClean="0"/>
            <a:t>’ by considering two </a:t>
          </a:r>
          <a:r>
            <a:rPr lang="en-US" sz="1400" i="0" dirty="0" smtClean="0"/>
            <a:t>ways to act </a:t>
          </a:r>
          <a:r>
            <a:rPr lang="en-US" sz="1400" dirty="0" smtClean="0"/>
            <a:t>when presented with a problem: </a:t>
          </a:r>
          <a:r>
            <a:rPr lang="en-US" sz="1400" b="0" dirty="0" smtClean="0"/>
            <a:t>one that privileges means and one ends</a:t>
          </a:r>
          <a:endParaRPr lang="en-AU" sz="1400" b="0" dirty="0">
            <a:latin typeface="Verdana" panose="020B0604030504040204" pitchFamily="34" charset="0"/>
            <a:ea typeface="Verdana" panose="020B0604030504040204" pitchFamily="34" charset="0"/>
            <a:cs typeface="Verdana" panose="020B0604030504040204" pitchFamily="34" charset="0"/>
          </a:endParaRPr>
        </a:p>
      </dgm:t>
    </dgm:pt>
    <dgm:pt modelId="{186C6807-2CA8-4977-9D9E-715D74F4D789}" type="parTrans" cxnId="{BCD5B407-AAEC-45D4-AD63-82D6865C3507}">
      <dgm:prSet/>
      <dgm:spPr/>
      <dgm:t>
        <a:bodyPr/>
        <a:lstStyle/>
        <a:p>
          <a:endParaRPr lang="en-AU"/>
        </a:p>
      </dgm:t>
    </dgm:pt>
    <dgm:pt modelId="{FBB77064-4516-4219-A9AE-A2B0DD2B03E0}" type="sibTrans" cxnId="{BCD5B407-AAEC-45D4-AD63-82D6865C3507}">
      <dgm:prSet/>
      <dgm:spPr/>
      <dgm:t>
        <a:bodyPr/>
        <a:lstStyle/>
        <a:p>
          <a:endParaRPr lang="en-AU"/>
        </a:p>
      </dgm:t>
    </dgm:pt>
    <dgm:pt modelId="{338FC06D-1BE7-4949-85C1-DA4538CD4B76}">
      <dgm:prSet/>
      <dgm:spPr/>
      <dgm:t>
        <a:bodyPr/>
        <a:lstStyle/>
        <a:p>
          <a:endParaRPr lang="en-AU"/>
        </a:p>
      </dgm:t>
    </dgm:pt>
    <dgm:pt modelId="{38211FCE-90AD-4298-A67A-B86EFC9D1EA4}" type="parTrans" cxnId="{039601B4-2B31-49A1-84F6-90B2F4C73359}">
      <dgm:prSet/>
      <dgm:spPr/>
      <dgm:t>
        <a:bodyPr/>
        <a:lstStyle/>
        <a:p>
          <a:endParaRPr lang="en-AU"/>
        </a:p>
      </dgm:t>
    </dgm:pt>
    <dgm:pt modelId="{6D6BE990-71B1-43AA-95BB-9F5A3450ED86}" type="sibTrans" cxnId="{039601B4-2B31-49A1-84F6-90B2F4C73359}">
      <dgm:prSet/>
      <dgm:spPr/>
      <dgm:t>
        <a:bodyPr/>
        <a:lstStyle/>
        <a:p>
          <a:endParaRPr lang="en-AU"/>
        </a:p>
      </dgm:t>
    </dgm:pt>
    <dgm:pt modelId="{B2DBB539-C042-45BD-9508-5AD03704D7EC}">
      <dgm:prSet/>
      <dgm:spPr/>
      <dgm:t>
        <a:bodyPr/>
        <a:lstStyle/>
        <a:p>
          <a:endParaRPr lang="en-AU"/>
        </a:p>
      </dgm:t>
    </dgm:pt>
    <dgm:pt modelId="{79CA7094-99E3-4078-AB17-DEAD53BCFFC6}" type="parTrans" cxnId="{15CCDC49-DDA7-464D-A1EF-5F78F75E2EA7}">
      <dgm:prSet/>
      <dgm:spPr/>
      <dgm:t>
        <a:bodyPr/>
        <a:lstStyle/>
        <a:p>
          <a:endParaRPr lang="en-AU"/>
        </a:p>
      </dgm:t>
    </dgm:pt>
    <dgm:pt modelId="{0E913EE7-B43B-4E72-8E30-B8A33BD4686D}" type="sibTrans" cxnId="{15CCDC49-DDA7-464D-A1EF-5F78F75E2EA7}">
      <dgm:prSet/>
      <dgm:spPr/>
      <dgm:t>
        <a:bodyPr/>
        <a:lstStyle/>
        <a:p>
          <a:endParaRPr lang="en-AU"/>
        </a:p>
      </dgm:t>
    </dgm:pt>
    <dgm:pt modelId="{18E59A81-AF80-44C0-A0E2-3BD8869F4347}" type="pres">
      <dgm:prSet presAssocID="{9A0E912D-3C5E-41C3-BC52-2E53229478AC}" presName="Name0" presStyleCnt="0">
        <dgm:presLayoutVars>
          <dgm:dir/>
          <dgm:resizeHandles val="exact"/>
        </dgm:presLayoutVars>
      </dgm:prSet>
      <dgm:spPr/>
      <dgm:t>
        <a:bodyPr/>
        <a:lstStyle/>
        <a:p>
          <a:endParaRPr lang="en-AU"/>
        </a:p>
      </dgm:t>
    </dgm:pt>
    <dgm:pt modelId="{D2D0E3D1-CC20-455F-94C1-F42E8062C8CC}" type="pres">
      <dgm:prSet presAssocID="{9A0E912D-3C5E-41C3-BC52-2E53229478AC}" presName="arrow" presStyleLbl="bgShp" presStyleIdx="0" presStyleCnt="1"/>
      <dgm:spPr/>
    </dgm:pt>
    <dgm:pt modelId="{7EBA6106-7C1C-4DD9-A2BC-72E5B6939843}" type="pres">
      <dgm:prSet presAssocID="{9A0E912D-3C5E-41C3-BC52-2E53229478AC}" presName="points" presStyleCnt="0"/>
      <dgm:spPr/>
    </dgm:pt>
    <dgm:pt modelId="{01E0B86D-E355-41AC-8316-F330253BD580}" type="pres">
      <dgm:prSet presAssocID="{C1C572D6-0003-46DE-BA3A-0A81FDD55F20}" presName="compositeA" presStyleCnt="0"/>
      <dgm:spPr/>
    </dgm:pt>
    <dgm:pt modelId="{733F9D1E-E1B5-43F3-8B06-D968B47D370B}" type="pres">
      <dgm:prSet presAssocID="{C1C572D6-0003-46DE-BA3A-0A81FDD55F20}" presName="textA" presStyleLbl="revTx" presStyleIdx="0" presStyleCnt="5" custScaleX="221081" custLinFactNeighborX="-22080" custLinFactNeighborY="-383">
        <dgm:presLayoutVars>
          <dgm:bulletEnabled val="1"/>
        </dgm:presLayoutVars>
      </dgm:prSet>
      <dgm:spPr/>
      <dgm:t>
        <a:bodyPr/>
        <a:lstStyle/>
        <a:p>
          <a:endParaRPr lang="en-AU"/>
        </a:p>
      </dgm:t>
    </dgm:pt>
    <dgm:pt modelId="{5625502C-AF02-40AD-9D43-99A8AEA55606}" type="pres">
      <dgm:prSet presAssocID="{C1C572D6-0003-46DE-BA3A-0A81FDD55F20}" presName="circleA" presStyleLbl="node1" presStyleIdx="0" presStyleCnt="5"/>
      <dgm:spPr/>
    </dgm:pt>
    <dgm:pt modelId="{C3699322-0BDB-419D-8B9D-6827996B40CA}" type="pres">
      <dgm:prSet presAssocID="{C1C572D6-0003-46DE-BA3A-0A81FDD55F20}" presName="spaceA" presStyleCnt="0"/>
      <dgm:spPr/>
    </dgm:pt>
    <dgm:pt modelId="{B2942278-BA0F-47F1-8163-F1838E4C1DD8}" type="pres">
      <dgm:prSet presAssocID="{37246995-8BF8-406B-A430-38B9210634DA}" presName="space" presStyleCnt="0"/>
      <dgm:spPr/>
    </dgm:pt>
    <dgm:pt modelId="{1D0BB055-18B8-402B-B112-12163DCB0407}" type="pres">
      <dgm:prSet presAssocID="{30D4F38B-3624-4985-872D-C1A33BC48E6E}" presName="compositeB" presStyleCnt="0"/>
      <dgm:spPr/>
    </dgm:pt>
    <dgm:pt modelId="{C92E5255-549B-4F73-AA34-EADB8ECDB033}" type="pres">
      <dgm:prSet presAssocID="{30D4F38B-3624-4985-872D-C1A33BC48E6E}" presName="textB" presStyleLbl="revTx" presStyleIdx="1" presStyleCnt="5" custScaleX="211935">
        <dgm:presLayoutVars>
          <dgm:bulletEnabled val="1"/>
        </dgm:presLayoutVars>
      </dgm:prSet>
      <dgm:spPr/>
      <dgm:t>
        <a:bodyPr/>
        <a:lstStyle/>
        <a:p>
          <a:endParaRPr lang="en-AU"/>
        </a:p>
      </dgm:t>
    </dgm:pt>
    <dgm:pt modelId="{570A6D94-0C84-4CE9-A7B4-0A8B9CB6D221}" type="pres">
      <dgm:prSet presAssocID="{30D4F38B-3624-4985-872D-C1A33BC48E6E}" presName="circleB" presStyleLbl="node1" presStyleIdx="1" presStyleCnt="5"/>
      <dgm:spPr/>
    </dgm:pt>
    <dgm:pt modelId="{FA7D55A6-BC55-41BE-AB24-427F6D555DCB}" type="pres">
      <dgm:prSet presAssocID="{30D4F38B-3624-4985-872D-C1A33BC48E6E}" presName="spaceB" presStyleCnt="0"/>
      <dgm:spPr/>
    </dgm:pt>
    <dgm:pt modelId="{D67C6B87-82DB-437C-BA9A-5E64885EDBFD}" type="pres">
      <dgm:prSet presAssocID="{24219CFD-40F6-479E-974D-516BAA7A0C12}" presName="space" presStyleCnt="0"/>
      <dgm:spPr/>
    </dgm:pt>
    <dgm:pt modelId="{EECDA10A-81F7-495C-9F67-F4F6879F5724}" type="pres">
      <dgm:prSet presAssocID="{171397A9-0227-4726-8416-23E28EA887ED}" presName="compositeA" presStyleCnt="0"/>
      <dgm:spPr/>
    </dgm:pt>
    <dgm:pt modelId="{61673D18-7423-4FD2-9ED3-9F088AE39704}" type="pres">
      <dgm:prSet presAssocID="{171397A9-0227-4726-8416-23E28EA887ED}" presName="textA" presStyleLbl="revTx" presStyleIdx="2" presStyleCnt="5" custScaleX="241193" custScaleY="83716" custLinFactX="-12983" custLinFactNeighborX="-100000" custLinFactNeighborY="11830">
        <dgm:presLayoutVars>
          <dgm:bulletEnabled val="1"/>
        </dgm:presLayoutVars>
      </dgm:prSet>
      <dgm:spPr/>
      <dgm:t>
        <a:bodyPr/>
        <a:lstStyle/>
        <a:p>
          <a:endParaRPr lang="en-AU"/>
        </a:p>
      </dgm:t>
    </dgm:pt>
    <dgm:pt modelId="{AB257E34-C78A-45A4-B355-A55B09D67949}" type="pres">
      <dgm:prSet presAssocID="{171397A9-0227-4726-8416-23E28EA887ED}" presName="circleA" presStyleLbl="node1" presStyleIdx="2" presStyleCnt="5" custLinFactX="-24490" custLinFactNeighborX="-100000" custLinFactNeighborY="15645"/>
      <dgm:spPr/>
    </dgm:pt>
    <dgm:pt modelId="{56800390-F69D-483C-BEEF-BA739360E0EE}" type="pres">
      <dgm:prSet presAssocID="{171397A9-0227-4726-8416-23E28EA887ED}" presName="spaceA" presStyleCnt="0"/>
      <dgm:spPr/>
    </dgm:pt>
    <dgm:pt modelId="{28DAEEA6-9609-4A95-9919-D21EB6BB1FC8}" type="pres">
      <dgm:prSet presAssocID="{FBB77064-4516-4219-A9AE-A2B0DD2B03E0}" presName="space" presStyleCnt="0"/>
      <dgm:spPr/>
    </dgm:pt>
    <dgm:pt modelId="{5F6F8327-0864-4D3A-AC3C-F465B943142E}" type="pres">
      <dgm:prSet presAssocID="{B2DBB539-C042-45BD-9508-5AD03704D7EC}" presName="compositeB" presStyleCnt="0"/>
      <dgm:spPr/>
    </dgm:pt>
    <dgm:pt modelId="{22685359-9B89-40F8-9808-FB97A25B4B4C}" type="pres">
      <dgm:prSet presAssocID="{B2DBB539-C042-45BD-9508-5AD03704D7EC}" presName="textB" presStyleLbl="revTx" presStyleIdx="3" presStyleCnt="5">
        <dgm:presLayoutVars>
          <dgm:bulletEnabled val="1"/>
        </dgm:presLayoutVars>
      </dgm:prSet>
      <dgm:spPr/>
      <dgm:t>
        <a:bodyPr/>
        <a:lstStyle/>
        <a:p>
          <a:endParaRPr lang="en-AU"/>
        </a:p>
      </dgm:t>
    </dgm:pt>
    <dgm:pt modelId="{4E13634C-99D9-44AD-BADE-7CD5C0961F2F}" type="pres">
      <dgm:prSet presAssocID="{B2DBB539-C042-45BD-9508-5AD03704D7EC}" presName="circleB" presStyleLbl="node1" presStyleIdx="3" presStyleCnt="5" custLinFactX="-55393" custLinFactNeighborX="-100000" custLinFactNeighborY="-639"/>
      <dgm:spPr/>
    </dgm:pt>
    <dgm:pt modelId="{0EB3BD65-087A-4546-A1D2-42BC4CF9554B}" type="pres">
      <dgm:prSet presAssocID="{B2DBB539-C042-45BD-9508-5AD03704D7EC}" presName="spaceB" presStyleCnt="0"/>
      <dgm:spPr/>
    </dgm:pt>
    <dgm:pt modelId="{F0780052-510F-4DC4-9A76-0DFAE3E3091A}" type="pres">
      <dgm:prSet presAssocID="{0E913EE7-B43B-4E72-8E30-B8A33BD4686D}" presName="space" presStyleCnt="0"/>
      <dgm:spPr/>
    </dgm:pt>
    <dgm:pt modelId="{76895F9B-B14D-4682-B772-E8C4DF9B1E7E}" type="pres">
      <dgm:prSet presAssocID="{338FC06D-1BE7-4949-85C1-DA4538CD4B76}" presName="compositeA" presStyleCnt="0"/>
      <dgm:spPr/>
    </dgm:pt>
    <dgm:pt modelId="{AE6D955C-5890-4778-BA99-008603443B4E}" type="pres">
      <dgm:prSet presAssocID="{338FC06D-1BE7-4949-85C1-DA4538CD4B76}" presName="textA" presStyleLbl="revTx" presStyleIdx="4" presStyleCnt="5">
        <dgm:presLayoutVars>
          <dgm:bulletEnabled val="1"/>
        </dgm:presLayoutVars>
      </dgm:prSet>
      <dgm:spPr/>
      <dgm:t>
        <a:bodyPr/>
        <a:lstStyle/>
        <a:p>
          <a:endParaRPr lang="en-AU"/>
        </a:p>
      </dgm:t>
    </dgm:pt>
    <dgm:pt modelId="{04F44A81-F9F5-4F98-8102-1E0B28D039EE}" type="pres">
      <dgm:prSet presAssocID="{338FC06D-1BE7-4949-85C1-DA4538CD4B76}" presName="circleA" presStyleLbl="node1" presStyleIdx="4" presStyleCnt="5" custLinFactX="-16356" custLinFactNeighborX="-100000" custLinFactNeighborY="-639"/>
      <dgm:spPr/>
    </dgm:pt>
    <dgm:pt modelId="{4F172371-87A7-43FB-B244-60BB5278DC01}" type="pres">
      <dgm:prSet presAssocID="{338FC06D-1BE7-4949-85C1-DA4538CD4B76}" presName="spaceA" presStyleCnt="0"/>
      <dgm:spPr/>
    </dgm:pt>
  </dgm:ptLst>
  <dgm:cxnLst>
    <dgm:cxn modelId="{15CCDC49-DDA7-464D-A1EF-5F78F75E2EA7}" srcId="{9A0E912D-3C5E-41C3-BC52-2E53229478AC}" destId="{B2DBB539-C042-45BD-9508-5AD03704D7EC}" srcOrd="3" destOrd="0" parTransId="{79CA7094-99E3-4078-AB17-DEAD53BCFFC6}" sibTransId="{0E913EE7-B43B-4E72-8E30-B8A33BD4686D}"/>
    <dgm:cxn modelId="{F3C146D8-F662-4F89-9050-79C10C4C291F}" type="presOf" srcId="{30D4F38B-3624-4985-872D-C1A33BC48E6E}" destId="{C92E5255-549B-4F73-AA34-EADB8ECDB033}" srcOrd="0" destOrd="0" presId="urn:microsoft.com/office/officeart/2005/8/layout/hProcess11"/>
    <dgm:cxn modelId="{8ABCC099-062C-40E4-9056-F78EF560FD70}" type="presOf" srcId="{338FC06D-1BE7-4949-85C1-DA4538CD4B76}" destId="{AE6D955C-5890-4778-BA99-008603443B4E}" srcOrd="0" destOrd="0" presId="urn:microsoft.com/office/officeart/2005/8/layout/hProcess11"/>
    <dgm:cxn modelId="{B5E5862D-59ED-4FB3-A806-4895A29C647B}" srcId="{9A0E912D-3C5E-41C3-BC52-2E53229478AC}" destId="{30D4F38B-3624-4985-872D-C1A33BC48E6E}" srcOrd="1" destOrd="0" parTransId="{55FF2D0A-AD47-4E83-A6F1-F9C6E92AECE6}" sibTransId="{24219CFD-40F6-479E-974D-516BAA7A0C12}"/>
    <dgm:cxn modelId="{07FE7B1F-4232-488A-B918-2D19BC6116FC}" type="presOf" srcId="{171397A9-0227-4726-8416-23E28EA887ED}" destId="{61673D18-7423-4FD2-9ED3-9F088AE39704}" srcOrd="0" destOrd="0" presId="urn:microsoft.com/office/officeart/2005/8/layout/hProcess11"/>
    <dgm:cxn modelId="{D0474C6A-8B63-4A40-9777-74DC20781C14}" type="presOf" srcId="{9A0E912D-3C5E-41C3-BC52-2E53229478AC}" destId="{18E59A81-AF80-44C0-A0E2-3BD8869F4347}" srcOrd="0" destOrd="0" presId="urn:microsoft.com/office/officeart/2005/8/layout/hProcess11"/>
    <dgm:cxn modelId="{03B235AA-3923-4859-88B5-4F2940BAC9CB}" srcId="{9A0E912D-3C5E-41C3-BC52-2E53229478AC}" destId="{C1C572D6-0003-46DE-BA3A-0A81FDD55F20}" srcOrd="0" destOrd="0" parTransId="{06C9C599-F91A-4409-AE05-667752D56B0A}" sibTransId="{37246995-8BF8-406B-A430-38B9210634DA}"/>
    <dgm:cxn modelId="{BCD5B407-AAEC-45D4-AD63-82D6865C3507}" srcId="{9A0E912D-3C5E-41C3-BC52-2E53229478AC}" destId="{171397A9-0227-4726-8416-23E28EA887ED}" srcOrd="2" destOrd="0" parTransId="{186C6807-2CA8-4977-9D9E-715D74F4D789}" sibTransId="{FBB77064-4516-4219-A9AE-A2B0DD2B03E0}"/>
    <dgm:cxn modelId="{DC5CEF6B-C83A-4BA1-8011-694D20B09983}" type="presOf" srcId="{B2DBB539-C042-45BD-9508-5AD03704D7EC}" destId="{22685359-9B89-40F8-9808-FB97A25B4B4C}" srcOrd="0" destOrd="0" presId="urn:microsoft.com/office/officeart/2005/8/layout/hProcess11"/>
    <dgm:cxn modelId="{B1F7F140-6218-424C-A4CC-9B30A1B50402}" type="presOf" srcId="{C1C572D6-0003-46DE-BA3A-0A81FDD55F20}" destId="{733F9D1E-E1B5-43F3-8B06-D968B47D370B}" srcOrd="0" destOrd="0" presId="urn:microsoft.com/office/officeart/2005/8/layout/hProcess11"/>
    <dgm:cxn modelId="{039601B4-2B31-49A1-84F6-90B2F4C73359}" srcId="{9A0E912D-3C5E-41C3-BC52-2E53229478AC}" destId="{338FC06D-1BE7-4949-85C1-DA4538CD4B76}" srcOrd="4" destOrd="0" parTransId="{38211FCE-90AD-4298-A67A-B86EFC9D1EA4}" sibTransId="{6D6BE990-71B1-43AA-95BB-9F5A3450ED86}"/>
    <dgm:cxn modelId="{8413ACC4-C1F4-4D6A-8CD8-88B3420A20F2}" type="presParOf" srcId="{18E59A81-AF80-44C0-A0E2-3BD8869F4347}" destId="{D2D0E3D1-CC20-455F-94C1-F42E8062C8CC}" srcOrd="0" destOrd="0" presId="urn:microsoft.com/office/officeart/2005/8/layout/hProcess11"/>
    <dgm:cxn modelId="{262E0D6D-8030-4EDF-9F51-034C92BE1975}" type="presParOf" srcId="{18E59A81-AF80-44C0-A0E2-3BD8869F4347}" destId="{7EBA6106-7C1C-4DD9-A2BC-72E5B6939843}" srcOrd="1" destOrd="0" presId="urn:microsoft.com/office/officeart/2005/8/layout/hProcess11"/>
    <dgm:cxn modelId="{03505A81-E60E-42B4-BF99-766D58EADA59}" type="presParOf" srcId="{7EBA6106-7C1C-4DD9-A2BC-72E5B6939843}" destId="{01E0B86D-E355-41AC-8316-F330253BD580}" srcOrd="0" destOrd="0" presId="urn:microsoft.com/office/officeart/2005/8/layout/hProcess11"/>
    <dgm:cxn modelId="{8A2A4EBE-EDF8-4582-AAA4-CA61E925C5A0}" type="presParOf" srcId="{01E0B86D-E355-41AC-8316-F330253BD580}" destId="{733F9D1E-E1B5-43F3-8B06-D968B47D370B}" srcOrd="0" destOrd="0" presId="urn:microsoft.com/office/officeart/2005/8/layout/hProcess11"/>
    <dgm:cxn modelId="{DDCCD11E-0D68-4374-BB42-2D2CBB642D65}" type="presParOf" srcId="{01E0B86D-E355-41AC-8316-F330253BD580}" destId="{5625502C-AF02-40AD-9D43-99A8AEA55606}" srcOrd="1" destOrd="0" presId="urn:microsoft.com/office/officeart/2005/8/layout/hProcess11"/>
    <dgm:cxn modelId="{C2D84FA1-BC6B-48DE-8104-CD961F2DD26A}" type="presParOf" srcId="{01E0B86D-E355-41AC-8316-F330253BD580}" destId="{C3699322-0BDB-419D-8B9D-6827996B40CA}" srcOrd="2" destOrd="0" presId="urn:microsoft.com/office/officeart/2005/8/layout/hProcess11"/>
    <dgm:cxn modelId="{F68896DC-FCF5-42E0-8B16-FD93B938DC50}" type="presParOf" srcId="{7EBA6106-7C1C-4DD9-A2BC-72E5B6939843}" destId="{B2942278-BA0F-47F1-8163-F1838E4C1DD8}" srcOrd="1" destOrd="0" presId="urn:microsoft.com/office/officeart/2005/8/layout/hProcess11"/>
    <dgm:cxn modelId="{FF8F3825-1192-4EDF-9FC0-EED510D03CC4}" type="presParOf" srcId="{7EBA6106-7C1C-4DD9-A2BC-72E5B6939843}" destId="{1D0BB055-18B8-402B-B112-12163DCB0407}" srcOrd="2" destOrd="0" presId="urn:microsoft.com/office/officeart/2005/8/layout/hProcess11"/>
    <dgm:cxn modelId="{6F06669C-9B25-4627-BC3E-FB00BEADDA24}" type="presParOf" srcId="{1D0BB055-18B8-402B-B112-12163DCB0407}" destId="{C92E5255-549B-4F73-AA34-EADB8ECDB033}" srcOrd="0" destOrd="0" presId="urn:microsoft.com/office/officeart/2005/8/layout/hProcess11"/>
    <dgm:cxn modelId="{7D9E37AA-48BB-45F5-8C8D-9BE5F950CE6B}" type="presParOf" srcId="{1D0BB055-18B8-402B-B112-12163DCB0407}" destId="{570A6D94-0C84-4CE9-A7B4-0A8B9CB6D221}" srcOrd="1" destOrd="0" presId="urn:microsoft.com/office/officeart/2005/8/layout/hProcess11"/>
    <dgm:cxn modelId="{51275AF6-F0F3-4148-81C6-50D61B0FEE55}" type="presParOf" srcId="{1D0BB055-18B8-402B-B112-12163DCB0407}" destId="{FA7D55A6-BC55-41BE-AB24-427F6D555DCB}" srcOrd="2" destOrd="0" presId="urn:microsoft.com/office/officeart/2005/8/layout/hProcess11"/>
    <dgm:cxn modelId="{7EB49A70-9E8E-4470-A817-791F63579E97}" type="presParOf" srcId="{7EBA6106-7C1C-4DD9-A2BC-72E5B6939843}" destId="{D67C6B87-82DB-437C-BA9A-5E64885EDBFD}" srcOrd="3" destOrd="0" presId="urn:microsoft.com/office/officeart/2005/8/layout/hProcess11"/>
    <dgm:cxn modelId="{4441EC5F-76BD-4B18-9016-CF4B1DC98B08}" type="presParOf" srcId="{7EBA6106-7C1C-4DD9-A2BC-72E5B6939843}" destId="{EECDA10A-81F7-495C-9F67-F4F6879F5724}" srcOrd="4" destOrd="0" presId="urn:microsoft.com/office/officeart/2005/8/layout/hProcess11"/>
    <dgm:cxn modelId="{21258474-3162-4650-99BF-96B0C7FA66A0}" type="presParOf" srcId="{EECDA10A-81F7-495C-9F67-F4F6879F5724}" destId="{61673D18-7423-4FD2-9ED3-9F088AE39704}" srcOrd="0" destOrd="0" presId="urn:microsoft.com/office/officeart/2005/8/layout/hProcess11"/>
    <dgm:cxn modelId="{630493C6-C9BA-455D-9F27-14ACC6062C50}" type="presParOf" srcId="{EECDA10A-81F7-495C-9F67-F4F6879F5724}" destId="{AB257E34-C78A-45A4-B355-A55B09D67949}" srcOrd="1" destOrd="0" presId="urn:microsoft.com/office/officeart/2005/8/layout/hProcess11"/>
    <dgm:cxn modelId="{B8E333F6-67D3-49A1-A053-9953338BE507}" type="presParOf" srcId="{EECDA10A-81F7-495C-9F67-F4F6879F5724}" destId="{56800390-F69D-483C-BEEF-BA739360E0EE}" srcOrd="2" destOrd="0" presId="urn:microsoft.com/office/officeart/2005/8/layout/hProcess11"/>
    <dgm:cxn modelId="{6E371543-F298-4A8B-8425-D3FBEC52AEC0}" type="presParOf" srcId="{7EBA6106-7C1C-4DD9-A2BC-72E5B6939843}" destId="{28DAEEA6-9609-4A95-9919-D21EB6BB1FC8}" srcOrd="5" destOrd="0" presId="urn:microsoft.com/office/officeart/2005/8/layout/hProcess11"/>
    <dgm:cxn modelId="{15105006-9417-4513-A78D-1C585FDD42EA}" type="presParOf" srcId="{7EBA6106-7C1C-4DD9-A2BC-72E5B6939843}" destId="{5F6F8327-0864-4D3A-AC3C-F465B943142E}" srcOrd="6" destOrd="0" presId="urn:microsoft.com/office/officeart/2005/8/layout/hProcess11"/>
    <dgm:cxn modelId="{BEEE0A59-93F7-42C5-87F2-93D7CB800B08}" type="presParOf" srcId="{5F6F8327-0864-4D3A-AC3C-F465B943142E}" destId="{22685359-9B89-40F8-9808-FB97A25B4B4C}" srcOrd="0" destOrd="0" presId="urn:microsoft.com/office/officeart/2005/8/layout/hProcess11"/>
    <dgm:cxn modelId="{0075199E-F69C-4CAE-B2FA-024319E3D734}" type="presParOf" srcId="{5F6F8327-0864-4D3A-AC3C-F465B943142E}" destId="{4E13634C-99D9-44AD-BADE-7CD5C0961F2F}" srcOrd="1" destOrd="0" presId="urn:microsoft.com/office/officeart/2005/8/layout/hProcess11"/>
    <dgm:cxn modelId="{0B03CC92-A8B0-4DD8-A09A-37B38E81A678}" type="presParOf" srcId="{5F6F8327-0864-4D3A-AC3C-F465B943142E}" destId="{0EB3BD65-087A-4546-A1D2-42BC4CF9554B}" srcOrd="2" destOrd="0" presId="urn:microsoft.com/office/officeart/2005/8/layout/hProcess11"/>
    <dgm:cxn modelId="{CAA584F8-320D-43F3-BCC2-7A19EF6A4ADD}" type="presParOf" srcId="{7EBA6106-7C1C-4DD9-A2BC-72E5B6939843}" destId="{F0780052-510F-4DC4-9A76-0DFAE3E3091A}" srcOrd="7" destOrd="0" presId="urn:microsoft.com/office/officeart/2005/8/layout/hProcess11"/>
    <dgm:cxn modelId="{CDA5FCB9-5074-44D1-B5AD-AEEBFC9B4D30}" type="presParOf" srcId="{7EBA6106-7C1C-4DD9-A2BC-72E5B6939843}" destId="{76895F9B-B14D-4682-B772-E8C4DF9B1E7E}" srcOrd="8" destOrd="0" presId="urn:microsoft.com/office/officeart/2005/8/layout/hProcess11"/>
    <dgm:cxn modelId="{1FA503B7-E5B2-415C-A851-59B178FC17A4}" type="presParOf" srcId="{76895F9B-B14D-4682-B772-E8C4DF9B1E7E}" destId="{AE6D955C-5890-4778-BA99-008603443B4E}" srcOrd="0" destOrd="0" presId="urn:microsoft.com/office/officeart/2005/8/layout/hProcess11"/>
    <dgm:cxn modelId="{C84EB863-9258-46EC-BA4C-ECBBDCE1594F}" type="presParOf" srcId="{76895F9B-B14D-4682-B772-E8C4DF9B1E7E}" destId="{04F44A81-F9F5-4F98-8102-1E0B28D039EE}" srcOrd="1" destOrd="0" presId="urn:microsoft.com/office/officeart/2005/8/layout/hProcess11"/>
    <dgm:cxn modelId="{FB3609A0-3C9D-4B7E-B642-0EACB6C81FAC}" type="presParOf" srcId="{76895F9B-B14D-4682-B772-E8C4DF9B1E7E}" destId="{4F172371-87A7-43FB-B244-60BB5278DC01}"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Welcome everyone to this session. </a:t>
            </a:r>
          </a:p>
          <a:p>
            <a:endParaRPr lang="en-AU" dirty="0"/>
          </a:p>
          <a:p>
            <a:r>
              <a:rPr lang="en-AU" dirty="0" smtClean="0"/>
              <a:t>My name is Monica Bini and I am one of two Curriculum Managers for Humanities and Social Sciences here at the VCAA.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2105043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Teaching and learning activities can reflect</a:t>
            </a:r>
            <a:r>
              <a:rPr lang="en-AU" baseline="0" dirty="0" smtClean="0"/>
              <a:t> this continuum, together with the achievement standards.</a:t>
            </a:r>
          </a:p>
          <a:p>
            <a:endParaRPr lang="en-AU" baseline="0" dirty="0" smtClean="0"/>
          </a:p>
          <a:p>
            <a:r>
              <a:rPr lang="en-AU" baseline="0" dirty="0" smtClean="0"/>
              <a:t>This is shown in the next slide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425960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This shows</a:t>
            </a:r>
            <a:r>
              <a:rPr lang="en-AU" baseline="0" dirty="0" smtClean="0"/>
              <a:t> how teaching and learning activities can be scaffolded using the ethical capability continuum. These questions could be part of one unit. </a:t>
            </a:r>
          </a:p>
          <a:p>
            <a:pPr>
              <a:lnSpc>
                <a:spcPct val="150000"/>
              </a:lnSpc>
            </a:pPr>
            <a:endParaRPr lang="en-AU" baseline="0" dirty="0" smtClean="0"/>
          </a:p>
          <a:p>
            <a:pPr>
              <a:lnSpc>
                <a:spcPct val="150000"/>
              </a:lnSpc>
            </a:pPr>
            <a:r>
              <a:rPr lang="en-AU" baseline="0" dirty="0" smtClean="0"/>
              <a:t>In planning you should consider carefully whether students need explicit teaching all the way. Look at the question at 9-10. This combines together fairness and equality but it might be necessary for your students to first consider them individually and the content description at 5-6 can help you to do this. Students in Year 9 or 10 could begin their teaching and learning here and then progress to consider both concepts together. </a:t>
            </a:r>
          </a:p>
          <a:p>
            <a:pPr>
              <a:lnSpc>
                <a:spcPct val="150000"/>
              </a:lnSpc>
            </a:pPr>
            <a:endParaRPr lang="en-AU" baseline="0" dirty="0" smtClean="0"/>
          </a:p>
          <a:p>
            <a:pPr>
              <a:lnSpc>
                <a:spcPct val="150000"/>
              </a:lnSpc>
            </a:pPr>
            <a:r>
              <a:rPr lang="en-AU" baseline="0" dirty="0" smtClean="0"/>
              <a:t>We will now look at the second strand in the Ethical capability curriculum, and follow this example through.</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155644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Note the tight connection once</a:t>
            </a:r>
            <a:r>
              <a:rPr lang="en-AU" baseline="0" dirty="0" smtClean="0"/>
              <a:t> again to ethical issues.</a:t>
            </a:r>
          </a:p>
          <a:p>
            <a:pPr>
              <a:lnSpc>
                <a:spcPct val="150000"/>
              </a:lnSpc>
            </a:pPr>
            <a:r>
              <a:rPr lang="en-AU" baseline="0" dirty="0" smtClean="0"/>
              <a:t>We have already spoken briefly about principles and how they can help to analyse and evaluate ethical issues. </a:t>
            </a:r>
          </a:p>
          <a:p>
            <a:pPr>
              <a:lnSpc>
                <a:spcPct val="150000"/>
              </a:lnSpc>
            </a:pPr>
            <a:r>
              <a:rPr lang="en-AU" dirty="0" smtClean="0"/>
              <a:t>Often</a:t>
            </a:r>
            <a:r>
              <a:rPr lang="en-AU" baseline="0" dirty="0" smtClean="0"/>
              <a:t> underpinning these principles are ethical ideas. If these are considered important by someone they may become a principle for action. </a:t>
            </a:r>
          </a:p>
          <a:p>
            <a:pPr>
              <a:lnSpc>
                <a:spcPct val="150000"/>
              </a:lnSpc>
            </a:pPr>
            <a:r>
              <a:rPr lang="en-AU" baseline="0" dirty="0" smtClean="0"/>
              <a:t>So the idea that happiness and pain are important is an idea from the field of ethics, and in fact the philosopher John Stuart Mill is famous for bringing this to prominence and introducing the principle that happiness should be maximized and pain minimised and a justification for this view. The reasons for this view again compromise certain ideas, which you may or may not agree with. Note that this is more than mere critical thinking. It requires critical thinking but ideas are also needed. </a:t>
            </a:r>
          </a:p>
          <a:p>
            <a:endParaRPr lang="en-AU" baseline="0" dirty="0" smtClean="0"/>
          </a:p>
          <a:p>
            <a:r>
              <a:rPr lang="en-AU" baseline="0" dirty="0" smtClean="0"/>
              <a:t>We will now see an example of progression for this strand. </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072747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This strand concentrates on two</a:t>
            </a:r>
            <a:r>
              <a:rPr lang="en-AU" baseline="0" dirty="0" smtClean="0"/>
              <a:t> main ideas in the field of ethics – that consequences matter, and also that there are certain kinds of important duties.</a:t>
            </a:r>
          </a:p>
          <a:p>
            <a:endParaRPr lang="en-AU" baseline="0" dirty="0" smtClean="0"/>
          </a:p>
          <a:p>
            <a:pPr>
              <a:lnSpc>
                <a:spcPct val="150000"/>
              </a:lnSpc>
            </a:pPr>
            <a:r>
              <a:rPr lang="en-AU" baseline="0" dirty="0" smtClean="0"/>
              <a:t>The foundation for this is laid in F-6 through an approach that considers means and ends. It then progresses to consider consequentialism and duty-based approaches to decision-making more fully and the issues associated with these.</a:t>
            </a:r>
          </a:p>
          <a:p>
            <a:pPr>
              <a:lnSpc>
                <a:spcPct val="150000"/>
              </a:lnSpc>
            </a:pPr>
            <a:endParaRPr lang="en-AU" baseline="0" dirty="0" smtClean="0"/>
          </a:p>
          <a:p>
            <a:pPr>
              <a:lnSpc>
                <a:spcPct val="150000"/>
              </a:lnSpc>
            </a:pPr>
            <a:r>
              <a:rPr lang="en-AU" baseline="0" dirty="0" smtClean="0"/>
              <a:t>The third important idea in ethics concerns what sort of person one should be and that this makes a difference to ethical decision-making. It is more than mere reasoning. This is found in this strand too when considering factors that influence decision-making and action. </a:t>
            </a:r>
          </a:p>
          <a:p>
            <a:pPr>
              <a:lnSpc>
                <a:spcPct val="150000"/>
              </a:lnSpc>
            </a:pPr>
            <a:endParaRPr lang="en-AU" baseline="0" dirty="0" smtClean="0"/>
          </a:p>
          <a:p>
            <a:pPr>
              <a:lnSpc>
                <a:spcPct val="150000"/>
              </a:lnSpc>
            </a:pPr>
            <a:r>
              <a:rPr lang="en-AU" baseline="0" dirty="0" smtClean="0"/>
              <a:t>We will now see this strand in action against the resources example we considered earlier. </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3493986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Here we are unpacking resource</a:t>
            </a:r>
            <a:r>
              <a:rPr lang="en-AU" baseline="0" dirty="0" smtClean="0"/>
              <a:t> to mean specifically food, as a concrete way to unpack this strand and follow through our resource example. </a:t>
            </a:r>
          </a:p>
          <a:p>
            <a:endParaRPr lang="en-AU" baseline="0" dirty="0" smtClean="0"/>
          </a:p>
          <a:p>
            <a:pPr>
              <a:lnSpc>
                <a:spcPct val="150000"/>
              </a:lnSpc>
            </a:pPr>
            <a:r>
              <a:rPr lang="en-AU" baseline="0" dirty="0" smtClean="0"/>
              <a:t>Once again, teaching and learning activities can be scaffolded using the ethical capability continuum. Taking students through these steps will help them to select and justify a more thoughtful response to the issue. Where you start will depend on the prior learning of your students. You will need to determine the explicit teaching necessary to help students understand the ethical ideas at play.</a:t>
            </a:r>
          </a:p>
          <a:p>
            <a:endParaRPr lang="en-AU" baseline="0" dirty="0" smtClean="0"/>
          </a:p>
          <a:p>
            <a:r>
              <a:rPr lang="en-AU" baseline="0" dirty="0" smtClean="0"/>
              <a:t>We will now consider assessment. </a:t>
            </a:r>
          </a:p>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3715616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Assessment</a:t>
            </a:r>
            <a:r>
              <a:rPr lang="en-AU" baseline="0" dirty="0" smtClean="0"/>
              <a:t> can be modified to suit the needs of students and the achievement standards can be used for both formative and summative assessment. </a:t>
            </a:r>
          </a:p>
          <a:p>
            <a:pPr>
              <a:lnSpc>
                <a:spcPct val="150000"/>
              </a:lnSpc>
            </a:pPr>
            <a:endParaRPr lang="en-AU" baseline="0" dirty="0" smtClean="0"/>
          </a:p>
          <a:p>
            <a:pPr>
              <a:lnSpc>
                <a:spcPct val="150000"/>
              </a:lnSpc>
            </a:pPr>
            <a:r>
              <a:rPr lang="en-AU" baseline="0" dirty="0" smtClean="0"/>
              <a:t>As a general principle, become familiar with the achievement standards either side of your target levels and work back from there to help design the cognitive demand of teaching and learning activities. All students should be given the opportunity to achieve at the highest standard you think they are capable of. </a:t>
            </a:r>
          </a:p>
          <a:p>
            <a:pPr>
              <a:lnSpc>
                <a:spcPct val="150000"/>
              </a:lnSpc>
            </a:pPr>
            <a:endParaRPr lang="en-AU" dirty="0"/>
          </a:p>
          <a:p>
            <a:pPr>
              <a:lnSpc>
                <a:spcPct val="150000"/>
              </a:lnSpc>
            </a:pPr>
            <a:r>
              <a:rPr lang="en-AU" baseline="0" dirty="0" smtClean="0"/>
              <a:t>The content descriptions use words like ‘explore’ or ‘investigate’ and the achievement standards tell you the expected cognitive demand. </a:t>
            </a:r>
          </a:p>
          <a:p>
            <a:pPr>
              <a:lnSpc>
                <a:spcPct val="150000"/>
              </a:lnSpc>
            </a:pPr>
            <a:endParaRPr lang="en-AU" baseline="0" dirty="0" smtClean="0"/>
          </a:p>
          <a:p>
            <a:pPr>
              <a:lnSpc>
                <a:spcPct val="150000"/>
              </a:lnSpc>
            </a:pPr>
            <a:r>
              <a:rPr lang="en-AU" baseline="0" dirty="0" smtClean="0"/>
              <a:t>Remember that the ethical capability curriculum goes hand in hand with critical and creative thinking. You should look across to this curriculum and make sure that this learning is in place so that students can deploy those skills as they work with the knowledge gained from the ethical capability curriculum. </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230708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baseline="0" dirty="0" smtClean="0"/>
              <a:t>The Victorian curriculum demands careful planning and there are resources available to you to assist with this.</a:t>
            </a:r>
          </a:p>
          <a:p>
            <a:pPr>
              <a:lnSpc>
                <a:spcPct val="150000"/>
              </a:lnSpc>
            </a:pPr>
            <a:endParaRPr lang="en-AU" baseline="0" dirty="0" smtClean="0"/>
          </a:p>
          <a:p>
            <a:pPr>
              <a:lnSpc>
                <a:spcPct val="150000"/>
              </a:lnSpc>
            </a:pPr>
            <a:r>
              <a:rPr lang="en-AU" baseline="0" dirty="0" smtClean="0"/>
              <a:t>This link will take you to three key resources:</a:t>
            </a:r>
          </a:p>
          <a:p>
            <a:pPr>
              <a:lnSpc>
                <a:spcPct val="150000"/>
              </a:lnSpc>
            </a:pPr>
            <a:r>
              <a:rPr lang="en-AU" baseline="0" dirty="0" smtClean="0"/>
              <a:t>Victorian Curriculum F-10: Revised curriculum planning and reporting guidelines</a:t>
            </a:r>
          </a:p>
          <a:p>
            <a:pPr>
              <a:lnSpc>
                <a:spcPct val="150000"/>
              </a:lnSpc>
            </a:pPr>
            <a:endParaRPr lang="en-AU" baseline="0" dirty="0" smtClean="0"/>
          </a:p>
          <a:p>
            <a:pPr>
              <a:lnSpc>
                <a:spcPct val="150000"/>
              </a:lnSpc>
            </a:pPr>
            <a:r>
              <a:rPr lang="en-AU" baseline="0" dirty="0" smtClean="0"/>
              <a:t>Curriculum Planning resource website link to a range of resources to support planning and documentation of the curriculum across or between year levels. </a:t>
            </a:r>
          </a:p>
          <a:p>
            <a:pPr>
              <a:lnSpc>
                <a:spcPct val="150000"/>
              </a:lnSpc>
            </a:pPr>
            <a:endParaRPr lang="en-AU" baseline="0" dirty="0" smtClean="0"/>
          </a:p>
          <a:p>
            <a:pPr>
              <a:lnSpc>
                <a:spcPct val="150000"/>
              </a:lnSpc>
            </a:pPr>
            <a:r>
              <a:rPr lang="en-AU" baseline="0" dirty="0" smtClean="0"/>
              <a:t>Curriculum mapping templates which drill down to the unit level, with templates to support learning here. </a:t>
            </a:r>
          </a:p>
          <a:p>
            <a:pPr>
              <a:lnSpc>
                <a:spcPct val="150000"/>
              </a:lnSpc>
            </a:pPr>
            <a:endParaRPr lang="en-AU" baseline="0" dirty="0" smtClean="0"/>
          </a:p>
          <a:p>
            <a:r>
              <a:rPr lang="en-AU" dirty="0" smtClean="0"/>
              <a:t>We will now turn to the web and then the planning</a:t>
            </a:r>
            <a:r>
              <a:rPr lang="en-AU" baseline="0" dirty="0" smtClean="0"/>
              <a:t> tool and a specific issue in action but in the meantime, here are my details. </a:t>
            </a:r>
          </a:p>
          <a:p>
            <a:pPr>
              <a:lnSpc>
                <a:spcPct val="150000"/>
              </a:lnSpc>
            </a:pPr>
            <a:endParaRPr lang="en-AU" baseline="0" dirty="0" smtClean="0"/>
          </a:p>
          <a:p>
            <a:pPr>
              <a:lnSpc>
                <a:spcPct val="150000"/>
              </a:lnSpc>
            </a:pPr>
            <a:r>
              <a:rPr lang="en-AU" baseline="0" dirty="0" smtClean="0"/>
              <a:t>If you have questions please continue to type them in and I will do my best to answer them as we go.</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404622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In today’s session I</a:t>
            </a:r>
            <a:r>
              <a:rPr lang="en-AU" baseline="0" dirty="0" smtClean="0"/>
              <a:t> will introduce you to the main features of the Ethical capability curriculum.</a:t>
            </a:r>
          </a:p>
          <a:p>
            <a:pPr>
              <a:lnSpc>
                <a:spcPct val="150000"/>
              </a:lnSpc>
            </a:pPr>
            <a:endParaRPr lang="en-AU" baseline="0" dirty="0" smtClean="0"/>
          </a:p>
          <a:p>
            <a:pPr>
              <a:lnSpc>
                <a:spcPct val="150000"/>
              </a:lnSpc>
            </a:pPr>
            <a:r>
              <a:rPr lang="en-AU" baseline="0" dirty="0" smtClean="0"/>
              <a:t>We will also undertake a short web-tour to find features of the curriculum.</a:t>
            </a:r>
          </a:p>
          <a:p>
            <a:pPr>
              <a:lnSpc>
                <a:spcPct val="150000"/>
              </a:lnSpc>
            </a:pPr>
            <a:endParaRPr lang="en-AU" baseline="0" dirty="0" smtClean="0"/>
          </a:p>
          <a:p>
            <a:pPr>
              <a:lnSpc>
                <a:spcPct val="150000"/>
              </a:lnSpc>
            </a:pPr>
            <a:r>
              <a:rPr lang="en-AU" baseline="0" dirty="0" smtClean="0"/>
              <a:t>I will also introduce a planning tool you can use to help you teach ethical issues across the curriculum. We will look at an example issue to see how to work with this tool.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412662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The</a:t>
            </a:r>
            <a:r>
              <a:rPr lang="en-AU" baseline="0" dirty="0" smtClean="0"/>
              <a:t> other aims really serve the first aim.</a:t>
            </a:r>
          </a:p>
          <a:p>
            <a:pPr>
              <a:lnSpc>
                <a:spcPct val="150000"/>
              </a:lnSpc>
            </a:pPr>
            <a:endParaRPr lang="en-AU" dirty="0"/>
          </a:p>
          <a:p>
            <a:pPr>
              <a:lnSpc>
                <a:spcPct val="150000"/>
              </a:lnSpc>
            </a:pPr>
            <a:r>
              <a:rPr lang="en-AU" dirty="0" smtClean="0"/>
              <a:t>This capability is at its heart intended to support students in doing better. </a:t>
            </a:r>
          </a:p>
          <a:p>
            <a:pPr>
              <a:lnSpc>
                <a:spcPct val="150000"/>
              </a:lnSpc>
            </a:pPr>
            <a:endParaRPr lang="en-AU" dirty="0"/>
          </a:p>
          <a:p>
            <a:pPr>
              <a:lnSpc>
                <a:spcPct val="150000"/>
              </a:lnSpc>
            </a:pPr>
            <a:r>
              <a:rPr lang="en-AU" dirty="0" smtClean="0"/>
              <a:t>Students already engage with ethical issues and have done so for years but as we shall see this curriculum can support them to do it better.</a:t>
            </a:r>
          </a:p>
          <a:p>
            <a:pPr>
              <a:lnSpc>
                <a:spcPct val="150000"/>
              </a:lnSpc>
            </a:pPr>
            <a:endParaRPr lang="en-AU" dirty="0"/>
          </a:p>
          <a:p>
            <a:pPr>
              <a:lnSpc>
                <a:spcPct val="150000"/>
              </a:lnSpc>
            </a:pPr>
            <a:r>
              <a:rPr lang="en-AU" dirty="0" smtClean="0"/>
              <a:t>If an ethical issue is worth paying attention to, then it is worth doing well.</a:t>
            </a: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4139651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Ethical</a:t>
            </a:r>
            <a:r>
              <a:rPr lang="en-AU" baseline="0" dirty="0" smtClean="0"/>
              <a:t> capability</a:t>
            </a:r>
            <a:r>
              <a:rPr lang="en-AU" dirty="0" smtClean="0"/>
              <a:t> will be reported against</a:t>
            </a:r>
            <a:r>
              <a:rPr lang="en-AU" baseline="0" dirty="0" smtClean="0"/>
              <a:t> at levels 4, 6, 8 and 10</a:t>
            </a:r>
          </a:p>
          <a:p>
            <a:pPr>
              <a:lnSpc>
                <a:spcPct val="150000"/>
              </a:lnSpc>
            </a:pPr>
            <a:endParaRPr lang="en-AU" baseline="0" dirty="0" smtClean="0"/>
          </a:p>
          <a:p>
            <a:pPr>
              <a:lnSpc>
                <a:spcPct val="150000"/>
              </a:lnSpc>
            </a:pPr>
            <a:r>
              <a:rPr lang="en-AU" dirty="0" smtClean="0"/>
              <a:t>The</a:t>
            </a:r>
            <a:r>
              <a:rPr lang="en-AU" baseline="0" dirty="0" smtClean="0"/>
              <a:t> two</a:t>
            </a:r>
            <a:r>
              <a:rPr lang="en-AU" dirty="0" smtClean="0"/>
              <a:t> strands are related. Our</a:t>
            </a:r>
            <a:r>
              <a:rPr lang="en-AU" baseline="0" dirty="0" smtClean="0"/>
              <a:t> understanding of concepts informs how we make decisions and this will become clearer when we look at the example later in the session. </a:t>
            </a:r>
          </a:p>
        </p:txBody>
      </p:sp>
      <p:sp>
        <p:nvSpPr>
          <p:cNvPr id="4" name="Slide Number Placeholder 3"/>
          <p:cNvSpPr>
            <a:spLocks noGrp="1"/>
          </p:cNvSpPr>
          <p:nvPr>
            <p:ph type="sldNum" sz="quarter" idx="10"/>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3686297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There</a:t>
            </a:r>
            <a:r>
              <a:rPr lang="en-AU" baseline="0" dirty="0" smtClean="0"/>
              <a:t> is a distinction between explicitly teaching and covering something.</a:t>
            </a:r>
          </a:p>
          <a:p>
            <a:pPr>
              <a:lnSpc>
                <a:spcPct val="150000"/>
              </a:lnSpc>
            </a:pPr>
            <a:endParaRPr lang="en-AU" baseline="0" dirty="0" smtClean="0"/>
          </a:p>
          <a:p>
            <a:pPr>
              <a:lnSpc>
                <a:spcPct val="150000"/>
              </a:lnSpc>
            </a:pPr>
            <a:r>
              <a:rPr lang="en-AU" baseline="0" dirty="0" smtClean="0"/>
              <a:t>Merely asking students to read a media article and identify the ethical issues is not explicit teaching – it is just checking that they can do this, and covering a step needed to then go on and talk about the issue. Pausing to teach them how to identify the issue would be explicit teaching as the students are learning something new and can then have a go at finding the issue in the article. </a:t>
            </a:r>
          </a:p>
          <a:p>
            <a:pPr>
              <a:lnSpc>
                <a:spcPct val="150000"/>
              </a:lnSpc>
            </a:pPr>
            <a:endParaRPr lang="en-AU" baseline="0" dirty="0" smtClean="0"/>
          </a:p>
          <a:p>
            <a:pPr>
              <a:lnSpc>
                <a:spcPct val="150000"/>
              </a:lnSpc>
            </a:pPr>
            <a:r>
              <a:rPr lang="en-AU" baseline="0" dirty="0" smtClean="0"/>
              <a:t>Becoming familiar with the ideas of ethics will improve student engagement with issues. Part of this involves learning the language of ethics, just like any other discipline.  This will help students to come to grips with the ideas and also to frame their own thinking as they argue for or against some of these ideas or come up with their own. </a:t>
            </a:r>
            <a:endParaRPr lang="en-AU"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121190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The key to working with the capabilities</a:t>
            </a:r>
            <a:r>
              <a:rPr lang="en-AU" baseline="0" dirty="0" smtClean="0"/>
              <a:t> is planning. Thinking carefully about where that first introduction to how to identify an ethical issue will be taught which can then be practised going forward as a necessary step for the study of any ethical issue.</a:t>
            </a:r>
          </a:p>
          <a:p>
            <a:pPr>
              <a:lnSpc>
                <a:spcPct val="150000"/>
              </a:lnSpc>
            </a:pPr>
            <a:endParaRPr lang="en-AU" dirty="0" smtClean="0"/>
          </a:p>
          <a:p>
            <a:pPr>
              <a:lnSpc>
                <a:spcPct val="150000"/>
              </a:lnSpc>
            </a:pPr>
            <a:r>
              <a:rPr lang="en-AU" dirty="0" smtClean="0"/>
              <a:t>The</a:t>
            </a:r>
            <a:r>
              <a:rPr lang="en-AU" baseline="0" dirty="0" smtClean="0"/>
              <a:t> curriculum continuum can be used to create sc</a:t>
            </a:r>
            <a:r>
              <a:rPr lang="en-AU" dirty="0" smtClean="0"/>
              <a:t>affolding</a:t>
            </a:r>
            <a:r>
              <a:rPr lang="en-AU" baseline="0" dirty="0" smtClean="0"/>
              <a:t> that an be built into teaching and learning activities that are designed to bring students up to a particular achievement standard. </a:t>
            </a:r>
          </a:p>
          <a:p>
            <a:pPr>
              <a:lnSpc>
                <a:spcPct val="150000"/>
              </a:lnSpc>
            </a:pPr>
            <a:endParaRPr lang="en-AU" baseline="0" dirty="0" smtClean="0"/>
          </a:p>
          <a:p>
            <a:pPr>
              <a:lnSpc>
                <a:spcPct val="150000"/>
              </a:lnSpc>
            </a:pPr>
            <a:r>
              <a:rPr lang="en-AU" baseline="0" dirty="0" smtClean="0"/>
              <a:t>I will say more on this later</a:t>
            </a:r>
          </a:p>
          <a:p>
            <a:pPr>
              <a:lnSpc>
                <a:spcPct val="150000"/>
              </a:lnSpc>
            </a:pPr>
            <a:endParaRPr lang="en-AU" baseline="0" dirty="0" smtClean="0"/>
          </a:p>
          <a:p>
            <a:pPr>
              <a:lnSpc>
                <a:spcPct val="150000"/>
              </a:lnSpc>
            </a:pPr>
            <a:r>
              <a:rPr lang="en-AU" baseline="0" dirty="0" smtClean="0"/>
              <a:t>Thoughtful engagement with ethical issues requires careful planning across several elements: (next slide)</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2803997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All of these</a:t>
            </a:r>
            <a:r>
              <a:rPr lang="en-AU" baseline="0" dirty="0" smtClean="0"/>
              <a:t> elements are needed – ethical capability, critical and creative thinking and other areas of the curriculum. They are all needed in order to engage with ethical issues. </a:t>
            </a:r>
          </a:p>
          <a:p>
            <a:pPr>
              <a:lnSpc>
                <a:spcPct val="150000"/>
              </a:lnSpc>
            </a:pPr>
            <a:endParaRPr lang="en-AU" baseline="0" dirty="0" smtClean="0"/>
          </a:p>
          <a:p>
            <a:pPr>
              <a:lnSpc>
                <a:spcPct val="150000"/>
              </a:lnSpc>
            </a:pPr>
            <a:r>
              <a:rPr lang="en-AU" baseline="0" dirty="0" smtClean="0"/>
              <a:t>The next slide will show an example of what I mean.</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461542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Here</a:t>
            </a:r>
            <a:r>
              <a:rPr lang="en-AU" baseline="0" dirty="0" smtClean="0"/>
              <a:t> it can be seen how all three of these elements will contribute to the analysis and evaluation of an ethical issue. </a:t>
            </a:r>
          </a:p>
          <a:p>
            <a:pPr>
              <a:lnSpc>
                <a:spcPct val="150000"/>
              </a:lnSpc>
            </a:pPr>
            <a:endParaRPr lang="en-AU" baseline="0" dirty="0" smtClean="0"/>
          </a:p>
          <a:p>
            <a:pPr>
              <a:lnSpc>
                <a:spcPct val="150000"/>
              </a:lnSpc>
            </a:pPr>
            <a:r>
              <a:rPr lang="en-AU" baseline="0" dirty="0" smtClean="0"/>
              <a:t>This picks up on an issue that goes across a number of curriculum areas. For example in the Economics and Business and also the Geography curricula at 9-10 which both look at the issue of unequal distribution of income and wealth and the standard of living as it is termed in Economics and Business and wellbeing as it is termed in Geography. Geography also considers food security and both curriculums consider distribution of income across supply chains. </a:t>
            </a:r>
          </a:p>
          <a:p>
            <a:pPr>
              <a:lnSpc>
                <a:spcPct val="150000"/>
              </a:lnSpc>
            </a:pPr>
            <a:endParaRPr lang="en-AU" baseline="0" dirty="0" smtClean="0"/>
          </a:p>
          <a:p>
            <a:pPr>
              <a:lnSpc>
                <a:spcPct val="150000"/>
              </a:lnSpc>
            </a:pPr>
            <a:r>
              <a:rPr lang="en-AU" baseline="0" dirty="0" smtClean="0"/>
              <a:t>Compare the quality of a response that merely asserts that having poorly paid Bangladeshi sweatshop workers in unsafe working conditions is wrong with one that using the idea from ethics that people should not be treated as means but only as ends to then help to justify their view and further understands the distinction between ethical and legal when discussing that the company may not be breaking any laws. This is more than just critical thinking. </a:t>
            </a:r>
          </a:p>
          <a:p>
            <a:pPr>
              <a:lnSpc>
                <a:spcPct val="150000"/>
              </a:lnSpc>
            </a:pPr>
            <a:endParaRPr lang="en-AU" baseline="0" dirty="0" smtClean="0"/>
          </a:p>
          <a:p>
            <a:pPr>
              <a:lnSpc>
                <a:spcPct val="150000"/>
              </a:lnSpc>
            </a:pPr>
            <a:r>
              <a:rPr lang="en-AU" baseline="0" dirty="0" smtClean="0"/>
              <a:t>We will zero in on Ethical capability and keep following this issue through to illustrate the curriculum in action.</a:t>
            </a:r>
          </a:p>
          <a:p>
            <a:pPr>
              <a:lnSpc>
                <a:spcPct val="150000"/>
              </a:lnSpc>
            </a:pPr>
            <a:endParaRPr lang="en-AU" baseline="0" dirty="0" smtClean="0"/>
          </a:p>
          <a:p>
            <a:pPr>
              <a:lnSpc>
                <a:spcPct val="150000"/>
              </a:lnSpc>
            </a:pPr>
            <a:r>
              <a:rPr lang="en-AU" baseline="0" dirty="0" smtClean="0"/>
              <a:t>When we come to introducing the planning tool, we will shift to another issue. </a:t>
            </a:r>
          </a:p>
          <a:p>
            <a:pPr>
              <a:lnSpc>
                <a:spcPct val="150000"/>
              </a:lnSpc>
            </a:pPr>
            <a:endParaRPr lang="en-AU" baseline="0" dirty="0" smtClean="0"/>
          </a:p>
          <a:p>
            <a:pPr marL="0" marR="0" indent="0" algn="l" defTabSz="914400" rtl="0" eaLnBrk="0" fontAlgn="base" latinLnBrk="0" hangingPunct="0">
              <a:lnSpc>
                <a:spcPct val="150000"/>
              </a:lnSpc>
              <a:spcBef>
                <a:spcPct val="30000"/>
              </a:spcBef>
              <a:spcAft>
                <a:spcPct val="0"/>
              </a:spcAft>
              <a:buClrTx/>
              <a:buSzTx/>
              <a:buFontTx/>
              <a:buNone/>
              <a:tabLst/>
              <a:defRPr/>
            </a:pPr>
            <a:r>
              <a:rPr lang="en-AU" baseline="0" dirty="0" smtClean="0"/>
              <a:t>For now, let’s look at the two strands of the ethical capability curriculum in more detail.</a:t>
            </a:r>
          </a:p>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4019339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dirty="0" smtClean="0"/>
              <a:t>Remember the aims of the curriculum and link to ethical</a:t>
            </a:r>
            <a:r>
              <a:rPr lang="en-AU" baseline="0" dirty="0" smtClean="0"/>
              <a:t> issues. </a:t>
            </a:r>
          </a:p>
          <a:p>
            <a:pPr>
              <a:lnSpc>
                <a:spcPct val="150000"/>
              </a:lnSpc>
            </a:pPr>
            <a:endParaRPr lang="en-AU" baseline="0" dirty="0" smtClean="0"/>
          </a:p>
          <a:p>
            <a:pPr>
              <a:lnSpc>
                <a:spcPct val="150000"/>
              </a:lnSpc>
            </a:pPr>
            <a:r>
              <a:rPr lang="en-AU" baseline="0" dirty="0" smtClean="0"/>
              <a:t>How concepts are understood and valued will influence how and issue is analysed and evaluated.</a:t>
            </a:r>
          </a:p>
          <a:p>
            <a:pPr>
              <a:lnSpc>
                <a:spcPct val="150000"/>
              </a:lnSpc>
            </a:pPr>
            <a:endParaRPr lang="en-AU" baseline="0" dirty="0" smtClean="0"/>
          </a:p>
          <a:p>
            <a:pPr>
              <a:lnSpc>
                <a:spcPct val="150000"/>
              </a:lnSpc>
            </a:pPr>
            <a:r>
              <a:rPr lang="en-AU" baseline="0" dirty="0" smtClean="0"/>
              <a:t>Ethical principles are statements about what is</a:t>
            </a:r>
            <a:r>
              <a:rPr lang="en-AU" sz="1100" kern="1200" dirty="0" smtClean="0">
                <a:solidFill>
                  <a:schemeClr val="tx1"/>
                </a:solidFill>
                <a:effectLst/>
                <a:latin typeface="Verdana" pitchFamily="34" charset="0"/>
                <a:ea typeface="+mn-ea"/>
                <a:cs typeface="+mn-cs"/>
              </a:rPr>
              <a:t> thought to be desirable or good</a:t>
            </a:r>
            <a:r>
              <a:rPr lang="en-AU" sz="1100" kern="1200" baseline="0" dirty="0" smtClean="0">
                <a:solidFill>
                  <a:schemeClr val="tx1"/>
                </a:solidFill>
                <a:effectLst/>
                <a:latin typeface="Verdana" pitchFamily="34" charset="0"/>
                <a:ea typeface="+mn-ea"/>
                <a:cs typeface="+mn-cs"/>
              </a:rPr>
              <a:t> </a:t>
            </a:r>
            <a:r>
              <a:rPr lang="en-AU" sz="1100" kern="1200" dirty="0" smtClean="0">
                <a:solidFill>
                  <a:schemeClr val="tx1"/>
                </a:solidFill>
                <a:effectLst/>
                <a:latin typeface="Verdana" pitchFamily="34" charset="0"/>
                <a:ea typeface="+mn-ea"/>
                <a:cs typeface="+mn-cs"/>
              </a:rPr>
              <a:t>and</a:t>
            </a:r>
            <a:r>
              <a:rPr lang="en-AU" sz="1100" kern="1200" baseline="0" dirty="0" smtClean="0">
                <a:solidFill>
                  <a:schemeClr val="tx1"/>
                </a:solidFill>
                <a:effectLst/>
                <a:latin typeface="Verdana" pitchFamily="34" charset="0"/>
                <a:ea typeface="+mn-ea"/>
                <a:cs typeface="+mn-cs"/>
              </a:rPr>
              <a:t> </a:t>
            </a:r>
            <a:r>
              <a:rPr lang="en-AU" sz="1100" kern="1200" dirty="0" smtClean="0">
                <a:solidFill>
                  <a:schemeClr val="tx1"/>
                </a:solidFill>
                <a:effectLst/>
                <a:latin typeface="Verdana" pitchFamily="34" charset="0"/>
                <a:ea typeface="+mn-ea"/>
                <a:cs typeface="+mn-cs"/>
              </a:rPr>
              <a:t>are designed to help in determining the rightness or wrongness of actions. They often contain concepts that are valued. An example of a principle is ‘always act to maximise happiness and minimise</a:t>
            </a:r>
            <a:r>
              <a:rPr lang="en-AU" sz="1100" kern="1200" baseline="0" dirty="0" smtClean="0">
                <a:solidFill>
                  <a:schemeClr val="tx1"/>
                </a:solidFill>
                <a:effectLst/>
                <a:latin typeface="Verdana" pitchFamily="34" charset="0"/>
                <a:ea typeface="+mn-ea"/>
                <a:cs typeface="+mn-cs"/>
              </a:rPr>
              <a:t> pain’. Or ‘never tell lies’. </a:t>
            </a:r>
          </a:p>
          <a:p>
            <a:pPr>
              <a:lnSpc>
                <a:spcPct val="150000"/>
              </a:lnSpc>
            </a:pPr>
            <a:endParaRPr lang="en-AU" sz="1100" kern="1200" baseline="0" dirty="0" smtClean="0">
              <a:solidFill>
                <a:schemeClr val="tx1"/>
              </a:solidFill>
              <a:effectLst/>
              <a:latin typeface="Verdana" pitchFamily="34" charset="0"/>
              <a:ea typeface="+mn-ea"/>
              <a:cs typeface="+mn-cs"/>
            </a:endParaRPr>
          </a:p>
          <a:p>
            <a:pPr>
              <a:lnSpc>
                <a:spcPct val="150000"/>
              </a:lnSpc>
            </a:pPr>
            <a:r>
              <a:rPr lang="en-AU" sz="1100" kern="1200" baseline="0" dirty="0" smtClean="0">
                <a:solidFill>
                  <a:schemeClr val="tx1"/>
                </a:solidFill>
                <a:effectLst/>
                <a:latin typeface="Verdana" pitchFamily="34" charset="0"/>
                <a:ea typeface="+mn-ea"/>
                <a:cs typeface="+mn-cs"/>
              </a:rPr>
              <a:t>To make sense of these, it helps to know what is meant by the concepts of happiness, pain or lying.  Is refusing to say something lying?</a:t>
            </a:r>
          </a:p>
          <a:p>
            <a:pPr>
              <a:lnSpc>
                <a:spcPct val="150000"/>
              </a:lnSpc>
            </a:pPr>
            <a:endParaRPr lang="en-AU" sz="1100" kern="1200" baseline="0" dirty="0" smtClean="0">
              <a:solidFill>
                <a:schemeClr val="tx1"/>
              </a:solidFill>
              <a:effectLst/>
              <a:latin typeface="Verdana" pitchFamily="34" charset="0"/>
              <a:ea typeface="+mn-ea"/>
              <a:cs typeface="+mn-cs"/>
            </a:endParaRPr>
          </a:p>
          <a:p>
            <a:pPr>
              <a:lnSpc>
                <a:spcPct val="150000"/>
              </a:lnSpc>
            </a:pPr>
            <a:r>
              <a:rPr lang="en-AU" sz="1100" kern="1200" baseline="0" dirty="0" smtClean="0">
                <a:solidFill>
                  <a:schemeClr val="tx1"/>
                </a:solidFill>
                <a:effectLst/>
                <a:latin typeface="Verdana" pitchFamily="34" charset="0"/>
                <a:ea typeface="+mn-ea"/>
                <a:cs typeface="+mn-cs"/>
              </a:rPr>
              <a:t>It can readily be seen that these principles can be used to help select and  justify a response to an issue, or evaluate a response. </a:t>
            </a:r>
          </a:p>
          <a:p>
            <a:pPr>
              <a:lnSpc>
                <a:spcPct val="150000"/>
              </a:lnSpc>
            </a:pPr>
            <a:endParaRPr lang="en-AU" sz="1100" kern="1200" baseline="0" dirty="0" smtClean="0">
              <a:solidFill>
                <a:schemeClr val="tx1"/>
              </a:solidFill>
              <a:effectLst/>
              <a:latin typeface="Verdana" pitchFamily="34" charset="0"/>
              <a:ea typeface="+mn-ea"/>
              <a:cs typeface="+mn-cs"/>
            </a:endParaRPr>
          </a:p>
          <a:p>
            <a:pPr>
              <a:lnSpc>
                <a:spcPct val="150000"/>
              </a:lnSpc>
            </a:pPr>
            <a:r>
              <a:rPr lang="en-AU" sz="1100" kern="1200" baseline="0" dirty="0" smtClean="0">
                <a:solidFill>
                  <a:schemeClr val="tx1"/>
                </a:solidFill>
                <a:effectLst/>
                <a:latin typeface="Verdana" pitchFamily="34" charset="0"/>
                <a:ea typeface="+mn-ea"/>
                <a:cs typeface="+mn-cs"/>
              </a:rPr>
              <a:t>Should I tell on my friend? The response to this will be influenced by how you consider the principle ‘never tell lies’. </a:t>
            </a:r>
          </a:p>
          <a:p>
            <a:pPr>
              <a:lnSpc>
                <a:spcPct val="150000"/>
              </a:lnSpc>
            </a:pPr>
            <a:endParaRPr lang="en-AU" sz="1100" kern="1200" baseline="0" dirty="0" smtClean="0">
              <a:solidFill>
                <a:schemeClr val="tx1"/>
              </a:solidFill>
              <a:effectLst/>
              <a:latin typeface="Verdana" pitchFamily="34" charset="0"/>
              <a:ea typeface="+mn-ea"/>
              <a:cs typeface="+mn-cs"/>
            </a:endParaRPr>
          </a:p>
          <a:p>
            <a:pPr>
              <a:lnSpc>
                <a:spcPct val="150000"/>
              </a:lnSpc>
            </a:pPr>
            <a:r>
              <a:rPr lang="en-AU" sz="1100" kern="1200" baseline="0" dirty="0" smtClean="0">
                <a:solidFill>
                  <a:schemeClr val="tx1"/>
                </a:solidFill>
                <a:effectLst/>
                <a:latin typeface="Verdana" pitchFamily="34" charset="0"/>
                <a:ea typeface="+mn-ea"/>
                <a:cs typeface="+mn-cs"/>
              </a:rPr>
              <a:t>Each of the three elements here progresses in a continuum across F-10: (next slide)</a:t>
            </a:r>
            <a:endParaRPr lang="en-AU" baseline="0"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2443299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0.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13.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hyperlink" Target="http://www.vcaa.vic.edu.au/Pages/foundation10/viccurriculum/curriculumplanning.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bini.monica.m@edumail.vic.gov.a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8.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874639"/>
          </a:xfrm>
        </p:spPr>
        <p:txBody>
          <a:bodyPr/>
          <a:lstStyle/>
          <a:p>
            <a:r>
              <a:rPr lang="en-AU" dirty="0" smtClean="0"/>
              <a:t>Introducing Ethical Capability</a:t>
            </a:r>
            <a:br>
              <a:rPr lang="en-AU" dirty="0" smtClean="0"/>
            </a:br>
            <a:r>
              <a:rPr lang="en-AU" dirty="0" smtClean="0"/>
              <a:t>Focus on 7-10</a:t>
            </a:r>
            <a:endParaRPr lang="en-AU" dirty="0"/>
          </a:p>
        </p:txBody>
      </p:sp>
    </p:spTree>
    <p:custDataLst>
      <p:tags r:id="rId1"/>
    </p:custDataLst>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016" y="620688"/>
            <a:ext cx="7772400" cy="576064"/>
          </a:xfrm>
        </p:spPr>
        <p:txBody>
          <a:bodyPr/>
          <a:lstStyle/>
          <a:p>
            <a:r>
              <a:rPr lang="en-AU" sz="2400" dirty="0" smtClean="0"/>
              <a:t>Understanding Concepts strand </a:t>
            </a:r>
            <a:endParaRPr lang="en-AU"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36319457"/>
              </p:ext>
            </p:extLst>
          </p:nvPr>
        </p:nvGraphicFramePr>
        <p:xfrm>
          <a:off x="179512" y="1151938"/>
          <a:ext cx="8712968" cy="47468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716016" y="4082904"/>
            <a:ext cx="2232248" cy="1815882"/>
          </a:xfrm>
          <a:prstGeom prst="rect">
            <a:avLst/>
          </a:prstGeom>
          <a:noFill/>
        </p:spPr>
        <p:txBody>
          <a:bodyPr wrap="square" rtlCol="0">
            <a:spAutoFit/>
          </a:bodyPr>
          <a:lstStyle/>
          <a:p>
            <a:pPr lvl="0" algn="ctr"/>
            <a:r>
              <a:rPr lang="en-AU" sz="1400" b="1" dirty="0" smtClean="0">
                <a:ea typeface="Verdana" panose="020B0604030504040204" pitchFamily="34" charset="0"/>
                <a:cs typeface="Verdana" panose="020B0604030504040204" pitchFamily="34" charset="0"/>
              </a:rPr>
              <a:t>7-8</a:t>
            </a:r>
          </a:p>
          <a:p>
            <a:pPr lvl="0"/>
            <a:r>
              <a:rPr lang="en-US" sz="1400" dirty="0"/>
              <a:t>Explore the contested meaning of </a:t>
            </a:r>
            <a:r>
              <a:rPr lang="en-US" sz="1400" dirty="0" smtClean="0"/>
              <a:t>concepts… and </a:t>
            </a:r>
            <a:r>
              <a:rPr lang="en-US" sz="1400" dirty="0"/>
              <a:t>the extent they are and should be valued by </a:t>
            </a:r>
            <a:r>
              <a:rPr lang="en-US" sz="1400" b="1" dirty="0"/>
              <a:t>different individuals and groups</a:t>
            </a:r>
            <a:endParaRPr lang="en-AU" sz="1400" b="1" dirty="0">
              <a:latin typeface="Arial" panose="020B0604020202020204" pitchFamily="34" charset="0"/>
              <a:cs typeface="Arial" panose="020B0604020202020204" pitchFamily="34" charset="0"/>
            </a:endParaRPr>
          </a:p>
        </p:txBody>
      </p:sp>
      <p:sp>
        <p:nvSpPr>
          <p:cNvPr id="10" name="TextBox 9"/>
          <p:cNvSpPr txBox="1"/>
          <p:nvPr/>
        </p:nvSpPr>
        <p:spPr>
          <a:xfrm>
            <a:off x="5808409" y="1340768"/>
            <a:ext cx="2916324" cy="1169551"/>
          </a:xfrm>
          <a:prstGeom prst="rect">
            <a:avLst/>
          </a:prstGeom>
          <a:noFill/>
        </p:spPr>
        <p:txBody>
          <a:bodyPr wrap="square" rtlCol="0">
            <a:spAutoFit/>
          </a:bodyPr>
          <a:lstStyle/>
          <a:p>
            <a:pPr lvl="0" algn="ctr"/>
            <a:r>
              <a:rPr lang="en-AU" sz="1400" b="1" dirty="0" smtClean="0">
                <a:ea typeface="Verdana" panose="020B0604030504040204" pitchFamily="34" charset="0"/>
                <a:cs typeface="Verdana" panose="020B0604030504040204" pitchFamily="34" charset="0"/>
              </a:rPr>
              <a:t>9-10</a:t>
            </a:r>
          </a:p>
          <a:p>
            <a:pPr lvl="0"/>
            <a:r>
              <a:rPr lang="en-US" sz="1400" dirty="0"/>
              <a:t>Investigate the </a:t>
            </a:r>
            <a:r>
              <a:rPr lang="en-US" sz="1400" b="1" dirty="0"/>
              <a:t>connections and distinctions between </a:t>
            </a:r>
            <a:r>
              <a:rPr lang="en-US" sz="1400" dirty="0"/>
              <a:t>and the </a:t>
            </a:r>
            <a:r>
              <a:rPr lang="en-US" sz="1400" b="1" dirty="0"/>
              <a:t>relative value of  </a:t>
            </a:r>
            <a:r>
              <a:rPr lang="en-US" sz="1400" dirty="0" smtClean="0"/>
              <a:t>concepts…</a:t>
            </a:r>
            <a:endParaRPr lang="en-AU" sz="1400" b="1" dirty="0">
              <a:latin typeface="Arial" panose="020B0604020202020204" pitchFamily="34" charset="0"/>
              <a:cs typeface="Arial" panose="020B0604020202020204" pitchFamily="34" charset="0"/>
            </a:endParaRPr>
          </a:p>
        </p:txBody>
      </p:sp>
      <p:sp>
        <p:nvSpPr>
          <p:cNvPr id="2" name="TextBox 1"/>
          <p:cNvSpPr txBox="1"/>
          <p:nvPr/>
        </p:nvSpPr>
        <p:spPr>
          <a:xfrm>
            <a:off x="378653" y="29815"/>
            <a:ext cx="3421129" cy="461665"/>
          </a:xfrm>
          <a:prstGeom prst="rect">
            <a:avLst/>
          </a:prstGeom>
          <a:noFill/>
        </p:spPr>
        <p:txBody>
          <a:bodyPr wrap="none" rtlCol="0">
            <a:spAutoFit/>
          </a:bodyPr>
          <a:lstStyle/>
          <a:p>
            <a:r>
              <a:rPr lang="en-AU" dirty="0" smtClean="0">
                <a:solidFill>
                  <a:schemeClr val="bg1"/>
                </a:solidFill>
              </a:rPr>
              <a:t>Example progression</a:t>
            </a:r>
            <a:endParaRPr lang="en-AU" dirty="0">
              <a:solidFill>
                <a:schemeClr val="bg1"/>
              </a:solidFill>
            </a:endParaRPr>
          </a:p>
        </p:txBody>
      </p:sp>
    </p:spTree>
    <p:custDataLst>
      <p:tags r:id="rId1"/>
    </p:custDataLst>
    <p:extLst>
      <p:ext uri="{BB962C8B-B14F-4D97-AF65-F5344CB8AC3E}">
        <p14:creationId xmlns:p14="http://schemas.microsoft.com/office/powerpoint/2010/main" val="7961233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299120"/>
          </a:xfrm>
        </p:spPr>
        <p:txBody>
          <a:bodyPr/>
          <a:lstStyle/>
          <a:p>
            <a:r>
              <a:rPr lang="en-AU" sz="1800" dirty="0" smtClean="0"/>
              <a:t>“Is </a:t>
            </a:r>
            <a:r>
              <a:rPr lang="en-AU" sz="1800" dirty="0"/>
              <a:t>sharing </a:t>
            </a:r>
            <a:r>
              <a:rPr lang="en-AU" sz="1800" dirty="0" smtClean="0"/>
              <a:t>resources equally </a:t>
            </a:r>
            <a:r>
              <a:rPr lang="en-AU" sz="1800" dirty="0"/>
              <a:t>the fairest and best thing to do?”</a:t>
            </a:r>
          </a:p>
        </p:txBody>
      </p:sp>
      <p:sp>
        <p:nvSpPr>
          <p:cNvPr id="3" name="Content Placeholder 2"/>
          <p:cNvSpPr>
            <a:spLocks noGrp="1"/>
          </p:cNvSpPr>
          <p:nvPr>
            <p:ph idx="1"/>
          </p:nvPr>
        </p:nvSpPr>
        <p:spPr>
          <a:xfrm>
            <a:off x="685800" y="1556792"/>
            <a:ext cx="7772400" cy="4386808"/>
          </a:xfrm>
        </p:spPr>
        <p:txBody>
          <a:bodyPr/>
          <a:lstStyle/>
          <a:p>
            <a:pPr marL="0" indent="0">
              <a:buNone/>
            </a:pPr>
            <a:endParaRPr lang="en-AU" dirty="0" smtClean="0"/>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86232108"/>
              </p:ext>
            </p:extLst>
          </p:nvPr>
        </p:nvGraphicFramePr>
        <p:xfrm>
          <a:off x="107504" y="1124744"/>
          <a:ext cx="8784976" cy="4566431"/>
        </p:xfrm>
        <a:graphic>
          <a:graphicData uri="http://schemas.openxmlformats.org/drawingml/2006/table">
            <a:tbl>
              <a:tblPr firstRow="1" bandRow="1">
                <a:tableStyleId>{5C22544A-7EE6-4342-B048-85BDC9FD1C3A}</a:tableStyleId>
              </a:tblPr>
              <a:tblGrid>
                <a:gridCol w="3387204"/>
                <a:gridCol w="5397772"/>
              </a:tblGrid>
              <a:tr h="379054">
                <a:tc>
                  <a:txBody>
                    <a:bodyPr/>
                    <a:lstStyle/>
                    <a:p>
                      <a:r>
                        <a:rPr lang="en-AU" dirty="0" smtClean="0"/>
                        <a:t>Level</a:t>
                      </a:r>
                      <a:endParaRPr lang="en-AU" dirty="0"/>
                    </a:p>
                  </a:txBody>
                  <a:tcPr/>
                </a:tc>
                <a:tc>
                  <a:txBody>
                    <a:bodyPr/>
                    <a:lstStyle/>
                    <a:p>
                      <a:r>
                        <a:rPr lang="en-AU" dirty="0" smtClean="0"/>
                        <a:t>Example</a:t>
                      </a:r>
                      <a:r>
                        <a:rPr lang="en-AU" baseline="0" dirty="0" smtClean="0"/>
                        <a:t> focus</a:t>
                      </a:r>
                      <a:endParaRPr lang="en-AU" dirty="0"/>
                    </a:p>
                  </a:txBody>
                  <a:tcPr/>
                </a:tc>
              </a:tr>
              <a:tr h="761326">
                <a:tc>
                  <a:txBody>
                    <a:bodyPr/>
                    <a:lstStyle/>
                    <a:p>
                      <a:r>
                        <a:rPr lang="en-AU" sz="1400" dirty="0" smtClean="0">
                          <a:latin typeface="+mn-lt"/>
                        </a:rPr>
                        <a:t>F-2:</a:t>
                      </a:r>
                      <a:r>
                        <a:rPr lang="en-AU" sz="1400" baseline="0" dirty="0" smtClean="0">
                          <a:latin typeface="+mn-lt"/>
                        </a:rPr>
                        <a:t> </a:t>
                      </a:r>
                      <a:r>
                        <a:rPr lang="en-US" sz="1400" dirty="0" smtClean="0">
                          <a:latin typeface="+mn-lt"/>
                          <a:ea typeface="Verdana" panose="020B0604030504040204" pitchFamily="34" charset="0"/>
                          <a:cs typeface="Verdana" panose="020B0604030504040204" pitchFamily="34" charset="0"/>
                        </a:rPr>
                        <a:t>Explore the </a:t>
                      </a:r>
                      <a:r>
                        <a:rPr lang="en-US" sz="1400" b="1" dirty="0" smtClean="0">
                          <a:latin typeface="+mn-lt"/>
                          <a:ea typeface="Verdana" panose="020B0604030504040204" pitchFamily="34" charset="0"/>
                          <a:cs typeface="Verdana" panose="020B0604030504040204" pitchFamily="34" charset="0"/>
                        </a:rPr>
                        <a:t>meaning</a:t>
                      </a:r>
                      <a:r>
                        <a:rPr lang="en-US" sz="1400" dirty="0" smtClean="0">
                          <a:latin typeface="+mn-lt"/>
                          <a:ea typeface="Verdana" panose="020B0604030504040204" pitchFamily="34" charset="0"/>
                          <a:cs typeface="Verdana" panose="020B0604030504040204" pitchFamily="34" charset="0"/>
                        </a:rPr>
                        <a:t> of…   concepts </a:t>
                      </a:r>
                      <a:r>
                        <a:rPr lang="en-US" sz="1400" b="1" dirty="0" smtClean="0">
                          <a:latin typeface="+mn-lt"/>
                          <a:ea typeface="Verdana" panose="020B0604030504040204" pitchFamily="34" charset="0"/>
                          <a:cs typeface="Verdana" panose="020B0604030504040204" pitchFamily="34" charset="0"/>
                        </a:rPr>
                        <a:t>concerned with the outcomes of acts</a:t>
                      </a:r>
                      <a:r>
                        <a:rPr lang="en-AU" sz="1400" b="1" dirty="0" smtClean="0">
                          <a:latin typeface="+mn-lt"/>
                          <a:ea typeface="Verdana" panose="020B0604030504040204" pitchFamily="34" charset="0"/>
                          <a:cs typeface="Verdana" panose="020B0604030504040204" pitchFamily="34" charset="0"/>
                        </a:rPr>
                        <a:t> </a:t>
                      </a:r>
                    </a:p>
                  </a:txBody>
                  <a:tcPr/>
                </a:tc>
                <a:tc>
                  <a:txBody>
                    <a:bodyPr/>
                    <a:lstStyle/>
                    <a:p>
                      <a:r>
                        <a:rPr lang="en-AU" sz="1400" dirty="0" smtClean="0"/>
                        <a:t>‘Is</a:t>
                      </a:r>
                      <a:r>
                        <a:rPr lang="en-AU" sz="1400" baseline="0" dirty="0" smtClean="0"/>
                        <a:t> wanting to do ‘the best thing’ concerned with achieving a particular goal?’</a:t>
                      </a:r>
                      <a:endParaRPr lang="en-AU" sz="1400" dirty="0"/>
                    </a:p>
                  </a:txBody>
                  <a:tcPr/>
                </a:tc>
              </a:tr>
              <a:tr h="1023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3-4: </a:t>
                      </a:r>
                      <a:r>
                        <a:rPr lang="en-AU" sz="1400" dirty="0" smtClean="0">
                          <a:latin typeface="+mn-lt"/>
                          <a:ea typeface="Verdana" panose="020B0604030504040204" pitchFamily="34" charset="0"/>
                          <a:cs typeface="Verdana" panose="020B0604030504040204" pitchFamily="34" charset="0"/>
                        </a:rPr>
                        <a:t>Explore</a:t>
                      </a:r>
                      <a:r>
                        <a:rPr lang="en-AU" sz="1400" baseline="0" dirty="0" smtClean="0">
                          <a:latin typeface="+mn-lt"/>
                          <a:ea typeface="Verdana" panose="020B0604030504040204" pitchFamily="34" charset="0"/>
                          <a:cs typeface="Verdana" panose="020B0604030504040204" pitchFamily="34" charset="0"/>
                        </a:rPr>
                        <a:t> the </a:t>
                      </a:r>
                      <a:r>
                        <a:rPr lang="en-AU" sz="1400" b="1" baseline="0" dirty="0" smtClean="0">
                          <a:latin typeface="+mn-lt"/>
                          <a:ea typeface="Verdana" panose="020B0604030504040204" pitchFamily="34" charset="0"/>
                          <a:cs typeface="Verdana" panose="020B0604030504040204" pitchFamily="34" charset="0"/>
                        </a:rPr>
                        <a:t>contested meaning </a:t>
                      </a:r>
                      <a:r>
                        <a:rPr lang="en-AU" sz="1400" baseline="0" dirty="0" smtClean="0">
                          <a:latin typeface="+mn-lt"/>
                          <a:ea typeface="Verdana" panose="020B0604030504040204" pitchFamily="34" charset="0"/>
                          <a:cs typeface="Verdana" panose="020B0604030504040204" pitchFamily="34" charset="0"/>
                        </a:rPr>
                        <a:t>of concepts</a:t>
                      </a:r>
                      <a:r>
                        <a:rPr lang="en-US" sz="1400" dirty="0" smtClean="0">
                          <a:latin typeface="+mn-lt"/>
                          <a:ea typeface="Verdana" panose="020B0604030504040204" pitchFamily="34" charset="0"/>
                          <a:cs typeface="Verdana" panose="020B0604030504040204" pitchFamily="34" charset="0"/>
                        </a:rPr>
                        <a:t>…and how they can </a:t>
                      </a:r>
                      <a:r>
                        <a:rPr lang="en-US" sz="1400" b="1" dirty="0" smtClean="0">
                          <a:latin typeface="+mn-lt"/>
                          <a:ea typeface="Verdana" panose="020B0604030504040204" pitchFamily="34" charset="0"/>
                          <a:cs typeface="Verdana" panose="020B0604030504040204" pitchFamily="34" charset="0"/>
                        </a:rPr>
                        <a:t>seem to differ in different situations</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‘When</a:t>
                      </a:r>
                      <a:r>
                        <a:rPr lang="en-AU" sz="1400" baseline="0" dirty="0" smtClean="0"/>
                        <a:t> sharing something fairly does it always mean sharing the same way in any situation?’ What are some examples? How are these examples similar or different to each other?’</a:t>
                      </a:r>
                      <a:endParaRPr lang="en-AU" sz="1400" dirty="0"/>
                    </a:p>
                  </a:txBody>
                  <a:tcPr/>
                </a:tc>
              </a:tr>
              <a:tr h="817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5-6: </a:t>
                      </a:r>
                      <a:r>
                        <a:rPr lang="en-US" sz="1400" dirty="0" smtClean="0">
                          <a:latin typeface="+mn-lt"/>
                          <a:ea typeface="Verdana" panose="020B0604030504040204" pitchFamily="34" charset="0"/>
                          <a:cs typeface="Verdana" panose="020B0604030504040204" pitchFamily="34" charset="0"/>
                        </a:rPr>
                        <a:t>… </a:t>
                      </a:r>
                      <a:r>
                        <a:rPr lang="en-US" sz="1400" b="1" dirty="0" smtClean="0">
                          <a:latin typeface="+mn-lt"/>
                          <a:ea typeface="Verdana" panose="020B0604030504040204" pitchFamily="34" charset="0"/>
                          <a:cs typeface="Verdana" panose="020B0604030504040204" pitchFamily="34" charset="0"/>
                        </a:rPr>
                        <a:t>and the extent to which these concepts are and should be valued</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‘How</a:t>
                      </a:r>
                      <a:r>
                        <a:rPr lang="en-AU" sz="1400" baseline="0" dirty="0" smtClean="0"/>
                        <a:t> important is: fairness, equality, achieving ‘the best’?’ How important should each be in this case?’</a:t>
                      </a:r>
                      <a:endParaRPr lang="en-AU" sz="1400" dirty="0" smtClean="0"/>
                    </a:p>
                  </a:txBody>
                  <a:tcPr/>
                </a:tc>
              </a:tr>
              <a:tr h="85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7-8: …</a:t>
                      </a:r>
                      <a:r>
                        <a:rPr lang="en-US" sz="1400" dirty="0" smtClean="0">
                          <a:latin typeface="+mn-lt"/>
                          <a:ea typeface="Verdana" panose="020B0604030504040204" pitchFamily="34" charset="0"/>
                          <a:cs typeface="Verdana" panose="020B0604030504040204" pitchFamily="34" charset="0"/>
                        </a:rPr>
                        <a:t>by </a:t>
                      </a:r>
                      <a:r>
                        <a:rPr lang="en-US" sz="1400" b="1" dirty="0" smtClean="0">
                          <a:latin typeface="+mn-lt"/>
                          <a:ea typeface="Verdana" panose="020B0604030504040204" pitchFamily="34" charset="0"/>
                          <a:cs typeface="Verdana" panose="020B0604030504040204" pitchFamily="34" charset="0"/>
                        </a:rPr>
                        <a:t>different individuals and groups</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‘Would/should individuals, business</a:t>
                      </a:r>
                      <a:r>
                        <a:rPr lang="en-AU" sz="1400" baseline="0" dirty="0" smtClean="0"/>
                        <a:t> leaders and charity groups have different </a:t>
                      </a:r>
                      <a:r>
                        <a:rPr lang="en-AU" sz="1400" dirty="0" smtClean="0"/>
                        <a:t>views on</a:t>
                      </a:r>
                      <a:r>
                        <a:rPr lang="en-AU" sz="1400" baseline="0" dirty="0" smtClean="0"/>
                        <a:t> how resources should be shared and with whom? Why?’</a:t>
                      </a:r>
                      <a:endParaRPr lang="en-AU" sz="1400" dirty="0"/>
                    </a:p>
                  </a:txBody>
                  <a:tcPr/>
                </a:tc>
              </a:tr>
              <a:tr h="3832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9-10: </a:t>
                      </a:r>
                      <a:r>
                        <a:rPr lang="en-US" sz="1400" dirty="0" smtClean="0">
                          <a:latin typeface="+mn-lt"/>
                          <a:ea typeface="Verdana" panose="020B0604030504040204" pitchFamily="34" charset="0"/>
                          <a:cs typeface="Verdana" panose="020B0604030504040204" pitchFamily="34" charset="0"/>
                        </a:rPr>
                        <a:t>Investigate the </a:t>
                      </a:r>
                      <a:r>
                        <a:rPr lang="en-US" sz="1400" b="1" dirty="0" smtClean="0">
                          <a:latin typeface="+mn-lt"/>
                          <a:ea typeface="Verdana" panose="020B0604030504040204" pitchFamily="34" charset="0"/>
                          <a:cs typeface="Verdana" panose="020B0604030504040204" pitchFamily="34" charset="0"/>
                        </a:rPr>
                        <a:t>connections and distinctions between </a:t>
                      </a:r>
                      <a:r>
                        <a:rPr lang="en-US" sz="1400" b="0" dirty="0" smtClean="0">
                          <a:latin typeface="+mn-lt"/>
                          <a:ea typeface="Verdana" panose="020B0604030504040204" pitchFamily="34" charset="0"/>
                          <a:cs typeface="Verdana" panose="020B0604030504040204" pitchFamily="34" charset="0"/>
                        </a:rPr>
                        <a:t>and the r</a:t>
                      </a:r>
                      <a:r>
                        <a:rPr lang="en-US" sz="1400" b="1" dirty="0" smtClean="0">
                          <a:latin typeface="+mn-lt"/>
                          <a:ea typeface="Verdana" panose="020B0604030504040204" pitchFamily="34" charset="0"/>
                          <a:cs typeface="Verdana" panose="020B0604030504040204" pitchFamily="34" charset="0"/>
                        </a:rPr>
                        <a:t>elative value of  </a:t>
                      </a:r>
                      <a:r>
                        <a:rPr lang="en-US" sz="1400" dirty="0" smtClean="0">
                          <a:latin typeface="+mn-lt"/>
                          <a:ea typeface="Verdana" panose="020B0604030504040204" pitchFamily="34" charset="0"/>
                          <a:cs typeface="Verdana" panose="020B0604030504040204" pitchFamily="34" charset="0"/>
                        </a:rPr>
                        <a:t>concepts…</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‘Are</a:t>
                      </a:r>
                      <a:r>
                        <a:rPr lang="en-AU" sz="1400" baseline="0" dirty="0" smtClean="0"/>
                        <a:t> fairness and equality the same thing? If not, is one more important than the other (in this case)? Why?’</a:t>
                      </a:r>
                      <a:endParaRPr lang="en-AU" sz="1400" dirty="0"/>
                    </a:p>
                  </a:txBody>
                  <a:tcPr/>
                </a:tc>
              </a:tr>
            </a:tbl>
          </a:graphicData>
        </a:graphic>
      </p:graphicFrame>
      <p:sp>
        <p:nvSpPr>
          <p:cNvPr id="5" name="TextBox 4"/>
          <p:cNvSpPr txBox="1"/>
          <p:nvPr/>
        </p:nvSpPr>
        <p:spPr>
          <a:xfrm>
            <a:off x="727381" y="44624"/>
            <a:ext cx="2230611" cy="461665"/>
          </a:xfrm>
          <a:prstGeom prst="rect">
            <a:avLst/>
          </a:prstGeom>
          <a:noFill/>
        </p:spPr>
        <p:txBody>
          <a:bodyPr wrap="none" rtlCol="0">
            <a:spAutoFit/>
          </a:bodyPr>
          <a:lstStyle/>
          <a:p>
            <a:r>
              <a:rPr lang="en-AU" dirty="0" smtClean="0">
                <a:solidFill>
                  <a:schemeClr val="bg1"/>
                </a:solidFill>
              </a:rPr>
              <a:t>For example:</a:t>
            </a:r>
            <a:endParaRPr lang="en-AU" dirty="0">
              <a:solidFill>
                <a:schemeClr val="bg1"/>
              </a:solidFill>
            </a:endParaRPr>
          </a:p>
        </p:txBody>
      </p:sp>
    </p:spTree>
    <p:extLst>
      <p:ext uri="{BB962C8B-B14F-4D97-AF65-F5344CB8AC3E}">
        <p14:creationId xmlns:p14="http://schemas.microsoft.com/office/powerpoint/2010/main" val="37874143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Decision-making and action strand</a:t>
            </a:r>
            <a:endParaRPr lang="en-AU" sz="4000" dirty="0"/>
          </a:p>
        </p:txBody>
      </p:sp>
      <p:sp>
        <p:nvSpPr>
          <p:cNvPr id="3" name="Content Placeholder 2"/>
          <p:cNvSpPr>
            <a:spLocks noGrp="1"/>
          </p:cNvSpPr>
          <p:nvPr>
            <p:ph idx="1"/>
          </p:nvPr>
        </p:nvSpPr>
        <p:spPr/>
        <p:txBody>
          <a:bodyPr/>
          <a:lstStyle/>
          <a:p>
            <a:pPr marL="0" indent="0">
              <a:buNone/>
            </a:pPr>
            <a:r>
              <a:rPr lang="en-AU" dirty="0" smtClean="0"/>
              <a:t>Students progressively learn to analyse and evaluate:</a:t>
            </a:r>
          </a:p>
          <a:p>
            <a:pPr marL="0" indent="0">
              <a:buNone/>
            </a:pPr>
            <a:endParaRPr lang="en-AU" dirty="0" smtClean="0"/>
          </a:p>
          <a:p>
            <a:r>
              <a:rPr lang="en-AU" dirty="0"/>
              <a:t>ways to respond to ethical </a:t>
            </a:r>
            <a:r>
              <a:rPr lang="en-AU" dirty="0" smtClean="0"/>
              <a:t>problems</a:t>
            </a:r>
          </a:p>
          <a:p>
            <a:pPr marL="0" indent="0">
              <a:buNone/>
            </a:pPr>
            <a:endParaRPr lang="en-AU" dirty="0"/>
          </a:p>
          <a:p>
            <a:r>
              <a:rPr lang="en-AU" dirty="0"/>
              <a:t>factors that influence ethical decision making and action</a:t>
            </a:r>
          </a:p>
          <a:p>
            <a:pPr marL="0" indent="0">
              <a:buNone/>
            </a:pPr>
            <a:endParaRPr lang="en-AU" dirty="0"/>
          </a:p>
        </p:txBody>
      </p:sp>
    </p:spTree>
    <p:custDataLst>
      <p:tags r:id="rId1"/>
    </p:custDataLst>
    <p:extLst>
      <p:ext uri="{BB962C8B-B14F-4D97-AF65-F5344CB8AC3E}">
        <p14:creationId xmlns:p14="http://schemas.microsoft.com/office/powerpoint/2010/main" val="17889444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016" y="620688"/>
            <a:ext cx="7772400" cy="576064"/>
          </a:xfrm>
        </p:spPr>
        <p:txBody>
          <a:bodyPr/>
          <a:lstStyle/>
          <a:p>
            <a:r>
              <a:rPr lang="en-AU" sz="2400" dirty="0" smtClean="0"/>
              <a:t>Decision-making and action strand</a:t>
            </a:r>
            <a:endParaRPr lang="en-AU"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7981877"/>
              </p:ext>
            </p:extLst>
          </p:nvPr>
        </p:nvGraphicFramePr>
        <p:xfrm>
          <a:off x="179512" y="1151938"/>
          <a:ext cx="8712968" cy="47468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716016" y="4082904"/>
            <a:ext cx="2232248" cy="1815882"/>
          </a:xfrm>
          <a:prstGeom prst="rect">
            <a:avLst/>
          </a:prstGeom>
          <a:noFill/>
        </p:spPr>
        <p:txBody>
          <a:bodyPr wrap="square" rtlCol="0">
            <a:spAutoFit/>
          </a:bodyPr>
          <a:lstStyle/>
          <a:p>
            <a:pPr lvl="0" algn="ctr"/>
            <a:r>
              <a:rPr lang="en-AU" sz="1400" b="1" dirty="0" smtClean="0">
                <a:ea typeface="Verdana" panose="020B0604030504040204" pitchFamily="34" charset="0"/>
                <a:cs typeface="Verdana" panose="020B0604030504040204" pitchFamily="34" charset="0"/>
              </a:rPr>
              <a:t>7-8</a:t>
            </a:r>
          </a:p>
          <a:p>
            <a:pPr lvl="0"/>
            <a:r>
              <a:rPr lang="en-US" sz="1400" dirty="0">
                <a:latin typeface="+mn-lt"/>
              </a:rPr>
              <a:t>Explore </a:t>
            </a:r>
            <a:r>
              <a:rPr lang="en-US" sz="1400" b="1" dirty="0">
                <a:latin typeface="+mn-lt"/>
              </a:rPr>
              <a:t>the extent of ethical obligation</a:t>
            </a:r>
            <a:r>
              <a:rPr lang="en-US" sz="1400" dirty="0">
                <a:latin typeface="+mn-lt"/>
              </a:rPr>
              <a:t> and the implications for thinking about consequences and duties in decision-making and action</a:t>
            </a:r>
            <a:endParaRPr lang="en-AU" sz="1400" b="1" dirty="0">
              <a:latin typeface="+mn-lt"/>
              <a:cs typeface="Arial" panose="020B0604020202020204" pitchFamily="34" charset="0"/>
            </a:endParaRPr>
          </a:p>
        </p:txBody>
      </p:sp>
      <p:sp>
        <p:nvSpPr>
          <p:cNvPr id="10" name="TextBox 9"/>
          <p:cNvSpPr txBox="1"/>
          <p:nvPr/>
        </p:nvSpPr>
        <p:spPr>
          <a:xfrm>
            <a:off x="5808409" y="1340768"/>
            <a:ext cx="2916324" cy="1600438"/>
          </a:xfrm>
          <a:prstGeom prst="rect">
            <a:avLst/>
          </a:prstGeom>
          <a:noFill/>
        </p:spPr>
        <p:txBody>
          <a:bodyPr wrap="square" rtlCol="0">
            <a:spAutoFit/>
          </a:bodyPr>
          <a:lstStyle/>
          <a:p>
            <a:pPr lvl="0" algn="ctr"/>
            <a:r>
              <a:rPr lang="en-AU" sz="1400" b="1" dirty="0" smtClean="0">
                <a:ea typeface="Verdana" panose="020B0604030504040204" pitchFamily="34" charset="0"/>
                <a:cs typeface="Verdana" panose="020B0604030504040204" pitchFamily="34" charset="0"/>
              </a:rPr>
              <a:t>9-10</a:t>
            </a:r>
          </a:p>
          <a:p>
            <a:pPr lvl="0"/>
            <a:r>
              <a:rPr lang="en-US" sz="1400" dirty="0">
                <a:latin typeface="+mn-lt"/>
              </a:rPr>
              <a:t>Discuss </a:t>
            </a:r>
            <a:r>
              <a:rPr lang="en-US" sz="1400" b="1" dirty="0">
                <a:latin typeface="+mn-lt"/>
              </a:rPr>
              <a:t>issues raised by thinking about consequences and duties</a:t>
            </a:r>
            <a:r>
              <a:rPr lang="en-US" sz="1400" dirty="0">
                <a:latin typeface="+mn-lt"/>
              </a:rPr>
              <a:t>, in approaches to decision-making and action, and arguments for and against these approaches</a:t>
            </a:r>
            <a:endParaRPr lang="en-AU" sz="1400" b="1" dirty="0">
              <a:latin typeface="+mn-lt"/>
              <a:cs typeface="Arial" panose="020B0604020202020204" pitchFamily="34" charset="0"/>
            </a:endParaRPr>
          </a:p>
        </p:txBody>
      </p:sp>
      <p:sp>
        <p:nvSpPr>
          <p:cNvPr id="3" name="TextBox 2"/>
          <p:cNvSpPr txBox="1"/>
          <p:nvPr/>
        </p:nvSpPr>
        <p:spPr>
          <a:xfrm>
            <a:off x="323528" y="42593"/>
            <a:ext cx="3560590" cy="461665"/>
          </a:xfrm>
          <a:prstGeom prst="rect">
            <a:avLst/>
          </a:prstGeom>
          <a:noFill/>
        </p:spPr>
        <p:txBody>
          <a:bodyPr wrap="none" rtlCol="0">
            <a:spAutoFit/>
          </a:bodyPr>
          <a:lstStyle/>
          <a:p>
            <a:r>
              <a:rPr lang="en-AU" dirty="0" smtClean="0">
                <a:solidFill>
                  <a:schemeClr val="bg1"/>
                </a:solidFill>
              </a:rPr>
              <a:t>Example progression:</a:t>
            </a:r>
            <a:endParaRPr lang="en-AU" dirty="0">
              <a:solidFill>
                <a:schemeClr val="bg1"/>
              </a:solidFill>
            </a:endParaRPr>
          </a:p>
        </p:txBody>
      </p:sp>
    </p:spTree>
    <p:custDataLst>
      <p:tags r:id="rId1"/>
    </p:custDataLst>
    <p:extLst>
      <p:ext uri="{BB962C8B-B14F-4D97-AF65-F5344CB8AC3E}">
        <p14:creationId xmlns:p14="http://schemas.microsoft.com/office/powerpoint/2010/main" val="15970288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89420"/>
            <a:ext cx="7772400" cy="535323"/>
          </a:xfrm>
        </p:spPr>
        <p:txBody>
          <a:bodyPr/>
          <a:lstStyle/>
          <a:p>
            <a:r>
              <a:rPr lang="en-AU" sz="2000" dirty="0" smtClean="0"/>
              <a:t>“Is </a:t>
            </a:r>
            <a:r>
              <a:rPr lang="en-AU" sz="2000" dirty="0"/>
              <a:t>sharing </a:t>
            </a:r>
            <a:r>
              <a:rPr lang="en-AU" sz="2000" dirty="0" smtClean="0"/>
              <a:t>resources </a:t>
            </a:r>
            <a:r>
              <a:rPr lang="en-AU" sz="2000" dirty="0"/>
              <a:t>equally the fairest and best thing to do?”</a:t>
            </a:r>
          </a:p>
        </p:txBody>
      </p:sp>
      <p:sp>
        <p:nvSpPr>
          <p:cNvPr id="3" name="Content Placeholder 2"/>
          <p:cNvSpPr>
            <a:spLocks noGrp="1"/>
          </p:cNvSpPr>
          <p:nvPr>
            <p:ph idx="1"/>
          </p:nvPr>
        </p:nvSpPr>
        <p:spPr>
          <a:xfrm>
            <a:off x="685800" y="1556792"/>
            <a:ext cx="7772400" cy="4386808"/>
          </a:xfrm>
        </p:spPr>
        <p:txBody>
          <a:bodyPr/>
          <a:lstStyle/>
          <a:p>
            <a:pPr marL="0" indent="0">
              <a:buNone/>
            </a:pPr>
            <a:endParaRPr lang="en-AU" dirty="0" smtClean="0"/>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531217825"/>
              </p:ext>
            </p:extLst>
          </p:nvPr>
        </p:nvGraphicFramePr>
        <p:xfrm>
          <a:off x="323528" y="1268760"/>
          <a:ext cx="8640960" cy="4663440"/>
        </p:xfrm>
        <a:graphic>
          <a:graphicData uri="http://schemas.openxmlformats.org/drawingml/2006/table">
            <a:tbl>
              <a:tblPr firstRow="1" bandRow="1">
                <a:tableStyleId>{5C22544A-7EE6-4342-B048-85BDC9FD1C3A}</a:tableStyleId>
              </a:tblPr>
              <a:tblGrid>
                <a:gridCol w="4320480"/>
                <a:gridCol w="4320480"/>
              </a:tblGrid>
              <a:tr h="358145">
                <a:tc>
                  <a:txBody>
                    <a:bodyPr/>
                    <a:lstStyle/>
                    <a:p>
                      <a:r>
                        <a:rPr lang="en-AU" dirty="0" smtClean="0"/>
                        <a:t>Level</a:t>
                      </a:r>
                      <a:endParaRPr lang="en-AU" dirty="0"/>
                    </a:p>
                  </a:txBody>
                  <a:tcPr/>
                </a:tc>
                <a:tc>
                  <a:txBody>
                    <a:bodyPr/>
                    <a:lstStyle/>
                    <a:p>
                      <a:r>
                        <a:rPr lang="en-AU" dirty="0" smtClean="0"/>
                        <a:t>Example</a:t>
                      </a:r>
                      <a:r>
                        <a:rPr lang="en-AU" baseline="0" dirty="0" smtClean="0"/>
                        <a:t> focus:</a:t>
                      </a:r>
                      <a:endParaRPr lang="en-AU" dirty="0"/>
                    </a:p>
                  </a:txBody>
                  <a:tcPr/>
                </a:tc>
              </a:tr>
              <a:tr h="714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F-2:</a:t>
                      </a:r>
                      <a:r>
                        <a:rPr lang="en-AU" sz="1400" baseline="0" dirty="0" smtClean="0">
                          <a:latin typeface="+mn-lt"/>
                        </a:rPr>
                        <a:t> </a:t>
                      </a:r>
                      <a:r>
                        <a:rPr lang="en-US" sz="1400" dirty="0" smtClean="0"/>
                        <a:t>Explore </a:t>
                      </a:r>
                      <a:r>
                        <a:rPr lang="en-US" sz="1400" b="1" dirty="0" smtClean="0"/>
                        <a:t>the type of acts</a:t>
                      </a:r>
                      <a:r>
                        <a:rPr lang="en-US" sz="1400" dirty="0" smtClean="0"/>
                        <a:t> often considered </a:t>
                      </a:r>
                      <a:r>
                        <a:rPr lang="en-US" sz="1400" b="1" dirty="0" smtClean="0"/>
                        <a:t>right</a:t>
                      </a:r>
                      <a:r>
                        <a:rPr lang="en-US" sz="1400" dirty="0" smtClean="0"/>
                        <a:t> and those often considered </a:t>
                      </a:r>
                      <a:r>
                        <a:rPr lang="en-US" sz="1400" b="1" dirty="0" smtClean="0"/>
                        <a:t>wrong</a:t>
                      </a:r>
                      <a:r>
                        <a:rPr lang="en-US" sz="1400" dirty="0" smtClean="0"/>
                        <a:t> and </a:t>
                      </a:r>
                      <a:r>
                        <a:rPr lang="en-US" sz="1400" b="1" dirty="0" smtClean="0"/>
                        <a:t>the reasons why </a:t>
                      </a:r>
                      <a:r>
                        <a:rPr lang="en-US" sz="1400" dirty="0" smtClean="0"/>
                        <a:t>they are considered so</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‘Why</a:t>
                      </a:r>
                      <a:r>
                        <a:rPr lang="en-AU" sz="1400" baseline="0" dirty="0" smtClean="0"/>
                        <a:t> is sharing equally often considered the right thing to do?’</a:t>
                      </a:r>
                      <a:endParaRPr lang="en-AU" sz="1400" dirty="0"/>
                    </a:p>
                  </a:txBody>
                  <a:tcPr/>
                </a:tc>
              </a:tr>
              <a:tr h="598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3-4: </a:t>
                      </a:r>
                      <a:r>
                        <a:rPr lang="en-US" sz="1400" dirty="0" smtClean="0"/>
                        <a:t>Explore how </a:t>
                      </a:r>
                      <a:r>
                        <a:rPr lang="en-US" sz="1400" b="1" dirty="0" smtClean="0"/>
                        <a:t>apparently wrong actions can sometimes lead to good outcomes and the reverse</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‘What</a:t>
                      </a:r>
                      <a:r>
                        <a:rPr lang="en-AU" sz="1400" baseline="0" dirty="0" smtClean="0"/>
                        <a:t> are examples where sharing food, for example, might lead to a bad outcome?’ Why?</a:t>
                      </a:r>
                      <a:endParaRPr lang="en-AU" sz="1400" dirty="0"/>
                    </a:p>
                  </a:txBody>
                  <a:tcPr/>
                </a:tc>
              </a:tr>
              <a:tr h="8356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5-6: </a:t>
                      </a:r>
                      <a:r>
                        <a:rPr lang="en-US" sz="1400" dirty="0" smtClean="0"/>
                        <a:t>Explore the significance of ‘</a:t>
                      </a:r>
                      <a:r>
                        <a:rPr lang="en-US" sz="1400" b="1" dirty="0" smtClean="0"/>
                        <a:t>means versus ends</a:t>
                      </a:r>
                      <a:r>
                        <a:rPr lang="en-US" sz="1400" dirty="0" smtClean="0"/>
                        <a:t>’ by considering two </a:t>
                      </a:r>
                      <a:r>
                        <a:rPr lang="en-US" sz="1400" i="0" dirty="0" smtClean="0"/>
                        <a:t>ways to act </a:t>
                      </a:r>
                      <a:r>
                        <a:rPr lang="en-US" sz="1400" dirty="0" smtClean="0"/>
                        <a:t>when presented with a problem: </a:t>
                      </a:r>
                      <a:r>
                        <a:rPr lang="en-US" sz="1400" b="0" dirty="0" smtClean="0"/>
                        <a:t>one that privileges means and one ends</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‘What</a:t>
                      </a:r>
                      <a:r>
                        <a:rPr lang="en-AU" sz="1400" baseline="0" dirty="0" smtClean="0"/>
                        <a:t> would happen if food were shared equally, as a particular rule, regardless of the consequences?’  ‘How important is sticking to the rule?’</a:t>
                      </a:r>
                      <a:endParaRPr lang="en-AU" sz="1400" dirty="0" smtClean="0"/>
                    </a:p>
                  </a:txBody>
                  <a:tcPr/>
                </a:tc>
              </a:tr>
              <a:tr h="626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7-8:</a:t>
                      </a:r>
                      <a:r>
                        <a:rPr lang="en-US" sz="1400" dirty="0" smtClean="0">
                          <a:latin typeface="+mn-lt"/>
                        </a:rPr>
                        <a:t>Explore </a:t>
                      </a:r>
                      <a:r>
                        <a:rPr lang="en-US" sz="1400" b="1" dirty="0" smtClean="0">
                          <a:latin typeface="+mn-lt"/>
                        </a:rPr>
                        <a:t>the extent of ethical obligation</a:t>
                      </a:r>
                      <a:r>
                        <a:rPr lang="en-US" sz="1400" dirty="0" smtClean="0">
                          <a:latin typeface="+mn-lt"/>
                        </a:rPr>
                        <a:t> and the implications for thinking about consequences and duties in decision-making and action</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‘Do</a:t>
                      </a:r>
                      <a:r>
                        <a:rPr lang="en-AU" sz="1400" baseline="0" dirty="0" smtClean="0"/>
                        <a:t> people have a responsibility to share resources such as food? Why? What does this mean for Australia’s response to global population movements or world hunger?’</a:t>
                      </a:r>
                      <a:endParaRPr lang="en-AU" sz="1400" dirty="0"/>
                    </a:p>
                  </a:txBody>
                  <a:tcPr/>
                </a:tc>
              </a:tr>
              <a:tr h="733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mn-lt"/>
                        </a:rPr>
                        <a:t>9-10: </a:t>
                      </a:r>
                      <a:r>
                        <a:rPr lang="en-US" sz="1400" dirty="0" smtClean="0">
                          <a:latin typeface="+mn-lt"/>
                        </a:rPr>
                        <a:t>Discuss </a:t>
                      </a:r>
                      <a:r>
                        <a:rPr lang="en-US" sz="1400" b="1" dirty="0" smtClean="0">
                          <a:latin typeface="+mn-lt"/>
                        </a:rPr>
                        <a:t>issues raised by thinking about consequences and duties</a:t>
                      </a:r>
                      <a:r>
                        <a:rPr lang="en-US" sz="1400" dirty="0" smtClean="0">
                          <a:latin typeface="+mn-lt"/>
                        </a:rPr>
                        <a:t>, in approaches to decision-making and action, and arguments for and against these approaches</a:t>
                      </a:r>
                      <a:endParaRPr lang="en-AU" sz="1400" b="1" dirty="0" smtClean="0">
                        <a:latin typeface="+mn-lt"/>
                        <a:ea typeface="Verdana" panose="020B0604030504040204" pitchFamily="34" charset="0"/>
                        <a:cs typeface="Verdana" panose="020B0604030504040204" pitchFamily="34" charset="0"/>
                      </a:endParaRPr>
                    </a:p>
                  </a:txBody>
                  <a:tcPr/>
                </a:tc>
                <a:tc>
                  <a:txBody>
                    <a:bodyPr/>
                    <a:lstStyle/>
                    <a:p>
                      <a:r>
                        <a:rPr lang="en-AU" sz="1400" dirty="0" smtClean="0"/>
                        <a:t>‘Does</a:t>
                      </a:r>
                      <a:r>
                        <a:rPr lang="en-AU" sz="1400" baseline="0" dirty="0" smtClean="0"/>
                        <a:t> a duty (or right) to maximise individual health and well-being conflict with a duty to share with others? Why?’ </a:t>
                      </a:r>
                      <a:endParaRPr lang="en-AU" sz="1400" dirty="0"/>
                    </a:p>
                  </a:txBody>
                  <a:tcPr/>
                </a:tc>
              </a:tr>
            </a:tbl>
          </a:graphicData>
        </a:graphic>
      </p:graphicFrame>
      <p:sp>
        <p:nvSpPr>
          <p:cNvPr id="5" name="TextBox 4"/>
          <p:cNvSpPr txBox="1"/>
          <p:nvPr/>
        </p:nvSpPr>
        <p:spPr>
          <a:xfrm>
            <a:off x="107504" y="0"/>
            <a:ext cx="2068195" cy="769441"/>
          </a:xfrm>
          <a:prstGeom prst="rect">
            <a:avLst/>
          </a:prstGeom>
          <a:noFill/>
        </p:spPr>
        <p:txBody>
          <a:bodyPr wrap="none" rtlCol="0">
            <a:spAutoFit/>
          </a:bodyPr>
          <a:lstStyle/>
          <a:p>
            <a:r>
              <a:rPr lang="en-AU" sz="2000" b="1" dirty="0" smtClean="0">
                <a:solidFill>
                  <a:schemeClr val="bg1"/>
                </a:solidFill>
              </a:rPr>
              <a:t>For example:</a:t>
            </a:r>
            <a:endParaRPr lang="en-AU" sz="2000" b="1" dirty="0">
              <a:solidFill>
                <a:schemeClr val="bg1"/>
              </a:solidFill>
            </a:endParaRPr>
          </a:p>
          <a:p>
            <a:endParaRPr lang="en-AU" dirty="0"/>
          </a:p>
        </p:txBody>
      </p:sp>
    </p:spTree>
    <p:extLst>
      <p:ext uri="{BB962C8B-B14F-4D97-AF65-F5344CB8AC3E}">
        <p14:creationId xmlns:p14="http://schemas.microsoft.com/office/powerpoint/2010/main" val="10873079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a:t>
            </a:r>
            <a:endParaRPr lang="en-AU" dirty="0"/>
          </a:p>
        </p:txBody>
      </p:sp>
      <p:sp>
        <p:nvSpPr>
          <p:cNvPr id="3" name="Content Placeholder 2"/>
          <p:cNvSpPr>
            <a:spLocks noGrp="1"/>
          </p:cNvSpPr>
          <p:nvPr>
            <p:ph idx="1"/>
          </p:nvPr>
        </p:nvSpPr>
        <p:spPr/>
        <p:txBody>
          <a:bodyPr/>
          <a:lstStyle/>
          <a:p>
            <a:r>
              <a:rPr lang="en-AU" dirty="0" smtClean="0"/>
              <a:t> Different students will be working towards achievement standards at different levels</a:t>
            </a:r>
          </a:p>
          <a:p>
            <a:pPr marL="0" indent="0">
              <a:buNone/>
            </a:pPr>
            <a:endParaRPr lang="en-AU" dirty="0" smtClean="0"/>
          </a:p>
          <a:p>
            <a:r>
              <a:rPr lang="en-AU" dirty="0"/>
              <a:t> </a:t>
            </a:r>
            <a:r>
              <a:rPr lang="en-AU" dirty="0" smtClean="0"/>
              <a:t>Teaching and learning activities and assessment tasks can be differentiated to suit learning needs, including complexity of issues or contexts</a:t>
            </a:r>
          </a:p>
        </p:txBody>
      </p:sp>
    </p:spTree>
    <p:custDataLst>
      <p:tags r:id="rId1"/>
    </p:custDataLst>
    <p:extLst>
      <p:ext uri="{BB962C8B-B14F-4D97-AF65-F5344CB8AC3E}">
        <p14:creationId xmlns:p14="http://schemas.microsoft.com/office/powerpoint/2010/main" val="40118004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178896"/>
          </a:xfrm>
        </p:spPr>
        <p:txBody>
          <a:bodyPr/>
          <a:lstStyle/>
          <a:p>
            <a:endParaRPr lang="en-AU" sz="1600" dirty="0" smtClean="0"/>
          </a:p>
          <a:p>
            <a:r>
              <a:rPr lang="en-AU" sz="2000" dirty="0" smtClean="0"/>
              <a:t>Curriculum Planning, Assessment and </a:t>
            </a:r>
            <a:r>
              <a:rPr lang="en-AU" sz="2000" dirty="0"/>
              <a:t>Reporting </a:t>
            </a:r>
            <a:r>
              <a:rPr lang="en-AU" sz="2000" dirty="0" smtClean="0"/>
              <a:t>resources</a:t>
            </a:r>
          </a:p>
          <a:p>
            <a:pPr marL="0" indent="0">
              <a:buNone/>
            </a:pPr>
            <a:endParaRPr lang="en-AU" sz="2000" dirty="0">
              <a:hlinkClick r:id="rId3"/>
            </a:endParaRPr>
          </a:p>
          <a:p>
            <a:pPr marL="0" indent="0">
              <a:buNone/>
            </a:pPr>
            <a:r>
              <a:rPr lang="en-AU" sz="1600" dirty="0" smtClean="0">
                <a:hlinkClick r:id="rId3"/>
              </a:rPr>
              <a:t>http</a:t>
            </a:r>
            <a:r>
              <a:rPr lang="en-AU" sz="1600" dirty="0">
                <a:hlinkClick r:id="rId3"/>
              </a:rPr>
              <a:t>://</a:t>
            </a:r>
            <a:r>
              <a:rPr lang="en-AU" sz="1600" dirty="0" smtClean="0">
                <a:hlinkClick r:id="rId3"/>
              </a:rPr>
              <a:t>www.vcaa.vic.edu.au/Pages/foundation10/viccurriculum/curriculumplanning.aspx</a:t>
            </a:r>
            <a:r>
              <a:rPr lang="en-AU" sz="1600" dirty="0" smtClean="0"/>
              <a:t> </a:t>
            </a:r>
          </a:p>
          <a:p>
            <a:endParaRPr lang="en-AU" sz="1600" dirty="0" smtClean="0"/>
          </a:p>
          <a:p>
            <a:r>
              <a:rPr lang="en-AU" sz="2000" dirty="0" smtClean="0"/>
              <a:t>Contact</a:t>
            </a:r>
          </a:p>
          <a:p>
            <a:endParaRPr lang="en-AU" sz="1600" dirty="0"/>
          </a:p>
          <a:p>
            <a:pPr marL="0" indent="0">
              <a:buNone/>
            </a:pPr>
            <a:r>
              <a:rPr lang="en-AU" sz="1600" dirty="0" smtClean="0"/>
              <a:t>Monica Bini</a:t>
            </a:r>
          </a:p>
          <a:p>
            <a:pPr marL="0" indent="0">
              <a:buNone/>
            </a:pPr>
            <a:r>
              <a:rPr lang="en-AU" sz="1600" dirty="0" smtClean="0"/>
              <a:t>VCAA Curriculum Manager, Humanities and Social Sciences</a:t>
            </a:r>
          </a:p>
          <a:p>
            <a:pPr marL="0" indent="0">
              <a:buNone/>
            </a:pPr>
            <a:r>
              <a:rPr lang="en-AU" sz="1600" dirty="0" smtClean="0"/>
              <a:t>Email: </a:t>
            </a:r>
            <a:r>
              <a:rPr lang="en-AU" sz="1600" dirty="0" smtClean="0">
                <a:hlinkClick r:id="rId4"/>
              </a:rPr>
              <a:t>bini.monica.m@edumail.vic.gov.au</a:t>
            </a:r>
            <a:endParaRPr lang="en-AU" sz="1600" dirty="0" smtClean="0"/>
          </a:p>
          <a:p>
            <a:pPr marL="0" indent="0">
              <a:buNone/>
            </a:pPr>
            <a:r>
              <a:rPr lang="en-AU" sz="1600" dirty="0" smtClean="0"/>
              <a:t>Phone: 9032 1693</a:t>
            </a:r>
          </a:p>
          <a:p>
            <a:pPr marL="0" indent="0">
              <a:buNone/>
            </a:pPr>
            <a:endParaRPr lang="en-AU" sz="1600" dirty="0"/>
          </a:p>
        </p:txBody>
      </p:sp>
      <p:sp>
        <p:nvSpPr>
          <p:cNvPr id="4" name="TextBox 3"/>
          <p:cNvSpPr txBox="1"/>
          <p:nvPr/>
        </p:nvSpPr>
        <p:spPr>
          <a:xfrm>
            <a:off x="1619672" y="29815"/>
            <a:ext cx="5336717" cy="584775"/>
          </a:xfrm>
          <a:prstGeom prst="rect">
            <a:avLst/>
          </a:prstGeom>
          <a:noFill/>
        </p:spPr>
        <p:txBody>
          <a:bodyPr wrap="none" rtlCol="0">
            <a:spAutoFit/>
          </a:bodyPr>
          <a:lstStyle/>
          <a:p>
            <a:r>
              <a:rPr lang="en-AU" sz="3200" b="1" dirty="0" smtClean="0">
                <a:solidFill>
                  <a:schemeClr val="bg1"/>
                </a:solidFill>
              </a:rPr>
              <a:t>Contact and resources</a:t>
            </a:r>
            <a:endParaRPr lang="en-AU" sz="3200" b="1" dirty="0">
              <a:solidFill>
                <a:schemeClr val="bg1"/>
              </a:solidFill>
            </a:endParaRPr>
          </a:p>
        </p:txBody>
      </p:sp>
    </p:spTree>
    <p:extLst>
      <p:ext uri="{BB962C8B-B14F-4D97-AF65-F5344CB8AC3E}">
        <p14:creationId xmlns:p14="http://schemas.microsoft.com/office/powerpoint/2010/main" val="281184472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Objectives</a:t>
            </a:r>
            <a:endParaRPr lang="en-AU" dirty="0"/>
          </a:p>
        </p:txBody>
      </p:sp>
      <p:sp>
        <p:nvSpPr>
          <p:cNvPr id="3" name="Content Placeholder 2"/>
          <p:cNvSpPr>
            <a:spLocks noGrp="1"/>
          </p:cNvSpPr>
          <p:nvPr>
            <p:ph idx="1"/>
          </p:nvPr>
        </p:nvSpPr>
        <p:spPr/>
        <p:txBody>
          <a:bodyPr/>
          <a:lstStyle/>
          <a:p>
            <a:r>
              <a:rPr lang="en-AU" dirty="0" smtClean="0"/>
              <a:t> an overview of the Ethical Capability curriculum</a:t>
            </a:r>
          </a:p>
          <a:p>
            <a:pPr marL="0" indent="0">
              <a:buNone/>
            </a:pPr>
            <a:endParaRPr lang="en-AU" dirty="0" smtClean="0"/>
          </a:p>
          <a:p>
            <a:r>
              <a:rPr lang="en-AU" dirty="0"/>
              <a:t> </a:t>
            </a:r>
            <a:r>
              <a:rPr lang="en-AU" dirty="0" smtClean="0"/>
              <a:t>introduction of an ethical issue planning tool </a:t>
            </a:r>
            <a:endParaRPr lang="en-AU" dirty="0"/>
          </a:p>
        </p:txBody>
      </p:sp>
    </p:spTree>
    <p:extLst>
      <p:ext uri="{BB962C8B-B14F-4D97-AF65-F5344CB8AC3E}">
        <p14:creationId xmlns:p14="http://schemas.microsoft.com/office/powerpoint/2010/main" val="3513932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1143000"/>
          </a:xfrm>
        </p:spPr>
        <p:txBody>
          <a:bodyPr/>
          <a:lstStyle/>
          <a:p>
            <a:r>
              <a:rPr lang="en-AU" dirty="0" smtClean="0"/>
              <a:t>Aims</a:t>
            </a:r>
            <a:endParaRPr lang="en-AU" dirty="0"/>
          </a:p>
        </p:txBody>
      </p:sp>
      <p:sp>
        <p:nvSpPr>
          <p:cNvPr id="3" name="Content Placeholder 2"/>
          <p:cNvSpPr>
            <a:spLocks noGrp="1"/>
          </p:cNvSpPr>
          <p:nvPr>
            <p:ph idx="1"/>
          </p:nvPr>
        </p:nvSpPr>
        <p:spPr>
          <a:xfrm>
            <a:off x="395536" y="1484784"/>
            <a:ext cx="8352928" cy="3962400"/>
          </a:xfrm>
        </p:spPr>
        <p:txBody>
          <a:bodyPr/>
          <a:lstStyle/>
          <a:p>
            <a:pPr marL="0" indent="0">
              <a:buNone/>
            </a:pPr>
            <a:r>
              <a:rPr lang="en-US" sz="2400" b="0" dirty="0"/>
              <a:t>The Ethical Capability curriculum aims to develop knowledge, understandings and skills to enable students to</a:t>
            </a:r>
            <a:r>
              <a:rPr lang="en-US" sz="2400" b="0" dirty="0" smtClean="0"/>
              <a:t>:</a:t>
            </a:r>
            <a:endParaRPr lang="en-US" sz="2400" b="0" dirty="0"/>
          </a:p>
          <a:p>
            <a:pPr>
              <a:buFont typeface="Arial" panose="020B0604020202020204" pitchFamily="34" charset="0"/>
              <a:buChar char="•"/>
            </a:pPr>
            <a:r>
              <a:rPr lang="en-US" sz="2400" b="0" dirty="0" err="1">
                <a:solidFill>
                  <a:schemeClr val="accent2"/>
                </a:solidFill>
              </a:rPr>
              <a:t>Analyse</a:t>
            </a:r>
            <a:r>
              <a:rPr lang="en-US" sz="2400" b="0" dirty="0">
                <a:solidFill>
                  <a:schemeClr val="accent2"/>
                </a:solidFill>
              </a:rPr>
              <a:t> and evaluate ethical issues</a:t>
            </a:r>
            <a:r>
              <a:rPr lang="en-US" sz="2400" b="0" dirty="0"/>
              <a:t>, </a:t>
            </a:r>
            <a:r>
              <a:rPr lang="en-US" sz="2400" b="0" dirty="0" err="1"/>
              <a:t>recognising</a:t>
            </a:r>
            <a:r>
              <a:rPr lang="en-US" sz="2400" b="0" dirty="0"/>
              <a:t> areas of contestability</a:t>
            </a:r>
          </a:p>
          <a:p>
            <a:pPr>
              <a:buFont typeface="Arial" panose="020B0604020202020204" pitchFamily="34" charset="0"/>
              <a:buChar char="•"/>
            </a:pPr>
            <a:r>
              <a:rPr lang="en-US" sz="2400" b="0" dirty="0"/>
              <a:t>Identify the bases of ethical principles and ethical reasoning</a:t>
            </a:r>
          </a:p>
          <a:p>
            <a:pPr>
              <a:buFont typeface="Arial" panose="020B0604020202020204" pitchFamily="34" charset="0"/>
              <a:buChar char="•"/>
            </a:pPr>
            <a:r>
              <a:rPr lang="en-US" sz="2400" b="0" dirty="0"/>
              <a:t>Engage with the challenges of managing ethical decision making and action for individuals and groups</a:t>
            </a:r>
          </a:p>
          <a:p>
            <a:pPr>
              <a:buFont typeface="Arial" panose="020B0604020202020204" pitchFamily="34" charset="0"/>
              <a:buChar char="•"/>
            </a:pPr>
            <a:r>
              <a:rPr lang="en-US" sz="2400" b="0" dirty="0"/>
              <a:t>Cultivate open-mindedness and </a:t>
            </a:r>
            <a:r>
              <a:rPr lang="en-US" sz="2400" b="0" dirty="0" smtClean="0"/>
              <a:t>reasonableness</a:t>
            </a:r>
            <a:endParaRPr lang="en-AU" sz="2400" b="0" dirty="0"/>
          </a:p>
        </p:txBody>
      </p:sp>
    </p:spTree>
    <p:custDataLst>
      <p:tags r:id="rId1"/>
    </p:custDataLst>
    <p:extLst>
      <p:ext uri="{BB962C8B-B14F-4D97-AF65-F5344CB8AC3E}">
        <p14:creationId xmlns:p14="http://schemas.microsoft.com/office/powerpoint/2010/main" val="368026096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796" y="435698"/>
            <a:ext cx="7772400" cy="1143000"/>
          </a:xfrm>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327638"/>
              </p:ext>
            </p:extLst>
          </p:nvPr>
        </p:nvGraphicFramePr>
        <p:xfrm>
          <a:off x="395536" y="2276872"/>
          <a:ext cx="8352928" cy="487680"/>
        </p:xfrm>
        <a:graphic>
          <a:graphicData uri="http://schemas.openxmlformats.org/drawingml/2006/table">
            <a:tbl>
              <a:tblPr firstRow="1" bandRow="1">
                <a:tableStyleId>{5C22544A-7EE6-4342-B048-85BDC9FD1C3A}</a:tableStyleId>
              </a:tblPr>
              <a:tblGrid>
                <a:gridCol w="4176464"/>
                <a:gridCol w="4176464"/>
              </a:tblGrid>
              <a:tr h="370840">
                <a:tc>
                  <a:txBody>
                    <a:bodyPr/>
                    <a:lstStyle/>
                    <a:p>
                      <a:pPr algn="l" fontAlgn="t"/>
                      <a:r>
                        <a:rPr lang="en-AU" sz="2400" b="0" dirty="0" smtClean="0">
                          <a:effectLst/>
                        </a:rPr>
                        <a:t>Understanding Concepts</a:t>
                      </a:r>
                      <a:endParaRPr lang="en-AU" sz="2400" b="0" dirty="0">
                        <a:effectLst/>
                      </a:endParaRPr>
                    </a:p>
                  </a:txBody>
                  <a:tcPr marL="60960" marR="60960" marT="60960" marB="60960"/>
                </a:tc>
                <a:tc>
                  <a:txBody>
                    <a:bodyPr/>
                    <a:lstStyle/>
                    <a:p>
                      <a:r>
                        <a:rPr lang="en-AU" sz="2400" b="0" dirty="0" smtClean="0"/>
                        <a:t>Decision Making and Actions</a:t>
                      </a:r>
                      <a:endParaRPr lang="en-AU" sz="2400" b="0" dirty="0"/>
                    </a:p>
                  </a:txBody>
                  <a:tcPr/>
                </a:tc>
              </a:tr>
            </a:tbl>
          </a:graphicData>
        </a:graphic>
      </p:graphicFrame>
      <p:sp>
        <p:nvSpPr>
          <p:cNvPr id="5" name="TextBox 4"/>
          <p:cNvSpPr txBox="1"/>
          <p:nvPr/>
        </p:nvSpPr>
        <p:spPr>
          <a:xfrm>
            <a:off x="611560" y="3284984"/>
            <a:ext cx="7848872" cy="1323439"/>
          </a:xfrm>
          <a:prstGeom prst="rect">
            <a:avLst/>
          </a:prstGeom>
          <a:noFill/>
        </p:spPr>
        <p:txBody>
          <a:bodyPr wrap="square" rtlCol="0">
            <a:spAutoFit/>
          </a:bodyPr>
          <a:lstStyle/>
          <a:p>
            <a:r>
              <a:rPr lang="en-US" b="1" dirty="0">
                <a:latin typeface="+mn-lt"/>
              </a:rPr>
              <a:t>Achievement </a:t>
            </a:r>
            <a:r>
              <a:rPr lang="en-US" b="1" dirty="0" smtClean="0">
                <a:latin typeface="+mn-lt"/>
              </a:rPr>
              <a:t>standards</a:t>
            </a:r>
          </a:p>
          <a:p>
            <a:endParaRPr lang="en-US" sz="1600" dirty="0">
              <a:latin typeface="+mn-lt"/>
            </a:endParaRPr>
          </a:p>
          <a:p>
            <a:pPr marL="285750" indent="-285750">
              <a:buFont typeface="Arial" panose="020B0604020202020204" pitchFamily="34" charset="0"/>
              <a:buChar char="•"/>
            </a:pPr>
            <a:r>
              <a:rPr lang="en-US" sz="2000" dirty="0" smtClean="0">
                <a:latin typeface="+mn-lt"/>
              </a:rPr>
              <a:t>The </a:t>
            </a:r>
            <a:r>
              <a:rPr lang="en-US" sz="2000" dirty="0">
                <a:latin typeface="+mn-lt"/>
              </a:rPr>
              <a:t>first achievement standard at Foundation to Level 2 and then at Levels 4, 6, 8 and </a:t>
            </a:r>
            <a:r>
              <a:rPr lang="en-US" sz="2000" dirty="0" smtClean="0">
                <a:latin typeface="+mn-lt"/>
              </a:rPr>
              <a:t>10 </a:t>
            </a:r>
          </a:p>
        </p:txBody>
      </p:sp>
      <p:sp>
        <p:nvSpPr>
          <p:cNvPr id="3" name="TextBox 2"/>
          <p:cNvSpPr txBox="1"/>
          <p:nvPr/>
        </p:nvSpPr>
        <p:spPr>
          <a:xfrm>
            <a:off x="611560" y="1578698"/>
            <a:ext cx="5688632" cy="461665"/>
          </a:xfrm>
          <a:prstGeom prst="rect">
            <a:avLst/>
          </a:prstGeom>
          <a:noFill/>
        </p:spPr>
        <p:txBody>
          <a:bodyPr wrap="square" rtlCol="0">
            <a:spAutoFit/>
          </a:bodyPr>
          <a:lstStyle/>
          <a:p>
            <a:r>
              <a:rPr lang="en-AU" b="1" dirty="0" smtClean="0">
                <a:latin typeface="+mn-lt"/>
              </a:rPr>
              <a:t>Strands - 2 strands </a:t>
            </a:r>
            <a:endParaRPr lang="en-AU" b="1" dirty="0">
              <a:latin typeface="+mn-lt"/>
            </a:endParaRPr>
          </a:p>
        </p:txBody>
      </p:sp>
    </p:spTree>
    <p:custDataLst>
      <p:tags r:id="rId1"/>
    </p:custDataLst>
    <p:extLst>
      <p:ext uri="{BB962C8B-B14F-4D97-AF65-F5344CB8AC3E}">
        <p14:creationId xmlns:p14="http://schemas.microsoft.com/office/powerpoint/2010/main" val="5851042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1143000"/>
          </a:xfrm>
        </p:spPr>
        <p:txBody>
          <a:bodyPr/>
          <a:lstStyle/>
          <a:p>
            <a:r>
              <a:rPr lang="en-AU" dirty="0" smtClean="0"/>
              <a:t>Key messages</a:t>
            </a:r>
            <a:endParaRPr lang="en-AU" dirty="0"/>
          </a:p>
        </p:txBody>
      </p:sp>
      <p:sp>
        <p:nvSpPr>
          <p:cNvPr id="3" name="Content Placeholder 2"/>
          <p:cNvSpPr>
            <a:spLocks noGrp="1"/>
          </p:cNvSpPr>
          <p:nvPr>
            <p:ph idx="1"/>
          </p:nvPr>
        </p:nvSpPr>
        <p:spPr>
          <a:xfrm>
            <a:off x="611560" y="1412776"/>
            <a:ext cx="7772400" cy="3962400"/>
          </a:xfrm>
        </p:spPr>
        <p:txBody>
          <a:bodyPr/>
          <a:lstStyle/>
          <a:p>
            <a:pPr>
              <a:buFont typeface="Arial" panose="020B0604020202020204" pitchFamily="34" charset="0"/>
              <a:buChar char="•"/>
            </a:pPr>
            <a:r>
              <a:rPr lang="en-US" sz="2000" b="0" dirty="0" smtClean="0"/>
              <a:t>This is a new curriculum</a:t>
            </a:r>
          </a:p>
          <a:p>
            <a:pPr marL="0" indent="0">
              <a:buNone/>
            </a:pPr>
            <a:r>
              <a:rPr lang="en-US" sz="2000" b="0" dirty="0" smtClean="0"/>
              <a:t> </a:t>
            </a:r>
          </a:p>
          <a:p>
            <a:pPr>
              <a:buFont typeface="Arial" panose="020B0604020202020204" pitchFamily="34" charset="0"/>
              <a:buChar char="•"/>
            </a:pPr>
            <a:r>
              <a:rPr lang="en-US" sz="2000" b="0" dirty="0" smtClean="0"/>
              <a:t>The content descriptions covering ethical concepts and decision making need to be explicitly taught and assessed to progress student learning</a:t>
            </a:r>
          </a:p>
          <a:p>
            <a:pPr marL="0" indent="0">
              <a:buNone/>
            </a:pPr>
            <a:endParaRPr lang="en-US" sz="2000" b="0" dirty="0" smtClean="0"/>
          </a:p>
          <a:p>
            <a:pPr>
              <a:buFont typeface="Arial" panose="020B0604020202020204" pitchFamily="34" charset="0"/>
              <a:buChar char="•"/>
            </a:pPr>
            <a:r>
              <a:rPr lang="en-US" sz="2000" b="0" dirty="0" smtClean="0"/>
              <a:t>Learn </a:t>
            </a:r>
            <a:r>
              <a:rPr lang="en-US" sz="2000" b="0" dirty="0"/>
              <a:t>the terminology in the curriculum. It provides </a:t>
            </a:r>
            <a:r>
              <a:rPr lang="en-US" sz="2000" b="0" dirty="0" smtClean="0"/>
              <a:t>teachers and students </a:t>
            </a:r>
            <a:r>
              <a:rPr lang="en-US" sz="2000" b="0" dirty="0"/>
              <a:t>with the vocabulary to </a:t>
            </a:r>
            <a:r>
              <a:rPr lang="en-US" sz="2000" b="0" dirty="0" smtClean="0"/>
              <a:t>ask questions and describe learning. A glossary can be downloaded from the Ethical Capability ‘Introduction’ page. </a:t>
            </a:r>
          </a:p>
          <a:p>
            <a:pPr marL="0" indent="0">
              <a:buNone/>
            </a:pPr>
            <a:endParaRPr lang="en-AU" sz="1600" b="0" dirty="0"/>
          </a:p>
        </p:txBody>
      </p:sp>
    </p:spTree>
    <p:custDataLst>
      <p:tags r:id="rId1"/>
    </p:custDataLst>
    <p:extLst>
      <p:ext uri="{BB962C8B-B14F-4D97-AF65-F5344CB8AC3E}">
        <p14:creationId xmlns:p14="http://schemas.microsoft.com/office/powerpoint/2010/main" val="22230240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messages</a:t>
            </a:r>
            <a:endParaRPr lang="en-AU"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dirty="0"/>
              <a:t>There is strong connection between the Ethical Capability and Critical and Creative Thinking </a:t>
            </a:r>
            <a:r>
              <a:rPr lang="en-US" sz="2000" b="0" dirty="0" smtClean="0"/>
              <a:t>curriculums. </a:t>
            </a:r>
          </a:p>
          <a:p>
            <a:pPr marL="0" indent="0">
              <a:buNone/>
            </a:pPr>
            <a:endParaRPr lang="en-US" sz="2000" b="0" dirty="0"/>
          </a:p>
          <a:p>
            <a:pPr>
              <a:buFont typeface="Arial" panose="020B0604020202020204" pitchFamily="34" charset="0"/>
              <a:buChar char="•"/>
            </a:pPr>
            <a:r>
              <a:rPr lang="en-US" sz="2000" b="0" dirty="0"/>
              <a:t>As this is a new curriculum, older students may need to begin their learning at lower levels. This will provide the necessary scaffolding and ultimately support progression of learning </a:t>
            </a:r>
            <a:endParaRPr lang="en-US" sz="2000" b="0" dirty="0" smtClean="0"/>
          </a:p>
          <a:p>
            <a:pPr marL="0" indent="0">
              <a:buNone/>
            </a:pPr>
            <a:endParaRPr lang="en-US" sz="2000" b="0" dirty="0"/>
          </a:p>
          <a:p>
            <a:pPr>
              <a:buFont typeface="Arial" panose="020B0604020202020204" pitchFamily="34" charset="0"/>
              <a:buChar char="•"/>
            </a:pPr>
            <a:r>
              <a:rPr lang="en-US" sz="2000" b="0" dirty="0"/>
              <a:t>Whole-school planning is essential for schools to determine how and when the curriculum is taught</a:t>
            </a:r>
          </a:p>
          <a:p>
            <a:endParaRPr lang="en-AU" dirty="0"/>
          </a:p>
        </p:txBody>
      </p:sp>
    </p:spTree>
    <p:custDataLst>
      <p:tags r:id="rId1"/>
    </p:custDataLst>
    <p:extLst>
      <p:ext uri="{BB962C8B-B14F-4D97-AF65-F5344CB8AC3E}">
        <p14:creationId xmlns:p14="http://schemas.microsoft.com/office/powerpoint/2010/main" val="5128705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Ethical issues</a:t>
            </a:r>
            <a:endParaRPr lang="en-AU" dirty="0"/>
          </a:p>
        </p:txBody>
      </p:sp>
      <p:sp>
        <p:nvSpPr>
          <p:cNvPr id="3" name="Content Placeholder 2"/>
          <p:cNvSpPr>
            <a:spLocks noGrp="1"/>
          </p:cNvSpPr>
          <p:nvPr>
            <p:ph idx="1"/>
          </p:nvPr>
        </p:nvSpPr>
        <p:spPr/>
        <p:txBody>
          <a:bodyPr/>
          <a:lstStyle/>
          <a:p>
            <a:pPr marL="0" indent="0">
              <a:buNone/>
            </a:pPr>
            <a:r>
              <a:rPr lang="en-AU" dirty="0" smtClean="0"/>
              <a:t>An ability to analyse and evaluate an ethical issue requires knowledge, skills drawn from:</a:t>
            </a:r>
          </a:p>
          <a:p>
            <a:pPr>
              <a:buFontTx/>
              <a:buChar char="-"/>
            </a:pPr>
            <a:r>
              <a:rPr lang="en-AU" dirty="0"/>
              <a:t>E</a:t>
            </a:r>
            <a:r>
              <a:rPr lang="en-AU" dirty="0" smtClean="0"/>
              <a:t>thical capability</a:t>
            </a:r>
          </a:p>
          <a:p>
            <a:pPr>
              <a:buFontTx/>
              <a:buChar char="-"/>
            </a:pPr>
            <a:r>
              <a:rPr lang="en-AU" dirty="0" smtClean="0"/>
              <a:t>Critical and creative thinking</a:t>
            </a:r>
          </a:p>
          <a:p>
            <a:pPr>
              <a:buFontTx/>
              <a:buChar char="-"/>
            </a:pPr>
            <a:r>
              <a:rPr lang="en-AU" dirty="0" smtClean="0"/>
              <a:t>Other capabilities and learning areas as appropriate</a:t>
            </a:r>
            <a:endParaRPr lang="en-AU" dirty="0"/>
          </a:p>
        </p:txBody>
      </p:sp>
    </p:spTree>
    <p:custDataLst>
      <p:tags r:id="rId1"/>
    </p:custDataLst>
    <p:extLst>
      <p:ext uri="{BB962C8B-B14F-4D97-AF65-F5344CB8AC3E}">
        <p14:creationId xmlns:p14="http://schemas.microsoft.com/office/powerpoint/2010/main" val="187743496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43136"/>
          </a:xfrm>
        </p:spPr>
        <p:txBody>
          <a:bodyPr/>
          <a:lstStyle/>
          <a:p>
            <a:r>
              <a:rPr lang="en-AU" sz="3600" dirty="0" smtClean="0"/>
              <a:t>Example knowledge and skills</a:t>
            </a:r>
            <a:r>
              <a:rPr lang="en-AU" dirty="0" smtClean="0"/>
              <a:t> </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2101000"/>
              </p:ext>
            </p:extLst>
          </p:nvPr>
        </p:nvGraphicFramePr>
        <p:xfrm>
          <a:off x="251520" y="1340768"/>
          <a:ext cx="8712968"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1608045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AU" sz="3600" dirty="0" smtClean="0"/>
              <a:t>The Understanding </a:t>
            </a:r>
            <a:r>
              <a:rPr lang="en-AU" sz="3600" dirty="0"/>
              <a:t>C</a:t>
            </a:r>
            <a:r>
              <a:rPr lang="en-AU" sz="3600" dirty="0" smtClean="0"/>
              <a:t>oncepts </a:t>
            </a:r>
            <a:br>
              <a:rPr lang="en-AU" sz="3600" dirty="0" smtClean="0"/>
            </a:br>
            <a:r>
              <a:rPr lang="en-AU" sz="3600" dirty="0" smtClean="0"/>
              <a:t>strand</a:t>
            </a:r>
            <a:endParaRPr lang="en-AU" sz="3600" dirty="0"/>
          </a:p>
        </p:txBody>
      </p:sp>
      <p:sp>
        <p:nvSpPr>
          <p:cNvPr id="3" name="Content Placeholder 2"/>
          <p:cNvSpPr>
            <a:spLocks noGrp="1"/>
          </p:cNvSpPr>
          <p:nvPr>
            <p:ph idx="1"/>
          </p:nvPr>
        </p:nvSpPr>
        <p:spPr>
          <a:xfrm>
            <a:off x="685800" y="1628800"/>
            <a:ext cx="7772400" cy="4314800"/>
          </a:xfrm>
        </p:spPr>
        <p:txBody>
          <a:bodyPr/>
          <a:lstStyle/>
          <a:p>
            <a:pPr marL="0" indent="0">
              <a:buNone/>
            </a:pPr>
            <a:r>
              <a:rPr lang="en-AU" sz="2400" dirty="0" smtClean="0"/>
              <a:t>Students progressively learn to analyse:</a:t>
            </a:r>
          </a:p>
          <a:p>
            <a:pPr marL="0" indent="0">
              <a:buNone/>
            </a:pPr>
            <a:endParaRPr lang="en-AU" sz="2400" dirty="0" smtClean="0"/>
          </a:p>
          <a:p>
            <a:r>
              <a:rPr lang="en-AU" sz="2400" dirty="0"/>
              <a:t>key concepts and ideas important to identifying ethical problems </a:t>
            </a:r>
            <a:endParaRPr lang="en-AU" sz="2400" dirty="0" smtClean="0"/>
          </a:p>
          <a:p>
            <a:pPr marL="0" indent="0">
              <a:buNone/>
            </a:pPr>
            <a:endParaRPr lang="en-AU" sz="2400" dirty="0"/>
          </a:p>
          <a:p>
            <a:r>
              <a:rPr lang="en-AU" sz="2400" dirty="0" smtClean="0"/>
              <a:t>concepts </a:t>
            </a:r>
            <a:r>
              <a:rPr lang="en-AU" sz="2400" dirty="0"/>
              <a:t>that have ethical significance such as </a:t>
            </a:r>
            <a:r>
              <a:rPr lang="en-AU" sz="2400" dirty="0" smtClean="0"/>
              <a:t>good, wrong, tolerance</a:t>
            </a:r>
            <a:r>
              <a:rPr lang="en-AU" sz="2400" dirty="0"/>
              <a:t>, greed, freedom and </a:t>
            </a:r>
            <a:r>
              <a:rPr lang="en-AU" sz="2400" dirty="0" smtClean="0"/>
              <a:t>courage</a:t>
            </a:r>
          </a:p>
          <a:p>
            <a:pPr marL="0" indent="0">
              <a:buNone/>
            </a:pPr>
            <a:endParaRPr lang="en-AU" sz="2400" dirty="0"/>
          </a:p>
          <a:p>
            <a:r>
              <a:rPr lang="en-AU" sz="2400" dirty="0"/>
              <a:t>the nature and justifications of ethical principles</a:t>
            </a:r>
          </a:p>
          <a:p>
            <a:pPr marL="0" indent="0">
              <a:buNone/>
            </a:pPr>
            <a:endParaRPr lang="en-AU" dirty="0"/>
          </a:p>
        </p:txBody>
      </p:sp>
    </p:spTree>
    <p:custDataLst>
      <p:tags r:id="rId1"/>
    </p:custDataLst>
    <p:extLst>
      <p:ext uri="{BB962C8B-B14F-4D97-AF65-F5344CB8AC3E}">
        <p14:creationId xmlns:p14="http://schemas.microsoft.com/office/powerpoint/2010/main" val="254479392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Props1.xml><?xml version="1.0" encoding="utf-8"?>
<ds:datastoreItem xmlns:ds="http://schemas.openxmlformats.org/officeDocument/2006/customXml" ds:itemID="{D277F221-90DE-4FE9-96AB-A5DCA3BB48BA}"/>
</file>

<file path=customXml/itemProps2.xml><?xml version="1.0" encoding="utf-8"?>
<ds:datastoreItem xmlns:ds="http://schemas.openxmlformats.org/officeDocument/2006/customXml" ds:itemID="{8B894EFF-8312-45AE-B092-A16FA92786CB}"/>
</file>

<file path=customXml/itemProps3.xml><?xml version="1.0" encoding="utf-8"?>
<ds:datastoreItem xmlns:ds="http://schemas.openxmlformats.org/officeDocument/2006/customXml" ds:itemID="{8157E496-6F10-497B-AC7C-6497CDDF8DC3}"/>
</file>

<file path=docProps/app.xml><?xml version="1.0" encoding="utf-8"?>
<Properties xmlns="http://schemas.openxmlformats.org/officeDocument/2006/extended-properties" xmlns:vt="http://schemas.openxmlformats.org/officeDocument/2006/docPropsVTypes">
  <Template>F10 PPT Template</Template>
  <TotalTime>19072</TotalTime>
  <Words>2921</Words>
  <Application>Microsoft Office PowerPoint</Application>
  <PresentationFormat>On-screen Show (4:3)</PresentationFormat>
  <Paragraphs>250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F10 PPT Template</vt:lpstr>
      <vt:lpstr>Introducing Ethical Capability Focus on 7-10</vt:lpstr>
      <vt:lpstr>Objectives</vt:lpstr>
      <vt:lpstr>Aims</vt:lpstr>
      <vt:lpstr>Structure</vt:lpstr>
      <vt:lpstr>Key messages</vt:lpstr>
      <vt:lpstr>Key messages</vt:lpstr>
      <vt:lpstr>Ethical issues</vt:lpstr>
      <vt:lpstr>Example knowledge and skills </vt:lpstr>
      <vt:lpstr>The Understanding Concepts  strand</vt:lpstr>
      <vt:lpstr>Understanding Concepts strand </vt:lpstr>
      <vt:lpstr>“Is sharing resources equally the fairest and best thing to do?”</vt:lpstr>
      <vt:lpstr>Decision-making and action strand</vt:lpstr>
      <vt:lpstr>Decision-making and action strand</vt:lpstr>
      <vt:lpstr>“Is sharing resources equally the fairest and best thing to do?”</vt:lpstr>
      <vt:lpstr>Assessment</vt:lpstr>
      <vt:lpstr>PowerPoint Presentation</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Ethical Capability</dc:title>
  <dc:creator>Fisher, Peter P</dc:creator>
  <cp:keywords>Ethical Capability, powerpoint</cp:keywords>
  <cp:lastModifiedBy>Fisher, Peter P</cp:lastModifiedBy>
  <cp:revision>216</cp:revision>
  <cp:lastPrinted>2016-05-23T05:53:32Z</cp:lastPrinted>
  <dcterms:created xsi:type="dcterms:W3CDTF">2016-01-14T23:55:44Z</dcterms:created>
  <dcterms:modified xsi:type="dcterms:W3CDTF">2016-05-26T01:11:40Z</dcterms:modified>
  <cp:category>Powerpoint, Presentation, Ethical Capability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y fmtid="{D5CDD505-2E9C-101B-9397-08002B2CF9AE}" pid="7" name="Order">
    <vt:r8>2978400</vt:r8>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y fmtid="{D5CDD505-2E9C-101B-9397-08002B2CF9AE}" pid="12" name="TemplateUrl">
    <vt:lpwstr/>
  </property>
</Properties>
</file>