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98" r:id="rId3"/>
    <p:sldId id="292" r:id="rId4"/>
    <p:sldId id="293" r:id="rId5"/>
    <p:sldId id="274" r:id="rId6"/>
    <p:sldId id="280" r:id="rId7"/>
    <p:sldId id="260" r:id="rId8"/>
    <p:sldId id="264" r:id="rId9"/>
    <p:sldId id="263" r:id="rId10"/>
    <p:sldId id="283" r:id="rId11"/>
    <p:sldId id="286" r:id="rId12"/>
    <p:sldId id="284" r:id="rId13"/>
    <p:sldId id="291" r:id="rId14"/>
    <p:sldId id="287" r:id="rId15"/>
    <p:sldId id="285" r:id="rId16"/>
    <p:sldId id="288" r:id="rId17"/>
    <p:sldId id="270" r:id="rId18"/>
    <p:sldId id="271" r:id="rId19"/>
    <p:sldId id="273" r:id="rId20"/>
    <p:sldId id="276" r:id="rId21"/>
    <p:sldId id="278" r:id="rId22"/>
    <p:sldId id="279" r:id="rId23"/>
    <p:sldId id="281" r:id="rId24"/>
    <p:sldId id="282" r:id="rId25"/>
    <p:sldId id="297" r:id="rId26"/>
    <p:sldId id="295" r:id="rId27"/>
    <p:sldId id="294" r:id="rId28"/>
    <p:sldId id="267" r:id="rId29"/>
    <p:sldId id="290" r:id="rId30"/>
    <p:sldId id="289" r:id="rId31"/>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0535" autoAdjust="0"/>
  </p:normalViewPr>
  <p:slideViewPr>
    <p:cSldViewPr>
      <p:cViewPr>
        <p:scale>
          <a:sx n="97" d="100"/>
          <a:sy n="97" d="100"/>
        </p:scale>
        <p:origin x="-20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44021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2697207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1889589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2226946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3007578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3929913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127953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1600035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1622902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3484316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896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1558788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20</a:t>
            </a:fld>
            <a:endParaRPr lang="en-AU"/>
          </a:p>
        </p:txBody>
      </p:sp>
    </p:spTree>
    <p:extLst>
      <p:ext uri="{BB962C8B-B14F-4D97-AF65-F5344CB8AC3E}">
        <p14:creationId xmlns:p14="http://schemas.microsoft.com/office/powerpoint/2010/main" val="4051833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21</a:t>
            </a:fld>
            <a:endParaRPr lang="en-AU"/>
          </a:p>
        </p:txBody>
      </p:sp>
    </p:spTree>
    <p:extLst>
      <p:ext uri="{BB962C8B-B14F-4D97-AF65-F5344CB8AC3E}">
        <p14:creationId xmlns:p14="http://schemas.microsoft.com/office/powerpoint/2010/main" val="4051833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22</a:t>
            </a:fld>
            <a:endParaRPr lang="en-AU"/>
          </a:p>
        </p:txBody>
      </p:sp>
    </p:spTree>
    <p:extLst>
      <p:ext uri="{BB962C8B-B14F-4D97-AF65-F5344CB8AC3E}">
        <p14:creationId xmlns:p14="http://schemas.microsoft.com/office/powerpoint/2010/main" val="4051833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23</a:t>
            </a:fld>
            <a:endParaRPr lang="en-AU"/>
          </a:p>
        </p:txBody>
      </p:sp>
    </p:spTree>
    <p:extLst>
      <p:ext uri="{BB962C8B-B14F-4D97-AF65-F5344CB8AC3E}">
        <p14:creationId xmlns:p14="http://schemas.microsoft.com/office/powerpoint/2010/main" val="4051833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3435386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861584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1170487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3812768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2248752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1869954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856278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231116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2487472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5</a:t>
            </a:fld>
            <a:endParaRPr lang="en-AU"/>
          </a:p>
        </p:txBody>
      </p:sp>
    </p:spTree>
    <p:extLst>
      <p:ext uri="{BB962C8B-B14F-4D97-AF65-F5344CB8AC3E}">
        <p14:creationId xmlns:p14="http://schemas.microsoft.com/office/powerpoint/2010/main" val="149076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98947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3553542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2805749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782239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vcaa.vic.edu.au/Pages/foundation10/viccurriculum/english/englishcmt.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victoriancurriculum.vcaa.vic.edu.au/"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moore.jacqueline.j@edumail.vic.gov.a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Victorian Curriculum</a:t>
            </a:r>
          </a:p>
        </p:txBody>
      </p:sp>
      <p:sp>
        <p:nvSpPr>
          <p:cNvPr id="5" name="Subtitle 4"/>
          <p:cNvSpPr>
            <a:spLocks noGrp="1"/>
          </p:cNvSpPr>
          <p:nvPr>
            <p:ph type="subTitle" idx="1"/>
          </p:nvPr>
        </p:nvSpPr>
        <p:spPr/>
        <p:txBody>
          <a:bodyPr/>
          <a:lstStyle/>
          <a:p>
            <a:r>
              <a:rPr lang="en-AU" smtClean="0"/>
              <a:t>English (F-6)</a:t>
            </a:r>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4000" dirty="0"/>
              <a:t>The Language strand </a:t>
            </a:r>
          </a:p>
        </p:txBody>
      </p:sp>
      <p:sp>
        <p:nvSpPr>
          <p:cNvPr id="4" name="TextBox 3"/>
          <p:cNvSpPr txBox="1"/>
          <p:nvPr/>
        </p:nvSpPr>
        <p:spPr>
          <a:xfrm>
            <a:off x="4161656" y="3110868"/>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everyday</a:t>
            </a:r>
          </a:p>
        </p:txBody>
      </p:sp>
      <p:graphicFrame>
        <p:nvGraphicFramePr>
          <p:cNvPr id="5" name="Content Placeholder 3"/>
          <p:cNvGraphicFramePr>
            <a:graphicFrameLocks/>
          </p:cNvGraphicFramePr>
          <p:nvPr>
            <p:extLst>
              <p:ext uri="{D42A27DB-BD31-4B8C-83A1-F6EECF244321}">
                <p14:modId xmlns:p14="http://schemas.microsoft.com/office/powerpoint/2010/main" val="3495836744"/>
              </p:ext>
            </p:extLst>
          </p:nvPr>
        </p:nvGraphicFramePr>
        <p:xfrm>
          <a:off x="683568" y="1916832"/>
          <a:ext cx="3074188" cy="3526242"/>
        </p:xfrm>
        <a:graphic>
          <a:graphicData uri="http://schemas.openxmlformats.org/drawingml/2006/table">
            <a:tbl>
              <a:tblPr firstRow="1" bandRow="1"/>
              <a:tblGrid>
                <a:gridCol w="30741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Language variation and change</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Expressing and developing ideas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Language for interaction</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Text structure and organisation </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Phonics and word knowledge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bl>
          </a:graphicData>
        </a:graphic>
      </p:graphicFrame>
      <p:cxnSp>
        <p:nvCxnSpPr>
          <p:cNvPr id="6" name="Straight Arrow Connector 5"/>
          <p:cNvCxnSpPr/>
          <p:nvPr/>
        </p:nvCxnSpPr>
        <p:spPr>
          <a:xfrm>
            <a:off x="4139952" y="3995772"/>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cxnSp>
        <p:nvCxnSpPr>
          <p:cNvPr id="7" name="Straight Arrow Connector 6"/>
          <p:cNvCxnSpPr/>
          <p:nvPr/>
        </p:nvCxnSpPr>
        <p:spPr>
          <a:xfrm>
            <a:off x="4139952" y="4510861"/>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sp>
        <p:nvSpPr>
          <p:cNvPr id="8" name="TextBox 7"/>
          <p:cNvSpPr txBox="1"/>
          <p:nvPr/>
        </p:nvSpPr>
        <p:spPr>
          <a:xfrm>
            <a:off x="4139952" y="3707740"/>
            <a:ext cx="100811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informal</a:t>
            </a:r>
          </a:p>
        </p:txBody>
      </p:sp>
      <p:sp>
        <p:nvSpPr>
          <p:cNvPr id="9" name="TextBox 8"/>
          <p:cNvSpPr txBox="1"/>
          <p:nvPr/>
        </p:nvSpPr>
        <p:spPr>
          <a:xfrm>
            <a:off x="6660232" y="3707740"/>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formal</a:t>
            </a:r>
          </a:p>
        </p:txBody>
      </p:sp>
      <p:sp>
        <p:nvSpPr>
          <p:cNvPr id="10" name="TextBox 9"/>
          <p:cNvSpPr txBox="1"/>
          <p:nvPr/>
        </p:nvSpPr>
        <p:spPr>
          <a:xfrm>
            <a:off x="4139952" y="4213537"/>
            <a:ext cx="151216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more spoken like</a:t>
            </a:r>
          </a:p>
        </p:txBody>
      </p:sp>
      <p:sp>
        <p:nvSpPr>
          <p:cNvPr id="11" name="TextBox 10"/>
          <p:cNvSpPr txBox="1"/>
          <p:nvPr/>
        </p:nvSpPr>
        <p:spPr>
          <a:xfrm>
            <a:off x="6156176" y="4222829"/>
            <a:ext cx="1512168" cy="646331"/>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more written like</a:t>
            </a:r>
          </a:p>
        </p:txBody>
      </p:sp>
      <p:sp>
        <p:nvSpPr>
          <p:cNvPr id="12" name="TextBox 11"/>
          <p:cNvSpPr txBox="1"/>
          <p:nvPr/>
        </p:nvSpPr>
        <p:spPr>
          <a:xfrm>
            <a:off x="5364088" y="3122384"/>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specialised</a:t>
            </a:r>
          </a:p>
        </p:txBody>
      </p:sp>
      <p:sp>
        <p:nvSpPr>
          <p:cNvPr id="13" name="TextBox 12"/>
          <p:cNvSpPr txBox="1"/>
          <p:nvPr/>
        </p:nvSpPr>
        <p:spPr>
          <a:xfrm>
            <a:off x="6660232" y="3131676"/>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technical</a:t>
            </a:r>
          </a:p>
        </p:txBody>
      </p:sp>
      <p:sp>
        <p:nvSpPr>
          <p:cNvPr id="14" name="TextBox 13"/>
          <p:cNvSpPr txBox="1"/>
          <p:nvPr/>
        </p:nvSpPr>
        <p:spPr>
          <a:xfrm>
            <a:off x="4653531" y="2132856"/>
            <a:ext cx="260658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Register</a:t>
            </a:r>
          </a:p>
        </p:txBody>
      </p:sp>
      <p:cxnSp>
        <p:nvCxnSpPr>
          <p:cNvPr id="15" name="Straight Connector 14"/>
          <p:cNvCxnSpPr/>
          <p:nvPr/>
        </p:nvCxnSpPr>
        <p:spPr>
          <a:xfrm>
            <a:off x="395536" y="3140968"/>
            <a:ext cx="0" cy="1674768"/>
          </a:xfrm>
          <a:prstGeom prst="line">
            <a:avLst/>
          </a:prstGeom>
          <a:noFill/>
          <a:ln w="38100" cap="flat" cmpd="sng" algn="ctr">
            <a:solidFill>
              <a:srgbClr val="4F81BD">
                <a:shade val="95000"/>
                <a:satMod val="105000"/>
              </a:srgbClr>
            </a:solidFill>
            <a:prstDash val="solid"/>
          </a:ln>
          <a:effectLst/>
        </p:spPr>
      </p:cxnSp>
      <p:cxnSp>
        <p:nvCxnSpPr>
          <p:cNvPr id="16" name="Straight Connector 15"/>
          <p:cNvCxnSpPr/>
          <p:nvPr/>
        </p:nvCxnSpPr>
        <p:spPr>
          <a:xfrm>
            <a:off x="395536" y="3140968"/>
            <a:ext cx="288032" cy="0"/>
          </a:xfrm>
          <a:prstGeom prst="line">
            <a:avLst/>
          </a:prstGeom>
          <a:noFill/>
          <a:ln w="38100" cap="flat" cmpd="sng" algn="ctr">
            <a:solidFill>
              <a:srgbClr val="4F81BD">
                <a:shade val="95000"/>
                <a:satMod val="105000"/>
              </a:srgbClr>
            </a:solidFill>
            <a:prstDash val="solid"/>
          </a:ln>
          <a:effectLst/>
        </p:spPr>
      </p:cxnSp>
      <p:cxnSp>
        <p:nvCxnSpPr>
          <p:cNvPr id="17" name="Straight Connector 16"/>
          <p:cNvCxnSpPr/>
          <p:nvPr/>
        </p:nvCxnSpPr>
        <p:spPr>
          <a:xfrm>
            <a:off x="395536" y="4797152"/>
            <a:ext cx="288032" cy="0"/>
          </a:xfrm>
          <a:prstGeom prst="line">
            <a:avLst/>
          </a:prstGeom>
          <a:noFill/>
          <a:ln w="38100" cap="flat" cmpd="sng" algn="ctr">
            <a:solidFill>
              <a:srgbClr val="4F81BD">
                <a:shade val="95000"/>
                <a:satMod val="105000"/>
              </a:srgbClr>
            </a:solidFill>
            <a:prstDash val="solid"/>
          </a:ln>
          <a:effectLst/>
        </p:spPr>
      </p:cxnSp>
      <p:sp>
        <p:nvSpPr>
          <p:cNvPr id="18" name="TextBox 17"/>
          <p:cNvSpPr txBox="1"/>
          <p:nvPr/>
        </p:nvSpPr>
        <p:spPr>
          <a:xfrm>
            <a:off x="7524328" y="3707740"/>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tenor</a:t>
            </a:r>
          </a:p>
        </p:txBody>
      </p:sp>
      <p:sp>
        <p:nvSpPr>
          <p:cNvPr id="19" name="TextBox 18"/>
          <p:cNvSpPr txBox="1"/>
          <p:nvPr/>
        </p:nvSpPr>
        <p:spPr>
          <a:xfrm>
            <a:off x="7524328" y="4213537"/>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mode</a:t>
            </a:r>
          </a:p>
        </p:txBody>
      </p:sp>
      <p:sp>
        <p:nvSpPr>
          <p:cNvPr id="20" name="TextBox 19"/>
          <p:cNvSpPr txBox="1"/>
          <p:nvPr/>
        </p:nvSpPr>
        <p:spPr>
          <a:xfrm>
            <a:off x="7524328" y="3122384"/>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field</a:t>
            </a:r>
          </a:p>
        </p:txBody>
      </p:sp>
      <p:cxnSp>
        <p:nvCxnSpPr>
          <p:cNvPr id="21" name="Straight Arrow Connector 20"/>
          <p:cNvCxnSpPr/>
          <p:nvPr/>
        </p:nvCxnSpPr>
        <p:spPr>
          <a:xfrm>
            <a:off x="4139952" y="3429000"/>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sp>
        <p:nvSpPr>
          <p:cNvPr id="23" name="Rectangle 22"/>
          <p:cNvSpPr/>
          <p:nvPr/>
        </p:nvSpPr>
        <p:spPr>
          <a:xfrm>
            <a:off x="683568" y="1394192"/>
            <a:ext cx="7632848" cy="461665"/>
          </a:xfrm>
          <a:prstGeom prst="rect">
            <a:avLst/>
          </a:prstGeom>
        </p:spPr>
        <p:txBody>
          <a:bodyPr wrap="square">
            <a:spAutoFit/>
          </a:bodyPr>
          <a:lstStyle/>
          <a:p>
            <a:pPr lvl="0" algn="ctr" eaLnBrk="1" hangingPunct="1">
              <a:spcBef>
                <a:spcPct val="20000"/>
              </a:spcBef>
            </a:pPr>
            <a:r>
              <a:rPr lang="en-US" dirty="0">
                <a:solidFill>
                  <a:srgbClr val="535353"/>
                </a:solidFill>
                <a:latin typeface="Arial"/>
              </a:rPr>
              <a:t>knowledge of the English language and how it works</a:t>
            </a:r>
            <a:endParaRPr lang="en-AU" kern="0" dirty="0">
              <a:solidFill>
                <a:srgbClr val="303132"/>
              </a:solidFill>
              <a:latin typeface="Arial"/>
            </a:endParaRPr>
          </a:p>
        </p:txBody>
      </p:sp>
    </p:spTree>
    <p:extLst>
      <p:ext uri="{BB962C8B-B14F-4D97-AF65-F5344CB8AC3E}">
        <p14:creationId xmlns:p14="http://schemas.microsoft.com/office/powerpoint/2010/main" val="362219272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143000"/>
          </a:xfrm>
        </p:spPr>
        <p:txBody>
          <a:bodyPr/>
          <a:lstStyle/>
          <a:p>
            <a:r>
              <a:rPr lang="en-AU" dirty="0"/>
              <a:t>Key questions for planning</a:t>
            </a:r>
          </a:p>
        </p:txBody>
      </p:sp>
      <p:sp>
        <p:nvSpPr>
          <p:cNvPr id="3" name="Content Placeholder 2"/>
          <p:cNvSpPr>
            <a:spLocks noGrp="1"/>
          </p:cNvSpPr>
          <p:nvPr>
            <p:ph idx="1"/>
          </p:nvPr>
        </p:nvSpPr>
        <p:spPr>
          <a:xfrm>
            <a:off x="685800" y="1484784"/>
            <a:ext cx="7772400" cy="4458816"/>
          </a:xfrm>
        </p:spPr>
        <p:txBody>
          <a:bodyPr/>
          <a:lstStyle/>
          <a:p>
            <a:pPr>
              <a:buFont typeface="Arial" panose="020B0604020202020204" pitchFamily="34" charset="0"/>
              <a:buChar char="•"/>
            </a:pPr>
            <a:r>
              <a:rPr lang="en-AU" sz="2800" b="0" dirty="0"/>
              <a:t>What knowledge about language do teachers need to have to deliver the curriculum effectively?</a:t>
            </a:r>
          </a:p>
          <a:p>
            <a:pPr>
              <a:buFont typeface="Arial" panose="020B0604020202020204" pitchFamily="34" charset="0"/>
              <a:buChar char="•"/>
            </a:pPr>
            <a:r>
              <a:rPr lang="en-AU" sz="2800" b="0" dirty="0"/>
              <a:t>What pedagogies will most effectively support students to develop knowledge and skills related to language?</a:t>
            </a:r>
          </a:p>
          <a:p>
            <a:pPr>
              <a:buFont typeface="Arial" panose="020B0604020202020204" pitchFamily="34" charset="0"/>
              <a:buChar char="•"/>
            </a:pPr>
            <a:r>
              <a:rPr lang="en-AU" sz="2800" b="0" dirty="0"/>
              <a:t>How might work in other learning areas provide opportunities to explicitly teach content from the language strand and provide evidence of learning?</a:t>
            </a:r>
          </a:p>
          <a:p>
            <a:pPr>
              <a:buFont typeface="Arial" panose="020B0604020202020204" pitchFamily="34" charset="0"/>
              <a:buChar char="•"/>
            </a:pPr>
            <a:endParaRPr lang="en-AU" sz="2800" b="0" dirty="0"/>
          </a:p>
          <a:p>
            <a:pPr>
              <a:buFont typeface="Arial" panose="020B0604020202020204" pitchFamily="34" charset="0"/>
              <a:buChar char="•"/>
            </a:pPr>
            <a:endParaRPr lang="en-AU" sz="2800" b="0" dirty="0"/>
          </a:p>
        </p:txBody>
      </p:sp>
    </p:spTree>
    <p:extLst>
      <p:ext uri="{BB962C8B-B14F-4D97-AF65-F5344CB8AC3E}">
        <p14:creationId xmlns:p14="http://schemas.microsoft.com/office/powerpoint/2010/main" val="11966208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4000" dirty="0"/>
              <a:t>The Literature strand </a:t>
            </a:r>
          </a:p>
        </p:txBody>
      </p:sp>
      <p:sp>
        <p:nvSpPr>
          <p:cNvPr id="23" name="Rectangle 22"/>
          <p:cNvSpPr/>
          <p:nvPr/>
        </p:nvSpPr>
        <p:spPr>
          <a:xfrm>
            <a:off x="683568" y="1394192"/>
            <a:ext cx="7632848" cy="830997"/>
          </a:xfrm>
          <a:prstGeom prst="rect">
            <a:avLst/>
          </a:prstGeom>
        </p:spPr>
        <p:txBody>
          <a:bodyPr wrap="square">
            <a:spAutoFit/>
          </a:bodyPr>
          <a:lstStyle/>
          <a:p>
            <a:pPr lvl="0" algn="ctr" eaLnBrk="1" hangingPunct="1">
              <a:spcBef>
                <a:spcPct val="20000"/>
              </a:spcBef>
            </a:pPr>
            <a:r>
              <a:rPr lang="en-US" dirty="0">
                <a:solidFill>
                  <a:srgbClr val="535353"/>
                </a:solidFill>
                <a:latin typeface="Arial"/>
              </a:rPr>
              <a:t>the study of literary texts of personal, cultural, social and aesthetic value</a:t>
            </a:r>
            <a:endParaRPr lang="en-AU" kern="0" dirty="0">
              <a:solidFill>
                <a:srgbClr val="303132"/>
              </a:solidFill>
              <a:latin typeface="Arial"/>
            </a:endParaRPr>
          </a:p>
        </p:txBody>
      </p:sp>
      <p:graphicFrame>
        <p:nvGraphicFramePr>
          <p:cNvPr id="22" name="Content Placeholder 3"/>
          <p:cNvGraphicFramePr>
            <a:graphicFrameLocks/>
          </p:cNvGraphicFramePr>
          <p:nvPr>
            <p:extLst>
              <p:ext uri="{D42A27DB-BD31-4B8C-83A1-F6EECF244321}">
                <p14:modId xmlns:p14="http://schemas.microsoft.com/office/powerpoint/2010/main" val="1358114735"/>
              </p:ext>
            </p:extLst>
          </p:nvPr>
        </p:nvGraphicFramePr>
        <p:xfrm>
          <a:off x="703263" y="2348880"/>
          <a:ext cx="3074188" cy="2880320"/>
        </p:xfrm>
        <a:graphic>
          <a:graphicData uri="http://schemas.openxmlformats.org/drawingml/2006/table">
            <a:tbl>
              <a:tblPr firstRow="1" bandRow="1"/>
              <a:tblGrid>
                <a:gridCol w="30741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Literature and context</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Responding to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Examining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Creating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bl>
          </a:graphicData>
        </a:graphic>
      </p:graphicFrame>
      <p:sp>
        <p:nvSpPr>
          <p:cNvPr id="3" name="Rectangle 2"/>
          <p:cNvSpPr/>
          <p:nvPr/>
        </p:nvSpPr>
        <p:spPr>
          <a:xfrm>
            <a:off x="4139952" y="2420888"/>
            <a:ext cx="4572000" cy="3268587"/>
          </a:xfrm>
          <a:prstGeom prst="rect">
            <a:avLst/>
          </a:prstGeom>
        </p:spPr>
        <p:txBody>
          <a:bodyPr>
            <a:spAutoFit/>
          </a:bodyPr>
          <a:lstStyle/>
          <a:p>
            <a:pPr eaLnBrk="1" hangingPunct="1">
              <a:spcBef>
                <a:spcPct val="20000"/>
              </a:spcBef>
            </a:pPr>
            <a:r>
              <a:rPr lang="en-US" dirty="0">
                <a:solidFill>
                  <a:srgbClr val="535353"/>
                </a:solidFill>
                <a:latin typeface="Arial"/>
              </a:rPr>
              <a:t>Texts which:</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have the potential to enrich the lives of students</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expand the scope of student experience </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represent effective and interesting features of form and style</a:t>
            </a:r>
            <a:endParaRPr lang="en-AU" dirty="0">
              <a:solidFill>
                <a:srgbClr val="535353"/>
              </a:solidFill>
              <a:latin typeface="Arial"/>
            </a:endParaRPr>
          </a:p>
        </p:txBody>
      </p:sp>
    </p:spTree>
    <p:extLst>
      <p:ext uri="{BB962C8B-B14F-4D97-AF65-F5344CB8AC3E}">
        <p14:creationId xmlns:p14="http://schemas.microsoft.com/office/powerpoint/2010/main" val="23452092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772400" cy="4746848"/>
          </a:xfrm>
        </p:spPr>
        <p:txBody>
          <a:bodyPr>
            <a:normAutofit fontScale="77500" lnSpcReduction="20000"/>
          </a:bodyPr>
          <a:lstStyle/>
          <a:p>
            <a:pPr marL="0" indent="0">
              <a:buNone/>
            </a:pPr>
            <a:r>
              <a:rPr lang="en-US" sz="2800" b="0" dirty="0"/>
              <a:t>Possible approaches to the study of literature:</a:t>
            </a:r>
          </a:p>
          <a:p>
            <a:pPr>
              <a:buFont typeface="Arial" panose="020B0604020202020204" pitchFamily="34" charset="0"/>
              <a:buChar char="•"/>
            </a:pPr>
            <a:r>
              <a:rPr lang="en-US" sz="2800" b="0" dirty="0"/>
              <a:t>close reading to develop a critical understanding and appreciation of the aesthetics and intellectual aspects of texts</a:t>
            </a:r>
          </a:p>
          <a:p>
            <a:pPr>
              <a:buFont typeface="Arial" panose="020B0604020202020204" pitchFamily="34" charset="0"/>
              <a:buChar char="•"/>
            </a:pPr>
            <a:r>
              <a:rPr lang="en-US" sz="2800" b="0" dirty="0"/>
              <a:t>cultural studies, with emphasis on the different ways in which literature is significant in everyday life</a:t>
            </a:r>
          </a:p>
          <a:p>
            <a:pPr>
              <a:buFont typeface="Arial" panose="020B0604020202020204" pitchFamily="34" charset="0"/>
              <a:buChar char="•"/>
            </a:pPr>
            <a:r>
              <a:rPr lang="en-US" sz="2800" b="0" dirty="0"/>
              <a:t>structuralism, with its emphasis on close analysis of literary works and the key ideas on which they are based (</a:t>
            </a:r>
            <a:r>
              <a:rPr lang="en-US" sz="2800" b="0" dirty="0" err="1"/>
              <a:t>eg</a:t>
            </a:r>
            <a:r>
              <a:rPr lang="en-US" sz="2800" b="0" dirty="0"/>
              <a:t>: a detailed study of differing styles of literary work)</a:t>
            </a:r>
          </a:p>
          <a:p>
            <a:pPr>
              <a:buFont typeface="Arial" panose="020B0604020202020204" pitchFamily="34" charset="0"/>
              <a:buChar char="•"/>
            </a:pPr>
            <a:r>
              <a:rPr lang="en-US" sz="2800" b="0" dirty="0" err="1"/>
              <a:t>comparativism</a:t>
            </a:r>
            <a:r>
              <a:rPr lang="en-US" sz="2800" b="0" dirty="0"/>
              <a:t>, with its emphasis on comparisons of works of literature from different language, ethnic and cultural backgrounds</a:t>
            </a:r>
          </a:p>
          <a:p>
            <a:pPr>
              <a:buFont typeface="Arial" panose="020B0604020202020204" pitchFamily="34" charset="0"/>
              <a:buChar char="•"/>
            </a:pPr>
            <a:r>
              <a:rPr lang="en-US" sz="2800" b="0" dirty="0"/>
              <a:t>historicism, with its emphasis on exploring the relationships between historical, cultural and literary traditions.</a:t>
            </a:r>
          </a:p>
        </p:txBody>
      </p:sp>
    </p:spTree>
    <p:extLst>
      <p:ext uri="{BB962C8B-B14F-4D97-AF65-F5344CB8AC3E}">
        <p14:creationId xmlns:p14="http://schemas.microsoft.com/office/powerpoint/2010/main" val="125213155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143000"/>
          </a:xfrm>
        </p:spPr>
        <p:txBody>
          <a:bodyPr/>
          <a:lstStyle/>
          <a:p>
            <a:r>
              <a:rPr lang="en-AU" dirty="0"/>
              <a:t>Key questions for planning</a:t>
            </a:r>
          </a:p>
        </p:txBody>
      </p:sp>
      <p:sp>
        <p:nvSpPr>
          <p:cNvPr id="3" name="Content Placeholder 2"/>
          <p:cNvSpPr>
            <a:spLocks noGrp="1"/>
          </p:cNvSpPr>
          <p:nvPr>
            <p:ph idx="1"/>
          </p:nvPr>
        </p:nvSpPr>
        <p:spPr>
          <a:xfrm>
            <a:off x="685800" y="1484784"/>
            <a:ext cx="7772400" cy="4458816"/>
          </a:xfrm>
        </p:spPr>
        <p:txBody>
          <a:bodyPr/>
          <a:lstStyle/>
          <a:p>
            <a:pPr>
              <a:buFont typeface="Arial" panose="020B0604020202020204" pitchFamily="34" charset="0"/>
              <a:buChar char="•"/>
            </a:pPr>
            <a:r>
              <a:rPr lang="en-AU" sz="2800" b="0" dirty="0"/>
              <a:t>What literary texts have we selected for study?</a:t>
            </a:r>
          </a:p>
          <a:p>
            <a:pPr>
              <a:buFont typeface="Arial" panose="020B0604020202020204" pitchFamily="34" charset="0"/>
              <a:buChar char="•"/>
            </a:pPr>
            <a:r>
              <a:rPr lang="en-AU" sz="2800" b="0" dirty="0"/>
              <a:t>How do these texts allow for delivery of the curriculum?</a:t>
            </a:r>
          </a:p>
          <a:p>
            <a:pPr>
              <a:buFont typeface="Arial" panose="020B0604020202020204" pitchFamily="34" charset="0"/>
              <a:buChar char="•"/>
            </a:pPr>
            <a:r>
              <a:rPr lang="en-AU" sz="2800" b="0" dirty="0"/>
              <a:t>Have we selected a suitable range of texts?</a:t>
            </a:r>
          </a:p>
          <a:p>
            <a:pPr>
              <a:buFont typeface="Arial" panose="020B0604020202020204" pitchFamily="34" charset="0"/>
              <a:buChar char="•"/>
            </a:pPr>
            <a:r>
              <a:rPr lang="en-AU" sz="2800" b="0" dirty="0"/>
              <a:t>On what basis have we selected the texts?</a:t>
            </a:r>
          </a:p>
          <a:p>
            <a:pPr>
              <a:buFont typeface="Arial" panose="020B0604020202020204" pitchFamily="34" charset="0"/>
              <a:buChar char="•"/>
            </a:pPr>
            <a:endParaRPr lang="en-AU" sz="2800" b="0" dirty="0"/>
          </a:p>
        </p:txBody>
      </p:sp>
    </p:spTree>
    <p:extLst>
      <p:ext uri="{BB962C8B-B14F-4D97-AF65-F5344CB8AC3E}">
        <p14:creationId xmlns:p14="http://schemas.microsoft.com/office/powerpoint/2010/main" val="379542659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4000" dirty="0"/>
              <a:t>The Literacy strand </a:t>
            </a:r>
          </a:p>
        </p:txBody>
      </p:sp>
      <p:sp>
        <p:nvSpPr>
          <p:cNvPr id="23" name="Rectangle 22"/>
          <p:cNvSpPr/>
          <p:nvPr/>
        </p:nvSpPr>
        <p:spPr>
          <a:xfrm>
            <a:off x="683568" y="1394192"/>
            <a:ext cx="7776864" cy="1569660"/>
          </a:xfrm>
          <a:prstGeom prst="rect">
            <a:avLst/>
          </a:prstGeom>
        </p:spPr>
        <p:txBody>
          <a:bodyPr wrap="square">
            <a:spAutoFit/>
          </a:bodyPr>
          <a:lstStyle/>
          <a:p>
            <a:pPr lvl="0" eaLnBrk="1" hangingPunct="1">
              <a:spcBef>
                <a:spcPct val="20000"/>
              </a:spcBef>
            </a:pPr>
            <a:r>
              <a:rPr lang="en-US" dirty="0">
                <a:solidFill>
                  <a:srgbClr val="535353"/>
                </a:solidFill>
                <a:latin typeface="Arial"/>
              </a:rPr>
              <a:t>ability to interpret and create texts with appropriateness, accuracy, confidence, fluency and efficacy for learning in and out of school, and for participating in Australian life more generally</a:t>
            </a:r>
            <a:endParaRPr lang="en-AU" kern="0" dirty="0">
              <a:solidFill>
                <a:srgbClr val="303132"/>
              </a:solidFill>
              <a:latin typeface="Arial"/>
            </a:endParaRPr>
          </a:p>
        </p:txBody>
      </p:sp>
      <p:graphicFrame>
        <p:nvGraphicFramePr>
          <p:cNvPr id="22" name="Content Placeholder 3"/>
          <p:cNvGraphicFramePr>
            <a:graphicFrameLocks/>
          </p:cNvGraphicFramePr>
          <p:nvPr>
            <p:extLst>
              <p:ext uri="{D42A27DB-BD31-4B8C-83A1-F6EECF244321}">
                <p14:modId xmlns:p14="http://schemas.microsoft.com/office/powerpoint/2010/main" val="4199852974"/>
              </p:ext>
            </p:extLst>
          </p:nvPr>
        </p:nvGraphicFramePr>
        <p:xfrm>
          <a:off x="2483768" y="3212976"/>
          <a:ext cx="3866288" cy="2880320"/>
        </p:xfrm>
        <a:graphic>
          <a:graphicData uri="http://schemas.openxmlformats.org/drawingml/2006/table">
            <a:tbl>
              <a:tblPr firstRow="1" bandRow="1"/>
              <a:tblGrid>
                <a:gridCol w="38662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Texts in context</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Interacting with others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Interpreting,</a:t>
                      </a:r>
                      <a:r>
                        <a:rPr lang="en-AU" sz="1600" baseline="0" dirty="0">
                          <a:effectLst/>
                          <a:latin typeface="Arial" pitchFamily="34" charset="0"/>
                          <a:ea typeface="Calibri"/>
                          <a:cs typeface="Arial" pitchFamily="34" charset="0"/>
                        </a:rPr>
                        <a:t> analysing and evaluating</a:t>
                      </a:r>
                      <a:endParaRPr lang="en-AU" sz="1600" dirty="0">
                        <a:effectLst/>
                        <a:latin typeface="Arial" pitchFamily="34" charset="0"/>
                        <a:ea typeface="Calibri"/>
                        <a:cs typeface="Arial" pitchFamily="34" charset="0"/>
                      </a:endParaRP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Creating texts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4520921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143000"/>
          </a:xfrm>
        </p:spPr>
        <p:txBody>
          <a:bodyPr/>
          <a:lstStyle/>
          <a:p>
            <a:r>
              <a:rPr lang="en-AU" dirty="0"/>
              <a:t>Key questions for planning</a:t>
            </a:r>
          </a:p>
        </p:txBody>
      </p:sp>
      <p:sp>
        <p:nvSpPr>
          <p:cNvPr id="3" name="Content Placeholder 2"/>
          <p:cNvSpPr>
            <a:spLocks noGrp="1"/>
          </p:cNvSpPr>
          <p:nvPr>
            <p:ph idx="1"/>
          </p:nvPr>
        </p:nvSpPr>
        <p:spPr>
          <a:xfrm>
            <a:off x="685800" y="1484784"/>
            <a:ext cx="7772400" cy="4752528"/>
          </a:xfrm>
        </p:spPr>
        <p:txBody>
          <a:bodyPr>
            <a:normAutofit fontScale="92500" lnSpcReduction="20000"/>
          </a:bodyPr>
          <a:lstStyle/>
          <a:p>
            <a:pPr>
              <a:buFont typeface="Arial" panose="020B0604020202020204" pitchFamily="34" charset="0"/>
              <a:buChar char="•"/>
            </a:pPr>
            <a:r>
              <a:rPr lang="en-AU" sz="2800" b="0" dirty="0"/>
              <a:t>How might work in/from other learning areas provide opportunities to explicitly teach content from the literacy strand and provide evidence of learning?</a:t>
            </a:r>
          </a:p>
          <a:p>
            <a:pPr>
              <a:buFont typeface="Arial" panose="020B0604020202020204" pitchFamily="34" charset="0"/>
              <a:buChar char="•"/>
            </a:pPr>
            <a:r>
              <a:rPr lang="en-AU" sz="2800" b="0" dirty="0"/>
              <a:t>How do learning experiences, texts and assessment allow for increasing complexity of application?</a:t>
            </a:r>
          </a:p>
          <a:p>
            <a:pPr>
              <a:buFont typeface="Arial" panose="020B0604020202020204" pitchFamily="34" charset="0"/>
              <a:buChar char="•"/>
            </a:pPr>
            <a:r>
              <a:rPr lang="en-AU" sz="2800" b="0" dirty="0"/>
              <a:t>What non-literary texts have we selected for study?</a:t>
            </a:r>
          </a:p>
          <a:p>
            <a:pPr>
              <a:buFont typeface="Arial" panose="020B0604020202020204" pitchFamily="34" charset="0"/>
              <a:buChar char="•"/>
            </a:pPr>
            <a:r>
              <a:rPr lang="en-AU" sz="2800" b="0" dirty="0"/>
              <a:t>How do these texts allow for delivery of the curriculum?</a:t>
            </a:r>
          </a:p>
          <a:p>
            <a:pPr>
              <a:buFont typeface="Arial" panose="020B0604020202020204" pitchFamily="34" charset="0"/>
              <a:buChar char="•"/>
            </a:pPr>
            <a:r>
              <a:rPr lang="en-AU" sz="2800" b="0" dirty="0"/>
              <a:t>Have we selected a range of texts?</a:t>
            </a:r>
          </a:p>
          <a:p>
            <a:pPr>
              <a:buFont typeface="Arial" panose="020B0604020202020204" pitchFamily="34" charset="0"/>
              <a:buChar char="•"/>
            </a:pPr>
            <a:r>
              <a:rPr lang="en-AU" sz="2800" b="0" dirty="0"/>
              <a:t>On what basis have we selected the texts?</a:t>
            </a:r>
          </a:p>
        </p:txBody>
      </p:sp>
    </p:spTree>
    <p:extLst>
      <p:ext uri="{BB962C8B-B14F-4D97-AF65-F5344CB8AC3E}">
        <p14:creationId xmlns:p14="http://schemas.microsoft.com/office/powerpoint/2010/main" val="379440911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143000"/>
          </a:xfrm>
        </p:spPr>
        <p:txBody>
          <a:bodyPr/>
          <a:lstStyle/>
          <a:p>
            <a:r>
              <a:rPr lang="en-AU" dirty="0"/>
              <a:t>Activity 1</a:t>
            </a:r>
          </a:p>
        </p:txBody>
      </p:sp>
      <p:sp>
        <p:nvSpPr>
          <p:cNvPr id="3" name="Content Placeholder 2"/>
          <p:cNvSpPr>
            <a:spLocks noGrp="1"/>
          </p:cNvSpPr>
          <p:nvPr>
            <p:ph idx="1"/>
          </p:nvPr>
        </p:nvSpPr>
        <p:spPr>
          <a:xfrm>
            <a:off x="539552" y="1196752"/>
            <a:ext cx="8064896" cy="2671936"/>
          </a:xfrm>
        </p:spPr>
        <p:txBody>
          <a:bodyPr/>
          <a:lstStyle/>
          <a:p>
            <a:pPr marL="514350" indent="-514350">
              <a:buFont typeface="+mj-lt"/>
              <a:buAutoNum type="arabicPeriod"/>
            </a:pPr>
            <a:r>
              <a:rPr lang="en-AU" b="0" dirty="0"/>
              <a:t>In small groups, select one of the sentences below.</a:t>
            </a:r>
          </a:p>
          <a:p>
            <a:pPr marL="514350" indent="-514350">
              <a:buFont typeface="+mj-lt"/>
              <a:buAutoNum type="arabicPeriod"/>
            </a:pPr>
            <a:r>
              <a:rPr lang="en-AU" b="0" dirty="0"/>
              <a:t>Draw/create the visuals that could accompany the sentences to enhance meaning.</a:t>
            </a:r>
          </a:p>
          <a:p>
            <a:pPr marL="514350" indent="-514350">
              <a:buFont typeface="+mj-lt"/>
              <a:buAutoNum type="arabicPeriod"/>
            </a:pPr>
            <a:r>
              <a:rPr lang="en-AU" b="0" dirty="0"/>
              <a:t>Compare your work and consider the differences in meaning.</a:t>
            </a:r>
          </a:p>
          <a:p>
            <a:pPr marL="514350" indent="-514350">
              <a:buFont typeface="+mj-lt"/>
              <a:buAutoNum type="arabicPeriod"/>
            </a:pPr>
            <a:endParaRPr lang="en-AU" b="0" dirty="0"/>
          </a:p>
        </p:txBody>
      </p:sp>
      <p:sp>
        <p:nvSpPr>
          <p:cNvPr id="4" name="TextBox 3"/>
          <p:cNvSpPr txBox="1"/>
          <p:nvPr/>
        </p:nvSpPr>
        <p:spPr>
          <a:xfrm>
            <a:off x="755576" y="4695527"/>
            <a:ext cx="4896544" cy="461665"/>
          </a:xfrm>
          <a:prstGeom prst="rect">
            <a:avLst/>
          </a:prstGeom>
          <a:solidFill>
            <a:srgbClr val="0099E3">
              <a:alpha val="50000"/>
            </a:srgbClr>
          </a:solidFill>
        </p:spPr>
        <p:txBody>
          <a:bodyPr wrap="square" rtlCol="0">
            <a:spAutoFit/>
          </a:bodyPr>
          <a:lstStyle/>
          <a:p>
            <a:r>
              <a:rPr lang="en-AU" dirty="0"/>
              <a:t>They stared into the distance.</a:t>
            </a:r>
          </a:p>
        </p:txBody>
      </p:sp>
      <p:sp>
        <p:nvSpPr>
          <p:cNvPr id="5" name="TextBox 4"/>
          <p:cNvSpPr txBox="1"/>
          <p:nvPr/>
        </p:nvSpPr>
        <p:spPr>
          <a:xfrm>
            <a:off x="4644008" y="5415607"/>
            <a:ext cx="3744416" cy="461665"/>
          </a:xfrm>
          <a:prstGeom prst="rect">
            <a:avLst/>
          </a:prstGeom>
          <a:solidFill>
            <a:srgbClr val="0099E3">
              <a:alpha val="50000"/>
            </a:srgbClr>
          </a:solidFill>
        </p:spPr>
        <p:txBody>
          <a:bodyPr wrap="square" rtlCol="0">
            <a:spAutoFit/>
          </a:bodyPr>
          <a:lstStyle/>
          <a:p>
            <a:r>
              <a:rPr lang="en-AU" dirty="0"/>
              <a:t>It happened suddenly.</a:t>
            </a:r>
          </a:p>
        </p:txBody>
      </p:sp>
      <p:sp>
        <p:nvSpPr>
          <p:cNvPr id="6" name="TextBox 5"/>
          <p:cNvSpPr txBox="1"/>
          <p:nvPr/>
        </p:nvSpPr>
        <p:spPr>
          <a:xfrm>
            <a:off x="755576" y="5415607"/>
            <a:ext cx="2520280" cy="461665"/>
          </a:xfrm>
          <a:prstGeom prst="rect">
            <a:avLst/>
          </a:prstGeom>
          <a:solidFill>
            <a:srgbClr val="0099E3">
              <a:alpha val="50000"/>
            </a:srgbClr>
          </a:solidFill>
        </p:spPr>
        <p:txBody>
          <a:bodyPr wrap="square" rtlCol="0">
            <a:spAutoFit/>
          </a:bodyPr>
          <a:lstStyle/>
          <a:p>
            <a:r>
              <a:rPr lang="en-AU" dirty="0"/>
              <a:t>Walk carefully.</a:t>
            </a:r>
          </a:p>
        </p:txBody>
      </p:sp>
      <p:sp>
        <p:nvSpPr>
          <p:cNvPr id="7" name="TextBox 6"/>
          <p:cNvSpPr txBox="1"/>
          <p:nvPr/>
        </p:nvSpPr>
        <p:spPr>
          <a:xfrm>
            <a:off x="5875897" y="4695527"/>
            <a:ext cx="2512527" cy="461665"/>
          </a:xfrm>
          <a:prstGeom prst="rect">
            <a:avLst/>
          </a:prstGeom>
          <a:solidFill>
            <a:srgbClr val="0099E3">
              <a:alpha val="50000"/>
            </a:srgbClr>
          </a:solidFill>
        </p:spPr>
        <p:txBody>
          <a:bodyPr wrap="square" rtlCol="0">
            <a:spAutoFit/>
          </a:bodyPr>
          <a:lstStyle/>
          <a:p>
            <a:r>
              <a:rPr lang="en-AU" dirty="0"/>
              <a:t>Darkness fell.</a:t>
            </a:r>
          </a:p>
        </p:txBody>
      </p:sp>
    </p:spTree>
    <p:extLst>
      <p:ext uri="{BB962C8B-B14F-4D97-AF65-F5344CB8AC3E}">
        <p14:creationId xmlns:p14="http://schemas.microsoft.com/office/powerpoint/2010/main" val="37398540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1</a:t>
            </a:r>
          </a:p>
        </p:txBody>
      </p:sp>
      <p:sp>
        <p:nvSpPr>
          <p:cNvPr id="3" name="Content Placeholder 2"/>
          <p:cNvSpPr>
            <a:spLocks noGrp="1"/>
          </p:cNvSpPr>
          <p:nvPr>
            <p:ph idx="1"/>
          </p:nvPr>
        </p:nvSpPr>
        <p:spPr>
          <a:xfrm>
            <a:off x="685800" y="1556792"/>
            <a:ext cx="7772400" cy="4386808"/>
          </a:xfrm>
        </p:spPr>
        <p:txBody>
          <a:bodyPr/>
          <a:lstStyle/>
          <a:p>
            <a:pPr marL="0" indent="0">
              <a:buNone/>
            </a:pPr>
            <a:r>
              <a:rPr lang="en-AU" b="0" dirty="0"/>
              <a:t>4. Consider how this activity provides students with opportunities to demonstrate the achievement standards across a range of levels.</a:t>
            </a:r>
          </a:p>
          <a:p>
            <a:pPr marL="0" indent="0">
              <a:buNone/>
            </a:pPr>
            <a:endParaRPr lang="en-AU" sz="1800" b="0" dirty="0"/>
          </a:p>
          <a:p>
            <a:pPr marL="0" indent="0">
              <a:buNone/>
            </a:pPr>
            <a:r>
              <a:rPr lang="en-US" sz="1600" b="0" dirty="0"/>
              <a:t>Level 2 – Writing </a:t>
            </a:r>
          </a:p>
          <a:p>
            <a:pPr marL="0" indent="0">
              <a:buNone/>
            </a:pPr>
            <a:r>
              <a:rPr lang="en-US" sz="1600" b="0" dirty="0"/>
              <a:t>Students create texts that show how images support the meaning of the text. </a:t>
            </a:r>
          </a:p>
          <a:p>
            <a:pPr marL="0" indent="0">
              <a:buNone/>
            </a:pPr>
            <a:r>
              <a:rPr lang="en-US" sz="1600" b="0" dirty="0"/>
              <a:t>Level 3 – Writing </a:t>
            </a:r>
          </a:p>
          <a:p>
            <a:pPr marL="0" indent="0">
              <a:buNone/>
            </a:pPr>
            <a:r>
              <a:rPr lang="en-US" sz="1600" b="0" dirty="0"/>
              <a:t>Students' texts include writing and images to express and develop in some detail experiences, events, information, ideas and characters. </a:t>
            </a:r>
          </a:p>
          <a:p>
            <a:pPr marL="0" indent="0">
              <a:buNone/>
            </a:pPr>
            <a:r>
              <a:rPr lang="en-US" sz="1600" b="0" dirty="0"/>
              <a:t>Level 4 – Writing</a:t>
            </a:r>
          </a:p>
          <a:p>
            <a:pPr marL="0" indent="0">
              <a:buNone/>
            </a:pPr>
            <a:r>
              <a:rPr lang="en-US" sz="1600" b="0" dirty="0"/>
              <a:t>They create texts that show understanding of how images and detail can be used to extend key ideas. </a:t>
            </a:r>
            <a:endParaRPr lang="en-AU" sz="1600" b="0" dirty="0"/>
          </a:p>
        </p:txBody>
      </p:sp>
    </p:spTree>
    <p:extLst>
      <p:ext uri="{BB962C8B-B14F-4D97-AF65-F5344CB8AC3E}">
        <p14:creationId xmlns:p14="http://schemas.microsoft.com/office/powerpoint/2010/main" val="28736508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2</a:t>
            </a:r>
          </a:p>
        </p:txBody>
      </p:sp>
      <p:sp>
        <p:nvSpPr>
          <p:cNvPr id="4" name="Content Placeholder 2"/>
          <p:cNvSpPr txBox="1">
            <a:spLocks/>
          </p:cNvSpPr>
          <p:nvPr/>
        </p:nvSpPr>
        <p:spPr bwMode="auto">
          <a:xfrm>
            <a:off x="395536" y="1556792"/>
            <a:ext cx="4977027"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lnSpc>
                <a:spcPct val="150000"/>
              </a:lnSpc>
              <a:buFont typeface="Wingdings" pitchFamily="2" charset="2"/>
              <a:buNone/>
            </a:pPr>
            <a:r>
              <a:rPr lang="en-US" sz="2000" b="0" u="sng" kern="0" dirty="0">
                <a:solidFill>
                  <a:srgbClr val="FF0000"/>
                </a:solidFill>
                <a:latin typeface="Arial" pitchFamily="34" charset="0"/>
                <a:cs typeface="Arial" pitchFamily="34" charset="0"/>
              </a:rPr>
              <a:t>The rabbits</a:t>
            </a:r>
            <a:r>
              <a:rPr lang="en-US" sz="2000" b="0" kern="0" dirty="0">
                <a:latin typeface="Arial" pitchFamily="34" charset="0"/>
                <a:cs typeface="Arial" pitchFamily="34" charset="0"/>
              </a:rPr>
              <a:t> </a:t>
            </a:r>
            <a:r>
              <a:rPr lang="en-US" sz="2000" b="0" kern="0" dirty="0">
                <a:solidFill>
                  <a:schemeClr val="tx1"/>
                </a:solidFill>
                <a:latin typeface="Arial" pitchFamily="34" charset="0"/>
                <a:cs typeface="Arial" pitchFamily="34" charset="0"/>
              </a:rPr>
              <a:t>came </a:t>
            </a:r>
            <a:r>
              <a:rPr lang="en-US" sz="2000" b="0" kern="0" dirty="0">
                <a:latin typeface="Arial" pitchFamily="34" charset="0"/>
                <a:cs typeface="Arial" pitchFamily="34" charset="0"/>
              </a:rPr>
              <a:t>many grandparents ago.</a:t>
            </a:r>
          </a:p>
          <a:p>
            <a:pPr marL="0" indent="0">
              <a:lnSpc>
                <a:spcPct val="150000"/>
              </a:lnSpc>
              <a:buFont typeface="Wingdings" pitchFamily="2" charset="2"/>
              <a:buNone/>
            </a:pPr>
            <a:r>
              <a:rPr lang="en-US" sz="2000" b="0" kern="0" dirty="0">
                <a:latin typeface="Arial" pitchFamily="34" charset="0"/>
                <a:cs typeface="Arial" pitchFamily="34" charset="0"/>
              </a:rPr>
              <a:t>At first </a:t>
            </a:r>
            <a:r>
              <a:rPr lang="en-US" sz="2000" b="0" u="sng" kern="0" dirty="0">
                <a:solidFill>
                  <a:srgbClr val="FF0000"/>
                </a:solidFill>
                <a:latin typeface="Arial" pitchFamily="34" charset="0"/>
                <a:cs typeface="Arial" pitchFamily="34" charset="0"/>
              </a:rPr>
              <a:t>we</a:t>
            </a:r>
            <a:r>
              <a:rPr lang="en-US" sz="2000" b="0" kern="0" dirty="0">
                <a:latin typeface="Arial" pitchFamily="34" charset="0"/>
                <a:cs typeface="Arial" pitchFamily="34" charset="0"/>
              </a:rPr>
              <a:t> </a:t>
            </a:r>
            <a:r>
              <a:rPr lang="en-US" sz="2000" b="0" kern="0" dirty="0">
                <a:solidFill>
                  <a:schemeClr val="tx1"/>
                </a:solidFill>
                <a:latin typeface="Arial" pitchFamily="34" charset="0"/>
                <a:cs typeface="Arial" pitchFamily="34" charset="0"/>
              </a:rPr>
              <a:t>didn’t know </a:t>
            </a:r>
            <a:r>
              <a:rPr lang="en-US" sz="2000" b="0" u="sng" kern="0" dirty="0">
                <a:solidFill>
                  <a:srgbClr val="FF0000"/>
                </a:solidFill>
                <a:latin typeface="Arial" pitchFamily="34" charset="0"/>
                <a:cs typeface="Arial" pitchFamily="34" charset="0"/>
              </a:rPr>
              <a:t>what to think</a:t>
            </a:r>
            <a:r>
              <a:rPr lang="en-US" sz="2000" b="0" kern="0" dirty="0">
                <a:latin typeface="Arial" pitchFamily="34" charset="0"/>
                <a:cs typeface="Arial" pitchFamily="34" charset="0"/>
              </a:rPr>
              <a:t>.</a:t>
            </a:r>
          </a:p>
          <a:p>
            <a:pPr marL="0" indent="0">
              <a:lnSpc>
                <a:spcPct val="150000"/>
              </a:lnSpc>
              <a:buFont typeface="Wingdings" pitchFamily="2" charset="2"/>
              <a:buNone/>
            </a:pPr>
            <a:r>
              <a:rPr lang="en-US" sz="2000" b="0" kern="0" dirty="0">
                <a:latin typeface="Arial" pitchFamily="34" charset="0"/>
                <a:cs typeface="Arial" pitchFamily="34" charset="0"/>
              </a:rPr>
              <a:t>There </a:t>
            </a:r>
            <a:r>
              <a:rPr lang="en-US" sz="2000" b="0" kern="0" dirty="0">
                <a:solidFill>
                  <a:schemeClr val="tx1"/>
                </a:solidFill>
                <a:latin typeface="Arial" pitchFamily="34" charset="0"/>
                <a:cs typeface="Arial" pitchFamily="34" charset="0"/>
              </a:rPr>
              <a:t>weren’t </a:t>
            </a:r>
            <a:r>
              <a:rPr lang="en-US" sz="2000" b="0" u="sng" kern="0" dirty="0">
                <a:solidFill>
                  <a:srgbClr val="FF0000"/>
                </a:solidFill>
                <a:latin typeface="Arial" pitchFamily="34" charset="0"/>
                <a:cs typeface="Arial" pitchFamily="34" charset="0"/>
              </a:rPr>
              <a:t>many of them</a:t>
            </a:r>
            <a:r>
              <a:rPr lang="en-US" sz="2000" b="0" kern="0" dirty="0">
                <a:latin typeface="Arial" pitchFamily="34" charset="0"/>
                <a:cs typeface="Arial" pitchFamily="34" charset="0"/>
              </a:rPr>
              <a:t>.</a:t>
            </a:r>
          </a:p>
          <a:p>
            <a:pPr marL="0" indent="0">
              <a:lnSpc>
                <a:spcPct val="150000"/>
              </a:lnSpc>
              <a:buFont typeface="Wingdings" pitchFamily="2" charset="2"/>
              <a:buNone/>
            </a:pPr>
            <a:r>
              <a:rPr lang="en-US" sz="2000" b="0" u="sng" kern="0" dirty="0">
                <a:solidFill>
                  <a:srgbClr val="FF0000"/>
                </a:solidFill>
                <a:latin typeface="Arial" pitchFamily="34" charset="0"/>
                <a:cs typeface="Arial" pitchFamily="34" charset="0"/>
              </a:rPr>
              <a:t>Some</a:t>
            </a:r>
            <a:r>
              <a:rPr lang="en-US" sz="2000" b="0" kern="0" dirty="0">
                <a:latin typeface="Arial" pitchFamily="34" charset="0"/>
                <a:cs typeface="Arial" pitchFamily="34" charset="0"/>
              </a:rPr>
              <a:t> </a:t>
            </a:r>
            <a:r>
              <a:rPr lang="en-US" sz="2000" b="0" kern="0" dirty="0">
                <a:solidFill>
                  <a:schemeClr val="tx1"/>
                </a:solidFill>
                <a:latin typeface="Arial" pitchFamily="34" charset="0"/>
                <a:cs typeface="Arial" pitchFamily="34" charset="0"/>
              </a:rPr>
              <a:t>were </a:t>
            </a:r>
            <a:r>
              <a:rPr lang="en-US" sz="2000" b="0" kern="0" dirty="0">
                <a:latin typeface="Arial" pitchFamily="34" charset="0"/>
                <a:cs typeface="Arial" pitchFamily="34" charset="0"/>
              </a:rPr>
              <a:t>friendly.</a:t>
            </a:r>
          </a:p>
          <a:p>
            <a:pPr marL="0" indent="0">
              <a:lnSpc>
                <a:spcPct val="150000"/>
              </a:lnSpc>
              <a:buFont typeface="Wingdings" pitchFamily="2" charset="2"/>
              <a:buNone/>
            </a:pPr>
            <a:r>
              <a:rPr lang="en-US" sz="2000" b="0" kern="0" dirty="0">
                <a:latin typeface="Arial" pitchFamily="34" charset="0"/>
                <a:cs typeface="Arial" pitchFamily="34" charset="0"/>
              </a:rPr>
              <a:t>But </a:t>
            </a:r>
            <a:r>
              <a:rPr lang="en-US" sz="2000" b="0" u="sng" kern="0" dirty="0">
                <a:solidFill>
                  <a:srgbClr val="FF0000"/>
                </a:solidFill>
                <a:latin typeface="Arial" pitchFamily="34" charset="0"/>
                <a:cs typeface="Arial" pitchFamily="34" charset="0"/>
              </a:rPr>
              <a:t>our old people</a:t>
            </a:r>
            <a:r>
              <a:rPr lang="en-US" sz="2000" b="0" kern="0" dirty="0">
                <a:latin typeface="Arial" pitchFamily="34" charset="0"/>
                <a:cs typeface="Arial" pitchFamily="34" charset="0"/>
              </a:rPr>
              <a:t> </a:t>
            </a:r>
            <a:r>
              <a:rPr lang="en-US" sz="2000" b="0" kern="0" dirty="0">
                <a:solidFill>
                  <a:schemeClr val="tx1"/>
                </a:solidFill>
                <a:latin typeface="Arial" pitchFamily="34" charset="0"/>
                <a:cs typeface="Arial" pitchFamily="34" charset="0"/>
              </a:rPr>
              <a:t>warned </a:t>
            </a:r>
            <a:r>
              <a:rPr lang="en-US" sz="2000" b="0" u="sng" kern="0" dirty="0">
                <a:solidFill>
                  <a:srgbClr val="FF0000"/>
                </a:solidFill>
                <a:latin typeface="Arial" pitchFamily="34" charset="0"/>
                <a:cs typeface="Arial" pitchFamily="34" charset="0"/>
              </a:rPr>
              <a:t>us</a:t>
            </a:r>
            <a:r>
              <a:rPr lang="en-US" sz="2000" b="0" kern="0" dirty="0">
                <a:latin typeface="Arial" pitchFamily="34" charset="0"/>
                <a:cs typeface="Arial" pitchFamily="34" charset="0"/>
              </a:rPr>
              <a:t>.</a:t>
            </a:r>
          </a:p>
          <a:p>
            <a:pPr marL="0" indent="0">
              <a:lnSpc>
                <a:spcPct val="150000"/>
              </a:lnSpc>
              <a:buFont typeface="Wingdings" pitchFamily="2" charset="2"/>
              <a:buNone/>
            </a:pPr>
            <a:r>
              <a:rPr lang="en-US" sz="2000" b="0" kern="0" dirty="0">
                <a:solidFill>
                  <a:schemeClr val="tx1"/>
                </a:solidFill>
                <a:latin typeface="Arial" pitchFamily="34" charset="0"/>
                <a:cs typeface="Arial" pitchFamily="34" charset="0"/>
              </a:rPr>
              <a:t>Be </a:t>
            </a:r>
            <a:r>
              <a:rPr lang="en-US" sz="2000" b="0" kern="0" dirty="0">
                <a:latin typeface="Arial" pitchFamily="34" charset="0"/>
                <a:cs typeface="Arial" pitchFamily="34" charset="0"/>
              </a:rPr>
              <a:t>careful.</a:t>
            </a:r>
          </a:p>
          <a:p>
            <a:pPr marL="0" indent="0">
              <a:lnSpc>
                <a:spcPct val="150000"/>
              </a:lnSpc>
              <a:buFont typeface="Wingdings" pitchFamily="2" charset="2"/>
              <a:buNone/>
            </a:pPr>
            <a:r>
              <a:rPr lang="en-US" sz="2000" b="0" u="sng" kern="0" dirty="0">
                <a:solidFill>
                  <a:srgbClr val="FF0000"/>
                </a:solidFill>
                <a:latin typeface="Arial" pitchFamily="34" charset="0"/>
                <a:cs typeface="Arial" pitchFamily="34" charset="0"/>
              </a:rPr>
              <a:t>They</a:t>
            </a:r>
            <a:r>
              <a:rPr lang="en-US" sz="2000" b="0" kern="0" dirty="0">
                <a:latin typeface="Arial" pitchFamily="34" charset="0"/>
                <a:cs typeface="Arial" pitchFamily="34" charset="0"/>
              </a:rPr>
              <a:t> </a:t>
            </a:r>
            <a:r>
              <a:rPr lang="en-US" sz="2000" b="0" kern="0" dirty="0">
                <a:solidFill>
                  <a:schemeClr val="tx1"/>
                </a:solidFill>
                <a:latin typeface="Arial" pitchFamily="34" charset="0"/>
                <a:cs typeface="Arial" pitchFamily="34" charset="0"/>
              </a:rPr>
              <a:t>won’t understand </a:t>
            </a:r>
            <a:r>
              <a:rPr lang="en-US" sz="2000" b="0" u="sng" kern="0" dirty="0">
                <a:solidFill>
                  <a:srgbClr val="FF0000"/>
                </a:solidFill>
                <a:latin typeface="Arial" pitchFamily="34" charset="0"/>
                <a:cs typeface="Arial" pitchFamily="34" charset="0"/>
              </a:rPr>
              <a:t>the right ways</a:t>
            </a:r>
            <a:r>
              <a:rPr lang="en-US" sz="2000" b="0" kern="0" dirty="0">
                <a:latin typeface="Arial" pitchFamily="34" charset="0"/>
                <a:cs typeface="Arial" pitchFamily="34" charset="0"/>
              </a:rPr>
              <a:t>.</a:t>
            </a:r>
          </a:p>
          <a:p>
            <a:pPr marL="0" indent="0">
              <a:lnSpc>
                <a:spcPct val="150000"/>
              </a:lnSpc>
              <a:buFont typeface="Wingdings" pitchFamily="2" charset="2"/>
              <a:buNone/>
            </a:pPr>
            <a:r>
              <a:rPr lang="en-US" sz="2000" b="0" u="sng" kern="0" dirty="0">
                <a:solidFill>
                  <a:srgbClr val="FF0000"/>
                </a:solidFill>
                <a:latin typeface="Arial" pitchFamily="34" charset="0"/>
                <a:cs typeface="Arial" pitchFamily="34" charset="0"/>
              </a:rPr>
              <a:t>They</a:t>
            </a:r>
            <a:r>
              <a:rPr lang="en-US" sz="2000" b="0" kern="0" dirty="0">
                <a:latin typeface="Arial" pitchFamily="34" charset="0"/>
                <a:cs typeface="Arial" pitchFamily="34" charset="0"/>
              </a:rPr>
              <a:t> only </a:t>
            </a:r>
            <a:r>
              <a:rPr lang="en-US" sz="2000" b="0" kern="0" dirty="0">
                <a:solidFill>
                  <a:schemeClr val="tx1"/>
                </a:solidFill>
                <a:latin typeface="Arial" pitchFamily="34" charset="0"/>
                <a:cs typeface="Arial" pitchFamily="34" charset="0"/>
              </a:rPr>
              <a:t>know </a:t>
            </a:r>
            <a:r>
              <a:rPr lang="en-US" sz="2000" b="0" u="sng" kern="0" dirty="0">
                <a:solidFill>
                  <a:srgbClr val="FF0000"/>
                </a:solidFill>
                <a:latin typeface="Arial" pitchFamily="34" charset="0"/>
                <a:cs typeface="Arial" pitchFamily="34" charset="0"/>
              </a:rPr>
              <a:t>their own country</a:t>
            </a:r>
            <a:r>
              <a:rPr lang="en-US" sz="2000" b="0" kern="0" dirty="0">
                <a:latin typeface="Arial" pitchFamily="34" charset="0"/>
                <a:cs typeface="Arial" pitchFamily="34" charset="0"/>
              </a:rPr>
              <a:t>.</a:t>
            </a:r>
          </a:p>
        </p:txBody>
      </p:sp>
      <p:sp>
        <p:nvSpPr>
          <p:cNvPr id="5" name="TextBox 4"/>
          <p:cNvSpPr txBox="1"/>
          <p:nvPr/>
        </p:nvSpPr>
        <p:spPr>
          <a:xfrm>
            <a:off x="5796136" y="1772816"/>
            <a:ext cx="2736304" cy="4524315"/>
          </a:xfrm>
          <a:prstGeom prst="rect">
            <a:avLst/>
          </a:prstGeom>
          <a:noFill/>
        </p:spPr>
        <p:txBody>
          <a:bodyPr wrap="square" rtlCol="0">
            <a:spAutoFit/>
          </a:bodyPr>
          <a:lstStyle/>
          <a:p>
            <a:r>
              <a:rPr lang="en-AU" dirty="0"/>
              <a:t>Draw a map that illustrates the connections between the nouns that refer to ‘The rabbits’ and to ‘we’. </a:t>
            </a:r>
          </a:p>
          <a:p>
            <a:endParaRPr lang="en-AU" dirty="0"/>
          </a:p>
          <a:p>
            <a:r>
              <a:rPr lang="en-AU" dirty="0"/>
              <a:t>The nouns/noun groups are highlighted in red.</a:t>
            </a:r>
          </a:p>
        </p:txBody>
      </p:sp>
      <p:sp>
        <p:nvSpPr>
          <p:cNvPr id="6" name="Rectangle 5"/>
          <p:cNvSpPr/>
          <p:nvPr/>
        </p:nvSpPr>
        <p:spPr>
          <a:xfrm>
            <a:off x="395536" y="5793701"/>
            <a:ext cx="3744416" cy="307777"/>
          </a:xfrm>
          <a:prstGeom prst="rect">
            <a:avLst/>
          </a:prstGeom>
        </p:spPr>
        <p:txBody>
          <a:bodyPr wrap="square">
            <a:spAutoFit/>
          </a:bodyPr>
          <a:lstStyle/>
          <a:p>
            <a:r>
              <a:rPr lang="en-AU" sz="1400" i="1" dirty="0">
                <a:latin typeface="Arial" pitchFamily="34" charset="0"/>
                <a:cs typeface="Arial" pitchFamily="34" charset="0"/>
              </a:rPr>
              <a:t>The Rabbits</a:t>
            </a:r>
            <a:r>
              <a:rPr lang="en-AU" sz="1400" dirty="0">
                <a:latin typeface="Arial" pitchFamily="34" charset="0"/>
                <a:cs typeface="Arial" pitchFamily="34" charset="0"/>
              </a:rPr>
              <a:t>, John Marsden and Shaun Tan</a:t>
            </a:r>
          </a:p>
        </p:txBody>
      </p:sp>
      <p:sp>
        <p:nvSpPr>
          <p:cNvPr id="3" name="Oval 2"/>
          <p:cNvSpPr/>
          <p:nvPr/>
        </p:nvSpPr>
        <p:spPr bwMode="auto">
          <a:xfrm>
            <a:off x="395536" y="1556792"/>
            <a:ext cx="1440160" cy="576064"/>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7" name="Oval 6"/>
          <p:cNvSpPr/>
          <p:nvPr/>
        </p:nvSpPr>
        <p:spPr bwMode="auto">
          <a:xfrm>
            <a:off x="1115616" y="2092936"/>
            <a:ext cx="648072" cy="576064"/>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36224115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Agenda</a:t>
            </a:r>
          </a:p>
        </p:txBody>
      </p:sp>
      <p:sp>
        <p:nvSpPr>
          <p:cNvPr id="4" name="Content Placeholder 2"/>
          <p:cNvSpPr>
            <a:spLocks noGrp="1"/>
          </p:cNvSpPr>
          <p:nvPr>
            <p:ph idx="1"/>
          </p:nvPr>
        </p:nvSpPr>
        <p:spPr>
          <a:xfrm>
            <a:off x="685800" y="1981200"/>
            <a:ext cx="3454152" cy="3962400"/>
          </a:xfrm>
        </p:spPr>
        <p:txBody>
          <a:bodyPr/>
          <a:lstStyle/>
          <a:p>
            <a:pPr>
              <a:buFont typeface="Arial" panose="020B0604020202020204" pitchFamily="34" charset="0"/>
              <a:buChar char="•"/>
            </a:pPr>
            <a:r>
              <a:rPr lang="en-AU" sz="2000" b="0" dirty="0" smtClean="0"/>
              <a:t>Overview</a:t>
            </a:r>
          </a:p>
          <a:p>
            <a:pPr>
              <a:buFont typeface="Arial" panose="020B0604020202020204" pitchFamily="34" charset="0"/>
              <a:buChar char="•"/>
            </a:pPr>
            <a:r>
              <a:rPr lang="en-AU" sz="2000" b="0" dirty="0" smtClean="0"/>
              <a:t>Aims</a:t>
            </a:r>
          </a:p>
          <a:p>
            <a:pPr>
              <a:buFont typeface="Arial" panose="020B0604020202020204" pitchFamily="34" charset="0"/>
              <a:buChar char="•"/>
            </a:pPr>
            <a:r>
              <a:rPr lang="en-AU" sz="2000" b="0" dirty="0" smtClean="0"/>
              <a:t>Structure &amp; Features</a:t>
            </a:r>
          </a:p>
          <a:p>
            <a:pPr>
              <a:buFont typeface="Arial" panose="020B0604020202020204" pitchFamily="34" charset="0"/>
              <a:buChar char="•"/>
            </a:pPr>
            <a:r>
              <a:rPr lang="en-AU" sz="2000" b="0" dirty="0" smtClean="0"/>
              <a:t>Differences from </a:t>
            </a:r>
            <a:r>
              <a:rPr lang="en-AU" sz="2000" b="0" dirty="0" err="1" smtClean="0"/>
              <a:t>AusVELS</a:t>
            </a:r>
            <a:endParaRPr lang="en-AU" sz="2000" b="0" dirty="0" smtClean="0"/>
          </a:p>
          <a:p>
            <a:pPr>
              <a:buFont typeface="Arial" panose="020B0604020202020204" pitchFamily="34" charset="0"/>
              <a:buChar char="•"/>
            </a:pPr>
            <a:r>
              <a:rPr lang="en-AU" sz="2000" b="0" dirty="0" smtClean="0"/>
              <a:t>Strands</a:t>
            </a:r>
          </a:p>
          <a:p>
            <a:pPr>
              <a:buFont typeface="Arial" panose="020B0604020202020204" pitchFamily="34" charset="0"/>
              <a:buChar char="•"/>
            </a:pPr>
            <a:r>
              <a:rPr lang="en-AU" sz="2000" b="0" dirty="0" smtClean="0"/>
              <a:t>Activities</a:t>
            </a:r>
          </a:p>
          <a:p>
            <a:pPr>
              <a:buFont typeface="Arial" panose="020B0604020202020204" pitchFamily="34" charset="0"/>
              <a:buChar char="•"/>
            </a:pPr>
            <a:r>
              <a:rPr lang="en-AU" sz="2000" b="0" dirty="0" smtClean="0"/>
              <a:t>EAL &amp; Literacy</a:t>
            </a:r>
          </a:p>
          <a:p>
            <a:pPr>
              <a:buFont typeface="Arial" panose="020B0604020202020204" pitchFamily="34" charset="0"/>
              <a:buChar char="•"/>
            </a:pPr>
            <a:r>
              <a:rPr lang="en-AU" sz="2000" b="0" dirty="0" smtClean="0"/>
              <a:t>Key questions for planning</a:t>
            </a:r>
          </a:p>
          <a:p>
            <a:pPr>
              <a:buFont typeface="Arial" panose="020B0604020202020204" pitchFamily="34" charset="0"/>
              <a:buChar char="•"/>
            </a:pPr>
            <a:endParaRPr lang="en-AU" sz="2000" b="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276872"/>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503421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536" y="842148"/>
            <a:ext cx="8229600" cy="864096"/>
          </a:xfrm>
        </p:spPr>
        <p:txBody>
          <a:bodyPr>
            <a:normAutofit fontScale="90000"/>
          </a:bodyPr>
          <a:lstStyle/>
          <a:p>
            <a:pPr algn="l"/>
            <a:r>
              <a:rPr lang="en-AU" sz="2800" b="0" dirty="0"/>
              <a:t>Students need to keep track of the connections or relationships between nouns and how these contribute to the meaning of a text.</a:t>
            </a:r>
            <a:r>
              <a:rPr lang="en-AU" sz="2800" dirty="0"/>
              <a:t/>
            </a:r>
            <a:br>
              <a:rPr lang="en-AU" sz="2800" dirty="0"/>
            </a:br>
            <a:endParaRPr lang="en-AU" sz="2800" b="1" dirty="0">
              <a:latin typeface="Arial" pitchFamily="34" charset="0"/>
              <a:cs typeface="Arial" pitchFamily="34" charset="0"/>
            </a:endParaRPr>
          </a:p>
        </p:txBody>
      </p:sp>
      <p:sp>
        <p:nvSpPr>
          <p:cNvPr id="3" name="TextBox 2"/>
          <p:cNvSpPr txBox="1"/>
          <p:nvPr/>
        </p:nvSpPr>
        <p:spPr>
          <a:xfrm>
            <a:off x="5580112" y="1916832"/>
            <a:ext cx="1296144" cy="369332"/>
          </a:xfrm>
          <a:prstGeom prst="rect">
            <a:avLst/>
          </a:prstGeom>
          <a:noFill/>
        </p:spPr>
        <p:txBody>
          <a:bodyPr wrap="square" rtlCol="0">
            <a:spAutoFit/>
          </a:bodyPr>
          <a:lstStyle/>
          <a:p>
            <a:r>
              <a:rPr lang="en-AU" dirty="0"/>
              <a:t>The rabbits</a:t>
            </a:r>
          </a:p>
        </p:txBody>
      </p:sp>
      <p:sp>
        <p:nvSpPr>
          <p:cNvPr id="33" name="TextBox 32"/>
          <p:cNvSpPr txBox="1"/>
          <p:nvPr/>
        </p:nvSpPr>
        <p:spPr>
          <a:xfrm>
            <a:off x="7004206" y="1684880"/>
            <a:ext cx="1672250" cy="369332"/>
          </a:xfrm>
          <a:prstGeom prst="rect">
            <a:avLst/>
          </a:prstGeom>
          <a:noFill/>
        </p:spPr>
        <p:txBody>
          <a:bodyPr wrap="square" rtlCol="0">
            <a:spAutoFit/>
          </a:bodyPr>
          <a:lstStyle/>
          <a:p>
            <a:r>
              <a:rPr lang="en-AU" dirty="0"/>
              <a:t>Many of them</a:t>
            </a:r>
          </a:p>
        </p:txBody>
      </p:sp>
      <p:sp>
        <p:nvSpPr>
          <p:cNvPr id="34" name="TextBox 33"/>
          <p:cNvSpPr txBox="1"/>
          <p:nvPr/>
        </p:nvSpPr>
        <p:spPr>
          <a:xfrm>
            <a:off x="7046912" y="2249003"/>
            <a:ext cx="1296144" cy="369332"/>
          </a:xfrm>
          <a:prstGeom prst="rect">
            <a:avLst/>
          </a:prstGeom>
          <a:noFill/>
        </p:spPr>
        <p:txBody>
          <a:bodyPr wrap="square" rtlCol="0">
            <a:spAutoFit/>
          </a:bodyPr>
          <a:lstStyle/>
          <a:p>
            <a:r>
              <a:rPr lang="en-AU" dirty="0"/>
              <a:t>Some</a:t>
            </a:r>
          </a:p>
        </p:txBody>
      </p:sp>
      <p:sp>
        <p:nvSpPr>
          <p:cNvPr id="35" name="TextBox 34"/>
          <p:cNvSpPr txBox="1"/>
          <p:nvPr/>
        </p:nvSpPr>
        <p:spPr>
          <a:xfrm>
            <a:off x="7033965" y="2636912"/>
            <a:ext cx="1296144" cy="369332"/>
          </a:xfrm>
          <a:prstGeom prst="rect">
            <a:avLst/>
          </a:prstGeom>
          <a:noFill/>
        </p:spPr>
        <p:txBody>
          <a:bodyPr wrap="square" rtlCol="0">
            <a:spAutoFit/>
          </a:bodyPr>
          <a:lstStyle/>
          <a:p>
            <a:r>
              <a:rPr lang="en-AU" dirty="0"/>
              <a:t>They</a:t>
            </a:r>
          </a:p>
        </p:txBody>
      </p:sp>
      <p:sp>
        <p:nvSpPr>
          <p:cNvPr id="36" name="TextBox 35"/>
          <p:cNvSpPr txBox="1"/>
          <p:nvPr/>
        </p:nvSpPr>
        <p:spPr>
          <a:xfrm>
            <a:off x="7004206" y="3177842"/>
            <a:ext cx="1296144" cy="369332"/>
          </a:xfrm>
          <a:prstGeom prst="rect">
            <a:avLst/>
          </a:prstGeom>
          <a:noFill/>
        </p:spPr>
        <p:txBody>
          <a:bodyPr wrap="square" rtlCol="0">
            <a:spAutoFit/>
          </a:bodyPr>
          <a:lstStyle/>
          <a:p>
            <a:r>
              <a:rPr lang="en-AU" dirty="0"/>
              <a:t>They</a:t>
            </a:r>
          </a:p>
        </p:txBody>
      </p:sp>
      <p:cxnSp>
        <p:nvCxnSpPr>
          <p:cNvPr id="16" name="Straight Connector 15"/>
          <p:cNvCxnSpPr>
            <a:endCxn id="33" idx="1"/>
          </p:cNvCxnSpPr>
          <p:nvPr/>
        </p:nvCxnSpPr>
        <p:spPr>
          <a:xfrm flipV="1">
            <a:off x="6732240" y="1869546"/>
            <a:ext cx="271966" cy="47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34" idx="1"/>
          </p:cNvCxnSpPr>
          <p:nvPr/>
        </p:nvCxnSpPr>
        <p:spPr>
          <a:xfrm>
            <a:off x="6588224" y="2249003"/>
            <a:ext cx="458688" cy="184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 idx="2"/>
            <a:endCxn id="35" idx="1"/>
          </p:cNvCxnSpPr>
          <p:nvPr/>
        </p:nvCxnSpPr>
        <p:spPr>
          <a:xfrm>
            <a:off x="6228184" y="2286164"/>
            <a:ext cx="805781" cy="535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36" idx="1"/>
          </p:cNvCxnSpPr>
          <p:nvPr/>
        </p:nvCxnSpPr>
        <p:spPr>
          <a:xfrm>
            <a:off x="6084168" y="2249003"/>
            <a:ext cx="920038" cy="111350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708062" y="3861551"/>
            <a:ext cx="1296144" cy="369332"/>
          </a:xfrm>
          <a:prstGeom prst="rect">
            <a:avLst/>
          </a:prstGeom>
          <a:noFill/>
        </p:spPr>
        <p:txBody>
          <a:bodyPr wrap="square" rtlCol="0">
            <a:spAutoFit/>
          </a:bodyPr>
          <a:lstStyle/>
          <a:p>
            <a:r>
              <a:rPr lang="en-AU" dirty="0"/>
              <a:t>We</a:t>
            </a:r>
          </a:p>
        </p:txBody>
      </p:sp>
      <p:sp>
        <p:nvSpPr>
          <p:cNvPr id="42" name="TextBox 41"/>
          <p:cNvSpPr txBox="1"/>
          <p:nvPr/>
        </p:nvSpPr>
        <p:spPr>
          <a:xfrm>
            <a:off x="6728194" y="3877597"/>
            <a:ext cx="1296144" cy="369332"/>
          </a:xfrm>
          <a:prstGeom prst="rect">
            <a:avLst/>
          </a:prstGeom>
          <a:noFill/>
        </p:spPr>
        <p:txBody>
          <a:bodyPr wrap="square" rtlCol="0">
            <a:spAutoFit/>
          </a:bodyPr>
          <a:lstStyle/>
          <a:p>
            <a:r>
              <a:rPr lang="en-AU" dirty="0"/>
              <a:t>us</a:t>
            </a:r>
          </a:p>
        </p:txBody>
      </p:sp>
      <p:cxnSp>
        <p:nvCxnSpPr>
          <p:cNvPr id="44" name="Straight Connector 43"/>
          <p:cNvCxnSpPr/>
          <p:nvPr/>
        </p:nvCxnSpPr>
        <p:spPr>
          <a:xfrm>
            <a:off x="6228184" y="4046217"/>
            <a:ext cx="500010" cy="16046"/>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708062" y="4570095"/>
            <a:ext cx="1160161" cy="646331"/>
          </a:xfrm>
          <a:prstGeom prst="rect">
            <a:avLst/>
          </a:prstGeom>
          <a:noFill/>
        </p:spPr>
        <p:txBody>
          <a:bodyPr wrap="square" rtlCol="0">
            <a:spAutoFit/>
          </a:bodyPr>
          <a:lstStyle/>
          <a:p>
            <a:r>
              <a:rPr lang="en-AU" dirty="0"/>
              <a:t>The right ways</a:t>
            </a:r>
          </a:p>
        </p:txBody>
      </p:sp>
      <p:sp>
        <p:nvSpPr>
          <p:cNvPr id="46" name="TextBox 45"/>
          <p:cNvSpPr txBox="1"/>
          <p:nvPr/>
        </p:nvSpPr>
        <p:spPr>
          <a:xfrm>
            <a:off x="7234273" y="4653519"/>
            <a:ext cx="1580130" cy="646331"/>
          </a:xfrm>
          <a:prstGeom prst="rect">
            <a:avLst/>
          </a:prstGeom>
          <a:noFill/>
        </p:spPr>
        <p:txBody>
          <a:bodyPr wrap="square" rtlCol="0">
            <a:spAutoFit/>
          </a:bodyPr>
          <a:lstStyle/>
          <a:p>
            <a:r>
              <a:rPr lang="en-AU" dirty="0"/>
              <a:t>Their own country</a:t>
            </a:r>
          </a:p>
        </p:txBody>
      </p:sp>
      <p:sp>
        <p:nvSpPr>
          <p:cNvPr id="47" name="Oval 46"/>
          <p:cNvSpPr/>
          <p:nvPr/>
        </p:nvSpPr>
        <p:spPr>
          <a:xfrm>
            <a:off x="5708062" y="1556792"/>
            <a:ext cx="2968394" cy="2320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49" name="Straight Connector 48"/>
          <p:cNvCxnSpPr/>
          <p:nvPr/>
        </p:nvCxnSpPr>
        <p:spPr>
          <a:xfrm>
            <a:off x="7524328" y="3861551"/>
            <a:ext cx="0" cy="822943"/>
          </a:xfrm>
          <a:prstGeom prst="line">
            <a:avLst/>
          </a:prstGeom>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5580112" y="3861551"/>
            <a:ext cx="1654161" cy="3693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52" name="Straight Connector 51"/>
          <p:cNvCxnSpPr/>
          <p:nvPr/>
        </p:nvCxnSpPr>
        <p:spPr>
          <a:xfrm flipH="1">
            <a:off x="6084168" y="4246929"/>
            <a:ext cx="144016" cy="40659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10112" y="4142447"/>
            <a:ext cx="3744416" cy="261610"/>
          </a:xfrm>
          <a:prstGeom prst="rect">
            <a:avLst/>
          </a:prstGeom>
        </p:spPr>
        <p:txBody>
          <a:bodyPr wrap="square">
            <a:spAutoFit/>
          </a:bodyPr>
          <a:lstStyle/>
          <a:p>
            <a:r>
              <a:rPr lang="en-AU" sz="1100" i="1" dirty="0">
                <a:latin typeface="Arial" pitchFamily="34" charset="0"/>
                <a:cs typeface="Arial" pitchFamily="34" charset="0"/>
              </a:rPr>
              <a:t>The Rabbits</a:t>
            </a:r>
            <a:r>
              <a:rPr lang="en-AU" sz="1100" dirty="0">
                <a:latin typeface="Arial" pitchFamily="34" charset="0"/>
                <a:cs typeface="Arial" pitchFamily="34" charset="0"/>
              </a:rPr>
              <a:t>, John Marsden and Shaun Tan</a:t>
            </a:r>
          </a:p>
        </p:txBody>
      </p:sp>
      <p:sp>
        <p:nvSpPr>
          <p:cNvPr id="24" name="Content Placeholder 2"/>
          <p:cNvSpPr txBox="1">
            <a:spLocks/>
          </p:cNvSpPr>
          <p:nvPr/>
        </p:nvSpPr>
        <p:spPr bwMode="auto">
          <a:xfrm>
            <a:off x="433372" y="1666382"/>
            <a:ext cx="4977027" cy="2679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lnSpc>
                <a:spcPct val="150000"/>
              </a:lnSpc>
              <a:buFont typeface="Wingdings" pitchFamily="2" charset="2"/>
              <a:buNone/>
            </a:pPr>
            <a:r>
              <a:rPr lang="en-US" sz="1200" b="0" u="sng" kern="0" dirty="0">
                <a:solidFill>
                  <a:srgbClr val="FF0000"/>
                </a:solidFill>
                <a:latin typeface="Arial" pitchFamily="34" charset="0"/>
                <a:cs typeface="Arial" pitchFamily="34" charset="0"/>
              </a:rPr>
              <a:t>The rabbits</a:t>
            </a:r>
            <a:r>
              <a:rPr lang="en-US" sz="1200" b="0" kern="0" dirty="0">
                <a:latin typeface="Arial" pitchFamily="34" charset="0"/>
                <a:cs typeface="Arial" pitchFamily="34" charset="0"/>
              </a:rPr>
              <a:t> </a:t>
            </a:r>
            <a:r>
              <a:rPr lang="en-US" sz="1200" b="0" kern="0" dirty="0">
                <a:solidFill>
                  <a:schemeClr val="tx1"/>
                </a:solidFill>
                <a:latin typeface="Arial" pitchFamily="34" charset="0"/>
                <a:cs typeface="Arial" pitchFamily="34" charset="0"/>
              </a:rPr>
              <a:t>came </a:t>
            </a:r>
            <a:r>
              <a:rPr lang="en-US" sz="1200" b="0" kern="0" dirty="0">
                <a:latin typeface="Arial" pitchFamily="34" charset="0"/>
                <a:cs typeface="Arial" pitchFamily="34" charset="0"/>
              </a:rPr>
              <a:t>many grandparents ago.</a:t>
            </a:r>
          </a:p>
          <a:p>
            <a:pPr marL="0" indent="0">
              <a:lnSpc>
                <a:spcPct val="150000"/>
              </a:lnSpc>
              <a:buFont typeface="Wingdings" pitchFamily="2" charset="2"/>
              <a:buNone/>
            </a:pPr>
            <a:r>
              <a:rPr lang="en-US" sz="1200" b="0" kern="0" dirty="0">
                <a:latin typeface="Arial" pitchFamily="34" charset="0"/>
                <a:cs typeface="Arial" pitchFamily="34" charset="0"/>
              </a:rPr>
              <a:t>At first </a:t>
            </a:r>
            <a:r>
              <a:rPr lang="en-US" sz="1200" b="0" u="sng" kern="0" dirty="0">
                <a:solidFill>
                  <a:srgbClr val="FF0000"/>
                </a:solidFill>
                <a:latin typeface="Arial" pitchFamily="34" charset="0"/>
                <a:cs typeface="Arial" pitchFamily="34" charset="0"/>
              </a:rPr>
              <a:t>we</a:t>
            </a:r>
            <a:r>
              <a:rPr lang="en-US" sz="1200" b="0" kern="0" dirty="0">
                <a:latin typeface="Arial" pitchFamily="34" charset="0"/>
                <a:cs typeface="Arial" pitchFamily="34" charset="0"/>
              </a:rPr>
              <a:t> </a:t>
            </a:r>
            <a:r>
              <a:rPr lang="en-US" sz="1200" b="0" kern="0" dirty="0">
                <a:solidFill>
                  <a:schemeClr val="tx1"/>
                </a:solidFill>
                <a:latin typeface="Arial" pitchFamily="34" charset="0"/>
                <a:cs typeface="Arial" pitchFamily="34" charset="0"/>
              </a:rPr>
              <a:t>didn’t know </a:t>
            </a:r>
            <a:r>
              <a:rPr lang="en-US" sz="1200" b="0" u="sng" kern="0" dirty="0">
                <a:solidFill>
                  <a:srgbClr val="FF0000"/>
                </a:solidFill>
                <a:latin typeface="Arial" pitchFamily="34" charset="0"/>
                <a:cs typeface="Arial" pitchFamily="34" charset="0"/>
              </a:rPr>
              <a:t>what to think</a:t>
            </a:r>
            <a:r>
              <a:rPr lang="en-US" sz="1200" b="0" kern="0" dirty="0">
                <a:latin typeface="Arial" pitchFamily="34" charset="0"/>
                <a:cs typeface="Arial" pitchFamily="34" charset="0"/>
              </a:rPr>
              <a:t>.</a:t>
            </a:r>
          </a:p>
          <a:p>
            <a:pPr marL="0" indent="0">
              <a:lnSpc>
                <a:spcPct val="150000"/>
              </a:lnSpc>
              <a:buFont typeface="Wingdings" pitchFamily="2" charset="2"/>
              <a:buNone/>
            </a:pPr>
            <a:r>
              <a:rPr lang="en-US" sz="1200" b="0" kern="0" dirty="0">
                <a:latin typeface="Arial" pitchFamily="34" charset="0"/>
                <a:cs typeface="Arial" pitchFamily="34" charset="0"/>
              </a:rPr>
              <a:t>There </a:t>
            </a:r>
            <a:r>
              <a:rPr lang="en-US" sz="1200" b="0" kern="0" dirty="0">
                <a:solidFill>
                  <a:schemeClr val="tx1"/>
                </a:solidFill>
                <a:latin typeface="Arial" pitchFamily="34" charset="0"/>
                <a:cs typeface="Arial" pitchFamily="34" charset="0"/>
              </a:rPr>
              <a:t>weren’t </a:t>
            </a:r>
            <a:r>
              <a:rPr lang="en-US" sz="1200" b="0" u="sng" kern="0" dirty="0">
                <a:solidFill>
                  <a:srgbClr val="FF0000"/>
                </a:solidFill>
                <a:latin typeface="Arial" pitchFamily="34" charset="0"/>
                <a:cs typeface="Arial" pitchFamily="34" charset="0"/>
              </a:rPr>
              <a:t>many of them</a:t>
            </a:r>
            <a:r>
              <a:rPr lang="en-US" sz="1200" b="0" kern="0" dirty="0">
                <a:latin typeface="Arial" pitchFamily="34" charset="0"/>
                <a:cs typeface="Arial" pitchFamily="34" charset="0"/>
              </a:rPr>
              <a:t>.</a:t>
            </a:r>
          </a:p>
          <a:p>
            <a:pPr marL="0" indent="0">
              <a:lnSpc>
                <a:spcPct val="150000"/>
              </a:lnSpc>
              <a:buFont typeface="Wingdings" pitchFamily="2" charset="2"/>
              <a:buNone/>
            </a:pPr>
            <a:r>
              <a:rPr lang="en-US" sz="1200" b="0" u="sng" kern="0" dirty="0">
                <a:solidFill>
                  <a:srgbClr val="FF0000"/>
                </a:solidFill>
                <a:latin typeface="Arial" pitchFamily="34" charset="0"/>
                <a:cs typeface="Arial" pitchFamily="34" charset="0"/>
              </a:rPr>
              <a:t>Some</a:t>
            </a:r>
            <a:r>
              <a:rPr lang="en-US" sz="1200" b="0" kern="0" dirty="0">
                <a:latin typeface="Arial" pitchFamily="34" charset="0"/>
                <a:cs typeface="Arial" pitchFamily="34" charset="0"/>
              </a:rPr>
              <a:t> </a:t>
            </a:r>
            <a:r>
              <a:rPr lang="en-US" sz="1200" b="0" kern="0" dirty="0">
                <a:solidFill>
                  <a:schemeClr val="tx1"/>
                </a:solidFill>
                <a:latin typeface="Arial" pitchFamily="34" charset="0"/>
                <a:cs typeface="Arial" pitchFamily="34" charset="0"/>
              </a:rPr>
              <a:t>were </a:t>
            </a:r>
            <a:r>
              <a:rPr lang="en-US" sz="1200" b="0" kern="0" dirty="0">
                <a:latin typeface="Arial" pitchFamily="34" charset="0"/>
                <a:cs typeface="Arial" pitchFamily="34" charset="0"/>
              </a:rPr>
              <a:t>friendly.</a:t>
            </a:r>
          </a:p>
          <a:p>
            <a:pPr marL="0" indent="0">
              <a:lnSpc>
                <a:spcPct val="150000"/>
              </a:lnSpc>
              <a:buFont typeface="Wingdings" pitchFamily="2" charset="2"/>
              <a:buNone/>
            </a:pPr>
            <a:r>
              <a:rPr lang="en-US" sz="1200" b="0" kern="0" dirty="0">
                <a:latin typeface="Arial" pitchFamily="34" charset="0"/>
                <a:cs typeface="Arial" pitchFamily="34" charset="0"/>
              </a:rPr>
              <a:t>But </a:t>
            </a:r>
            <a:r>
              <a:rPr lang="en-US" sz="1200" b="0" u="sng" kern="0" dirty="0">
                <a:solidFill>
                  <a:srgbClr val="FF0000"/>
                </a:solidFill>
                <a:latin typeface="Arial" pitchFamily="34" charset="0"/>
                <a:cs typeface="Arial" pitchFamily="34" charset="0"/>
              </a:rPr>
              <a:t>our old people</a:t>
            </a:r>
            <a:r>
              <a:rPr lang="en-US" sz="1200" b="0" kern="0" dirty="0">
                <a:latin typeface="Arial" pitchFamily="34" charset="0"/>
                <a:cs typeface="Arial" pitchFamily="34" charset="0"/>
              </a:rPr>
              <a:t> </a:t>
            </a:r>
            <a:r>
              <a:rPr lang="en-US" sz="1200" b="0" kern="0" dirty="0">
                <a:solidFill>
                  <a:schemeClr val="tx1"/>
                </a:solidFill>
                <a:latin typeface="Arial" pitchFamily="34" charset="0"/>
                <a:cs typeface="Arial" pitchFamily="34" charset="0"/>
              </a:rPr>
              <a:t>warned </a:t>
            </a:r>
            <a:r>
              <a:rPr lang="en-US" sz="1200" b="0" u="sng" kern="0" dirty="0">
                <a:solidFill>
                  <a:srgbClr val="FF0000"/>
                </a:solidFill>
                <a:latin typeface="Arial" pitchFamily="34" charset="0"/>
                <a:cs typeface="Arial" pitchFamily="34" charset="0"/>
              </a:rPr>
              <a:t>us</a:t>
            </a:r>
            <a:r>
              <a:rPr lang="en-US" sz="1200" b="0" kern="0" dirty="0">
                <a:latin typeface="Arial" pitchFamily="34" charset="0"/>
                <a:cs typeface="Arial" pitchFamily="34" charset="0"/>
              </a:rPr>
              <a:t>.</a:t>
            </a:r>
          </a:p>
          <a:p>
            <a:pPr marL="0" indent="0">
              <a:lnSpc>
                <a:spcPct val="150000"/>
              </a:lnSpc>
              <a:buFont typeface="Wingdings" pitchFamily="2" charset="2"/>
              <a:buNone/>
            </a:pPr>
            <a:r>
              <a:rPr lang="en-US" sz="1200" b="0" kern="0" dirty="0">
                <a:solidFill>
                  <a:schemeClr val="tx1"/>
                </a:solidFill>
                <a:latin typeface="Arial" pitchFamily="34" charset="0"/>
                <a:cs typeface="Arial" pitchFamily="34" charset="0"/>
              </a:rPr>
              <a:t>Be </a:t>
            </a:r>
            <a:r>
              <a:rPr lang="en-US" sz="1200" b="0" kern="0" dirty="0">
                <a:latin typeface="Arial" pitchFamily="34" charset="0"/>
                <a:cs typeface="Arial" pitchFamily="34" charset="0"/>
              </a:rPr>
              <a:t>careful.</a:t>
            </a:r>
          </a:p>
          <a:p>
            <a:pPr marL="0" indent="0">
              <a:lnSpc>
                <a:spcPct val="150000"/>
              </a:lnSpc>
              <a:buFont typeface="Wingdings" pitchFamily="2" charset="2"/>
              <a:buNone/>
            </a:pPr>
            <a:r>
              <a:rPr lang="en-US" sz="1200" b="0" u="sng" kern="0" dirty="0">
                <a:solidFill>
                  <a:srgbClr val="FF0000"/>
                </a:solidFill>
                <a:latin typeface="Arial" pitchFamily="34" charset="0"/>
                <a:cs typeface="Arial" pitchFamily="34" charset="0"/>
              </a:rPr>
              <a:t>They</a:t>
            </a:r>
            <a:r>
              <a:rPr lang="en-US" sz="1200" b="0" kern="0" dirty="0">
                <a:latin typeface="Arial" pitchFamily="34" charset="0"/>
                <a:cs typeface="Arial" pitchFamily="34" charset="0"/>
              </a:rPr>
              <a:t> </a:t>
            </a:r>
            <a:r>
              <a:rPr lang="en-US" sz="1200" b="0" kern="0" dirty="0">
                <a:solidFill>
                  <a:schemeClr val="tx1"/>
                </a:solidFill>
                <a:latin typeface="Arial" pitchFamily="34" charset="0"/>
                <a:cs typeface="Arial" pitchFamily="34" charset="0"/>
              </a:rPr>
              <a:t>won’t understand </a:t>
            </a:r>
            <a:r>
              <a:rPr lang="en-US" sz="1200" b="0" u="sng" kern="0" dirty="0">
                <a:solidFill>
                  <a:srgbClr val="FF0000"/>
                </a:solidFill>
                <a:latin typeface="Arial" pitchFamily="34" charset="0"/>
                <a:cs typeface="Arial" pitchFamily="34" charset="0"/>
              </a:rPr>
              <a:t>the right ways</a:t>
            </a:r>
            <a:r>
              <a:rPr lang="en-US" sz="1200" b="0" kern="0" dirty="0">
                <a:latin typeface="Arial" pitchFamily="34" charset="0"/>
                <a:cs typeface="Arial" pitchFamily="34" charset="0"/>
              </a:rPr>
              <a:t>.</a:t>
            </a:r>
          </a:p>
          <a:p>
            <a:pPr marL="0" indent="0">
              <a:lnSpc>
                <a:spcPct val="150000"/>
              </a:lnSpc>
              <a:buFont typeface="Wingdings" pitchFamily="2" charset="2"/>
              <a:buNone/>
            </a:pPr>
            <a:r>
              <a:rPr lang="en-US" sz="1200" b="0" u="sng" kern="0" dirty="0">
                <a:solidFill>
                  <a:srgbClr val="FF0000"/>
                </a:solidFill>
                <a:latin typeface="Arial" pitchFamily="34" charset="0"/>
                <a:cs typeface="Arial" pitchFamily="34" charset="0"/>
              </a:rPr>
              <a:t>They</a:t>
            </a:r>
            <a:r>
              <a:rPr lang="en-US" sz="1200" b="0" kern="0" dirty="0">
                <a:latin typeface="Arial" pitchFamily="34" charset="0"/>
                <a:cs typeface="Arial" pitchFamily="34" charset="0"/>
              </a:rPr>
              <a:t> only </a:t>
            </a:r>
            <a:r>
              <a:rPr lang="en-US" sz="1200" b="0" kern="0" dirty="0">
                <a:solidFill>
                  <a:schemeClr val="tx1"/>
                </a:solidFill>
                <a:latin typeface="Arial" pitchFamily="34" charset="0"/>
                <a:cs typeface="Arial" pitchFamily="34" charset="0"/>
              </a:rPr>
              <a:t>know </a:t>
            </a:r>
            <a:r>
              <a:rPr lang="en-US" sz="1200" b="0" u="sng" kern="0" dirty="0">
                <a:solidFill>
                  <a:srgbClr val="FF0000"/>
                </a:solidFill>
                <a:latin typeface="Arial" pitchFamily="34" charset="0"/>
                <a:cs typeface="Arial" pitchFamily="34" charset="0"/>
              </a:rPr>
              <a:t>their own country</a:t>
            </a:r>
            <a:r>
              <a:rPr lang="en-US" sz="1200" b="0" kern="0" dirty="0">
                <a:latin typeface="Arial" pitchFamily="34" charset="0"/>
                <a:cs typeface="Arial" pitchFamily="34"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1076029274"/>
              </p:ext>
            </p:extLst>
          </p:nvPr>
        </p:nvGraphicFramePr>
        <p:xfrm>
          <a:off x="457968" y="4842650"/>
          <a:ext cx="4914595" cy="1066800"/>
        </p:xfrm>
        <a:graphic>
          <a:graphicData uri="http://schemas.openxmlformats.org/drawingml/2006/table">
            <a:tbl>
              <a:tblPr firstRow="1" bandRow="1">
                <a:tableStyleId>{5940675A-B579-460E-94D1-54222C63F5DA}</a:tableStyleId>
              </a:tblPr>
              <a:tblGrid>
                <a:gridCol w="873672">
                  <a:extLst>
                    <a:ext uri="{9D8B030D-6E8A-4147-A177-3AD203B41FA5}">
                      <a16:colId xmlns:a16="http://schemas.microsoft.com/office/drawing/2014/main" xmlns="" val="20000"/>
                    </a:ext>
                  </a:extLst>
                </a:gridCol>
                <a:gridCol w="4040923">
                  <a:extLst>
                    <a:ext uri="{9D8B030D-6E8A-4147-A177-3AD203B41FA5}">
                      <a16:colId xmlns:a16="http://schemas.microsoft.com/office/drawing/2014/main" xmlns="" val="20001"/>
                    </a:ext>
                  </a:extLst>
                </a:gridCol>
              </a:tblGrid>
              <a:tr h="850866">
                <a:tc>
                  <a:txBody>
                    <a:bodyPr/>
                    <a:lstStyle/>
                    <a:p>
                      <a:r>
                        <a:rPr lang="en-AU" sz="1600" b="1" dirty="0">
                          <a:latin typeface="Arial" pitchFamily="34" charset="0"/>
                          <a:cs typeface="Arial" pitchFamily="34" charset="0"/>
                        </a:rPr>
                        <a:t>Level 4</a:t>
                      </a:r>
                    </a:p>
                  </a:txBody>
                  <a:tcPr>
                    <a:solidFill>
                      <a:schemeClr val="accent1">
                        <a:alpha val="61000"/>
                      </a:schemeClr>
                    </a:solidFill>
                  </a:tcPr>
                </a:tc>
                <a:tc>
                  <a:txBody>
                    <a:bodyPr/>
                    <a:lstStyle/>
                    <a:p>
                      <a:r>
                        <a:rPr lang="en-US" sz="1600" dirty="0">
                          <a:latin typeface="Arial" pitchFamily="34" charset="0"/>
                          <a:cs typeface="Arial" pitchFamily="34" charset="0"/>
                        </a:rPr>
                        <a:t>Understand how texts are made cohesive through the use of </a:t>
                      </a:r>
                      <a:r>
                        <a:rPr lang="en-US" sz="1600" b="1" kern="1200" dirty="0">
                          <a:solidFill>
                            <a:srgbClr val="0070C0"/>
                          </a:solidFill>
                          <a:latin typeface="Arial" pitchFamily="34" charset="0"/>
                          <a:ea typeface="+mn-ea"/>
                          <a:cs typeface="Arial" pitchFamily="34" charset="0"/>
                        </a:rPr>
                        <a:t>linking devices including pronoun reference </a:t>
                      </a:r>
                      <a:r>
                        <a:rPr lang="en-US" sz="1600" dirty="0">
                          <a:latin typeface="Arial" pitchFamily="34" charset="0"/>
                          <a:cs typeface="Arial" pitchFamily="34" charset="0"/>
                        </a:rPr>
                        <a:t>and text connectives</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89463885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536" y="908720"/>
            <a:ext cx="8229600" cy="864096"/>
          </a:xfrm>
        </p:spPr>
        <p:txBody>
          <a:bodyPr>
            <a:normAutofit fontScale="90000"/>
          </a:bodyPr>
          <a:lstStyle/>
          <a:p>
            <a:pPr algn="l"/>
            <a:r>
              <a:rPr lang="en-AU" sz="2800" b="0" dirty="0"/>
              <a:t>Building on this, students need to develop control over vocabulary to express greater precision of meaning, and consider how this develops over a whole text.</a:t>
            </a:r>
            <a:r>
              <a:rPr lang="en-AU" sz="2800" dirty="0"/>
              <a:t/>
            </a:r>
            <a:br>
              <a:rPr lang="en-AU" sz="2800" dirty="0"/>
            </a:br>
            <a:endParaRPr lang="en-AU" sz="28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79220222"/>
              </p:ext>
            </p:extLst>
          </p:nvPr>
        </p:nvGraphicFramePr>
        <p:xfrm>
          <a:off x="433372" y="4410934"/>
          <a:ext cx="4426660" cy="1795746"/>
        </p:xfrm>
        <a:graphic>
          <a:graphicData uri="http://schemas.openxmlformats.org/drawingml/2006/table">
            <a:tbl>
              <a:tblPr firstRow="1" bandRow="1">
                <a:tableStyleId>{5940675A-B579-460E-94D1-54222C63F5DA}</a:tableStyleId>
              </a:tblPr>
              <a:tblGrid>
                <a:gridCol w="898268">
                  <a:extLst>
                    <a:ext uri="{9D8B030D-6E8A-4147-A177-3AD203B41FA5}">
                      <a16:colId xmlns:a16="http://schemas.microsoft.com/office/drawing/2014/main" xmlns="" val="20000"/>
                    </a:ext>
                  </a:extLst>
                </a:gridCol>
                <a:gridCol w="3528392">
                  <a:extLst>
                    <a:ext uri="{9D8B030D-6E8A-4147-A177-3AD203B41FA5}">
                      <a16:colId xmlns:a16="http://schemas.microsoft.com/office/drawing/2014/main" xmlns="" val="20001"/>
                    </a:ext>
                  </a:extLst>
                </a:gridCol>
              </a:tblGrid>
              <a:tr h="850866">
                <a:tc>
                  <a:txBody>
                    <a:bodyPr/>
                    <a:lstStyle/>
                    <a:p>
                      <a:r>
                        <a:rPr lang="en-AU" sz="1600" b="1" dirty="0">
                          <a:latin typeface="Arial" pitchFamily="34" charset="0"/>
                          <a:cs typeface="Arial" pitchFamily="34" charset="0"/>
                        </a:rPr>
                        <a:t>Level 5</a:t>
                      </a:r>
                    </a:p>
                  </a:txBody>
                  <a:tcPr>
                    <a:solidFill>
                      <a:schemeClr val="accent1">
                        <a:alpha val="61000"/>
                      </a:schemeClr>
                    </a:solidFill>
                  </a:tcPr>
                </a:tc>
                <a:tc>
                  <a:txBody>
                    <a:bodyPr/>
                    <a:lstStyle/>
                    <a:p>
                      <a:r>
                        <a:rPr lang="en-US" sz="1400" dirty="0">
                          <a:latin typeface="Arial" pitchFamily="34" charset="0"/>
                          <a:cs typeface="Arial" pitchFamily="34" charset="0"/>
                        </a:rPr>
                        <a:t>Understand the use of vocabulary to express </a:t>
                      </a:r>
                      <a:r>
                        <a:rPr lang="en-US" sz="1400" b="1" kern="1200" dirty="0">
                          <a:solidFill>
                            <a:srgbClr val="0070C0"/>
                          </a:solidFill>
                          <a:latin typeface="Arial" pitchFamily="34" charset="0"/>
                          <a:ea typeface="+mn-ea"/>
                          <a:cs typeface="Arial" pitchFamily="34" charset="0"/>
                        </a:rPr>
                        <a:t>greater precision of meaning</a:t>
                      </a:r>
                      <a:r>
                        <a:rPr lang="en-US" sz="1400" dirty="0">
                          <a:latin typeface="Arial" pitchFamily="34" charset="0"/>
                          <a:cs typeface="Arial" pitchFamily="34" charset="0"/>
                        </a:rPr>
                        <a:t>, and know that words can have different meanings in different contexts</a:t>
                      </a:r>
                      <a:endParaRPr lang="en-AU" sz="1400" dirty="0">
                        <a:latin typeface="Arial" pitchFamily="34" charset="0"/>
                        <a:cs typeface="Arial" pitchFamily="34" charset="0"/>
                      </a:endParaRPr>
                    </a:p>
                  </a:txBody>
                  <a:tcPr/>
                </a:tc>
                <a:extLst>
                  <a:ext uri="{0D108BD9-81ED-4DB2-BD59-A6C34878D82A}">
                    <a16:rowId xmlns:a16="http://schemas.microsoft.com/office/drawing/2014/main" xmlns="" val="10000"/>
                  </a:ext>
                </a:extLst>
              </a:tr>
              <a:tr h="850866">
                <a:tc>
                  <a:txBody>
                    <a:bodyPr/>
                    <a:lstStyle/>
                    <a:p>
                      <a:r>
                        <a:rPr lang="en-AU" sz="1600" b="1" dirty="0">
                          <a:latin typeface="Arial" pitchFamily="34" charset="0"/>
                          <a:cs typeface="Arial" pitchFamily="34" charset="0"/>
                        </a:rPr>
                        <a:t>Level 6</a:t>
                      </a:r>
                    </a:p>
                  </a:txBody>
                  <a:tcPr>
                    <a:solidFill>
                      <a:schemeClr val="accent1">
                        <a:alpha val="61000"/>
                      </a:schemeClr>
                    </a:solidFill>
                  </a:tcPr>
                </a:tc>
                <a:tc>
                  <a:txBody>
                    <a:bodyPr/>
                    <a:lstStyle/>
                    <a:p>
                      <a:r>
                        <a:rPr lang="en-US" sz="1400" dirty="0">
                          <a:latin typeface="Arial" pitchFamily="34" charset="0"/>
                          <a:cs typeface="Arial" pitchFamily="34" charset="0"/>
                        </a:rPr>
                        <a:t>Investigate how vocabulary choices, including evaluative language can express </a:t>
                      </a:r>
                      <a:r>
                        <a:rPr lang="en-US" sz="1400" b="1" kern="1200" dirty="0">
                          <a:solidFill>
                            <a:srgbClr val="0070C0"/>
                          </a:solidFill>
                          <a:latin typeface="Arial" pitchFamily="34" charset="0"/>
                          <a:ea typeface="+mn-ea"/>
                          <a:cs typeface="Arial" pitchFamily="34" charset="0"/>
                        </a:rPr>
                        <a:t>shades of meaning, feeling and opinion</a:t>
                      </a:r>
                    </a:p>
                  </a:txBody>
                  <a:tcPr/>
                </a:tc>
                <a:extLst>
                  <a:ext uri="{0D108BD9-81ED-4DB2-BD59-A6C34878D82A}">
                    <a16:rowId xmlns:a16="http://schemas.microsoft.com/office/drawing/2014/main" xmlns="" val="10001"/>
                  </a:ext>
                </a:extLst>
              </a:tr>
            </a:tbl>
          </a:graphicData>
        </a:graphic>
      </p:graphicFrame>
      <p:sp>
        <p:nvSpPr>
          <p:cNvPr id="25" name="Content Placeholder 2"/>
          <p:cNvSpPr>
            <a:spLocks noGrp="1"/>
          </p:cNvSpPr>
          <p:nvPr>
            <p:ph idx="1"/>
          </p:nvPr>
        </p:nvSpPr>
        <p:spPr>
          <a:xfrm>
            <a:off x="467544" y="1772816"/>
            <a:ext cx="7773125" cy="2487572"/>
          </a:xfrm>
        </p:spPr>
        <p:txBody>
          <a:bodyPr>
            <a:normAutofit lnSpcReduction="10000"/>
          </a:bodyPr>
          <a:lstStyle/>
          <a:p>
            <a:pPr marL="0" indent="0">
              <a:buNone/>
            </a:pPr>
            <a:r>
              <a:rPr lang="en-US" sz="1800" b="0" dirty="0">
                <a:latin typeface="Arial" pitchFamily="34" charset="0"/>
                <a:cs typeface="Arial" pitchFamily="34" charset="0"/>
              </a:rPr>
              <a:t>One day </a:t>
            </a:r>
            <a:r>
              <a:rPr lang="en-US" sz="1800" b="0" u="sng" dirty="0">
                <a:solidFill>
                  <a:srgbClr val="FF0000"/>
                </a:solidFill>
                <a:latin typeface="Arial" pitchFamily="34" charset="0"/>
                <a:cs typeface="Arial" pitchFamily="34" charset="0"/>
              </a:rPr>
              <a:t>Jake</a:t>
            </a:r>
            <a:r>
              <a:rPr lang="en-US" sz="1800" b="0" dirty="0">
                <a:latin typeface="Arial" pitchFamily="34" charset="0"/>
                <a:cs typeface="Arial" pitchFamily="34" charset="0"/>
              </a:rPr>
              <a:t> went to the shop. </a:t>
            </a:r>
            <a:r>
              <a:rPr lang="en-US" sz="1800" b="0" u="sng" dirty="0">
                <a:solidFill>
                  <a:srgbClr val="FF0000"/>
                </a:solidFill>
                <a:latin typeface="Arial" pitchFamily="34" charset="0"/>
                <a:cs typeface="Arial" pitchFamily="34" charset="0"/>
              </a:rPr>
              <a:t>Jake</a:t>
            </a:r>
            <a:r>
              <a:rPr lang="en-US" sz="1800" b="0" dirty="0">
                <a:latin typeface="Arial" pitchFamily="34" charset="0"/>
                <a:cs typeface="Arial" pitchFamily="34" charset="0"/>
              </a:rPr>
              <a:t> was </a:t>
            </a:r>
            <a:r>
              <a:rPr lang="en-US" sz="1800" b="0" u="sng" dirty="0">
                <a:solidFill>
                  <a:srgbClr val="FF0000"/>
                </a:solidFill>
                <a:latin typeface="Arial" pitchFamily="34" charset="0"/>
                <a:cs typeface="Arial" pitchFamily="34" charset="0"/>
              </a:rPr>
              <a:t>a medium sized boy with brown hair and green eyes</a:t>
            </a:r>
            <a:r>
              <a:rPr lang="en-US" sz="1800" b="0" dirty="0">
                <a:latin typeface="Arial" pitchFamily="34" charset="0"/>
                <a:cs typeface="Arial" pitchFamily="34" charset="0"/>
              </a:rPr>
              <a:t>.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was very messy and liked to mess things up on purpose.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was going to the shop to make a big mess. There was </a:t>
            </a:r>
            <a:r>
              <a:rPr lang="en-US" sz="1800" b="0" dirty="0">
                <a:solidFill>
                  <a:schemeClr val="tx1"/>
                </a:solidFill>
                <a:latin typeface="Arial" pitchFamily="34" charset="0"/>
                <a:cs typeface="Arial" pitchFamily="34" charset="0"/>
              </a:rPr>
              <a:t>a giant stack of cans</a:t>
            </a:r>
            <a:r>
              <a:rPr lang="en-US" sz="1800" b="0" dirty="0">
                <a:latin typeface="Arial" pitchFamily="34" charset="0"/>
                <a:cs typeface="Arial" pitchFamily="34" charset="0"/>
              </a:rPr>
              <a:t> near the front of the shop.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walked up to the stack and pulled out </a:t>
            </a:r>
            <a:r>
              <a:rPr lang="en-US" sz="1800" b="0" dirty="0">
                <a:solidFill>
                  <a:schemeClr val="tx1"/>
                </a:solidFill>
                <a:latin typeface="Arial" pitchFamily="34" charset="0"/>
                <a:cs typeface="Arial" pitchFamily="34" charset="0"/>
              </a:rPr>
              <a:t>the can at the bottom of the pile. The cans </a:t>
            </a:r>
            <a:r>
              <a:rPr lang="en-US" sz="1800" b="0" dirty="0">
                <a:latin typeface="Arial" pitchFamily="34" charset="0"/>
                <a:cs typeface="Arial" pitchFamily="34" charset="0"/>
              </a:rPr>
              <a:t>toppled down and </a:t>
            </a:r>
            <a:r>
              <a:rPr lang="en-US" sz="1800" b="0" dirty="0">
                <a:solidFill>
                  <a:schemeClr val="tx1"/>
                </a:solidFill>
                <a:latin typeface="Arial" pitchFamily="34" charset="0"/>
                <a:cs typeface="Arial" pitchFamily="34" charset="0"/>
              </a:rPr>
              <a:t>food </a:t>
            </a:r>
            <a:r>
              <a:rPr lang="en-US" sz="1800" b="0" dirty="0">
                <a:latin typeface="Arial" pitchFamily="34" charset="0"/>
                <a:cs typeface="Arial" pitchFamily="34" charset="0"/>
              </a:rPr>
              <a:t>spilled everywhere.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walked off, satisfied.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got back home and walked up to his room. There were </a:t>
            </a:r>
            <a:r>
              <a:rPr lang="en-US" sz="1800" b="0" dirty="0">
                <a:solidFill>
                  <a:schemeClr val="tx1"/>
                </a:solidFill>
                <a:latin typeface="Arial" pitchFamily="34" charset="0"/>
                <a:cs typeface="Arial" pitchFamily="34" charset="0"/>
              </a:rPr>
              <a:t>empty coke cans and scrunched-up balls of paper </a:t>
            </a:r>
            <a:r>
              <a:rPr lang="en-US" sz="1800" b="0" dirty="0">
                <a:latin typeface="Arial" pitchFamily="34" charset="0"/>
                <a:cs typeface="Arial" pitchFamily="34" charset="0"/>
              </a:rPr>
              <a:t>everywhere. </a:t>
            </a:r>
            <a:r>
              <a:rPr lang="en-US" sz="1800" b="0" u="sng" dirty="0">
                <a:solidFill>
                  <a:srgbClr val="FF0000"/>
                </a:solidFill>
                <a:latin typeface="Arial" pitchFamily="34" charset="0"/>
                <a:cs typeface="Arial" pitchFamily="34" charset="0"/>
              </a:rPr>
              <a:t>He</a:t>
            </a:r>
            <a:r>
              <a:rPr lang="en-US" sz="1800" b="0" dirty="0">
                <a:latin typeface="Arial" pitchFamily="34" charset="0"/>
                <a:cs typeface="Arial" pitchFamily="34" charset="0"/>
              </a:rPr>
              <a:t> was about to start playing his DS when </a:t>
            </a:r>
            <a:r>
              <a:rPr lang="en-US" sz="1800" b="0" dirty="0">
                <a:solidFill>
                  <a:schemeClr val="tx1"/>
                </a:solidFill>
                <a:latin typeface="Arial" pitchFamily="34" charset="0"/>
                <a:cs typeface="Arial" pitchFamily="34" charset="0"/>
              </a:rPr>
              <a:t>his mom </a:t>
            </a:r>
            <a:r>
              <a:rPr lang="en-US" sz="1800" b="0" dirty="0">
                <a:latin typeface="Arial" pitchFamily="34" charset="0"/>
                <a:cs typeface="Arial" pitchFamily="34" charset="0"/>
              </a:rPr>
              <a:t>came into the room.</a:t>
            </a:r>
          </a:p>
        </p:txBody>
      </p:sp>
      <p:sp>
        <p:nvSpPr>
          <p:cNvPr id="26" name="TextBox 25"/>
          <p:cNvSpPr txBox="1"/>
          <p:nvPr/>
        </p:nvSpPr>
        <p:spPr>
          <a:xfrm>
            <a:off x="5220072" y="4005064"/>
            <a:ext cx="3600400" cy="2308324"/>
          </a:xfrm>
          <a:prstGeom prst="rect">
            <a:avLst/>
          </a:prstGeom>
          <a:noFill/>
        </p:spPr>
        <p:txBody>
          <a:bodyPr wrap="square" rtlCol="0">
            <a:spAutoFit/>
          </a:bodyPr>
          <a:lstStyle/>
          <a:p>
            <a:r>
              <a:rPr lang="en-AU" dirty="0"/>
              <a:t>What do the nouns tell us about the character Jake? How could we support this student to improve their writing?</a:t>
            </a:r>
          </a:p>
        </p:txBody>
      </p:sp>
      <p:sp>
        <p:nvSpPr>
          <p:cNvPr id="27" name="Rectangle 26"/>
          <p:cNvSpPr/>
          <p:nvPr/>
        </p:nvSpPr>
        <p:spPr>
          <a:xfrm>
            <a:off x="539552" y="4103855"/>
            <a:ext cx="3744416" cy="261610"/>
          </a:xfrm>
          <a:prstGeom prst="rect">
            <a:avLst/>
          </a:prstGeom>
        </p:spPr>
        <p:txBody>
          <a:bodyPr wrap="square">
            <a:spAutoFit/>
          </a:bodyPr>
          <a:lstStyle/>
          <a:p>
            <a:r>
              <a:rPr lang="en-AU" sz="1100" i="1" dirty="0">
                <a:latin typeface="Arial" pitchFamily="34" charset="0"/>
                <a:cs typeface="Arial" pitchFamily="34" charset="0"/>
              </a:rPr>
              <a:t>Year 5 English – Work Sample 1, </a:t>
            </a:r>
            <a:r>
              <a:rPr lang="en-AU" sz="1100" dirty="0">
                <a:latin typeface="Arial" pitchFamily="34" charset="0"/>
                <a:cs typeface="Arial" pitchFamily="34" charset="0"/>
              </a:rPr>
              <a:t>ACARA</a:t>
            </a:r>
          </a:p>
        </p:txBody>
      </p:sp>
    </p:spTree>
    <p:extLst>
      <p:ext uri="{BB962C8B-B14F-4D97-AF65-F5344CB8AC3E}">
        <p14:creationId xmlns:p14="http://schemas.microsoft.com/office/powerpoint/2010/main" val="151671034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536" y="980728"/>
            <a:ext cx="8229600" cy="864096"/>
          </a:xfrm>
        </p:spPr>
        <p:txBody>
          <a:bodyPr>
            <a:normAutofit fontScale="90000"/>
          </a:bodyPr>
          <a:lstStyle/>
          <a:p>
            <a:pPr algn="l"/>
            <a:r>
              <a:rPr lang="en-AU" sz="2800" b="0" dirty="0"/>
              <a:t>Students develop an understanding of how nouns can be used to classify and communicate complex whole/part relationships or taxonomies.</a:t>
            </a:r>
            <a:r>
              <a:rPr lang="en-AU" sz="2800" dirty="0"/>
              <a:t/>
            </a:r>
            <a:br>
              <a:rPr lang="en-AU" sz="2800" dirty="0"/>
            </a:br>
            <a:endParaRPr lang="en-AU" sz="2800" b="1" dirty="0">
              <a:latin typeface="Arial" pitchFamily="34" charset="0"/>
              <a:cs typeface="Arial" pitchFamily="34" charset="0"/>
            </a:endParaRPr>
          </a:p>
        </p:txBody>
      </p:sp>
      <p:sp>
        <p:nvSpPr>
          <p:cNvPr id="26" name="TextBox 25"/>
          <p:cNvSpPr txBox="1"/>
          <p:nvPr/>
        </p:nvSpPr>
        <p:spPr>
          <a:xfrm>
            <a:off x="5359065" y="3897758"/>
            <a:ext cx="3024336" cy="461665"/>
          </a:xfrm>
          <a:prstGeom prst="rect">
            <a:avLst/>
          </a:prstGeom>
          <a:noFill/>
        </p:spPr>
        <p:txBody>
          <a:bodyPr wrap="square" rtlCol="0">
            <a:spAutoFit/>
          </a:bodyPr>
          <a:lstStyle/>
          <a:p>
            <a:r>
              <a:rPr lang="en-AU" dirty="0"/>
              <a:t>Elizabethan era</a:t>
            </a:r>
          </a:p>
        </p:txBody>
      </p:sp>
      <p:graphicFrame>
        <p:nvGraphicFramePr>
          <p:cNvPr id="3" name="Table 2"/>
          <p:cNvGraphicFramePr>
            <a:graphicFrameLocks noGrp="1"/>
          </p:cNvGraphicFramePr>
          <p:nvPr>
            <p:extLst>
              <p:ext uri="{D42A27DB-BD31-4B8C-83A1-F6EECF244321}">
                <p14:modId xmlns:p14="http://schemas.microsoft.com/office/powerpoint/2010/main" val="2561593023"/>
              </p:ext>
            </p:extLst>
          </p:nvPr>
        </p:nvGraphicFramePr>
        <p:xfrm>
          <a:off x="324781" y="4545049"/>
          <a:ext cx="4680520" cy="1371600"/>
        </p:xfrm>
        <a:graphic>
          <a:graphicData uri="http://schemas.openxmlformats.org/drawingml/2006/table">
            <a:tbl>
              <a:tblPr firstRow="1" bandRow="1">
                <a:tableStyleId>{5940675A-B579-460E-94D1-54222C63F5DA}</a:tableStyleId>
              </a:tblPr>
              <a:tblGrid>
                <a:gridCol w="908097">
                  <a:extLst>
                    <a:ext uri="{9D8B030D-6E8A-4147-A177-3AD203B41FA5}">
                      <a16:colId xmlns:a16="http://schemas.microsoft.com/office/drawing/2014/main" xmlns="" val="20000"/>
                    </a:ext>
                  </a:extLst>
                </a:gridCol>
                <a:gridCol w="3772423">
                  <a:extLst>
                    <a:ext uri="{9D8B030D-6E8A-4147-A177-3AD203B41FA5}">
                      <a16:colId xmlns:a16="http://schemas.microsoft.com/office/drawing/2014/main" xmlns="" val="20001"/>
                    </a:ext>
                  </a:extLst>
                </a:gridCol>
              </a:tblGrid>
              <a:tr h="1145232">
                <a:tc>
                  <a:txBody>
                    <a:bodyPr/>
                    <a:lstStyle/>
                    <a:p>
                      <a:r>
                        <a:rPr lang="en-AU" sz="1600" b="1" dirty="0">
                          <a:latin typeface="Arial" pitchFamily="34" charset="0"/>
                          <a:cs typeface="Arial" pitchFamily="34" charset="0"/>
                        </a:rPr>
                        <a:t>Level 7</a:t>
                      </a:r>
                    </a:p>
                  </a:txBody>
                  <a:tcPr>
                    <a:solidFill>
                      <a:schemeClr val="accent1">
                        <a:alpha val="61000"/>
                      </a:schemeClr>
                    </a:solidFill>
                  </a:tcPr>
                </a:tc>
                <a:tc>
                  <a:txBody>
                    <a:bodyPr/>
                    <a:lstStyle/>
                    <a:p>
                      <a:r>
                        <a:rPr lang="en-US" sz="1400" kern="1200" dirty="0">
                          <a:solidFill>
                            <a:schemeClr val="tx1"/>
                          </a:solidFill>
                          <a:latin typeface="Arial" pitchFamily="34" charset="0"/>
                          <a:ea typeface="+mn-ea"/>
                          <a:cs typeface="Arial" pitchFamily="34" charset="0"/>
                        </a:rPr>
                        <a:t>Understand and explain how the text structures and language features of texts become more complex in informative and persuasive texts and identify </a:t>
                      </a:r>
                      <a:r>
                        <a:rPr lang="en-US" sz="1400" b="1" kern="1200" dirty="0">
                          <a:solidFill>
                            <a:srgbClr val="0070C0"/>
                          </a:solidFill>
                          <a:latin typeface="Arial" pitchFamily="34" charset="0"/>
                          <a:ea typeface="+mn-ea"/>
                          <a:cs typeface="Arial" pitchFamily="34" charset="0"/>
                        </a:rPr>
                        <a:t>underlying structures such as taxonomies</a:t>
                      </a:r>
                      <a:r>
                        <a:rPr lang="en-US" sz="1400" kern="1200" dirty="0">
                          <a:solidFill>
                            <a:schemeClr val="tx1"/>
                          </a:solidFill>
                          <a:latin typeface="Arial" pitchFamily="34" charset="0"/>
                          <a:ea typeface="+mn-ea"/>
                          <a:cs typeface="Arial" pitchFamily="34" charset="0"/>
                        </a:rPr>
                        <a:t>, cause and effect, and extended metaphors</a:t>
                      </a:r>
                    </a:p>
                  </a:txBody>
                  <a:tcPr/>
                </a:tc>
                <a:extLst>
                  <a:ext uri="{0D108BD9-81ED-4DB2-BD59-A6C34878D82A}">
                    <a16:rowId xmlns:a16="http://schemas.microsoft.com/office/drawing/2014/main" xmlns="" val="10000"/>
                  </a:ext>
                </a:extLst>
              </a:tr>
            </a:tbl>
          </a:graphicData>
        </a:graphic>
      </p:graphicFrame>
      <p:sp>
        <p:nvSpPr>
          <p:cNvPr id="6" name="Content Placeholder 5"/>
          <p:cNvSpPr>
            <a:spLocks noGrp="1"/>
          </p:cNvSpPr>
          <p:nvPr>
            <p:ph idx="1"/>
          </p:nvPr>
        </p:nvSpPr>
        <p:spPr>
          <a:xfrm>
            <a:off x="557114" y="1920154"/>
            <a:ext cx="7772400" cy="2239888"/>
          </a:xfrm>
        </p:spPr>
        <p:txBody>
          <a:bodyPr/>
          <a:lstStyle/>
          <a:p>
            <a:pPr marL="0" indent="0">
              <a:buNone/>
            </a:pPr>
            <a:r>
              <a:rPr lang="en-AU" sz="2400" b="0" dirty="0"/>
              <a:t>Shakespeare was arguably the most notable playwright of the Elizabethan era, working as part of the Lord Chamberlain’s Men. Other prominent playwrights of this golden age of English history included Christopher Marlowe and Ben Johnson, both part of the Admiral’s men.</a:t>
            </a:r>
          </a:p>
        </p:txBody>
      </p:sp>
      <p:cxnSp>
        <p:nvCxnSpPr>
          <p:cNvPr id="8" name="Straight Connector 7"/>
          <p:cNvCxnSpPr/>
          <p:nvPr/>
        </p:nvCxnSpPr>
        <p:spPr bwMode="auto">
          <a:xfrm flipH="1">
            <a:off x="6013413" y="4279025"/>
            <a:ext cx="504056" cy="4949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flipV="1">
            <a:off x="7297601" y="4279025"/>
            <a:ext cx="648072" cy="49609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7740352" y="5631631"/>
            <a:ext cx="1512168" cy="461665"/>
          </a:xfrm>
          <a:prstGeom prst="rect">
            <a:avLst/>
          </a:prstGeom>
          <a:noFill/>
        </p:spPr>
        <p:txBody>
          <a:bodyPr wrap="square" rtlCol="0">
            <a:spAutoFit/>
          </a:bodyPr>
          <a:lstStyle/>
          <a:p>
            <a:r>
              <a:rPr lang="en-AU" dirty="0"/>
              <a:t>Marlowe</a:t>
            </a:r>
          </a:p>
        </p:txBody>
      </p:sp>
      <p:sp>
        <p:nvSpPr>
          <p:cNvPr id="19" name="TextBox 18"/>
          <p:cNvSpPr txBox="1"/>
          <p:nvPr/>
        </p:nvSpPr>
        <p:spPr>
          <a:xfrm>
            <a:off x="6913513" y="5876105"/>
            <a:ext cx="1653678" cy="461665"/>
          </a:xfrm>
          <a:prstGeom prst="rect">
            <a:avLst/>
          </a:prstGeom>
          <a:noFill/>
        </p:spPr>
        <p:txBody>
          <a:bodyPr wrap="square" rtlCol="0">
            <a:spAutoFit/>
          </a:bodyPr>
          <a:lstStyle/>
          <a:p>
            <a:r>
              <a:rPr lang="en-AU" dirty="0"/>
              <a:t>Johnson</a:t>
            </a:r>
          </a:p>
        </p:txBody>
      </p:sp>
      <p:sp>
        <p:nvSpPr>
          <p:cNvPr id="20" name="TextBox 19"/>
          <p:cNvSpPr txBox="1"/>
          <p:nvPr/>
        </p:nvSpPr>
        <p:spPr>
          <a:xfrm>
            <a:off x="4716016" y="5877272"/>
            <a:ext cx="2170943" cy="461665"/>
          </a:xfrm>
          <a:prstGeom prst="rect">
            <a:avLst/>
          </a:prstGeom>
          <a:noFill/>
        </p:spPr>
        <p:txBody>
          <a:bodyPr wrap="square" rtlCol="0">
            <a:spAutoFit/>
          </a:bodyPr>
          <a:lstStyle/>
          <a:p>
            <a:r>
              <a:rPr lang="en-AU" dirty="0"/>
              <a:t>Shakespeare</a:t>
            </a:r>
          </a:p>
        </p:txBody>
      </p:sp>
      <p:sp>
        <p:nvSpPr>
          <p:cNvPr id="21" name="TextBox 20"/>
          <p:cNvSpPr txBox="1"/>
          <p:nvPr/>
        </p:nvSpPr>
        <p:spPr>
          <a:xfrm>
            <a:off x="5228606" y="4545049"/>
            <a:ext cx="2511746" cy="1200329"/>
          </a:xfrm>
          <a:prstGeom prst="rect">
            <a:avLst/>
          </a:prstGeom>
          <a:noFill/>
        </p:spPr>
        <p:txBody>
          <a:bodyPr wrap="square" rtlCol="0">
            <a:spAutoFit/>
          </a:bodyPr>
          <a:lstStyle/>
          <a:p>
            <a:r>
              <a:rPr lang="en-AU" dirty="0"/>
              <a:t>Lord Chamberlain’s Men</a:t>
            </a:r>
          </a:p>
        </p:txBody>
      </p:sp>
      <p:sp>
        <p:nvSpPr>
          <p:cNvPr id="22" name="TextBox 21"/>
          <p:cNvSpPr txBox="1"/>
          <p:nvPr/>
        </p:nvSpPr>
        <p:spPr>
          <a:xfrm>
            <a:off x="7556562" y="4729714"/>
            <a:ext cx="1653678" cy="830997"/>
          </a:xfrm>
          <a:prstGeom prst="rect">
            <a:avLst/>
          </a:prstGeom>
          <a:noFill/>
        </p:spPr>
        <p:txBody>
          <a:bodyPr wrap="square" rtlCol="0">
            <a:spAutoFit/>
          </a:bodyPr>
          <a:lstStyle/>
          <a:p>
            <a:r>
              <a:rPr lang="en-AU" dirty="0"/>
              <a:t>Admiral’s Men</a:t>
            </a:r>
          </a:p>
        </p:txBody>
      </p:sp>
      <p:cxnSp>
        <p:nvCxnSpPr>
          <p:cNvPr id="23" name="Straight Connector 22"/>
          <p:cNvCxnSpPr/>
          <p:nvPr/>
        </p:nvCxnSpPr>
        <p:spPr bwMode="auto">
          <a:xfrm>
            <a:off x="6013413" y="5313247"/>
            <a:ext cx="0" cy="66103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H="1">
            <a:off x="7337158" y="5453140"/>
            <a:ext cx="438807" cy="48286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8244408" y="5160903"/>
            <a:ext cx="504056" cy="58447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580134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536" y="692696"/>
            <a:ext cx="8229600" cy="864096"/>
          </a:xfrm>
        </p:spPr>
        <p:txBody>
          <a:bodyPr>
            <a:normAutofit fontScale="90000"/>
          </a:bodyPr>
          <a:lstStyle/>
          <a:p>
            <a:pPr algn="l"/>
            <a:r>
              <a:rPr lang="en-AU" sz="2800" b="0" dirty="0"/>
              <a:t>The knowledge and skills support students as they move into the VCE.</a:t>
            </a:r>
            <a:endParaRPr lang="en-AU" sz="2800" b="1" dirty="0">
              <a:latin typeface="Arial" pitchFamily="34" charset="0"/>
              <a:cs typeface="Arial" pitchFamily="34" charset="0"/>
            </a:endParaRPr>
          </a:p>
        </p:txBody>
      </p:sp>
      <p:sp>
        <p:nvSpPr>
          <p:cNvPr id="6" name="Content Placeholder 5"/>
          <p:cNvSpPr>
            <a:spLocks noGrp="1"/>
          </p:cNvSpPr>
          <p:nvPr>
            <p:ph idx="1"/>
          </p:nvPr>
        </p:nvSpPr>
        <p:spPr>
          <a:xfrm>
            <a:off x="467544" y="1556792"/>
            <a:ext cx="8136904" cy="2239888"/>
          </a:xfrm>
        </p:spPr>
        <p:txBody>
          <a:bodyPr/>
          <a:lstStyle/>
          <a:p>
            <a:pPr marL="0" indent="0">
              <a:buNone/>
            </a:pPr>
            <a:r>
              <a:rPr lang="en-AU" sz="2400" dirty="0"/>
              <a:t>2011 Section A: Upper range response</a:t>
            </a:r>
          </a:p>
          <a:p>
            <a:pPr marL="0" indent="0">
              <a:buNone/>
            </a:pPr>
            <a:r>
              <a:rPr lang="en-US" sz="2400" dirty="0"/>
              <a:t>How is </a:t>
            </a:r>
            <a:r>
              <a:rPr lang="en-US" sz="2400" dirty="0" err="1"/>
              <a:t>McGirr’s</a:t>
            </a:r>
            <a:r>
              <a:rPr lang="en-US" sz="2400" dirty="0"/>
              <a:t> own character revealed in his book </a:t>
            </a:r>
            <a:r>
              <a:rPr lang="en-US" sz="2400" i="1" dirty="0"/>
              <a:t>Bypass: the story of a road</a:t>
            </a:r>
            <a:r>
              <a:rPr lang="en-US" sz="2400" dirty="0"/>
              <a:t>?</a:t>
            </a:r>
            <a:endParaRPr lang="en-AU" sz="2400" dirty="0"/>
          </a:p>
          <a:p>
            <a:pPr marL="0" indent="0">
              <a:buNone/>
            </a:pPr>
            <a:r>
              <a:rPr lang="en-AU" sz="2000" b="0" dirty="0"/>
              <a:t>In </a:t>
            </a:r>
            <a:r>
              <a:rPr lang="en-AU" sz="2000" b="0" u="sng" dirty="0">
                <a:solidFill>
                  <a:srgbClr val="FF0000"/>
                </a:solidFill>
              </a:rPr>
              <a:t>his meandering tale Bypass: the story of a road</a:t>
            </a:r>
            <a:r>
              <a:rPr lang="en-AU" sz="2000" b="0" dirty="0"/>
              <a:t>, </a:t>
            </a:r>
            <a:r>
              <a:rPr lang="en-AU" sz="2000" b="0" u="sng" dirty="0">
                <a:solidFill>
                  <a:srgbClr val="FF0000"/>
                </a:solidFill>
              </a:rPr>
              <a:t>Michael </a:t>
            </a:r>
            <a:r>
              <a:rPr lang="en-AU" sz="2000" b="0" u="sng" dirty="0" err="1">
                <a:solidFill>
                  <a:srgbClr val="FF0000"/>
                </a:solidFill>
              </a:rPr>
              <a:t>McGirr</a:t>
            </a:r>
            <a:r>
              <a:rPr lang="en-AU" sz="2000" b="0" dirty="0">
                <a:solidFill>
                  <a:srgbClr val="FF0000"/>
                </a:solidFill>
              </a:rPr>
              <a:t> </a:t>
            </a:r>
            <a:r>
              <a:rPr lang="en-AU" sz="2000" b="0" dirty="0"/>
              <a:t>leads </a:t>
            </a:r>
            <a:r>
              <a:rPr lang="en-AU" sz="2000" b="0" u="sng" dirty="0">
                <a:solidFill>
                  <a:srgbClr val="FF0000"/>
                </a:solidFill>
              </a:rPr>
              <a:t>his readers </a:t>
            </a:r>
            <a:r>
              <a:rPr lang="en-AU" sz="2000" b="0" dirty="0"/>
              <a:t>on </a:t>
            </a:r>
            <a:r>
              <a:rPr lang="en-AU" sz="2000" b="0" u="sng" dirty="0">
                <a:solidFill>
                  <a:srgbClr val="FF0000"/>
                </a:solidFill>
              </a:rPr>
              <a:t>a journey down ‘Australia’s main street’</a:t>
            </a:r>
            <a:r>
              <a:rPr lang="en-AU" sz="2000" b="0" dirty="0">
                <a:solidFill>
                  <a:srgbClr val="000099"/>
                </a:solidFill>
              </a:rPr>
              <a:t>, </a:t>
            </a:r>
            <a:r>
              <a:rPr lang="en-AU" sz="2000" b="0" u="sng" dirty="0">
                <a:solidFill>
                  <a:srgbClr val="FF0000"/>
                </a:solidFill>
              </a:rPr>
              <a:t>the Hume Highway </a:t>
            </a:r>
            <a:r>
              <a:rPr lang="en-AU" sz="2000" b="0" dirty="0"/>
              <a:t>ensuring that </a:t>
            </a:r>
            <a:r>
              <a:rPr lang="en-AU" sz="2000" b="0" u="sng" dirty="0">
                <a:solidFill>
                  <a:srgbClr val="FF0000"/>
                </a:solidFill>
              </a:rPr>
              <a:t>the stretch of bitumen</a:t>
            </a:r>
            <a:r>
              <a:rPr lang="en-AU" sz="2000" b="0" dirty="0"/>
              <a:t> is seen in a unique and refreshing way. From </a:t>
            </a:r>
            <a:r>
              <a:rPr lang="en-AU" sz="2000" b="0" u="sng" dirty="0">
                <a:solidFill>
                  <a:srgbClr val="FF0000"/>
                </a:solidFill>
              </a:rPr>
              <a:t>his bicycle saddle</a:t>
            </a:r>
            <a:r>
              <a:rPr lang="en-AU" sz="2000" b="0" dirty="0"/>
              <a:t>, </a:t>
            </a:r>
            <a:r>
              <a:rPr lang="en-AU" sz="2000" b="0" u="sng" dirty="0" err="1">
                <a:solidFill>
                  <a:srgbClr val="FF0000"/>
                </a:solidFill>
              </a:rPr>
              <a:t>McGirr</a:t>
            </a:r>
            <a:r>
              <a:rPr lang="en-AU" sz="2000" b="0" dirty="0"/>
              <a:t> is able to make use of </a:t>
            </a:r>
            <a:r>
              <a:rPr lang="en-AU" sz="2000" b="0" u="sng" dirty="0">
                <a:solidFill>
                  <a:srgbClr val="FF0000"/>
                </a:solidFill>
              </a:rPr>
              <a:t>his keen eye for detail</a:t>
            </a:r>
            <a:r>
              <a:rPr lang="en-AU" sz="2000" b="0" dirty="0"/>
              <a:t> as he observes, ponders and enlightens on </a:t>
            </a:r>
            <a:r>
              <a:rPr lang="en-AU" sz="2000" b="0" u="sng" dirty="0">
                <a:solidFill>
                  <a:srgbClr val="FF0000"/>
                </a:solidFill>
              </a:rPr>
              <a:t>the intricacies of human behaviour</a:t>
            </a:r>
            <a:r>
              <a:rPr lang="en-AU" sz="2000" b="0" dirty="0"/>
              <a:t>. Not only does </a:t>
            </a:r>
            <a:r>
              <a:rPr lang="en-AU" sz="2000" b="0" u="sng" dirty="0">
                <a:solidFill>
                  <a:srgbClr val="FF0000"/>
                </a:solidFill>
              </a:rPr>
              <a:t>his unique and honest narrative</a:t>
            </a:r>
            <a:r>
              <a:rPr lang="en-AU" sz="2000" b="0" dirty="0"/>
              <a:t> detail </a:t>
            </a:r>
            <a:r>
              <a:rPr lang="en-AU" sz="2000" b="0" u="sng" dirty="0">
                <a:solidFill>
                  <a:srgbClr val="FF0000"/>
                </a:solidFill>
              </a:rPr>
              <a:t>his journey from Sydney to Melbourne</a:t>
            </a:r>
            <a:r>
              <a:rPr lang="en-AU" sz="2000" b="0" dirty="0"/>
              <a:t>, </a:t>
            </a:r>
            <a:r>
              <a:rPr lang="en-AU" sz="2000" b="0" u="sng" dirty="0">
                <a:solidFill>
                  <a:srgbClr val="FF0000"/>
                </a:solidFill>
              </a:rPr>
              <a:t>it</a:t>
            </a:r>
            <a:r>
              <a:rPr lang="en-AU" sz="2000" b="0" dirty="0"/>
              <a:t> also offers </a:t>
            </a:r>
            <a:r>
              <a:rPr lang="en-AU" sz="2000" b="0" u="sng" dirty="0">
                <a:solidFill>
                  <a:srgbClr val="FF0000"/>
                </a:solidFill>
              </a:rPr>
              <a:t>an insight into the personal and spiritual journal that </a:t>
            </a:r>
            <a:r>
              <a:rPr lang="en-AU" sz="2000" b="0" u="sng" dirty="0" err="1">
                <a:solidFill>
                  <a:srgbClr val="FF0000"/>
                </a:solidFill>
              </a:rPr>
              <a:t>McGirr</a:t>
            </a:r>
            <a:r>
              <a:rPr lang="en-AU" sz="2000" b="0" u="sng" dirty="0">
                <a:solidFill>
                  <a:srgbClr val="FF0000"/>
                </a:solidFill>
              </a:rPr>
              <a:t> has embarked on</a:t>
            </a:r>
            <a:r>
              <a:rPr lang="en-AU" sz="2000" b="0" dirty="0"/>
              <a:t>.</a:t>
            </a:r>
          </a:p>
          <a:p>
            <a:pPr marL="0" indent="0">
              <a:buNone/>
            </a:pPr>
            <a:endParaRPr lang="en-AU" sz="2400" b="0" dirty="0"/>
          </a:p>
        </p:txBody>
      </p:sp>
    </p:spTree>
    <p:extLst>
      <p:ext uri="{BB962C8B-B14F-4D97-AF65-F5344CB8AC3E}">
        <p14:creationId xmlns:p14="http://schemas.microsoft.com/office/powerpoint/2010/main" val="215121854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2 questions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AU" b="0" dirty="0"/>
              <a:t>What are the implications for planning</a:t>
            </a:r>
            <a:r>
              <a:rPr lang="en-AU" sz="3200" dirty="0"/>
              <a:t> </a:t>
            </a:r>
            <a:r>
              <a:rPr lang="en-AU" sz="3200" b="0" dirty="0"/>
              <a:t>at the</a:t>
            </a:r>
            <a:r>
              <a:rPr lang="en-AU" b="0" dirty="0"/>
              <a:t>:</a:t>
            </a:r>
          </a:p>
          <a:p>
            <a:pPr lvl="1">
              <a:buFont typeface="Arial" panose="020B0604020202020204" pitchFamily="34" charset="0"/>
              <a:buChar char="−"/>
            </a:pPr>
            <a:r>
              <a:rPr lang="en-AU" sz="2000" dirty="0"/>
              <a:t>whole school level?</a:t>
            </a:r>
          </a:p>
          <a:p>
            <a:pPr lvl="1">
              <a:buFont typeface="Arial" panose="020B0604020202020204" pitchFamily="34" charset="0"/>
              <a:buChar char="−"/>
            </a:pPr>
            <a:r>
              <a:rPr lang="en-AU" sz="2000" dirty="0"/>
              <a:t>year/cohort level?</a:t>
            </a:r>
          </a:p>
          <a:p>
            <a:pPr lvl="1">
              <a:buFont typeface="Arial" panose="020B0604020202020204" pitchFamily="34" charset="0"/>
              <a:buChar char="−"/>
            </a:pPr>
            <a:r>
              <a:rPr lang="en-AU" sz="2000" dirty="0"/>
              <a:t>other?</a:t>
            </a:r>
          </a:p>
          <a:p>
            <a:pPr>
              <a:buFont typeface="Arial" panose="020B0604020202020204" pitchFamily="34" charset="0"/>
              <a:buChar char="•"/>
            </a:pPr>
            <a:endParaRPr lang="en-AU" sz="2400" dirty="0"/>
          </a:p>
        </p:txBody>
      </p:sp>
    </p:spTree>
    <p:extLst>
      <p:ext uri="{BB962C8B-B14F-4D97-AF65-F5344CB8AC3E}">
        <p14:creationId xmlns:p14="http://schemas.microsoft.com/office/powerpoint/2010/main" val="269153196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t>Curriculum mapping templates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Identify where content descriptions and achievement standards are being explicitly addressed within the school’s teaching and learning program</a:t>
            </a:r>
            <a:endParaRPr lang="en-AU" dirty="0"/>
          </a:p>
        </p:txBody>
      </p:sp>
      <p:sp>
        <p:nvSpPr>
          <p:cNvPr id="4" name="TextBox 3"/>
          <p:cNvSpPr txBox="1"/>
          <p:nvPr/>
        </p:nvSpPr>
        <p:spPr>
          <a:xfrm>
            <a:off x="827584" y="4389702"/>
            <a:ext cx="7560840" cy="461665"/>
          </a:xfrm>
          <a:prstGeom prst="rect">
            <a:avLst/>
          </a:prstGeom>
          <a:solidFill>
            <a:schemeClr val="accent2">
              <a:alpha val="50000"/>
            </a:schemeClr>
          </a:solidFill>
        </p:spPr>
        <p:txBody>
          <a:bodyPr wrap="square" rtlCol="0">
            <a:spAutoFit/>
          </a:bodyPr>
          <a:lstStyle/>
          <a:p>
            <a:r>
              <a:rPr lang="en-AU" dirty="0">
                <a:latin typeface="+mn-lt"/>
              </a:rPr>
              <a:t>Handout – Level 7 Curriculum Mapping Template</a:t>
            </a:r>
          </a:p>
        </p:txBody>
      </p:sp>
      <p:sp>
        <p:nvSpPr>
          <p:cNvPr id="5" name="Rectangle 4"/>
          <p:cNvSpPr/>
          <p:nvPr/>
        </p:nvSpPr>
        <p:spPr>
          <a:xfrm>
            <a:off x="827584" y="5085184"/>
            <a:ext cx="7416824" cy="738664"/>
          </a:xfrm>
          <a:prstGeom prst="rect">
            <a:avLst/>
          </a:prstGeom>
        </p:spPr>
        <p:txBody>
          <a:bodyPr wrap="square">
            <a:spAutoFit/>
          </a:bodyPr>
          <a:lstStyle/>
          <a:p>
            <a:r>
              <a:rPr lang="en-AU" sz="1400" dirty="0">
                <a:hlinkClick r:id="rId3"/>
              </a:rPr>
              <a:t>http://</a:t>
            </a:r>
            <a:r>
              <a:rPr lang="en-AU" sz="1400" dirty="0" smtClean="0">
                <a:hlinkClick r:id="rId3"/>
              </a:rPr>
              <a:t>www.vcaa.vic.edu.au/Pages/foundation10/viccurriculum/english/englishcmt.aspx</a:t>
            </a:r>
            <a:endParaRPr lang="en-AU" sz="1400" dirty="0" smtClean="0"/>
          </a:p>
          <a:p>
            <a:endParaRPr lang="en-AU" sz="1400" dirty="0"/>
          </a:p>
        </p:txBody>
      </p:sp>
    </p:spTree>
    <p:extLst>
      <p:ext uri="{BB962C8B-B14F-4D97-AF65-F5344CB8AC3E}">
        <p14:creationId xmlns:p14="http://schemas.microsoft.com/office/powerpoint/2010/main" val="33998976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AU" dirty="0"/>
              <a:t>EAL</a:t>
            </a:r>
          </a:p>
        </p:txBody>
      </p:sp>
      <p:sp>
        <p:nvSpPr>
          <p:cNvPr id="3" name="Content Placeholder 2"/>
          <p:cNvSpPr>
            <a:spLocks noGrp="1"/>
          </p:cNvSpPr>
          <p:nvPr>
            <p:ph idx="1"/>
          </p:nvPr>
        </p:nvSpPr>
        <p:spPr>
          <a:xfrm>
            <a:off x="539552" y="1268760"/>
            <a:ext cx="7990656" cy="5184576"/>
          </a:xfrm>
        </p:spPr>
        <p:txBody>
          <a:bodyPr>
            <a:normAutofit fontScale="77500" lnSpcReduction="20000"/>
          </a:bodyPr>
          <a:lstStyle/>
          <a:p>
            <a:pPr>
              <a:buFont typeface="Arial" panose="020B0604020202020204" pitchFamily="34" charset="0"/>
              <a:buChar char="•"/>
            </a:pPr>
            <a:r>
              <a:rPr lang="en-US" b="0" dirty="0"/>
              <a:t>During 2016, the VCAA and DET </a:t>
            </a:r>
            <a:r>
              <a:rPr lang="en-US" b="0" dirty="0" smtClean="0"/>
              <a:t>is working </a:t>
            </a:r>
            <a:r>
              <a:rPr lang="en-US" b="0" dirty="0"/>
              <a:t>in </a:t>
            </a:r>
            <a:r>
              <a:rPr lang="en-US" b="0" dirty="0" smtClean="0"/>
              <a:t>a partnership </a:t>
            </a:r>
            <a:r>
              <a:rPr lang="en-US" b="0" dirty="0"/>
              <a:t>to develop the Victorian Curriculum F–10 English as an Additional Language (EAL), which will be aligned to the new Victorian Curriculum F–10 English. </a:t>
            </a:r>
          </a:p>
          <a:p>
            <a:pPr>
              <a:buFont typeface="Arial" panose="020B0604020202020204" pitchFamily="34" charset="0"/>
              <a:buChar char="•"/>
            </a:pPr>
            <a:r>
              <a:rPr lang="en-US" b="0" dirty="0"/>
              <a:t>The curriculum will be accompanied by teaching and learning resources.</a:t>
            </a:r>
          </a:p>
          <a:p>
            <a:pPr>
              <a:buFont typeface="Arial" panose="020B0604020202020204" pitchFamily="34" charset="0"/>
              <a:buChar char="•"/>
            </a:pPr>
            <a:r>
              <a:rPr lang="en-US" b="0" dirty="0"/>
              <a:t>Building on the </a:t>
            </a:r>
            <a:r>
              <a:rPr lang="en-US" b="0" i="1" dirty="0"/>
              <a:t>EAL Companion to AusVELS</a:t>
            </a:r>
            <a:r>
              <a:rPr lang="en-US" b="0" dirty="0"/>
              <a:t>, the </a:t>
            </a:r>
            <a:r>
              <a:rPr lang="en-US" b="0" i="1" dirty="0"/>
              <a:t>EAL Developmental Continuum P–10</a:t>
            </a:r>
            <a:r>
              <a:rPr lang="en-US" b="0" dirty="0"/>
              <a:t> and findings from assessment research being undertaken by DET, the EAL curriculum will focus on the language skills needed by students for whom English is an additional language and will take account of the diverse nature of this group through multiple pathways for learning English and learning in English.</a:t>
            </a:r>
          </a:p>
          <a:p>
            <a:pPr>
              <a:buFont typeface="Arial" panose="020B0604020202020204" pitchFamily="34" charset="0"/>
              <a:buChar char="•"/>
            </a:pPr>
            <a:r>
              <a:rPr lang="en-US" b="0" dirty="0"/>
              <a:t>It is intended that the EAL curriculum will be available from Term 1, 2017. </a:t>
            </a:r>
            <a:endParaRPr lang="en-AU" dirty="0"/>
          </a:p>
        </p:txBody>
      </p:sp>
    </p:spTree>
    <p:extLst>
      <p:ext uri="{BB962C8B-B14F-4D97-AF65-F5344CB8AC3E}">
        <p14:creationId xmlns:p14="http://schemas.microsoft.com/office/powerpoint/2010/main" val="201166535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t>Literacy across the curriculum</a:t>
            </a:r>
          </a:p>
        </p:txBody>
      </p:sp>
      <p:sp>
        <p:nvSpPr>
          <p:cNvPr id="3" name="Content Placeholder 2"/>
          <p:cNvSpPr>
            <a:spLocks noGrp="1"/>
          </p:cNvSpPr>
          <p:nvPr>
            <p:ph idx="1"/>
          </p:nvPr>
        </p:nvSpPr>
        <p:spPr>
          <a:xfrm>
            <a:off x="683568" y="1844824"/>
            <a:ext cx="7772400" cy="4600962"/>
          </a:xfrm>
        </p:spPr>
        <p:txBody>
          <a:bodyPr>
            <a:normAutofit fontScale="85000" lnSpcReduction="10000"/>
          </a:bodyPr>
          <a:lstStyle/>
          <a:p>
            <a:pPr>
              <a:buFont typeface="Arial" panose="020B0604020202020204" pitchFamily="34" charset="0"/>
              <a:buChar char="•"/>
            </a:pPr>
            <a:r>
              <a:rPr lang="en-US" sz="2400" b="0" dirty="0"/>
              <a:t>Literacy is foundational to all learning areas and capabilities in the Victorian Curriculum.</a:t>
            </a:r>
          </a:p>
          <a:p>
            <a:pPr>
              <a:buFont typeface="Arial" panose="020B0604020202020204" pitchFamily="34" charset="0"/>
              <a:buChar char="•"/>
            </a:pPr>
            <a:r>
              <a:rPr lang="en-US" sz="2400" b="0" dirty="0"/>
              <a:t>It is not one of the four capabilities which have separately articulated content descriptions and achievement standards.</a:t>
            </a:r>
          </a:p>
          <a:p>
            <a:pPr>
              <a:buFont typeface="Arial" panose="020B0604020202020204" pitchFamily="34" charset="0"/>
              <a:buChar char="•"/>
            </a:pPr>
            <a:r>
              <a:rPr lang="en-US" sz="2400" b="0" dirty="0"/>
              <a:t>Students develop knowledge and skills across the Language and Literacy strands of the English curriculum.</a:t>
            </a:r>
          </a:p>
          <a:p>
            <a:pPr>
              <a:buFont typeface="Arial" panose="020B0604020202020204" pitchFamily="34" charset="0"/>
              <a:buChar char="•"/>
            </a:pPr>
            <a:r>
              <a:rPr lang="en-US" sz="2400" b="0" dirty="0"/>
              <a:t>Much of the explicit teaching of literacy occurs in the English learning area, however, it is strengthened, made specific and extended in other learning areas as students engage in a range of learning and assessment with significant literacy demands.</a:t>
            </a:r>
          </a:p>
          <a:p>
            <a:pPr>
              <a:buFont typeface="Arial" panose="020B0604020202020204" pitchFamily="34" charset="0"/>
              <a:buChar char="•"/>
            </a:pPr>
            <a:r>
              <a:rPr lang="en-US" sz="2400" b="0" dirty="0"/>
              <a:t>Resources will be prepared to support teachers to understand the language demands of different learning areas, and demonstrate how English content descriptions apply to particular texts.</a:t>
            </a:r>
            <a:endParaRPr lang="en-AU" sz="2400" b="0" dirty="0"/>
          </a:p>
        </p:txBody>
      </p:sp>
    </p:spTree>
    <p:extLst>
      <p:ext uri="{BB962C8B-B14F-4D97-AF65-F5344CB8AC3E}">
        <p14:creationId xmlns:p14="http://schemas.microsoft.com/office/powerpoint/2010/main" val="265644243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990656" cy="4896544"/>
          </a:xfrm>
        </p:spPr>
        <p:txBody>
          <a:bodyPr/>
          <a:lstStyle/>
          <a:p>
            <a:pPr marL="0" indent="0">
              <a:buNone/>
            </a:pPr>
            <a:r>
              <a:rPr lang="en-AU" sz="1800" b="0" dirty="0"/>
              <a:t>Level 3 — </a:t>
            </a:r>
            <a:r>
              <a:rPr lang="en-US" sz="1800" b="0" dirty="0"/>
              <a:t>Understand that verbs represent different processes (doing, thinking, saying, and relating) and that these processes are anchored in time through tense</a:t>
            </a:r>
          </a:p>
          <a:p>
            <a:pPr marL="0" indent="0">
              <a:buNone/>
            </a:pPr>
            <a:endParaRPr lang="en-US" sz="1600" b="0" dirty="0"/>
          </a:p>
          <a:p>
            <a:pPr marL="0" indent="0">
              <a:buNone/>
            </a:pPr>
            <a:r>
              <a:rPr lang="en-US" sz="2000" dirty="0"/>
              <a:t>English </a:t>
            </a:r>
          </a:p>
          <a:p>
            <a:pPr marL="0" indent="0">
              <a:buNone/>
            </a:pPr>
            <a:r>
              <a:rPr lang="en-US" sz="1800" b="0" dirty="0"/>
              <a:t>Nam </a:t>
            </a:r>
            <a:r>
              <a:rPr lang="en-US" sz="1800" b="0" dirty="0">
                <a:solidFill>
                  <a:srgbClr val="00B050"/>
                </a:solidFill>
              </a:rPr>
              <a:t>wondered</a:t>
            </a:r>
            <a:r>
              <a:rPr lang="en-US" sz="1800" b="0" dirty="0"/>
              <a:t> if he would ever find his way home.</a:t>
            </a:r>
            <a:r>
              <a:rPr lang="en-US" sz="2000" b="0" dirty="0"/>
              <a:t> </a:t>
            </a:r>
            <a:r>
              <a:rPr lang="en-US" sz="1600" b="0" dirty="0"/>
              <a:t>(Thinking – provide insight into a character’s perspective)</a:t>
            </a:r>
          </a:p>
          <a:p>
            <a:pPr marL="0" indent="0">
              <a:buNone/>
            </a:pPr>
            <a:r>
              <a:rPr lang="en-AU" sz="2000" dirty="0"/>
              <a:t>Science</a:t>
            </a:r>
          </a:p>
          <a:p>
            <a:pPr marL="0" lvl="0" indent="0">
              <a:buNone/>
            </a:pPr>
            <a:r>
              <a:rPr lang="en-AU" sz="1800" b="0" dirty="0"/>
              <a:t>Photosynthesis </a:t>
            </a:r>
            <a:r>
              <a:rPr lang="en-AU" sz="1800" b="0" dirty="0">
                <a:solidFill>
                  <a:srgbClr val="00B050"/>
                </a:solidFill>
              </a:rPr>
              <a:t>is</a:t>
            </a:r>
            <a:r>
              <a:rPr lang="en-AU" sz="1800" b="0" dirty="0"/>
              <a:t> the process of converting light into chemical energy.</a:t>
            </a:r>
            <a:r>
              <a:rPr lang="en-AU" sz="2000" b="0" dirty="0"/>
              <a:t> </a:t>
            </a:r>
            <a:r>
              <a:rPr lang="en-US" sz="1600" b="0" dirty="0"/>
              <a:t>(Relating – define a technical term)</a:t>
            </a:r>
          </a:p>
          <a:p>
            <a:pPr marL="0" lvl="0" indent="0">
              <a:buNone/>
            </a:pPr>
            <a:r>
              <a:rPr lang="en-US" sz="2000" dirty="0"/>
              <a:t>History</a:t>
            </a:r>
          </a:p>
          <a:p>
            <a:pPr marL="0" lvl="0" indent="0">
              <a:buNone/>
            </a:pPr>
            <a:r>
              <a:rPr lang="en-US" sz="1800" b="0" dirty="0"/>
              <a:t>During World War II, Germany </a:t>
            </a:r>
            <a:r>
              <a:rPr lang="en-US" sz="1800" b="0" dirty="0">
                <a:solidFill>
                  <a:srgbClr val="00B050"/>
                </a:solidFill>
              </a:rPr>
              <a:t>invaded</a:t>
            </a:r>
            <a:r>
              <a:rPr lang="en-US" sz="1800" b="0" dirty="0"/>
              <a:t> Poland. </a:t>
            </a:r>
            <a:r>
              <a:rPr lang="en-US" sz="1600" b="0" dirty="0"/>
              <a:t>(Doing – sequence of events)</a:t>
            </a:r>
          </a:p>
          <a:p>
            <a:pPr marL="0" lvl="0" indent="0">
              <a:buNone/>
            </a:pPr>
            <a:r>
              <a:rPr lang="en-US" sz="2000" dirty="0"/>
              <a:t>HPE</a:t>
            </a:r>
          </a:p>
          <a:p>
            <a:pPr marL="0" indent="0">
              <a:buNone/>
            </a:pPr>
            <a:r>
              <a:rPr lang="en-AU" sz="1800" b="0" dirty="0"/>
              <a:t>The ABS </a:t>
            </a:r>
            <a:r>
              <a:rPr lang="en-AU" sz="1800" b="0" dirty="0">
                <a:solidFill>
                  <a:srgbClr val="00B050"/>
                </a:solidFill>
              </a:rPr>
              <a:t>reported</a:t>
            </a:r>
            <a:r>
              <a:rPr lang="en-AU" sz="1800" b="0" dirty="0"/>
              <a:t> that Australians obtained over a third (35%) of their total energy from ‘discretionary foods’. </a:t>
            </a:r>
            <a:r>
              <a:rPr lang="en-AU" sz="1600" b="0" dirty="0"/>
              <a:t>(Saying – report relevant data from expert source)</a:t>
            </a:r>
            <a:endParaRPr lang="en-AU" sz="1800" b="0" dirty="0"/>
          </a:p>
          <a:p>
            <a:pPr marL="0" indent="0">
              <a:buNone/>
            </a:pPr>
            <a:endParaRPr lang="en-AU" sz="2400" b="0" dirty="0"/>
          </a:p>
        </p:txBody>
      </p:sp>
    </p:spTree>
    <p:extLst>
      <p:ext uri="{BB962C8B-B14F-4D97-AF65-F5344CB8AC3E}">
        <p14:creationId xmlns:p14="http://schemas.microsoft.com/office/powerpoint/2010/main" val="202214380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questions for planning</a:t>
            </a:r>
          </a:p>
        </p:txBody>
      </p:sp>
      <p:sp>
        <p:nvSpPr>
          <p:cNvPr id="3" name="Content Placeholder 2"/>
          <p:cNvSpPr>
            <a:spLocks noGrp="1"/>
          </p:cNvSpPr>
          <p:nvPr>
            <p:ph idx="1"/>
          </p:nvPr>
        </p:nvSpPr>
        <p:spPr>
          <a:xfrm>
            <a:off x="685800" y="1628800"/>
            <a:ext cx="7772400" cy="3962400"/>
          </a:xfrm>
        </p:spPr>
        <p:txBody>
          <a:bodyPr/>
          <a:lstStyle/>
          <a:p>
            <a:pPr>
              <a:buFont typeface="Arial" panose="020B0604020202020204" pitchFamily="34" charset="0"/>
              <a:buChar char="•"/>
            </a:pPr>
            <a:r>
              <a:rPr lang="en-AU" b="0" dirty="0"/>
              <a:t>What are the language and literacy demands of learning in other curriculum areas?</a:t>
            </a:r>
          </a:p>
          <a:p>
            <a:pPr>
              <a:buFont typeface="Arial" panose="020B0604020202020204" pitchFamily="34" charset="0"/>
              <a:buChar char="•"/>
            </a:pPr>
            <a:r>
              <a:rPr lang="en-AU" b="0" dirty="0"/>
              <a:t>How might language be a barrier to students demonstrating success?</a:t>
            </a:r>
          </a:p>
          <a:p>
            <a:pPr>
              <a:buFont typeface="Arial" panose="020B0604020202020204" pitchFamily="34" charset="0"/>
              <a:buChar char="•"/>
            </a:pPr>
            <a:r>
              <a:rPr lang="en-AU" b="0" dirty="0"/>
              <a:t>How can the content descriptions from English (across a range of levels) provide the basis for explicit instruction in other learning areas?</a:t>
            </a:r>
          </a:p>
        </p:txBody>
      </p:sp>
    </p:spTree>
    <p:extLst>
      <p:ext uri="{BB962C8B-B14F-4D97-AF65-F5344CB8AC3E}">
        <p14:creationId xmlns:p14="http://schemas.microsoft.com/office/powerpoint/2010/main" val="15581799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a:t>Released in September 2015 as a central component of the Education State</a:t>
            </a:r>
          </a:p>
          <a:p>
            <a:pPr>
              <a:buFont typeface="Arial" panose="020B0604020202020204" pitchFamily="34" charset="0"/>
              <a:buChar char="•"/>
            </a:pPr>
            <a:r>
              <a:rPr lang="en-AU" sz="2000" b="0" dirty="0"/>
              <a:t>Provides a stable foundation for the development and implementation of whole-school teaching and learning programs</a:t>
            </a:r>
          </a:p>
          <a:p>
            <a:pPr>
              <a:buFont typeface="Arial" panose="020B0604020202020204" pitchFamily="34" charset="0"/>
              <a:buChar char="•"/>
            </a:pPr>
            <a:r>
              <a:rPr lang="en-AU" sz="2000" b="0" dirty="0"/>
              <a:t>The Victorian Curriculum F–10 incorporates the Australian Curriculum and reflects Victorian priorities and standards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4"/>
              </a:rPr>
              <a:t>http://victoriancurriculum.vcaa.vic.edu.au/</a:t>
            </a:r>
            <a:r>
              <a:rPr lang="en-AU" sz="2000" dirty="0">
                <a:latin typeface="+mn-lt"/>
              </a:rPr>
              <a:t> </a:t>
            </a:r>
          </a:p>
        </p:txBody>
      </p:sp>
    </p:spTree>
    <p:extLst>
      <p:ext uri="{BB962C8B-B14F-4D97-AF65-F5344CB8AC3E}">
        <p14:creationId xmlns:p14="http://schemas.microsoft.com/office/powerpoint/2010/main" val="227148287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Questions</a:t>
            </a:r>
          </a:p>
        </p:txBody>
      </p:sp>
      <p:sp>
        <p:nvSpPr>
          <p:cNvPr id="3" name="Content Placeholder 2"/>
          <p:cNvSpPr>
            <a:spLocks noGrp="1"/>
          </p:cNvSpPr>
          <p:nvPr>
            <p:ph idx="1"/>
          </p:nvPr>
        </p:nvSpPr>
        <p:spPr/>
        <p:txBody>
          <a:bodyPr>
            <a:normAutofit/>
          </a:bodyPr>
          <a:lstStyle/>
          <a:p>
            <a:pPr marL="0" indent="0">
              <a:spcAft>
                <a:spcPts val="0"/>
              </a:spcAft>
              <a:buNone/>
            </a:pPr>
            <a:r>
              <a:rPr lang="en-AU" sz="4000" dirty="0">
                <a:latin typeface="Calibri"/>
                <a:ea typeface="Calibri"/>
                <a:cs typeface="Times New Roman"/>
              </a:rPr>
              <a:t> </a:t>
            </a:r>
          </a:p>
          <a:p>
            <a:pPr marL="0" indent="0">
              <a:spcAft>
                <a:spcPts val="0"/>
              </a:spcAft>
              <a:buNone/>
            </a:pPr>
            <a:endParaRPr lang="en-AU" sz="4000" dirty="0">
              <a:latin typeface="Calibri"/>
              <a:ea typeface="Calibri"/>
              <a:cs typeface="Times New Roman"/>
            </a:endParaRPr>
          </a:p>
          <a:p>
            <a:pPr marL="0" indent="0">
              <a:spcAft>
                <a:spcPts val="0"/>
              </a:spcAft>
              <a:buNone/>
            </a:pPr>
            <a:endParaRPr lang="en-AU" sz="4000" dirty="0">
              <a:latin typeface="Calibri"/>
              <a:ea typeface="Calibri"/>
              <a:cs typeface="Times New Roman"/>
            </a:endParaRPr>
          </a:p>
          <a:p>
            <a:pPr marL="0" indent="0">
              <a:spcAft>
                <a:spcPts val="0"/>
              </a:spcAft>
              <a:buNone/>
            </a:pPr>
            <a:r>
              <a:rPr lang="en-AU" sz="2400" dirty="0" smtClean="0">
                <a:solidFill>
                  <a:srgbClr val="1F497D"/>
                </a:solidFill>
                <a:ea typeface="Times New Roman"/>
                <a:cs typeface="Times New Roman"/>
              </a:rPr>
              <a:t>Jacqueline Moore</a:t>
            </a:r>
            <a:r>
              <a:rPr lang="en-AU" sz="2400" dirty="0">
                <a:solidFill>
                  <a:srgbClr val="1F497D"/>
                </a:solidFill>
                <a:ea typeface="Times New Roman"/>
                <a:cs typeface="Times New Roman"/>
              </a:rPr>
              <a:t> </a:t>
            </a:r>
            <a:r>
              <a:rPr lang="en-AU" sz="2400" dirty="0">
                <a:solidFill>
                  <a:srgbClr val="4F81BD"/>
                </a:solidFill>
                <a:ea typeface="Times New Roman"/>
                <a:cs typeface="Times New Roman"/>
              </a:rPr>
              <a:t>|</a:t>
            </a:r>
            <a:r>
              <a:rPr lang="en-AU" sz="2400" dirty="0">
                <a:solidFill>
                  <a:srgbClr val="1F497D"/>
                </a:solidFill>
                <a:ea typeface="Times New Roman"/>
                <a:cs typeface="Times New Roman"/>
              </a:rPr>
              <a:t> </a:t>
            </a:r>
            <a:r>
              <a:rPr lang="en-AU" sz="2400" dirty="0" smtClean="0">
                <a:solidFill>
                  <a:srgbClr val="1F497D"/>
                </a:solidFill>
                <a:ea typeface="Times New Roman"/>
                <a:cs typeface="Times New Roman"/>
              </a:rPr>
              <a:t>Curriculum Manager, English</a:t>
            </a:r>
            <a:endParaRPr lang="en-AU" sz="2400" dirty="0">
              <a:latin typeface="Calibri"/>
              <a:ea typeface="Calibri"/>
              <a:cs typeface="Times New Roman"/>
            </a:endParaRPr>
          </a:p>
          <a:p>
            <a:pPr marL="0" indent="0">
              <a:spcAft>
                <a:spcPts val="0"/>
              </a:spcAft>
              <a:buNone/>
            </a:pPr>
            <a:r>
              <a:rPr lang="en-AU" sz="2800" dirty="0">
                <a:solidFill>
                  <a:srgbClr val="7F7F7F"/>
                </a:solidFill>
                <a:ea typeface="Times New Roman"/>
                <a:cs typeface="Times New Roman"/>
              </a:rPr>
              <a:t>T: (03) 9032 1691  </a:t>
            </a:r>
            <a:endParaRPr lang="en-AU" sz="3600" dirty="0">
              <a:latin typeface="Calibri"/>
              <a:ea typeface="Calibri"/>
              <a:cs typeface="Times New Roman"/>
            </a:endParaRPr>
          </a:p>
          <a:p>
            <a:pPr marL="0" indent="0">
              <a:spcAft>
                <a:spcPts val="0"/>
              </a:spcAft>
              <a:buNone/>
            </a:pPr>
            <a:r>
              <a:rPr lang="en-AU" sz="2800" dirty="0">
                <a:solidFill>
                  <a:srgbClr val="7F7F7F"/>
                </a:solidFill>
                <a:ea typeface="Times New Roman"/>
                <a:cs typeface="Times New Roman"/>
              </a:rPr>
              <a:t>E: </a:t>
            </a:r>
            <a:r>
              <a:rPr lang="en-AU" sz="2800" u="sng" dirty="0" smtClean="0">
                <a:solidFill>
                  <a:schemeClr val="bg2">
                    <a:lumMod val="75000"/>
                  </a:schemeClr>
                </a:solidFill>
                <a:ea typeface="Times New Roman"/>
                <a:cs typeface="Times New Roman"/>
                <a:hlinkClick r:id="rId3"/>
              </a:rPr>
              <a:t>moore.jacqueline.j@edumail.vic.gov.au</a:t>
            </a:r>
            <a:endParaRPr lang="en-AU" sz="3600" dirty="0">
              <a:solidFill>
                <a:schemeClr val="bg2">
                  <a:lumMod val="75000"/>
                </a:schemeClr>
              </a:solidFill>
              <a:latin typeface="Calibri"/>
              <a:ea typeface="Calibri"/>
              <a:cs typeface="Times New Roman"/>
            </a:endParaRPr>
          </a:p>
          <a:p>
            <a:pPr marL="0" indent="0">
              <a:buNone/>
            </a:pPr>
            <a:endParaRPr lang="en-AU" dirty="0"/>
          </a:p>
        </p:txBody>
      </p:sp>
    </p:spTree>
    <p:extLst>
      <p:ext uri="{BB962C8B-B14F-4D97-AF65-F5344CB8AC3E}">
        <p14:creationId xmlns:p14="http://schemas.microsoft.com/office/powerpoint/2010/main" val="32070868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143000"/>
          </a:xfrm>
        </p:spPr>
        <p:txBody>
          <a:bodyPr/>
          <a:lstStyle/>
          <a:p>
            <a:r>
              <a:rPr lang="en-AU" dirty="0"/>
              <a:t>Aims</a:t>
            </a:r>
          </a:p>
        </p:txBody>
      </p:sp>
      <p:sp>
        <p:nvSpPr>
          <p:cNvPr id="3" name="Content Placeholder 2"/>
          <p:cNvSpPr>
            <a:spLocks noGrp="1"/>
          </p:cNvSpPr>
          <p:nvPr>
            <p:ph idx="1"/>
          </p:nvPr>
        </p:nvSpPr>
        <p:spPr>
          <a:xfrm>
            <a:off x="683568" y="1484784"/>
            <a:ext cx="7772400" cy="3962400"/>
          </a:xfrm>
        </p:spPr>
        <p:txBody>
          <a:bodyPr/>
          <a:lstStyle/>
          <a:p>
            <a:pPr marL="0" indent="0">
              <a:buNone/>
            </a:pPr>
            <a:r>
              <a:rPr lang="en-US" sz="2000" b="0" dirty="0"/>
              <a:t>The English curriculum aims to ensure that students:</a:t>
            </a:r>
          </a:p>
          <a:p>
            <a:pPr>
              <a:buFont typeface="Arial" panose="020B0604020202020204" pitchFamily="34" charset="0"/>
              <a:buChar char="•"/>
            </a:pPr>
            <a:r>
              <a:rPr lang="en-US" sz="2000" b="0" dirty="0"/>
              <a:t>learn to listen to, read, view, speak, write and reflect on increasingly complex and sophisticated spoken, written and multimodal texts across a growing range of contexts with accuracy, fluency and purpose</a:t>
            </a:r>
          </a:p>
          <a:p>
            <a:pPr>
              <a:buFont typeface="Arial" panose="020B0604020202020204" pitchFamily="34" charset="0"/>
              <a:buChar char="•"/>
            </a:pPr>
            <a:r>
              <a:rPr lang="en-US" sz="2000" b="0" dirty="0"/>
              <a:t>appreciate, enjoy and use the English language in all its variations and develop a sense of its richness and power to evoke feelings, convey information, form ideas, facilitate interaction with others, entertain, persuade and argue</a:t>
            </a:r>
          </a:p>
          <a:p>
            <a:pPr>
              <a:buFont typeface="Arial" panose="020B0604020202020204" pitchFamily="34" charset="0"/>
              <a:buChar char="•"/>
            </a:pPr>
            <a:r>
              <a:rPr lang="en-US" sz="2000" b="0" dirty="0"/>
              <a:t>understand how Standard Australian English works in its spoken and written forms and in combination with non-linguistic forms of communication to create meaning</a:t>
            </a:r>
          </a:p>
          <a:p>
            <a:pPr>
              <a:buFont typeface="Arial" panose="020B0604020202020204" pitchFamily="34" charset="0"/>
              <a:buChar char="•"/>
            </a:pPr>
            <a:r>
              <a:rPr lang="en-US" sz="2000" b="0" dirty="0"/>
              <a:t>develop interest and skills in inquiring into the aesthetic aspects of texts, and develop an informed appreciation of literature.</a:t>
            </a:r>
            <a:endParaRPr lang="en-AU" sz="2000" b="0" dirty="0"/>
          </a:p>
        </p:txBody>
      </p:sp>
    </p:spTree>
    <p:extLst>
      <p:ext uri="{BB962C8B-B14F-4D97-AF65-F5344CB8AC3E}">
        <p14:creationId xmlns:p14="http://schemas.microsoft.com/office/powerpoint/2010/main" val="14355149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528" y="548680"/>
            <a:ext cx="8075612" cy="503237"/>
          </a:xfrm>
        </p:spPr>
        <p:txBody>
          <a:bodyPr>
            <a:noAutofit/>
          </a:bodyPr>
          <a:lstStyle/>
          <a:p>
            <a:r>
              <a:rPr lang="en-AU" sz="3200" dirty="0">
                <a:latin typeface="Arial" pitchFamily="34" charset="0"/>
                <a:cs typeface="Arial" pitchFamily="34" charset="0"/>
              </a:rPr>
              <a:t>Conceptual structure</a:t>
            </a:r>
          </a:p>
        </p:txBody>
      </p:sp>
      <p:sp>
        <p:nvSpPr>
          <p:cNvPr id="8" name="TextBox 7"/>
          <p:cNvSpPr txBox="1"/>
          <p:nvPr/>
        </p:nvSpPr>
        <p:spPr>
          <a:xfrm>
            <a:off x="2267744" y="2096852"/>
            <a:ext cx="860492" cy="3204356"/>
          </a:xfrm>
          <a:prstGeom prst="rect">
            <a:avLst/>
          </a:prstGeom>
          <a:solidFill>
            <a:schemeClr val="tx2">
              <a:lumMod val="20000"/>
              <a:lumOff val="80000"/>
            </a:schemeClr>
          </a:solidFill>
          <a:ln w="12700">
            <a:solidFill>
              <a:schemeClr val="tx1"/>
            </a:solidFill>
          </a:ln>
        </p:spPr>
        <p:txBody>
          <a:bodyPr vert="vert270" wrap="square" rtlCol="0">
            <a:spAutoFit/>
          </a:bodyPr>
          <a:lstStyle/>
          <a:p>
            <a:pPr algn="ctr">
              <a:lnSpc>
                <a:spcPct val="300000"/>
              </a:lnSpc>
              <a:spcBef>
                <a:spcPts val="1800"/>
              </a:spcBef>
              <a:spcAft>
                <a:spcPts val="1800"/>
              </a:spcAft>
            </a:pPr>
            <a:r>
              <a:rPr lang="en-AU" sz="1800" dirty="0">
                <a:latin typeface="Arial" pitchFamily="34" charset="0"/>
                <a:cs typeface="Arial" pitchFamily="34" charset="0"/>
              </a:rPr>
              <a:t>Language</a:t>
            </a:r>
            <a:endParaRPr lang="en-AU" sz="1600" dirty="0">
              <a:latin typeface="Arial" pitchFamily="34" charset="0"/>
              <a:cs typeface="Arial" pitchFamily="34" charset="0"/>
            </a:endParaRPr>
          </a:p>
        </p:txBody>
      </p:sp>
      <p:sp>
        <p:nvSpPr>
          <p:cNvPr id="9" name="TextBox 8"/>
          <p:cNvSpPr txBox="1"/>
          <p:nvPr/>
        </p:nvSpPr>
        <p:spPr>
          <a:xfrm rot="5400000">
            <a:off x="3449343" y="2810399"/>
            <a:ext cx="877163" cy="3672407"/>
          </a:xfrm>
          <a:prstGeom prst="rect">
            <a:avLst/>
          </a:prstGeom>
          <a:solidFill>
            <a:schemeClr val="tx2">
              <a:lumMod val="20000"/>
              <a:lumOff val="80000"/>
              <a:alpha val="50000"/>
            </a:schemeClr>
          </a:solidFill>
          <a:ln w="12700">
            <a:solidFill>
              <a:schemeClr val="tx1"/>
            </a:solidFill>
          </a:ln>
        </p:spPr>
        <p:txBody>
          <a:bodyPr vert="vert270" wrap="square" rtlCol="0">
            <a:spAutoFit/>
          </a:bodyPr>
          <a:lstStyle/>
          <a:p>
            <a:pPr algn="ctr">
              <a:lnSpc>
                <a:spcPct val="250000"/>
              </a:lnSpc>
              <a:spcBef>
                <a:spcPts val="600"/>
              </a:spcBef>
              <a:spcAft>
                <a:spcPts val="600"/>
              </a:spcAft>
            </a:pPr>
            <a:r>
              <a:rPr lang="en-AU" sz="1800" dirty="0">
                <a:latin typeface="Arial" pitchFamily="34" charset="0"/>
                <a:cs typeface="Arial" pitchFamily="34" charset="0"/>
              </a:rPr>
              <a:t>Literacy</a:t>
            </a:r>
            <a:endParaRPr lang="en-AU" sz="1600" dirty="0">
              <a:latin typeface="Arial" pitchFamily="34" charset="0"/>
              <a:cs typeface="Arial" pitchFamily="34" charset="0"/>
            </a:endParaRPr>
          </a:p>
        </p:txBody>
      </p:sp>
      <p:sp>
        <p:nvSpPr>
          <p:cNvPr id="10" name="TextBox 9"/>
          <p:cNvSpPr txBox="1"/>
          <p:nvPr/>
        </p:nvSpPr>
        <p:spPr>
          <a:xfrm>
            <a:off x="6372200" y="3002426"/>
            <a:ext cx="2520280" cy="461665"/>
          </a:xfrm>
          <a:prstGeom prst="rect">
            <a:avLst/>
          </a:prstGeom>
          <a:noFill/>
        </p:spPr>
        <p:txBody>
          <a:bodyPr wrap="square" rtlCol="0">
            <a:spAutoFit/>
          </a:bodyPr>
          <a:lstStyle/>
          <a:p>
            <a:r>
              <a:rPr lang="en-AU" b="1" dirty="0">
                <a:latin typeface="Arial" pitchFamily="34" charset="0"/>
                <a:cs typeface="Arial" pitchFamily="34" charset="0"/>
              </a:rPr>
              <a:t>Read and view</a:t>
            </a:r>
          </a:p>
        </p:txBody>
      </p:sp>
      <p:sp>
        <p:nvSpPr>
          <p:cNvPr id="11" name="TextBox 10"/>
          <p:cNvSpPr txBox="1"/>
          <p:nvPr/>
        </p:nvSpPr>
        <p:spPr>
          <a:xfrm>
            <a:off x="6372200" y="3476865"/>
            <a:ext cx="2664296" cy="461665"/>
          </a:xfrm>
          <a:prstGeom prst="rect">
            <a:avLst/>
          </a:prstGeom>
          <a:noFill/>
        </p:spPr>
        <p:txBody>
          <a:bodyPr wrap="square" rtlCol="0">
            <a:spAutoFit/>
          </a:bodyPr>
          <a:lstStyle/>
          <a:p>
            <a:r>
              <a:rPr lang="en-AU" b="1" dirty="0">
                <a:latin typeface="Arial" pitchFamily="34" charset="0"/>
                <a:cs typeface="Arial" pitchFamily="34" charset="0"/>
              </a:rPr>
              <a:t>Speak and listen</a:t>
            </a:r>
          </a:p>
        </p:txBody>
      </p:sp>
      <p:sp>
        <p:nvSpPr>
          <p:cNvPr id="12" name="TextBox 11"/>
          <p:cNvSpPr txBox="1"/>
          <p:nvPr/>
        </p:nvSpPr>
        <p:spPr>
          <a:xfrm>
            <a:off x="6372200" y="3923764"/>
            <a:ext cx="2160240" cy="461665"/>
          </a:xfrm>
          <a:prstGeom prst="rect">
            <a:avLst/>
          </a:prstGeom>
          <a:noFill/>
        </p:spPr>
        <p:txBody>
          <a:bodyPr wrap="square" rtlCol="0">
            <a:spAutoFit/>
          </a:bodyPr>
          <a:lstStyle/>
          <a:p>
            <a:r>
              <a:rPr lang="en-AU" b="1" dirty="0">
                <a:latin typeface="Arial" pitchFamily="34" charset="0"/>
                <a:cs typeface="Arial" pitchFamily="34" charset="0"/>
              </a:rPr>
              <a:t>Write</a:t>
            </a:r>
          </a:p>
        </p:txBody>
      </p:sp>
      <p:sp>
        <p:nvSpPr>
          <p:cNvPr id="2" name="Right Brace 1"/>
          <p:cNvSpPr/>
          <p:nvPr/>
        </p:nvSpPr>
        <p:spPr bwMode="auto">
          <a:xfrm>
            <a:off x="5796136" y="2204864"/>
            <a:ext cx="576064" cy="3060493"/>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7" name="TextBox 6"/>
          <p:cNvSpPr txBox="1"/>
          <p:nvPr/>
        </p:nvSpPr>
        <p:spPr>
          <a:xfrm>
            <a:off x="2051720" y="2356138"/>
            <a:ext cx="3672408" cy="784830"/>
          </a:xfrm>
          <a:prstGeom prst="rect">
            <a:avLst/>
          </a:prstGeom>
          <a:solidFill>
            <a:schemeClr val="tx2">
              <a:lumMod val="20000"/>
              <a:lumOff val="80000"/>
              <a:alpha val="50000"/>
            </a:schemeClr>
          </a:solidFill>
          <a:ln w="6350">
            <a:solidFill>
              <a:schemeClr val="tx1"/>
            </a:solidFill>
          </a:ln>
        </p:spPr>
        <p:txBody>
          <a:bodyPr wrap="square" rtlCol="0" anchor="ctr">
            <a:spAutoFit/>
          </a:bodyPr>
          <a:lstStyle/>
          <a:p>
            <a:pPr algn="ctr">
              <a:lnSpc>
                <a:spcPct val="250000"/>
              </a:lnSpc>
              <a:spcBef>
                <a:spcPts val="600"/>
              </a:spcBef>
              <a:spcAft>
                <a:spcPts val="600"/>
              </a:spcAft>
            </a:pPr>
            <a:r>
              <a:rPr lang="en-AU" sz="1800" dirty="0">
                <a:latin typeface="Arial" pitchFamily="34" charset="0"/>
                <a:cs typeface="Arial" pitchFamily="34" charset="0"/>
              </a:rPr>
              <a:t>Literature</a:t>
            </a:r>
            <a:endParaRPr lang="en-AU" sz="1600" dirty="0">
              <a:latin typeface="Arial" pitchFamily="34" charset="0"/>
              <a:cs typeface="Arial" pitchFamily="34" charset="0"/>
            </a:endParaRPr>
          </a:p>
        </p:txBody>
      </p:sp>
      <p:sp>
        <p:nvSpPr>
          <p:cNvPr id="13" name="TextBox 12"/>
          <p:cNvSpPr txBox="1"/>
          <p:nvPr/>
        </p:nvSpPr>
        <p:spPr>
          <a:xfrm>
            <a:off x="323528" y="3246075"/>
            <a:ext cx="1800200" cy="830997"/>
          </a:xfrm>
          <a:prstGeom prst="rect">
            <a:avLst/>
          </a:prstGeom>
          <a:solidFill>
            <a:schemeClr val="accent2">
              <a:alpha val="50000"/>
            </a:schemeClr>
          </a:solidFill>
        </p:spPr>
        <p:txBody>
          <a:bodyPr wrap="square" rtlCol="0">
            <a:spAutoFit/>
          </a:bodyPr>
          <a:lstStyle/>
          <a:p>
            <a:r>
              <a:rPr lang="en-AU" sz="1600" dirty="0">
                <a:latin typeface="Arial" pitchFamily="34" charset="0"/>
                <a:cs typeface="Arial" pitchFamily="34" charset="0"/>
              </a:rPr>
              <a:t>Knowledge of the English language and how it works</a:t>
            </a:r>
          </a:p>
        </p:txBody>
      </p:sp>
      <p:sp>
        <p:nvSpPr>
          <p:cNvPr id="14" name="TextBox 13"/>
          <p:cNvSpPr txBox="1"/>
          <p:nvPr/>
        </p:nvSpPr>
        <p:spPr>
          <a:xfrm>
            <a:off x="3203848" y="5171708"/>
            <a:ext cx="2457121" cy="1323439"/>
          </a:xfrm>
          <a:prstGeom prst="rect">
            <a:avLst/>
          </a:prstGeom>
          <a:solidFill>
            <a:schemeClr val="accent2">
              <a:alpha val="50000"/>
            </a:schemeClr>
          </a:solidFill>
        </p:spPr>
        <p:txBody>
          <a:bodyPr wrap="square" rtlCol="0">
            <a:spAutoFit/>
          </a:bodyPr>
          <a:lstStyle/>
          <a:p>
            <a:r>
              <a:rPr lang="en-US" sz="1600" dirty="0">
                <a:latin typeface="Arial" pitchFamily="34" charset="0"/>
                <a:cs typeface="Arial" pitchFamily="34" charset="0"/>
              </a:rPr>
              <a:t>Interpret and create texts with appropriateness, accuracy, confidence, fluency and efficacy for a range of contexts</a:t>
            </a:r>
            <a:endParaRPr lang="en-AU" sz="1600" dirty="0">
              <a:latin typeface="Arial" pitchFamily="34" charset="0"/>
              <a:cs typeface="Arial" pitchFamily="34" charset="0"/>
            </a:endParaRPr>
          </a:p>
        </p:txBody>
      </p:sp>
      <p:sp>
        <p:nvSpPr>
          <p:cNvPr id="15" name="TextBox 14"/>
          <p:cNvSpPr txBox="1"/>
          <p:nvPr/>
        </p:nvSpPr>
        <p:spPr>
          <a:xfrm>
            <a:off x="3388292" y="1180492"/>
            <a:ext cx="2088232" cy="1077218"/>
          </a:xfrm>
          <a:prstGeom prst="rect">
            <a:avLst/>
          </a:prstGeom>
          <a:solidFill>
            <a:schemeClr val="accent2">
              <a:alpha val="50000"/>
            </a:schemeClr>
          </a:solidFill>
        </p:spPr>
        <p:txBody>
          <a:bodyPr wrap="square" rtlCol="0">
            <a:spAutoFit/>
          </a:bodyPr>
          <a:lstStyle/>
          <a:p>
            <a:r>
              <a:rPr lang="en-AU" sz="1600" dirty="0">
                <a:latin typeface="Arial" pitchFamily="34" charset="0"/>
                <a:cs typeface="Arial" pitchFamily="34" charset="0"/>
              </a:rPr>
              <a:t>Study of literary texts of personal, cultural, social and aesthetic value</a:t>
            </a:r>
          </a:p>
        </p:txBody>
      </p:sp>
      <p:sp>
        <p:nvSpPr>
          <p:cNvPr id="16" name="TextBox 15"/>
          <p:cNvSpPr txBox="1"/>
          <p:nvPr/>
        </p:nvSpPr>
        <p:spPr>
          <a:xfrm>
            <a:off x="6388343" y="4356099"/>
            <a:ext cx="2520280" cy="1477328"/>
          </a:xfrm>
          <a:prstGeom prst="rect">
            <a:avLst/>
          </a:prstGeom>
          <a:solidFill>
            <a:schemeClr val="accent2">
              <a:alpha val="50000"/>
            </a:schemeClr>
          </a:solidFill>
        </p:spPr>
        <p:txBody>
          <a:bodyPr wrap="square" rtlCol="0">
            <a:spAutoFit/>
          </a:bodyPr>
          <a:lstStyle/>
          <a:p>
            <a:r>
              <a:rPr lang="en-AU" sz="1800" dirty="0">
                <a:latin typeface="Arial" pitchFamily="34" charset="0"/>
                <a:cs typeface="Arial" pitchFamily="34" charset="0"/>
              </a:rPr>
              <a:t>Students will demonstrate their knowledge and skills in these areas through the language modes</a:t>
            </a:r>
          </a:p>
        </p:txBody>
      </p:sp>
      <p:sp>
        <p:nvSpPr>
          <p:cNvPr id="4" name="Rectangle 3"/>
          <p:cNvSpPr/>
          <p:nvPr/>
        </p:nvSpPr>
        <p:spPr>
          <a:xfrm>
            <a:off x="6462464" y="1780656"/>
            <a:ext cx="2286000" cy="954107"/>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r>
              <a:rPr kumimoji="0" lang="en-US" sz="1400" b="0" i="0" u="none" strike="noStrike" kern="0" cap="none" spc="0" normalizeH="0" baseline="0" noProof="0" dirty="0">
                <a:ln>
                  <a:noFill/>
                </a:ln>
                <a:solidFill>
                  <a:prstClr val="black"/>
                </a:solidFill>
                <a:effectLst/>
                <a:uLnTx/>
                <a:uFillTx/>
                <a:latin typeface="Arial"/>
              </a:rPr>
              <a:t>The first achievement standard at Foundation and then at Levels 1, 2, 3, 4, 5, 6, 7, 8, 9 and 10 </a:t>
            </a:r>
          </a:p>
        </p:txBody>
      </p:sp>
      <p:sp>
        <p:nvSpPr>
          <p:cNvPr id="17" name="Rectangle 16"/>
          <p:cNvSpPr/>
          <p:nvPr/>
        </p:nvSpPr>
        <p:spPr>
          <a:xfrm>
            <a:off x="3240360" y="3429000"/>
            <a:ext cx="2483768" cy="523220"/>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r>
              <a:rPr kumimoji="0" lang="en-US" sz="1400" b="0" i="0" u="none" strike="noStrike" kern="0" cap="none" spc="0" normalizeH="0" baseline="0" noProof="0" dirty="0">
                <a:ln>
                  <a:noFill/>
                </a:ln>
                <a:solidFill>
                  <a:prstClr val="black"/>
                </a:solidFill>
                <a:effectLst/>
                <a:uLnTx/>
                <a:uFillTx/>
                <a:latin typeface="Arial"/>
              </a:rPr>
              <a:t>Content descriptions and elaborations</a:t>
            </a:r>
            <a:endParaRPr kumimoji="0" lang="en-AU" sz="1600" b="0" i="0" u="none" strike="noStrike" kern="0" cap="none" spc="0" normalizeH="0" baseline="0" noProof="0" dirty="0">
              <a:ln>
                <a:noFill/>
              </a:ln>
              <a:solidFill>
                <a:prstClr val="black"/>
              </a:solidFill>
              <a:effectLst/>
              <a:uLnTx/>
              <a:uFillTx/>
            </a:endParaRPr>
          </a:p>
        </p:txBody>
      </p:sp>
      <p:sp>
        <p:nvSpPr>
          <p:cNvPr id="5" name="Down Arrow 4"/>
          <p:cNvSpPr/>
          <p:nvPr/>
        </p:nvSpPr>
        <p:spPr bwMode="auto">
          <a:xfrm>
            <a:off x="7452320" y="2748553"/>
            <a:ext cx="180020" cy="392415"/>
          </a:xfrm>
          <a:prstGeom prst="downArrow">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24153912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43000"/>
          </a:xfrm>
        </p:spPr>
        <p:txBody>
          <a:bodyPr/>
          <a:lstStyle/>
          <a:p>
            <a:r>
              <a:rPr lang="en-AU" sz="3600" dirty="0"/>
              <a:t>Features of the English curriculum</a:t>
            </a:r>
          </a:p>
        </p:txBody>
      </p:sp>
      <p:sp>
        <p:nvSpPr>
          <p:cNvPr id="3" name="Content Placeholder 2"/>
          <p:cNvSpPr>
            <a:spLocks noGrp="1"/>
          </p:cNvSpPr>
          <p:nvPr>
            <p:ph idx="1"/>
          </p:nvPr>
        </p:nvSpPr>
        <p:spPr>
          <a:xfrm>
            <a:off x="323528" y="1340768"/>
            <a:ext cx="8568952" cy="4538464"/>
          </a:xfrm>
        </p:spPr>
        <p:txBody>
          <a:bodyPr/>
          <a:lstStyle/>
          <a:p>
            <a:pPr>
              <a:buFont typeface="Arial" panose="020B0604020202020204" pitchFamily="34" charset="0"/>
              <a:buChar char="•"/>
            </a:pPr>
            <a:r>
              <a:rPr lang="en-US" sz="2400" b="0" dirty="0"/>
              <a:t>A continuum of learning </a:t>
            </a:r>
          </a:p>
          <a:p>
            <a:pPr lvl="1">
              <a:buFont typeface="Arial" panose="020B0604020202020204" pitchFamily="34" charset="0"/>
              <a:buChar char="−"/>
            </a:pPr>
            <a:r>
              <a:rPr lang="en-US" sz="2000" dirty="0"/>
              <a:t>structured as a continuum across levels of learning achievement.</a:t>
            </a:r>
          </a:p>
          <a:p>
            <a:pPr>
              <a:buFont typeface="Arial" panose="020B0604020202020204" pitchFamily="34" charset="0"/>
              <a:buChar char="•"/>
            </a:pPr>
            <a:r>
              <a:rPr lang="en-AU" sz="2400" b="0" dirty="0"/>
              <a:t>The cumulative curriculum</a:t>
            </a:r>
          </a:p>
          <a:p>
            <a:pPr lvl="1">
              <a:buFont typeface="Arial" panose="020B0604020202020204" pitchFamily="34" charset="0"/>
              <a:buChar char="−"/>
            </a:pPr>
            <a:r>
              <a:rPr lang="en-AU" sz="2000" dirty="0"/>
              <a:t>Students gradually develop their knowledge and skills with language over time.</a:t>
            </a:r>
          </a:p>
          <a:p>
            <a:pPr lvl="1">
              <a:buFont typeface="Arial" panose="020B0604020202020204" pitchFamily="34" charset="0"/>
              <a:buChar char="−"/>
            </a:pPr>
            <a:r>
              <a:rPr lang="en-AU" sz="2000" b="0" dirty="0"/>
              <a:t>For example, students learn about nouns and then gradually build on that knowledge to apply it in more sophisticated way across subsequent levels of the curriculu</a:t>
            </a:r>
            <a:r>
              <a:rPr lang="en-AU" sz="2000" dirty="0"/>
              <a:t>m</a:t>
            </a:r>
            <a:r>
              <a:rPr lang="en-AU" sz="2000" b="0" dirty="0"/>
              <a:t>.</a:t>
            </a:r>
          </a:p>
          <a:p>
            <a:pPr>
              <a:buFont typeface="Arial" panose="020B0604020202020204" pitchFamily="34" charset="0"/>
              <a:buChar char="•"/>
            </a:pPr>
            <a:r>
              <a:rPr lang="en-AU" sz="2400" b="0" dirty="0"/>
              <a:t>The spiralling curriculum </a:t>
            </a:r>
          </a:p>
          <a:p>
            <a:pPr lvl="1">
              <a:buFont typeface="Arial" panose="020B0604020202020204" pitchFamily="34" charset="0"/>
              <a:buChar char="−"/>
            </a:pPr>
            <a:r>
              <a:rPr lang="en-AU" sz="2000" dirty="0"/>
              <a:t>Students apply their knowledge and skills in different texts and contexts.</a:t>
            </a:r>
          </a:p>
          <a:p>
            <a:pPr lvl="1">
              <a:buFont typeface="Arial" panose="020B0604020202020204" pitchFamily="34" charset="0"/>
              <a:buChar char="−"/>
            </a:pPr>
            <a:r>
              <a:rPr lang="en-AU" sz="2000" dirty="0"/>
              <a:t>For example, students investigate the role of nouns in narrative texts, then later in persuasive texts.</a:t>
            </a:r>
          </a:p>
        </p:txBody>
      </p:sp>
    </p:spTree>
    <p:extLst>
      <p:ext uri="{BB962C8B-B14F-4D97-AF65-F5344CB8AC3E}">
        <p14:creationId xmlns:p14="http://schemas.microsoft.com/office/powerpoint/2010/main" val="112889732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404664"/>
            <a:ext cx="7988424" cy="1152128"/>
          </a:xfrm>
        </p:spPr>
        <p:txBody>
          <a:bodyPr/>
          <a:lstStyle/>
          <a:p>
            <a:r>
              <a:rPr lang="en-AU" sz="3200" dirty="0"/>
              <a:t>Changes from AusVELS to Victorian Curriculum</a:t>
            </a:r>
          </a:p>
        </p:txBody>
      </p:sp>
      <p:sp>
        <p:nvSpPr>
          <p:cNvPr id="3" name="Content Placeholder 2"/>
          <p:cNvSpPr>
            <a:spLocks noGrp="1"/>
          </p:cNvSpPr>
          <p:nvPr>
            <p:ph idx="1"/>
          </p:nvPr>
        </p:nvSpPr>
        <p:spPr>
          <a:xfrm>
            <a:off x="683568" y="1529408"/>
            <a:ext cx="7772400" cy="5328592"/>
          </a:xfrm>
        </p:spPr>
        <p:txBody>
          <a:bodyPr>
            <a:normAutofit fontScale="62500" lnSpcReduction="20000"/>
          </a:bodyPr>
          <a:lstStyle/>
          <a:p>
            <a:pPr>
              <a:buFont typeface="Arial" panose="020B0604020202020204" pitchFamily="34" charset="0"/>
              <a:buChar char="•"/>
            </a:pPr>
            <a:r>
              <a:rPr lang="en-US" b="0" dirty="0"/>
              <a:t>Substantially similar to AusVELS English, with the majority of the curriculum unchanged. </a:t>
            </a:r>
          </a:p>
          <a:p>
            <a:pPr>
              <a:buFont typeface="Arial" panose="020B0604020202020204" pitchFamily="34" charset="0"/>
              <a:buChar char="•"/>
            </a:pPr>
            <a:r>
              <a:rPr lang="en-US" b="0" dirty="0"/>
              <a:t>Some changes to strengthen particular areas and clarify others.</a:t>
            </a:r>
          </a:p>
          <a:p>
            <a:pPr lvl="1">
              <a:buFont typeface="Arial" panose="020B0604020202020204" pitchFamily="34" charset="0"/>
              <a:buChar char="−"/>
            </a:pPr>
            <a:r>
              <a:rPr lang="en-US" b="0" dirty="0"/>
              <a:t>The Sound and letter knowledge sub-strand, previously located in the Language strand, has been renamed as Phonics and word knowledge and is now comprised of three focus areas, </a:t>
            </a:r>
            <a:r>
              <a:rPr lang="en-US" dirty="0"/>
              <a:t>that have been strengthened through the addition of new content descriptions : </a:t>
            </a:r>
            <a:endParaRPr lang="en-US" b="0" dirty="0"/>
          </a:p>
          <a:p>
            <a:pPr lvl="2">
              <a:buFont typeface="Courier New" panose="02070309020205020404" pitchFamily="49" charset="0"/>
              <a:buChar char="o"/>
            </a:pPr>
            <a:r>
              <a:rPr lang="en-US" b="0" dirty="0"/>
              <a:t>Phonological and phonemic awareness </a:t>
            </a:r>
          </a:p>
          <a:p>
            <a:pPr lvl="2">
              <a:buFont typeface="Courier New" panose="02070309020205020404" pitchFamily="49" charset="0"/>
              <a:buChar char="o"/>
            </a:pPr>
            <a:r>
              <a:rPr lang="en-US" b="0" dirty="0"/>
              <a:t>Phonic knowledge</a:t>
            </a:r>
          </a:p>
          <a:p>
            <a:pPr lvl="2">
              <a:buFont typeface="Courier New" panose="02070309020205020404" pitchFamily="49" charset="0"/>
              <a:buChar char="o"/>
            </a:pPr>
            <a:r>
              <a:rPr lang="en-US" b="0" dirty="0"/>
              <a:t>Spelling. </a:t>
            </a:r>
          </a:p>
          <a:p>
            <a:pPr lvl="1">
              <a:buFont typeface="Arial" panose="020B0604020202020204" pitchFamily="34" charset="0"/>
              <a:buChar char="−"/>
            </a:pPr>
            <a:r>
              <a:rPr lang="en-US" b="0" dirty="0"/>
              <a:t>The content descriptions in the Handwriting focus area have been revised to make the connection between phonics and handwriting more explicit.</a:t>
            </a:r>
          </a:p>
          <a:p>
            <a:pPr lvl="1">
              <a:buFont typeface="Arial" panose="020B0604020202020204" pitchFamily="34" charset="0"/>
              <a:buChar char="−"/>
            </a:pPr>
            <a:r>
              <a:rPr lang="en-US" b="0" dirty="0"/>
              <a:t>Content descriptions have been added to improve the development of knowledge and skills in the Experimentation and adaptation and </a:t>
            </a:r>
            <a:r>
              <a:rPr lang="en-US" b="0" dirty="0" err="1"/>
              <a:t>Analysing</a:t>
            </a:r>
            <a:r>
              <a:rPr lang="en-US" b="0" dirty="0"/>
              <a:t> and evaluating texts focus areas. </a:t>
            </a:r>
          </a:p>
          <a:p>
            <a:pPr lvl="1">
              <a:buFont typeface="Arial" panose="020B0604020202020204" pitchFamily="34" charset="0"/>
              <a:buChar char="−"/>
            </a:pPr>
            <a:r>
              <a:rPr lang="en-US" b="0" dirty="0"/>
              <a:t>The Purpose and audience focus area from within the Interpreting, </a:t>
            </a:r>
            <a:r>
              <a:rPr lang="en-US" b="0" dirty="0" err="1"/>
              <a:t>analysing</a:t>
            </a:r>
            <a:r>
              <a:rPr lang="en-US" b="0" dirty="0"/>
              <a:t>, evaluating sub-strand has been deleted to avoid duplication of content. </a:t>
            </a:r>
          </a:p>
          <a:p>
            <a:pPr lvl="1">
              <a:buFont typeface="Arial" panose="020B0604020202020204" pitchFamily="34" charset="0"/>
              <a:buChar char="−"/>
            </a:pPr>
            <a:r>
              <a:rPr lang="en-US" b="0" dirty="0"/>
              <a:t>Content descriptions within the Listening and Speaking interactions focus area have been combined and consolidated.</a:t>
            </a:r>
          </a:p>
          <a:p>
            <a:pPr lvl="1">
              <a:buFont typeface="Arial" panose="020B0604020202020204" pitchFamily="34" charset="0"/>
              <a:buChar char="−"/>
            </a:pPr>
            <a:r>
              <a:rPr lang="en-US" b="0" dirty="0"/>
              <a:t>There have been minor refinements across the curriculum to improve consistency and readability, and to remove repetition. </a:t>
            </a:r>
          </a:p>
        </p:txBody>
      </p:sp>
    </p:spTree>
    <p:extLst>
      <p:ext uri="{BB962C8B-B14F-4D97-AF65-F5344CB8AC3E}">
        <p14:creationId xmlns:p14="http://schemas.microsoft.com/office/powerpoint/2010/main" val="31971438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60" y="1323114"/>
            <a:ext cx="7988944" cy="4759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47660" y="1323114"/>
            <a:ext cx="2196148" cy="377694"/>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 name="Rectangle 5"/>
          <p:cNvSpPr/>
          <p:nvPr/>
        </p:nvSpPr>
        <p:spPr bwMode="auto">
          <a:xfrm>
            <a:off x="6660232" y="1286667"/>
            <a:ext cx="2196148" cy="377694"/>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 name="Title 1"/>
          <p:cNvSpPr>
            <a:spLocks noGrp="1"/>
          </p:cNvSpPr>
          <p:nvPr>
            <p:ph type="title"/>
          </p:nvPr>
        </p:nvSpPr>
        <p:spPr>
          <a:xfrm>
            <a:off x="685800" y="699262"/>
            <a:ext cx="7772400" cy="713514"/>
          </a:xfrm>
        </p:spPr>
        <p:txBody>
          <a:bodyPr/>
          <a:lstStyle/>
          <a:p>
            <a:r>
              <a:rPr lang="en-AU" dirty="0"/>
              <a:t>Structure</a:t>
            </a:r>
          </a:p>
        </p:txBody>
      </p:sp>
    </p:spTree>
    <p:extLst>
      <p:ext uri="{BB962C8B-B14F-4D97-AF65-F5344CB8AC3E}">
        <p14:creationId xmlns:p14="http://schemas.microsoft.com/office/powerpoint/2010/main" val="177795277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Structure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44824"/>
            <a:ext cx="8258175"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7596336" y="1616224"/>
            <a:ext cx="338336"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 name="Rectangle 5"/>
          <p:cNvSpPr/>
          <p:nvPr/>
        </p:nvSpPr>
        <p:spPr>
          <a:xfrm>
            <a:off x="467544" y="980728"/>
            <a:ext cx="2664296" cy="1938992"/>
          </a:xfrm>
          <a:prstGeom prst="rect">
            <a:avLst/>
          </a:prstGeom>
        </p:spPr>
        <p:txBody>
          <a:bodyPr wrap="square">
            <a:spAutoFit/>
          </a:bodyPr>
          <a:lstStyle/>
          <a:p>
            <a:pPr lvl="0" eaLnBrk="1" hangingPunct="1">
              <a:spcBef>
                <a:spcPct val="20000"/>
              </a:spcBef>
            </a:pPr>
            <a:r>
              <a:rPr lang="en-AU" sz="3000" kern="0" dirty="0">
                <a:solidFill>
                  <a:srgbClr val="303132"/>
                </a:solidFill>
                <a:latin typeface="Arial"/>
              </a:rPr>
              <a:t>A3 format scope and sequence charts</a:t>
            </a:r>
          </a:p>
        </p:txBody>
      </p:sp>
    </p:spTree>
    <p:extLst>
      <p:ext uri="{BB962C8B-B14F-4D97-AF65-F5344CB8AC3E}">
        <p14:creationId xmlns:p14="http://schemas.microsoft.com/office/powerpoint/2010/main" val="3175352280"/>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EECD_Expired xmlns="http://schemas.microsoft.com/sharepoint/v3">false</DEECD_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40671C-DD27-400C-B0C9-D821D625A22D}"/>
</file>

<file path=customXml/itemProps2.xml><?xml version="1.0" encoding="utf-8"?>
<ds:datastoreItem xmlns:ds="http://schemas.openxmlformats.org/officeDocument/2006/customXml" ds:itemID="{57F6B04A-C526-4866-83C7-3729166E64DE}"/>
</file>

<file path=customXml/itemProps3.xml><?xml version="1.0" encoding="utf-8"?>
<ds:datastoreItem xmlns:ds="http://schemas.openxmlformats.org/officeDocument/2006/customXml" ds:itemID="{36A21FCC-F7AF-48E6-B4FD-3B9E851FF848}"/>
</file>

<file path=docProps/app.xml><?xml version="1.0" encoding="utf-8"?>
<Properties xmlns="http://schemas.openxmlformats.org/officeDocument/2006/extended-properties" xmlns:vt="http://schemas.openxmlformats.org/officeDocument/2006/docPropsVTypes">
  <Template/>
  <TotalTime>2781</TotalTime>
  <Words>2289</Words>
  <Application>Microsoft Office PowerPoint</Application>
  <PresentationFormat>On-screen Show (4:3)</PresentationFormat>
  <Paragraphs>262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VCAA Powerpoint Template</vt:lpstr>
      <vt:lpstr>Victorian Curriculum</vt:lpstr>
      <vt:lpstr>Agenda</vt:lpstr>
      <vt:lpstr>Victorian Curriculum F–10</vt:lpstr>
      <vt:lpstr>Aims</vt:lpstr>
      <vt:lpstr>Conceptual structure</vt:lpstr>
      <vt:lpstr>Features of the English curriculum</vt:lpstr>
      <vt:lpstr>Changes from AusVELS to Victorian Curriculum</vt:lpstr>
      <vt:lpstr>Structure</vt:lpstr>
      <vt:lpstr>Structure</vt:lpstr>
      <vt:lpstr>The Language strand </vt:lpstr>
      <vt:lpstr>Key questions for planning</vt:lpstr>
      <vt:lpstr>The Literature strand </vt:lpstr>
      <vt:lpstr>PowerPoint Presentation</vt:lpstr>
      <vt:lpstr>Key questions for planning</vt:lpstr>
      <vt:lpstr>The Literacy strand </vt:lpstr>
      <vt:lpstr>Key questions for planning</vt:lpstr>
      <vt:lpstr>Activity 1</vt:lpstr>
      <vt:lpstr>Activity 1</vt:lpstr>
      <vt:lpstr>Activity 2</vt:lpstr>
      <vt:lpstr>Students need to keep track of the connections or relationships between nouns and how these contribute to the meaning of a text. </vt:lpstr>
      <vt:lpstr>Building on this, students need to develop control over vocabulary to express greater precision of meaning, and consider how this develops over a whole text. </vt:lpstr>
      <vt:lpstr>Students develop an understanding of how nouns can be used to classify and communicate complex whole/part relationships or taxonomies. </vt:lpstr>
      <vt:lpstr>The knowledge and skills support students as they move into the VCE.</vt:lpstr>
      <vt:lpstr>Activity 2 questions</vt:lpstr>
      <vt:lpstr>Curriculum mapping templates</vt:lpstr>
      <vt:lpstr>EAL</vt:lpstr>
      <vt:lpstr>Literacy across the curriculum</vt:lpstr>
      <vt:lpstr>PowerPoint Presentation</vt:lpstr>
      <vt:lpstr>Key questions for planning</vt:lpstr>
      <vt:lpstr>Questions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 Cardwell</dc:creator>
  <cp:lastModifiedBy>Driver, Tim P</cp:lastModifiedBy>
  <cp:revision>62</cp:revision>
  <cp:lastPrinted>2016-05-06T03:35:11Z</cp:lastPrinted>
  <dcterms:created xsi:type="dcterms:W3CDTF">2015-10-01T02:12:34Z</dcterms:created>
  <dcterms:modified xsi:type="dcterms:W3CDTF">2016-09-20T02:49:10Z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ECD_Author">
    <vt:lpwstr>25;#VCAA|ae0180aa-7478-4220-a827-32d8158f8b8e</vt:lpwstr>
  </property>
  <property fmtid="{D5CDD505-2E9C-101B-9397-08002B2CF9AE}" pid="3" name="DEECD_SubjectCategory">
    <vt:lpwstr/>
  </property>
  <property fmtid="{D5CDD505-2E9C-101B-9397-08002B2CF9AE}" pid="4" name="ContentTypeId">
    <vt:lpwstr>0x0101007BA2A11A40BE9045AE22BD0150786171</vt:lpwstr>
  </property>
  <property fmtid="{D5CDD505-2E9C-101B-9397-08002B2CF9AE}" pid="5" name="DEECD_ItemType">
    <vt:lpwstr>40;#Page|eb523acf-a821-456c-a76b-7607578309d7</vt:lpwstr>
  </property>
  <property fmtid="{D5CDD505-2E9C-101B-9397-08002B2CF9AE}" pid="6" name="DEECD_Audience">
    <vt:lpwstr/>
  </property>
</Properties>
</file>