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handoutMasterIdLst>
    <p:handoutMasterId r:id="rId28"/>
  </p:handoutMasterIdLst>
  <p:sldIdLst>
    <p:sldId id="257" r:id="rId5"/>
    <p:sldId id="258" r:id="rId6"/>
    <p:sldId id="284" r:id="rId7"/>
    <p:sldId id="263" r:id="rId8"/>
    <p:sldId id="265" r:id="rId9"/>
    <p:sldId id="277" r:id="rId10"/>
    <p:sldId id="279" r:id="rId11"/>
    <p:sldId id="266" r:id="rId12"/>
    <p:sldId id="262" r:id="rId13"/>
    <p:sldId id="281" r:id="rId14"/>
    <p:sldId id="274" r:id="rId15"/>
    <p:sldId id="276" r:id="rId16"/>
    <p:sldId id="268" r:id="rId17"/>
    <p:sldId id="267" r:id="rId18"/>
    <p:sldId id="289" r:id="rId19"/>
    <p:sldId id="286" r:id="rId20"/>
    <p:sldId id="287" r:id="rId21"/>
    <p:sldId id="288" r:id="rId22"/>
    <p:sldId id="290" r:id="rId23"/>
    <p:sldId id="270" r:id="rId24"/>
    <p:sldId id="285" r:id="rId25"/>
    <p:sldId id="283" r:id="rId26"/>
  </p:sldIdLst>
  <p:sldSz cx="9144000" cy="6858000" type="screen4x3"/>
  <p:notesSz cx="6797675" cy="9926638"/>
  <p:defaultTextStyle>
    <a:defPPr>
      <a:defRPr lang="en-AU"/>
    </a:defPPr>
    <a:lvl1pPr algn="l" rtl="0" eaLnBrk="0" fontAlgn="base" hangingPunct="0">
      <a:spcBef>
        <a:spcPct val="0"/>
      </a:spcBef>
      <a:spcAft>
        <a:spcPct val="0"/>
      </a:spcAft>
      <a:defRPr sz="24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CC"/>
    <a:srgbClr val="0099E3"/>
    <a:srgbClr val="306278"/>
    <a:srgbClr val="468EAE"/>
    <a:srgbClr val="646566"/>
    <a:srgbClr val="C0C0C0"/>
    <a:srgbClr val="75AEC7"/>
    <a:srgbClr val="777879"/>
    <a:srgbClr val="303132"/>
    <a:srgbClr val="2A5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51" d="100"/>
          <a:sy n="51" d="100"/>
        </p:scale>
        <p:origin x="-1022"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8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AU"/>
          </a:p>
        </p:txBody>
      </p:sp>
      <p:sp>
        <p:nvSpPr>
          <p:cNvPr id="7171"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AU"/>
          </a:p>
        </p:txBody>
      </p:sp>
      <p:sp>
        <p:nvSpPr>
          <p:cNvPr id="7172"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AU"/>
          </a:p>
        </p:txBody>
      </p:sp>
      <p:sp>
        <p:nvSpPr>
          <p:cNvPr id="7173"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2A6D20FD-8F03-4CD0-8EBE-BDFFACD302B2}" type="slidenum">
              <a:rPr lang="en-AU"/>
              <a:pPr/>
              <a:t>‹#›</a:t>
            </a:fld>
            <a:endParaRPr lang="en-AU"/>
          </a:p>
        </p:txBody>
      </p:sp>
    </p:spTree>
    <p:extLst>
      <p:ext uri="{BB962C8B-B14F-4D97-AF65-F5344CB8AC3E}">
        <p14:creationId xmlns:p14="http://schemas.microsoft.com/office/powerpoint/2010/main" val="33552275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AU"/>
          </a:p>
        </p:txBody>
      </p:sp>
      <p:sp>
        <p:nvSpPr>
          <p:cNvPr id="9219" name="Rectangle 1027"/>
          <p:cNvSpPr>
            <a:spLocks noGrp="1" noChangeArrowheads="1"/>
          </p:cNvSpPr>
          <p:nvPr>
            <p:ph type="dt"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AU"/>
          </a:p>
        </p:txBody>
      </p:sp>
      <p:sp>
        <p:nvSpPr>
          <p:cNvPr id="9220" name="Rectangle 1028"/>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06357" y="4715153"/>
            <a:ext cx="4984962"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9222" name="Rectangle 1030"/>
          <p:cNvSpPr>
            <a:spLocks noGrp="1" noChangeArrowheads="1"/>
          </p:cNvSpPr>
          <p:nvPr>
            <p:ph type="ftr" sz="quarter" idx="4"/>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AU"/>
          </a:p>
        </p:txBody>
      </p:sp>
      <p:sp>
        <p:nvSpPr>
          <p:cNvPr id="9223" name="Rectangle 1031"/>
          <p:cNvSpPr>
            <a:spLocks noGrp="1" noChangeArrowheads="1"/>
          </p:cNvSpPr>
          <p:nvPr>
            <p:ph type="sldNum" sz="quarter" idx="5"/>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086DB27-C44E-42FC-8577-04AF19E06BB2}" type="slidenum">
              <a:rPr lang="en-AU"/>
              <a:pPr/>
              <a:t>‹#›</a:t>
            </a:fld>
            <a:endParaRPr lang="en-AU"/>
          </a:p>
        </p:txBody>
      </p:sp>
    </p:spTree>
    <p:extLst>
      <p:ext uri="{BB962C8B-B14F-4D97-AF65-F5344CB8AC3E}">
        <p14:creationId xmlns:p14="http://schemas.microsoft.com/office/powerpoint/2010/main" val="144970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1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1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1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1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5C38F44-3B81-46BB-BDD0-F938191AD032}" type="slidenum">
              <a:rPr lang="en-AU" smtClean="0"/>
              <a:pPr/>
              <a:t>3</a:t>
            </a:fld>
            <a:endParaRPr lang="en-AU" dirty="0"/>
          </a:p>
        </p:txBody>
      </p:sp>
    </p:spTree>
    <p:extLst>
      <p:ext uri="{BB962C8B-B14F-4D97-AF65-F5344CB8AC3E}">
        <p14:creationId xmlns:p14="http://schemas.microsoft.com/office/powerpoint/2010/main" val="905997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4086DB27-C44E-42FC-8577-04AF19E06BB2}" type="slidenum">
              <a:rPr lang="en-AU" smtClean="0"/>
              <a:pPr/>
              <a:t>5</a:t>
            </a:fld>
            <a:endParaRPr lang="en-AU"/>
          </a:p>
        </p:txBody>
      </p:sp>
    </p:spTree>
    <p:extLst>
      <p:ext uri="{BB962C8B-B14F-4D97-AF65-F5344CB8AC3E}">
        <p14:creationId xmlns:p14="http://schemas.microsoft.com/office/powerpoint/2010/main" val="2059162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Specific sectoral requirements related to curriculum provision and reporting are the responsibility of and published by the relevant sectoral authorities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a typeface="ヒラギノ角ゴ Pro W3" charset="-128"/>
              </a:rPr>
              <a:t>A minimum of two written reports to parents per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a typeface="ヒラギノ角ゴ Pro W3" charset="-128"/>
            </a:endParaRPr>
          </a:p>
          <a:p>
            <a:r>
              <a:rPr lang="en-US" dirty="0" smtClean="0">
                <a:ea typeface="ヒラギノ角ゴ Pro W3" charset="-128"/>
              </a:rPr>
              <a:t>Independent schools must meet the minimum requirements established by VRQA and the requirements of the </a:t>
            </a:r>
            <a:r>
              <a:rPr lang="en-US" i="1" dirty="0" smtClean="0">
                <a:ea typeface="ヒラギノ角ゴ Pro W3" charset="-128"/>
              </a:rPr>
              <a:t>Commonwealth Government as set out on the Education Act </a:t>
            </a:r>
            <a:r>
              <a:rPr lang="en-US" dirty="0" smtClean="0">
                <a:ea typeface="ヒラギノ角ゴ Pro W3" charset="-128"/>
              </a:rPr>
              <a:t>2013.</a:t>
            </a:r>
          </a:p>
          <a:p>
            <a:endParaRPr lang="en-US" dirty="0" smtClean="0">
              <a:ea typeface="ヒラギノ角ゴ Pro W3" charset="-128"/>
            </a:endParaRPr>
          </a:p>
          <a:p>
            <a:r>
              <a:rPr lang="en-US" dirty="0" smtClean="0">
                <a:ea typeface="ヒラギノ角ゴ Pro W3" charset="-128"/>
              </a:rPr>
              <a:t>Government and Catholic sector schools meet these requirements by reporting student progress against the achievement standards set out in the eight learning areas and four general capabilities of AusVELS.</a:t>
            </a:r>
            <a:endParaRPr lang="en-US" sz="1200" dirty="0" smtClean="0">
              <a:ea typeface="ヒラギノ角ゴ Pro W3"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dirty="0" smtClean="0"/>
          </a:p>
          <a:p>
            <a:endParaRPr lang="en-AU" dirty="0"/>
          </a:p>
        </p:txBody>
      </p:sp>
      <p:sp>
        <p:nvSpPr>
          <p:cNvPr id="4" name="Slide Number Placeholder 3"/>
          <p:cNvSpPr>
            <a:spLocks noGrp="1"/>
          </p:cNvSpPr>
          <p:nvPr>
            <p:ph type="sldNum" sz="quarter" idx="10"/>
          </p:nvPr>
        </p:nvSpPr>
        <p:spPr/>
        <p:txBody>
          <a:bodyPr/>
          <a:lstStyle/>
          <a:p>
            <a:fld id="{95C38F44-3B81-46BB-BDD0-F938191AD032}" type="slidenum">
              <a:rPr lang="en-AU" smtClean="0"/>
              <a:pPr/>
              <a:t>11</a:t>
            </a:fld>
            <a:endParaRPr lang="en-AU" dirty="0"/>
          </a:p>
        </p:txBody>
      </p:sp>
    </p:spTree>
    <p:extLst>
      <p:ext uri="{BB962C8B-B14F-4D97-AF65-F5344CB8AC3E}">
        <p14:creationId xmlns:p14="http://schemas.microsoft.com/office/powerpoint/2010/main" val="11224685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5C38F44-3B81-46BB-BDD0-F938191AD032}" type="slidenum">
              <a:rPr lang="en-AU" smtClean="0"/>
              <a:pPr/>
              <a:t>12</a:t>
            </a:fld>
            <a:endParaRPr lang="en-AU" dirty="0"/>
          </a:p>
        </p:txBody>
      </p:sp>
    </p:spTree>
    <p:extLst>
      <p:ext uri="{BB962C8B-B14F-4D97-AF65-F5344CB8AC3E}">
        <p14:creationId xmlns:p14="http://schemas.microsoft.com/office/powerpoint/2010/main" val="19302208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8D296DE5-1A50-4579-838A-58C24AA2A600}" type="slidenum">
              <a:rPr lang="en-US" smtClean="0"/>
              <a:pPr>
                <a:defRPr/>
              </a:pPr>
              <a:t>13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dirty="0"/>
          </a:p>
        </p:txBody>
      </p:sp>
    </p:spTree>
    <p:extLst>
      <p:ext uri="{BB962C8B-B14F-4D97-AF65-F5344CB8AC3E}">
        <p14:creationId xmlns:p14="http://schemas.microsoft.com/office/powerpoint/2010/main" val="3324568931"/>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55480128"/>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61983843"/>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042285378"/>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2659250"/>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05083650"/>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4105841530"/>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132944186"/>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270918"/>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3008313" cy="886420"/>
          </a:xfrm>
        </p:spPr>
        <p:txBody>
          <a:bodyPr anchor="b"/>
          <a:lstStyle>
            <a:lvl1pPr algn="l">
              <a:defRPr sz="2000" b="1"/>
            </a:lvl1pPr>
          </a:lstStyle>
          <a:p>
            <a:r>
              <a:rPr lang="en-US" smtClean="0"/>
              <a:t>Click to edit Master title style</a:t>
            </a:r>
            <a:endParaRPr lang="en-AU" dirty="0"/>
          </a:p>
        </p:txBody>
      </p:sp>
      <p:sp>
        <p:nvSpPr>
          <p:cNvPr id="3" name="Content Placeholder 2"/>
          <p:cNvSpPr>
            <a:spLocks noGrp="1"/>
          </p:cNvSpPr>
          <p:nvPr>
            <p:ph idx="1"/>
          </p:nvPr>
        </p:nvSpPr>
        <p:spPr>
          <a:xfrm>
            <a:off x="3575050" y="548680"/>
            <a:ext cx="5111750" cy="55774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56164611"/>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8681488"/>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dirty="0" smtClean="0"/>
          </a:p>
        </p:txBody>
      </p:sp>
      <p:sp>
        <p:nvSpPr>
          <p:cNvPr id="1027" name="Rectangle 3"/>
          <p:cNvSpPr>
            <a:spLocks noGrp="1" noChangeArrowheads="1"/>
          </p:cNvSpPr>
          <p:nvPr>
            <p:ph type="body" idx="1"/>
          </p:nvPr>
        </p:nvSpPr>
        <p:spPr bwMode="auto">
          <a:xfrm>
            <a:off x="685800" y="1981200"/>
            <a:ext cx="77724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dirty="0" smtClean="0"/>
              <a:t> 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nLst>
      <p:par>
        <p:cTn id="1" dur="indefinite" restart="never" nodeType="tmRoot"/>
      </p:par>
    </p:tnLst>
  </p:timing>
  <p:txStyles>
    <p:titleStyle>
      <a:lvl1pPr algn="ctr" rtl="0" eaLnBrk="1" fontAlgn="base" hangingPunct="1">
        <a:spcBef>
          <a:spcPct val="0"/>
        </a:spcBef>
        <a:spcAft>
          <a:spcPct val="0"/>
        </a:spcAft>
        <a:defRPr sz="4400" b="1">
          <a:solidFill>
            <a:srgbClr val="0099E3"/>
          </a:solidFill>
          <a:latin typeface="+mj-lt"/>
          <a:ea typeface="+mj-ea"/>
          <a:cs typeface="+mj-cs"/>
        </a:defRPr>
      </a:lvl1pPr>
      <a:lvl2pPr algn="ctr" rtl="0" eaLnBrk="1" fontAlgn="base" hangingPunct="1">
        <a:spcBef>
          <a:spcPct val="0"/>
        </a:spcBef>
        <a:spcAft>
          <a:spcPct val="0"/>
        </a:spcAft>
        <a:defRPr sz="4400" b="1">
          <a:solidFill>
            <a:srgbClr val="2A5686"/>
          </a:solidFill>
          <a:latin typeface="Verdana" pitchFamily="34" charset="0"/>
        </a:defRPr>
      </a:lvl2pPr>
      <a:lvl3pPr algn="ctr" rtl="0" eaLnBrk="1" fontAlgn="base" hangingPunct="1">
        <a:spcBef>
          <a:spcPct val="0"/>
        </a:spcBef>
        <a:spcAft>
          <a:spcPct val="0"/>
        </a:spcAft>
        <a:defRPr sz="4400" b="1">
          <a:solidFill>
            <a:srgbClr val="2A5686"/>
          </a:solidFill>
          <a:latin typeface="Verdana" pitchFamily="34" charset="0"/>
        </a:defRPr>
      </a:lvl3pPr>
      <a:lvl4pPr algn="ctr" rtl="0" eaLnBrk="1" fontAlgn="base" hangingPunct="1">
        <a:spcBef>
          <a:spcPct val="0"/>
        </a:spcBef>
        <a:spcAft>
          <a:spcPct val="0"/>
        </a:spcAft>
        <a:defRPr sz="4400" b="1">
          <a:solidFill>
            <a:srgbClr val="2A5686"/>
          </a:solidFill>
          <a:latin typeface="Verdana" pitchFamily="34" charset="0"/>
        </a:defRPr>
      </a:lvl4pPr>
      <a:lvl5pPr algn="ctr" rtl="0" eaLnBrk="1" fontAlgn="base" hangingPunct="1">
        <a:spcBef>
          <a:spcPct val="0"/>
        </a:spcBef>
        <a:spcAft>
          <a:spcPct val="0"/>
        </a:spcAft>
        <a:defRPr sz="4400" b="1">
          <a:solidFill>
            <a:srgbClr val="2A5686"/>
          </a:solidFill>
          <a:latin typeface="Verdana" pitchFamily="34" charset="0"/>
        </a:defRPr>
      </a:lvl5pPr>
      <a:lvl6pPr marL="457200" algn="ctr" rtl="0" eaLnBrk="1" fontAlgn="base" hangingPunct="1">
        <a:spcBef>
          <a:spcPct val="0"/>
        </a:spcBef>
        <a:spcAft>
          <a:spcPct val="0"/>
        </a:spcAft>
        <a:defRPr sz="4400" b="1">
          <a:solidFill>
            <a:srgbClr val="2A5686"/>
          </a:solidFill>
          <a:latin typeface="Verdana" pitchFamily="34" charset="0"/>
        </a:defRPr>
      </a:lvl6pPr>
      <a:lvl7pPr marL="914400" algn="ctr" rtl="0" eaLnBrk="1" fontAlgn="base" hangingPunct="1">
        <a:spcBef>
          <a:spcPct val="0"/>
        </a:spcBef>
        <a:spcAft>
          <a:spcPct val="0"/>
        </a:spcAft>
        <a:defRPr sz="4400" b="1">
          <a:solidFill>
            <a:srgbClr val="2A5686"/>
          </a:solidFill>
          <a:latin typeface="Verdana" pitchFamily="34" charset="0"/>
        </a:defRPr>
      </a:lvl7pPr>
      <a:lvl8pPr marL="1371600" algn="ctr" rtl="0" eaLnBrk="1" fontAlgn="base" hangingPunct="1">
        <a:spcBef>
          <a:spcPct val="0"/>
        </a:spcBef>
        <a:spcAft>
          <a:spcPct val="0"/>
        </a:spcAft>
        <a:defRPr sz="4400" b="1">
          <a:solidFill>
            <a:srgbClr val="2A5686"/>
          </a:solidFill>
          <a:latin typeface="Verdana" pitchFamily="34" charset="0"/>
        </a:defRPr>
      </a:lvl8pPr>
      <a:lvl9pPr marL="1828800" algn="ctr" rtl="0" eaLnBrk="1" fontAlgn="base" hangingPunct="1">
        <a:spcBef>
          <a:spcPct val="0"/>
        </a:spcBef>
        <a:spcAft>
          <a:spcPct val="0"/>
        </a:spcAft>
        <a:defRPr sz="4400" b="1">
          <a:solidFill>
            <a:srgbClr val="2A5686"/>
          </a:solidFill>
          <a:latin typeface="Verdana" pitchFamily="34" charset="0"/>
        </a:defRPr>
      </a:lvl9pPr>
    </p:titleStyle>
    <p:bodyStyle>
      <a:lvl1pPr marL="342900" indent="-342900" algn="l" rtl="0" eaLnBrk="1" fontAlgn="base" hangingPunct="1">
        <a:spcBef>
          <a:spcPct val="20000"/>
        </a:spcBef>
        <a:spcAft>
          <a:spcPct val="0"/>
        </a:spcAft>
        <a:buFont typeface="Wingdings" pitchFamily="2" charset="2"/>
        <a:buChar char="q"/>
        <a:defRPr sz="3000" b="1">
          <a:solidFill>
            <a:srgbClr val="303132"/>
          </a:solidFill>
          <a:latin typeface="+mn-lt"/>
          <a:ea typeface="+mn-ea"/>
          <a:cs typeface="+mn-cs"/>
        </a:defRPr>
      </a:lvl1pPr>
      <a:lvl2pPr marL="742950" indent="-285750" algn="l" rtl="0" eaLnBrk="1" fontAlgn="base" hangingPunct="1">
        <a:spcBef>
          <a:spcPct val="20000"/>
        </a:spcBef>
        <a:spcAft>
          <a:spcPct val="0"/>
        </a:spcAft>
        <a:buChar char="•"/>
        <a:defRPr sz="2600">
          <a:solidFill>
            <a:srgbClr val="303132"/>
          </a:solidFill>
          <a:latin typeface="+mn-lt"/>
        </a:defRPr>
      </a:lvl2pPr>
      <a:lvl3pPr marL="1143000" indent="-228600" algn="l" rtl="0" eaLnBrk="1" fontAlgn="base" hangingPunct="1">
        <a:spcBef>
          <a:spcPct val="20000"/>
        </a:spcBef>
        <a:spcAft>
          <a:spcPct val="0"/>
        </a:spcAft>
        <a:buChar char="–"/>
        <a:defRPr sz="2300">
          <a:solidFill>
            <a:srgbClr val="303132"/>
          </a:solidFill>
          <a:latin typeface="+mn-lt"/>
        </a:defRPr>
      </a:lvl3pPr>
      <a:lvl4pPr marL="1600200" indent="-228600" algn="l" rtl="0" eaLnBrk="1" fontAlgn="base" hangingPunct="1">
        <a:spcBef>
          <a:spcPct val="20000"/>
        </a:spcBef>
        <a:spcAft>
          <a:spcPct val="0"/>
        </a:spcAft>
        <a:buChar char="–"/>
        <a:defRPr sz="2000">
          <a:solidFill>
            <a:srgbClr val="303132"/>
          </a:solidFill>
          <a:latin typeface="+mn-lt"/>
        </a:defRPr>
      </a:lvl4pPr>
      <a:lvl5pPr marL="2057400" indent="-228600" algn="l" rtl="0" eaLnBrk="1" fontAlgn="base" hangingPunct="1">
        <a:spcBef>
          <a:spcPct val="20000"/>
        </a:spcBef>
        <a:spcAft>
          <a:spcPct val="0"/>
        </a:spcAft>
        <a:buChar char="–"/>
        <a:defRPr sz="2000">
          <a:solidFill>
            <a:srgbClr val="303132"/>
          </a:solidFill>
          <a:latin typeface="+mn-lt"/>
        </a:defRPr>
      </a:lvl5pPr>
      <a:lvl6pPr marL="2514600" indent="-228600" algn="l" rtl="0" eaLnBrk="1" fontAlgn="base" hangingPunct="1">
        <a:spcBef>
          <a:spcPct val="20000"/>
        </a:spcBef>
        <a:spcAft>
          <a:spcPct val="0"/>
        </a:spcAft>
        <a:buChar char="–"/>
        <a:defRPr sz="2000">
          <a:solidFill>
            <a:srgbClr val="303132"/>
          </a:solidFill>
          <a:latin typeface="+mn-lt"/>
        </a:defRPr>
      </a:lvl6pPr>
      <a:lvl7pPr marL="2971800" indent="-228600" algn="l" rtl="0" eaLnBrk="1" fontAlgn="base" hangingPunct="1">
        <a:spcBef>
          <a:spcPct val="20000"/>
        </a:spcBef>
        <a:spcAft>
          <a:spcPct val="0"/>
        </a:spcAft>
        <a:buChar char="–"/>
        <a:defRPr sz="2000">
          <a:solidFill>
            <a:srgbClr val="303132"/>
          </a:solidFill>
          <a:latin typeface="+mn-lt"/>
        </a:defRPr>
      </a:lvl7pPr>
      <a:lvl8pPr marL="3429000" indent="-228600" algn="l" rtl="0" eaLnBrk="1" fontAlgn="base" hangingPunct="1">
        <a:spcBef>
          <a:spcPct val="20000"/>
        </a:spcBef>
        <a:spcAft>
          <a:spcPct val="0"/>
        </a:spcAft>
        <a:buChar char="–"/>
        <a:defRPr sz="2000">
          <a:solidFill>
            <a:srgbClr val="303132"/>
          </a:solidFill>
          <a:latin typeface="+mn-lt"/>
        </a:defRPr>
      </a:lvl8pPr>
      <a:lvl9pPr marL="3886200" indent="-228600" algn="l" rtl="0" eaLnBrk="1" fontAlgn="base" hangingPunct="1">
        <a:spcBef>
          <a:spcPct val="20000"/>
        </a:spcBef>
        <a:spcAft>
          <a:spcPct val="0"/>
        </a:spcAft>
        <a:buChar char="–"/>
        <a:defRPr sz="2000">
          <a:solidFill>
            <a:srgbClr val="30313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vcaa.vic.edu.au/Pages/foundation10/f10index.asp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vcaa.vic.edu.au/Documents/viccurric/RevisedF-10CurriculumPlanningReportingGuideline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vcaa.vic.edu.au/Pages/foundation10/viccurriculum/hpe/hpe.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victoriancurriculum.vcaa.vic.edu.au/"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matthews.nerida.a@edumail.vic.gov.a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victoriancurriculum.vcaa.vic.edu.au/Curriculum/FocusArea/1d6ea04b-bc7a-407f-ad73-8c6c08f6770a?cd=VCHPEP126" TargetMode="External"/><Relationship Id="rId2" Type="http://schemas.openxmlformats.org/officeDocument/2006/relationships/hyperlink" Target="http://victoriancurriculum.vcaa.vic.edu.au/Curriculum/FocusArea/bcb8e40f-1ae9-4260-a0f9-88b56cbd6601?cd=VCHPEP126" TargetMode="External"/><Relationship Id="rId1" Type="http://schemas.openxmlformats.org/officeDocument/2006/relationships/slideLayout" Target="../slideLayouts/slideLayout2.xml"/><Relationship Id="rId6" Type="http://schemas.openxmlformats.org/officeDocument/2006/relationships/hyperlink" Target="http://victoriancurriculum.vcaa.vic.edu.au/Curriculum/FocusArea/a5fadb7e-c459-4b4d-bbd9-42d3b71b2121?cd=VCHPEP126" TargetMode="External"/><Relationship Id="rId5" Type="http://schemas.openxmlformats.org/officeDocument/2006/relationships/hyperlink" Target="http://victoriancurriculum.vcaa.vic.edu.au/Curriculum/FocusArea/ecf580d5-b334-4d39-bf1e-8fe22d187ee5?cd=VCHPEP126" TargetMode="External"/><Relationship Id="rId4" Type="http://schemas.openxmlformats.org/officeDocument/2006/relationships/hyperlink" Target="http://victoriancurriculum.vcaa.vic.edu.au/Curriculum/FocusArea/2a913c64-2a19-46df-9bee-cc5ae4360c04?cd=VCHPEP12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victoriancurriculum.vcaa.vic.edu.au/Curriculum/FocusArea/0423755a-505e-4600-a7ce-ce3c1f78fe40?cd=VCHPEM159" TargetMode="External"/><Relationship Id="rId2" Type="http://schemas.openxmlformats.org/officeDocument/2006/relationships/hyperlink" Target="http://victoriancurriculum.vcaa.vic.edu.au/Curriculum/FocusArea/085e83fa-2225-4def-88b4-11ffec2df2cc?cd=VCHPEM159" TargetMode="External"/><Relationship Id="rId1" Type="http://schemas.openxmlformats.org/officeDocument/2006/relationships/slideLayout" Target="../slideLayouts/slideLayout2.xml"/><Relationship Id="rId5" Type="http://schemas.openxmlformats.org/officeDocument/2006/relationships/hyperlink" Target="http://victoriancurriculum.vcaa.vic.edu.au/Curriculum/FocusArea/734f239e-f60c-4130-bca4-d8cd620af042?cd=VCHPEM159" TargetMode="External"/><Relationship Id="rId4" Type="http://schemas.openxmlformats.org/officeDocument/2006/relationships/hyperlink" Target="http://victoriancurriculum.vcaa.vic.edu.au/Curriculum/FocusArea/eb023574-1a0c-4f39-9ed1-8dfd0f89367e?cd=VCHPEM159"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Victorian Curriculum:</a:t>
            </a:r>
            <a:br>
              <a:rPr lang="en-AU" dirty="0" smtClean="0"/>
            </a:br>
            <a:r>
              <a:rPr lang="en-AU" dirty="0" smtClean="0"/>
              <a:t>Unpacking Health and Physical Education</a:t>
            </a:r>
            <a:br>
              <a:rPr lang="en-AU" dirty="0" smtClean="0"/>
            </a:br>
            <a:r>
              <a:rPr lang="en-AU" sz="2800" dirty="0" smtClean="0"/>
              <a:t>(for Secondary teachers)</a:t>
            </a:r>
            <a:endParaRPr lang="en-AU" sz="2800" dirty="0"/>
          </a:p>
        </p:txBody>
      </p:sp>
    </p:spTree>
    <p:extLst>
      <p:ext uri="{BB962C8B-B14F-4D97-AF65-F5344CB8AC3E}">
        <p14:creationId xmlns:p14="http://schemas.microsoft.com/office/powerpoint/2010/main" val="15139306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9600"/>
            <a:ext cx="8784976" cy="1143000"/>
          </a:xfrm>
        </p:spPr>
        <p:txBody>
          <a:bodyPr/>
          <a:lstStyle/>
          <a:p>
            <a:r>
              <a:rPr lang="en-AU" dirty="0" smtClean="0"/>
              <a:t>Health and Physical Education Web Tour</a:t>
            </a:r>
            <a:endParaRPr lang="en-AU" dirty="0"/>
          </a:p>
        </p:txBody>
      </p:sp>
      <p:sp>
        <p:nvSpPr>
          <p:cNvPr id="3" name="Content Placeholder 2"/>
          <p:cNvSpPr>
            <a:spLocks noGrp="1"/>
          </p:cNvSpPr>
          <p:nvPr>
            <p:ph idx="1"/>
          </p:nvPr>
        </p:nvSpPr>
        <p:spPr/>
        <p:txBody>
          <a:bodyPr/>
          <a:lstStyle/>
          <a:p>
            <a:pPr marL="0" indent="0" algn="ctr">
              <a:buNone/>
            </a:pPr>
            <a:r>
              <a:rPr lang="en-AU" dirty="0">
                <a:hlinkClick r:id="rId2"/>
              </a:rPr>
              <a:t>http://</a:t>
            </a:r>
            <a:r>
              <a:rPr lang="en-AU" dirty="0" smtClean="0">
                <a:hlinkClick r:id="rId2"/>
              </a:rPr>
              <a:t>www.vcaa.vic.edu.au/Pages/foundation10/f10index.aspx</a:t>
            </a:r>
            <a:r>
              <a:rPr lang="en-AU" dirty="0" smtClean="0"/>
              <a:t> </a:t>
            </a:r>
            <a:endParaRPr lang="en-AU" dirty="0"/>
          </a:p>
        </p:txBody>
      </p:sp>
    </p:spTree>
    <p:extLst>
      <p:ext uri="{BB962C8B-B14F-4D97-AF65-F5344CB8AC3E}">
        <p14:creationId xmlns:p14="http://schemas.microsoft.com/office/powerpoint/2010/main" val="36180455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692696"/>
            <a:ext cx="4032448" cy="4824536"/>
          </a:xfrm>
        </p:spPr>
        <p:txBody>
          <a:bodyPr/>
          <a:lstStyle/>
          <a:p>
            <a:pPr marL="0" indent="0">
              <a:buNone/>
            </a:pPr>
            <a:r>
              <a:rPr lang="en-AU" sz="3600" dirty="0" smtClean="0">
                <a:solidFill>
                  <a:srgbClr val="0099E3"/>
                </a:solidFill>
                <a:latin typeface="+mj-lt"/>
              </a:rPr>
              <a:t>Victorian Curriculum F-10</a:t>
            </a:r>
          </a:p>
          <a:p>
            <a:pPr marL="0" indent="0">
              <a:buNone/>
            </a:pPr>
            <a:endParaRPr lang="en-AU" sz="2800" b="0" dirty="0" smtClean="0">
              <a:solidFill>
                <a:schemeClr val="tx1"/>
              </a:solidFill>
              <a:latin typeface="+mj-lt"/>
            </a:endParaRPr>
          </a:p>
          <a:p>
            <a:pPr marL="0" indent="0">
              <a:buNone/>
            </a:pPr>
            <a:r>
              <a:rPr lang="en-AU" sz="2800" b="0" dirty="0" smtClean="0">
                <a:solidFill>
                  <a:schemeClr val="tx1"/>
                </a:solidFill>
                <a:latin typeface="+mj-lt"/>
              </a:rPr>
              <a:t>Revised curriculum planning and </a:t>
            </a:r>
            <a:r>
              <a:rPr lang="en-AU" sz="2800" b="0" dirty="0">
                <a:solidFill>
                  <a:schemeClr val="tx1"/>
                </a:solidFill>
                <a:latin typeface="+mj-lt"/>
              </a:rPr>
              <a:t>r</a:t>
            </a:r>
            <a:r>
              <a:rPr lang="en-AU" sz="2800" b="0" dirty="0" smtClean="0">
                <a:solidFill>
                  <a:schemeClr val="tx1"/>
                </a:solidFill>
                <a:latin typeface="+mj-lt"/>
              </a:rPr>
              <a:t>eporting guidelines</a:t>
            </a:r>
          </a:p>
          <a:p>
            <a:pPr marL="0" indent="0">
              <a:buNone/>
            </a:pPr>
            <a:endParaRPr lang="en-AU" sz="2800" b="0" dirty="0" smtClean="0">
              <a:solidFill>
                <a:schemeClr val="tx1"/>
              </a:solidFill>
              <a:latin typeface="+mj-lt"/>
            </a:endParaRPr>
          </a:p>
          <a:p>
            <a:pPr marL="0" indent="0">
              <a:buNone/>
            </a:pPr>
            <a:endParaRPr lang="en-AU" sz="2800" b="0" dirty="0">
              <a:solidFill>
                <a:schemeClr val="tx1"/>
              </a:solidFill>
              <a:latin typeface="+mj-lt"/>
            </a:endParaRPr>
          </a:p>
          <a:p>
            <a:pPr marL="0" indent="0">
              <a:buNone/>
            </a:pPr>
            <a:endParaRPr lang="en-AU" sz="2800" b="0" dirty="0">
              <a:solidFill>
                <a:schemeClr val="tx1"/>
              </a:solidFill>
              <a:latin typeface="+mj-lt"/>
            </a:endParaRPr>
          </a:p>
          <a:p>
            <a:pPr marL="0" indent="0">
              <a:buNone/>
            </a:pPr>
            <a:r>
              <a:rPr lang="en-AU" sz="1200" b="0" dirty="0">
                <a:solidFill>
                  <a:schemeClr val="tx1"/>
                </a:solidFill>
                <a:latin typeface="+mj-lt"/>
                <a:hlinkClick r:id="rId3"/>
              </a:rPr>
              <a:t>http://</a:t>
            </a:r>
            <a:r>
              <a:rPr lang="en-AU" sz="1200" b="0" dirty="0" smtClean="0">
                <a:solidFill>
                  <a:schemeClr val="tx1"/>
                </a:solidFill>
                <a:latin typeface="+mj-lt"/>
                <a:hlinkClick r:id="rId3"/>
              </a:rPr>
              <a:t>www.vcaa.vic.edu.au/Documents/viccurric/RevisedF-10CurriculumPlanningReportingGuidelines.pdf</a:t>
            </a:r>
            <a:r>
              <a:rPr lang="en-AU" sz="1200" b="0" dirty="0" smtClean="0">
                <a:solidFill>
                  <a:schemeClr val="tx1"/>
                </a:solidFill>
                <a:latin typeface="+mj-lt"/>
              </a:rPr>
              <a:t> </a:t>
            </a:r>
            <a:endParaRPr lang="en-AU" sz="1200" b="0" dirty="0">
              <a:solidFill>
                <a:schemeClr val="tx1"/>
              </a:solidFill>
              <a:latin typeface="+mj-lt"/>
            </a:endParaRPr>
          </a:p>
          <a:p>
            <a:pPr marL="0" indent="0">
              <a:buNone/>
            </a:pPr>
            <a:endParaRPr lang="en-AU" sz="3600" b="0" dirty="0"/>
          </a:p>
        </p:txBody>
      </p:sp>
      <p:pic>
        <p:nvPicPr>
          <p:cNvPr id="4" name="Picture 3"/>
          <p:cNvPicPr/>
          <p:nvPr/>
        </p:nvPicPr>
        <p:blipFill rotWithShape="1">
          <a:blip r:embed="rId4" cstate="print"/>
          <a:srcRect l="33284" t="11539" r="32100" b="5325"/>
          <a:stretch/>
        </p:blipFill>
        <p:spPr bwMode="auto">
          <a:xfrm>
            <a:off x="4572000" y="548680"/>
            <a:ext cx="4531300" cy="5472608"/>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00458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868363"/>
          </a:xfrm>
        </p:spPr>
        <p:txBody>
          <a:bodyPr/>
          <a:lstStyle/>
          <a:p>
            <a:r>
              <a:rPr lang="en-AU" sz="4000">
                <a:ea typeface="ヒラギノ角ゴ Pro W3" charset="-128"/>
              </a:rPr>
              <a:t>Years </a:t>
            </a:r>
            <a:r>
              <a:rPr lang="en-AU" sz="4000" smtClean="0">
                <a:ea typeface="ヒラギノ角ゴ Pro W3" charset="-128"/>
              </a:rPr>
              <a:t>7–10 </a:t>
            </a:r>
            <a:r>
              <a:rPr lang="en-AU" sz="4000" dirty="0">
                <a:ea typeface="ヒラギノ角ゴ Pro W3" charset="-128"/>
              </a:rPr>
              <a:t>(in two-year bands)</a:t>
            </a:r>
            <a:endParaRPr lang="en-AU" sz="4000" dirty="0"/>
          </a:p>
        </p:txBody>
      </p:sp>
      <p:sp>
        <p:nvSpPr>
          <p:cNvPr id="3" name="Content Placeholder 2"/>
          <p:cNvSpPr>
            <a:spLocks noGrp="1"/>
          </p:cNvSpPr>
          <p:nvPr>
            <p:ph idx="1"/>
          </p:nvPr>
        </p:nvSpPr>
        <p:spPr>
          <a:xfrm>
            <a:off x="179512" y="1124744"/>
            <a:ext cx="8964488" cy="4525963"/>
          </a:xfrm>
        </p:spPr>
        <p:txBody>
          <a:bodyPr/>
          <a:lstStyle/>
          <a:p>
            <a:pPr>
              <a:lnSpc>
                <a:spcPct val="120000"/>
              </a:lnSpc>
              <a:spcBef>
                <a:spcPts val="0"/>
              </a:spcBef>
              <a:spcAft>
                <a:spcPts val="600"/>
              </a:spcAft>
              <a:buNone/>
              <a:defRPr/>
            </a:pPr>
            <a:r>
              <a:rPr lang="en-AU" sz="2000" b="0" dirty="0"/>
              <a:t>Schools </a:t>
            </a:r>
            <a:r>
              <a:rPr lang="en-AU" sz="2000" b="0" dirty="0" smtClean="0"/>
              <a:t>teach and report </a:t>
            </a:r>
            <a:r>
              <a:rPr lang="en-AU" sz="2000" b="0" dirty="0"/>
              <a:t>on student achievement in each of the following </a:t>
            </a:r>
            <a:r>
              <a:rPr lang="en-AU" sz="2000" b="0" dirty="0" smtClean="0"/>
              <a:t>curriculum areas during </a:t>
            </a:r>
            <a:r>
              <a:rPr lang="en-AU" sz="2000" b="0" dirty="0"/>
              <a:t>each two year band of school, in accordance with </a:t>
            </a:r>
            <a:r>
              <a:rPr lang="en-AU" sz="2000" b="0" dirty="0" smtClean="0"/>
              <a:t>the </a:t>
            </a:r>
            <a:r>
              <a:rPr lang="en-AU" sz="2000" b="0" dirty="0"/>
              <a:t>whole </a:t>
            </a:r>
            <a:r>
              <a:rPr lang="en-AU" sz="2000" b="0" dirty="0" smtClean="0"/>
              <a:t>school </a:t>
            </a:r>
            <a:r>
              <a:rPr lang="en-AU" sz="2000" b="0" dirty="0"/>
              <a:t>teaching and learning </a:t>
            </a:r>
            <a:r>
              <a:rPr lang="en-AU" sz="2000" b="0" dirty="0" smtClean="0"/>
              <a:t>plan:</a:t>
            </a:r>
            <a:endParaRPr lang="en-AU" sz="2000" b="0" dirty="0"/>
          </a:p>
          <a:p>
            <a:pPr>
              <a:lnSpc>
                <a:spcPct val="120000"/>
              </a:lnSpc>
              <a:spcBef>
                <a:spcPts val="0"/>
              </a:spcBef>
              <a:spcAft>
                <a:spcPts val="600"/>
              </a:spcAft>
              <a:buFont typeface="Arial" pitchFamily="34" charset="0"/>
              <a:buChar char="•"/>
              <a:defRPr/>
            </a:pPr>
            <a:r>
              <a:rPr lang="en-AU" sz="2000" b="0" dirty="0"/>
              <a:t> The Arts (Note: Years 9–10 can be Visual or Performing)</a:t>
            </a:r>
          </a:p>
          <a:p>
            <a:pPr>
              <a:lnSpc>
                <a:spcPct val="120000"/>
              </a:lnSpc>
              <a:spcBef>
                <a:spcPts val="0"/>
              </a:spcBef>
              <a:spcAft>
                <a:spcPts val="600"/>
              </a:spcAft>
              <a:buFont typeface="Arial" pitchFamily="34" charset="0"/>
              <a:buChar char="•"/>
              <a:defRPr/>
            </a:pPr>
            <a:r>
              <a:rPr lang="en-AU" sz="2000" b="0" dirty="0"/>
              <a:t> Humanities: including History, Geography, Economics and </a:t>
            </a:r>
            <a:r>
              <a:rPr lang="en-AU" sz="2000" b="0" dirty="0" smtClean="0"/>
              <a:t>Business </a:t>
            </a:r>
            <a:r>
              <a:rPr lang="en-AU" sz="2000" b="0" dirty="0"/>
              <a:t>(from Year </a:t>
            </a:r>
            <a:r>
              <a:rPr lang="en-AU" sz="2000" b="0" dirty="0" smtClean="0"/>
              <a:t>5 or 6), </a:t>
            </a:r>
            <a:r>
              <a:rPr lang="en-AU" sz="2000" b="0" dirty="0"/>
              <a:t>and Civics and Citizenship (from Year </a:t>
            </a:r>
            <a:r>
              <a:rPr lang="en-AU" sz="2000" b="0" dirty="0" smtClean="0"/>
              <a:t>3 or 4)</a:t>
            </a:r>
            <a:endParaRPr lang="en-AU" sz="2000" b="0" dirty="0"/>
          </a:p>
          <a:p>
            <a:pPr>
              <a:lnSpc>
                <a:spcPct val="120000"/>
              </a:lnSpc>
              <a:spcBef>
                <a:spcPts val="0"/>
              </a:spcBef>
              <a:spcAft>
                <a:spcPts val="600"/>
              </a:spcAft>
              <a:buFont typeface="Arial" pitchFamily="34" charset="0"/>
              <a:buChar char="•"/>
              <a:defRPr/>
            </a:pPr>
            <a:r>
              <a:rPr lang="en-AU" sz="2000" b="0" dirty="0" smtClean="0"/>
              <a:t>Technologies</a:t>
            </a:r>
            <a:r>
              <a:rPr lang="en-AU" sz="2000" b="0" dirty="0"/>
              <a:t>: including Design and Technologies and Digital </a:t>
            </a:r>
            <a:r>
              <a:rPr lang="en-AU" sz="2000" b="0" dirty="0" smtClean="0"/>
              <a:t>Technologies</a:t>
            </a:r>
            <a:endParaRPr lang="en-AU" sz="2000" b="0" dirty="0"/>
          </a:p>
          <a:p>
            <a:pPr>
              <a:lnSpc>
                <a:spcPct val="120000"/>
              </a:lnSpc>
              <a:spcBef>
                <a:spcPts val="0"/>
              </a:spcBef>
              <a:spcAft>
                <a:spcPts val="600"/>
              </a:spcAft>
              <a:buFont typeface="Arial" pitchFamily="34" charset="0"/>
              <a:buChar char="•"/>
              <a:defRPr/>
            </a:pPr>
            <a:r>
              <a:rPr lang="en-AU" sz="2000" b="0" dirty="0" smtClean="0"/>
              <a:t>Capabilities</a:t>
            </a:r>
            <a:r>
              <a:rPr lang="en-AU" sz="2000" b="0" dirty="0"/>
              <a:t>: Critical and Creative Thinking, </a:t>
            </a:r>
            <a:r>
              <a:rPr lang="en-AU" sz="2000" b="0" dirty="0" smtClean="0"/>
              <a:t>Intercultural, Ethical, </a:t>
            </a:r>
            <a:r>
              <a:rPr lang="en-AU" sz="2000" b="0" dirty="0"/>
              <a:t>and Personal and </a:t>
            </a:r>
            <a:r>
              <a:rPr lang="en-AU" sz="2000" b="0" dirty="0" smtClean="0"/>
              <a:t>Social Capability</a:t>
            </a:r>
          </a:p>
          <a:p>
            <a:pPr>
              <a:lnSpc>
                <a:spcPct val="120000"/>
              </a:lnSpc>
              <a:spcBef>
                <a:spcPts val="0"/>
              </a:spcBef>
              <a:spcAft>
                <a:spcPts val="600"/>
              </a:spcAft>
              <a:buFont typeface="Arial" pitchFamily="34" charset="0"/>
              <a:buChar char="•"/>
              <a:defRPr/>
            </a:pPr>
            <a:r>
              <a:rPr lang="en-AU" sz="2000" b="0" dirty="0" smtClean="0"/>
              <a:t>Languages</a:t>
            </a:r>
          </a:p>
          <a:p>
            <a:pPr>
              <a:lnSpc>
                <a:spcPct val="120000"/>
              </a:lnSpc>
              <a:spcBef>
                <a:spcPts val="0"/>
              </a:spcBef>
              <a:spcAft>
                <a:spcPts val="600"/>
              </a:spcAft>
              <a:buFont typeface="Arial" pitchFamily="34" charset="0"/>
              <a:buChar char="•"/>
              <a:defRPr/>
            </a:pPr>
            <a:r>
              <a:rPr lang="en-AU" sz="2000" dirty="0" smtClean="0"/>
              <a:t>Health and Physical Education</a:t>
            </a:r>
            <a:endParaRPr lang="en-AU" sz="2000" dirty="0"/>
          </a:p>
          <a:p>
            <a:endParaRPr lang="en-AU" dirty="0"/>
          </a:p>
        </p:txBody>
      </p:sp>
    </p:spTree>
    <p:extLst>
      <p:ext uri="{BB962C8B-B14F-4D97-AF65-F5344CB8AC3E}">
        <p14:creationId xmlns:p14="http://schemas.microsoft.com/office/powerpoint/2010/main" val="899258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altLang="en-US" dirty="0" smtClean="0"/>
              <a:t>Curriculum Planning</a:t>
            </a:r>
          </a:p>
        </p:txBody>
      </p:sp>
      <p:sp>
        <p:nvSpPr>
          <p:cNvPr id="3" name="Content Placeholder 2"/>
          <p:cNvSpPr>
            <a:spLocks noGrp="1"/>
          </p:cNvSpPr>
          <p:nvPr>
            <p:ph idx="1"/>
          </p:nvPr>
        </p:nvSpPr>
        <p:spPr>
          <a:xfrm>
            <a:off x="395536" y="1484784"/>
            <a:ext cx="8424936" cy="3888904"/>
          </a:xfrm>
        </p:spPr>
        <p:txBody>
          <a:bodyPr/>
          <a:lstStyle/>
          <a:p>
            <a:pPr marL="0" lvl="1" indent="0">
              <a:buNone/>
              <a:defRPr/>
            </a:pPr>
            <a:r>
              <a:rPr lang="en-AU" sz="1800" b="1" dirty="0" smtClean="0">
                <a:solidFill>
                  <a:schemeClr val="tx1"/>
                </a:solidFill>
                <a:cs typeface="Calibri" pitchFamily="34" charset="0"/>
              </a:rPr>
              <a:t>Schools can decide how to structure their teaching and learning program. Content </a:t>
            </a:r>
            <a:r>
              <a:rPr lang="en-AU" sz="1800" b="1" dirty="0">
                <a:solidFill>
                  <a:schemeClr val="tx1"/>
                </a:solidFill>
                <a:cs typeface="Calibri" pitchFamily="34" charset="0"/>
              </a:rPr>
              <a:t>descriptions across the learning areas and capabilities </a:t>
            </a:r>
            <a:r>
              <a:rPr lang="en-AU" sz="1800" b="1" dirty="0" smtClean="0">
                <a:solidFill>
                  <a:schemeClr val="tx1"/>
                </a:solidFill>
                <a:cs typeface="Calibri" pitchFamily="34" charset="0"/>
              </a:rPr>
              <a:t>can be combined to </a:t>
            </a:r>
            <a:r>
              <a:rPr lang="en-AU" sz="1800" b="1" dirty="0">
                <a:solidFill>
                  <a:schemeClr val="tx1"/>
                </a:solidFill>
                <a:cs typeface="Calibri" pitchFamily="34" charset="0"/>
              </a:rPr>
              <a:t>create teaching and learning programs.</a:t>
            </a:r>
          </a:p>
          <a:p>
            <a:pPr marL="0" lvl="1" indent="0">
              <a:buFontTx/>
              <a:buNone/>
              <a:defRPr/>
            </a:pPr>
            <a:endParaRPr lang="en-AU" sz="1800" dirty="0">
              <a:solidFill>
                <a:schemeClr val="tx1"/>
              </a:solidFill>
              <a:cs typeface="Calibri" pitchFamily="34" charset="0"/>
            </a:endParaRPr>
          </a:p>
          <a:p>
            <a:pPr marL="0" lvl="1" indent="0">
              <a:buFontTx/>
              <a:buNone/>
              <a:defRPr/>
            </a:pPr>
            <a:r>
              <a:rPr lang="en-AU" sz="1800" dirty="0" smtClean="0">
                <a:solidFill>
                  <a:schemeClr val="tx1"/>
                </a:solidFill>
                <a:cs typeface="Calibri" pitchFamily="34" charset="0"/>
              </a:rPr>
              <a:t>Schools will design teaching and learning programs to:</a:t>
            </a:r>
          </a:p>
          <a:p>
            <a:pPr marL="342900" lvl="1" indent="-342900">
              <a:buFont typeface="Arial" pitchFamily="34" charset="0"/>
              <a:buChar char="•"/>
              <a:defRPr/>
            </a:pPr>
            <a:r>
              <a:rPr lang="en-AU" sz="1800" dirty="0" smtClean="0">
                <a:solidFill>
                  <a:schemeClr val="tx1"/>
                </a:solidFill>
                <a:ea typeface="+mn-ea"/>
                <a:cs typeface="Calibri" pitchFamily="34" charset="0"/>
              </a:rPr>
              <a:t>reflect </a:t>
            </a:r>
            <a:r>
              <a:rPr lang="en-AU" sz="1800" dirty="0">
                <a:solidFill>
                  <a:schemeClr val="tx1"/>
                </a:solidFill>
                <a:ea typeface="+mn-ea"/>
                <a:cs typeface="Calibri" pitchFamily="34" charset="0"/>
              </a:rPr>
              <a:t>local resources, expertise and contexts, and allows for specialisation and innovation </a:t>
            </a:r>
          </a:p>
          <a:p>
            <a:pPr marL="342900" lvl="1" indent="-342900">
              <a:buFont typeface="Arial" pitchFamily="34" charset="0"/>
              <a:buChar char="•"/>
              <a:defRPr/>
            </a:pPr>
            <a:r>
              <a:rPr lang="en-AU" sz="1800" dirty="0" smtClean="0">
                <a:solidFill>
                  <a:schemeClr val="tx1"/>
                </a:solidFill>
                <a:ea typeface="+mn-ea"/>
                <a:cs typeface="Calibri" pitchFamily="34" charset="0"/>
              </a:rPr>
              <a:t>ensure </a:t>
            </a:r>
            <a:r>
              <a:rPr lang="en-AU" sz="1800" dirty="0">
                <a:solidFill>
                  <a:schemeClr val="tx1"/>
                </a:solidFill>
                <a:ea typeface="+mn-ea"/>
                <a:cs typeface="Calibri" pitchFamily="34" charset="0"/>
              </a:rPr>
              <a:t>every </a:t>
            </a:r>
            <a:r>
              <a:rPr lang="en-AU" sz="1800" dirty="0" smtClean="0">
                <a:solidFill>
                  <a:schemeClr val="tx1"/>
                </a:solidFill>
                <a:ea typeface="+mn-ea"/>
                <a:cs typeface="Calibri" pitchFamily="34" charset="0"/>
              </a:rPr>
              <a:t>student has </a:t>
            </a:r>
            <a:r>
              <a:rPr lang="en-AU" sz="1800" dirty="0" smtClean="0">
                <a:solidFill>
                  <a:schemeClr val="tx1"/>
                </a:solidFill>
                <a:cs typeface="Calibri" pitchFamily="34" charset="0"/>
              </a:rPr>
              <a:t>the opportunity to learn the knowledge, understandings and skills defined in the curriculum</a:t>
            </a:r>
          </a:p>
          <a:p>
            <a:pPr marL="0" lvl="1" indent="0">
              <a:buNone/>
              <a:defRPr/>
            </a:pPr>
            <a:endParaRPr lang="en-AU" sz="1800" dirty="0">
              <a:solidFill>
                <a:schemeClr val="tx1"/>
              </a:solidFill>
              <a:cs typeface="Calibri" pitchFamily="34" charset="0"/>
            </a:endParaRPr>
          </a:p>
          <a:p>
            <a:pPr marL="0" lvl="1" indent="0">
              <a:buNone/>
              <a:defRPr/>
            </a:pPr>
            <a:r>
              <a:rPr lang="en-AU" sz="1800" dirty="0" smtClean="0">
                <a:solidFill>
                  <a:schemeClr val="tx1"/>
                </a:solidFill>
                <a:cs typeface="Calibri" pitchFamily="34" charset="0"/>
              </a:rPr>
              <a:t>HPE </a:t>
            </a:r>
            <a:r>
              <a:rPr lang="en-AU" sz="1800" dirty="0">
                <a:solidFill>
                  <a:schemeClr val="tx1"/>
                </a:solidFill>
                <a:cs typeface="Calibri" pitchFamily="34" charset="0"/>
              </a:rPr>
              <a:t>resources, including Curriculum Mapping Templates: </a:t>
            </a:r>
            <a:r>
              <a:rPr lang="en-AU" sz="1800" dirty="0">
                <a:solidFill>
                  <a:schemeClr val="tx1"/>
                </a:solidFill>
                <a:cs typeface="Calibri" pitchFamily="34" charset="0"/>
                <a:hlinkClick r:id="rId3"/>
              </a:rPr>
              <a:t>http://www.vcaa.vic.edu.au/Pages/foundation10/viccurriculum/hpe/hpe.aspx</a:t>
            </a:r>
            <a:r>
              <a:rPr lang="en-AU" sz="1800" dirty="0">
                <a:solidFill>
                  <a:schemeClr val="tx1"/>
                </a:solidFill>
                <a:cs typeface="Calibri" pitchFamily="34" charset="0"/>
              </a:rPr>
              <a:t>  </a:t>
            </a:r>
          </a:p>
          <a:p>
            <a:pPr marL="342900" lvl="1" indent="-342900">
              <a:buFont typeface="Arial" pitchFamily="34" charset="0"/>
              <a:buChar char="•"/>
              <a:defRPr/>
            </a:pPr>
            <a:endParaRPr lang="en-AU" sz="1600" dirty="0" smtClean="0">
              <a:solidFill>
                <a:schemeClr val="tx1"/>
              </a:solidFill>
              <a:cs typeface="Calibri" pitchFamily="34" charset="0"/>
            </a:endParaRPr>
          </a:p>
          <a:p>
            <a:pPr marL="0" lvl="1" indent="0">
              <a:buNone/>
              <a:defRPr/>
            </a:pPr>
            <a:endParaRPr lang="en-AU" sz="1400" dirty="0" smtClean="0">
              <a:solidFill>
                <a:srgbClr val="003366"/>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44824"/>
            <a:ext cx="8640960" cy="1019200"/>
          </a:xfrm>
        </p:spPr>
        <p:txBody>
          <a:bodyPr/>
          <a:lstStyle/>
          <a:p>
            <a:r>
              <a:rPr lang="en-AU" dirty="0" smtClean="0">
                <a:solidFill>
                  <a:srgbClr val="0099CC"/>
                </a:solidFill>
              </a:rPr>
              <a:t>Curriculum connections between Health and Physical Education and </a:t>
            </a:r>
            <a:r>
              <a:rPr lang="en-AU" dirty="0">
                <a:solidFill>
                  <a:srgbClr val="0099CC"/>
                </a:solidFill>
              </a:rPr>
              <a:t>other curriculum areas</a:t>
            </a:r>
            <a:r>
              <a:rPr lang="en-AU" dirty="0" smtClean="0">
                <a:solidFill>
                  <a:srgbClr val="0099CC"/>
                </a:solidFill>
              </a:rPr>
              <a:t> </a:t>
            </a:r>
            <a:endParaRPr lang="en-AU" dirty="0">
              <a:solidFill>
                <a:srgbClr val="0099CC"/>
              </a:solidFill>
            </a:endParaRPr>
          </a:p>
        </p:txBody>
      </p:sp>
    </p:spTree>
    <p:extLst>
      <p:ext uri="{BB962C8B-B14F-4D97-AF65-F5344CB8AC3E}">
        <p14:creationId xmlns:p14="http://schemas.microsoft.com/office/powerpoint/2010/main" val="388320578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92696"/>
            <a:ext cx="8640960" cy="947192"/>
          </a:xfrm>
        </p:spPr>
        <p:txBody>
          <a:bodyPr/>
          <a:lstStyle/>
          <a:p>
            <a:r>
              <a:rPr lang="en-AU" dirty="0" smtClean="0"/>
              <a:t>HPE, the </a:t>
            </a:r>
            <a:r>
              <a:rPr lang="en-AU" dirty="0"/>
              <a:t>Personal and Social </a:t>
            </a:r>
            <a:r>
              <a:rPr lang="en-AU" dirty="0" smtClean="0"/>
              <a:t>Capability and relationships</a:t>
            </a:r>
            <a:endParaRPr lang="en-AU" dirty="0"/>
          </a:p>
        </p:txBody>
      </p:sp>
      <p:sp>
        <p:nvSpPr>
          <p:cNvPr id="3" name="Content Placeholder 2"/>
          <p:cNvSpPr>
            <a:spLocks noGrp="1"/>
          </p:cNvSpPr>
          <p:nvPr>
            <p:ph idx="1"/>
          </p:nvPr>
        </p:nvSpPr>
        <p:spPr>
          <a:xfrm>
            <a:off x="395536" y="1844824"/>
            <a:ext cx="8496944" cy="3602360"/>
          </a:xfrm>
        </p:spPr>
        <p:txBody>
          <a:bodyPr/>
          <a:lstStyle/>
          <a:p>
            <a:pPr marL="0" indent="0">
              <a:buNone/>
            </a:pPr>
            <a:endParaRPr lang="en-US" sz="2000" dirty="0" smtClean="0">
              <a:solidFill>
                <a:schemeClr val="tx1"/>
              </a:solidFill>
            </a:endParaRPr>
          </a:p>
          <a:p>
            <a:pPr marL="0" indent="0">
              <a:buNone/>
            </a:pPr>
            <a:r>
              <a:rPr lang="en-US" sz="2000" dirty="0" smtClean="0">
                <a:solidFill>
                  <a:schemeClr val="tx1"/>
                </a:solidFill>
              </a:rPr>
              <a:t>The study of respectful relationships is in both Health and Physical Education and the Personal and Social Capability.</a:t>
            </a:r>
          </a:p>
          <a:p>
            <a:pPr>
              <a:buFont typeface="Arial" panose="020B0604020202020204" pitchFamily="34" charset="0"/>
              <a:buChar char="•"/>
            </a:pPr>
            <a:r>
              <a:rPr lang="en-US" sz="2000" b="0" dirty="0" smtClean="0">
                <a:solidFill>
                  <a:schemeClr val="tx1"/>
                </a:solidFill>
              </a:rPr>
              <a:t>The Personal and Social Capability (P&amp;SC) involves learning </a:t>
            </a:r>
            <a:r>
              <a:rPr lang="en-US" sz="2000" b="0" dirty="0">
                <a:solidFill>
                  <a:schemeClr val="tx1"/>
                </a:solidFill>
              </a:rPr>
              <a:t>to </a:t>
            </a:r>
            <a:r>
              <a:rPr lang="en-US" sz="2000" b="0" dirty="0" err="1">
                <a:solidFill>
                  <a:schemeClr val="tx1"/>
                </a:solidFill>
              </a:rPr>
              <a:t>recognise</a:t>
            </a:r>
            <a:r>
              <a:rPr lang="en-US" sz="2000" b="0" dirty="0">
                <a:solidFill>
                  <a:schemeClr val="tx1"/>
                </a:solidFill>
              </a:rPr>
              <a:t> and regulate emotions, develop empathy for others and understand relationships, establish and build a framework for positive relationships, work effectively in teams and develop leadership </a:t>
            </a:r>
            <a:r>
              <a:rPr lang="en-US" sz="2000" b="0" dirty="0" smtClean="0">
                <a:solidFill>
                  <a:schemeClr val="tx1"/>
                </a:solidFill>
              </a:rPr>
              <a:t>skills</a:t>
            </a:r>
          </a:p>
          <a:p>
            <a:pPr>
              <a:buFont typeface="Arial" panose="020B0604020202020204" pitchFamily="34" charset="0"/>
              <a:buChar char="•"/>
            </a:pPr>
            <a:r>
              <a:rPr lang="en-US" sz="2000" b="0" dirty="0" smtClean="0">
                <a:solidFill>
                  <a:schemeClr val="tx1"/>
                </a:solidFill>
              </a:rPr>
              <a:t>HPE enables </a:t>
            </a:r>
            <a:r>
              <a:rPr lang="en-US" sz="2000" b="0" dirty="0">
                <a:solidFill>
                  <a:schemeClr val="tx1"/>
                </a:solidFill>
              </a:rPr>
              <a:t>students to </a:t>
            </a:r>
            <a:r>
              <a:rPr lang="en-US" sz="2000" b="0" dirty="0" err="1" smtClean="0">
                <a:solidFill>
                  <a:schemeClr val="tx1"/>
                </a:solidFill>
              </a:rPr>
              <a:t>recognise</a:t>
            </a:r>
            <a:r>
              <a:rPr lang="en-US" sz="2000" b="0" dirty="0" smtClean="0">
                <a:solidFill>
                  <a:schemeClr val="tx1"/>
                </a:solidFill>
              </a:rPr>
              <a:t> </a:t>
            </a:r>
            <a:r>
              <a:rPr lang="en-US" sz="2000" b="0" dirty="0">
                <a:solidFill>
                  <a:schemeClr val="tx1"/>
                </a:solidFill>
              </a:rPr>
              <a:t>personal qualities, </a:t>
            </a:r>
            <a:r>
              <a:rPr lang="en-US" sz="2000" b="0" dirty="0" smtClean="0">
                <a:solidFill>
                  <a:schemeClr val="tx1"/>
                </a:solidFill>
              </a:rPr>
              <a:t>understand identity </a:t>
            </a:r>
            <a:r>
              <a:rPr lang="en-US" sz="2000" b="0" dirty="0">
                <a:solidFill>
                  <a:schemeClr val="tx1"/>
                </a:solidFill>
              </a:rPr>
              <a:t>and </a:t>
            </a:r>
            <a:r>
              <a:rPr lang="en-US" sz="2000" b="0" dirty="0" smtClean="0">
                <a:solidFill>
                  <a:schemeClr val="tx1"/>
                </a:solidFill>
              </a:rPr>
              <a:t>strategies for respectful relationships</a:t>
            </a:r>
          </a:p>
          <a:p>
            <a:pPr marL="0" indent="0">
              <a:buNone/>
            </a:pPr>
            <a:endParaRPr lang="en-US" sz="2000" dirty="0" smtClean="0">
              <a:solidFill>
                <a:schemeClr val="tx1"/>
              </a:solidFill>
            </a:endParaRPr>
          </a:p>
          <a:p>
            <a:pPr marL="0" indent="0">
              <a:buNone/>
            </a:pPr>
            <a:r>
              <a:rPr lang="en-US" sz="2000" dirty="0" smtClean="0">
                <a:solidFill>
                  <a:schemeClr val="tx1"/>
                </a:solidFill>
              </a:rPr>
              <a:t>Together </a:t>
            </a:r>
            <a:r>
              <a:rPr lang="en-US" sz="2000" dirty="0">
                <a:solidFill>
                  <a:schemeClr val="tx1"/>
                </a:solidFill>
              </a:rPr>
              <a:t>HPE and P&amp;SC develops </a:t>
            </a:r>
            <a:r>
              <a:rPr lang="en-US" sz="2000" dirty="0" smtClean="0">
                <a:solidFill>
                  <a:schemeClr val="tx1"/>
                </a:solidFill>
              </a:rPr>
              <a:t>knowledge </a:t>
            </a:r>
            <a:r>
              <a:rPr lang="en-US" sz="2000" dirty="0">
                <a:solidFill>
                  <a:schemeClr val="tx1"/>
                </a:solidFill>
              </a:rPr>
              <a:t>and skills to promote </a:t>
            </a:r>
            <a:r>
              <a:rPr lang="en-US" sz="2000" dirty="0" smtClean="0">
                <a:solidFill>
                  <a:schemeClr val="tx1"/>
                </a:solidFill>
              </a:rPr>
              <a:t>safe and respectful </a:t>
            </a:r>
            <a:r>
              <a:rPr lang="en-US" sz="2000" dirty="0">
                <a:solidFill>
                  <a:schemeClr val="tx1"/>
                </a:solidFill>
              </a:rPr>
              <a:t>relationships </a:t>
            </a:r>
            <a:endParaRPr lang="en-AU" sz="2000" dirty="0">
              <a:solidFill>
                <a:schemeClr val="tx1"/>
              </a:solidFill>
            </a:endParaRPr>
          </a:p>
        </p:txBody>
      </p:sp>
    </p:spTree>
    <p:extLst>
      <p:ext uri="{BB962C8B-B14F-4D97-AF65-F5344CB8AC3E}">
        <p14:creationId xmlns:p14="http://schemas.microsoft.com/office/powerpoint/2010/main" val="34697671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9600"/>
            <a:ext cx="8784976" cy="1019200"/>
          </a:xfrm>
        </p:spPr>
        <p:txBody>
          <a:bodyPr/>
          <a:lstStyle/>
          <a:p>
            <a:r>
              <a:rPr lang="en-AU" dirty="0" smtClean="0"/>
              <a:t>Health and Physical Education &amp; Design and Technologies</a:t>
            </a:r>
            <a:endParaRPr lang="en-AU" dirty="0"/>
          </a:p>
        </p:txBody>
      </p:sp>
      <p:sp>
        <p:nvSpPr>
          <p:cNvPr id="3" name="Content Placeholder 2"/>
          <p:cNvSpPr>
            <a:spLocks noGrp="1"/>
          </p:cNvSpPr>
          <p:nvPr>
            <p:ph idx="1"/>
          </p:nvPr>
        </p:nvSpPr>
        <p:spPr>
          <a:xfrm>
            <a:off x="179512" y="1700808"/>
            <a:ext cx="8712968" cy="4242792"/>
          </a:xfrm>
        </p:spPr>
        <p:txBody>
          <a:bodyPr/>
          <a:lstStyle/>
          <a:p>
            <a:pPr marL="0" indent="0">
              <a:buNone/>
            </a:pPr>
            <a:endParaRPr lang="en-AU" sz="2000" dirty="0" smtClean="0">
              <a:solidFill>
                <a:schemeClr val="tx1"/>
              </a:solidFill>
            </a:endParaRPr>
          </a:p>
          <a:p>
            <a:pPr marL="0" indent="0">
              <a:buNone/>
            </a:pPr>
            <a:r>
              <a:rPr lang="en-AU" sz="1600" dirty="0" smtClean="0">
                <a:solidFill>
                  <a:schemeClr val="tx1"/>
                </a:solidFill>
              </a:rPr>
              <a:t>The study of food and nutrition is in Health and Physical Education and Design and Technologies (D&amp;T) </a:t>
            </a:r>
          </a:p>
          <a:p>
            <a:pPr>
              <a:buFont typeface="Arial" panose="020B0604020202020204" pitchFamily="34" charset="0"/>
              <a:buChar char="•"/>
            </a:pPr>
            <a:r>
              <a:rPr lang="en-AU" sz="1600" b="0" dirty="0" smtClean="0">
                <a:solidFill>
                  <a:schemeClr val="tx1"/>
                </a:solidFill>
              </a:rPr>
              <a:t>In D&amp;T students learn how to apply knowledge of the characteristics and scientific and sensory principles of food, to food selection and the design and preparation of food for specific purposes and consumers. They also develop understandings of contemporary technology-related food issues such as convenience foods, highly processed foods, food packaging and food transport. </a:t>
            </a:r>
          </a:p>
          <a:p>
            <a:pPr>
              <a:buFont typeface="Arial" panose="020B0604020202020204" pitchFamily="34" charset="0"/>
              <a:buChar char="•"/>
            </a:pPr>
            <a:r>
              <a:rPr lang="en-AU" sz="1600" b="0" dirty="0" smtClean="0">
                <a:solidFill>
                  <a:schemeClr val="tx1"/>
                </a:solidFill>
              </a:rPr>
              <a:t>In HPE food and nutrition is included as a focus area, which emphasises the development of knowledge and skills that support students to make healthy choices about food and nutrition.</a:t>
            </a:r>
          </a:p>
          <a:p>
            <a:pPr marL="0" indent="0">
              <a:buNone/>
            </a:pPr>
            <a:endParaRPr lang="en-AU" sz="1600" b="0" dirty="0" smtClean="0">
              <a:solidFill>
                <a:schemeClr val="tx1"/>
              </a:solidFill>
            </a:endParaRPr>
          </a:p>
          <a:p>
            <a:pPr marL="0" indent="0">
              <a:buNone/>
            </a:pPr>
            <a:r>
              <a:rPr lang="en-AU" sz="1600" dirty="0" smtClean="0"/>
              <a:t>Together HPE and D&amp;T provide opportunity for students to develop knowledge about food and nutrition and the skills to enable healthy eating.</a:t>
            </a:r>
            <a:endParaRPr lang="en-AU" sz="1600" dirty="0"/>
          </a:p>
        </p:txBody>
      </p:sp>
    </p:spTree>
    <p:extLst>
      <p:ext uri="{BB962C8B-B14F-4D97-AF65-F5344CB8AC3E}">
        <p14:creationId xmlns:p14="http://schemas.microsoft.com/office/powerpoint/2010/main" val="341843773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9600"/>
            <a:ext cx="8640960" cy="1019200"/>
          </a:xfrm>
        </p:spPr>
        <p:txBody>
          <a:bodyPr/>
          <a:lstStyle/>
          <a:p>
            <a:r>
              <a:rPr lang="en-AU" dirty="0" smtClean="0"/>
              <a:t>Health and Physical Education, the Arts and Dance</a:t>
            </a:r>
            <a:endParaRPr lang="en-AU" dirty="0"/>
          </a:p>
        </p:txBody>
      </p:sp>
      <p:sp>
        <p:nvSpPr>
          <p:cNvPr id="3" name="Content Placeholder 2"/>
          <p:cNvSpPr>
            <a:spLocks noGrp="1"/>
          </p:cNvSpPr>
          <p:nvPr>
            <p:ph idx="1"/>
          </p:nvPr>
        </p:nvSpPr>
        <p:spPr>
          <a:xfrm>
            <a:off x="251520" y="1700808"/>
            <a:ext cx="8712968" cy="3818384"/>
          </a:xfrm>
        </p:spPr>
        <p:txBody>
          <a:bodyPr/>
          <a:lstStyle/>
          <a:p>
            <a:pPr marL="0" indent="0">
              <a:buNone/>
            </a:pPr>
            <a:endParaRPr lang="en-US" sz="2000" dirty="0" smtClean="0">
              <a:solidFill>
                <a:schemeClr val="tx1"/>
              </a:solidFill>
            </a:endParaRPr>
          </a:p>
          <a:p>
            <a:pPr marL="0" indent="0">
              <a:buNone/>
            </a:pPr>
            <a:r>
              <a:rPr lang="en-US" sz="2000" dirty="0" smtClean="0">
                <a:solidFill>
                  <a:schemeClr val="tx1"/>
                </a:solidFill>
              </a:rPr>
              <a:t>Dance </a:t>
            </a:r>
            <a:r>
              <a:rPr lang="en-US" sz="2000" dirty="0">
                <a:solidFill>
                  <a:schemeClr val="tx1"/>
                </a:solidFill>
              </a:rPr>
              <a:t>is </a:t>
            </a:r>
            <a:r>
              <a:rPr lang="en-US" sz="2000" dirty="0" smtClean="0">
                <a:solidFill>
                  <a:schemeClr val="tx1"/>
                </a:solidFill>
              </a:rPr>
              <a:t>in the Health and Physical Education and the Arts</a:t>
            </a:r>
          </a:p>
          <a:p>
            <a:pPr>
              <a:buFont typeface="Arial" panose="020B0604020202020204" pitchFamily="34" charset="0"/>
              <a:buChar char="•"/>
            </a:pPr>
            <a:r>
              <a:rPr lang="en-US" sz="1800" b="0" dirty="0" smtClean="0">
                <a:solidFill>
                  <a:schemeClr val="tx1"/>
                </a:solidFill>
              </a:rPr>
              <a:t>Students make and perform dances in both learning areas</a:t>
            </a:r>
          </a:p>
          <a:p>
            <a:pPr>
              <a:buFont typeface="Arial" panose="020B0604020202020204" pitchFamily="34" charset="0"/>
              <a:buChar char="•"/>
            </a:pPr>
            <a:r>
              <a:rPr lang="en-US" sz="1800" b="0" dirty="0" smtClean="0">
                <a:solidFill>
                  <a:schemeClr val="tx1"/>
                </a:solidFill>
              </a:rPr>
              <a:t>In </a:t>
            </a:r>
            <a:r>
              <a:rPr lang="en-US" sz="1800" b="0" dirty="0">
                <a:solidFill>
                  <a:schemeClr val="tx1"/>
                </a:solidFill>
              </a:rPr>
              <a:t>the </a:t>
            </a:r>
            <a:r>
              <a:rPr lang="en-US" sz="1800" b="0" dirty="0" smtClean="0">
                <a:solidFill>
                  <a:schemeClr val="tx1"/>
                </a:solidFill>
              </a:rPr>
              <a:t>Arts, the focus is on the student as an artist and audience and learning through choreography, performance </a:t>
            </a:r>
            <a:r>
              <a:rPr lang="en-US" sz="1800" b="0" dirty="0">
                <a:solidFill>
                  <a:schemeClr val="tx1"/>
                </a:solidFill>
              </a:rPr>
              <a:t>and </a:t>
            </a:r>
            <a:r>
              <a:rPr lang="en-US" sz="1800" b="0" dirty="0" smtClean="0">
                <a:solidFill>
                  <a:schemeClr val="tx1"/>
                </a:solidFill>
              </a:rPr>
              <a:t>appreciation of dance and dance-making</a:t>
            </a:r>
            <a:endParaRPr lang="en-US" sz="1800" b="0" dirty="0">
              <a:solidFill>
                <a:schemeClr val="tx1"/>
              </a:solidFill>
            </a:endParaRPr>
          </a:p>
          <a:p>
            <a:pPr>
              <a:buFont typeface="Arial" panose="020B0604020202020204" pitchFamily="34" charset="0"/>
              <a:buChar char="•"/>
            </a:pPr>
            <a:r>
              <a:rPr lang="en-US" sz="1800" b="0" dirty="0" smtClean="0">
                <a:solidFill>
                  <a:schemeClr val="tx1"/>
                </a:solidFill>
              </a:rPr>
              <a:t>In Health and Physical Education, the </a:t>
            </a:r>
            <a:r>
              <a:rPr lang="en-US" sz="1800" b="0" dirty="0">
                <a:solidFill>
                  <a:schemeClr val="tx1"/>
                </a:solidFill>
              </a:rPr>
              <a:t>focus </a:t>
            </a:r>
            <a:r>
              <a:rPr lang="en-US" sz="1800" b="0" dirty="0" smtClean="0">
                <a:solidFill>
                  <a:schemeClr val="tx1"/>
                </a:solidFill>
              </a:rPr>
              <a:t>is on rhythmic </a:t>
            </a:r>
            <a:r>
              <a:rPr lang="en-US" sz="1800" b="0" dirty="0">
                <a:solidFill>
                  <a:schemeClr val="tx1"/>
                </a:solidFill>
              </a:rPr>
              <a:t>and expressive movement </a:t>
            </a:r>
            <a:r>
              <a:rPr lang="en-US" sz="1800" b="0" dirty="0" smtClean="0">
                <a:solidFill>
                  <a:schemeClr val="tx1"/>
                </a:solidFill>
              </a:rPr>
              <a:t>activities with an emphasis </a:t>
            </a:r>
            <a:r>
              <a:rPr lang="en-US" sz="1800" b="0" dirty="0">
                <a:solidFill>
                  <a:schemeClr val="tx1"/>
                </a:solidFill>
              </a:rPr>
              <a:t>on dance as a lifelong physical activity and the development of movement skills, concepts and </a:t>
            </a:r>
            <a:r>
              <a:rPr lang="en-US" sz="1800" b="0" dirty="0" smtClean="0">
                <a:solidFill>
                  <a:schemeClr val="tx1"/>
                </a:solidFill>
              </a:rPr>
              <a:t>patterns</a:t>
            </a:r>
            <a:br>
              <a:rPr lang="en-US" sz="1800" b="0" dirty="0" smtClean="0">
                <a:solidFill>
                  <a:schemeClr val="tx1"/>
                </a:solidFill>
              </a:rPr>
            </a:br>
            <a:endParaRPr lang="en-US" sz="1800" b="0" dirty="0" smtClean="0">
              <a:solidFill>
                <a:schemeClr val="tx1"/>
              </a:solidFill>
            </a:endParaRPr>
          </a:p>
          <a:p>
            <a:pPr marL="0" indent="0">
              <a:buNone/>
            </a:pPr>
            <a:r>
              <a:rPr lang="en-US" sz="2000" dirty="0">
                <a:solidFill>
                  <a:schemeClr val="tx1"/>
                </a:solidFill>
              </a:rPr>
              <a:t>Together </a:t>
            </a:r>
            <a:r>
              <a:rPr lang="en-US" sz="2000" dirty="0" smtClean="0">
                <a:solidFill>
                  <a:schemeClr val="tx1"/>
                </a:solidFill>
              </a:rPr>
              <a:t>HPE and the Arts: Dance </a:t>
            </a:r>
            <a:r>
              <a:rPr lang="en-US" sz="2000" dirty="0">
                <a:solidFill>
                  <a:schemeClr val="tx1"/>
                </a:solidFill>
              </a:rPr>
              <a:t>provide ways for students to develop personal and social skills and critically appraise cultural and social factors that shape their own identities, body and </a:t>
            </a:r>
            <a:r>
              <a:rPr lang="en-US" sz="2000" dirty="0" smtClean="0">
                <a:solidFill>
                  <a:schemeClr val="tx1"/>
                </a:solidFill>
              </a:rPr>
              <a:t>communities</a:t>
            </a:r>
            <a:endParaRPr lang="en-AU" sz="2000" dirty="0">
              <a:solidFill>
                <a:schemeClr val="tx1"/>
              </a:solidFill>
            </a:endParaRPr>
          </a:p>
        </p:txBody>
      </p:sp>
    </p:spTree>
    <p:extLst>
      <p:ext uri="{BB962C8B-B14F-4D97-AF65-F5344CB8AC3E}">
        <p14:creationId xmlns:p14="http://schemas.microsoft.com/office/powerpoint/2010/main" val="37095404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9600"/>
            <a:ext cx="8640960" cy="1143000"/>
          </a:xfrm>
        </p:spPr>
        <p:txBody>
          <a:bodyPr/>
          <a:lstStyle/>
          <a:p>
            <a:r>
              <a:rPr lang="en-AU" dirty="0" smtClean="0"/>
              <a:t>Health and Physical Education, Geography and place</a:t>
            </a:r>
            <a:endParaRPr lang="en-AU" dirty="0"/>
          </a:p>
        </p:txBody>
      </p:sp>
      <p:sp>
        <p:nvSpPr>
          <p:cNvPr id="3" name="Content Placeholder 2"/>
          <p:cNvSpPr>
            <a:spLocks noGrp="1"/>
          </p:cNvSpPr>
          <p:nvPr>
            <p:ph idx="1"/>
          </p:nvPr>
        </p:nvSpPr>
        <p:spPr>
          <a:xfrm>
            <a:off x="395536" y="1844824"/>
            <a:ext cx="8496944" cy="4098776"/>
          </a:xfrm>
        </p:spPr>
        <p:txBody>
          <a:bodyPr/>
          <a:lstStyle/>
          <a:p>
            <a:pPr marL="0" indent="0">
              <a:buNone/>
            </a:pPr>
            <a:r>
              <a:rPr lang="en-AU" sz="2000" dirty="0" smtClean="0">
                <a:solidFill>
                  <a:schemeClr val="tx1"/>
                </a:solidFill>
              </a:rPr>
              <a:t>The study of place and outdoor environments is in Health and Physical Education and Geography.</a:t>
            </a:r>
          </a:p>
          <a:p>
            <a:pPr>
              <a:buFont typeface="Arial" panose="020B0604020202020204" pitchFamily="34" charset="0"/>
              <a:buChar char="•"/>
            </a:pPr>
            <a:r>
              <a:rPr lang="en-US" sz="2000" b="0" dirty="0">
                <a:solidFill>
                  <a:schemeClr val="tx1"/>
                </a:solidFill>
              </a:rPr>
              <a:t>The Geography curriculum </a:t>
            </a:r>
            <a:r>
              <a:rPr lang="en-US" sz="2000" b="0" dirty="0" smtClean="0">
                <a:solidFill>
                  <a:schemeClr val="tx1"/>
                </a:solidFill>
              </a:rPr>
              <a:t>explores and analyses </a:t>
            </a:r>
            <a:r>
              <a:rPr lang="en-US" sz="2000" b="0" dirty="0">
                <a:solidFill>
                  <a:schemeClr val="tx1"/>
                </a:solidFill>
              </a:rPr>
              <a:t>the characteristics of the places that make up our world, using the concepts of place, space, environment, interconnection, sustainability, scale and </a:t>
            </a:r>
            <a:r>
              <a:rPr lang="en-US" sz="2000" b="0" dirty="0" smtClean="0">
                <a:solidFill>
                  <a:schemeClr val="tx1"/>
                </a:solidFill>
              </a:rPr>
              <a:t>change</a:t>
            </a:r>
            <a:endParaRPr lang="en-AU" sz="2000" b="0" dirty="0">
              <a:solidFill>
                <a:schemeClr val="tx1"/>
              </a:solidFill>
            </a:endParaRPr>
          </a:p>
          <a:p>
            <a:pPr>
              <a:buFont typeface="Arial" panose="020B0604020202020204" pitchFamily="34" charset="0"/>
              <a:buChar char="•"/>
            </a:pPr>
            <a:r>
              <a:rPr lang="en-AU" sz="2000" b="0" dirty="0" smtClean="0">
                <a:solidFill>
                  <a:schemeClr val="tx1"/>
                </a:solidFill>
              </a:rPr>
              <a:t>HPE includes outdoor recreation as part of the challenge and adventure activities focus area. </a:t>
            </a:r>
            <a:endParaRPr lang="en-AU" sz="2000" b="0" dirty="0">
              <a:solidFill>
                <a:schemeClr val="tx1"/>
              </a:solidFill>
            </a:endParaRPr>
          </a:p>
          <a:p>
            <a:pPr>
              <a:buFont typeface="Arial" panose="020B0604020202020204" pitchFamily="34" charset="0"/>
              <a:buChar char="•"/>
            </a:pPr>
            <a:r>
              <a:rPr lang="en-AU" sz="2000" b="0" dirty="0" smtClean="0">
                <a:solidFill>
                  <a:schemeClr val="tx1"/>
                </a:solidFill>
              </a:rPr>
              <a:t>HPE explore the influence of connection to place and communities on health and wellbeing</a:t>
            </a:r>
            <a:br>
              <a:rPr lang="en-AU" sz="2000" b="0" dirty="0" smtClean="0">
                <a:solidFill>
                  <a:schemeClr val="tx1"/>
                </a:solidFill>
              </a:rPr>
            </a:br>
            <a:endParaRPr lang="en-AU" sz="2000" b="0" dirty="0" smtClean="0">
              <a:solidFill>
                <a:schemeClr val="tx1"/>
              </a:solidFill>
            </a:endParaRPr>
          </a:p>
          <a:p>
            <a:pPr marL="0" indent="0">
              <a:buNone/>
            </a:pPr>
            <a:r>
              <a:rPr lang="en-AU" sz="2000" dirty="0" smtClean="0">
                <a:solidFill>
                  <a:schemeClr val="tx1"/>
                </a:solidFill>
              </a:rPr>
              <a:t>Together Geography and HPE (with Science and the Personal and Social Capability) enable students to experience and reflect on outdoor activities and to connect with the natural environment</a:t>
            </a:r>
            <a:endParaRPr lang="en-AU" sz="2000" dirty="0">
              <a:solidFill>
                <a:schemeClr val="tx1"/>
              </a:solidFill>
            </a:endParaRPr>
          </a:p>
        </p:txBody>
      </p:sp>
    </p:spTree>
    <p:extLst>
      <p:ext uri="{BB962C8B-B14F-4D97-AF65-F5344CB8AC3E}">
        <p14:creationId xmlns:p14="http://schemas.microsoft.com/office/powerpoint/2010/main" val="147382499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609600"/>
            <a:ext cx="8712968" cy="1143000"/>
          </a:xfrm>
        </p:spPr>
        <p:txBody>
          <a:bodyPr/>
          <a:lstStyle/>
          <a:p>
            <a:r>
              <a:rPr lang="en-AU" dirty="0" smtClean="0"/>
              <a:t>Health and Physical Education and Ethical Capability</a:t>
            </a:r>
            <a:endParaRPr lang="en-AU" dirty="0"/>
          </a:p>
        </p:txBody>
      </p:sp>
      <p:sp>
        <p:nvSpPr>
          <p:cNvPr id="3" name="Content Placeholder 2"/>
          <p:cNvSpPr>
            <a:spLocks noGrp="1"/>
          </p:cNvSpPr>
          <p:nvPr>
            <p:ph idx="1"/>
          </p:nvPr>
        </p:nvSpPr>
        <p:spPr>
          <a:xfrm>
            <a:off x="251520" y="1981200"/>
            <a:ext cx="8712968" cy="3962400"/>
          </a:xfrm>
        </p:spPr>
        <p:txBody>
          <a:bodyPr/>
          <a:lstStyle/>
          <a:p>
            <a:pPr marL="0" indent="0">
              <a:buNone/>
            </a:pPr>
            <a:r>
              <a:rPr lang="en-AU" sz="1800" dirty="0" smtClean="0"/>
              <a:t>Both Health and Physical Education and the Ethical Capability enable students to explore complex social issues</a:t>
            </a:r>
          </a:p>
          <a:p>
            <a:pPr>
              <a:buFont typeface="Arial" panose="020B0604020202020204" pitchFamily="34" charset="0"/>
              <a:buChar char="•"/>
            </a:pPr>
            <a:r>
              <a:rPr lang="en-AU" sz="1800" b="0" dirty="0" smtClean="0"/>
              <a:t>The Ethical Capability </a:t>
            </a:r>
            <a:r>
              <a:rPr lang="en-AU" sz="1800" b="0" dirty="0"/>
              <a:t>strengthens students’ capacity to make decisions informed by an understanding of the values, principles, concepts and ideas that underpin different assumptions, and an ability to analyse and evaluate these. </a:t>
            </a:r>
            <a:endParaRPr lang="en-AU" sz="1800" b="0" dirty="0" smtClean="0"/>
          </a:p>
          <a:p>
            <a:pPr>
              <a:buFont typeface="Arial" panose="020B0604020202020204" pitchFamily="34" charset="0"/>
              <a:buChar char="•"/>
            </a:pPr>
            <a:r>
              <a:rPr lang="en-AU" sz="1800" b="0" dirty="0" smtClean="0"/>
              <a:t>Health </a:t>
            </a:r>
            <a:r>
              <a:rPr lang="en-AU" sz="1800" b="0" dirty="0"/>
              <a:t>and Physical Education </a:t>
            </a:r>
            <a:r>
              <a:rPr lang="en-AU" sz="1800" b="0" dirty="0" smtClean="0"/>
              <a:t>focuses </a:t>
            </a:r>
            <a:r>
              <a:rPr lang="en-AU" sz="1800" b="0" dirty="0"/>
              <a:t>on the importance of treating others with integrity, fairness and compassion, and valuing and respecting diversity and equality for all</a:t>
            </a:r>
            <a:r>
              <a:rPr lang="en-AU" sz="1800" b="0" dirty="0" smtClean="0"/>
              <a:t>. Students </a:t>
            </a:r>
            <a:r>
              <a:rPr lang="en-AU" sz="1800" b="0" dirty="0"/>
              <a:t>explore concepts </a:t>
            </a:r>
            <a:r>
              <a:rPr lang="en-AU" sz="1800" b="0" dirty="0" smtClean="0"/>
              <a:t>of </a:t>
            </a:r>
            <a:r>
              <a:rPr lang="en-AU" sz="1800" b="0" dirty="0"/>
              <a:t>fair play, equitable participation, empathy and respect in </a:t>
            </a:r>
            <a:r>
              <a:rPr lang="en-AU" sz="1800" b="0" dirty="0" smtClean="0"/>
              <a:t>relationships.</a:t>
            </a:r>
            <a:endParaRPr lang="en-AU" sz="1800" b="0" dirty="0"/>
          </a:p>
          <a:p>
            <a:pPr marL="0" indent="0">
              <a:buNone/>
            </a:pPr>
            <a:endParaRPr lang="en-AU" sz="1800" dirty="0" smtClean="0"/>
          </a:p>
          <a:p>
            <a:pPr marL="0" indent="0">
              <a:buNone/>
            </a:pPr>
            <a:r>
              <a:rPr lang="en-AU" sz="1800" dirty="0" smtClean="0"/>
              <a:t>Together HPE and the Ethical Capability enables students to  develop </a:t>
            </a:r>
            <a:r>
              <a:rPr lang="en-AU" sz="1800" dirty="0"/>
              <a:t>skills to </a:t>
            </a:r>
            <a:r>
              <a:rPr lang="en-AU" sz="1800" dirty="0" smtClean="0"/>
              <a:t>understand the ethical aspects of issues and to reflect on the decisions that impact on health, wellbeing, safety and physical activity. </a:t>
            </a:r>
            <a:endParaRPr lang="en-AU" sz="1800" dirty="0"/>
          </a:p>
          <a:p>
            <a:endParaRPr lang="en-AU" sz="2000" dirty="0"/>
          </a:p>
        </p:txBody>
      </p:sp>
    </p:spTree>
    <p:extLst>
      <p:ext uri="{BB962C8B-B14F-4D97-AF65-F5344CB8AC3E}">
        <p14:creationId xmlns:p14="http://schemas.microsoft.com/office/powerpoint/2010/main" val="21094730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Victorian Curriculum F–10</a:t>
            </a:r>
          </a:p>
        </p:txBody>
      </p:sp>
      <p:sp>
        <p:nvSpPr>
          <p:cNvPr id="4" name="Content Placeholder 2"/>
          <p:cNvSpPr>
            <a:spLocks noGrp="1"/>
          </p:cNvSpPr>
          <p:nvPr>
            <p:ph idx="1"/>
          </p:nvPr>
        </p:nvSpPr>
        <p:spPr>
          <a:xfrm>
            <a:off x="251520" y="1628800"/>
            <a:ext cx="4320480" cy="3962400"/>
          </a:xfrm>
        </p:spPr>
        <p:txBody>
          <a:bodyPr/>
          <a:lstStyle/>
          <a:p>
            <a:pPr>
              <a:buFont typeface="Arial" panose="020B0604020202020204" pitchFamily="34" charset="0"/>
              <a:buChar char="•"/>
            </a:pPr>
            <a:r>
              <a:rPr lang="en-AU" sz="2000" b="0" dirty="0" smtClean="0"/>
              <a:t>Released in September 2015 as a central component of the Education State</a:t>
            </a:r>
          </a:p>
          <a:p>
            <a:pPr>
              <a:buFont typeface="Arial" panose="020B0604020202020204" pitchFamily="34" charset="0"/>
              <a:buChar char="•"/>
            </a:pPr>
            <a:r>
              <a:rPr lang="en-AU" sz="2000" b="0" dirty="0" smtClean="0"/>
              <a:t>Provides a stable foundation for the development and implementation of whole-school teaching and learning programs</a:t>
            </a:r>
          </a:p>
          <a:p>
            <a:pPr>
              <a:buFont typeface="Arial" panose="020B0604020202020204" pitchFamily="34" charset="0"/>
              <a:buChar char="•"/>
            </a:pPr>
            <a:r>
              <a:rPr lang="en-AU" sz="2000" b="0" dirty="0" smtClean="0"/>
              <a:t>The Victorian </a:t>
            </a:r>
            <a:r>
              <a:rPr lang="en-AU" sz="2000" b="0" dirty="0"/>
              <a:t>Curriculum </a:t>
            </a:r>
            <a:r>
              <a:rPr lang="en-AU" sz="2000" b="0" dirty="0" smtClean="0"/>
              <a:t>F–10 incorporates the Australian Curriculum and reflects Victorian priorities and standards</a:t>
            </a:r>
            <a:endParaRPr lang="en-AU" sz="2000" b="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5013" y="2060848"/>
            <a:ext cx="4137467" cy="306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0" y="5445224"/>
            <a:ext cx="9036496" cy="400110"/>
          </a:xfrm>
          <a:prstGeom prst="rect">
            <a:avLst/>
          </a:prstGeom>
          <a:noFill/>
        </p:spPr>
        <p:txBody>
          <a:bodyPr wrap="square" rtlCol="0">
            <a:spAutoFit/>
          </a:bodyPr>
          <a:lstStyle/>
          <a:p>
            <a:pPr algn="ctr"/>
            <a:r>
              <a:rPr lang="en-AU" sz="2000" dirty="0">
                <a:latin typeface="+mn-lt"/>
                <a:hlinkClick r:id="rId3"/>
              </a:rPr>
              <a:t>http://victoriancurriculum.vcaa.vic.edu.au</a:t>
            </a:r>
            <a:r>
              <a:rPr lang="en-AU" sz="2000" dirty="0" smtClean="0">
                <a:latin typeface="+mn-lt"/>
                <a:hlinkClick r:id="rId3"/>
              </a:rPr>
              <a:t>/</a:t>
            </a:r>
            <a:r>
              <a:rPr lang="en-AU" sz="2000" dirty="0" smtClean="0">
                <a:latin typeface="+mn-lt"/>
              </a:rPr>
              <a:t> </a:t>
            </a:r>
            <a:endParaRPr lang="en-AU" sz="2000" dirty="0">
              <a:latin typeface="+mn-lt"/>
            </a:endParaRPr>
          </a:p>
        </p:txBody>
      </p:sp>
    </p:spTree>
    <p:extLst>
      <p:ext uri="{BB962C8B-B14F-4D97-AF65-F5344CB8AC3E}">
        <p14:creationId xmlns:p14="http://schemas.microsoft.com/office/powerpoint/2010/main" val="3133948233"/>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Support for schools</a:t>
            </a:r>
            <a:endParaRPr lang="en-AU" dirty="0"/>
          </a:p>
        </p:txBody>
      </p:sp>
      <p:sp>
        <p:nvSpPr>
          <p:cNvPr id="3" name="Content Placeholder 2"/>
          <p:cNvSpPr>
            <a:spLocks noGrp="1"/>
          </p:cNvSpPr>
          <p:nvPr>
            <p:ph idx="1"/>
          </p:nvPr>
        </p:nvSpPr>
        <p:spPr>
          <a:xfrm>
            <a:off x="323528" y="1981200"/>
            <a:ext cx="8134672" cy="3962400"/>
          </a:xfrm>
        </p:spPr>
        <p:txBody>
          <a:bodyPr/>
          <a:lstStyle/>
          <a:p>
            <a:pPr marL="0" indent="0">
              <a:buNone/>
            </a:pPr>
            <a:r>
              <a:rPr lang="en-AU" dirty="0" smtClean="0"/>
              <a:t>VCAA has employed specialist teachers to support schools implement the Victorian Curriculum in relation to Health Education and the Personal and Social Capability:</a:t>
            </a:r>
          </a:p>
          <a:p>
            <a:pPr>
              <a:buFont typeface="Arial" panose="020B0604020202020204" pitchFamily="34" charset="0"/>
              <a:buChar char="•"/>
            </a:pPr>
            <a:r>
              <a:rPr lang="en-AU" dirty="0" smtClean="0"/>
              <a:t> through development of resources (Term 1 and 2)</a:t>
            </a:r>
          </a:p>
          <a:p>
            <a:pPr>
              <a:buFont typeface="Arial" panose="020B0604020202020204" pitchFamily="34" charset="0"/>
              <a:buChar char="•"/>
            </a:pPr>
            <a:r>
              <a:rPr lang="en-AU" dirty="0"/>
              <a:t>p</a:t>
            </a:r>
            <a:r>
              <a:rPr lang="en-AU" dirty="0" smtClean="0"/>
              <a:t>roviding professional learning for schools (Term 3 onwards)</a:t>
            </a:r>
          </a:p>
        </p:txBody>
      </p:sp>
    </p:spTree>
    <p:extLst>
      <p:ext uri="{BB962C8B-B14F-4D97-AF65-F5344CB8AC3E}">
        <p14:creationId xmlns:p14="http://schemas.microsoft.com/office/powerpoint/2010/main" val="392120507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060848"/>
            <a:ext cx="7772400" cy="1143000"/>
          </a:xfrm>
        </p:spPr>
        <p:txBody>
          <a:bodyPr/>
          <a:lstStyle/>
          <a:p>
            <a:r>
              <a:rPr lang="en-AU" sz="9600" dirty="0" smtClean="0"/>
              <a:t>Questions?</a:t>
            </a:r>
            <a:endParaRPr lang="en-AU" sz="9600" dirty="0"/>
          </a:p>
        </p:txBody>
      </p:sp>
    </p:spTree>
    <p:extLst>
      <p:ext uri="{BB962C8B-B14F-4D97-AF65-F5344CB8AC3E}">
        <p14:creationId xmlns:p14="http://schemas.microsoft.com/office/powerpoint/2010/main" val="924575977"/>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67544" y="2130425"/>
            <a:ext cx="8424936" cy="1470025"/>
          </a:xfrm>
        </p:spPr>
        <p:txBody>
          <a:bodyPr/>
          <a:lstStyle/>
          <a:p>
            <a:pPr algn="l"/>
            <a:r>
              <a:rPr lang="en-AU" sz="2800" dirty="0" smtClean="0"/>
              <a:t>Nerida Matthews</a:t>
            </a:r>
            <a:br>
              <a:rPr lang="en-AU" sz="2800" dirty="0" smtClean="0"/>
            </a:br>
            <a:r>
              <a:rPr lang="en-AU" sz="2400" b="0" dirty="0" smtClean="0"/>
              <a:t>Curriculum Manager, Health and Physical Education</a:t>
            </a:r>
            <a:br>
              <a:rPr lang="en-AU" sz="2400" b="0" dirty="0" smtClean="0"/>
            </a:br>
            <a:r>
              <a:rPr lang="en-AU" sz="2400" b="0" dirty="0" smtClean="0"/>
              <a:t>VCAA</a:t>
            </a:r>
            <a:endParaRPr lang="en-AU" sz="2400" b="0" dirty="0"/>
          </a:p>
        </p:txBody>
      </p:sp>
      <p:sp>
        <p:nvSpPr>
          <p:cNvPr id="5" name="Subtitle 4"/>
          <p:cNvSpPr>
            <a:spLocks noGrp="1"/>
          </p:cNvSpPr>
          <p:nvPr>
            <p:ph type="subTitle" idx="1"/>
          </p:nvPr>
        </p:nvSpPr>
        <p:spPr>
          <a:xfrm>
            <a:off x="539552" y="3886200"/>
            <a:ext cx="8136904" cy="1752600"/>
          </a:xfrm>
        </p:spPr>
        <p:txBody>
          <a:bodyPr/>
          <a:lstStyle/>
          <a:p>
            <a:pPr algn="l"/>
            <a:r>
              <a:rPr lang="en-AU" sz="2400" b="0" dirty="0" smtClean="0"/>
              <a:t>Phone: 90321721</a:t>
            </a:r>
          </a:p>
          <a:p>
            <a:pPr algn="l"/>
            <a:r>
              <a:rPr lang="en-AU" sz="2400" b="0" dirty="0" smtClean="0"/>
              <a:t>Email: </a:t>
            </a:r>
            <a:r>
              <a:rPr lang="en-AU" sz="2400" b="0" dirty="0" smtClean="0">
                <a:hlinkClick r:id="rId2"/>
              </a:rPr>
              <a:t>matthews.nerida.a@edumail.vic.gov.au</a:t>
            </a:r>
            <a:r>
              <a:rPr lang="en-AU" sz="2400" b="0" dirty="0" smtClean="0"/>
              <a:t> </a:t>
            </a:r>
            <a:endParaRPr lang="en-AU" sz="2400" b="0" dirty="0"/>
          </a:p>
        </p:txBody>
      </p:sp>
    </p:spTree>
    <p:extLst>
      <p:ext uri="{BB962C8B-B14F-4D97-AF65-F5344CB8AC3E}">
        <p14:creationId xmlns:p14="http://schemas.microsoft.com/office/powerpoint/2010/main" val="425614816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04664"/>
            <a:ext cx="8229600" cy="868363"/>
          </a:xfrm>
        </p:spPr>
        <p:txBody>
          <a:bodyPr/>
          <a:lstStyle/>
          <a:p>
            <a:r>
              <a:rPr lang="en-AU" dirty="0" smtClean="0"/>
              <a:t>Terminology </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71135996"/>
              </p:ext>
            </p:extLst>
          </p:nvPr>
        </p:nvGraphicFramePr>
        <p:xfrm>
          <a:off x="539552" y="1484784"/>
          <a:ext cx="7920880" cy="3582315"/>
        </p:xfrm>
        <a:graphic>
          <a:graphicData uri="http://schemas.openxmlformats.org/drawingml/2006/table">
            <a:tbl>
              <a:tblPr firstRow="1" bandRow="1">
                <a:tableStyleId>{3C2FFA5D-87B4-456A-9821-1D502468CF0F}</a:tableStyleId>
              </a:tblPr>
              <a:tblGrid>
                <a:gridCol w="3960440"/>
                <a:gridCol w="3960440"/>
              </a:tblGrid>
              <a:tr h="564063">
                <a:tc>
                  <a:txBody>
                    <a:bodyPr/>
                    <a:lstStyle/>
                    <a:p>
                      <a:r>
                        <a:rPr lang="en-AU" sz="2200" dirty="0" err="1" smtClean="0"/>
                        <a:t>AusVELS</a:t>
                      </a:r>
                      <a:r>
                        <a:rPr lang="en-AU" sz="2200" dirty="0" smtClean="0"/>
                        <a:t> - VELS component</a:t>
                      </a:r>
                      <a:endParaRPr lang="en-AU" sz="2200" dirty="0"/>
                    </a:p>
                  </a:txBody>
                  <a:tcPr/>
                </a:tc>
                <a:tc>
                  <a:txBody>
                    <a:bodyPr/>
                    <a:lstStyle/>
                    <a:p>
                      <a:r>
                        <a:rPr lang="en-AU" sz="2200" dirty="0" smtClean="0"/>
                        <a:t> Victorian Curriculum</a:t>
                      </a:r>
                      <a:endParaRPr lang="en-AU" sz="2200" dirty="0"/>
                    </a:p>
                  </a:txBody>
                  <a:tcPr/>
                </a:tc>
              </a:tr>
              <a:tr h="564063">
                <a:tc>
                  <a:txBody>
                    <a:bodyPr/>
                    <a:lstStyle/>
                    <a:p>
                      <a:r>
                        <a:rPr lang="en-AU" sz="2200" dirty="0" smtClean="0"/>
                        <a:t>Domains</a:t>
                      </a:r>
                      <a:endParaRPr lang="en-AU" sz="2200" dirty="0"/>
                    </a:p>
                  </a:txBody>
                  <a:tcPr/>
                </a:tc>
                <a:tc>
                  <a:txBody>
                    <a:bodyPr/>
                    <a:lstStyle/>
                    <a:p>
                      <a:r>
                        <a:rPr lang="en-AU" sz="2200" dirty="0" smtClean="0"/>
                        <a:t>Curriculum areas</a:t>
                      </a:r>
                      <a:endParaRPr lang="en-AU" sz="2200" dirty="0"/>
                    </a:p>
                  </a:txBody>
                  <a:tcPr/>
                </a:tc>
              </a:tr>
              <a:tr h="564063">
                <a:tc>
                  <a:txBody>
                    <a:bodyPr/>
                    <a:lstStyle/>
                    <a:p>
                      <a:r>
                        <a:rPr lang="en-AU" sz="2200" dirty="0" smtClean="0"/>
                        <a:t>Dimensions</a:t>
                      </a:r>
                      <a:endParaRPr lang="en-AU"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dirty="0" smtClean="0"/>
                        <a:t> Strands and sub-strands</a:t>
                      </a:r>
                      <a:endParaRPr lang="en-AU" sz="2200" dirty="0"/>
                    </a:p>
                  </a:txBody>
                  <a:tcPr/>
                </a:tc>
              </a:tr>
              <a:tr h="564063">
                <a:tc>
                  <a:txBody>
                    <a:bodyPr/>
                    <a:lstStyle/>
                    <a:p>
                      <a:r>
                        <a:rPr lang="en-AU" sz="2200" dirty="0" smtClean="0"/>
                        <a:t>-------</a:t>
                      </a:r>
                      <a:endParaRPr lang="en-AU"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2200" dirty="0" smtClean="0"/>
                        <a:t> Content descriptions</a:t>
                      </a:r>
                      <a:endParaRPr lang="en-AU" sz="2200" dirty="0"/>
                    </a:p>
                  </a:txBody>
                  <a:tcPr/>
                </a:tc>
              </a:tr>
              <a:tr h="564063">
                <a:tc>
                  <a:txBody>
                    <a:bodyPr/>
                    <a:lstStyle/>
                    <a:p>
                      <a:r>
                        <a:rPr lang="en-AU" sz="2200" dirty="0" smtClean="0"/>
                        <a:t>Learning focus</a:t>
                      </a:r>
                      <a:endParaRPr lang="en-AU" sz="2200" dirty="0"/>
                    </a:p>
                  </a:txBody>
                  <a:tcPr/>
                </a:tc>
                <a:tc>
                  <a:txBody>
                    <a:bodyPr/>
                    <a:lstStyle/>
                    <a:p>
                      <a:r>
                        <a:rPr lang="en-AU" sz="2200" dirty="0" smtClean="0"/>
                        <a:t> -------</a:t>
                      </a:r>
                      <a:endParaRPr lang="en-AU" sz="2200" dirty="0"/>
                    </a:p>
                  </a:txBody>
                  <a:tcPr/>
                </a:tc>
              </a:tr>
              <a:tr h="564063">
                <a:tc>
                  <a:txBody>
                    <a:bodyPr/>
                    <a:lstStyle/>
                    <a:p>
                      <a:r>
                        <a:rPr lang="en-AU" sz="2200" dirty="0" smtClean="0"/>
                        <a:t>Standards</a:t>
                      </a:r>
                      <a:endParaRPr lang="en-AU" sz="2200" dirty="0"/>
                    </a:p>
                  </a:txBody>
                  <a:tcPr/>
                </a:tc>
                <a:tc>
                  <a:txBody>
                    <a:bodyPr/>
                    <a:lstStyle/>
                    <a:p>
                      <a:r>
                        <a:rPr lang="en-AU" sz="2200" dirty="0" smtClean="0"/>
                        <a:t> Achievement standards</a:t>
                      </a:r>
                      <a:endParaRPr lang="en-AU" sz="2200" dirty="0"/>
                    </a:p>
                  </a:txBody>
                  <a:tcPr/>
                </a:tc>
              </a:tr>
            </a:tbl>
          </a:graphicData>
        </a:graphic>
      </p:graphicFrame>
    </p:spTree>
    <p:extLst>
      <p:ext uri="{BB962C8B-B14F-4D97-AF65-F5344CB8AC3E}">
        <p14:creationId xmlns:p14="http://schemas.microsoft.com/office/powerpoint/2010/main" val="343892800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7761514"/>
              </p:ext>
            </p:extLst>
          </p:nvPr>
        </p:nvGraphicFramePr>
        <p:xfrm>
          <a:off x="685800" y="1981200"/>
          <a:ext cx="7414593" cy="1955800"/>
        </p:xfrm>
        <a:graphic>
          <a:graphicData uri="http://schemas.openxmlformats.org/drawingml/2006/table">
            <a:tbl>
              <a:tblPr firstRow="1" bandRow="1">
                <a:tableStyleId>{5C22544A-7EE6-4342-B048-85BDC9FD1C3A}</a:tableStyleId>
              </a:tblPr>
              <a:tblGrid>
                <a:gridCol w="1437928"/>
                <a:gridCol w="3168352"/>
                <a:gridCol w="2808313"/>
              </a:tblGrid>
              <a:tr h="370840">
                <a:tc>
                  <a:txBody>
                    <a:bodyPr/>
                    <a:lstStyle/>
                    <a:p>
                      <a:pPr algn="l"/>
                      <a:r>
                        <a:rPr lang="en-AU" sz="1600" b="0" i="0" kern="1200" dirty="0" smtClean="0">
                          <a:solidFill>
                            <a:schemeClr val="lt1"/>
                          </a:solidFill>
                          <a:effectLst/>
                          <a:latin typeface="+mn-lt"/>
                          <a:ea typeface="+mn-ea"/>
                          <a:cs typeface="+mn-cs"/>
                        </a:rPr>
                        <a:t>Strands</a:t>
                      </a:r>
                      <a:endParaRPr lang="en-AU" sz="1600" b="0" dirty="0"/>
                    </a:p>
                  </a:txBody>
                  <a:tcPr/>
                </a:tc>
                <a:tc>
                  <a:txBody>
                    <a:bodyPr/>
                    <a:lstStyle/>
                    <a:p>
                      <a:pPr algn="l" fontAlgn="t"/>
                      <a:r>
                        <a:rPr lang="en-US" b="0" dirty="0" smtClean="0">
                          <a:effectLst/>
                        </a:rPr>
                        <a:t>Personal, Social and Community Health</a:t>
                      </a:r>
                      <a:endParaRPr lang="en-US" b="0" dirty="0">
                        <a:effectLst/>
                      </a:endParaRPr>
                    </a:p>
                  </a:txBody>
                  <a:tcPr marL="60960" marR="60960" marT="60960" marB="60960"/>
                </a:tc>
                <a:tc>
                  <a:txBody>
                    <a:bodyPr/>
                    <a:lstStyle/>
                    <a:p>
                      <a:pPr algn="l"/>
                      <a:r>
                        <a:rPr lang="en-AU" sz="1800" b="0" i="0" kern="1200" dirty="0" smtClean="0">
                          <a:solidFill>
                            <a:schemeClr val="lt1"/>
                          </a:solidFill>
                          <a:effectLst/>
                          <a:latin typeface="+mn-lt"/>
                          <a:ea typeface="+mn-ea"/>
                          <a:cs typeface="+mn-cs"/>
                        </a:rPr>
                        <a:t>Movement and Physical Activity</a:t>
                      </a:r>
                      <a:endParaRPr lang="en-AU" sz="1600" b="0" dirty="0"/>
                    </a:p>
                  </a:txBody>
                  <a:tcPr/>
                </a:tc>
              </a:tr>
              <a:tr h="370840">
                <a:tc>
                  <a:txBody>
                    <a:bodyPr/>
                    <a:lstStyle/>
                    <a:p>
                      <a:pPr algn="l"/>
                      <a:r>
                        <a:rPr lang="en-AU" sz="1200" b="0" i="0" kern="1200" dirty="0" smtClean="0">
                          <a:solidFill>
                            <a:schemeClr val="dk1"/>
                          </a:solidFill>
                          <a:effectLst/>
                          <a:latin typeface="+mn-lt"/>
                          <a:ea typeface="+mn-ea"/>
                          <a:cs typeface="+mn-cs"/>
                        </a:rPr>
                        <a:t>Sub-strands</a:t>
                      </a:r>
                      <a:endParaRPr lang="en-AU" sz="1200" b="0" i="0" kern="1200" dirty="0">
                        <a:solidFill>
                          <a:schemeClr val="dk1"/>
                        </a:solidFill>
                        <a:effectLst/>
                        <a:latin typeface="+mn-lt"/>
                        <a:ea typeface="+mn-ea"/>
                        <a:cs typeface="+mn-cs"/>
                      </a:endParaRPr>
                    </a:p>
                  </a:txBody>
                  <a:tcPr/>
                </a:tc>
                <a:tc>
                  <a:txBody>
                    <a:bodyPr/>
                    <a:lstStyle/>
                    <a:p>
                      <a:pPr algn="l"/>
                      <a:r>
                        <a:rPr lang="en-US" sz="1200" b="0" i="0" kern="1200" dirty="0" smtClean="0">
                          <a:solidFill>
                            <a:schemeClr val="dk1"/>
                          </a:solidFill>
                          <a:effectLst/>
                          <a:latin typeface="+mn-lt"/>
                          <a:ea typeface="+mn-ea"/>
                          <a:cs typeface="+mn-cs"/>
                        </a:rPr>
                        <a:t>Being healthy, safe and active</a:t>
                      </a:r>
                      <a:endParaRPr lang="en-AU" sz="1200" b="0" dirty="0"/>
                    </a:p>
                  </a:txBody>
                  <a:tcPr/>
                </a:tc>
                <a:tc>
                  <a:txBody>
                    <a:bodyPr/>
                    <a:lstStyle/>
                    <a:p>
                      <a:pPr algn="l"/>
                      <a:r>
                        <a:rPr lang="en-AU" sz="1200" b="0" i="0" kern="1200" dirty="0" smtClean="0">
                          <a:solidFill>
                            <a:schemeClr val="dk1"/>
                          </a:solidFill>
                          <a:effectLst/>
                          <a:latin typeface="+mn-lt"/>
                          <a:ea typeface="+mn-ea"/>
                          <a:cs typeface="+mn-cs"/>
                        </a:rPr>
                        <a:t>Moving the body</a:t>
                      </a:r>
                      <a:endParaRPr lang="en-AU" sz="1200" b="0" dirty="0"/>
                    </a:p>
                  </a:txBody>
                  <a:tcPr/>
                </a:tc>
              </a:tr>
              <a:tr h="370840">
                <a:tc>
                  <a:txBody>
                    <a:bodyPr/>
                    <a:lstStyle/>
                    <a:p>
                      <a:pPr algn="l"/>
                      <a:endParaRPr lang="en-AU" sz="1600" b="0" dirty="0"/>
                    </a:p>
                  </a:txBody>
                  <a:tcPr/>
                </a:tc>
                <a:tc>
                  <a:txBody>
                    <a:bodyPr/>
                    <a:lstStyle/>
                    <a:p>
                      <a:pPr algn="l"/>
                      <a:r>
                        <a:rPr lang="en-US" sz="1200" b="0" i="0" kern="1200" dirty="0" smtClean="0">
                          <a:solidFill>
                            <a:schemeClr val="dk1"/>
                          </a:solidFill>
                          <a:effectLst/>
                          <a:latin typeface="+mn-lt"/>
                          <a:ea typeface="+mn-ea"/>
                          <a:cs typeface="+mn-cs"/>
                        </a:rPr>
                        <a:t>Communicating and interacting for health and wellbeing</a:t>
                      </a:r>
                      <a:endParaRPr lang="en-AU" sz="1200" b="0" dirty="0"/>
                    </a:p>
                  </a:txBody>
                  <a:tcPr/>
                </a:tc>
                <a:tc>
                  <a:txBody>
                    <a:bodyPr/>
                    <a:lstStyle/>
                    <a:p>
                      <a:pPr algn="l"/>
                      <a:r>
                        <a:rPr lang="en-AU" sz="1200" b="0" i="0" kern="1200" dirty="0" smtClean="0">
                          <a:solidFill>
                            <a:schemeClr val="dk1"/>
                          </a:solidFill>
                          <a:effectLst/>
                          <a:latin typeface="+mn-lt"/>
                          <a:ea typeface="+mn-ea"/>
                          <a:cs typeface="+mn-cs"/>
                        </a:rPr>
                        <a:t>Understanding movement</a:t>
                      </a:r>
                      <a:endParaRPr lang="en-AU" sz="1200" b="0" dirty="0"/>
                    </a:p>
                  </a:txBody>
                  <a:tcPr/>
                </a:tc>
              </a:tr>
              <a:tr h="370840">
                <a:tc>
                  <a:txBody>
                    <a:bodyPr/>
                    <a:lstStyle/>
                    <a:p>
                      <a:pPr algn="l"/>
                      <a:endParaRPr lang="en-AU" sz="1600" b="0" dirty="0"/>
                    </a:p>
                  </a:txBody>
                  <a:tcPr/>
                </a:tc>
                <a:tc>
                  <a:txBody>
                    <a:bodyPr/>
                    <a:lstStyle/>
                    <a:p>
                      <a:pPr algn="l"/>
                      <a:r>
                        <a:rPr lang="en-US" sz="1200" b="0" i="0" kern="1200" dirty="0" smtClean="0">
                          <a:solidFill>
                            <a:schemeClr val="dk1"/>
                          </a:solidFill>
                          <a:effectLst/>
                          <a:latin typeface="+mn-lt"/>
                          <a:ea typeface="+mn-ea"/>
                          <a:cs typeface="+mn-cs"/>
                        </a:rPr>
                        <a:t>Contributing to healthy and active communities</a:t>
                      </a:r>
                      <a:endParaRPr lang="en-AU" sz="1200" b="0" dirty="0"/>
                    </a:p>
                  </a:txBody>
                  <a:tcPr/>
                </a:tc>
                <a:tc>
                  <a:txBody>
                    <a:bodyPr/>
                    <a:lstStyle/>
                    <a:p>
                      <a:pPr algn="l"/>
                      <a:r>
                        <a:rPr lang="en-AU" sz="1200" b="0" i="0" kern="1200" dirty="0" smtClean="0">
                          <a:solidFill>
                            <a:schemeClr val="dk1"/>
                          </a:solidFill>
                          <a:effectLst/>
                          <a:latin typeface="+mn-lt"/>
                          <a:ea typeface="+mn-ea"/>
                          <a:cs typeface="+mn-cs"/>
                        </a:rPr>
                        <a:t>Learning through movement</a:t>
                      </a:r>
                      <a:endParaRPr lang="en-AU" sz="1200" b="0" dirty="0"/>
                    </a:p>
                  </a:txBody>
                  <a:tcPr/>
                </a:tc>
              </a:tr>
            </a:tbl>
          </a:graphicData>
        </a:graphic>
      </p:graphicFrame>
      <p:sp>
        <p:nvSpPr>
          <p:cNvPr id="5" name="TextBox 4"/>
          <p:cNvSpPr txBox="1"/>
          <p:nvPr/>
        </p:nvSpPr>
        <p:spPr>
          <a:xfrm>
            <a:off x="611560" y="4365104"/>
            <a:ext cx="8136904" cy="1077218"/>
          </a:xfrm>
          <a:prstGeom prst="rect">
            <a:avLst/>
          </a:prstGeom>
          <a:noFill/>
        </p:spPr>
        <p:txBody>
          <a:bodyPr wrap="square" rtlCol="0">
            <a:spAutoFit/>
          </a:bodyPr>
          <a:lstStyle/>
          <a:p>
            <a:r>
              <a:rPr lang="en-US" sz="1600" b="1" dirty="0">
                <a:latin typeface="+mn-lt"/>
              </a:rPr>
              <a:t>Achievement </a:t>
            </a:r>
            <a:r>
              <a:rPr lang="en-US" sz="1600" b="1" dirty="0" smtClean="0">
                <a:latin typeface="+mn-lt"/>
              </a:rPr>
              <a:t>standards</a:t>
            </a:r>
          </a:p>
          <a:p>
            <a:endParaRPr lang="en-US" sz="1600" dirty="0">
              <a:latin typeface="+mn-lt"/>
            </a:endParaRPr>
          </a:p>
          <a:p>
            <a:pPr marL="285750" indent="-285750">
              <a:buFont typeface="Arial" panose="020B0604020202020204" pitchFamily="34" charset="0"/>
              <a:buChar char="•"/>
            </a:pPr>
            <a:r>
              <a:rPr lang="en-US" sz="1600" dirty="0" smtClean="0">
                <a:latin typeface="+mn-lt"/>
              </a:rPr>
              <a:t>The </a:t>
            </a:r>
            <a:r>
              <a:rPr lang="en-US" sz="1600" dirty="0">
                <a:latin typeface="+mn-lt"/>
              </a:rPr>
              <a:t>first achievement standard at Foundation and then at Levels 2, 4, 6, 8 and 10. </a:t>
            </a:r>
            <a:endParaRPr lang="en-US" sz="1600" dirty="0" smtClean="0">
              <a:latin typeface="+mn-lt"/>
            </a:endParaRPr>
          </a:p>
          <a:p>
            <a:pPr marL="285750" indent="-285750">
              <a:buFont typeface="Arial" panose="020B0604020202020204" pitchFamily="34" charset="0"/>
              <a:buChar char="•"/>
            </a:pPr>
            <a:r>
              <a:rPr lang="en-US" sz="1600" dirty="0" smtClean="0">
                <a:latin typeface="+mn-lt"/>
              </a:rPr>
              <a:t>A </a:t>
            </a:r>
            <a:r>
              <a:rPr lang="en-US" sz="1600" dirty="0">
                <a:latin typeface="+mn-lt"/>
              </a:rPr>
              <a:t>curriculum for students with disabilities is provided in this learning area.</a:t>
            </a:r>
            <a:endParaRPr lang="en-AU" dirty="0"/>
          </a:p>
        </p:txBody>
      </p:sp>
      <p:sp>
        <p:nvSpPr>
          <p:cNvPr id="6" name="TextBox 5"/>
          <p:cNvSpPr txBox="1"/>
          <p:nvPr/>
        </p:nvSpPr>
        <p:spPr>
          <a:xfrm>
            <a:off x="611560" y="1484784"/>
            <a:ext cx="7848872" cy="338554"/>
          </a:xfrm>
          <a:prstGeom prst="rect">
            <a:avLst/>
          </a:prstGeom>
          <a:noFill/>
        </p:spPr>
        <p:txBody>
          <a:bodyPr wrap="square" rtlCol="0">
            <a:spAutoFit/>
          </a:bodyPr>
          <a:lstStyle/>
          <a:p>
            <a:r>
              <a:rPr lang="en-AU" sz="1600" b="1" dirty="0" smtClean="0">
                <a:latin typeface="+mn-lt"/>
              </a:rPr>
              <a:t>Strands and sub-strands</a:t>
            </a:r>
            <a:endParaRPr lang="en-AU" sz="1600" b="1" dirty="0">
              <a:latin typeface="+mn-lt"/>
            </a:endParaRPr>
          </a:p>
        </p:txBody>
      </p:sp>
    </p:spTree>
    <p:extLst>
      <p:ext uri="{BB962C8B-B14F-4D97-AF65-F5344CB8AC3E}">
        <p14:creationId xmlns:p14="http://schemas.microsoft.com/office/powerpoint/2010/main" val="16774965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721804" y="455980"/>
            <a:ext cx="7772400" cy="812780"/>
          </a:xfrm>
        </p:spPr>
        <p:txBody>
          <a:bodyPr/>
          <a:lstStyle/>
          <a:p>
            <a:r>
              <a:rPr lang="en-US" altLang="en-US" sz="4000" dirty="0" smtClean="0">
                <a:cs typeface="Arial" charset="0"/>
              </a:rPr>
              <a:t>Focus </a:t>
            </a:r>
            <a:r>
              <a:rPr lang="en-US" altLang="en-US" sz="4000" dirty="0">
                <a:cs typeface="Arial" charset="0"/>
              </a:rPr>
              <a:t>a</a:t>
            </a:r>
            <a:r>
              <a:rPr lang="en-US" altLang="en-US" sz="4000" dirty="0" smtClean="0">
                <a:cs typeface="Arial" charset="0"/>
              </a:rPr>
              <a:t>reas</a:t>
            </a:r>
            <a:endParaRPr lang="en-US" altLang="en-US" sz="4000" b="0" dirty="0" smtClean="0">
              <a:cs typeface="Arial"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5251923"/>
              </p:ext>
            </p:extLst>
          </p:nvPr>
        </p:nvGraphicFramePr>
        <p:xfrm>
          <a:off x="460024" y="2202632"/>
          <a:ext cx="8229600" cy="3567054"/>
        </p:xfrm>
        <a:graphic>
          <a:graphicData uri="http://schemas.openxmlformats.org/drawingml/2006/table">
            <a:tbl>
              <a:tblPr bandRow="1">
                <a:tableStyleId>{5C22544A-7EE6-4342-B048-85BDC9FD1C3A}</a:tableStyleId>
              </a:tblPr>
              <a:tblGrid>
                <a:gridCol w="4103687"/>
                <a:gridCol w="4125913"/>
              </a:tblGrid>
              <a:tr h="528638">
                <a:tc>
                  <a:txBody>
                    <a:bodyPr/>
                    <a:lstStyle/>
                    <a:p>
                      <a:r>
                        <a:rPr lang="en-US" sz="2000" dirty="0" smtClean="0"/>
                        <a:t>Alcohol and other drugs</a:t>
                      </a:r>
                    </a:p>
                    <a:p>
                      <a:endParaRPr lang="en-US" sz="1600" b="0" dirty="0">
                        <a:solidFill>
                          <a:srgbClr val="0099CC"/>
                        </a:solidFill>
                      </a:endParaRPr>
                    </a:p>
                  </a:txBody>
                  <a:tcPr marT="45710" marB="45710"/>
                </a:tc>
                <a:tc>
                  <a:txBody>
                    <a:bodyPr/>
                    <a:lstStyle/>
                    <a:p>
                      <a:r>
                        <a:rPr lang="en-US" sz="2000" dirty="0" smtClean="0"/>
                        <a:t>Active play and minor games</a:t>
                      </a:r>
                    </a:p>
                    <a:p>
                      <a:r>
                        <a:rPr lang="en-US" sz="1600" b="0" dirty="0" smtClean="0">
                          <a:solidFill>
                            <a:srgbClr val="0099CC"/>
                          </a:solidFill>
                        </a:rPr>
                        <a:t>(Foundation to Level 6)</a:t>
                      </a:r>
                    </a:p>
                  </a:txBody>
                  <a:tcPr marT="45710" marB="45710"/>
                </a:tc>
              </a:tr>
              <a:tr h="528638">
                <a:tc>
                  <a:txBody>
                    <a:bodyPr/>
                    <a:lstStyle/>
                    <a:p>
                      <a:r>
                        <a:rPr lang="en-US" sz="2000" dirty="0" smtClean="0"/>
                        <a:t>Food and nutrition</a:t>
                      </a:r>
                      <a:endParaRPr lang="en-US" sz="2000" dirty="0">
                        <a:solidFill>
                          <a:schemeClr val="tx1">
                            <a:lumMod val="50000"/>
                            <a:lumOff val="50000"/>
                          </a:schemeClr>
                        </a:solidFill>
                      </a:endParaRPr>
                    </a:p>
                  </a:txBody>
                  <a:tcPr marT="45710" marB="45710"/>
                </a:tc>
                <a:tc>
                  <a:txBody>
                    <a:bodyPr/>
                    <a:lstStyle/>
                    <a:p>
                      <a:r>
                        <a:rPr lang="en-US" sz="2000" dirty="0" smtClean="0"/>
                        <a:t>Challenge and adventure activities</a:t>
                      </a:r>
                    </a:p>
                  </a:txBody>
                  <a:tcPr marT="45710" marB="45710"/>
                </a:tc>
              </a:tr>
              <a:tr h="528638">
                <a:tc>
                  <a:txBody>
                    <a:bodyPr/>
                    <a:lstStyle/>
                    <a:p>
                      <a:r>
                        <a:rPr lang="en-US" sz="2000" dirty="0" smtClean="0"/>
                        <a:t>Health</a:t>
                      </a:r>
                      <a:r>
                        <a:rPr lang="en-US" sz="2000" baseline="0" dirty="0" smtClean="0"/>
                        <a:t> benefits of physical activity</a:t>
                      </a:r>
                      <a:endParaRPr lang="en-US" sz="2000" dirty="0">
                        <a:solidFill>
                          <a:schemeClr val="tx1">
                            <a:lumMod val="50000"/>
                            <a:lumOff val="50000"/>
                          </a:schemeClr>
                        </a:solidFill>
                      </a:endParaRPr>
                    </a:p>
                  </a:txBody>
                  <a:tcPr marT="45710" marB="45710"/>
                </a:tc>
                <a:tc>
                  <a:txBody>
                    <a:bodyPr/>
                    <a:lstStyle/>
                    <a:p>
                      <a:r>
                        <a:rPr lang="en-US" sz="2000" dirty="0" smtClean="0"/>
                        <a:t>Fundamental movement skills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99CC"/>
                          </a:solidFill>
                        </a:rPr>
                        <a:t>(Foundation to Level 6)</a:t>
                      </a:r>
                    </a:p>
                  </a:txBody>
                  <a:tcPr marT="45710" marB="45710"/>
                </a:tc>
              </a:tr>
              <a:tr h="528638">
                <a:tc>
                  <a:txBody>
                    <a:bodyPr/>
                    <a:lstStyle/>
                    <a:p>
                      <a:r>
                        <a:rPr lang="en-US" sz="2000" dirty="0" smtClean="0"/>
                        <a:t>Mental health and wellbeing</a:t>
                      </a:r>
                      <a:endParaRPr lang="en-US" sz="2000" dirty="0">
                        <a:solidFill>
                          <a:schemeClr val="tx1">
                            <a:lumMod val="50000"/>
                            <a:lumOff val="50000"/>
                          </a:schemeClr>
                        </a:solidFill>
                      </a:endParaRPr>
                    </a:p>
                  </a:txBody>
                  <a:tcPr marT="45710" marB="45710"/>
                </a:tc>
                <a:tc>
                  <a:txBody>
                    <a:bodyPr/>
                    <a:lstStyle/>
                    <a:p>
                      <a:r>
                        <a:rPr lang="en-US" sz="2000" dirty="0" smtClean="0"/>
                        <a:t>Games and</a:t>
                      </a:r>
                      <a:r>
                        <a:rPr lang="en-US" sz="2000" baseline="0" dirty="0" smtClean="0"/>
                        <a:t> sports</a:t>
                      </a:r>
                    </a:p>
                  </a:txBody>
                  <a:tcPr marT="45710" marB="45710"/>
                </a:tc>
              </a:tr>
              <a:tr h="528638">
                <a:tc>
                  <a:txBody>
                    <a:bodyPr/>
                    <a:lstStyle/>
                    <a:p>
                      <a:r>
                        <a:rPr lang="en-US" sz="2000" dirty="0" smtClean="0"/>
                        <a:t>Relationships and sexuality</a:t>
                      </a:r>
                    </a:p>
                  </a:txBody>
                  <a:tcPr marT="45710" marB="45710"/>
                </a:tc>
                <a:tc>
                  <a:txBody>
                    <a:bodyPr/>
                    <a:lstStyle/>
                    <a:p>
                      <a:r>
                        <a:rPr lang="en-US" sz="2000" dirty="0" smtClean="0"/>
                        <a:t>Lifelong physical activities</a:t>
                      </a:r>
                    </a:p>
                  </a:txBody>
                  <a:tcPr marT="45710" marB="45710"/>
                </a:tc>
              </a:tr>
              <a:tr h="528638">
                <a:tc>
                  <a:txBody>
                    <a:bodyPr/>
                    <a:lstStyle/>
                    <a:p>
                      <a:r>
                        <a:rPr lang="en-US" sz="2000" dirty="0" smtClean="0"/>
                        <a:t>Safety</a:t>
                      </a:r>
                      <a:endParaRPr lang="en-US" sz="2000" dirty="0">
                        <a:solidFill>
                          <a:schemeClr val="tx1">
                            <a:lumMod val="50000"/>
                            <a:lumOff val="50000"/>
                          </a:schemeClr>
                        </a:solidFill>
                      </a:endParaRPr>
                    </a:p>
                  </a:txBody>
                  <a:tcPr marT="45710" marB="45710"/>
                </a:tc>
                <a:tc>
                  <a:txBody>
                    <a:bodyPr/>
                    <a:lstStyle/>
                    <a:p>
                      <a:r>
                        <a:rPr lang="en-US" sz="2000" dirty="0" smtClean="0"/>
                        <a:t>Rhythmic</a:t>
                      </a:r>
                      <a:r>
                        <a:rPr lang="en-US" sz="2000" baseline="0" dirty="0" smtClean="0"/>
                        <a:t> and expressive movement</a:t>
                      </a:r>
                      <a:endParaRPr lang="en-US" sz="2000" dirty="0">
                        <a:solidFill>
                          <a:schemeClr val="tx1">
                            <a:lumMod val="50000"/>
                            <a:lumOff val="50000"/>
                          </a:schemeClr>
                        </a:solidFill>
                      </a:endParaRPr>
                    </a:p>
                  </a:txBody>
                  <a:tcPr marT="45710" marB="45710"/>
                </a:tc>
              </a:tr>
            </a:tbl>
          </a:graphicData>
        </a:graphic>
      </p:graphicFrame>
      <p:sp>
        <p:nvSpPr>
          <p:cNvPr id="2" name="Rectangle 1"/>
          <p:cNvSpPr/>
          <p:nvPr/>
        </p:nvSpPr>
        <p:spPr>
          <a:xfrm>
            <a:off x="290348" y="1124744"/>
            <a:ext cx="8568952" cy="1015663"/>
          </a:xfrm>
          <a:prstGeom prst="rect">
            <a:avLst/>
          </a:prstGeom>
        </p:spPr>
        <p:txBody>
          <a:bodyPr wrap="square">
            <a:spAutoFit/>
          </a:bodyPr>
          <a:lstStyle/>
          <a:p>
            <a:pPr algn="ctr"/>
            <a:r>
              <a:rPr lang="en-US" sz="2000" dirty="0"/>
              <a:t>The focus areas provide the context through which the </a:t>
            </a:r>
            <a:endParaRPr lang="en-US" sz="2000" dirty="0" smtClean="0"/>
          </a:p>
          <a:p>
            <a:pPr algn="ctr"/>
            <a:r>
              <a:rPr lang="en-US" sz="2000" dirty="0" smtClean="0"/>
              <a:t>Content Descriptions </a:t>
            </a:r>
            <a:r>
              <a:rPr lang="en-US" sz="2000" dirty="0"/>
              <a:t>and Achievement Standards </a:t>
            </a:r>
            <a:endParaRPr lang="en-US" sz="2000" dirty="0" smtClean="0"/>
          </a:p>
          <a:p>
            <a:pPr algn="ctr"/>
            <a:r>
              <a:rPr lang="en-US" sz="2000" dirty="0" smtClean="0"/>
              <a:t>are </a:t>
            </a:r>
            <a:r>
              <a:rPr lang="en-US" sz="2000" dirty="0"/>
              <a:t>taught and </a:t>
            </a:r>
            <a:r>
              <a:rPr lang="en-US" sz="2000" dirty="0" smtClean="0"/>
              <a:t>assessed</a:t>
            </a:r>
            <a:endParaRPr lang="en-AU" sz="2000" dirty="0"/>
          </a:p>
        </p:txBody>
      </p:sp>
    </p:spTree>
    <p:extLst>
      <p:ext uri="{BB962C8B-B14F-4D97-AF65-F5344CB8AC3E}">
        <p14:creationId xmlns:p14="http://schemas.microsoft.com/office/powerpoint/2010/main" val="39723748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9600"/>
            <a:ext cx="8784976" cy="1143000"/>
          </a:xfrm>
        </p:spPr>
        <p:txBody>
          <a:bodyPr/>
          <a:lstStyle/>
          <a:p>
            <a:r>
              <a:rPr lang="en-AU" dirty="0"/>
              <a:t>F</a:t>
            </a:r>
            <a:r>
              <a:rPr lang="en-AU" dirty="0" smtClean="0"/>
              <a:t>ocus areas application </a:t>
            </a:r>
            <a:br>
              <a:rPr lang="en-AU" dirty="0" smtClean="0"/>
            </a:br>
            <a:r>
              <a:rPr lang="en-AU" sz="2800" dirty="0" smtClean="0"/>
              <a:t>Levels 7-8: Personal social and community health</a:t>
            </a:r>
            <a:endParaRPr lang="en-AU"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7849618"/>
              </p:ext>
            </p:extLst>
          </p:nvPr>
        </p:nvGraphicFramePr>
        <p:xfrm>
          <a:off x="251520" y="1844824"/>
          <a:ext cx="8568952" cy="4119880"/>
        </p:xfrm>
        <a:graphic>
          <a:graphicData uri="http://schemas.openxmlformats.org/drawingml/2006/table">
            <a:tbl>
              <a:tblPr firstRow="1" bandRow="1">
                <a:tableStyleId>{5C22544A-7EE6-4342-B048-85BDC9FD1C3A}</a:tableStyleId>
              </a:tblPr>
              <a:tblGrid>
                <a:gridCol w="2592288"/>
                <a:gridCol w="5976664"/>
              </a:tblGrid>
              <a:tr h="370840">
                <a:tc>
                  <a:txBody>
                    <a:bodyPr/>
                    <a:lstStyle/>
                    <a:p>
                      <a:r>
                        <a:rPr lang="en-AU" dirty="0" smtClean="0"/>
                        <a:t>Content description</a:t>
                      </a:r>
                      <a:endParaRPr lang="en-AU" dirty="0"/>
                    </a:p>
                  </a:txBody>
                  <a:tcPr/>
                </a:tc>
                <a:tc>
                  <a:txBody>
                    <a:bodyPr/>
                    <a:lstStyle/>
                    <a:p>
                      <a:r>
                        <a:rPr lang="en-AU" dirty="0" smtClean="0"/>
                        <a:t>Elaboration</a:t>
                      </a:r>
                      <a:endParaRPr lang="en-AU" dirty="0"/>
                    </a:p>
                  </a:txBody>
                  <a:tcPr/>
                </a:tc>
              </a:tr>
              <a:tr h="370840">
                <a:tc>
                  <a:txBody>
                    <a:bodyPr/>
                    <a:lstStyle/>
                    <a:p>
                      <a:r>
                        <a:rPr lang="en-US" dirty="0" smtClean="0">
                          <a:effectLst/>
                        </a:rPr>
                        <a:t>Investigate and select strategies to promote health, safety and wellbeing</a:t>
                      </a:r>
                      <a:endParaRPr lang="en-AU" noProof="0" dirty="0"/>
                    </a:p>
                  </a:txBody>
                  <a:tcPr/>
                </a:tc>
                <a:tc>
                  <a:txBody>
                    <a:bodyPr/>
                    <a:lstStyle/>
                    <a:p>
                      <a:pPr marL="285750" indent="-285750">
                        <a:buFont typeface="Arial" panose="020B0604020202020204" pitchFamily="34" charset="0"/>
                        <a:buChar char="•"/>
                      </a:pPr>
                      <a:r>
                        <a:rPr lang="en-US" sz="1600" dirty="0" smtClean="0">
                          <a:effectLst/>
                        </a:rPr>
                        <a:t>investigating reasons why young people choose to use or not use drugs, and proposing strategies to make informed choices (</a:t>
                      </a:r>
                      <a:r>
                        <a:rPr lang="en-US" sz="1600" dirty="0" smtClean="0">
                          <a:effectLst/>
                          <a:hlinkClick r:id="rId2" tooltip="Alcohol and other drugs"/>
                        </a:rPr>
                        <a:t>AD</a:t>
                      </a:r>
                      <a:r>
                        <a:rPr lang="en-US" sz="1600" dirty="0" smtClean="0">
                          <a:effectLst/>
                        </a:rPr>
                        <a:t>)</a:t>
                      </a:r>
                    </a:p>
                    <a:p>
                      <a:pPr marL="285750" indent="-285750">
                        <a:buFont typeface="Arial" panose="020B0604020202020204" pitchFamily="34" charset="0"/>
                        <a:buChar char="•"/>
                      </a:pPr>
                      <a:r>
                        <a:rPr lang="en-US" sz="1600" dirty="0" smtClean="0">
                          <a:effectLst/>
                        </a:rPr>
                        <a:t>researching a variety of snack and lunch options, and evaluating nutritional value, value for money and sustainability impacts to create a weekly menu plan (</a:t>
                      </a:r>
                      <a:r>
                        <a:rPr lang="en-US" sz="1600" dirty="0" smtClean="0">
                          <a:effectLst/>
                          <a:hlinkClick r:id="rId3" tooltip="Food and nutrition"/>
                        </a:rPr>
                        <a:t>FN</a:t>
                      </a:r>
                      <a:r>
                        <a:rPr lang="en-US" sz="1600" dirty="0" smtClean="0">
                          <a:effectLst/>
                        </a:rPr>
                        <a:t>)</a:t>
                      </a:r>
                    </a:p>
                    <a:p>
                      <a:pPr marL="285750" indent="-285750">
                        <a:buFont typeface="Arial" panose="020B0604020202020204" pitchFamily="34" charset="0"/>
                        <a:buChar char="•"/>
                      </a:pPr>
                      <a:r>
                        <a:rPr lang="en-US" sz="1600" dirty="0" smtClean="0">
                          <a:effectLst/>
                        </a:rPr>
                        <a:t>researching opportunities in the local community to participate in regular physical activity and examining how accessible these opportunities are for students (</a:t>
                      </a:r>
                      <a:r>
                        <a:rPr lang="en-US" sz="1600" dirty="0" smtClean="0">
                          <a:effectLst/>
                          <a:hlinkClick r:id="rId4" tooltip="Health benefits of physical activity"/>
                        </a:rPr>
                        <a:t>HBPA</a:t>
                      </a:r>
                      <a:r>
                        <a:rPr lang="en-US" sz="1600" dirty="0" smtClean="0">
                          <a:effectLst/>
                        </a:rPr>
                        <a:t>)</a:t>
                      </a:r>
                    </a:p>
                    <a:p>
                      <a:pPr marL="285750" indent="-285750">
                        <a:buFont typeface="Arial" panose="020B0604020202020204" pitchFamily="34" charset="0"/>
                        <a:buChar char="•"/>
                      </a:pPr>
                      <a:r>
                        <a:rPr lang="en-US" sz="1600" dirty="0" smtClean="0">
                          <a:effectLst/>
                        </a:rPr>
                        <a:t>proposing and </a:t>
                      </a:r>
                      <a:r>
                        <a:rPr lang="en-US" sz="1600" dirty="0" err="1" smtClean="0">
                          <a:effectLst/>
                        </a:rPr>
                        <a:t>practising</a:t>
                      </a:r>
                      <a:r>
                        <a:rPr lang="en-US" sz="1600" dirty="0" smtClean="0">
                          <a:effectLst/>
                        </a:rPr>
                        <a:t> strategies for celebrating safely, including assertiveness, refusal skills, planning travel arrangements and contingency plans (</a:t>
                      </a:r>
                      <a:r>
                        <a:rPr lang="en-US" sz="1600" dirty="0" smtClean="0">
                          <a:effectLst/>
                          <a:hlinkClick r:id="rId2" tooltip="Alcohol and other drugs"/>
                        </a:rPr>
                        <a:t>AD</a:t>
                      </a:r>
                      <a:r>
                        <a:rPr lang="en-US" sz="1600" dirty="0" smtClean="0">
                          <a:effectLst/>
                        </a:rPr>
                        <a:t>, </a:t>
                      </a:r>
                      <a:r>
                        <a:rPr lang="en-US" sz="1600" dirty="0" smtClean="0">
                          <a:effectLst/>
                          <a:hlinkClick r:id="rId3" tooltip="Food and nutrition"/>
                        </a:rPr>
                        <a:t>FN</a:t>
                      </a:r>
                      <a:r>
                        <a:rPr lang="en-US" sz="1600" dirty="0" smtClean="0">
                          <a:effectLst/>
                        </a:rPr>
                        <a:t>, </a:t>
                      </a:r>
                      <a:r>
                        <a:rPr lang="en-US" sz="1600" dirty="0" smtClean="0">
                          <a:effectLst/>
                          <a:hlinkClick r:id="rId5" tooltip="Relationships and sexuality"/>
                        </a:rPr>
                        <a:t>RS</a:t>
                      </a:r>
                      <a:r>
                        <a:rPr lang="en-US" sz="1600" dirty="0" smtClean="0">
                          <a:effectLst/>
                        </a:rPr>
                        <a:t>, </a:t>
                      </a:r>
                      <a:r>
                        <a:rPr lang="en-US" sz="1600" dirty="0" smtClean="0">
                          <a:effectLst/>
                          <a:hlinkClick r:id="rId6" tooltip="Safety"/>
                        </a:rPr>
                        <a:t>S</a:t>
                      </a:r>
                      <a:r>
                        <a:rPr lang="en-US" sz="1600" dirty="0" smtClean="0">
                          <a:effectLst/>
                        </a:rPr>
                        <a:t>)</a:t>
                      </a:r>
                    </a:p>
                    <a:p>
                      <a:pPr marL="285750" indent="-285750">
                        <a:buFont typeface="Arial" panose="020B0604020202020204" pitchFamily="34" charset="0"/>
                        <a:buChar char="•"/>
                      </a:pPr>
                      <a:r>
                        <a:rPr lang="en-US" sz="1600" dirty="0" smtClean="0">
                          <a:effectLst/>
                        </a:rPr>
                        <a:t>examining strategies for safe practices in different environments, including home, transport and aquatic environments (</a:t>
                      </a:r>
                      <a:r>
                        <a:rPr lang="en-US" sz="1600" dirty="0" smtClean="0">
                          <a:effectLst/>
                          <a:hlinkClick r:id="rId6" tooltip="Safety"/>
                        </a:rPr>
                        <a:t>S</a:t>
                      </a:r>
                      <a:r>
                        <a:rPr lang="en-US" sz="1600" dirty="0" smtClean="0">
                          <a:effectLst/>
                        </a:rPr>
                        <a:t>)</a:t>
                      </a:r>
                    </a:p>
                  </a:txBody>
                  <a:tcPr/>
                </a:tc>
              </a:tr>
            </a:tbl>
          </a:graphicData>
        </a:graphic>
      </p:graphicFrame>
    </p:spTree>
    <p:extLst>
      <p:ext uri="{BB962C8B-B14F-4D97-AF65-F5344CB8AC3E}">
        <p14:creationId xmlns:p14="http://schemas.microsoft.com/office/powerpoint/2010/main" val="24583586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09600"/>
            <a:ext cx="8784976" cy="1143000"/>
          </a:xfrm>
        </p:spPr>
        <p:txBody>
          <a:bodyPr/>
          <a:lstStyle/>
          <a:p>
            <a:r>
              <a:rPr lang="en-AU" dirty="0" smtClean="0"/>
              <a:t>Focus </a:t>
            </a:r>
            <a:r>
              <a:rPr lang="en-AU" dirty="0"/>
              <a:t>areas </a:t>
            </a:r>
            <a:r>
              <a:rPr lang="en-AU" dirty="0" smtClean="0"/>
              <a:t>application </a:t>
            </a:r>
            <a:br>
              <a:rPr lang="en-AU" dirty="0" smtClean="0"/>
            </a:br>
            <a:r>
              <a:rPr lang="en-AU" sz="2800" dirty="0" smtClean="0"/>
              <a:t>Levels 9-10: Movement and Physical Activity</a:t>
            </a:r>
            <a:endParaRPr lang="en-AU"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4305956"/>
              </p:ext>
            </p:extLst>
          </p:nvPr>
        </p:nvGraphicFramePr>
        <p:xfrm>
          <a:off x="251520" y="1844824"/>
          <a:ext cx="8568952" cy="4028440"/>
        </p:xfrm>
        <a:graphic>
          <a:graphicData uri="http://schemas.openxmlformats.org/drawingml/2006/table">
            <a:tbl>
              <a:tblPr firstRow="1" bandRow="1">
                <a:tableStyleId>{5C22544A-7EE6-4342-B048-85BDC9FD1C3A}</a:tableStyleId>
              </a:tblPr>
              <a:tblGrid>
                <a:gridCol w="2592288"/>
                <a:gridCol w="5976664"/>
              </a:tblGrid>
              <a:tr h="370840">
                <a:tc>
                  <a:txBody>
                    <a:bodyPr/>
                    <a:lstStyle/>
                    <a:p>
                      <a:r>
                        <a:rPr lang="en-AU" dirty="0" smtClean="0"/>
                        <a:t>Content description</a:t>
                      </a:r>
                      <a:endParaRPr lang="en-AU" dirty="0"/>
                    </a:p>
                  </a:txBody>
                  <a:tcPr/>
                </a:tc>
                <a:tc>
                  <a:txBody>
                    <a:bodyPr/>
                    <a:lstStyle/>
                    <a:p>
                      <a:r>
                        <a:rPr lang="en-AU" dirty="0" smtClean="0"/>
                        <a:t>Elaboration</a:t>
                      </a:r>
                      <a:endParaRPr lang="en-AU" dirty="0"/>
                    </a:p>
                  </a:txBody>
                  <a:tcPr/>
                </a:tc>
              </a:tr>
              <a:tr h="370840">
                <a:tc>
                  <a:txBody>
                    <a:bodyPr/>
                    <a:lstStyle/>
                    <a:p>
                      <a:r>
                        <a:rPr lang="en-US" dirty="0" smtClean="0">
                          <a:effectLst/>
                        </a:rPr>
                        <a:t>Transfer understanding from previous movement experiences to create solutions to movement challenges </a:t>
                      </a:r>
                      <a:endParaRPr lang="en-AU" noProof="0" dirty="0"/>
                    </a:p>
                  </a:txBody>
                  <a:tcPr/>
                </a:tc>
                <a:tc>
                  <a:txBody>
                    <a:bodyPr/>
                    <a:lstStyle/>
                    <a:p>
                      <a:pPr marL="285750" indent="-285750">
                        <a:buFont typeface="Arial" panose="020B0604020202020204" pitchFamily="34" charset="0"/>
                        <a:buChar char="•"/>
                      </a:pPr>
                      <a:r>
                        <a:rPr lang="en-US" dirty="0" smtClean="0">
                          <a:effectLst/>
                        </a:rPr>
                        <a:t>drawing parallels between successful movement strategies in one sporting situation and how similar strategies could be used effectively in a different sport (</a:t>
                      </a:r>
                      <a:r>
                        <a:rPr lang="en-US" dirty="0" smtClean="0">
                          <a:effectLst/>
                          <a:hlinkClick r:id="rId2" tooltip="Games and sports"/>
                        </a:rPr>
                        <a:t>GS</a:t>
                      </a:r>
                      <a:r>
                        <a:rPr lang="en-US" dirty="0" smtClean="0">
                          <a:effectLst/>
                        </a:rPr>
                        <a:t>)</a:t>
                      </a:r>
                    </a:p>
                    <a:p>
                      <a:pPr marL="285750" indent="-285750">
                        <a:buFont typeface="Arial" panose="020B0604020202020204" pitchFamily="34" charset="0"/>
                        <a:buChar char="•"/>
                      </a:pPr>
                      <a:r>
                        <a:rPr lang="en-US" dirty="0" smtClean="0">
                          <a:effectLst/>
                        </a:rPr>
                        <a:t>speculating on possible outcomes of innovative solutions to movement challenges based on past experiences (</a:t>
                      </a:r>
                      <a:r>
                        <a:rPr lang="en-US" dirty="0" smtClean="0">
                          <a:effectLst/>
                          <a:hlinkClick r:id="rId3" tooltip="Lifelong physical activities"/>
                        </a:rPr>
                        <a:t>LLPA</a:t>
                      </a:r>
                      <a:r>
                        <a:rPr lang="en-US" dirty="0" smtClean="0">
                          <a:effectLst/>
                        </a:rPr>
                        <a:t>, </a:t>
                      </a:r>
                      <a:r>
                        <a:rPr lang="en-US" dirty="0" smtClean="0">
                          <a:effectLst/>
                          <a:hlinkClick r:id="rId4" tooltip="Rhythmic and expressive movement activities"/>
                        </a:rPr>
                        <a:t>RE</a:t>
                      </a:r>
                      <a:r>
                        <a:rPr lang="en-US" dirty="0" smtClean="0">
                          <a:effectLst/>
                        </a:rPr>
                        <a:t>, </a:t>
                      </a:r>
                      <a:r>
                        <a:rPr lang="en-US" dirty="0" smtClean="0">
                          <a:effectLst/>
                          <a:hlinkClick r:id="rId5" tooltip="Challenge and adventure activities"/>
                        </a:rPr>
                        <a:t>CA</a:t>
                      </a:r>
                      <a:r>
                        <a:rPr lang="en-US" dirty="0" smtClean="0">
                          <a:effectLst/>
                        </a:rPr>
                        <a:t>, </a:t>
                      </a:r>
                      <a:r>
                        <a:rPr lang="en-US" dirty="0" smtClean="0">
                          <a:effectLst/>
                          <a:hlinkClick r:id="rId2" tooltip="Games and sports"/>
                        </a:rPr>
                        <a:t>GS</a:t>
                      </a:r>
                      <a:r>
                        <a:rPr lang="en-US" dirty="0" smtClean="0">
                          <a:effectLst/>
                        </a:rPr>
                        <a:t>)</a:t>
                      </a:r>
                    </a:p>
                    <a:p>
                      <a:pPr marL="285750" indent="-285750">
                        <a:buFont typeface="Arial" panose="020B0604020202020204" pitchFamily="34" charset="0"/>
                        <a:buChar char="•"/>
                      </a:pPr>
                      <a:r>
                        <a:rPr lang="en-US" dirty="0" smtClean="0">
                          <a:effectLst/>
                        </a:rPr>
                        <a:t>reflecting on successful movement solutions and proposing how they can be transferred to new movement challenges (</a:t>
                      </a:r>
                      <a:r>
                        <a:rPr lang="en-US" dirty="0" smtClean="0">
                          <a:effectLst/>
                          <a:hlinkClick r:id="rId5" tooltip="Challenge and adventure activities"/>
                        </a:rPr>
                        <a:t>CA</a:t>
                      </a:r>
                      <a:r>
                        <a:rPr lang="en-US" dirty="0" smtClean="0">
                          <a:effectLst/>
                        </a:rPr>
                        <a:t>, </a:t>
                      </a:r>
                      <a:r>
                        <a:rPr lang="en-US" dirty="0" smtClean="0">
                          <a:effectLst/>
                          <a:hlinkClick r:id="rId3" tooltip="Lifelong physical activities"/>
                        </a:rPr>
                        <a:t>LLPA</a:t>
                      </a:r>
                      <a:r>
                        <a:rPr lang="en-US" dirty="0" smtClean="0">
                          <a:effectLst/>
                        </a:rPr>
                        <a:t>, </a:t>
                      </a:r>
                      <a:r>
                        <a:rPr lang="en-US" dirty="0" smtClean="0">
                          <a:effectLst/>
                          <a:hlinkClick r:id="rId2" tooltip="Games and sports"/>
                        </a:rPr>
                        <a:t>GS</a:t>
                      </a:r>
                      <a:r>
                        <a:rPr lang="en-US" dirty="0" smtClean="0">
                          <a:effectLst/>
                        </a:rPr>
                        <a:t>, </a:t>
                      </a:r>
                      <a:r>
                        <a:rPr lang="en-US" dirty="0" smtClean="0">
                          <a:effectLst/>
                          <a:hlinkClick r:id="rId4" tooltip="Rhythmic and expressive movement activities"/>
                        </a:rPr>
                        <a:t>RE</a:t>
                      </a:r>
                      <a:r>
                        <a:rPr lang="en-US" dirty="0" smtClean="0">
                          <a:effectLst/>
                        </a:rPr>
                        <a:t>)</a:t>
                      </a:r>
                    </a:p>
                    <a:p>
                      <a:pPr marL="285750" indent="-285750">
                        <a:buFont typeface="Arial" panose="020B0604020202020204" pitchFamily="34" charset="0"/>
                        <a:buChar char="•"/>
                      </a:pPr>
                      <a:r>
                        <a:rPr lang="en-US" dirty="0" smtClean="0">
                          <a:effectLst/>
                        </a:rPr>
                        <a:t>demonstrating motivation, persistence, confidence and commitment when faced with difficult or unfamiliar movement tasks (</a:t>
                      </a:r>
                      <a:r>
                        <a:rPr lang="en-US" dirty="0" smtClean="0">
                          <a:effectLst/>
                          <a:hlinkClick r:id="rId2" tooltip="Games and sports"/>
                        </a:rPr>
                        <a:t>GS</a:t>
                      </a:r>
                      <a:r>
                        <a:rPr lang="en-US" dirty="0" smtClean="0">
                          <a:effectLst/>
                        </a:rPr>
                        <a:t>, </a:t>
                      </a:r>
                      <a:r>
                        <a:rPr lang="en-US" dirty="0" smtClean="0">
                          <a:effectLst/>
                          <a:hlinkClick r:id="rId4" tooltip="Rhythmic and expressive movement activities"/>
                        </a:rPr>
                        <a:t>RE</a:t>
                      </a:r>
                      <a:r>
                        <a:rPr lang="en-US" dirty="0" smtClean="0">
                          <a:effectLst/>
                        </a:rPr>
                        <a:t>, </a:t>
                      </a:r>
                      <a:r>
                        <a:rPr lang="en-US" dirty="0" smtClean="0">
                          <a:effectLst/>
                          <a:hlinkClick r:id="rId5" tooltip="Challenge and adventure activities"/>
                        </a:rPr>
                        <a:t>CA</a:t>
                      </a:r>
                      <a:r>
                        <a:rPr lang="en-US" dirty="0" smtClean="0">
                          <a:effectLst/>
                        </a:rPr>
                        <a:t>, </a:t>
                      </a:r>
                      <a:r>
                        <a:rPr lang="en-US" dirty="0" smtClean="0">
                          <a:effectLst/>
                          <a:hlinkClick r:id="rId3" tooltip="Lifelong physical activities"/>
                        </a:rPr>
                        <a:t>LLPA</a:t>
                      </a:r>
                      <a:r>
                        <a:rPr lang="en-US" dirty="0" smtClean="0">
                          <a:effectLst/>
                        </a:rPr>
                        <a:t>)</a:t>
                      </a:r>
                    </a:p>
                  </a:txBody>
                  <a:tcPr/>
                </a:tc>
              </a:tr>
            </a:tbl>
          </a:graphicData>
        </a:graphic>
      </p:graphicFrame>
    </p:spTree>
    <p:extLst>
      <p:ext uri="{BB962C8B-B14F-4D97-AF65-F5344CB8AC3E}">
        <p14:creationId xmlns:p14="http://schemas.microsoft.com/office/powerpoint/2010/main" val="311657201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6"/>
          <p:cNvSpPr>
            <a:spLocks noGrp="1"/>
          </p:cNvSpPr>
          <p:nvPr>
            <p:ph type="title"/>
          </p:nvPr>
        </p:nvSpPr>
        <p:spPr>
          <a:xfrm>
            <a:off x="250825" y="620688"/>
            <a:ext cx="8435975" cy="1080120"/>
          </a:xfrm>
        </p:spPr>
        <p:txBody>
          <a:bodyPr/>
          <a:lstStyle/>
          <a:p>
            <a:r>
              <a:rPr lang="en-US" altLang="en-US" sz="4000" dirty="0" smtClean="0"/>
              <a:t>Key messages </a:t>
            </a:r>
            <a:endParaRPr lang="en-US" altLang="en-US" sz="3600" dirty="0" smtClean="0"/>
          </a:p>
        </p:txBody>
      </p:sp>
      <p:sp>
        <p:nvSpPr>
          <p:cNvPr id="15363" name="Content Placeholder 8"/>
          <p:cNvSpPr>
            <a:spLocks noGrp="1"/>
          </p:cNvSpPr>
          <p:nvPr>
            <p:ph idx="1"/>
          </p:nvPr>
        </p:nvSpPr>
        <p:spPr>
          <a:xfrm>
            <a:off x="611560" y="1700808"/>
            <a:ext cx="7920880" cy="3962400"/>
          </a:xfrm>
        </p:spPr>
        <p:txBody>
          <a:bodyPr/>
          <a:lstStyle/>
          <a:p>
            <a:pPr marL="0" indent="0">
              <a:buNone/>
            </a:pPr>
            <a:r>
              <a:rPr lang="en-US" altLang="en-US" sz="2800" dirty="0"/>
              <a:t>Shaped by </a:t>
            </a:r>
            <a:r>
              <a:rPr lang="en-US" altLang="en-US" sz="2800" dirty="0" smtClean="0"/>
              <a:t>five interrelated propositions: </a:t>
            </a:r>
          </a:p>
          <a:p>
            <a:pPr>
              <a:buFont typeface="Arial" panose="020B0604020202020204" pitchFamily="34" charset="0"/>
              <a:buChar char="•"/>
            </a:pPr>
            <a:r>
              <a:rPr lang="en-US" altLang="en-US" sz="2800" b="0" dirty="0" smtClean="0"/>
              <a:t>focuses </a:t>
            </a:r>
            <a:r>
              <a:rPr lang="en-US" altLang="en-US" sz="2800" b="0" dirty="0"/>
              <a:t>on educative outcomes</a:t>
            </a:r>
          </a:p>
          <a:p>
            <a:pPr>
              <a:buFont typeface="Arial" panose="020B0604020202020204" pitchFamily="34" charset="0"/>
              <a:buChar char="•"/>
            </a:pPr>
            <a:r>
              <a:rPr lang="en-US" altLang="en-US" sz="2800" b="0" dirty="0" smtClean="0"/>
              <a:t>takes </a:t>
            </a:r>
            <a:r>
              <a:rPr lang="en-US" altLang="en-US" sz="2800" b="0" dirty="0"/>
              <a:t>a strengths-based approach</a:t>
            </a:r>
          </a:p>
          <a:p>
            <a:pPr>
              <a:buFont typeface="Arial" panose="020B0604020202020204" pitchFamily="34" charset="0"/>
              <a:buChar char="•"/>
            </a:pPr>
            <a:r>
              <a:rPr lang="en-US" altLang="en-US" sz="2800" b="0" dirty="0" smtClean="0"/>
              <a:t>values </a:t>
            </a:r>
            <a:r>
              <a:rPr lang="en-US" altLang="en-US" sz="2800" b="0" dirty="0"/>
              <a:t>movement</a:t>
            </a:r>
          </a:p>
          <a:p>
            <a:pPr>
              <a:buFont typeface="Arial" panose="020B0604020202020204" pitchFamily="34" charset="0"/>
              <a:buChar char="•"/>
            </a:pPr>
            <a:r>
              <a:rPr lang="en-US" altLang="en-US" sz="2800" b="0" dirty="0" smtClean="0"/>
              <a:t>develops </a:t>
            </a:r>
            <a:r>
              <a:rPr lang="en-US" altLang="en-US" sz="2800" b="0" dirty="0"/>
              <a:t>health literacy skills</a:t>
            </a:r>
          </a:p>
          <a:p>
            <a:pPr>
              <a:buFont typeface="Arial" panose="020B0604020202020204" pitchFamily="34" charset="0"/>
              <a:buChar char="•"/>
            </a:pPr>
            <a:r>
              <a:rPr lang="en-US" altLang="en-US" sz="2800" b="0" dirty="0" smtClean="0"/>
              <a:t>includes </a:t>
            </a:r>
            <a:r>
              <a:rPr lang="en-US" altLang="en-US" sz="2800" b="0" dirty="0"/>
              <a:t>a critical inquiry approach</a:t>
            </a:r>
          </a:p>
        </p:txBody>
      </p:sp>
    </p:spTree>
    <p:extLst>
      <p:ext uri="{BB962C8B-B14F-4D97-AF65-F5344CB8AC3E}">
        <p14:creationId xmlns:p14="http://schemas.microsoft.com/office/powerpoint/2010/main" val="75216146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332656"/>
            <a:ext cx="7772400" cy="1080120"/>
          </a:xfrm>
        </p:spPr>
        <p:txBody>
          <a:bodyPr/>
          <a:lstStyle/>
          <a:p>
            <a:r>
              <a:rPr lang="en-AU" dirty="0" smtClean="0"/>
              <a:t>Aims</a:t>
            </a:r>
            <a:endParaRPr lang="en-AU" dirty="0"/>
          </a:p>
        </p:txBody>
      </p:sp>
      <p:sp>
        <p:nvSpPr>
          <p:cNvPr id="3" name="Content Placeholder 2"/>
          <p:cNvSpPr>
            <a:spLocks noGrp="1"/>
          </p:cNvSpPr>
          <p:nvPr>
            <p:ph idx="1"/>
          </p:nvPr>
        </p:nvSpPr>
        <p:spPr>
          <a:xfrm>
            <a:off x="539552" y="1268760"/>
            <a:ext cx="8136904" cy="3962400"/>
          </a:xfrm>
        </p:spPr>
        <p:txBody>
          <a:bodyPr/>
          <a:lstStyle/>
          <a:p>
            <a:pPr marL="0" indent="0">
              <a:buNone/>
            </a:pPr>
            <a:r>
              <a:rPr lang="en-US" sz="1800" b="0" dirty="0"/>
              <a:t>Health and Physical Education aims to develop the knowledge, understanding and skills to enable students to</a:t>
            </a:r>
            <a:r>
              <a:rPr lang="en-US" sz="1800" b="0" dirty="0" smtClean="0"/>
              <a:t>:</a:t>
            </a:r>
            <a:endParaRPr lang="en-US" sz="1800" b="0" dirty="0"/>
          </a:p>
          <a:p>
            <a:pPr>
              <a:buFont typeface="Arial" panose="020B0604020202020204" pitchFamily="34" charset="0"/>
              <a:buChar char="•"/>
            </a:pPr>
            <a:r>
              <a:rPr lang="en-US" sz="1800" b="0" dirty="0"/>
              <a:t>access, evaluate and </a:t>
            </a:r>
            <a:r>
              <a:rPr lang="en-US" sz="1800" b="0" dirty="0" err="1"/>
              <a:t>synthesise</a:t>
            </a:r>
            <a:r>
              <a:rPr lang="en-US" sz="1800" b="0" dirty="0"/>
              <a:t> information to take positive action to protect, enhance and advocate for their own and others’ health, wellbeing, safety and physical activity participation across their lifespan</a:t>
            </a:r>
          </a:p>
          <a:p>
            <a:pPr>
              <a:buFont typeface="Arial" panose="020B0604020202020204" pitchFamily="34" charset="0"/>
              <a:buChar char="•"/>
            </a:pPr>
            <a:r>
              <a:rPr lang="en-US" sz="1800" b="0" dirty="0"/>
              <a:t>develop and use personal, </a:t>
            </a:r>
            <a:r>
              <a:rPr lang="en-US" sz="1800" b="0" dirty="0" err="1"/>
              <a:t>behavioural</a:t>
            </a:r>
            <a:r>
              <a:rPr lang="en-US" sz="1800" b="0" dirty="0"/>
              <a:t>, social and cognitive skills and strategies to promote a sense of personal identity and wellbeing and to build and manage respectful relationships</a:t>
            </a:r>
          </a:p>
          <a:p>
            <a:pPr>
              <a:buFont typeface="Arial" panose="020B0604020202020204" pitchFamily="34" charset="0"/>
              <a:buChar char="•"/>
            </a:pPr>
            <a:r>
              <a:rPr lang="en-US" sz="1800" b="0" dirty="0"/>
              <a:t>acquire, apply and evaluate movement skills, concepts and strategies to respond confidently, competently and creatively in a variety of physical activity contexts and settings</a:t>
            </a:r>
          </a:p>
          <a:p>
            <a:pPr>
              <a:buFont typeface="Arial" panose="020B0604020202020204" pitchFamily="34" charset="0"/>
              <a:buChar char="•"/>
            </a:pPr>
            <a:r>
              <a:rPr lang="en-US" sz="1800" b="0" dirty="0"/>
              <a:t>engage in and enjoy regular movement-based learning experiences and understand and appreciate their significance to personal, social, cultural, environmental and health practices and outcomes</a:t>
            </a:r>
          </a:p>
          <a:p>
            <a:pPr>
              <a:buFont typeface="Arial" panose="020B0604020202020204" pitchFamily="34" charset="0"/>
              <a:buChar char="•"/>
            </a:pPr>
            <a:r>
              <a:rPr lang="en-US" sz="1800" b="0" dirty="0" err="1"/>
              <a:t>analyse</a:t>
            </a:r>
            <a:r>
              <a:rPr lang="en-US" sz="1800" b="0" dirty="0"/>
              <a:t> how varied and changing personal and contextual factors shape understanding of, and opportunities for, health and physical activity locally, regionally and globally.</a:t>
            </a:r>
            <a:endParaRPr lang="en-AU" sz="1800" b="0" dirty="0"/>
          </a:p>
        </p:txBody>
      </p:sp>
    </p:spTree>
    <p:extLst>
      <p:ext uri="{BB962C8B-B14F-4D97-AF65-F5344CB8AC3E}">
        <p14:creationId xmlns:p14="http://schemas.microsoft.com/office/powerpoint/2010/main" val="382278527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10 PPT Template">
  <a:themeElements>
    <a:clrScheme name="VCAA">
      <a:dk1>
        <a:sysClr val="windowText" lastClr="000000"/>
      </a:dk1>
      <a:lt1>
        <a:sysClr val="window" lastClr="FFFFFF"/>
      </a:lt1>
      <a:dk2>
        <a:srgbClr val="999999"/>
      </a:dk2>
      <a:lt2>
        <a:srgbClr val="0099E3"/>
      </a:lt2>
      <a:accent1>
        <a:srgbClr val="517AB8"/>
      </a:accent1>
      <a:accent2>
        <a:srgbClr val="C6006F"/>
      </a:accent2>
      <a:accent3>
        <a:srgbClr val="F16D9A"/>
      </a:accent3>
      <a:accent4>
        <a:srgbClr val="8DC63F"/>
      </a:accent4>
      <a:accent5>
        <a:srgbClr val="FFC700"/>
      </a:accent5>
      <a:accent6>
        <a:srgbClr val="F78E1E"/>
      </a:accent6>
      <a:hlink>
        <a:srgbClr val="7F3F98"/>
      </a:hlink>
      <a:folHlink>
        <a:srgbClr val="0033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A2A11A40BE9045AE22BD0150786171" ma:contentTypeVersion="2" ma:contentTypeDescription="Create a new document." ma:contentTypeScope="" ma:versionID="a30143d08fe7ba904f479db3a82dc8d2">
  <xsd:schema xmlns:xsd="http://www.w3.org/2001/XMLSchema" xmlns:xs="http://www.w3.org/2001/XMLSchema" xmlns:p="http://schemas.microsoft.com/office/2006/metadata/properties" xmlns:ns1="http://schemas.microsoft.com/sharepoint/v3" targetNamespace="http://schemas.microsoft.com/office/2006/metadata/properties" ma:root="true" ma:fieldsID="42b686e5b4d9b38ce3c7d81e5cb6e22f"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DEECD_Expir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DEECD_Expired" ma:index="10" nillable="true" ma:displayName="Expired" ma:default="0" ma:internalName="DEECD_Expir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EECD_Expired xmlns="http://schemas.microsoft.com/sharepoint/v3">false</DEECD_Expired>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F129D0-190D-4469-BF5F-0E886FB9D192}"/>
</file>

<file path=customXml/itemProps2.xml><?xml version="1.0" encoding="utf-8"?>
<ds:datastoreItem xmlns:ds="http://schemas.openxmlformats.org/officeDocument/2006/customXml" ds:itemID="{74132C03-2B9E-45E0-BAF1-3617B39B5BB2}"/>
</file>

<file path=customXml/itemProps3.xml><?xml version="1.0" encoding="utf-8"?>
<ds:datastoreItem xmlns:ds="http://schemas.openxmlformats.org/officeDocument/2006/customXml" ds:itemID="{670E106B-625E-40EC-AF98-E535E89ACD6F}"/>
</file>

<file path=docProps/app.xml><?xml version="1.0" encoding="utf-8"?>
<Properties xmlns="http://schemas.openxmlformats.org/officeDocument/2006/extended-properties" xmlns:vt="http://schemas.openxmlformats.org/officeDocument/2006/docPropsVTypes">
  <Template>F10 PPT Template</Template>
  <TotalTime>292</TotalTime>
  <Words>1534</Words>
  <Application>Microsoft Office PowerPoint</Application>
  <PresentationFormat>On-screen Show (4:3)</PresentationFormat>
  <Paragraphs>163</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F10 PPT Template</vt:lpstr>
      <vt:lpstr>Victorian Curriculum: Unpacking Health and Physical Education (for Secondary teachers)</vt:lpstr>
      <vt:lpstr>Victorian Curriculum F–10</vt:lpstr>
      <vt:lpstr>Terminology </vt:lpstr>
      <vt:lpstr>Structure</vt:lpstr>
      <vt:lpstr>Focus areas</vt:lpstr>
      <vt:lpstr>Focus areas application  Levels 7-8: Personal social and community health</vt:lpstr>
      <vt:lpstr>Focus areas application  Levels 9-10: Movement and Physical Activity</vt:lpstr>
      <vt:lpstr>Key messages </vt:lpstr>
      <vt:lpstr>Aims</vt:lpstr>
      <vt:lpstr>Health and Physical Education Web Tour</vt:lpstr>
      <vt:lpstr>PowerPoint Presentation</vt:lpstr>
      <vt:lpstr>Years 7–10 (in two-year bands)</vt:lpstr>
      <vt:lpstr>Curriculum Planning</vt:lpstr>
      <vt:lpstr>Curriculum connections between Health and Physical Education and other curriculum areas </vt:lpstr>
      <vt:lpstr>HPE, the Personal and Social Capability and relationships</vt:lpstr>
      <vt:lpstr>Health and Physical Education &amp; Design and Technologies</vt:lpstr>
      <vt:lpstr>Health and Physical Education, the Arts and Dance</vt:lpstr>
      <vt:lpstr>Health and Physical Education, Geography and place</vt:lpstr>
      <vt:lpstr>Health and Physical Education and Ethical Capability</vt:lpstr>
      <vt:lpstr>Support for schools</vt:lpstr>
      <vt:lpstr>Questions?</vt:lpstr>
      <vt:lpstr>Nerida Matthews Curriculum Manager, Health and Physical Education VCAA</vt:lpstr>
    </vt:vector>
  </TitlesOfParts>
  <Company>Victorian Curriculum and Assessment Authority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Health and Physical Education</dc:title>
  <dc:creator>Fisher, Peter P</dc:creator>
  <cp:keywords>Health and Physical Education, powerpoint</cp:keywords>
  <cp:lastModifiedBy>Fisher, Peter P</cp:lastModifiedBy>
  <cp:revision>24</cp:revision>
  <cp:lastPrinted>2016-05-06T01:45:29Z</cp:lastPrinted>
  <dcterms:created xsi:type="dcterms:W3CDTF">2016-01-14T23:56:42Z</dcterms:created>
  <dcterms:modified xsi:type="dcterms:W3CDTF">2016-05-11T23:25:40Z</dcterms:modified>
  <cp:category>Powerpoint, presentation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0x0101007BA2A11A40BE9045AE22BD0150786171</vt:lpwstr>
  </property>
  <property fmtid="{D5CDD505-2E9C-101B-9397-08002B2CF9AE}" pid="3" name="DEECD_Author">
    <vt:lpwstr>25;#VCAA|ae0180aa-7478-4220-a827-32d8158f8b8e</vt:lpwstr>
  </property>
  <property fmtid="{D5CDD505-2E9C-101B-9397-08002B2CF9AE}" pid="4" name="DEECD_SubjectCategory">
    <vt:lpwstr/>
  </property>
  <property fmtid="{D5CDD505-2E9C-101B-9397-08002B2CF9AE}" pid="5" name="DEECD_ItemType">
    <vt:lpwstr>40;#Page|eb523acf-a821-456c-a76b-7607578309d7</vt:lpwstr>
  </property>
  <property fmtid="{D5CDD505-2E9C-101B-9397-08002B2CF9AE}" pid="6" name="DEECD_Audience">
    <vt:lpwstr/>
  </property>
</Properties>
</file>