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handoutMasterIdLst>
    <p:handoutMasterId r:id="rId31"/>
  </p:handoutMasterIdLst>
  <p:sldIdLst>
    <p:sldId id="257" r:id="rId5"/>
    <p:sldId id="292" r:id="rId6"/>
    <p:sldId id="301" r:id="rId7"/>
    <p:sldId id="293" r:id="rId8"/>
    <p:sldId id="274" r:id="rId9"/>
    <p:sldId id="299" r:id="rId10"/>
    <p:sldId id="280" r:id="rId11"/>
    <p:sldId id="260" r:id="rId12"/>
    <p:sldId id="308" r:id="rId13"/>
    <p:sldId id="264" r:id="rId14"/>
    <p:sldId id="263" r:id="rId15"/>
    <p:sldId id="283" r:id="rId16"/>
    <p:sldId id="286" r:id="rId17"/>
    <p:sldId id="305" r:id="rId18"/>
    <p:sldId id="284" r:id="rId19"/>
    <p:sldId id="291" r:id="rId20"/>
    <p:sldId id="287" r:id="rId21"/>
    <p:sldId id="303" r:id="rId22"/>
    <p:sldId id="285" r:id="rId23"/>
    <p:sldId id="300" r:id="rId24"/>
    <p:sldId id="288" r:id="rId25"/>
    <p:sldId id="294" r:id="rId26"/>
    <p:sldId id="306" r:id="rId27"/>
    <p:sldId id="295" r:id="rId28"/>
    <p:sldId id="289" r:id="rId29"/>
  </p:sldIdLst>
  <p:sldSz cx="9144000" cy="6858000" type="screen4x3"/>
  <p:notesSz cx="6797675" cy="9926638"/>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CC"/>
    <a:srgbClr val="0099E3"/>
    <a:srgbClr val="306278"/>
    <a:srgbClr val="468EAE"/>
    <a:srgbClr val="646566"/>
    <a:srgbClr val="C0C0C0"/>
    <a:srgbClr val="75AEC7"/>
    <a:srgbClr val="777879"/>
    <a:srgbClr val="303132"/>
    <a:srgbClr val="2A5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67391" autoAdjust="0"/>
  </p:normalViewPr>
  <p:slideViewPr>
    <p:cSldViewPr>
      <p:cViewPr>
        <p:scale>
          <a:sx n="77" d="100"/>
          <a:sy n="77" d="100"/>
        </p:scale>
        <p:origin x="-2604"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80"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06357" y="4715153"/>
            <a:ext cx="4984962"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9222" name="Rectangle 1030"/>
          <p:cNvSpPr>
            <a:spLocks noGrp="1" noChangeArrowheads="1"/>
          </p:cNvSpPr>
          <p:nvPr>
            <p:ph type="ftr" sz="quarter" idx="4"/>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a:t>
            </a:fld>
            <a:endParaRPr lang="en-AU"/>
          </a:p>
        </p:txBody>
      </p:sp>
    </p:spTree>
    <p:extLst>
      <p:ext uri="{BB962C8B-B14F-4D97-AF65-F5344CB8AC3E}">
        <p14:creationId xmlns:p14="http://schemas.microsoft.com/office/powerpoint/2010/main" val="44021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10</a:t>
            </a:fld>
            <a:endParaRPr lang="en-AU"/>
          </a:p>
        </p:txBody>
      </p:sp>
    </p:spTree>
    <p:extLst>
      <p:ext uri="{BB962C8B-B14F-4D97-AF65-F5344CB8AC3E}">
        <p14:creationId xmlns:p14="http://schemas.microsoft.com/office/powerpoint/2010/main" val="2805749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11</a:t>
            </a:fld>
            <a:endParaRPr lang="en-AU"/>
          </a:p>
        </p:txBody>
      </p:sp>
    </p:spTree>
    <p:extLst>
      <p:ext uri="{BB962C8B-B14F-4D97-AF65-F5344CB8AC3E}">
        <p14:creationId xmlns:p14="http://schemas.microsoft.com/office/powerpoint/2010/main" val="37822394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12</a:t>
            </a:fld>
            <a:endParaRPr lang="en-AU"/>
          </a:p>
        </p:txBody>
      </p:sp>
    </p:spTree>
    <p:extLst>
      <p:ext uri="{BB962C8B-B14F-4D97-AF65-F5344CB8AC3E}">
        <p14:creationId xmlns:p14="http://schemas.microsoft.com/office/powerpoint/2010/main" val="26972075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13</a:t>
            </a:fld>
            <a:endParaRPr lang="en-AU"/>
          </a:p>
        </p:txBody>
      </p:sp>
    </p:spTree>
    <p:extLst>
      <p:ext uri="{BB962C8B-B14F-4D97-AF65-F5344CB8AC3E}">
        <p14:creationId xmlns:p14="http://schemas.microsoft.com/office/powerpoint/2010/main" val="18895892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14</a:t>
            </a:fld>
            <a:endParaRPr lang="en-AU"/>
          </a:p>
        </p:txBody>
      </p:sp>
    </p:spTree>
    <p:extLst>
      <p:ext uri="{BB962C8B-B14F-4D97-AF65-F5344CB8AC3E}">
        <p14:creationId xmlns:p14="http://schemas.microsoft.com/office/powerpoint/2010/main" val="11680972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15</a:t>
            </a:fld>
            <a:endParaRPr lang="en-AU"/>
          </a:p>
        </p:txBody>
      </p:sp>
    </p:spTree>
    <p:extLst>
      <p:ext uri="{BB962C8B-B14F-4D97-AF65-F5344CB8AC3E}">
        <p14:creationId xmlns:p14="http://schemas.microsoft.com/office/powerpoint/2010/main" val="22269468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16</a:t>
            </a:fld>
            <a:endParaRPr lang="en-AU"/>
          </a:p>
        </p:txBody>
      </p:sp>
    </p:spTree>
    <p:extLst>
      <p:ext uri="{BB962C8B-B14F-4D97-AF65-F5344CB8AC3E}">
        <p14:creationId xmlns:p14="http://schemas.microsoft.com/office/powerpoint/2010/main" val="30075784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17</a:t>
            </a:fld>
            <a:endParaRPr lang="en-AU"/>
          </a:p>
        </p:txBody>
      </p:sp>
    </p:spTree>
    <p:extLst>
      <p:ext uri="{BB962C8B-B14F-4D97-AF65-F5344CB8AC3E}">
        <p14:creationId xmlns:p14="http://schemas.microsoft.com/office/powerpoint/2010/main" val="39299139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18</a:t>
            </a:fld>
            <a:endParaRPr lang="en-AU"/>
          </a:p>
        </p:txBody>
      </p:sp>
    </p:spTree>
    <p:extLst>
      <p:ext uri="{BB962C8B-B14F-4D97-AF65-F5344CB8AC3E}">
        <p14:creationId xmlns:p14="http://schemas.microsoft.com/office/powerpoint/2010/main" val="28151499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19</a:t>
            </a:fld>
            <a:endParaRPr lang="en-AU"/>
          </a:p>
        </p:txBody>
      </p:sp>
    </p:spTree>
    <p:extLst>
      <p:ext uri="{BB962C8B-B14F-4D97-AF65-F5344CB8AC3E}">
        <p14:creationId xmlns:p14="http://schemas.microsoft.com/office/powerpoint/2010/main" val="127953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a:t>
            </a:fld>
            <a:endParaRPr lang="en-AU"/>
          </a:p>
        </p:txBody>
      </p:sp>
    </p:spTree>
    <p:extLst>
      <p:ext uri="{BB962C8B-B14F-4D97-AF65-F5344CB8AC3E}">
        <p14:creationId xmlns:p14="http://schemas.microsoft.com/office/powerpoint/2010/main" val="18562787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20</a:t>
            </a:fld>
            <a:endParaRPr lang="en-AU"/>
          </a:p>
        </p:txBody>
      </p:sp>
    </p:spTree>
    <p:extLst>
      <p:ext uri="{BB962C8B-B14F-4D97-AF65-F5344CB8AC3E}">
        <p14:creationId xmlns:p14="http://schemas.microsoft.com/office/powerpoint/2010/main" val="25884167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21</a:t>
            </a:fld>
            <a:endParaRPr lang="en-AU"/>
          </a:p>
        </p:txBody>
      </p:sp>
    </p:spTree>
    <p:extLst>
      <p:ext uri="{BB962C8B-B14F-4D97-AF65-F5344CB8AC3E}">
        <p14:creationId xmlns:p14="http://schemas.microsoft.com/office/powerpoint/2010/main" val="16000352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endParaRPr lang="en-US" sz="1100" b="0"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22</a:t>
            </a:fld>
            <a:endParaRPr lang="en-AU"/>
          </a:p>
        </p:txBody>
      </p:sp>
    </p:spTree>
    <p:extLst>
      <p:ext uri="{BB962C8B-B14F-4D97-AF65-F5344CB8AC3E}">
        <p14:creationId xmlns:p14="http://schemas.microsoft.com/office/powerpoint/2010/main" val="38127686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23</a:t>
            </a:fld>
            <a:endParaRPr lang="en-AU"/>
          </a:p>
        </p:txBody>
      </p:sp>
    </p:spTree>
    <p:extLst>
      <p:ext uri="{BB962C8B-B14F-4D97-AF65-F5344CB8AC3E}">
        <p14:creationId xmlns:p14="http://schemas.microsoft.com/office/powerpoint/2010/main" val="13832488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24</a:t>
            </a:fld>
            <a:endParaRPr lang="en-AU"/>
          </a:p>
        </p:txBody>
      </p:sp>
    </p:spTree>
    <p:extLst>
      <p:ext uri="{BB962C8B-B14F-4D97-AF65-F5344CB8AC3E}">
        <p14:creationId xmlns:p14="http://schemas.microsoft.com/office/powerpoint/2010/main" val="11704875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25</a:t>
            </a:fld>
            <a:endParaRPr lang="en-AU"/>
          </a:p>
        </p:txBody>
      </p:sp>
    </p:spTree>
    <p:extLst>
      <p:ext uri="{BB962C8B-B14F-4D97-AF65-F5344CB8AC3E}">
        <p14:creationId xmlns:p14="http://schemas.microsoft.com/office/powerpoint/2010/main" val="2311167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a:t>
            </a:fld>
            <a:endParaRPr lang="en-AU"/>
          </a:p>
        </p:txBody>
      </p:sp>
    </p:spTree>
    <p:extLst>
      <p:ext uri="{BB962C8B-B14F-4D97-AF65-F5344CB8AC3E}">
        <p14:creationId xmlns:p14="http://schemas.microsoft.com/office/powerpoint/2010/main" val="651567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4</a:t>
            </a:fld>
            <a:endParaRPr lang="en-AU"/>
          </a:p>
        </p:txBody>
      </p:sp>
    </p:spTree>
    <p:extLst>
      <p:ext uri="{BB962C8B-B14F-4D97-AF65-F5344CB8AC3E}">
        <p14:creationId xmlns:p14="http://schemas.microsoft.com/office/powerpoint/2010/main" val="2487472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AU" baseline="0" dirty="0"/>
          </a:p>
        </p:txBody>
      </p:sp>
      <p:sp>
        <p:nvSpPr>
          <p:cNvPr id="4" name="Slide Number Placeholder 3"/>
          <p:cNvSpPr>
            <a:spLocks noGrp="1"/>
          </p:cNvSpPr>
          <p:nvPr>
            <p:ph type="sldNum" sz="quarter" idx="10"/>
          </p:nvPr>
        </p:nvSpPr>
        <p:spPr/>
        <p:txBody>
          <a:bodyPr/>
          <a:lstStyle/>
          <a:p>
            <a:fld id="{0B3B82BB-9C74-4212-B4E1-1CD62FA1B26F}" type="slidenum">
              <a:rPr lang="en-AU" smtClean="0"/>
              <a:pPr/>
              <a:t>5</a:t>
            </a:fld>
            <a:endParaRPr lang="en-AU"/>
          </a:p>
        </p:txBody>
      </p:sp>
    </p:spTree>
    <p:extLst>
      <p:ext uri="{BB962C8B-B14F-4D97-AF65-F5344CB8AC3E}">
        <p14:creationId xmlns:p14="http://schemas.microsoft.com/office/powerpoint/2010/main" val="1490767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6</a:t>
            </a:fld>
            <a:endParaRPr lang="en-AU"/>
          </a:p>
        </p:txBody>
      </p:sp>
    </p:spTree>
    <p:extLst>
      <p:ext uri="{BB962C8B-B14F-4D97-AF65-F5344CB8AC3E}">
        <p14:creationId xmlns:p14="http://schemas.microsoft.com/office/powerpoint/2010/main" val="3651505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7</a:t>
            </a:fld>
            <a:endParaRPr lang="en-AU"/>
          </a:p>
        </p:txBody>
      </p:sp>
    </p:spTree>
    <p:extLst>
      <p:ext uri="{BB962C8B-B14F-4D97-AF65-F5344CB8AC3E}">
        <p14:creationId xmlns:p14="http://schemas.microsoft.com/office/powerpoint/2010/main" val="3989477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8</a:t>
            </a:fld>
            <a:endParaRPr lang="en-AU"/>
          </a:p>
        </p:txBody>
      </p:sp>
    </p:spTree>
    <p:extLst>
      <p:ext uri="{BB962C8B-B14F-4D97-AF65-F5344CB8AC3E}">
        <p14:creationId xmlns:p14="http://schemas.microsoft.com/office/powerpoint/2010/main" val="35535429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9</a:t>
            </a:fld>
            <a:endParaRPr lang="en-AU"/>
          </a:p>
        </p:txBody>
      </p:sp>
    </p:spTree>
    <p:extLst>
      <p:ext uri="{BB962C8B-B14F-4D97-AF65-F5344CB8AC3E}">
        <p14:creationId xmlns:p14="http://schemas.microsoft.com/office/powerpoint/2010/main" val="35167428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AU" dirty="0"/>
          </a:p>
        </p:txBody>
      </p:sp>
    </p:spTree>
    <p:extLst>
      <p:ext uri="{BB962C8B-B14F-4D97-AF65-F5344CB8AC3E}">
        <p14:creationId xmlns:p14="http://schemas.microsoft.com/office/powerpoint/2010/main" val="332456893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554801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619838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0422853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326592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2050836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lstStyle>
            <a:lvl1pPr>
              <a:defRPr/>
            </a:lvl1pPr>
          </a:lstStyle>
          <a:p>
            <a:r>
              <a:rPr lang="en-US"/>
              <a:t>Click to edit Master title style</a:t>
            </a:r>
            <a:endParaRPr lang="en-AU"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10584153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313294418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7091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3008313" cy="886420"/>
          </a:xfrm>
        </p:spPr>
        <p:txBody>
          <a:bodyPr anchor="b"/>
          <a:lstStyle>
            <a:lvl1pPr algn="l">
              <a:defRPr sz="2000" b="1"/>
            </a:lvl1pPr>
          </a:lstStyle>
          <a:p>
            <a:r>
              <a:rPr lang="en-US"/>
              <a:t>Click to edit Master title style</a:t>
            </a:r>
            <a:endParaRPr lang="en-AU" dirty="0"/>
          </a:p>
        </p:txBody>
      </p:sp>
      <p:sp>
        <p:nvSpPr>
          <p:cNvPr id="3" name="Content Placeholder 2"/>
          <p:cNvSpPr>
            <a:spLocks noGrp="1"/>
          </p:cNvSpPr>
          <p:nvPr>
            <p:ph idx="1"/>
          </p:nvPr>
        </p:nvSpPr>
        <p:spPr>
          <a:xfrm>
            <a:off x="3575050" y="548680"/>
            <a:ext cx="5111750" cy="55774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5616461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6868148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AU" dirty="0"/>
          </a:p>
        </p:txBody>
      </p:sp>
      <p:sp>
        <p:nvSpPr>
          <p:cNvPr id="1027" name="Rectangle 3"/>
          <p:cNvSpPr>
            <a:spLocks noGrp="1" noChangeArrowheads="1"/>
          </p:cNvSpPr>
          <p:nvPr>
            <p:ph type="body" idx="1"/>
          </p:nvPr>
        </p:nvSpPr>
        <p:spPr bwMode="auto">
          <a:xfrm>
            <a:off x="685800" y="1981200"/>
            <a:ext cx="7772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a:t> Click to edit Master text styles</a:t>
            </a:r>
          </a:p>
          <a:p>
            <a:pPr lvl="1"/>
            <a:r>
              <a:rPr lang="en-AU" dirty="0"/>
              <a:t>Second level</a:t>
            </a:r>
          </a:p>
          <a:p>
            <a:pPr lvl="2"/>
            <a:r>
              <a:rPr lang="en-AU" dirty="0"/>
              <a:t>Third level</a:t>
            </a:r>
          </a:p>
          <a:p>
            <a:pPr lvl="3"/>
            <a:r>
              <a:rPr lang="en-AU" dirty="0"/>
              <a:t>Fourth level</a:t>
            </a:r>
          </a:p>
          <a:p>
            <a:pPr lvl="4"/>
            <a:r>
              <a:rPr lang="en-AU"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1" fontAlgn="base" hangingPunct="1">
        <a:spcBef>
          <a:spcPct val="0"/>
        </a:spcBef>
        <a:spcAft>
          <a:spcPct val="0"/>
        </a:spcAft>
        <a:defRPr sz="44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342900" indent="-342900" algn="l" rtl="0" eaLnBrk="1" fontAlgn="base" hangingPunct="1">
        <a:spcBef>
          <a:spcPct val="20000"/>
        </a:spcBef>
        <a:spcAft>
          <a:spcPct val="0"/>
        </a:spcAft>
        <a:buFont typeface="Wingdings" pitchFamily="2" charset="2"/>
        <a:buChar char="q"/>
        <a:defRPr sz="3000" b="1">
          <a:solidFill>
            <a:srgbClr val="303132"/>
          </a:solidFill>
          <a:latin typeface="+mn-lt"/>
          <a:ea typeface="+mn-ea"/>
          <a:cs typeface="+mn-cs"/>
        </a:defRPr>
      </a:lvl1pPr>
      <a:lvl2pPr marL="742950" indent="-285750" algn="l" rtl="0" eaLnBrk="1" fontAlgn="base" hangingPunct="1">
        <a:spcBef>
          <a:spcPct val="20000"/>
        </a:spcBef>
        <a:spcAft>
          <a:spcPct val="0"/>
        </a:spcAft>
        <a:buChar char="•"/>
        <a:defRPr sz="2600">
          <a:solidFill>
            <a:srgbClr val="303132"/>
          </a:solidFill>
          <a:latin typeface="+mn-lt"/>
        </a:defRPr>
      </a:lvl2pPr>
      <a:lvl3pPr marL="1143000" indent="-228600" algn="l" rtl="0" eaLnBrk="1" fontAlgn="base" hangingPunct="1">
        <a:spcBef>
          <a:spcPct val="20000"/>
        </a:spcBef>
        <a:spcAft>
          <a:spcPct val="0"/>
        </a:spcAft>
        <a:buChar char="–"/>
        <a:defRPr sz="2300">
          <a:solidFill>
            <a:srgbClr val="303132"/>
          </a:solidFill>
          <a:latin typeface="+mn-lt"/>
        </a:defRPr>
      </a:lvl3pPr>
      <a:lvl4pPr marL="1600200" indent="-228600" algn="l" rtl="0" eaLnBrk="1" fontAlgn="base" hangingPunct="1">
        <a:spcBef>
          <a:spcPct val="20000"/>
        </a:spcBef>
        <a:spcAft>
          <a:spcPct val="0"/>
        </a:spcAft>
        <a:buChar char="–"/>
        <a:defRPr sz="2000">
          <a:solidFill>
            <a:srgbClr val="303132"/>
          </a:solidFill>
          <a:latin typeface="+mn-lt"/>
        </a:defRPr>
      </a:lvl4pPr>
      <a:lvl5pPr marL="2057400" indent="-228600" algn="l" rtl="0" eaLnBrk="1" fontAlgn="base" hangingPunct="1">
        <a:spcBef>
          <a:spcPct val="20000"/>
        </a:spcBef>
        <a:spcAft>
          <a:spcPct val="0"/>
        </a:spcAft>
        <a:buChar char="–"/>
        <a:defRPr sz="20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victoriancurriculum.vcaa.vic.edu.au/"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box.sean.m@edumail.vic.gov.au"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dirty="0" smtClean="0"/>
              <a:t>The Victorian </a:t>
            </a:r>
            <a:r>
              <a:rPr lang="en-AU" dirty="0"/>
              <a:t>Curriculum</a:t>
            </a:r>
          </a:p>
        </p:txBody>
      </p:sp>
      <p:sp>
        <p:nvSpPr>
          <p:cNvPr id="5" name="Subtitle 4"/>
          <p:cNvSpPr>
            <a:spLocks noGrp="1"/>
          </p:cNvSpPr>
          <p:nvPr>
            <p:ph type="subTitle" idx="1"/>
          </p:nvPr>
        </p:nvSpPr>
        <p:spPr/>
        <p:txBody>
          <a:bodyPr/>
          <a:lstStyle/>
          <a:p>
            <a:r>
              <a:rPr lang="en-AU" dirty="0"/>
              <a:t>English</a:t>
            </a:r>
          </a:p>
        </p:txBody>
      </p:sp>
    </p:spTree>
    <p:extLst>
      <p:ext uri="{BB962C8B-B14F-4D97-AF65-F5344CB8AC3E}">
        <p14:creationId xmlns:p14="http://schemas.microsoft.com/office/powerpoint/2010/main" val="151393065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660" y="1433591"/>
            <a:ext cx="7988944" cy="4759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bwMode="auto">
          <a:xfrm>
            <a:off x="647660" y="1323114"/>
            <a:ext cx="2196148" cy="377694"/>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6" name="Rectangle 5"/>
          <p:cNvSpPr/>
          <p:nvPr/>
        </p:nvSpPr>
        <p:spPr bwMode="auto">
          <a:xfrm>
            <a:off x="6660232" y="1286667"/>
            <a:ext cx="2196148" cy="377694"/>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2" name="Title 1"/>
          <p:cNvSpPr>
            <a:spLocks noGrp="1"/>
          </p:cNvSpPr>
          <p:nvPr>
            <p:ph type="title"/>
          </p:nvPr>
        </p:nvSpPr>
        <p:spPr>
          <a:xfrm>
            <a:off x="685800" y="699262"/>
            <a:ext cx="7772400" cy="713514"/>
          </a:xfrm>
        </p:spPr>
        <p:txBody>
          <a:bodyPr/>
          <a:lstStyle/>
          <a:p>
            <a:r>
              <a:rPr lang="en-AU" sz="3600" dirty="0"/>
              <a:t>Structure</a:t>
            </a:r>
          </a:p>
        </p:txBody>
      </p:sp>
    </p:spTree>
    <p:extLst>
      <p:ext uri="{BB962C8B-B14F-4D97-AF65-F5344CB8AC3E}">
        <p14:creationId xmlns:p14="http://schemas.microsoft.com/office/powerpoint/2010/main" val="177795277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a:t>Structure</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844824"/>
            <a:ext cx="8258175" cy="3343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bwMode="auto">
          <a:xfrm>
            <a:off x="7596336" y="1616224"/>
            <a:ext cx="338336" cy="45720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6" name="Rectangle 5"/>
          <p:cNvSpPr/>
          <p:nvPr/>
        </p:nvSpPr>
        <p:spPr>
          <a:xfrm>
            <a:off x="467544" y="980728"/>
            <a:ext cx="2664296" cy="1938992"/>
          </a:xfrm>
          <a:prstGeom prst="rect">
            <a:avLst/>
          </a:prstGeom>
        </p:spPr>
        <p:txBody>
          <a:bodyPr wrap="square">
            <a:spAutoFit/>
          </a:bodyPr>
          <a:lstStyle/>
          <a:p>
            <a:pPr lvl="0" eaLnBrk="1" hangingPunct="1">
              <a:spcBef>
                <a:spcPct val="20000"/>
              </a:spcBef>
            </a:pPr>
            <a:r>
              <a:rPr lang="en-AU" sz="3000" kern="0" dirty="0">
                <a:solidFill>
                  <a:srgbClr val="303132"/>
                </a:solidFill>
                <a:latin typeface="Arial"/>
              </a:rPr>
              <a:t>A3 format scope and sequence charts</a:t>
            </a:r>
          </a:p>
        </p:txBody>
      </p:sp>
    </p:spTree>
    <p:extLst>
      <p:ext uri="{BB962C8B-B14F-4D97-AF65-F5344CB8AC3E}">
        <p14:creationId xmlns:p14="http://schemas.microsoft.com/office/powerpoint/2010/main" val="317535228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03176"/>
          </a:xfrm>
        </p:spPr>
        <p:txBody>
          <a:bodyPr/>
          <a:lstStyle/>
          <a:p>
            <a:r>
              <a:rPr lang="en-AU" sz="4000" dirty="0"/>
              <a:t>The Language strand </a:t>
            </a:r>
          </a:p>
        </p:txBody>
      </p:sp>
      <p:sp>
        <p:nvSpPr>
          <p:cNvPr id="4" name="TextBox 3"/>
          <p:cNvSpPr txBox="1"/>
          <p:nvPr/>
        </p:nvSpPr>
        <p:spPr>
          <a:xfrm>
            <a:off x="4161656" y="3110868"/>
            <a:ext cx="1512168"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a:ln>
                  <a:noFill/>
                </a:ln>
                <a:solidFill>
                  <a:sysClr val="windowText" lastClr="000000"/>
                </a:solidFill>
                <a:effectLst/>
                <a:uLnTx/>
                <a:uFillTx/>
                <a:latin typeface="Arial" pitchFamily="34" charset="0"/>
                <a:cs typeface="Arial" pitchFamily="34" charset="0"/>
              </a:rPr>
              <a:t>everyday</a:t>
            </a:r>
          </a:p>
        </p:txBody>
      </p:sp>
      <p:graphicFrame>
        <p:nvGraphicFramePr>
          <p:cNvPr id="5" name="Content Placeholder 3"/>
          <p:cNvGraphicFramePr>
            <a:graphicFrameLocks/>
          </p:cNvGraphicFramePr>
          <p:nvPr>
            <p:extLst>
              <p:ext uri="{D42A27DB-BD31-4B8C-83A1-F6EECF244321}">
                <p14:modId xmlns:p14="http://schemas.microsoft.com/office/powerpoint/2010/main" val="3495836744"/>
              </p:ext>
            </p:extLst>
          </p:nvPr>
        </p:nvGraphicFramePr>
        <p:xfrm>
          <a:off x="683568" y="1916832"/>
          <a:ext cx="3074188" cy="3526242"/>
        </p:xfrm>
        <a:graphic>
          <a:graphicData uri="http://schemas.openxmlformats.org/drawingml/2006/table">
            <a:tbl>
              <a:tblPr firstRow="1" bandRow="1"/>
              <a:tblGrid>
                <a:gridCol w="3074188">
                  <a:extLst>
                    <a:ext uri="{9D8B030D-6E8A-4147-A177-3AD203B41FA5}">
                      <a16:colId xmlns:a16="http://schemas.microsoft.com/office/drawing/2014/main" xmlns="" val="20000"/>
                    </a:ext>
                  </a:extLst>
                </a:gridCol>
              </a:tblGrid>
              <a:tr h="576064">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nSpc>
                          <a:spcPct val="115000"/>
                        </a:lnSpc>
                        <a:spcAft>
                          <a:spcPts val="1000"/>
                        </a:spcAft>
                      </a:pPr>
                      <a:r>
                        <a:rPr lang="en-AU" sz="1600" dirty="0">
                          <a:effectLst/>
                          <a:latin typeface="Arial" pitchFamily="34" charset="0"/>
                          <a:ea typeface="Calibri"/>
                          <a:cs typeface="Arial" pitchFamily="34" charset="0"/>
                        </a:rPr>
                        <a:t>Sub-strands</a:t>
                      </a:r>
                    </a:p>
                  </a:txBody>
                  <a:tcPr marL="85090" marR="85090" marT="42545" marB="42545"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xmlns="" val="10000"/>
                  </a:ext>
                </a:extLst>
              </a:tr>
              <a:tr h="576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nSpc>
                          <a:spcPct val="115000"/>
                        </a:lnSpc>
                        <a:spcAft>
                          <a:spcPts val="1000"/>
                        </a:spcAft>
                      </a:pPr>
                      <a:r>
                        <a:rPr lang="en-AU" sz="1600" dirty="0">
                          <a:effectLst/>
                          <a:latin typeface="Arial" pitchFamily="34" charset="0"/>
                          <a:ea typeface="Calibri"/>
                          <a:cs typeface="Arial" pitchFamily="34" charset="0"/>
                        </a:rPr>
                        <a:t>Language variation and change</a:t>
                      </a:r>
                    </a:p>
                  </a:txBody>
                  <a:tcPr marL="85090" marR="85090" marT="42545" marB="42545"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1"/>
                  </a:ext>
                </a:extLst>
              </a:tr>
              <a:tr h="576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15000"/>
                        </a:lnSpc>
                        <a:spcBef>
                          <a:spcPts val="0"/>
                        </a:spcBef>
                        <a:spcAft>
                          <a:spcPts val="1000"/>
                        </a:spcAft>
                        <a:buClrTx/>
                        <a:buSzTx/>
                        <a:buFontTx/>
                        <a:buNone/>
                        <a:tabLst/>
                        <a:defRPr/>
                      </a:pPr>
                      <a:r>
                        <a:rPr lang="en-AU" sz="1600" dirty="0">
                          <a:effectLst/>
                          <a:latin typeface="Arial" pitchFamily="34" charset="0"/>
                          <a:ea typeface="Calibri"/>
                          <a:cs typeface="Arial" pitchFamily="34" charset="0"/>
                        </a:rPr>
                        <a:t>Expressing and developing ideas</a:t>
                      </a:r>
                    </a:p>
                  </a:txBody>
                  <a:tcPr marL="85090" marR="85090" marT="42545" marB="4254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2"/>
                  </a:ext>
                </a:extLst>
              </a:tr>
              <a:tr h="576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15000"/>
                        </a:lnSpc>
                        <a:spcBef>
                          <a:spcPts val="0"/>
                        </a:spcBef>
                        <a:spcAft>
                          <a:spcPts val="1000"/>
                        </a:spcAft>
                        <a:buClrTx/>
                        <a:buSzTx/>
                        <a:buFontTx/>
                        <a:buNone/>
                        <a:tabLst/>
                        <a:defRPr/>
                      </a:pPr>
                      <a:r>
                        <a:rPr lang="en-AU" sz="1600" dirty="0">
                          <a:effectLst/>
                          <a:latin typeface="Arial" pitchFamily="34" charset="0"/>
                          <a:ea typeface="Calibri"/>
                          <a:cs typeface="Arial" pitchFamily="34" charset="0"/>
                        </a:rPr>
                        <a:t>Language for interaction</a:t>
                      </a:r>
                    </a:p>
                  </a:txBody>
                  <a:tcPr marL="85090" marR="85090" marT="42545" marB="4254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3"/>
                  </a:ext>
                </a:extLst>
              </a:tr>
              <a:tr h="576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nSpc>
                          <a:spcPct val="115000"/>
                        </a:lnSpc>
                        <a:spcAft>
                          <a:spcPts val="1000"/>
                        </a:spcAft>
                      </a:pPr>
                      <a:r>
                        <a:rPr lang="en-AU" sz="1600" dirty="0">
                          <a:effectLst/>
                          <a:latin typeface="Arial" pitchFamily="34" charset="0"/>
                          <a:ea typeface="Calibri"/>
                          <a:cs typeface="Arial" pitchFamily="34" charset="0"/>
                        </a:rPr>
                        <a:t>Text structure and organisation </a:t>
                      </a:r>
                    </a:p>
                  </a:txBody>
                  <a:tcPr marL="85090" marR="85090" marT="42545" marB="4254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4"/>
                  </a:ext>
                </a:extLst>
              </a:tr>
              <a:tr h="576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nSpc>
                          <a:spcPct val="115000"/>
                        </a:lnSpc>
                        <a:spcAft>
                          <a:spcPts val="1000"/>
                        </a:spcAft>
                      </a:pPr>
                      <a:r>
                        <a:rPr lang="en-AU" sz="1600" dirty="0">
                          <a:effectLst/>
                          <a:latin typeface="Arial" pitchFamily="34" charset="0"/>
                          <a:ea typeface="Calibri"/>
                          <a:cs typeface="Arial" pitchFamily="34" charset="0"/>
                        </a:rPr>
                        <a:t>Phonics and word knowledge</a:t>
                      </a:r>
                    </a:p>
                  </a:txBody>
                  <a:tcPr marL="85090" marR="85090" marT="42545" marB="4254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5"/>
                  </a:ext>
                </a:extLst>
              </a:tr>
            </a:tbl>
          </a:graphicData>
        </a:graphic>
      </p:graphicFrame>
      <p:cxnSp>
        <p:nvCxnSpPr>
          <p:cNvPr id="6" name="Straight Arrow Connector 5"/>
          <p:cNvCxnSpPr/>
          <p:nvPr/>
        </p:nvCxnSpPr>
        <p:spPr>
          <a:xfrm>
            <a:off x="4139952" y="3995772"/>
            <a:ext cx="3528392" cy="0"/>
          </a:xfrm>
          <a:prstGeom prst="straightConnector1">
            <a:avLst/>
          </a:prstGeom>
          <a:noFill/>
          <a:ln w="31750" cap="flat" cmpd="sng" algn="ctr">
            <a:solidFill>
              <a:srgbClr val="4F81BD">
                <a:shade val="95000"/>
                <a:satMod val="105000"/>
              </a:srgbClr>
            </a:solidFill>
            <a:prstDash val="solid"/>
            <a:headEnd type="triangle"/>
            <a:tailEnd type="triangle"/>
          </a:ln>
          <a:effectLst/>
        </p:spPr>
      </p:cxnSp>
      <p:cxnSp>
        <p:nvCxnSpPr>
          <p:cNvPr id="7" name="Straight Arrow Connector 6"/>
          <p:cNvCxnSpPr/>
          <p:nvPr/>
        </p:nvCxnSpPr>
        <p:spPr>
          <a:xfrm>
            <a:off x="4139952" y="4510861"/>
            <a:ext cx="3528392" cy="0"/>
          </a:xfrm>
          <a:prstGeom prst="straightConnector1">
            <a:avLst/>
          </a:prstGeom>
          <a:noFill/>
          <a:ln w="31750" cap="flat" cmpd="sng" algn="ctr">
            <a:solidFill>
              <a:srgbClr val="4F81BD">
                <a:shade val="95000"/>
                <a:satMod val="105000"/>
              </a:srgbClr>
            </a:solidFill>
            <a:prstDash val="solid"/>
            <a:headEnd type="triangle"/>
            <a:tailEnd type="triangle"/>
          </a:ln>
          <a:effectLst/>
        </p:spPr>
      </p:cxnSp>
      <p:sp>
        <p:nvSpPr>
          <p:cNvPr id="8" name="TextBox 7"/>
          <p:cNvSpPr txBox="1"/>
          <p:nvPr/>
        </p:nvSpPr>
        <p:spPr>
          <a:xfrm>
            <a:off x="4139952" y="3707740"/>
            <a:ext cx="1008112"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a:ln>
                  <a:noFill/>
                </a:ln>
                <a:solidFill>
                  <a:sysClr val="windowText" lastClr="000000"/>
                </a:solidFill>
                <a:effectLst/>
                <a:uLnTx/>
                <a:uFillTx/>
                <a:latin typeface="Arial" pitchFamily="34" charset="0"/>
                <a:cs typeface="Arial" pitchFamily="34" charset="0"/>
              </a:rPr>
              <a:t>informal</a:t>
            </a:r>
          </a:p>
        </p:txBody>
      </p:sp>
      <p:sp>
        <p:nvSpPr>
          <p:cNvPr id="9" name="TextBox 8"/>
          <p:cNvSpPr txBox="1"/>
          <p:nvPr/>
        </p:nvSpPr>
        <p:spPr>
          <a:xfrm>
            <a:off x="6660232" y="3707740"/>
            <a:ext cx="1008112" cy="369332"/>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a:ln>
                  <a:noFill/>
                </a:ln>
                <a:solidFill>
                  <a:sysClr val="windowText" lastClr="000000"/>
                </a:solidFill>
                <a:effectLst/>
                <a:uLnTx/>
                <a:uFillTx/>
                <a:latin typeface="Arial" pitchFamily="34" charset="0"/>
                <a:cs typeface="Arial" pitchFamily="34" charset="0"/>
              </a:rPr>
              <a:t>formal</a:t>
            </a:r>
          </a:p>
        </p:txBody>
      </p:sp>
      <p:sp>
        <p:nvSpPr>
          <p:cNvPr id="10" name="TextBox 9"/>
          <p:cNvSpPr txBox="1"/>
          <p:nvPr/>
        </p:nvSpPr>
        <p:spPr>
          <a:xfrm>
            <a:off x="4139952" y="4213537"/>
            <a:ext cx="1512168"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a:ln>
                  <a:noFill/>
                </a:ln>
                <a:solidFill>
                  <a:sysClr val="windowText" lastClr="000000"/>
                </a:solidFill>
                <a:effectLst/>
                <a:uLnTx/>
                <a:uFillTx/>
                <a:latin typeface="Arial" pitchFamily="34" charset="0"/>
                <a:cs typeface="Arial" pitchFamily="34" charset="0"/>
              </a:rPr>
              <a:t>more spoken like</a:t>
            </a:r>
          </a:p>
        </p:txBody>
      </p:sp>
      <p:sp>
        <p:nvSpPr>
          <p:cNvPr id="11" name="TextBox 10"/>
          <p:cNvSpPr txBox="1"/>
          <p:nvPr/>
        </p:nvSpPr>
        <p:spPr>
          <a:xfrm>
            <a:off x="6156176" y="4222829"/>
            <a:ext cx="1512168" cy="646331"/>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a:ln>
                  <a:noFill/>
                </a:ln>
                <a:solidFill>
                  <a:sysClr val="windowText" lastClr="000000"/>
                </a:solidFill>
                <a:effectLst/>
                <a:uLnTx/>
                <a:uFillTx/>
                <a:latin typeface="Arial" pitchFamily="34" charset="0"/>
                <a:cs typeface="Arial" pitchFamily="34" charset="0"/>
              </a:rPr>
              <a:t>more written like</a:t>
            </a:r>
          </a:p>
        </p:txBody>
      </p:sp>
      <p:sp>
        <p:nvSpPr>
          <p:cNvPr id="12" name="TextBox 11"/>
          <p:cNvSpPr txBox="1"/>
          <p:nvPr/>
        </p:nvSpPr>
        <p:spPr>
          <a:xfrm>
            <a:off x="5364088" y="3122384"/>
            <a:ext cx="1512168"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a:ln>
                  <a:noFill/>
                </a:ln>
                <a:solidFill>
                  <a:sysClr val="windowText" lastClr="000000"/>
                </a:solidFill>
                <a:effectLst/>
                <a:uLnTx/>
                <a:uFillTx/>
                <a:latin typeface="Arial" pitchFamily="34" charset="0"/>
                <a:cs typeface="Arial" pitchFamily="34" charset="0"/>
              </a:rPr>
              <a:t>specialised</a:t>
            </a:r>
          </a:p>
        </p:txBody>
      </p:sp>
      <p:sp>
        <p:nvSpPr>
          <p:cNvPr id="13" name="TextBox 12"/>
          <p:cNvSpPr txBox="1"/>
          <p:nvPr/>
        </p:nvSpPr>
        <p:spPr>
          <a:xfrm>
            <a:off x="6660232" y="3131676"/>
            <a:ext cx="1512168"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a:ln>
                  <a:noFill/>
                </a:ln>
                <a:solidFill>
                  <a:sysClr val="windowText" lastClr="000000"/>
                </a:solidFill>
                <a:effectLst/>
                <a:uLnTx/>
                <a:uFillTx/>
                <a:latin typeface="Arial" pitchFamily="34" charset="0"/>
                <a:cs typeface="Arial" pitchFamily="34" charset="0"/>
              </a:rPr>
              <a:t>technical</a:t>
            </a:r>
          </a:p>
        </p:txBody>
      </p:sp>
      <p:sp>
        <p:nvSpPr>
          <p:cNvPr id="14" name="TextBox 13"/>
          <p:cNvSpPr txBox="1"/>
          <p:nvPr/>
        </p:nvSpPr>
        <p:spPr>
          <a:xfrm>
            <a:off x="4653531" y="2132856"/>
            <a:ext cx="2606588"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8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Register</a:t>
            </a:r>
          </a:p>
        </p:txBody>
      </p:sp>
      <p:cxnSp>
        <p:nvCxnSpPr>
          <p:cNvPr id="15" name="Straight Connector 14"/>
          <p:cNvCxnSpPr/>
          <p:nvPr/>
        </p:nvCxnSpPr>
        <p:spPr>
          <a:xfrm>
            <a:off x="395536" y="3140968"/>
            <a:ext cx="0" cy="1674768"/>
          </a:xfrm>
          <a:prstGeom prst="line">
            <a:avLst/>
          </a:prstGeom>
          <a:noFill/>
          <a:ln w="38100" cap="flat" cmpd="sng" algn="ctr">
            <a:solidFill>
              <a:srgbClr val="4F81BD">
                <a:shade val="95000"/>
                <a:satMod val="105000"/>
              </a:srgbClr>
            </a:solidFill>
            <a:prstDash val="solid"/>
          </a:ln>
          <a:effectLst/>
        </p:spPr>
      </p:cxnSp>
      <p:cxnSp>
        <p:nvCxnSpPr>
          <p:cNvPr id="16" name="Straight Connector 15"/>
          <p:cNvCxnSpPr/>
          <p:nvPr/>
        </p:nvCxnSpPr>
        <p:spPr>
          <a:xfrm>
            <a:off x="395536" y="3140968"/>
            <a:ext cx="288032" cy="0"/>
          </a:xfrm>
          <a:prstGeom prst="line">
            <a:avLst/>
          </a:prstGeom>
          <a:noFill/>
          <a:ln w="38100" cap="flat" cmpd="sng" algn="ctr">
            <a:solidFill>
              <a:srgbClr val="4F81BD">
                <a:shade val="95000"/>
                <a:satMod val="105000"/>
              </a:srgbClr>
            </a:solidFill>
            <a:prstDash val="solid"/>
          </a:ln>
          <a:effectLst/>
        </p:spPr>
      </p:cxnSp>
      <p:cxnSp>
        <p:nvCxnSpPr>
          <p:cNvPr id="17" name="Straight Connector 16"/>
          <p:cNvCxnSpPr/>
          <p:nvPr/>
        </p:nvCxnSpPr>
        <p:spPr>
          <a:xfrm>
            <a:off x="395536" y="4797152"/>
            <a:ext cx="288032" cy="0"/>
          </a:xfrm>
          <a:prstGeom prst="line">
            <a:avLst/>
          </a:prstGeom>
          <a:noFill/>
          <a:ln w="38100" cap="flat" cmpd="sng" algn="ctr">
            <a:solidFill>
              <a:srgbClr val="4F81BD">
                <a:shade val="95000"/>
                <a:satMod val="105000"/>
              </a:srgbClr>
            </a:solidFill>
            <a:prstDash val="solid"/>
          </a:ln>
          <a:effectLst/>
        </p:spPr>
      </p:cxnSp>
      <p:sp>
        <p:nvSpPr>
          <p:cNvPr id="18" name="TextBox 17"/>
          <p:cNvSpPr txBox="1"/>
          <p:nvPr/>
        </p:nvSpPr>
        <p:spPr>
          <a:xfrm>
            <a:off x="7524328" y="3707740"/>
            <a:ext cx="1008112" cy="369332"/>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AU" sz="18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tenor</a:t>
            </a:r>
          </a:p>
        </p:txBody>
      </p:sp>
      <p:sp>
        <p:nvSpPr>
          <p:cNvPr id="19" name="TextBox 18"/>
          <p:cNvSpPr txBox="1"/>
          <p:nvPr/>
        </p:nvSpPr>
        <p:spPr>
          <a:xfrm>
            <a:off x="7524328" y="4213537"/>
            <a:ext cx="1008112" cy="369332"/>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AU" sz="18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mode</a:t>
            </a:r>
          </a:p>
        </p:txBody>
      </p:sp>
      <p:sp>
        <p:nvSpPr>
          <p:cNvPr id="20" name="TextBox 19"/>
          <p:cNvSpPr txBox="1"/>
          <p:nvPr/>
        </p:nvSpPr>
        <p:spPr>
          <a:xfrm>
            <a:off x="7524328" y="3122384"/>
            <a:ext cx="1008112" cy="369332"/>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AU" sz="18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field</a:t>
            </a:r>
          </a:p>
        </p:txBody>
      </p:sp>
      <p:cxnSp>
        <p:nvCxnSpPr>
          <p:cNvPr id="21" name="Straight Arrow Connector 20"/>
          <p:cNvCxnSpPr/>
          <p:nvPr/>
        </p:nvCxnSpPr>
        <p:spPr>
          <a:xfrm>
            <a:off x="4139952" y="3429000"/>
            <a:ext cx="3528392" cy="0"/>
          </a:xfrm>
          <a:prstGeom prst="straightConnector1">
            <a:avLst/>
          </a:prstGeom>
          <a:noFill/>
          <a:ln w="31750" cap="flat" cmpd="sng" algn="ctr">
            <a:solidFill>
              <a:srgbClr val="4F81BD">
                <a:shade val="95000"/>
                <a:satMod val="105000"/>
              </a:srgbClr>
            </a:solidFill>
            <a:prstDash val="solid"/>
            <a:headEnd type="triangle"/>
            <a:tailEnd type="triangle"/>
          </a:ln>
          <a:effectLst/>
        </p:spPr>
      </p:cxnSp>
      <p:sp>
        <p:nvSpPr>
          <p:cNvPr id="23" name="Rectangle 22"/>
          <p:cNvSpPr/>
          <p:nvPr/>
        </p:nvSpPr>
        <p:spPr>
          <a:xfrm>
            <a:off x="683568" y="1394192"/>
            <a:ext cx="7632848" cy="461665"/>
          </a:xfrm>
          <a:prstGeom prst="rect">
            <a:avLst/>
          </a:prstGeom>
        </p:spPr>
        <p:txBody>
          <a:bodyPr wrap="square">
            <a:spAutoFit/>
          </a:bodyPr>
          <a:lstStyle/>
          <a:p>
            <a:pPr lvl="0" algn="ctr" eaLnBrk="1" hangingPunct="1">
              <a:spcBef>
                <a:spcPct val="20000"/>
              </a:spcBef>
            </a:pPr>
            <a:r>
              <a:rPr lang="en-US" dirty="0">
                <a:solidFill>
                  <a:srgbClr val="535353"/>
                </a:solidFill>
                <a:latin typeface="Arial"/>
              </a:rPr>
              <a:t>knowledge of the English language and how it works</a:t>
            </a:r>
            <a:endParaRPr lang="en-AU" kern="0" dirty="0">
              <a:solidFill>
                <a:srgbClr val="303132"/>
              </a:solidFill>
              <a:latin typeface="Arial"/>
            </a:endParaRPr>
          </a:p>
        </p:txBody>
      </p:sp>
    </p:spTree>
    <p:extLst>
      <p:ext uri="{BB962C8B-B14F-4D97-AF65-F5344CB8AC3E}">
        <p14:creationId xmlns:p14="http://schemas.microsoft.com/office/powerpoint/2010/main" val="362219272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a:t>Planning discussion </a:t>
            </a:r>
          </a:p>
        </p:txBody>
      </p:sp>
      <p:sp>
        <p:nvSpPr>
          <p:cNvPr id="3" name="Content Placeholder 2"/>
          <p:cNvSpPr>
            <a:spLocks noGrp="1"/>
          </p:cNvSpPr>
          <p:nvPr>
            <p:ph sz="half" idx="1"/>
          </p:nvPr>
        </p:nvSpPr>
        <p:spPr>
          <a:xfrm>
            <a:off x="683568" y="1700808"/>
            <a:ext cx="3810000" cy="3962400"/>
          </a:xfrm>
        </p:spPr>
        <p:txBody>
          <a:bodyPr/>
          <a:lstStyle/>
          <a:p>
            <a:pPr>
              <a:buFont typeface="Arial" panose="020B0604020202020204" pitchFamily="34" charset="0"/>
              <a:buChar char="•"/>
            </a:pPr>
            <a:endParaRPr lang="en-AU" sz="2800" b="0" dirty="0"/>
          </a:p>
          <a:p>
            <a:pPr>
              <a:buFont typeface="Arial" panose="020B0604020202020204" pitchFamily="34" charset="0"/>
              <a:buChar char="•"/>
            </a:pPr>
            <a:r>
              <a:rPr lang="en-AU" sz="2800" b="0" dirty="0"/>
              <a:t>What kinds of language knowledge do teachers most need in order to teach this part of the curriculum effectively?</a:t>
            </a:r>
          </a:p>
          <a:p>
            <a:pPr marL="0" indent="0">
              <a:buNone/>
            </a:pPr>
            <a:endParaRPr lang="en-AU" sz="2800" b="0" dirty="0"/>
          </a:p>
        </p:txBody>
      </p:sp>
      <p:pic>
        <p:nvPicPr>
          <p:cNvPr id="5" name="Picture 2" descr="C:\Users\09465211\Pictures\2016-08-09\068.JPG"/>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990519" y="1981200"/>
            <a:ext cx="3125362"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662082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sz="3600" dirty="0"/>
              <a:t>Key </a:t>
            </a:r>
            <a:r>
              <a:rPr lang="en-AU" sz="3600" dirty="0" smtClean="0"/>
              <a:t>language knowledge</a:t>
            </a:r>
            <a:endParaRPr lang="en-AU" sz="3600" dirty="0"/>
          </a:p>
        </p:txBody>
      </p:sp>
      <p:sp>
        <p:nvSpPr>
          <p:cNvPr id="6" name="Content Placeholder 5"/>
          <p:cNvSpPr>
            <a:spLocks noGrp="1"/>
          </p:cNvSpPr>
          <p:nvPr>
            <p:ph idx="1"/>
          </p:nvPr>
        </p:nvSpPr>
        <p:spPr/>
        <p:txBody>
          <a:bodyPr/>
          <a:lstStyle/>
          <a:p>
            <a:pPr>
              <a:buFont typeface="Arial" panose="020B0604020202020204" pitchFamily="34" charset="0"/>
              <a:buChar char="•"/>
            </a:pPr>
            <a:r>
              <a:rPr lang="en-US" sz="2800" b="0" dirty="0" smtClean="0"/>
              <a:t>Phonics and phonemic awareness</a:t>
            </a:r>
          </a:p>
          <a:p>
            <a:pPr>
              <a:buFont typeface="Arial" panose="020B0604020202020204" pitchFamily="34" charset="0"/>
              <a:buChar char="•"/>
            </a:pPr>
            <a:endParaRPr lang="en-US" sz="2800" b="0" dirty="0" smtClean="0"/>
          </a:p>
          <a:p>
            <a:pPr>
              <a:buFont typeface="Arial" panose="020B0604020202020204" pitchFamily="34" charset="0"/>
              <a:buChar char="•"/>
            </a:pPr>
            <a:endParaRPr lang="en-US" sz="2800" b="0" dirty="0"/>
          </a:p>
          <a:p>
            <a:pPr>
              <a:buFont typeface="Arial" panose="020B0604020202020204" pitchFamily="34" charset="0"/>
              <a:buChar char="•"/>
            </a:pPr>
            <a:r>
              <a:rPr lang="en-US" sz="2800" b="0" dirty="0" smtClean="0"/>
              <a:t>Functional grammar (as opposed to traditional grammar)</a:t>
            </a:r>
            <a:endParaRPr lang="en-US" sz="2800" b="0" dirty="0"/>
          </a:p>
          <a:p>
            <a:pPr marL="0" indent="0">
              <a:buNone/>
            </a:pPr>
            <a:endParaRPr lang="en-AU" dirty="0"/>
          </a:p>
        </p:txBody>
      </p:sp>
    </p:spTree>
    <p:extLst>
      <p:ext uri="{BB962C8B-B14F-4D97-AF65-F5344CB8AC3E}">
        <p14:creationId xmlns:p14="http://schemas.microsoft.com/office/powerpoint/2010/main" val="428654202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03176"/>
          </a:xfrm>
        </p:spPr>
        <p:txBody>
          <a:bodyPr/>
          <a:lstStyle/>
          <a:p>
            <a:r>
              <a:rPr lang="en-AU" sz="3600" dirty="0"/>
              <a:t>The Literature strand </a:t>
            </a:r>
          </a:p>
        </p:txBody>
      </p:sp>
      <p:sp>
        <p:nvSpPr>
          <p:cNvPr id="23" name="Rectangle 22"/>
          <p:cNvSpPr/>
          <p:nvPr/>
        </p:nvSpPr>
        <p:spPr>
          <a:xfrm>
            <a:off x="683568" y="1394192"/>
            <a:ext cx="7632848" cy="830997"/>
          </a:xfrm>
          <a:prstGeom prst="rect">
            <a:avLst/>
          </a:prstGeom>
        </p:spPr>
        <p:txBody>
          <a:bodyPr wrap="square">
            <a:spAutoFit/>
          </a:bodyPr>
          <a:lstStyle/>
          <a:p>
            <a:pPr lvl="0" algn="ctr" eaLnBrk="1" hangingPunct="1">
              <a:spcBef>
                <a:spcPct val="20000"/>
              </a:spcBef>
            </a:pPr>
            <a:r>
              <a:rPr lang="en-US" dirty="0">
                <a:solidFill>
                  <a:srgbClr val="535353"/>
                </a:solidFill>
                <a:latin typeface="Arial"/>
              </a:rPr>
              <a:t>the study of literary texts of personal, cultural, social and aesthetic value</a:t>
            </a:r>
            <a:endParaRPr lang="en-AU" kern="0" dirty="0">
              <a:solidFill>
                <a:srgbClr val="303132"/>
              </a:solidFill>
              <a:latin typeface="Arial"/>
            </a:endParaRPr>
          </a:p>
        </p:txBody>
      </p:sp>
      <p:graphicFrame>
        <p:nvGraphicFramePr>
          <p:cNvPr id="22" name="Content Placeholder 3"/>
          <p:cNvGraphicFramePr>
            <a:graphicFrameLocks/>
          </p:cNvGraphicFramePr>
          <p:nvPr>
            <p:extLst>
              <p:ext uri="{D42A27DB-BD31-4B8C-83A1-F6EECF244321}">
                <p14:modId xmlns:p14="http://schemas.microsoft.com/office/powerpoint/2010/main" val="1358114735"/>
              </p:ext>
            </p:extLst>
          </p:nvPr>
        </p:nvGraphicFramePr>
        <p:xfrm>
          <a:off x="703263" y="2348880"/>
          <a:ext cx="3074188" cy="2880320"/>
        </p:xfrm>
        <a:graphic>
          <a:graphicData uri="http://schemas.openxmlformats.org/drawingml/2006/table">
            <a:tbl>
              <a:tblPr firstRow="1" bandRow="1"/>
              <a:tblGrid>
                <a:gridCol w="3074188">
                  <a:extLst>
                    <a:ext uri="{9D8B030D-6E8A-4147-A177-3AD203B41FA5}">
                      <a16:colId xmlns:a16="http://schemas.microsoft.com/office/drawing/2014/main" xmlns="" val="20000"/>
                    </a:ext>
                  </a:extLst>
                </a:gridCol>
              </a:tblGrid>
              <a:tr h="576064">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nSpc>
                          <a:spcPct val="115000"/>
                        </a:lnSpc>
                        <a:spcAft>
                          <a:spcPts val="1000"/>
                        </a:spcAft>
                      </a:pPr>
                      <a:r>
                        <a:rPr lang="en-AU" sz="1600" dirty="0">
                          <a:effectLst/>
                          <a:latin typeface="Arial" pitchFamily="34" charset="0"/>
                          <a:ea typeface="Calibri"/>
                          <a:cs typeface="Arial" pitchFamily="34" charset="0"/>
                        </a:rPr>
                        <a:t>Sub-strands</a:t>
                      </a:r>
                    </a:p>
                  </a:txBody>
                  <a:tcPr marL="85090" marR="85090" marT="42545" marB="42545"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xmlns="" val="10000"/>
                  </a:ext>
                </a:extLst>
              </a:tr>
              <a:tr h="576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nSpc>
                          <a:spcPct val="115000"/>
                        </a:lnSpc>
                        <a:spcAft>
                          <a:spcPts val="1000"/>
                        </a:spcAft>
                      </a:pPr>
                      <a:r>
                        <a:rPr lang="en-AU" sz="1600" dirty="0">
                          <a:effectLst/>
                          <a:latin typeface="Arial" pitchFamily="34" charset="0"/>
                          <a:ea typeface="Calibri"/>
                          <a:cs typeface="Arial" pitchFamily="34" charset="0"/>
                        </a:rPr>
                        <a:t>Literature and context</a:t>
                      </a:r>
                    </a:p>
                  </a:txBody>
                  <a:tcPr marL="85090" marR="85090" marT="42545" marB="42545"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1"/>
                  </a:ext>
                </a:extLst>
              </a:tr>
              <a:tr h="576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15000"/>
                        </a:lnSpc>
                        <a:spcBef>
                          <a:spcPts val="0"/>
                        </a:spcBef>
                        <a:spcAft>
                          <a:spcPts val="1000"/>
                        </a:spcAft>
                        <a:buClrTx/>
                        <a:buSzTx/>
                        <a:buFontTx/>
                        <a:buNone/>
                        <a:tabLst/>
                        <a:defRPr/>
                      </a:pPr>
                      <a:r>
                        <a:rPr lang="en-AU" sz="1600" dirty="0">
                          <a:effectLst/>
                          <a:latin typeface="Arial" pitchFamily="34" charset="0"/>
                          <a:ea typeface="Calibri"/>
                          <a:cs typeface="Arial" pitchFamily="34" charset="0"/>
                        </a:rPr>
                        <a:t>Responding to literature</a:t>
                      </a:r>
                    </a:p>
                  </a:txBody>
                  <a:tcPr marL="85090" marR="85090" marT="42545" marB="4254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2"/>
                  </a:ext>
                </a:extLst>
              </a:tr>
              <a:tr h="576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15000"/>
                        </a:lnSpc>
                        <a:spcBef>
                          <a:spcPts val="0"/>
                        </a:spcBef>
                        <a:spcAft>
                          <a:spcPts val="1000"/>
                        </a:spcAft>
                        <a:buClrTx/>
                        <a:buSzTx/>
                        <a:buFontTx/>
                        <a:buNone/>
                        <a:tabLst/>
                        <a:defRPr/>
                      </a:pPr>
                      <a:r>
                        <a:rPr lang="en-AU" sz="1600" dirty="0">
                          <a:effectLst/>
                          <a:latin typeface="Arial" pitchFamily="34" charset="0"/>
                          <a:ea typeface="Calibri"/>
                          <a:cs typeface="Arial" pitchFamily="34" charset="0"/>
                        </a:rPr>
                        <a:t>Examining literature</a:t>
                      </a:r>
                    </a:p>
                  </a:txBody>
                  <a:tcPr marL="85090" marR="85090" marT="42545" marB="4254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3"/>
                  </a:ext>
                </a:extLst>
              </a:tr>
              <a:tr h="576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nSpc>
                          <a:spcPct val="115000"/>
                        </a:lnSpc>
                        <a:spcAft>
                          <a:spcPts val="1000"/>
                        </a:spcAft>
                      </a:pPr>
                      <a:r>
                        <a:rPr lang="en-AU" sz="1600" dirty="0">
                          <a:effectLst/>
                          <a:latin typeface="Arial" pitchFamily="34" charset="0"/>
                          <a:ea typeface="Calibri"/>
                          <a:cs typeface="Arial" pitchFamily="34" charset="0"/>
                        </a:rPr>
                        <a:t>Creating literature</a:t>
                      </a:r>
                    </a:p>
                  </a:txBody>
                  <a:tcPr marL="85090" marR="85090" marT="42545" marB="4254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4"/>
                  </a:ext>
                </a:extLst>
              </a:tr>
            </a:tbl>
          </a:graphicData>
        </a:graphic>
      </p:graphicFrame>
      <p:sp>
        <p:nvSpPr>
          <p:cNvPr id="3" name="Rectangle 2"/>
          <p:cNvSpPr/>
          <p:nvPr/>
        </p:nvSpPr>
        <p:spPr>
          <a:xfrm>
            <a:off x="4139952" y="2420888"/>
            <a:ext cx="4572000" cy="3268587"/>
          </a:xfrm>
          <a:prstGeom prst="rect">
            <a:avLst/>
          </a:prstGeom>
        </p:spPr>
        <p:txBody>
          <a:bodyPr>
            <a:spAutoFit/>
          </a:bodyPr>
          <a:lstStyle/>
          <a:p>
            <a:pPr eaLnBrk="1" hangingPunct="1">
              <a:spcBef>
                <a:spcPct val="20000"/>
              </a:spcBef>
            </a:pPr>
            <a:r>
              <a:rPr lang="en-US" dirty="0">
                <a:solidFill>
                  <a:srgbClr val="535353"/>
                </a:solidFill>
                <a:latin typeface="Arial"/>
              </a:rPr>
              <a:t>Texts which:</a:t>
            </a:r>
          </a:p>
          <a:p>
            <a:pPr marL="342900" indent="-342900" eaLnBrk="1" hangingPunct="1">
              <a:spcBef>
                <a:spcPct val="20000"/>
              </a:spcBef>
              <a:buFont typeface="Arial" panose="020B0604020202020204" pitchFamily="34" charset="0"/>
              <a:buChar char="•"/>
            </a:pPr>
            <a:r>
              <a:rPr lang="en-US" dirty="0">
                <a:solidFill>
                  <a:srgbClr val="535353"/>
                </a:solidFill>
                <a:latin typeface="Arial"/>
              </a:rPr>
              <a:t>have the potential for enriching the lives of students</a:t>
            </a:r>
          </a:p>
          <a:p>
            <a:pPr marL="342900" indent="-342900" eaLnBrk="1" hangingPunct="1">
              <a:spcBef>
                <a:spcPct val="20000"/>
              </a:spcBef>
              <a:buFont typeface="Arial" panose="020B0604020202020204" pitchFamily="34" charset="0"/>
              <a:buChar char="•"/>
            </a:pPr>
            <a:r>
              <a:rPr lang="en-US" dirty="0">
                <a:solidFill>
                  <a:srgbClr val="535353"/>
                </a:solidFill>
                <a:latin typeface="Arial"/>
              </a:rPr>
              <a:t>expand the scope of their experience </a:t>
            </a:r>
          </a:p>
          <a:p>
            <a:pPr marL="342900" indent="-342900" eaLnBrk="1" hangingPunct="1">
              <a:spcBef>
                <a:spcPct val="20000"/>
              </a:spcBef>
              <a:buFont typeface="Arial" panose="020B0604020202020204" pitchFamily="34" charset="0"/>
              <a:buChar char="•"/>
            </a:pPr>
            <a:r>
              <a:rPr lang="en-US" dirty="0">
                <a:solidFill>
                  <a:srgbClr val="535353"/>
                </a:solidFill>
                <a:latin typeface="Arial"/>
              </a:rPr>
              <a:t>represent effective and interesting features of form and style.</a:t>
            </a:r>
            <a:endParaRPr lang="en-AU" dirty="0">
              <a:solidFill>
                <a:srgbClr val="535353"/>
              </a:solidFill>
              <a:latin typeface="Arial"/>
            </a:endParaRPr>
          </a:p>
        </p:txBody>
      </p:sp>
    </p:spTree>
    <p:extLst>
      <p:ext uri="{BB962C8B-B14F-4D97-AF65-F5344CB8AC3E}">
        <p14:creationId xmlns:p14="http://schemas.microsoft.com/office/powerpoint/2010/main" val="234520921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96752"/>
            <a:ext cx="7772400" cy="4746848"/>
          </a:xfrm>
        </p:spPr>
        <p:txBody>
          <a:bodyPr>
            <a:normAutofit/>
          </a:bodyPr>
          <a:lstStyle/>
          <a:p>
            <a:pPr marL="0" indent="0">
              <a:buNone/>
            </a:pPr>
            <a:r>
              <a:rPr lang="en-US" sz="2400" dirty="0">
                <a:solidFill>
                  <a:srgbClr val="0099CC"/>
                </a:solidFill>
                <a:latin typeface="+mj-lt"/>
              </a:rPr>
              <a:t>Possible approaches to the study of literature:</a:t>
            </a:r>
          </a:p>
          <a:p>
            <a:pPr marL="0" indent="0">
              <a:buNone/>
            </a:pPr>
            <a:endParaRPr lang="en-US" sz="2000" b="0" dirty="0"/>
          </a:p>
          <a:p>
            <a:pPr>
              <a:buFont typeface="Arial" panose="020B0604020202020204" pitchFamily="34" charset="0"/>
              <a:buChar char="•"/>
            </a:pPr>
            <a:r>
              <a:rPr lang="en-US" sz="2000" b="0" dirty="0"/>
              <a:t>Cultural studies - different ways in which literature is significant in everyday life</a:t>
            </a:r>
          </a:p>
          <a:p>
            <a:pPr>
              <a:buFont typeface="Arial" panose="020B0604020202020204" pitchFamily="34" charset="0"/>
              <a:buChar char="•"/>
            </a:pPr>
            <a:r>
              <a:rPr lang="en-US" sz="2000" b="0" dirty="0"/>
              <a:t>Structuralism - close analysis of literary works and the key ideas on which they are based </a:t>
            </a:r>
          </a:p>
          <a:p>
            <a:pPr marL="0" indent="0">
              <a:buNone/>
            </a:pPr>
            <a:r>
              <a:rPr lang="en-US" sz="2000" b="0" dirty="0"/>
              <a:t>  </a:t>
            </a:r>
            <a:r>
              <a:rPr lang="en-US" sz="2000" b="0" dirty="0" smtClean="0"/>
              <a:t>   (</a:t>
            </a:r>
            <a:r>
              <a:rPr lang="en-US" sz="2000" b="0" dirty="0" err="1"/>
              <a:t>eg</a:t>
            </a:r>
            <a:r>
              <a:rPr lang="en-US" sz="2000" b="0" dirty="0"/>
              <a:t>. detailed stylistic study of differing styles of literary work)</a:t>
            </a:r>
          </a:p>
          <a:p>
            <a:pPr>
              <a:buFont typeface="Arial" panose="020B0604020202020204" pitchFamily="34" charset="0"/>
              <a:buChar char="•"/>
            </a:pPr>
            <a:r>
              <a:rPr lang="en-US" sz="2000" b="0" dirty="0" err="1"/>
              <a:t>Comparativism</a:t>
            </a:r>
            <a:r>
              <a:rPr lang="en-US" sz="2000" b="0" dirty="0"/>
              <a:t> - comparisons of works of literature from different language, ethnic and cultural backgrounds</a:t>
            </a:r>
          </a:p>
          <a:p>
            <a:pPr>
              <a:buFont typeface="Arial" panose="020B0604020202020204" pitchFamily="34" charset="0"/>
              <a:buChar char="•"/>
            </a:pPr>
            <a:r>
              <a:rPr lang="en-US" sz="2000" b="0" dirty="0"/>
              <a:t>Historicism - exploring the relationships between historical, cultural and literary traditions.</a:t>
            </a:r>
          </a:p>
        </p:txBody>
      </p:sp>
    </p:spTree>
    <p:extLst>
      <p:ext uri="{BB962C8B-B14F-4D97-AF65-F5344CB8AC3E}">
        <p14:creationId xmlns:p14="http://schemas.microsoft.com/office/powerpoint/2010/main" val="125213155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a:t>Planning discussion </a:t>
            </a:r>
          </a:p>
        </p:txBody>
      </p:sp>
      <p:sp>
        <p:nvSpPr>
          <p:cNvPr id="3" name="Content Placeholder 2"/>
          <p:cNvSpPr>
            <a:spLocks noGrp="1"/>
          </p:cNvSpPr>
          <p:nvPr>
            <p:ph sz="half" idx="1"/>
          </p:nvPr>
        </p:nvSpPr>
        <p:spPr>
          <a:xfrm>
            <a:off x="683568" y="1844824"/>
            <a:ext cx="3810000" cy="3962400"/>
          </a:xfrm>
        </p:spPr>
        <p:txBody>
          <a:bodyPr/>
          <a:lstStyle/>
          <a:p>
            <a:pPr>
              <a:buFont typeface="Arial" panose="020B0604020202020204" pitchFamily="34" charset="0"/>
              <a:buChar char="•"/>
            </a:pPr>
            <a:endParaRPr lang="en-AU" sz="2400" b="0" dirty="0"/>
          </a:p>
          <a:p>
            <a:pPr marL="0" indent="0">
              <a:buNone/>
            </a:pPr>
            <a:endParaRPr lang="en-AU" sz="2400" b="0" dirty="0"/>
          </a:p>
          <a:p>
            <a:pPr>
              <a:buFont typeface="Arial" panose="020B0604020202020204" pitchFamily="34" charset="0"/>
              <a:buChar char="•"/>
            </a:pPr>
            <a:r>
              <a:rPr lang="en-AU" sz="2400" b="0" dirty="0"/>
              <a:t>What are the key </a:t>
            </a:r>
            <a:r>
              <a:rPr lang="en-AU" sz="2400" b="0" dirty="0" smtClean="0"/>
              <a:t>questions to ask </a:t>
            </a:r>
            <a:r>
              <a:rPr lang="en-AU" sz="2400" b="0" dirty="0"/>
              <a:t>when selecting literary texts for class-room study in Levels 7-10?</a:t>
            </a:r>
          </a:p>
          <a:p>
            <a:pPr>
              <a:buFont typeface="Arial" panose="020B0604020202020204" pitchFamily="34" charset="0"/>
              <a:buChar char="•"/>
            </a:pPr>
            <a:endParaRPr lang="en-AU" sz="2800" b="0" dirty="0"/>
          </a:p>
        </p:txBody>
      </p:sp>
      <p:pic>
        <p:nvPicPr>
          <p:cNvPr id="5" name="Picture 2" descr="C:\Users\09465211\Pictures\2016-08-09\068.JPG"/>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990519" y="1981200"/>
            <a:ext cx="3125362"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542659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1143000"/>
          </a:xfrm>
        </p:spPr>
        <p:txBody>
          <a:bodyPr/>
          <a:lstStyle/>
          <a:p>
            <a:r>
              <a:rPr lang="en-AU" sz="3600" dirty="0" smtClean="0"/>
              <a:t>Key </a:t>
            </a:r>
            <a:r>
              <a:rPr lang="en-AU" sz="3600" dirty="0"/>
              <a:t>questions</a:t>
            </a:r>
          </a:p>
        </p:txBody>
      </p:sp>
      <p:sp>
        <p:nvSpPr>
          <p:cNvPr id="3" name="Content Placeholder 2"/>
          <p:cNvSpPr>
            <a:spLocks noGrp="1"/>
          </p:cNvSpPr>
          <p:nvPr>
            <p:ph idx="1"/>
          </p:nvPr>
        </p:nvSpPr>
        <p:spPr>
          <a:xfrm>
            <a:off x="685800" y="1484784"/>
            <a:ext cx="7772400" cy="4458816"/>
          </a:xfrm>
        </p:spPr>
        <p:txBody>
          <a:bodyPr/>
          <a:lstStyle/>
          <a:p>
            <a:pPr>
              <a:buFont typeface="Arial" panose="020B0604020202020204" pitchFamily="34" charset="0"/>
              <a:buChar char="•"/>
            </a:pPr>
            <a:r>
              <a:rPr lang="en-AU" sz="2800" b="0" dirty="0"/>
              <a:t>What literary texts do we have on our list?</a:t>
            </a:r>
          </a:p>
          <a:p>
            <a:pPr>
              <a:buFont typeface="Arial" panose="020B0604020202020204" pitchFamily="34" charset="0"/>
              <a:buChar char="•"/>
            </a:pPr>
            <a:endParaRPr lang="en-AU" sz="2800" b="0" dirty="0"/>
          </a:p>
          <a:p>
            <a:pPr>
              <a:buFont typeface="Arial" panose="020B0604020202020204" pitchFamily="34" charset="0"/>
              <a:buChar char="•"/>
            </a:pPr>
            <a:r>
              <a:rPr lang="en-AU" sz="2800" b="0" dirty="0"/>
              <a:t>On what basis have we selected </a:t>
            </a:r>
            <a:r>
              <a:rPr lang="en-AU" sz="2800" b="0" dirty="0" smtClean="0"/>
              <a:t>these </a:t>
            </a:r>
            <a:r>
              <a:rPr lang="en-AU" sz="2800" b="0" dirty="0"/>
              <a:t>texts?</a:t>
            </a:r>
          </a:p>
          <a:p>
            <a:pPr>
              <a:buFont typeface="Arial" panose="020B0604020202020204" pitchFamily="34" charset="0"/>
              <a:buChar char="•"/>
            </a:pPr>
            <a:endParaRPr lang="en-AU" sz="2800" b="0" dirty="0"/>
          </a:p>
          <a:p>
            <a:pPr>
              <a:buFont typeface="Arial" panose="020B0604020202020204" pitchFamily="34" charset="0"/>
              <a:buChar char="•"/>
            </a:pPr>
            <a:r>
              <a:rPr lang="en-AU" sz="2800" b="0" dirty="0"/>
              <a:t>Do these texts allow for rich literary analysis?</a:t>
            </a:r>
          </a:p>
          <a:p>
            <a:pPr>
              <a:buFont typeface="Arial" panose="020B0604020202020204" pitchFamily="34" charset="0"/>
              <a:buChar char="•"/>
            </a:pPr>
            <a:endParaRPr lang="en-AU" sz="2800" b="0" dirty="0"/>
          </a:p>
          <a:p>
            <a:pPr>
              <a:buFont typeface="Arial" panose="020B0604020202020204" pitchFamily="34" charset="0"/>
              <a:buChar char="•"/>
            </a:pPr>
            <a:r>
              <a:rPr lang="en-AU" sz="2800" b="0" dirty="0"/>
              <a:t>Have we selected a suitable range of texts?</a:t>
            </a:r>
          </a:p>
          <a:p>
            <a:pPr>
              <a:buFont typeface="Arial" panose="020B0604020202020204" pitchFamily="34" charset="0"/>
              <a:buChar char="•"/>
            </a:pPr>
            <a:endParaRPr lang="en-AU" sz="2800" b="0" dirty="0"/>
          </a:p>
          <a:p>
            <a:pPr>
              <a:buFont typeface="Arial" panose="020B0604020202020204" pitchFamily="34" charset="0"/>
              <a:buChar char="•"/>
            </a:pPr>
            <a:endParaRPr lang="en-AU" sz="2800" b="0" dirty="0"/>
          </a:p>
        </p:txBody>
      </p:sp>
    </p:spTree>
    <p:extLst>
      <p:ext uri="{BB962C8B-B14F-4D97-AF65-F5344CB8AC3E}">
        <p14:creationId xmlns:p14="http://schemas.microsoft.com/office/powerpoint/2010/main" val="39734292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03176"/>
          </a:xfrm>
        </p:spPr>
        <p:txBody>
          <a:bodyPr/>
          <a:lstStyle/>
          <a:p>
            <a:r>
              <a:rPr lang="en-AU" sz="3600" dirty="0"/>
              <a:t>The Literacy strand </a:t>
            </a:r>
          </a:p>
        </p:txBody>
      </p:sp>
      <p:sp>
        <p:nvSpPr>
          <p:cNvPr id="23" name="Rectangle 22"/>
          <p:cNvSpPr/>
          <p:nvPr/>
        </p:nvSpPr>
        <p:spPr>
          <a:xfrm>
            <a:off x="683568" y="1394192"/>
            <a:ext cx="7776864" cy="1569660"/>
          </a:xfrm>
          <a:prstGeom prst="rect">
            <a:avLst/>
          </a:prstGeom>
        </p:spPr>
        <p:txBody>
          <a:bodyPr wrap="square">
            <a:spAutoFit/>
          </a:bodyPr>
          <a:lstStyle/>
          <a:p>
            <a:pPr lvl="0" eaLnBrk="1" hangingPunct="1">
              <a:spcBef>
                <a:spcPct val="20000"/>
              </a:spcBef>
            </a:pPr>
            <a:r>
              <a:rPr lang="en-US" dirty="0">
                <a:solidFill>
                  <a:srgbClr val="535353"/>
                </a:solidFill>
                <a:latin typeface="Arial"/>
              </a:rPr>
              <a:t>The ability to interpret and create texts with appropriateness, accuracy, confidence, fluency and efficacy for learning in and out of school, and for participating in Australian life more generally</a:t>
            </a:r>
            <a:endParaRPr lang="en-AU" kern="0" dirty="0">
              <a:solidFill>
                <a:srgbClr val="303132"/>
              </a:solidFill>
              <a:latin typeface="Arial"/>
            </a:endParaRPr>
          </a:p>
        </p:txBody>
      </p:sp>
      <p:graphicFrame>
        <p:nvGraphicFramePr>
          <p:cNvPr id="22" name="Content Placeholder 3"/>
          <p:cNvGraphicFramePr>
            <a:graphicFrameLocks/>
          </p:cNvGraphicFramePr>
          <p:nvPr>
            <p:extLst>
              <p:ext uri="{D42A27DB-BD31-4B8C-83A1-F6EECF244321}">
                <p14:modId xmlns:p14="http://schemas.microsoft.com/office/powerpoint/2010/main" val="4199852974"/>
              </p:ext>
            </p:extLst>
          </p:nvPr>
        </p:nvGraphicFramePr>
        <p:xfrm>
          <a:off x="2483768" y="3212976"/>
          <a:ext cx="3866288" cy="2880320"/>
        </p:xfrm>
        <a:graphic>
          <a:graphicData uri="http://schemas.openxmlformats.org/drawingml/2006/table">
            <a:tbl>
              <a:tblPr firstRow="1" bandRow="1"/>
              <a:tblGrid>
                <a:gridCol w="3866288">
                  <a:extLst>
                    <a:ext uri="{9D8B030D-6E8A-4147-A177-3AD203B41FA5}">
                      <a16:colId xmlns:a16="http://schemas.microsoft.com/office/drawing/2014/main" xmlns="" val="20000"/>
                    </a:ext>
                  </a:extLst>
                </a:gridCol>
              </a:tblGrid>
              <a:tr h="576064">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nSpc>
                          <a:spcPct val="115000"/>
                        </a:lnSpc>
                        <a:spcAft>
                          <a:spcPts val="1000"/>
                        </a:spcAft>
                      </a:pPr>
                      <a:r>
                        <a:rPr lang="en-AU" sz="1600" dirty="0">
                          <a:effectLst/>
                          <a:latin typeface="Arial" pitchFamily="34" charset="0"/>
                          <a:ea typeface="Calibri"/>
                          <a:cs typeface="Arial" pitchFamily="34" charset="0"/>
                        </a:rPr>
                        <a:t>Sub-strands</a:t>
                      </a:r>
                    </a:p>
                  </a:txBody>
                  <a:tcPr marL="85090" marR="85090" marT="42545" marB="42545"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xmlns="" val="10000"/>
                  </a:ext>
                </a:extLst>
              </a:tr>
              <a:tr h="576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nSpc>
                          <a:spcPct val="115000"/>
                        </a:lnSpc>
                        <a:spcAft>
                          <a:spcPts val="1000"/>
                        </a:spcAft>
                      </a:pPr>
                      <a:r>
                        <a:rPr lang="en-AU" sz="1600" dirty="0">
                          <a:effectLst/>
                          <a:latin typeface="Arial" pitchFamily="34" charset="0"/>
                          <a:ea typeface="Calibri"/>
                          <a:cs typeface="Arial" pitchFamily="34" charset="0"/>
                        </a:rPr>
                        <a:t>Texts in context</a:t>
                      </a:r>
                    </a:p>
                  </a:txBody>
                  <a:tcPr marL="85090" marR="85090" marT="42545" marB="42545"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1"/>
                  </a:ext>
                </a:extLst>
              </a:tr>
              <a:tr h="576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15000"/>
                        </a:lnSpc>
                        <a:spcBef>
                          <a:spcPts val="0"/>
                        </a:spcBef>
                        <a:spcAft>
                          <a:spcPts val="1000"/>
                        </a:spcAft>
                        <a:buClrTx/>
                        <a:buSzTx/>
                        <a:buFontTx/>
                        <a:buNone/>
                        <a:tabLst/>
                        <a:defRPr/>
                      </a:pPr>
                      <a:r>
                        <a:rPr lang="en-AU" sz="1600" dirty="0">
                          <a:effectLst/>
                          <a:latin typeface="Arial" pitchFamily="34" charset="0"/>
                          <a:ea typeface="Calibri"/>
                          <a:cs typeface="Arial" pitchFamily="34" charset="0"/>
                        </a:rPr>
                        <a:t>Interacting with others</a:t>
                      </a:r>
                    </a:p>
                  </a:txBody>
                  <a:tcPr marL="85090" marR="85090" marT="42545" marB="4254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2"/>
                  </a:ext>
                </a:extLst>
              </a:tr>
              <a:tr h="576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15000"/>
                        </a:lnSpc>
                        <a:spcBef>
                          <a:spcPts val="0"/>
                        </a:spcBef>
                        <a:spcAft>
                          <a:spcPts val="1000"/>
                        </a:spcAft>
                        <a:buClrTx/>
                        <a:buSzTx/>
                        <a:buFontTx/>
                        <a:buNone/>
                        <a:tabLst/>
                        <a:defRPr/>
                      </a:pPr>
                      <a:r>
                        <a:rPr lang="en-AU" sz="1600" dirty="0">
                          <a:effectLst/>
                          <a:latin typeface="Arial" pitchFamily="34" charset="0"/>
                          <a:ea typeface="Calibri"/>
                          <a:cs typeface="Arial" pitchFamily="34" charset="0"/>
                        </a:rPr>
                        <a:t>Interpreting,</a:t>
                      </a:r>
                      <a:r>
                        <a:rPr lang="en-AU" sz="1600" baseline="0" dirty="0">
                          <a:effectLst/>
                          <a:latin typeface="Arial" pitchFamily="34" charset="0"/>
                          <a:ea typeface="Calibri"/>
                          <a:cs typeface="Arial" pitchFamily="34" charset="0"/>
                        </a:rPr>
                        <a:t> analysing and evaluating</a:t>
                      </a:r>
                      <a:endParaRPr lang="en-AU" sz="1600" dirty="0">
                        <a:effectLst/>
                        <a:latin typeface="Arial" pitchFamily="34" charset="0"/>
                        <a:ea typeface="Calibri"/>
                        <a:cs typeface="Arial" pitchFamily="34" charset="0"/>
                      </a:endParaRPr>
                    </a:p>
                  </a:txBody>
                  <a:tcPr marL="85090" marR="85090" marT="42545" marB="4254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3"/>
                  </a:ext>
                </a:extLst>
              </a:tr>
              <a:tr h="576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nSpc>
                          <a:spcPct val="115000"/>
                        </a:lnSpc>
                        <a:spcAft>
                          <a:spcPts val="1000"/>
                        </a:spcAft>
                      </a:pPr>
                      <a:r>
                        <a:rPr lang="en-AU" sz="1600" dirty="0">
                          <a:effectLst/>
                          <a:latin typeface="Arial" pitchFamily="34" charset="0"/>
                          <a:ea typeface="Calibri"/>
                          <a:cs typeface="Arial" pitchFamily="34" charset="0"/>
                        </a:rPr>
                        <a:t>Creating texts</a:t>
                      </a:r>
                    </a:p>
                  </a:txBody>
                  <a:tcPr marL="85090" marR="85090" marT="42545" marB="4254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34520921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39934"/>
            <a:ext cx="7772400" cy="1143000"/>
          </a:xfrm>
        </p:spPr>
        <p:txBody>
          <a:bodyPr/>
          <a:lstStyle/>
          <a:p>
            <a:r>
              <a:rPr lang="en-AU" sz="3600" dirty="0"/>
              <a:t>The Victorian </a:t>
            </a:r>
            <a:r>
              <a:rPr lang="en-AU" sz="3600" dirty="0" smtClean="0"/>
              <a:t>English Curriculum </a:t>
            </a:r>
            <a:r>
              <a:rPr lang="en-AU" sz="3600" dirty="0"/>
              <a:t/>
            </a:r>
            <a:br>
              <a:rPr lang="en-AU" sz="3600" dirty="0"/>
            </a:br>
            <a:r>
              <a:rPr lang="en-AU" sz="3600" dirty="0" smtClean="0"/>
              <a:t>7–10</a:t>
            </a:r>
            <a:endParaRPr lang="en-AU" sz="3600" dirty="0"/>
          </a:p>
        </p:txBody>
      </p:sp>
      <p:sp>
        <p:nvSpPr>
          <p:cNvPr id="4" name="Content Placeholder 2"/>
          <p:cNvSpPr>
            <a:spLocks noGrp="1"/>
          </p:cNvSpPr>
          <p:nvPr>
            <p:ph idx="1"/>
          </p:nvPr>
        </p:nvSpPr>
        <p:spPr>
          <a:xfrm>
            <a:off x="251520" y="1882934"/>
            <a:ext cx="4320480" cy="3962400"/>
          </a:xfrm>
        </p:spPr>
        <p:txBody>
          <a:bodyPr/>
          <a:lstStyle/>
          <a:p>
            <a:pPr>
              <a:buFont typeface="Arial" panose="020B0604020202020204" pitchFamily="34" charset="0"/>
              <a:buChar char="•"/>
            </a:pPr>
            <a:r>
              <a:rPr lang="en-AU" sz="2000" b="0" dirty="0"/>
              <a:t>released in September 2015 as a central component of the </a:t>
            </a:r>
            <a:r>
              <a:rPr lang="en-AU" sz="2000" b="0" i="1" dirty="0"/>
              <a:t>Education State</a:t>
            </a:r>
          </a:p>
          <a:p>
            <a:pPr>
              <a:buFont typeface="Arial" panose="020B0604020202020204" pitchFamily="34" charset="0"/>
              <a:buChar char="•"/>
            </a:pPr>
            <a:r>
              <a:rPr lang="en-AU" sz="2000" b="0" dirty="0"/>
              <a:t>provides a stable platform for the development and implementation of whole-school teaching and learning programs</a:t>
            </a:r>
          </a:p>
          <a:p>
            <a:pPr>
              <a:buFont typeface="Arial" panose="020B0604020202020204" pitchFamily="34" charset="0"/>
              <a:buChar char="•"/>
            </a:pPr>
            <a:r>
              <a:rPr lang="en-AU" sz="2000" b="0" dirty="0"/>
              <a:t>the Victorian Curriculum F–10 incorporates the Australian Curriculum and reflects Victorian priorities and standards</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55013" y="2060848"/>
            <a:ext cx="4137467" cy="3060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TextBox 5"/>
          <p:cNvSpPr txBox="1"/>
          <p:nvPr/>
        </p:nvSpPr>
        <p:spPr>
          <a:xfrm>
            <a:off x="0" y="5445224"/>
            <a:ext cx="9036496" cy="400110"/>
          </a:xfrm>
          <a:prstGeom prst="rect">
            <a:avLst/>
          </a:prstGeom>
          <a:noFill/>
        </p:spPr>
        <p:txBody>
          <a:bodyPr wrap="square" rtlCol="0">
            <a:spAutoFit/>
          </a:bodyPr>
          <a:lstStyle/>
          <a:p>
            <a:pPr algn="ctr"/>
            <a:r>
              <a:rPr lang="en-AU" sz="2000" dirty="0">
                <a:latin typeface="+mn-lt"/>
                <a:hlinkClick r:id="rId4"/>
              </a:rPr>
              <a:t>http://victoriancurriculum.vcaa.vic.edu.au/</a:t>
            </a:r>
            <a:r>
              <a:rPr lang="en-AU" sz="2000" dirty="0">
                <a:latin typeface="+mn-lt"/>
              </a:rPr>
              <a:t> </a:t>
            </a:r>
          </a:p>
        </p:txBody>
      </p:sp>
    </p:spTree>
    <p:extLst>
      <p:ext uri="{BB962C8B-B14F-4D97-AF65-F5344CB8AC3E}">
        <p14:creationId xmlns:p14="http://schemas.microsoft.com/office/powerpoint/2010/main" val="227148287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a:t>Planning discussion </a:t>
            </a:r>
          </a:p>
        </p:txBody>
      </p:sp>
      <p:sp>
        <p:nvSpPr>
          <p:cNvPr id="3" name="Content Placeholder 2"/>
          <p:cNvSpPr>
            <a:spLocks noGrp="1"/>
          </p:cNvSpPr>
          <p:nvPr>
            <p:ph sz="half" idx="1"/>
          </p:nvPr>
        </p:nvSpPr>
        <p:spPr/>
        <p:txBody>
          <a:bodyPr/>
          <a:lstStyle/>
          <a:p>
            <a:pPr marL="0" indent="0">
              <a:buNone/>
            </a:pPr>
            <a:r>
              <a:rPr lang="en-AU" sz="2800" b="0" dirty="0"/>
              <a:t>How can we maximise the literacy development of our students within and beyond the English curriculum?</a:t>
            </a:r>
          </a:p>
        </p:txBody>
      </p:sp>
      <p:pic>
        <p:nvPicPr>
          <p:cNvPr id="5" name="Picture 2" descr="C:\Users\09465211\Pictures\2016-08-09\068.JPG"/>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990519" y="1981200"/>
            <a:ext cx="3125362"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83933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7772400" cy="1143000"/>
          </a:xfrm>
        </p:spPr>
        <p:txBody>
          <a:bodyPr/>
          <a:lstStyle/>
          <a:p>
            <a:r>
              <a:rPr lang="en-AU" sz="3600" dirty="0" smtClean="0"/>
              <a:t>Literacy opportunities</a:t>
            </a:r>
            <a:endParaRPr lang="en-AU" sz="3600" dirty="0"/>
          </a:p>
        </p:txBody>
      </p:sp>
      <p:sp>
        <p:nvSpPr>
          <p:cNvPr id="3" name="Content Placeholder 2"/>
          <p:cNvSpPr>
            <a:spLocks noGrp="1"/>
          </p:cNvSpPr>
          <p:nvPr>
            <p:ph idx="1"/>
          </p:nvPr>
        </p:nvSpPr>
        <p:spPr>
          <a:xfrm>
            <a:off x="685800" y="2021560"/>
            <a:ext cx="7772400" cy="4752528"/>
          </a:xfrm>
        </p:spPr>
        <p:txBody>
          <a:bodyPr>
            <a:normAutofit/>
          </a:bodyPr>
          <a:lstStyle/>
          <a:p>
            <a:pPr marL="0" indent="0">
              <a:buNone/>
            </a:pPr>
            <a:endParaRPr lang="en-AU" sz="2400" b="0" dirty="0"/>
          </a:p>
          <a:p>
            <a:pPr>
              <a:buFont typeface="Arial" panose="020B0604020202020204" pitchFamily="34" charset="0"/>
              <a:buChar char="•"/>
            </a:pPr>
            <a:r>
              <a:rPr lang="en-AU" sz="2400" b="0" dirty="0" smtClean="0"/>
              <a:t>Multi-modal and non-literary </a:t>
            </a:r>
            <a:r>
              <a:rPr lang="en-AU" sz="2400" b="0" dirty="0"/>
              <a:t>texts </a:t>
            </a:r>
            <a:r>
              <a:rPr lang="en-AU" sz="2400" b="0" dirty="0" smtClean="0"/>
              <a:t>should be selected </a:t>
            </a:r>
            <a:r>
              <a:rPr lang="en-AU" sz="2400" b="0" dirty="0"/>
              <a:t>for </a:t>
            </a:r>
            <a:r>
              <a:rPr lang="en-AU" sz="2400" b="0" dirty="0" smtClean="0"/>
              <a:t>study</a:t>
            </a:r>
            <a:endParaRPr lang="en-AU" sz="2400" b="0" dirty="0"/>
          </a:p>
          <a:p>
            <a:pPr marL="0" indent="0">
              <a:buNone/>
            </a:pPr>
            <a:endParaRPr lang="en-AU" sz="2400" b="0" dirty="0"/>
          </a:p>
          <a:p>
            <a:pPr>
              <a:buFont typeface="Arial" panose="020B0604020202020204" pitchFamily="34" charset="0"/>
              <a:buChar char="•"/>
            </a:pPr>
            <a:r>
              <a:rPr lang="en-AU" sz="2400" b="0" dirty="0"/>
              <a:t>Work in/from other learning areas can provide opportunities to teach content from the literacy strand and provide evidence of learning</a:t>
            </a:r>
          </a:p>
          <a:p>
            <a:pPr>
              <a:buFont typeface="Arial" panose="020B0604020202020204" pitchFamily="34" charset="0"/>
              <a:buChar char="•"/>
            </a:pPr>
            <a:endParaRPr lang="en-AU" sz="2400" b="0" dirty="0"/>
          </a:p>
        </p:txBody>
      </p:sp>
    </p:spTree>
    <p:extLst>
      <p:ext uri="{BB962C8B-B14F-4D97-AF65-F5344CB8AC3E}">
        <p14:creationId xmlns:p14="http://schemas.microsoft.com/office/powerpoint/2010/main" val="379440911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000" dirty="0"/>
              <a:t>Literacy across the curriculum</a:t>
            </a:r>
          </a:p>
        </p:txBody>
      </p:sp>
      <p:sp>
        <p:nvSpPr>
          <p:cNvPr id="3" name="Content Placeholder 2"/>
          <p:cNvSpPr>
            <a:spLocks noGrp="1"/>
          </p:cNvSpPr>
          <p:nvPr>
            <p:ph idx="1"/>
          </p:nvPr>
        </p:nvSpPr>
        <p:spPr>
          <a:xfrm>
            <a:off x="683568" y="1844824"/>
            <a:ext cx="7772400" cy="4600962"/>
          </a:xfrm>
        </p:spPr>
        <p:txBody>
          <a:bodyPr>
            <a:normAutofit fontScale="85000" lnSpcReduction="10000"/>
          </a:bodyPr>
          <a:lstStyle/>
          <a:p>
            <a:pPr>
              <a:buFont typeface="Arial" panose="020B0604020202020204" pitchFamily="34" charset="0"/>
              <a:buChar char="•"/>
            </a:pPr>
            <a:r>
              <a:rPr lang="en-US" sz="2400" b="0" dirty="0"/>
              <a:t>Literacy is foundational to all learning areas and capabilities in the Victorian Curriculum.</a:t>
            </a:r>
          </a:p>
          <a:p>
            <a:pPr>
              <a:buFont typeface="Arial" panose="020B0604020202020204" pitchFamily="34" charset="0"/>
              <a:buChar char="•"/>
            </a:pPr>
            <a:r>
              <a:rPr lang="en-US" sz="2400" b="0" dirty="0"/>
              <a:t>It is not one of the four capabilities which have separately articulated content descriptions and achievement standards.</a:t>
            </a:r>
          </a:p>
          <a:p>
            <a:pPr>
              <a:buFont typeface="Arial" panose="020B0604020202020204" pitchFamily="34" charset="0"/>
              <a:buChar char="•"/>
            </a:pPr>
            <a:r>
              <a:rPr lang="en-US" sz="2400" b="0" dirty="0"/>
              <a:t>Students develop knowledge and skills across the Language and Literacy strands of the English curriculum.</a:t>
            </a:r>
          </a:p>
          <a:p>
            <a:pPr>
              <a:buFont typeface="Arial" panose="020B0604020202020204" pitchFamily="34" charset="0"/>
              <a:buChar char="•"/>
            </a:pPr>
            <a:r>
              <a:rPr lang="en-US" sz="2400" b="0" dirty="0"/>
              <a:t>Much of the explicit teaching of literacy occurs in the English learning area, however, it is strengthened, made specific and extended in other learning areas as students engage in a range of learning and assessment with significant literacy demands.</a:t>
            </a:r>
          </a:p>
          <a:p>
            <a:pPr>
              <a:buFont typeface="Arial" panose="020B0604020202020204" pitchFamily="34" charset="0"/>
              <a:buChar char="•"/>
            </a:pPr>
            <a:r>
              <a:rPr lang="en-US" sz="2400" b="0" dirty="0"/>
              <a:t>Resources will be prepared to support teachers to understand the language demands of different learning areas, and demonstrate how English content descriptions apply to particular texts.</a:t>
            </a:r>
            <a:endParaRPr lang="en-AU" sz="2400" b="0" dirty="0"/>
          </a:p>
          <a:p>
            <a:pPr>
              <a:buFont typeface="Arial" panose="020B0604020202020204" pitchFamily="34" charset="0"/>
              <a:buChar char="•"/>
            </a:pPr>
            <a:endParaRPr lang="en-AU" sz="2400" b="0" dirty="0"/>
          </a:p>
        </p:txBody>
      </p:sp>
    </p:spTree>
    <p:extLst>
      <p:ext uri="{BB962C8B-B14F-4D97-AF65-F5344CB8AC3E}">
        <p14:creationId xmlns:p14="http://schemas.microsoft.com/office/powerpoint/2010/main" val="265644243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smtClean="0"/>
              <a:t>Possible steps for integrating the Victorian Curriculum</a:t>
            </a:r>
            <a:endParaRPr lang="en-AU" sz="3600" dirty="0"/>
          </a:p>
        </p:txBody>
      </p:sp>
      <p:sp>
        <p:nvSpPr>
          <p:cNvPr id="3" name="Content Placeholder 2"/>
          <p:cNvSpPr>
            <a:spLocks noGrp="1"/>
          </p:cNvSpPr>
          <p:nvPr>
            <p:ph idx="1"/>
          </p:nvPr>
        </p:nvSpPr>
        <p:spPr>
          <a:xfrm>
            <a:off x="683568" y="1628800"/>
            <a:ext cx="7772400" cy="3962400"/>
          </a:xfrm>
        </p:spPr>
        <p:txBody>
          <a:bodyPr/>
          <a:lstStyle/>
          <a:p>
            <a:pPr marL="514350" indent="-514350">
              <a:buFont typeface="+mj-lt"/>
              <a:buAutoNum type="arabicPeriod"/>
            </a:pPr>
            <a:r>
              <a:rPr lang="en-AU" sz="2800" b="0" dirty="0" smtClean="0"/>
              <a:t>whole-school audit of current programs</a:t>
            </a:r>
            <a:endParaRPr lang="en-AU" sz="2800" b="0" dirty="0"/>
          </a:p>
          <a:p>
            <a:pPr marL="514350" indent="-514350">
              <a:buFont typeface="+mj-lt"/>
              <a:buAutoNum type="arabicPeriod"/>
            </a:pPr>
            <a:r>
              <a:rPr lang="en-AU" sz="2800" b="0" dirty="0" smtClean="0"/>
              <a:t>preparation of Scope and Sequence - we asked our teams to break the scope and sequence down into Skills (what the students learn to do) and Knowledge (what they learn about</a:t>
            </a:r>
          </a:p>
          <a:p>
            <a:pPr marL="514350" indent="-514350">
              <a:buFont typeface="+mj-lt"/>
              <a:buAutoNum type="arabicPeriod"/>
            </a:pPr>
            <a:r>
              <a:rPr lang="en-AU" sz="2800" b="0" dirty="0" smtClean="0"/>
              <a:t>definition </a:t>
            </a:r>
            <a:r>
              <a:rPr lang="en-AU" sz="2800" b="0" dirty="0"/>
              <a:t>of units – use </a:t>
            </a:r>
            <a:r>
              <a:rPr lang="en-AU" sz="2800" b="0" dirty="0" smtClean="0"/>
              <a:t>mapping template</a:t>
            </a:r>
            <a:endParaRPr lang="en-AU" sz="2800" b="0" dirty="0"/>
          </a:p>
          <a:p>
            <a:pPr marL="514350" indent="-514350">
              <a:buFont typeface="+mj-lt"/>
              <a:buAutoNum type="arabicPeriod"/>
            </a:pPr>
            <a:r>
              <a:rPr lang="en-AU" sz="2800" b="0" dirty="0" smtClean="0"/>
              <a:t>development </a:t>
            </a:r>
            <a:r>
              <a:rPr lang="en-AU" sz="2800" b="0" dirty="0"/>
              <a:t>of units</a:t>
            </a:r>
          </a:p>
          <a:p>
            <a:pPr marL="514350" indent="-514350">
              <a:buFont typeface="+mj-lt"/>
              <a:buAutoNum type="arabicPeriod"/>
            </a:pPr>
            <a:r>
              <a:rPr lang="en-AU" sz="2800" b="0" dirty="0" smtClean="0"/>
              <a:t>development </a:t>
            </a:r>
            <a:r>
              <a:rPr lang="en-AU" sz="2800" b="0" dirty="0"/>
              <a:t>of lesson sequence.</a:t>
            </a:r>
          </a:p>
        </p:txBody>
      </p:sp>
    </p:spTree>
    <p:extLst>
      <p:ext uri="{BB962C8B-B14F-4D97-AF65-F5344CB8AC3E}">
        <p14:creationId xmlns:p14="http://schemas.microsoft.com/office/powerpoint/2010/main" val="3636687702"/>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43000"/>
          </a:xfrm>
        </p:spPr>
        <p:txBody>
          <a:bodyPr/>
          <a:lstStyle/>
          <a:p>
            <a:r>
              <a:rPr lang="en-AU" dirty="0"/>
              <a:t>EAL</a:t>
            </a:r>
          </a:p>
        </p:txBody>
      </p:sp>
      <p:sp>
        <p:nvSpPr>
          <p:cNvPr id="3" name="Content Placeholder 2"/>
          <p:cNvSpPr>
            <a:spLocks noGrp="1"/>
          </p:cNvSpPr>
          <p:nvPr>
            <p:ph idx="1"/>
          </p:nvPr>
        </p:nvSpPr>
        <p:spPr>
          <a:xfrm>
            <a:off x="539552" y="1268760"/>
            <a:ext cx="7990656" cy="5184576"/>
          </a:xfrm>
        </p:spPr>
        <p:txBody>
          <a:bodyPr>
            <a:normAutofit fontScale="77500" lnSpcReduction="20000"/>
          </a:bodyPr>
          <a:lstStyle/>
          <a:p>
            <a:pPr>
              <a:buFont typeface="Arial" panose="020B0604020202020204" pitchFamily="34" charset="0"/>
              <a:buChar char="•"/>
            </a:pPr>
            <a:r>
              <a:rPr lang="en-US" b="0" dirty="0"/>
              <a:t>During 2016, the VCAA and DET </a:t>
            </a:r>
            <a:r>
              <a:rPr lang="en-US" b="0" dirty="0" smtClean="0"/>
              <a:t>is working in </a:t>
            </a:r>
            <a:r>
              <a:rPr lang="en-US" b="0" dirty="0"/>
              <a:t>partnership to develop the Victorian Curriculum F–10 English as an Additional Language (EAL), which will be aligned to the new Victorian Curriculum F–10 English. </a:t>
            </a:r>
          </a:p>
          <a:p>
            <a:pPr>
              <a:buFont typeface="Arial" panose="020B0604020202020204" pitchFamily="34" charset="0"/>
              <a:buChar char="•"/>
            </a:pPr>
            <a:r>
              <a:rPr lang="en-US" b="0" dirty="0"/>
              <a:t>The curriculum will be accompanied by teaching and learning resources.</a:t>
            </a:r>
          </a:p>
          <a:p>
            <a:pPr>
              <a:buFont typeface="Arial" panose="020B0604020202020204" pitchFamily="34" charset="0"/>
              <a:buChar char="•"/>
            </a:pPr>
            <a:r>
              <a:rPr lang="en-US" b="0" dirty="0"/>
              <a:t>Building on the </a:t>
            </a:r>
            <a:r>
              <a:rPr lang="en-US" b="0" i="1" dirty="0"/>
              <a:t>EAL Companion to AusVELS</a:t>
            </a:r>
            <a:r>
              <a:rPr lang="en-US" b="0" dirty="0"/>
              <a:t>, the </a:t>
            </a:r>
            <a:r>
              <a:rPr lang="en-US" b="0" i="1" dirty="0"/>
              <a:t>EAL Developmental Continuum P–10</a:t>
            </a:r>
            <a:r>
              <a:rPr lang="en-US" b="0" dirty="0"/>
              <a:t> and findings from assessment research being undertaken by DET, the EAL curriculum will focus on the language skills needed by students for whom English is an additional language and will take account of the diverse nature of this group through multiple pathways for learning English and learning in English.</a:t>
            </a:r>
          </a:p>
          <a:p>
            <a:pPr>
              <a:buFont typeface="Arial" panose="020B0604020202020204" pitchFamily="34" charset="0"/>
              <a:buChar char="•"/>
            </a:pPr>
            <a:r>
              <a:rPr lang="en-US" b="0" dirty="0"/>
              <a:t>It is intended that the EAL curriculum will be available from Term 1, 2017. </a:t>
            </a:r>
            <a:endParaRPr lang="en-AU" dirty="0"/>
          </a:p>
        </p:txBody>
      </p:sp>
    </p:spTree>
    <p:extLst>
      <p:ext uri="{BB962C8B-B14F-4D97-AF65-F5344CB8AC3E}">
        <p14:creationId xmlns:p14="http://schemas.microsoft.com/office/powerpoint/2010/main" val="201166535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764704"/>
            <a:ext cx="7772400" cy="1143000"/>
          </a:xfrm>
        </p:spPr>
        <p:txBody>
          <a:bodyPr/>
          <a:lstStyle/>
          <a:p>
            <a:r>
              <a:rPr lang="en-AU" dirty="0"/>
              <a:t>Comments/Questions</a:t>
            </a:r>
          </a:p>
        </p:txBody>
      </p:sp>
      <p:sp>
        <p:nvSpPr>
          <p:cNvPr id="3" name="Content Placeholder 2"/>
          <p:cNvSpPr>
            <a:spLocks noGrp="1"/>
          </p:cNvSpPr>
          <p:nvPr>
            <p:ph idx="1"/>
          </p:nvPr>
        </p:nvSpPr>
        <p:spPr/>
        <p:txBody>
          <a:bodyPr>
            <a:normAutofit lnSpcReduction="10000"/>
          </a:bodyPr>
          <a:lstStyle/>
          <a:p>
            <a:pPr marL="0" indent="0">
              <a:spcAft>
                <a:spcPts val="0"/>
              </a:spcAft>
              <a:buNone/>
            </a:pPr>
            <a:r>
              <a:rPr lang="en-AU" sz="4000" dirty="0">
                <a:latin typeface="Calibri"/>
                <a:ea typeface="Calibri"/>
                <a:cs typeface="Times New Roman"/>
              </a:rPr>
              <a:t> </a:t>
            </a:r>
          </a:p>
          <a:p>
            <a:pPr marL="0" indent="0">
              <a:spcAft>
                <a:spcPts val="0"/>
              </a:spcAft>
              <a:buNone/>
            </a:pPr>
            <a:endParaRPr lang="en-AU" sz="4000" dirty="0">
              <a:latin typeface="Calibri"/>
              <a:ea typeface="Calibri"/>
              <a:cs typeface="Times New Roman"/>
            </a:endParaRPr>
          </a:p>
          <a:p>
            <a:pPr marL="0" indent="0">
              <a:spcAft>
                <a:spcPts val="0"/>
              </a:spcAft>
              <a:buNone/>
            </a:pPr>
            <a:endParaRPr lang="en-AU" sz="4000" dirty="0">
              <a:latin typeface="Calibri"/>
              <a:ea typeface="Calibri"/>
              <a:cs typeface="Times New Roman"/>
            </a:endParaRPr>
          </a:p>
          <a:p>
            <a:pPr marL="0" indent="0">
              <a:spcAft>
                <a:spcPts val="0"/>
              </a:spcAft>
              <a:buNone/>
            </a:pPr>
            <a:r>
              <a:rPr lang="en-AU" sz="2800" dirty="0">
                <a:solidFill>
                  <a:srgbClr val="1F497D"/>
                </a:solidFill>
                <a:ea typeface="Times New Roman"/>
                <a:cs typeface="Times New Roman"/>
              </a:rPr>
              <a:t>Jacqueline Moore </a:t>
            </a:r>
            <a:r>
              <a:rPr lang="en-AU" sz="2800" dirty="0">
                <a:solidFill>
                  <a:srgbClr val="4F81BD"/>
                </a:solidFill>
                <a:ea typeface="Times New Roman"/>
                <a:cs typeface="Times New Roman"/>
              </a:rPr>
              <a:t>|</a:t>
            </a:r>
            <a:r>
              <a:rPr lang="en-AU" sz="2800" dirty="0">
                <a:solidFill>
                  <a:srgbClr val="1F497D"/>
                </a:solidFill>
                <a:ea typeface="Times New Roman"/>
                <a:cs typeface="Times New Roman"/>
              </a:rPr>
              <a:t> </a:t>
            </a:r>
            <a:r>
              <a:rPr lang="en-AU" sz="2800" dirty="0" smtClean="0">
                <a:solidFill>
                  <a:srgbClr val="1F497D"/>
                </a:solidFill>
                <a:ea typeface="Times New Roman"/>
                <a:cs typeface="Times New Roman"/>
              </a:rPr>
              <a:t>English Curriculum 				      Manager</a:t>
            </a:r>
            <a:endParaRPr lang="en-AU" sz="2800" dirty="0">
              <a:latin typeface="Calibri"/>
              <a:ea typeface="Calibri"/>
              <a:cs typeface="Times New Roman"/>
            </a:endParaRPr>
          </a:p>
          <a:p>
            <a:pPr marL="0" indent="0">
              <a:spcAft>
                <a:spcPts val="0"/>
              </a:spcAft>
              <a:buNone/>
            </a:pPr>
            <a:r>
              <a:rPr lang="en-AU" sz="2800" dirty="0">
                <a:solidFill>
                  <a:srgbClr val="7F7F7F"/>
                </a:solidFill>
                <a:ea typeface="Times New Roman"/>
                <a:cs typeface="Times New Roman"/>
              </a:rPr>
              <a:t>T: (03) 9032 1691  </a:t>
            </a:r>
            <a:endParaRPr lang="en-AU" sz="3600" dirty="0">
              <a:latin typeface="Calibri"/>
              <a:ea typeface="Calibri"/>
              <a:cs typeface="Times New Roman"/>
            </a:endParaRPr>
          </a:p>
          <a:p>
            <a:pPr marL="0" indent="0">
              <a:spcAft>
                <a:spcPts val="0"/>
              </a:spcAft>
              <a:buNone/>
            </a:pPr>
            <a:r>
              <a:rPr lang="en-AU" sz="2800" dirty="0">
                <a:solidFill>
                  <a:srgbClr val="7F7F7F"/>
                </a:solidFill>
                <a:ea typeface="Times New Roman"/>
                <a:cs typeface="Times New Roman"/>
              </a:rPr>
              <a:t>E: </a:t>
            </a:r>
            <a:r>
              <a:rPr lang="en-AU" sz="2800" u="sng" dirty="0" smtClean="0">
                <a:solidFill>
                  <a:srgbClr val="0000FF"/>
                </a:solidFill>
                <a:ea typeface="Times New Roman"/>
                <a:cs typeface="Times New Roman"/>
                <a:hlinkClick r:id="rId3"/>
              </a:rPr>
              <a:t>moore.jacqueline.j@edumail.vic.gov.au</a:t>
            </a:r>
            <a:endParaRPr lang="en-AU" sz="3600" dirty="0">
              <a:latin typeface="Calibri"/>
              <a:ea typeface="Calibri"/>
              <a:cs typeface="Times New Roman"/>
            </a:endParaRPr>
          </a:p>
          <a:p>
            <a:pPr marL="0" indent="0">
              <a:buNone/>
            </a:pPr>
            <a:endParaRPr lang="en-AU" dirty="0"/>
          </a:p>
        </p:txBody>
      </p:sp>
    </p:spTree>
    <p:extLst>
      <p:ext uri="{BB962C8B-B14F-4D97-AF65-F5344CB8AC3E}">
        <p14:creationId xmlns:p14="http://schemas.microsoft.com/office/powerpoint/2010/main" val="320708686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868958"/>
          </a:xfrm>
        </p:spPr>
        <p:txBody>
          <a:bodyPr/>
          <a:lstStyle/>
          <a:p>
            <a:r>
              <a:rPr lang="en-AU" sz="3600" dirty="0"/>
              <a:t>The Victorian </a:t>
            </a:r>
            <a:r>
              <a:rPr lang="en-AU" sz="3600" dirty="0" smtClean="0"/>
              <a:t>English Curriculum </a:t>
            </a:r>
            <a:r>
              <a:rPr lang="en-AU" sz="3600" dirty="0"/>
              <a:t/>
            </a:r>
            <a:br>
              <a:rPr lang="en-AU" sz="3600" dirty="0"/>
            </a:br>
            <a:r>
              <a:rPr lang="en-AU" sz="3600" dirty="0" smtClean="0"/>
              <a:t>7–10</a:t>
            </a:r>
            <a:endParaRPr lang="en-AU" sz="3600" dirty="0"/>
          </a:p>
        </p:txBody>
      </p:sp>
      <p:sp>
        <p:nvSpPr>
          <p:cNvPr id="3" name="Content Placeholder 2"/>
          <p:cNvSpPr>
            <a:spLocks noGrp="1"/>
          </p:cNvSpPr>
          <p:nvPr>
            <p:ph sz="half" idx="2"/>
          </p:nvPr>
        </p:nvSpPr>
        <p:spPr>
          <a:xfrm>
            <a:off x="1115616" y="2492896"/>
            <a:ext cx="7056784" cy="3456384"/>
          </a:xfrm>
        </p:spPr>
        <p:txBody>
          <a:bodyPr/>
          <a:lstStyle/>
          <a:p>
            <a:pPr marL="0" indent="0">
              <a:buNone/>
            </a:pPr>
            <a:r>
              <a:rPr lang="en-AU" sz="2400" b="0" dirty="0"/>
              <a:t>‘In most schools, the mandated curriculum will not constitute the whole teaching and learning program. </a:t>
            </a:r>
            <a:r>
              <a:rPr lang="en-AU" sz="2400" b="0" dirty="0" smtClean="0"/>
              <a:t>This </a:t>
            </a:r>
            <a:r>
              <a:rPr lang="en-AU" sz="2400" b="0" dirty="0"/>
              <a:t>enables schools to develop particular specialisations and areas of expertise and innovation while ensuring the mandated curriculum is delivered.’</a:t>
            </a:r>
          </a:p>
          <a:p>
            <a:pPr marL="0" indent="0">
              <a:buNone/>
            </a:pPr>
            <a:endParaRPr lang="en-AU" dirty="0"/>
          </a:p>
        </p:txBody>
      </p:sp>
    </p:spTree>
    <p:extLst>
      <p:ext uri="{BB962C8B-B14F-4D97-AF65-F5344CB8AC3E}">
        <p14:creationId xmlns:p14="http://schemas.microsoft.com/office/powerpoint/2010/main" val="211938297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7772400" cy="1143000"/>
          </a:xfrm>
        </p:spPr>
        <p:txBody>
          <a:bodyPr/>
          <a:lstStyle/>
          <a:p>
            <a:r>
              <a:rPr lang="en-AU" sz="3600" dirty="0"/>
              <a:t>Aims</a:t>
            </a:r>
          </a:p>
        </p:txBody>
      </p:sp>
      <p:sp>
        <p:nvSpPr>
          <p:cNvPr id="3" name="Content Placeholder 2"/>
          <p:cNvSpPr>
            <a:spLocks noGrp="1"/>
          </p:cNvSpPr>
          <p:nvPr>
            <p:ph idx="1"/>
          </p:nvPr>
        </p:nvSpPr>
        <p:spPr>
          <a:xfrm>
            <a:off x="683568" y="1484784"/>
            <a:ext cx="7772400" cy="3962400"/>
          </a:xfrm>
        </p:spPr>
        <p:txBody>
          <a:bodyPr/>
          <a:lstStyle/>
          <a:p>
            <a:pPr marL="0" indent="0">
              <a:buNone/>
            </a:pPr>
            <a:r>
              <a:rPr lang="en-US" sz="2000" b="0" dirty="0"/>
              <a:t>The English curriculum aims to ensure that students:</a:t>
            </a:r>
          </a:p>
          <a:p>
            <a:pPr>
              <a:buFont typeface="Arial" panose="020B0604020202020204" pitchFamily="34" charset="0"/>
              <a:buChar char="•"/>
            </a:pPr>
            <a:r>
              <a:rPr lang="en-US" sz="2000" b="0" dirty="0"/>
              <a:t>learn to listen to, read, view, speak, write, create and reflect on increasingly complex and sophisticated spoken, written and multimodal texts across a growing range of contexts with accuracy, fluency and purpose</a:t>
            </a:r>
          </a:p>
          <a:p>
            <a:pPr>
              <a:buFont typeface="Arial" panose="020B0604020202020204" pitchFamily="34" charset="0"/>
              <a:buChar char="•"/>
            </a:pPr>
            <a:r>
              <a:rPr lang="en-US" sz="2000" b="0" dirty="0"/>
              <a:t>appreciate, enjoy and use the English language in all its variations and develop a sense of its richness and power to evoke feelings, convey information, form ideas, facilitate interaction with others, entertain, persuade and argue</a:t>
            </a:r>
          </a:p>
          <a:p>
            <a:pPr>
              <a:buFont typeface="Arial" panose="020B0604020202020204" pitchFamily="34" charset="0"/>
              <a:buChar char="•"/>
            </a:pPr>
            <a:r>
              <a:rPr lang="en-US" sz="2000" b="0" dirty="0"/>
              <a:t>understand how Standard Australian English works in its spoken and written forms and in combination with non-linguistic forms of communication to create meaning</a:t>
            </a:r>
          </a:p>
          <a:p>
            <a:pPr>
              <a:buFont typeface="Arial" panose="020B0604020202020204" pitchFamily="34" charset="0"/>
              <a:buChar char="•"/>
            </a:pPr>
            <a:r>
              <a:rPr lang="en-US" sz="2000" b="0" dirty="0"/>
              <a:t>develop interest and skills in inquiring into the aesthetic aspects of texts, and develop an informed appreciation of literature.</a:t>
            </a:r>
            <a:endParaRPr lang="en-AU" sz="2000" b="0" dirty="0"/>
          </a:p>
        </p:txBody>
      </p:sp>
    </p:spTree>
    <p:extLst>
      <p:ext uri="{BB962C8B-B14F-4D97-AF65-F5344CB8AC3E}">
        <p14:creationId xmlns:p14="http://schemas.microsoft.com/office/powerpoint/2010/main" val="143551496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23528" y="548680"/>
            <a:ext cx="8075612" cy="503237"/>
          </a:xfrm>
        </p:spPr>
        <p:txBody>
          <a:bodyPr>
            <a:noAutofit/>
          </a:bodyPr>
          <a:lstStyle/>
          <a:p>
            <a:r>
              <a:rPr lang="en-AU" sz="3200" dirty="0">
                <a:latin typeface="Arial" pitchFamily="34" charset="0"/>
                <a:cs typeface="Arial" pitchFamily="34" charset="0"/>
              </a:rPr>
              <a:t>Conceptual structure</a:t>
            </a:r>
          </a:p>
        </p:txBody>
      </p:sp>
      <p:sp>
        <p:nvSpPr>
          <p:cNvPr id="8" name="TextBox 7"/>
          <p:cNvSpPr txBox="1"/>
          <p:nvPr/>
        </p:nvSpPr>
        <p:spPr>
          <a:xfrm>
            <a:off x="2267744" y="2096852"/>
            <a:ext cx="860492" cy="3204356"/>
          </a:xfrm>
          <a:prstGeom prst="rect">
            <a:avLst/>
          </a:prstGeom>
          <a:solidFill>
            <a:schemeClr val="tx2">
              <a:lumMod val="20000"/>
              <a:lumOff val="80000"/>
            </a:schemeClr>
          </a:solidFill>
          <a:ln w="12700">
            <a:solidFill>
              <a:schemeClr val="tx1"/>
            </a:solidFill>
          </a:ln>
        </p:spPr>
        <p:txBody>
          <a:bodyPr vert="vert270" wrap="square" rtlCol="0">
            <a:spAutoFit/>
          </a:bodyPr>
          <a:lstStyle/>
          <a:p>
            <a:pPr algn="ctr">
              <a:lnSpc>
                <a:spcPct val="300000"/>
              </a:lnSpc>
              <a:spcBef>
                <a:spcPts val="1800"/>
              </a:spcBef>
              <a:spcAft>
                <a:spcPts val="1800"/>
              </a:spcAft>
            </a:pPr>
            <a:r>
              <a:rPr lang="en-AU" sz="1800" dirty="0">
                <a:latin typeface="Arial" pitchFamily="34" charset="0"/>
                <a:cs typeface="Arial" pitchFamily="34" charset="0"/>
              </a:rPr>
              <a:t>Language</a:t>
            </a:r>
            <a:endParaRPr lang="en-AU" sz="1600" dirty="0">
              <a:latin typeface="Arial" pitchFamily="34" charset="0"/>
              <a:cs typeface="Arial" pitchFamily="34" charset="0"/>
            </a:endParaRPr>
          </a:p>
        </p:txBody>
      </p:sp>
      <p:sp>
        <p:nvSpPr>
          <p:cNvPr id="9" name="TextBox 8"/>
          <p:cNvSpPr txBox="1"/>
          <p:nvPr/>
        </p:nvSpPr>
        <p:spPr>
          <a:xfrm rot="5400000">
            <a:off x="3449343" y="2810399"/>
            <a:ext cx="877163" cy="3672407"/>
          </a:xfrm>
          <a:prstGeom prst="rect">
            <a:avLst/>
          </a:prstGeom>
          <a:solidFill>
            <a:schemeClr val="tx2">
              <a:lumMod val="20000"/>
              <a:lumOff val="80000"/>
              <a:alpha val="50000"/>
            </a:schemeClr>
          </a:solidFill>
          <a:ln w="12700">
            <a:solidFill>
              <a:schemeClr val="tx1"/>
            </a:solidFill>
          </a:ln>
        </p:spPr>
        <p:txBody>
          <a:bodyPr vert="vert270" wrap="square" rtlCol="0">
            <a:spAutoFit/>
          </a:bodyPr>
          <a:lstStyle/>
          <a:p>
            <a:pPr algn="ctr">
              <a:lnSpc>
                <a:spcPct val="250000"/>
              </a:lnSpc>
              <a:spcBef>
                <a:spcPts val="600"/>
              </a:spcBef>
              <a:spcAft>
                <a:spcPts val="600"/>
              </a:spcAft>
            </a:pPr>
            <a:r>
              <a:rPr lang="en-AU" sz="1800" dirty="0">
                <a:latin typeface="Arial" pitchFamily="34" charset="0"/>
                <a:cs typeface="Arial" pitchFamily="34" charset="0"/>
              </a:rPr>
              <a:t>Literacy</a:t>
            </a:r>
            <a:endParaRPr lang="en-AU" sz="1600" dirty="0">
              <a:latin typeface="Arial" pitchFamily="34" charset="0"/>
              <a:cs typeface="Arial" pitchFamily="34" charset="0"/>
            </a:endParaRPr>
          </a:p>
        </p:txBody>
      </p:sp>
      <p:sp>
        <p:nvSpPr>
          <p:cNvPr id="10" name="TextBox 9"/>
          <p:cNvSpPr txBox="1"/>
          <p:nvPr/>
        </p:nvSpPr>
        <p:spPr>
          <a:xfrm>
            <a:off x="6372200" y="2309971"/>
            <a:ext cx="2520280" cy="830997"/>
          </a:xfrm>
          <a:prstGeom prst="rect">
            <a:avLst/>
          </a:prstGeom>
          <a:noFill/>
        </p:spPr>
        <p:txBody>
          <a:bodyPr wrap="square" rtlCol="0">
            <a:spAutoFit/>
          </a:bodyPr>
          <a:lstStyle/>
          <a:p>
            <a:r>
              <a:rPr lang="en-AU" b="1" dirty="0">
                <a:latin typeface="Arial" pitchFamily="34" charset="0"/>
                <a:cs typeface="Arial" pitchFamily="34" charset="0"/>
              </a:rPr>
              <a:t>Reading and viewing</a:t>
            </a:r>
          </a:p>
        </p:txBody>
      </p:sp>
      <p:sp>
        <p:nvSpPr>
          <p:cNvPr id="11" name="TextBox 10"/>
          <p:cNvSpPr txBox="1"/>
          <p:nvPr/>
        </p:nvSpPr>
        <p:spPr>
          <a:xfrm>
            <a:off x="6354355" y="3131494"/>
            <a:ext cx="2664296" cy="1200329"/>
          </a:xfrm>
          <a:prstGeom prst="rect">
            <a:avLst/>
          </a:prstGeom>
          <a:noFill/>
        </p:spPr>
        <p:txBody>
          <a:bodyPr wrap="square" rtlCol="0">
            <a:spAutoFit/>
          </a:bodyPr>
          <a:lstStyle/>
          <a:p>
            <a:r>
              <a:rPr lang="en-AU" b="1" dirty="0">
                <a:latin typeface="Arial" pitchFamily="34" charset="0"/>
                <a:cs typeface="Arial" pitchFamily="34" charset="0"/>
              </a:rPr>
              <a:t>Writing</a:t>
            </a:r>
          </a:p>
          <a:p>
            <a:r>
              <a:rPr lang="en-AU" b="1" dirty="0">
                <a:latin typeface="Arial" pitchFamily="34" charset="0"/>
                <a:cs typeface="Arial" pitchFamily="34" charset="0"/>
              </a:rPr>
              <a:t>Speaking and listening</a:t>
            </a:r>
          </a:p>
        </p:txBody>
      </p:sp>
      <p:sp>
        <p:nvSpPr>
          <p:cNvPr id="2" name="Right Brace 1"/>
          <p:cNvSpPr/>
          <p:nvPr/>
        </p:nvSpPr>
        <p:spPr bwMode="auto">
          <a:xfrm>
            <a:off x="5796136" y="2204864"/>
            <a:ext cx="576064" cy="3060493"/>
          </a:xfrm>
          <a:prstGeom prst="rightBrace">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7" name="TextBox 6"/>
          <p:cNvSpPr txBox="1"/>
          <p:nvPr/>
        </p:nvSpPr>
        <p:spPr>
          <a:xfrm>
            <a:off x="2051720" y="2356138"/>
            <a:ext cx="3672408" cy="784830"/>
          </a:xfrm>
          <a:prstGeom prst="rect">
            <a:avLst/>
          </a:prstGeom>
          <a:solidFill>
            <a:schemeClr val="tx2">
              <a:lumMod val="20000"/>
              <a:lumOff val="80000"/>
              <a:alpha val="50000"/>
            </a:schemeClr>
          </a:solidFill>
          <a:ln w="6350">
            <a:solidFill>
              <a:schemeClr val="tx1"/>
            </a:solidFill>
          </a:ln>
        </p:spPr>
        <p:txBody>
          <a:bodyPr wrap="square" rtlCol="0" anchor="ctr">
            <a:spAutoFit/>
          </a:bodyPr>
          <a:lstStyle/>
          <a:p>
            <a:pPr algn="ctr">
              <a:lnSpc>
                <a:spcPct val="250000"/>
              </a:lnSpc>
              <a:spcBef>
                <a:spcPts val="600"/>
              </a:spcBef>
              <a:spcAft>
                <a:spcPts val="600"/>
              </a:spcAft>
            </a:pPr>
            <a:r>
              <a:rPr lang="en-AU" sz="1800" dirty="0">
                <a:latin typeface="Arial" pitchFamily="34" charset="0"/>
                <a:cs typeface="Arial" pitchFamily="34" charset="0"/>
              </a:rPr>
              <a:t>Literature</a:t>
            </a:r>
            <a:endParaRPr lang="en-AU" sz="1600" dirty="0">
              <a:latin typeface="Arial" pitchFamily="34" charset="0"/>
              <a:cs typeface="Arial" pitchFamily="34" charset="0"/>
            </a:endParaRPr>
          </a:p>
        </p:txBody>
      </p:sp>
      <p:sp>
        <p:nvSpPr>
          <p:cNvPr id="13" name="TextBox 12"/>
          <p:cNvSpPr txBox="1"/>
          <p:nvPr/>
        </p:nvSpPr>
        <p:spPr>
          <a:xfrm>
            <a:off x="323528" y="3246075"/>
            <a:ext cx="1800200" cy="830997"/>
          </a:xfrm>
          <a:prstGeom prst="rect">
            <a:avLst/>
          </a:prstGeom>
          <a:solidFill>
            <a:schemeClr val="accent2">
              <a:alpha val="50000"/>
            </a:schemeClr>
          </a:solidFill>
        </p:spPr>
        <p:txBody>
          <a:bodyPr wrap="square" rtlCol="0">
            <a:spAutoFit/>
          </a:bodyPr>
          <a:lstStyle/>
          <a:p>
            <a:r>
              <a:rPr lang="en-AU" sz="1600" dirty="0">
                <a:latin typeface="Arial" pitchFamily="34" charset="0"/>
                <a:cs typeface="Arial" pitchFamily="34" charset="0"/>
              </a:rPr>
              <a:t>Knowledge of the English language and how it works</a:t>
            </a:r>
          </a:p>
        </p:txBody>
      </p:sp>
      <p:sp>
        <p:nvSpPr>
          <p:cNvPr id="14" name="TextBox 13"/>
          <p:cNvSpPr txBox="1"/>
          <p:nvPr/>
        </p:nvSpPr>
        <p:spPr>
          <a:xfrm>
            <a:off x="3203848" y="5171708"/>
            <a:ext cx="2457121" cy="1323439"/>
          </a:xfrm>
          <a:prstGeom prst="rect">
            <a:avLst/>
          </a:prstGeom>
          <a:solidFill>
            <a:schemeClr val="accent2">
              <a:alpha val="50000"/>
            </a:schemeClr>
          </a:solidFill>
        </p:spPr>
        <p:txBody>
          <a:bodyPr wrap="square" rtlCol="0">
            <a:spAutoFit/>
          </a:bodyPr>
          <a:lstStyle/>
          <a:p>
            <a:r>
              <a:rPr lang="en-US" sz="1600" dirty="0">
                <a:latin typeface="Arial" pitchFamily="34" charset="0"/>
                <a:cs typeface="Arial" pitchFamily="34" charset="0"/>
              </a:rPr>
              <a:t>Interpret and create texts with appropriateness, accuracy, confidence, fluency and efficacy for a range of contexts</a:t>
            </a:r>
            <a:endParaRPr lang="en-AU" sz="1600" dirty="0">
              <a:latin typeface="Arial" pitchFamily="34" charset="0"/>
              <a:cs typeface="Arial" pitchFamily="34" charset="0"/>
            </a:endParaRPr>
          </a:p>
        </p:txBody>
      </p:sp>
      <p:sp>
        <p:nvSpPr>
          <p:cNvPr id="15" name="TextBox 14"/>
          <p:cNvSpPr txBox="1"/>
          <p:nvPr/>
        </p:nvSpPr>
        <p:spPr>
          <a:xfrm>
            <a:off x="3388292" y="1180492"/>
            <a:ext cx="2088232" cy="1077218"/>
          </a:xfrm>
          <a:prstGeom prst="rect">
            <a:avLst/>
          </a:prstGeom>
          <a:solidFill>
            <a:schemeClr val="accent2">
              <a:alpha val="50000"/>
            </a:schemeClr>
          </a:solidFill>
        </p:spPr>
        <p:txBody>
          <a:bodyPr wrap="square" rtlCol="0">
            <a:spAutoFit/>
          </a:bodyPr>
          <a:lstStyle/>
          <a:p>
            <a:r>
              <a:rPr lang="en-AU" sz="1600" dirty="0">
                <a:latin typeface="Arial" pitchFamily="34" charset="0"/>
                <a:cs typeface="Arial" pitchFamily="34" charset="0"/>
              </a:rPr>
              <a:t>Study of literary texts of personal, cultural, social and aesthetic value</a:t>
            </a:r>
          </a:p>
        </p:txBody>
      </p:sp>
      <p:sp>
        <p:nvSpPr>
          <p:cNvPr id="16" name="TextBox 15"/>
          <p:cNvSpPr txBox="1"/>
          <p:nvPr/>
        </p:nvSpPr>
        <p:spPr>
          <a:xfrm>
            <a:off x="6388343" y="4519789"/>
            <a:ext cx="2520280" cy="1477328"/>
          </a:xfrm>
          <a:prstGeom prst="rect">
            <a:avLst/>
          </a:prstGeom>
          <a:solidFill>
            <a:schemeClr val="accent2">
              <a:alpha val="50000"/>
            </a:schemeClr>
          </a:solidFill>
        </p:spPr>
        <p:txBody>
          <a:bodyPr wrap="square" rtlCol="0">
            <a:spAutoFit/>
          </a:bodyPr>
          <a:lstStyle/>
          <a:p>
            <a:r>
              <a:rPr lang="en-AU" sz="1800" dirty="0">
                <a:latin typeface="Arial" pitchFamily="34" charset="0"/>
                <a:cs typeface="Arial" pitchFamily="34" charset="0"/>
              </a:rPr>
              <a:t>Students will demonstrate their knowledge and skills through three language modes</a:t>
            </a:r>
          </a:p>
        </p:txBody>
      </p:sp>
      <p:sp>
        <p:nvSpPr>
          <p:cNvPr id="4" name="Rectangle 3"/>
          <p:cNvSpPr/>
          <p:nvPr/>
        </p:nvSpPr>
        <p:spPr>
          <a:xfrm>
            <a:off x="6469615" y="1395058"/>
            <a:ext cx="2286000" cy="954107"/>
          </a:xfrm>
          <a:prstGeom prst="rect">
            <a:avLst/>
          </a:prstGeom>
        </p:spPr>
        <p:txBody>
          <a:bodyPr wrap="square">
            <a:spAutoFit/>
          </a:bodyPr>
          <a:lstStyle/>
          <a:p>
            <a:pPr marR="0" lvl="0" defTabSz="914400" eaLnBrk="1" fontAlgn="auto" latinLnBrk="0" hangingPunct="1">
              <a:lnSpc>
                <a:spcPct val="100000"/>
              </a:lnSpc>
              <a:spcBef>
                <a:spcPts val="0"/>
              </a:spcBef>
              <a:spcAft>
                <a:spcPts val="0"/>
              </a:spcAft>
              <a:buClrTx/>
              <a:buSzTx/>
              <a:tabLst/>
              <a:defRPr/>
            </a:pPr>
            <a:r>
              <a:rPr kumimoji="0" lang="en-US" sz="1400" b="0" i="0" u="none" strike="noStrike" kern="0" cap="none" spc="0" normalizeH="0" baseline="0" noProof="0" dirty="0">
                <a:ln>
                  <a:noFill/>
                </a:ln>
                <a:solidFill>
                  <a:prstClr val="black"/>
                </a:solidFill>
                <a:effectLst/>
                <a:uLnTx/>
                <a:uFillTx/>
                <a:latin typeface="Arial"/>
              </a:rPr>
              <a:t>The first achievement standard at Foundation and then at Levels 1, 2, 3, 4, 5, 6, 7, 8, 9 and 10 </a:t>
            </a:r>
          </a:p>
        </p:txBody>
      </p:sp>
      <p:sp>
        <p:nvSpPr>
          <p:cNvPr id="17" name="Rectangle 16"/>
          <p:cNvSpPr/>
          <p:nvPr/>
        </p:nvSpPr>
        <p:spPr>
          <a:xfrm>
            <a:off x="3240360" y="3429000"/>
            <a:ext cx="2483768" cy="523220"/>
          </a:xfrm>
          <a:prstGeom prst="rect">
            <a:avLst/>
          </a:prstGeom>
        </p:spPr>
        <p:txBody>
          <a:bodyPr wrap="square">
            <a:spAutoFit/>
          </a:bodyPr>
          <a:lstStyle/>
          <a:p>
            <a:pPr marR="0" lvl="0" defTabSz="914400" eaLnBrk="1" fontAlgn="auto" latinLnBrk="0" hangingPunct="1">
              <a:lnSpc>
                <a:spcPct val="100000"/>
              </a:lnSpc>
              <a:spcBef>
                <a:spcPts val="0"/>
              </a:spcBef>
              <a:spcAft>
                <a:spcPts val="0"/>
              </a:spcAft>
              <a:buClrTx/>
              <a:buSzTx/>
              <a:tabLst/>
              <a:defRPr/>
            </a:pPr>
            <a:r>
              <a:rPr kumimoji="0" lang="en-US" sz="1400" b="0" i="0" u="none" strike="noStrike" kern="0" cap="none" spc="0" normalizeH="0" baseline="0" noProof="0" dirty="0">
                <a:ln>
                  <a:noFill/>
                </a:ln>
                <a:solidFill>
                  <a:prstClr val="black"/>
                </a:solidFill>
                <a:effectLst/>
                <a:uLnTx/>
                <a:uFillTx/>
                <a:latin typeface="Arial"/>
              </a:rPr>
              <a:t>Content descriptions and elaborations</a:t>
            </a:r>
            <a:endParaRPr kumimoji="0" lang="en-AU" sz="16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241539127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04664"/>
            <a:ext cx="7772400" cy="1143000"/>
          </a:xfrm>
        </p:spPr>
        <p:txBody>
          <a:bodyPr/>
          <a:lstStyle/>
          <a:p>
            <a:r>
              <a:rPr lang="en-US" sz="2400" dirty="0" smtClean="0"/>
              <a:t>Strands of learning in English</a:t>
            </a:r>
            <a:endParaRPr lang="en-US" sz="1600" dirty="0"/>
          </a:p>
        </p:txBody>
      </p:sp>
      <p:graphicFrame>
        <p:nvGraphicFramePr>
          <p:cNvPr id="4" name="Content Placeholder 3"/>
          <p:cNvGraphicFramePr>
            <a:graphicFrameLocks noGrp="1"/>
          </p:cNvGraphicFramePr>
          <p:nvPr>
            <p:ph idx="1"/>
            <p:extLst/>
          </p:nvPr>
        </p:nvGraphicFramePr>
        <p:xfrm>
          <a:off x="107504" y="1556792"/>
          <a:ext cx="2914650" cy="4485640"/>
        </p:xfrm>
        <a:graphic>
          <a:graphicData uri="http://schemas.openxmlformats.org/drawingml/2006/table">
            <a:tbl>
              <a:tblPr firstRow="1" bandRow="1">
                <a:tableStyleId>{5C22544A-7EE6-4342-B048-85BDC9FD1C3A}</a:tableStyleId>
              </a:tblPr>
              <a:tblGrid>
                <a:gridCol w="1457325">
                  <a:extLst>
                    <a:ext uri="{9D8B030D-6E8A-4147-A177-3AD203B41FA5}">
                      <a16:colId xmlns:a16="http://schemas.microsoft.com/office/drawing/2014/main" xmlns="" val="20000"/>
                    </a:ext>
                  </a:extLst>
                </a:gridCol>
                <a:gridCol w="1457325">
                  <a:extLst>
                    <a:ext uri="{9D8B030D-6E8A-4147-A177-3AD203B41FA5}">
                      <a16:colId xmlns:a16="http://schemas.microsoft.com/office/drawing/2014/main" xmlns="" val="20001"/>
                    </a:ext>
                  </a:extLst>
                </a:gridCol>
              </a:tblGrid>
              <a:tr h="370840">
                <a:tc>
                  <a:txBody>
                    <a:bodyPr/>
                    <a:lstStyle/>
                    <a:p>
                      <a:pPr algn="l"/>
                      <a:r>
                        <a:rPr lang="en-AU" sz="1600" b="0" i="0" kern="1200" dirty="0">
                          <a:solidFill>
                            <a:schemeClr val="lt1"/>
                          </a:solidFill>
                          <a:effectLst/>
                          <a:latin typeface="+mn-lt"/>
                          <a:ea typeface="+mn-ea"/>
                          <a:cs typeface="+mn-cs"/>
                        </a:rPr>
                        <a:t>Strand</a:t>
                      </a:r>
                      <a:endParaRPr lang="en-AU" sz="1600" b="0" dirty="0"/>
                    </a:p>
                  </a:txBody>
                  <a:tcPr/>
                </a:tc>
                <a:tc>
                  <a:txBody>
                    <a:bodyPr/>
                    <a:lstStyle/>
                    <a:p>
                      <a:pPr algn="l"/>
                      <a:r>
                        <a:rPr lang="en-AU" sz="1600" b="0" i="0" kern="1200" dirty="0">
                          <a:solidFill>
                            <a:schemeClr val="lt1"/>
                          </a:solidFill>
                          <a:effectLst/>
                          <a:latin typeface="+mn-lt"/>
                          <a:ea typeface="+mn-ea"/>
                          <a:cs typeface="+mn-cs"/>
                        </a:rPr>
                        <a:t>Sub-strands</a:t>
                      </a:r>
                    </a:p>
                  </a:txBody>
                  <a:tcPr/>
                </a:tc>
                <a:extLst>
                  <a:ext uri="{0D108BD9-81ED-4DB2-BD59-A6C34878D82A}">
                    <a16:rowId xmlns:a16="http://schemas.microsoft.com/office/drawing/2014/main" xmlns="" val="10000"/>
                  </a:ext>
                </a:extLst>
              </a:tr>
              <a:tr h="370840">
                <a:tc>
                  <a:txBody>
                    <a:bodyPr/>
                    <a:lstStyle/>
                    <a:p>
                      <a:pPr algn="l"/>
                      <a:r>
                        <a:rPr lang="en-AU" sz="1600" b="0" dirty="0"/>
                        <a:t>Language</a:t>
                      </a:r>
                    </a:p>
                  </a:txBody>
                  <a:tcPr/>
                </a:tc>
                <a:tc>
                  <a:txBody>
                    <a:bodyPr/>
                    <a:lstStyle/>
                    <a:p>
                      <a:pPr algn="l"/>
                      <a:r>
                        <a:rPr lang="en-AU" sz="1600" b="0" i="0" kern="1200" dirty="0">
                          <a:solidFill>
                            <a:srgbClr val="303132"/>
                          </a:solidFill>
                          <a:effectLst/>
                          <a:latin typeface="+mn-lt"/>
                          <a:ea typeface="+mn-ea"/>
                          <a:cs typeface="+mn-cs"/>
                        </a:rPr>
                        <a:t>Language variation and change</a:t>
                      </a:r>
                    </a:p>
                  </a:txBody>
                  <a:tcPr/>
                </a:tc>
                <a:extLst>
                  <a:ext uri="{0D108BD9-81ED-4DB2-BD59-A6C34878D82A}">
                    <a16:rowId xmlns:a16="http://schemas.microsoft.com/office/drawing/2014/main" xmlns="" val="10001"/>
                  </a:ext>
                </a:extLst>
              </a:tr>
              <a:tr h="370840">
                <a:tc>
                  <a:txBody>
                    <a:bodyPr/>
                    <a:lstStyle/>
                    <a:p>
                      <a:pPr algn="l"/>
                      <a:endParaRPr lang="en-AU" sz="1600" b="0" dirty="0"/>
                    </a:p>
                  </a:txBody>
                  <a:tcPr/>
                </a:tc>
                <a:tc>
                  <a:txBody>
                    <a:bodyPr/>
                    <a:lstStyle/>
                    <a:p>
                      <a:pPr algn="l"/>
                      <a:r>
                        <a:rPr lang="en-AU" sz="1600" b="0" i="0" kern="1200" dirty="0">
                          <a:solidFill>
                            <a:srgbClr val="303132"/>
                          </a:solidFill>
                          <a:effectLst/>
                          <a:latin typeface="+mn-lt"/>
                          <a:ea typeface="+mn-ea"/>
                          <a:cs typeface="+mn-cs"/>
                        </a:rPr>
                        <a:t>Language for interaction</a:t>
                      </a:r>
                    </a:p>
                  </a:txBody>
                  <a:tcPr/>
                </a:tc>
                <a:extLst>
                  <a:ext uri="{0D108BD9-81ED-4DB2-BD59-A6C34878D82A}">
                    <a16:rowId xmlns:a16="http://schemas.microsoft.com/office/drawing/2014/main" xmlns="" val="10002"/>
                  </a:ext>
                </a:extLst>
              </a:tr>
              <a:tr h="370840">
                <a:tc>
                  <a:txBody>
                    <a:bodyPr/>
                    <a:lstStyle/>
                    <a:p>
                      <a:pPr algn="l"/>
                      <a:endParaRPr lang="en-AU" sz="1600" b="0" dirty="0"/>
                    </a:p>
                  </a:txBody>
                  <a:tcPr/>
                </a:tc>
                <a:tc>
                  <a:txBody>
                    <a:bodyPr/>
                    <a:lstStyle/>
                    <a:p>
                      <a:pPr algn="l"/>
                      <a:r>
                        <a:rPr lang="en-AU" sz="1600" b="0" i="0" kern="1200" dirty="0">
                          <a:solidFill>
                            <a:srgbClr val="303132"/>
                          </a:solidFill>
                          <a:effectLst/>
                          <a:latin typeface="+mn-lt"/>
                          <a:ea typeface="+mn-ea"/>
                          <a:cs typeface="+mn-cs"/>
                        </a:rPr>
                        <a:t>Text structure and organisation</a:t>
                      </a:r>
                    </a:p>
                  </a:txBody>
                  <a:tcPr/>
                </a:tc>
                <a:extLst>
                  <a:ext uri="{0D108BD9-81ED-4DB2-BD59-A6C34878D82A}">
                    <a16:rowId xmlns:a16="http://schemas.microsoft.com/office/drawing/2014/main" xmlns="" val="10003"/>
                  </a:ext>
                </a:extLst>
              </a:tr>
              <a:tr h="370840">
                <a:tc>
                  <a:txBody>
                    <a:bodyPr/>
                    <a:lstStyle/>
                    <a:p>
                      <a:pPr algn="l"/>
                      <a:endParaRPr lang="en-AU" sz="1600" b="0" dirty="0"/>
                    </a:p>
                  </a:txBody>
                  <a:tcPr/>
                </a:tc>
                <a:tc>
                  <a:txBody>
                    <a:bodyPr/>
                    <a:lstStyle/>
                    <a:p>
                      <a:pPr algn="l"/>
                      <a:r>
                        <a:rPr lang="en-AU" sz="1600" b="0" i="0" kern="1200" dirty="0">
                          <a:solidFill>
                            <a:srgbClr val="303132"/>
                          </a:solidFill>
                          <a:effectLst/>
                          <a:latin typeface="+mn-lt"/>
                          <a:ea typeface="+mn-ea"/>
                          <a:cs typeface="+mn-cs"/>
                        </a:rPr>
                        <a:t>Expressing and developing ideas</a:t>
                      </a:r>
                    </a:p>
                  </a:txBody>
                  <a:tcPr/>
                </a:tc>
                <a:extLst>
                  <a:ext uri="{0D108BD9-81ED-4DB2-BD59-A6C34878D82A}">
                    <a16:rowId xmlns:a16="http://schemas.microsoft.com/office/drawing/2014/main" xmlns="" val="10004"/>
                  </a:ext>
                </a:extLst>
              </a:tr>
              <a:tr h="370840">
                <a:tc>
                  <a:txBody>
                    <a:bodyPr/>
                    <a:lstStyle/>
                    <a:p>
                      <a:pPr algn="l"/>
                      <a:endParaRPr lang="en-AU" sz="1600" b="0" dirty="0"/>
                    </a:p>
                  </a:txBody>
                  <a:tcPr/>
                </a:tc>
                <a:tc>
                  <a:txBody>
                    <a:bodyPr/>
                    <a:lstStyle/>
                    <a:p>
                      <a:pPr algn="l"/>
                      <a:r>
                        <a:rPr lang="en-AU" sz="1600" b="0" i="0" kern="1200" dirty="0">
                          <a:solidFill>
                            <a:srgbClr val="303132"/>
                          </a:solidFill>
                          <a:effectLst/>
                          <a:latin typeface="+mn-lt"/>
                          <a:ea typeface="+mn-ea"/>
                          <a:cs typeface="+mn-cs"/>
                        </a:rPr>
                        <a:t>Phonics and word</a:t>
                      </a:r>
                      <a:r>
                        <a:rPr lang="en-AU" sz="1600" b="0" i="0" kern="1200" baseline="0" dirty="0">
                          <a:solidFill>
                            <a:srgbClr val="303132"/>
                          </a:solidFill>
                          <a:effectLst/>
                          <a:latin typeface="+mn-lt"/>
                          <a:ea typeface="+mn-ea"/>
                          <a:cs typeface="+mn-cs"/>
                        </a:rPr>
                        <a:t> knowledge</a:t>
                      </a:r>
                      <a:endParaRPr lang="en-AU" sz="1600" b="0" i="0" kern="1200" dirty="0">
                        <a:solidFill>
                          <a:srgbClr val="303132"/>
                        </a:solidFill>
                        <a:effectLst/>
                        <a:latin typeface="+mn-lt"/>
                        <a:ea typeface="+mn-ea"/>
                        <a:cs typeface="+mn-cs"/>
                      </a:endParaRPr>
                    </a:p>
                  </a:txBody>
                  <a:tcPr/>
                </a:tc>
                <a:extLst>
                  <a:ext uri="{0D108BD9-81ED-4DB2-BD59-A6C34878D82A}">
                    <a16:rowId xmlns:a16="http://schemas.microsoft.com/office/drawing/2014/main" xmlns="" val="10005"/>
                  </a:ext>
                </a:extLst>
              </a:tr>
            </a:tbl>
          </a:graphicData>
        </a:graphic>
      </p:graphicFrame>
      <p:graphicFrame>
        <p:nvGraphicFramePr>
          <p:cNvPr id="7" name="Content Placeholder 3"/>
          <p:cNvGraphicFramePr>
            <a:graphicFrameLocks/>
          </p:cNvGraphicFramePr>
          <p:nvPr>
            <p:extLst/>
          </p:nvPr>
        </p:nvGraphicFramePr>
        <p:xfrm>
          <a:off x="3131840" y="1556792"/>
          <a:ext cx="2914650" cy="2687320"/>
        </p:xfrm>
        <a:graphic>
          <a:graphicData uri="http://schemas.openxmlformats.org/drawingml/2006/table">
            <a:tbl>
              <a:tblPr firstRow="1" bandRow="1">
                <a:tableStyleId>{5C22544A-7EE6-4342-B048-85BDC9FD1C3A}</a:tableStyleId>
              </a:tblPr>
              <a:tblGrid>
                <a:gridCol w="1457325">
                  <a:extLst>
                    <a:ext uri="{9D8B030D-6E8A-4147-A177-3AD203B41FA5}">
                      <a16:colId xmlns:a16="http://schemas.microsoft.com/office/drawing/2014/main" xmlns="" val="20000"/>
                    </a:ext>
                  </a:extLst>
                </a:gridCol>
                <a:gridCol w="1457325">
                  <a:extLst>
                    <a:ext uri="{9D8B030D-6E8A-4147-A177-3AD203B41FA5}">
                      <a16:colId xmlns:a16="http://schemas.microsoft.com/office/drawing/2014/main" xmlns="" val="20001"/>
                    </a:ext>
                  </a:extLst>
                </a:gridCol>
              </a:tblGrid>
              <a:tr h="370840">
                <a:tc>
                  <a:txBody>
                    <a:bodyPr/>
                    <a:lstStyle/>
                    <a:p>
                      <a:pPr algn="l"/>
                      <a:r>
                        <a:rPr lang="en-AU" sz="1600" b="0" i="0" kern="1200" dirty="0">
                          <a:solidFill>
                            <a:schemeClr val="lt1"/>
                          </a:solidFill>
                          <a:effectLst/>
                          <a:latin typeface="+mn-lt"/>
                          <a:ea typeface="+mn-ea"/>
                          <a:cs typeface="+mn-cs"/>
                        </a:rPr>
                        <a:t>Strand</a:t>
                      </a:r>
                      <a:endParaRPr lang="en-AU" sz="1600" b="0" dirty="0"/>
                    </a:p>
                  </a:txBody>
                  <a:tcPr/>
                </a:tc>
                <a:tc>
                  <a:txBody>
                    <a:bodyPr/>
                    <a:lstStyle/>
                    <a:p>
                      <a:pPr algn="l"/>
                      <a:r>
                        <a:rPr lang="en-AU" sz="1600" b="0" i="0" kern="1200" dirty="0">
                          <a:solidFill>
                            <a:schemeClr val="lt1"/>
                          </a:solidFill>
                          <a:effectLst/>
                          <a:latin typeface="+mn-lt"/>
                          <a:ea typeface="+mn-ea"/>
                          <a:cs typeface="+mn-cs"/>
                        </a:rPr>
                        <a:t>Sub-strands</a:t>
                      </a:r>
                    </a:p>
                  </a:txBody>
                  <a:tcPr/>
                </a:tc>
                <a:extLst>
                  <a:ext uri="{0D108BD9-81ED-4DB2-BD59-A6C34878D82A}">
                    <a16:rowId xmlns:a16="http://schemas.microsoft.com/office/drawing/2014/main" xmlns="" val="10000"/>
                  </a:ext>
                </a:extLst>
              </a:tr>
              <a:tr h="370840">
                <a:tc>
                  <a:txBody>
                    <a:bodyPr/>
                    <a:lstStyle/>
                    <a:p>
                      <a:pPr algn="l"/>
                      <a:r>
                        <a:rPr lang="en-AU" sz="1600" b="0" dirty="0"/>
                        <a:t>Literature</a:t>
                      </a:r>
                    </a:p>
                  </a:txBody>
                  <a:tcPr/>
                </a:tc>
                <a:tc>
                  <a:txBody>
                    <a:bodyPr/>
                    <a:lstStyle/>
                    <a:p>
                      <a:pPr algn="l"/>
                      <a:r>
                        <a:rPr lang="en-AU" sz="1600" b="0" i="0" kern="1200" dirty="0">
                          <a:solidFill>
                            <a:srgbClr val="303132"/>
                          </a:solidFill>
                          <a:effectLst/>
                          <a:latin typeface="+mn-lt"/>
                          <a:ea typeface="+mn-ea"/>
                          <a:cs typeface="+mn-cs"/>
                        </a:rPr>
                        <a:t>Literature and context</a:t>
                      </a:r>
                    </a:p>
                  </a:txBody>
                  <a:tcPr/>
                </a:tc>
                <a:extLst>
                  <a:ext uri="{0D108BD9-81ED-4DB2-BD59-A6C34878D82A}">
                    <a16:rowId xmlns:a16="http://schemas.microsoft.com/office/drawing/2014/main" xmlns="" val="10001"/>
                  </a:ext>
                </a:extLst>
              </a:tr>
              <a:tr h="370840">
                <a:tc>
                  <a:txBody>
                    <a:bodyPr/>
                    <a:lstStyle/>
                    <a:p>
                      <a:pPr algn="l"/>
                      <a:endParaRPr lang="en-AU" sz="1600" b="0" dirty="0"/>
                    </a:p>
                  </a:txBody>
                  <a:tcPr/>
                </a:tc>
                <a:tc>
                  <a:txBody>
                    <a:bodyPr/>
                    <a:lstStyle/>
                    <a:p>
                      <a:pPr algn="l"/>
                      <a:r>
                        <a:rPr lang="en-AU" sz="1600" b="0" i="0" kern="1200" dirty="0">
                          <a:solidFill>
                            <a:srgbClr val="303132"/>
                          </a:solidFill>
                          <a:effectLst/>
                          <a:latin typeface="+mn-lt"/>
                          <a:ea typeface="+mn-ea"/>
                          <a:cs typeface="+mn-cs"/>
                        </a:rPr>
                        <a:t>Responding to literature</a:t>
                      </a:r>
                    </a:p>
                  </a:txBody>
                  <a:tcPr/>
                </a:tc>
                <a:extLst>
                  <a:ext uri="{0D108BD9-81ED-4DB2-BD59-A6C34878D82A}">
                    <a16:rowId xmlns:a16="http://schemas.microsoft.com/office/drawing/2014/main" xmlns="" val="10002"/>
                  </a:ext>
                </a:extLst>
              </a:tr>
              <a:tr h="370840">
                <a:tc>
                  <a:txBody>
                    <a:bodyPr/>
                    <a:lstStyle/>
                    <a:p>
                      <a:pPr algn="l"/>
                      <a:endParaRPr lang="en-AU" sz="1600" b="0" dirty="0"/>
                    </a:p>
                  </a:txBody>
                  <a:tcPr/>
                </a:tc>
                <a:tc>
                  <a:txBody>
                    <a:bodyPr/>
                    <a:lstStyle/>
                    <a:p>
                      <a:pPr algn="l"/>
                      <a:r>
                        <a:rPr lang="en-AU" sz="1600" b="0" i="0" kern="1200" dirty="0">
                          <a:solidFill>
                            <a:srgbClr val="303132"/>
                          </a:solidFill>
                          <a:effectLst/>
                          <a:latin typeface="+mn-lt"/>
                          <a:ea typeface="+mn-ea"/>
                          <a:cs typeface="+mn-cs"/>
                        </a:rPr>
                        <a:t>Examining literature</a:t>
                      </a:r>
                    </a:p>
                  </a:txBody>
                  <a:tcPr/>
                </a:tc>
                <a:extLst>
                  <a:ext uri="{0D108BD9-81ED-4DB2-BD59-A6C34878D82A}">
                    <a16:rowId xmlns:a16="http://schemas.microsoft.com/office/drawing/2014/main" xmlns="" val="10003"/>
                  </a:ext>
                </a:extLst>
              </a:tr>
              <a:tr h="370840">
                <a:tc>
                  <a:txBody>
                    <a:bodyPr/>
                    <a:lstStyle/>
                    <a:p>
                      <a:pPr algn="l"/>
                      <a:endParaRPr lang="en-AU" sz="1600" b="0" dirty="0"/>
                    </a:p>
                  </a:txBody>
                  <a:tcPr/>
                </a:tc>
                <a:tc>
                  <a:txBody>
                    <a:bodyPr/>
                    <a:lstStyle/>
                    <a:p>
                      <a:pPr algn="l"/>
                      <a:r>
                        <a:rPr lang="en-AU" sz="1600" b="0" i="0" kern="1200" dirty="0">
                          <a:solidFill>
                            <a:srgbClr val="303132"/>
                          </a:solidFill>
                          <a:effectLst/>
                          <a:latin typeface="+mn-lt"/>
                          <a:ea typeface="+mn-ea"/>
                          <a:cs typeface="+mn-cs"/>
                        </a:rPr>
                        <a:t>Creating literature</a:t>
                      </a:r>
                    </a:p>
                  </a:txBody>
                  <a:tcPr/>
                </a:tc>
                <a:extLst>
                  <a:ext uri="{0D108BD9-81ED-4DB2-BD59-A6C34878D82A}">
                    <a16:rowId xmlns:a16="http://schemas.microsoft.com/office/drawing/2014/main" xmlns="" val="10004"/>
                  </a:ext>
                </a:extLst>
              </a:tr>
            </a:tbl>
          </a:graphicData>
        </a:graphic>
      </p:graphicFrame>
      <p:graphicFrame>
        <p:nvGraphicFramePr>
          <p:cNvPr id="8" name="Content Placeholder 3"/>
          <p:cNvGraphicFramePr>
            <a:graphicFrameLocks/>
          </p:cNvGraphicFramePr>
          <p:nvPr>
            <p:extLst/>
          </p:nvPr>
        </p:nvGraphicFramePr>
        <p:xfrm>
          <a:off x="6156176" y="1556792"/>
          <a:ext cx="2914650" cy="2722880"/>
        </p:xfrm>
        <a:graphic>
          <a:graphicData uri="http://schemas.openxmlformats.org/drawingml/2006/table">
            <a:tbl>
              <a:tblPr firstRow="1" bandRow="1">
                <a:tableStyleId>{5C22544A-7EE6-4342-B048-85BDC9FD1C3A}</a:tableStyleId>
              </a:tblPr>
              <a:tblGrid>
                <a:gridCol w="1457325">
                  <a:extLst>
                    <a:ext uri="{9D8B030D-6E8A-4147-A177-3AD203B41FA5}">
                      <a16:colId xmlns:a16="http://schemas.microsoft.com/office/drawing/2014/main" xmlns="" val="20000"/>
                    </a:ext>
                  </a:extLst>
                </a:gridCol>
                <a:gridCol w="1457325">
                  <a:extLst>
                    <a:ext uri="{9D8B030D-6E8A-4147-A177-3AD203B41FA5}">
                      <a16:colId xmlns:a16="http://schemas.microsoft.com/office/drawing/2014/main" xmlns="" val="20001"/>
                    </a:ext>
                  </a:extLst>
                </a:gridCol>
              </a:tblGrid>
              <a:tr h="370840">
                <a:tc>
                  <a:txBody>
                    <a:bodyPr/>
                    <a:lstStyle/>
                    <a:p>
                      <a:pPr algn="l"/>
                      <a:r>
                        <a:rPr lang="en-AU" sz="1600" b="0" i="0" kern="1200" dirty="0">
                          <a:solidFill>
                            <a:schemeClr val="lt1"/>
                          </a:solidFill>
                          <a:effectLst/>
                          <a:latin typeface="+mn-lt"/>
                          <a:ea typeface="+mn-ea"/>
                          <a:cs typeface="+mn-cs"/>
                        </a:rPr>
                        <a:t>Strand</a:t>
                      </a:r>
                      <a:endParaRPr lang="en-AU" sz="1600" b="0" dirty="0"/>
                    </a:p>
                  </a:txBody>
                  <a:tcPr/>
                </a:tc>
                <a:tc>
                  <a:txBody>
                    <a:bodyPr/>
                    <a:lstStyle/>
                    <a:p>
                      <a:pPr algn="l"/>
                      <a:r>
                        <a:rPr lang="en-AU" sz="1600" b="0" i="0" kern="1200" dirty="0">
                          <a:solidFill>
                            <a:schemeClr val="lt1"/>
                          </a:solidFill>
                          <a:effectLst/>
                          <a:latin typeface="+mn-lt"/>
                          <a:ea typeface="+mn-ea"/>
                          <a:cs typeface="+mn-cs"/>
                        </a:rPr>
                        <a:t>Sub-strands</a:t>
                      </a:r>
                    </a:p>
                  </a:txBody>
                  <a:tcPr/>
                </a:tc>
                <a:extLst>
                  <a:ext uri="{0D108BD9-81ED-4DB2-BD59-A6C34878D82A}">
                    <a16:rowId xmlns:a16="http://schemas.microsoft.com/office/drawing/2014/main" xmlns="" val="10000"/>
                  </a:ext>
                </a:extLst>
              </a:tr>
              <a:tr h="370840">
                <a:tc>
                  <a:txBody>
                    <a:bodyPr/>
                    <a:lstStyle/>
                    <a:p>
                      <a:pPr algn="l"/>
                      <a:r>
                        <a:rPr lang="en-AU" sz="1600" b="0" dirty="0"/>
                        <a:t>Literacy</a:t>
                      </a:r>
                    </a:p>
                  </a:txBody>
                  <a:tcPr/>
                </a:tc>
                <a:tc>
                  <a:txBody>
                    <a:bodyPr/>
                    <a:lstStyle/>
                    <a:p>
                      <a:pPr algn="l"/>
                      <a:r>
                        <a:rPr lang="en-AU" sz="1600" b="0" i="0" kern="1200" dirty="0">
                          <a:solidFill>
                            <a:srgbClr val="303132"/>
                          </a:solidFill>
                          <a:effectLst/>
                          <a:latin typeface="+mn-lt"/>
                          <a:ea typeface="+mn-ea"/>
                          <a:cs typeface="+mn-cs"/>
                        </a:rPr>
                        <a:t>Texts in context</a:t>
                      </a:r>
                    </a:p>
                  </a:txBody>
                  <a:tcPr/>
                </a:tc>
                <a:extLst>
                  <a:ext uri="{0D108BD9-81ED-4DB2-BD59-A6C34878D82A}">
                    <a16:rowId xmlns:a16="http://schemas.microsoft.com/office/drawing/2014/main" xmlns="" val="10001"/>
                  </a:ext>
                </a:extLst>
              </a:tr>
              <a:tr h="370840">
                <a:tc>
                  <a:txBody>
                    <a:bodyPr/>
                    <a:lstStyle/>
                    <a:p>
                      <a:pPr algn="l"/>
                      <a:endParaRPr lang="en-AU" sz="1600" b="0" dirty="0"/>
                    </a:p>
                  </a:txBody>
                  <a:tcPr/>
                </a:tc>
                <a:tc>
                  <a:txBody>
                    <a:bodyPr/>
                    <a:lstStyle/>
                    <a:p>
                      <a:pPr algn="l"/>
                      <a:r>
                        <a:rPr lang="en-AU" sz="1600" b="0" i="0" kern="1200" dirty="0">
                          <a:solidFill>
                            <a:srgbClr val="303132"/>
                          </a:solidFill>
                          <a:effectLst/>
                          <a:latin typeface="+mn-lt"/>
                          <a:ea typeface="+mn-ea"/>
                          <a:cs typeface="+mn-cs"/>
                        </a:rPr>
                        <a:t>Interacting with others</a:t>
                      </a:r>
                    </a:p>
                  </a:txBody>
                  <a:tcPr/>
                </a:tc>
                <a:extLst>
                  <a:ext uri="{0D108BD9-81ED-4DB2-BD59-A6C34878D82A}">
                    <a16:rowId xmlns:a16="http://schemas.microsoft.com/office/drawing/2014/main" xmlns="" val="10002"/>
                  </a:ext>
                </a:extLst>
              </a:tr>
              <a:tr h="370840">
                <a:tc>
                  <a:txBody>
                    <a:bodyPr/>
                    <a:lstStyle/>
                    <a:p>
                      <a:pPr algn="l"/>
                      <a:endParaRPr lang="en-AU" sz="1600" b="0" dirty="0"/>
                    </a:p>
                  </a:txBody>
                  <a:tcPr/>
                </a:tc>
                <a:tc>
                  <a:txBody>
                    <a:bodyPr/>
                    <a:lstStyle/>
                    <a:p>
                      <a:pPr algn="l"/>
                      <a:r>
                        <a:rPr lang="en-AU" sz="1600" b="0" i="0" kern="1200" dirty="0">
                          <a:solidFill>
                            <a:srgbClr val="303132"/>
                          </a:solidFill>
                          <a:effectLst/>
                          <a:latin typeface="+mn-lt"/>
                          <a:ea typeface="+mn-ea"/>
                          <a:cs typeface="+mn-cs"/>
                        </a:rPr>
                        <a:t>Interpreting, analysing, evaluating</a:t>
                      </a:r>
                    </a:p>
                  </a:txBody>
                  <a:tcPr/>
                </a:tc>
                <a:extLst>
                  <a:ext uri="{0D108BD9-81ED-4DB2-BD59-A6C34878D82A}">
                    <a16:rowId xmlns:a16="http://schemas.microsoft.com/office/drawing/2014/main" xmlns="" val="10003"/>
                  </a:ext>
                </a:extLst>
              </a:tr>
              <a:tr h="370840">
                <a:tc>
                  <a:txBody>
                    <a:bodyPr/>
                    <a:lstStyle/>
                    <a:p>
                      <a:pPr algn="l"/>
                      <a:endParaRPr lang="en-AU" sz="1600" b="0" dirty="0"/>
                    </a:p>
                  </a:txBody>
                  <a:tcPr/>
                </a:tc>
                <a:tc>
                  <a:txBody>
                    <a:bodyPr/>
                    <a:lstStyle/>
                    <a:p>
                      <a:pPr algn="l"/>
                      <a:r>
                        <a:rPr lang="en-AU" sz="1600" b="0" i="0" kern="1200" dirty="0">
                          <a:solidFill>
                            <a:srgbClr val="303132"/>
                          </a:solidFill>
                          <a:effectLst/>
                          <a:latin typeface="+mn-lt"/>
                          <a:ea typeface="+mn-ea"/>
                          <a:cs typeface="+mn-cs"/>
                        </a:rPr>
                        <a:t>Creating texts</a:t>
                      </a: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61341028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0648"/>
            <a:ext cx="7772400" cy="1143000"/>
          </a:xfrm>
        </p:spPr>
        <p:txBody>
          <a:bodyPr/>
          <a:lstStyle/>
          <a:p>
            <a:r>
              <a:rPr lang="en-AU" sz="3200" dirty="0"/>
              <a:t>Features of the </a:t>
            </a:r>
            <a:r>
              <a:rPr lang="en-AU" sz="3200" dirty="0" smtClean="0"/>
              <a:t>Victorian </a:t>
            </a:r>
            <a:r>
              <a:rPr lang="en-AU" sz="3200" dirty="0"/>
              <a:t>curriculum</a:t>
            </a:r>
          </a:p>
        </p:txBody>
      </p:sp>
      <p:sp>
        <p:nvSpPr>
          <p:cNvPr id="3" name="Content Placeholder 2"/>
          <p:cNvSpPr>
            <a:spLocks noGrp="1"/>
          </p:cNvSpPr>
          <p:nvPr>
            <p:ph idx="1"/>
          </p:nvPr>
        </p:nvSpPr>
        <p:spPr>
          <a:xfrm>
            <a:off x="323528" y="1340768"/>
            <a:ext cx="8568952" cy="4538464"/>
          </a:xfrm>
        </p:spPr>
        <p:txBody>
          <a:bodyPr/>
          <a:lstStyle/>
          <a:p>
            <a:pPr>
              <a:buFont typeface="Arial" panose="020B0604020202020204" pitchFamily="34" charset="0"/>
              <a:buChar char="•"/>
            </a:pPr>
            <a:r>
              <a:rPr lang="en-US" sz="2400" b="0" dirty="0"/>
              <a:t>A continuum of learning </a:t>
            </a:r>
          </a:p>
          <a:p>
            <a:pPr lvl="1">
              <a:buFont typeface="Arial" panose="020B0604020202020204" pitchFamily="34" charset="0"/>
              <a:buChar char="−"/>
            </a:pPr>
            <a:r>
              <a:rPr lang="en-US" sz="2000" dirty="0" smtClean="0"/>
              <a:t>Structured </a:t>
            </a:r>
            <a:r>
              <a:rPr lang="en-US" sz="2000" dirty="0"/>
              <a:t>as a continuum across levels of learning achievement not years of schooling. </a:t>
            </a:r>
          </a:p>
          <a:p>
            <a:pPr>
              <a:buFont typeface="Arial" panose="020B0604020202020204" pitchFamily="34" charset="0"/>
              <a:buChar char="•"/>
            </a:pPr>
            <a:r>
              <a:rPr lang="en-AU" sz="2400" b="0" dirty="0"/>
              <a:t>The cumulative curriculum</a:t>
            </a:r>
          </a:p>
          <a:p>
            <a:pPr lvl="1">
              <a:buFont typeface="Arial" panose="020B0604020202020204" pitchFamily="34" charset="0"/>
              <a:buChar char="−"/>
            </a:pPr>
            <a:r>
              <a:rPr lang="en-AU" sz="2000" dirty="0"/>
              <a:t>Students gradually develop their knowledge and skills with language over time.</a:t>
            </a:r>
          </a:p>
          <a:p>
            <a:pPr lvl="1">
              <a:buFont typeface="Arial" panose="020B0604020202020204" pitchFamily="34" charset="0"/>
              <a:buChar char="−"/>
            </a:pPr>
            <a:r>
              <a:rPr lang="en-AU" sz="2000" b="0" dirty="0"/>
              <a:t>For example, students learn about nouns and then gradually build on that knowledge to apply it in more sophisticated way across subsequent levels of the curriculu</a:t>
            </a:r>
            <a:r>
              <a:rPr lang="en-AU" sz="2000" dirty="0"/>
              <a:t>m</a:t>
            </a:r>
            <a:r>
              <a:rPr lang="en-AU" sz="2000" b="0" dirty="0"/>
              <a:t>.</a:t>
            </a:r>
          </a:p>
          <a:p>
            <a:pPr>
              <a:buFont typeface="Arial" panose="020B0604020202020204" pitchFamily="34" charset="0"/>
              <a:buChar char="•"/>
            </a:pPr>
            <a:r>
              <a:rPr lang="en-AU" sz="2400" b="0" dirty="0"/>
              <a:t>The spiralling curriculum </a:t>
            </a:r>
          </a:p>
          <a:p>
            <a:pPr lvl="1">
              <a:buFont typeface="Arial" panose="020B0604020202020204" pitchFamily="34" charset="0"/>
              <a:buChar char="−"/>
            </a:pPr>
            <a:r>
              <a:rPr lang="en-AU" sz="2000" dirty="0"/>
              <a:t>Students apply their knowledge and skills in different texts and contexts.</a:t>
            </a:r>
          </a:p>
          <a:p>
            <a:pPr lvl="1">
              <a:buFont typeface="Arial" panose="020B0604020202020204" pitchFamily="34" charset="0"/>
              <a:buChar char="−"/>
            </a:pPr>
            <a:r>
              <a:rPr lang="en-AU" sz="2000" dirty="0"/>
              <a:t>For example, students investigate the role of nouns in narrative texts, then later in persuasive texts.</a:t>
            </a:r>
          </a:p>
        </p:txBody>
      </p:sp>
    </p:spTree>
    <p:extLst>
      <p:ext uri="{BB962C8B-B14F-4D97-AF65-F5344CB8AC3E}">
        <p14:creationId xmlns:p14="http://schemas.microsoft.com/office/powerpoint/2010/main" val="112889732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7988424" cy="1152128"/>
          </a:xfrm>
        </p:spPr>
        <p:txBody>
          <a:bodyPr/>
          <a:lstStyle/>
          <a:p>
            <a:r>
              <a:rPr lang="en-AU" sz="3200" dirty="0" smtClean="0"/>
              <a:t>From </a:t>
            </a:r>
            <a:r>
              <a:rPr lang="en-AU" sz="3200" dirty="0" err="1"/>
              <a:t>AusVELS</a:t>
            </a:r>
            <a:r>
              <a:rPr lang="en-AU" sz="3200" dirty="0"/>
              <a:t> </a:t>
            </a:r>
            <a:r>
              <a:rPr lang="en-AU" sz="3200" dirty="0" smtClean="0"/>
              <a:t>English to </a:t>
            </a:r>
            <a:r>
              <a:rPr lang="en-AU" sz="3200" dirty="0"/>
              <a:t>Victorian Curriculum English</a:t>
            </a:r>
          </a:p>
        </p:txBody>
      </p:sp>
      <p:sp>
        <p:nvSpPr>
          <p:cNvPr id="3" name="Content Placeholder 2"/>
          <p:cNvSpPr>
            <a:spLocks noGrp="1"/>
          </p:cNvSpPr>
          <p:nvPr>
            <p:ph idx="1"/>
          </p:nvPr>
        </p:nvSpPr>
        <p:spPr>
          <a:xfrm>
            <a:off x="683568" y="1628800"/>
            <a:ext cx="7772400" cy="5328592"/>
          </a:xfrm>
        </p:spPr>
        <p:txBody>
          <a:bodyPr>
            <a:noAutofit/>
          </a:bodyPr>
          <a:lstStyle/>
          <a:p>
            <a:pPr marL="0" indent="0">
              <a:buNone/>
            </a:pPr>
            <a:r>
              <a:rPr lang="en-US" sz="1800" b="0" dirty="0"/>
              <a:t>Substantially similar to AusVELS English, with the majority of the curriculum unchanged. </a:t>
            </a:r>
          </a:p>
          <a:p>
            <a:pPr>
              <a:buFont typeface="Arial" panose="020B0604020202020204" pitchFamily="34" charset="0"/>
              <a:buChar char="•"/>
            </a:pPr>
            <a:r>
              <a:rPr lang="en-US" sz="1600" b="0" dirty="0"/>
              <a:t>Some changes to strengthen particular areas and clarify others.</a:t>
            </a:r>
          </a:p>
          <a:p>
            <a:pPr lvl="1">
              <a:buFont typeface="Arial" panose="020B0604020202020204" pitchFamily="34" charset="0"/>
              <a:buChar char="−"/>
            </a:pPr>
            <a:r>
              <a:rPr lang="en-US" sz="1600" b="0" dirty="0"/>
              <a:t>The </a:t>
            </a:r>
            <a:r>
              <a:rPr lang="en-US" sz="1600" b="0" i="1" dirty="0"/>
              <a:t>Sound and Letter </a:t>
            </a:r>
            <a:r>
              <a:rPr lang="en-US" sz="1600" i="1" dirty="0"/>
              <a:t>K</a:t>
            </a:r>
            <a:r>
              <a:rPr lang="en-US" sz="1600" b="0" i="1" dirty="0"/>
              <a:t>nowledge</a:t>
            </a:r>
            <a:r>
              <a:rPr lang="en-US" sz="1600" b="0" dirty="0"/>
              <a:t> sub-strand (previously located in the Language strand) has been renamed as </a:t>
            </a:r>
            <a:r>
              <a:rPr lang="en-US" sz="1600" b="0" i="1" dirty="0"/>
              <a:t>Phonics and Word </a:t>
            </a:r>
            <a:r>
              <a:rPr lang="en-US" sz="1600" i="1" dirty="0"/>
              <a:t>K</a:t>
            </a:r>
            <a:r>
              <a:rPr lang="en-US" sz="1600" b="0" i="1" dirty="0"/>
              <a:t>nowledge </a:t>
            </a:r>
            <a:r>
              <a:rPr lang="en-US" sz="1600" b="0" dirty="0"/>
              <a:t>and is comprised of three focus areas</a:t>
            </a:r>
            <a:r>
              <a:rPr lang="en-US" sz="1600" dirty="0"/>
              <a:t>: </a:t>
            </a:r>
            <a:endParaRPr lang="en-US" sz="1600" b="0" dirty="0"/>
          </a:p>
          <a:p>
            <a:pPr lvl="2">
              <a:buFont typeface="Courier New" panose="02070309020205020404" pitchFamily="49" charset="0"/>
              <a:buChar char="o"/>
            </a:pPr>
            <a:r>
              <a:rPr lang="en-US" sz="1600" b="0" dirty="0"/>
              <a:t>Phonological and phonemic awareness </a:t>
            </a:r>
          </a:p>
          <a:p>
            <a:pPr lvl="2">
              <a:buFont typeface="Courier New" panose="02070309020205020404" pitchFamily="49" charset="0"/>
              <a:buChar char="o"/>
            </a:pPr>
            <a:r>
              <a:rPr lang="en-US" sz="1600" b="0" dirty="0"/>
              <a:t>Phonic knowledge</a:t>
            </a:r>
          </a:p>
          <a:p>
            <a:pPr lvl="2">
              <a:buFont typeface="Courier New" panose="02070309020205020404" pitchFamily="49" charset="0"/>
              <a:buChar char="o"/>
            </a:pPr>
            <a:r>
              <a:rPr lang="en-US" sz="1600" b="0" dirty="0"/>
              <a:t>Spelling. </a:t>
            </a:r>
          </a:p>
          <a:p>
            <a:pPr lvl="1">
              <a:buFont typeface="Arial" panose="020B0604020202020204" pitchFamily="34" charset="0"/>
              <a:buChar char="−"/>
            </a:pPr>
            <a:r>
              <a:rPr lang="en-US" sz="1600" b="0" dirty="0"/>
              <a:t>The Purpose and Audience focus area from within the </a:t>
            </a:r>
            <a:r>
              <a:rPr lang="en-US" sz="1600" b="0" i="1" dirty="0"/>
              <a:t>Interpreting, </a:t>
            </a:r>
            <a:r>
              <a:rPr lang="en-US" sz="1600" i="1" dirty="0" err="1"/>
              <a:t>A</a:t>
            </a:r>
            <a:r>
              <a:rPr lang="en-US" sz="1600" b="0" i="1" dirty="0" err="1"/>
              <a:t>nalysing</a:t>
            </a:r>
            <a:r>
              <a:rPr lang="en-US" sz="1600" b="0" i="1" dirty="0"/>
              <a:t>, Evaluating</a:t>
            </a:r>
            <a:r>
              <a:rPr lang="en-US" sz="1600" b="0" dirty="0"/>
              <a:t> sub-strand has been deleted to avoid duplication of content. </a:t>
            </a:r>
          </a:p>
          <a:p>
            <a:pPr lvl="1">
              <a:buFont typeface="Arial" panose="020B0604020202020204" pitchFamily="34" charset="0"/>
              <a:buChar char="−"/>
            </a:pPr>
            <a:r>
              <a:rPr lang="en-US" sz="1600" b="0" dirty="0"/>
              <a:t>Content descriptions within the </a:t>
            </a:r>
            <a:r>
              <a:rPr lang="en-US" sz="1600" i="1" dirty="0"/>
              <a:t>Interacting with others </a:t>
            </a:r>
            <a:r>
              <a:rPr lang="en-US" sz="1600" dirty="0"/>
              <a:t>sub-strand </a:t>
            </a:r>
            <a:r>
              <a:rPr lang="en-US" sz="1600" b="0" dirty="0"/>
              <a:t>have been combined and consolidated.</a:t>
            </a:r>
          </a:p>
          <a:p>
            <a:pPr lvl="1">
              <a:buFont typeface="Arial" panose="020B0604020202020204" pitchFamily="34" charset="0"/>
              <a:buChar char="−"/>
            </a:pPr>
            <a:r>
              <a:rPr lang="en-US" sz="1600" b="0" dirty="0" smtClean="0"/>
              <a:t>No </a:t>
            </a:r>
            <a:r>
              <a:rPr lang="en-US" sz="1600" b="0" dirty="0"/>
              <a:t>changes to </a:t>
            </a:r>
            <a:r>
              <a:rPr lang="en-US" sz="1600" dirty="0"/>
              <a:t>A</a:t>
            </a:r>
            <a:r>
              <a:rPr lang="en-US" sz="1600" b="0" dirty="0"/>
              <a:t>chievement </a:t>
            </a:r>
            <a:r>
              <a:rPr lang="en-US" sz="1600" dirty="0"/>
              <a:t>S</a:t>
            </a:r>
            <a:r>
              <a:rPr lang="en-US" sz="1600" b="0" dirty="0"/>
              <a:t>tandards in Levels 7 -10.</a:t>
            </a:r>
          </a:p>
        </p:txBody>
      </p:sp>
    </p:spTree>
    <p:extLst>
      <p:ext uri="{BB962C8B-B14F-4D97-AF65-F5344CB8AC3E}">
        <p14:creationId xmlns:p14="http://schemas.microsoft.com/office/powerpoint/2010/main" val="31971438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200" dirty="0" smtClean="0"/>
              <a:t>Phonics and word knowledge</a:t>
            </a:r>
            <a:endParaRPr lang="en-AU" sz="3200" dirty="0"/>
          </a:p>
        </p:txBody>
      </p:sp>
      <p:sp>
        <p:nvSpPr>
          <p:cNvPr id="3" name="Content Placeholder 2"/>
          <p:cNvSpPr>
            <a:spLocks noGrp="1"/>
          </p:cNvSpPr>
          <p:nvPr>
            <p:ph idx="1"/>
          </p:nvPr>
        </p:nvSpPr>
        <p:spPr/>
        <p:txBody>
          <a:bodyPr/>
          <a:lstStyle/>
          <a:p>
            <a:pPr marL="0" indent="0">
              <a:buNone/>
            </a:pPr>
            <a:r>
              <a:rPr lang="en-AU" sz="1600" dirty="0"/>
              <a:t>Level </a:t>
            </a:r>
            <a:r>
              <a:rPr lang="en-AU" sz="1600" dirty="0" smtClean="0"/>
              <a:t>7</a:t>
            </a:r>
            <a:endParaRPr lang="en-AU" sz="1600" dirty="0"/>
          </a:p>
          <a:p>
            <a:pPr marL="0" indent="0">
              <a:buNone/>
            </a:pPr>
            <a:r>
              <a:rPr lang="en-AU" sz="1600" b="0" dirty="0"/>
              <a:t>‘Understand how to use spelling rules and word origins to learn new words and how to spell </a:t>
            </a:r>
            <a:r>
              <a:rPr lang="en-AU" sz="1600" b="0" dirty="0" smtClean="0"/>
              <a:t>them’</a:t>
            </a:r>
            <a:endParaRPr lang="en-AU" sz="1600" b="0" dirty="0"/>
          </a:p>
          <a:p>
            <a:pPr marL="0" indent="0">
              <a:buNone/>
            </a:pPr>
            <a:endParaRPr lang="en-AU" sz="1600" dirty="0" smtClean="0"/>
          </a:p>
          <a:p>
            <a:pPr marL="0" indent="0">
              <a:buNone/>
            </a:pPr>
            <a:r>
              <a:rPr lang="en-AU" sz="1600" dirty="0" smtClean="0"/>
              <a:t>At </a:t>
            </a:r>
            <a:r>
              <a:rPr lang="en-AU" sz="1600" dirty="0"/>
              <a:t>Level </a:t>
            </a:r>
            <a:r>
              <a:rPr lang="en-AU" sz="1600" dirty="0" smtClean="0"/>
              <a:t>8</a:t>
            </a:r>
            <a:endParaRPr lang="en-AU" sz="1600" dirty="0"/>
          </a:p>
          <a:p>
            <a:pPr marL="0" indent="0">
              <a:buNone/>
            </a:pPr>
            <a:r>
              <a:rPr lang="en-AU" sz="1600" b="0" dirty="0"/>
              <a:t>‘Understand how to apply learned knowledge consistently in order to spell accurately and to learn new words including </a:t>
            </a:r>
            <a:r>
              <a:rPr lang="en-AU" sz="1600" b="0" dirty="0" smtClean="0"/>
              <a:t>nominalisations’</a:t>
            </a:r>
            <a:endParaRPr lang="en-AU" sz="1600" b="0" dirty="0"/>
          </a:p>
          <a:p>
            <a:pPr marL="0" indent="0">
              <a:buNone/>
            </a:pPr>
            <a:r>
              <a:rPr lang="en-AU" sz="1600" dirty="0"/>
              <a:t> </a:t>
            </a:r>
          </a:p>
          <a:p>
            <a:pPr marL="0" indent="0">
              <a:buNone/>
            </a:pPr>
            <a:r>
              <a:rPr lang="en-AU" sz="1600" dirty="0"/>
              <a:t>At Level </a:t>
            </a:r>
            <a:r>
              <a:rPr lang="en-AU" sz="1600" dirty="0" smtClean="0"/>
              <a:t>9</a:t>
            </a:r>
            <a:endParaRPr lang="en-AU" sz="1600" dirty="0"/>
          </a:p>
          <a:p>
            <a:pPr marL="0" indent="0">
              <a:buNone/>
            </a:pPr>
            <a:r>
              <a:rPr lang="en-AU" sz="1600" b="0" dirty="0"/>
              <a:t>‘Understand how spelling is used creatively in texts for particular effects, for example characterisation and humour and to represent accents and styles of </a:t>
            </a:r>
            <a:r>
              <a:rPr lang="en-AU" sz="1600" b="0" dirty="0" smtClean="0"/>
              <a:t>speech’</a:t>
            </a:r>
            <a:endParaRPr lang="en-AU" sz="1600" b="0" dirty="0"/>
          </a:p>
          <a:p>
            <a:pPr marL="0" indent="0">
              <a:buNone/>
            </a:pPr>
            <a:endParaRPr lang="en-AU" dirty="0"/>
          </a:p>
        </p:txBody>
      </p:sp>
    </p:spTree>
    <p:extLst>
      <p:ext uri="{BB962C8B-B14F-4D97-AF65-F5344CB8AC3E}">
        <p14:creationId xmlns:p14="http://schemas.microsoft.com/office/powerpoint/2010/main" val="3674598476"/>
      </p:ext>
    </p:extLst>
  </p:cSld>
  <p:clrMapOvr>
    <a:masterClrMapping/>
  </p:clrMapOvr>
  <p:transition/>
</p:sld>
</file>

<file path=ppt/theme/theme1.xml><?xml version="1.0" encoding="utf-8"?>
<a:theme xmlns:a="http://schemas.openxmlformats.org/drawingml/2006/main" name="VCAA Powerpoint Template">
  <a:themeElements>
    <a:clrScheme name="VCAA">
      <a:dk1>
        <a:srgbClr val="000000"/>
      </a:dk1>
      <a:lt1>
        <a:srgbClr val="FFFFFF"/>
      </a:lt1>
      <a:dk2>
        <a:srgbClr val="000000"/>
      </a:dk2>
      <a:lt2>
        <a:srgbClr val="808080"/>
      </a:lt2>
      <a:accent1>
        <a:srgbClr val="00CC99"/>
      </a:accent1>
      <a:accent2>
        <a:srgbClr val="0096DF"/>
      </a:accent2>
      <a:accent3>
        <a:srgbClr val="FFFFFF"/>
      </a:accent3>
      <a:accent4>
        <a:srgbClr val="000000"/>
      </a:accent4>
      <a:accent5>
        <a:srgbClr val="AAE2CA"/>
      </a:accent5>
      <a:accent6>
        <a:srgbClr val="0096DF"/>
      </a:accent6>
      <a:hlink>
        <a:srgbClr val="CCCCFF"/>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A2A11A40BE9045AE22BD0150786171" ma:contentTypeVersion="2" ma:contentTypeDescription="Create a new document." ma:contentTypeScope="" ma:versionID="a30143d08fe7ba904f479db3a82dc8d2">
  <xsd:schema xmlns:xsd="http://www.w3.org/2001/XMLSchema" xmlns:xs="http://www.w3.org/2001/XMLSchema" xmlns:p="http://schemas.microsoft.com/office/2006/metadata/properties" xmlns:ns1="http://schemas.microsoft.com/sharepoint/v3" targetNamespace="http://schemas.microsoft.com/office/2006/metadata/properties" ma:root="true" ma:fieldsID="42b686e5b4d9b38ce3c7d81e5cb6e22f"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DEECD_Expir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DEECD_Expired" ma:index="10" nillable="true" ma:displayName="Expired" ma:default="0" ma:internalName="DEECD_Expir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EECD_Expired xmlns="http://schemas.microsoft.com/sharepoint/v3">false</DEECD_Expired>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79B96D-B8A9-46CA-A2AA-A0CA9093CFF3}"/>
</file>

<file path=customXml/itemProps2.xml><?xml version="1.0" encoding="utf-8"?>
<ds:datastoreItem xmlns:ds="http://schemas.openxmlformats.org/officeDocument/2006/customXml" ds:itemID="{526327D3-4315-4E16-BCF0-9082CFD29019}"/>
</file>

<file path=customXml/itemProps3.xml><?xml version="1.0" encoding="utf-8"?>
<ds:datastoreItem xmlns:ds="http://schemas.openxmlformats.org/officeDocument/2006/customXml" ds:itemID="{53CB3E31-EB8E-402A-8D95-2A10A2DD6E45}"/>
</file>

<file path=docProps/app.xml><?xml version="1.0" encoding="utf-8"?>
<Properties xmlns="http://schemas.openxmlformats.org/officeDocument/2006/extended-properties" xmlns:vt="http://schemas.openxmlformats.org/officeDocument/2006/docPropsVTypes">
  <Template/>
  <TotalTime>6235</TotalTime>
  <Words>1256</Words>
  <Application>Microsoft Office PowerPoint</Application>
  <PresentationFormat>On-screen Show (4:3)</PresentationFormat>
  <Paragraphs>202</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VCAA Powerpoint Template</vt:lpstr>
      <vt:lpstr>The Victorian Curriculum</vt:lpstr>
      <vt:lpstr>The Victorian English Curriculum  7–10</vt:lpstr>
      <vt:lpstr>The Victorian English Curriculum  7–10</vt:lpstr>
      <vt:lpstr>Aims</vt:lpstr>
      <vt:lpstr>Conceptual structure</vt:lpstr>
      <vt:lpstr>Strands of learning in English</vt:lpstr>
      <vt:lpstr>Features of the Victorian curriculum</vt:lpstr>
      <vt:lpstr>From AusVELS English to Victorian Curriculum English</vt:lpstr>
      <vt:lpstr>Phonics and word knowledge</vt:lpstr>
      <vt:lpstr>Structure</vt:lpstr>
      <vt:lpstr>Structure</vt:lpstr>
      <vt:lpstr>The Language strand </vt:lpstr>
      <vt:lpstr>Planning discussion </vt:lpstr>
      <vt:lpstr>Key language knowledge</vt:lpstr>
      <vt:lpstr>The Literature strand </vt:lpstr>
      <vt:lpstr>PowerPoint Presentation</vt:lpstr>
      <vt:lpstr>Planning discussion </vt:lpstr>
      <vt:lpstr>Key questions</vt:lpstr>
      <vt:lpstr>The Literacy strand </vt:lpstr>
      <vt:lpstr>Planning discussion </vt:lpstr>
      <vt:lpstr>Literacy opportunities</vt:lpstr>
      <vt:lpstr>Literacy across the curriculum</vt:lpstr>
      <vt:lpstr>Possible steps for integrating the Victorian Curriculum</vt:lpstr>
      <vt:lpstr>EAL</vt:lpstr>
      <vt:lpstr>Comments/Questions</vt:lpstr>
    </vt:vector>
  </TitlesOfParts>
  <Company>Victorian Curriculum and Assessment Authority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Victorian Curriculum F-10</dc:title>
  <dc:creator>Victorian Curriculum and Assessment Authority</dc:creator>
  <cp:keywords>Victorian Curriculum F-10</cp:keywords>
  <cp:lastModifiedBy>Driver, Tim P</cp:lastModifiedBy>
  <cp:revision>96</cp:revision>
  <cp:lastPrinted>2016-08-11T05:06:05Z</cp:lastPrinted>
  <dcterms:created xsi:type="dcterms:W3CDTF">2015-10-01T02:12:34Z</dcterms:created>
  <dcterms:modified xsi:type="dcterms:W3CDTF">2016-08-17T02:07:27Z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0x0101007BA2A11A40BE9045AE22BD0150786171</vt:lpwstr>
  </property>
  <property fmtid="{D5CDD505-2E9C-101B-9397-08002B2CF9AE}" pid="3" name="DEECD_Author">
    <vt:lpwstr>25;#VCAA|ae0180aa-7478-4220-a827-32d8158f8b8e</vt:lpwstr>
  </property>
  <property fmtid="{D5CDD505-2E9C-101B-9397-08002B2CF9AE}" pid="4" name="DEECD_ItemType">
    <vt:lpwstr>40;#Page|eb523acf-a821-456c-a76b-7607578309d7</vt:lpwstr>
  </property>
  <property fmtid="{D5CDD505-2E9C-101B-9397-08002B2CF9AE}" pid="5" name="DEECD_SubjectCategory">
    <vt:lpwstr/>
  </property>
  <property fmtid="{D5CDD505-2E9C-101B-9397-08002B2CF9AE}" pid="6" name="DEECD_Audience">
    <vt:lpwstr/>
  </property>
</Properties>
</file>