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87" r:id="rId5"/>
    <p:sldId id="383" r:id="rId6"/>
    <p:sldId id="511" r:id="rId7"/>
    <p:sldId id="433" r:id="rId8"/>
    <p:sldId id="508" r:id="rId9"/>
    <p:sldId id="472" r:id="rId10"/>
    <p:sldId id="416" r:id="rId11"/>
    <p:sldId id="509" r:id="rId12"/>
    <p:sldId id="395" r:id="rId13"/>
    <p:sldId id="468" r:id="rId14"/>
    <p:sldId id="486" r:id="rId15"/>
    <p:sldId id="487" r:id="rId16"/>
    <p:sldId id="476" r:id="rId17"/>
    <p:sldId id="488" r:id="rId18"/>
    <p:sldId id="489" r:id="rId19"/>
    <p:sldId id="396" r:id="rId20"/>
    <p:sldId id="420" r:id="rId21"/>
    <p:sldId id="435" r:id="rId22"/>
    <p:sldId id="500" r:id="rId23"/>
    <p:sldId id="501" r:id="rId24"/>
    <p:sldId id="440" r:id="rId25"/>
    <p:sldId id="432" r:id="rId26"/>
    <p:sldId id="431" r:id="rId27"/>
    <p:sldId id="467" r:id="rId28"/>
    <p:sldId id="443" r:id="rId29"/>
    <p:sldId id="437" r:id="rId30"/>
    <p:sldId id="337" r:id="rId31"/>
    <p:sldId id="503" r:id="rId32"/>
    <p:sldId id="497" r:id="rId33"/>
    <p:sldId id="469" r:id="rId34"/>
    <p:sldId id="510" r:id="rId35"/>
    <p:sldId id="446" r:id="rId36"/>
    <p:sldId id="448" r:id="rId37"/>
    <p:sldId id="506" r:id="rId38"/>
    <p:sldId id="504" r:id="rId39"/>
    <p:sldId id="505" r:id="rId40"/>
    <p:sldId id="493" r:id="rId41"/>
    <p:sldId id="492" r:id="rId42"/>
    <p:sldId id="491" r:id="rId43"/>
    <p:sldId id="490" r:id="rId44"/>
    <p:sldId id="454" r:id="rId45"/>
    <p:sldId id="499" r:id="rId46"/>
    <p:sldId id="456" r:id="rId47"/>
    <p:sldId id="498" r:id="rId48"/>
    <p:sldId id="502" r:id="rId49"/>
    <p:sldId id="458" r:id="rId50"/>
    <p:sldId id="507" r:id="rId51"/>
    <p:sldId id="410" r:id="rId52"/>
    <p:sldId id="411" r:id="rId53"/>
    <p:sldId id="412" r:id="rId54"/>
    <p:sldId id="413" r:id="rId55"/>
    <p:sldId id="414" r:id="rId56"/>
    <p:sldId id="415" r:id="rId57"/>
    <p:sldId id="304" r:id="rId58"/>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87"/>
    <p:restoredTop sz="97610" autoAdjust="0"/>
  </p:normalViewPr>
  <p:slideViewPr>
    <p:cSldViewPr>
      <p:cViewPr>
        <p:scale>
          <a:sx n="100" d="100"/>
          <a:sy n="100" d="100"/>
        </p:scale>
        <p:origin x="-3864" y="-15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C356D-76A3-42EE-BA5B-25B05E61920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AU"/>
        </a:p>
      </dgm:t>
    </dgm:pt>
    <dgm:pt modelId="{F336D3D5-0B86-491E-8F79-5B9D6FF0E7D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AU" sz="1800" smtClean="0"/>
            <a:t>Band descriptions</a:t>
          </a:r>
          <a:endParaRPr lang="en-AU" sz="1800" dirty="0"/>
        </a:p>
      </dgm:t>
    </dgm:pt>
    <dgm:pt modelId="{1EF2C434-51C2-49C0-9BAC-86241AB4BE36}" type="parTrans" cxnId="{FB63D7AE-49B8-4469-A9B0-FF2CA3498F5C}">
      <dgm:prSet/>
      <dgm:spPr/>
      <dgm:t>
        <a:bodyPr/>
        <a:lstStyle/>
        <a:p>
          <a:endParaRPr lang="en-AU"/>
        </a:p>
      </dgm:t>
    </dgm:pt>
    <dgm:pt modelId="{B60433E7-1073-4771-9E57-FA40C1BA21B0}" type="sibTrans" cxnId="{FB63D7AE-49B8-4469-A9B0-FF2CA3498F5C}">
      <dgm:prSet>
        <dgm:style>
          <a:lnRef idx="1">
            <a:schemeClr val="accent3"/>
          </a:lnRef>
          <a:fillRef idx="2">
            <a:schemeClr val="accent3"/>
          </a:fillRef>
          <a:effectRef idx="1">
            <a:schemeClr val="accent3"/>
          </a:effectRef>
          <a:fontRef idx="minor">
            <a:schemeClr val="dk1"/>
          </a:fontRef>
        </dgm:style>
      </dgm:prSet>
      <dgm:spPr/>
      <dgm:t>
        <a:bodyPr/>
        <a:lstStyle/>
        <a:p>
          <a:endParaRPr lang="en-AU"/>
        </a:p>
      </dgm:t>
    </dgm:pt>
    <dgm:pt modelId="{DCE029AD-C429-4AFB-AF2A-9F2C94DA46BC}">
      <dgm:prSet phldrT="[Text]" custT="1"/>
      <dgm:spPr/>
      <dgm:t>
        <a:bodyPr/>
        <a:lstStyle/>
        <a:p>
          <a:r>
            <a:rPr lang="en-AU" sz="2000" dirty="0" smtClean="0">
              <a:solidFill>
                <a:schemeClr val="accent2">
                  <a:lumMod val="75000"/>
                </a:schemeClr>
              </a:solidFill>
            </a:rPr>
            <a:t>advisory</a:t>
          </a:r>
          <a:endParaRPr lang="en-AU" sz="2000" dirty="0">
            <a:solidFill>
              <a:schemeClr val="accent2">
                <a:lumMod val="75000"/>
              </a:schemeClr>
            </a:solidFill>
          </a:endParaRPr>
        </a:p>
      </dgm:t>
    </dgm:pt>
    <dgm:pt modelId="{AA477B07-D271-43B1-9521-9EC68A018F29}" type="parTrans" cxnId="{C3998939-B8E7-433D-A6DE-A2983E83D864}">
      <dgm:prSet/>
      <dgm:spPr/>
      <dgm:t>
        <a:bodyPr/>
        <a:lstStyle/>
        <a:p>
          <a:endParaRPr lang="en-AU"/>
        </a:p>
      </dgm:t>
    </dgm:pt>
    <dgm:pt modelId="{7211C3BD-9314-45EB-AA61-7BD20786CDBE}" type="sibTrans" cxnId="{C3998939-B8E7-433D-A6DE-A2983E83D864}">
      <dgm:prSet/>
      <dgm:spPr/>
      <dgm:t>
        <a:bodyPr/>
        <a:lstStyle/>
        <a:p>
          <a:endParaRPr lang="en-AU"/>
        </a:p>
      </dgm:t>
    </dgm:pt>
    <dgm:pt modelId="{D0043730-3ED6-44BC-946B-00F5707ED12B}">
      <dgm:prSet phldrT="[Text]" custT="1">
        <dgm:style>
          <a:lnRef idx="1">
            <a:schemeClr val="accent6"/>
          </a:lnRef>
          <a:fillRef idx="2">
            <a:schemeClr val="accent6"/>
          </a:fillRef>
          <a:effectRef idx="1">
            <a:schemeClr val="accent6"/>
          </a:effectRef>
          <a:fontRef idx="minor">
            <a:schemeClr val="dk1"/>
          </a:fontRef>
        </dgm:style>
      </dgm:prSet>
      <dgm:spPr>
        <a:ln/>
      </dgm:spPr>
      <dgm:t>
        <a:bodyPr/>
        <a:lstStyle/>
        <a:p>
          <a:r>
            <a:rPr lang="en-AU" sz="1800" dirty="0" smtClean="0">
              <a:solidFill>
                <a:schemeClr val="tx1"/>
              </a:solidFill>
            </a:rPr>
            <a:t>Content descriptions</a:t>
          </a:r>
          <a:endParaRPr lang="en-AU" sz="1800" dirty="0">
            <a:solidFill>
              <a:schemeClr val="tx1"/>
            </a:solidFill>
          </a:endParaRPr>
        </a:p>
      </dgm:t>
    </dgm:pt>
    <dgm:pt modelId="{6FF8FD82-A92A-4E65-8069-53EC232F6FDD}" type="parTrans" cxnId="{E447C3D8-118B-452B-80AD-6B1647F2362E}">
      <dgm:prSet/>
      <dgm:spPr/>
      <dgm:t>
        <a:bodyPr/>
        <a:lstStyle/>
        <a:p>
          <a:endParaRPr lang="en-AU"/>
        </a:p>
      </dgm:t>
    </dgm:pt>
    <dgm:pt modelId="{3D17F2C7-936E-41EA-A420-2992F56F1424}" type="sibTrans" cxnId="{E447C3D8-118B-452B-80AD-6B1647F2362E}">
      <dgm:prSet custT="1">
        <dgm:style>
          <a:lnRef idx="1">
            <a:schemeClr val="accent1"/>
          </a:lnRef>
          <a:fillRef idx="2">
            <a:schemeClr val="accent1"/>
          </a:fillRef>
          <a:effectRef idx="1">
            <a:schemeClr val="accent1"/>
          </a:effectRef>
          <a:fontRef idx="minor">
            <a:schemeClr val="dk1"/>
          </a:fontRef>
        </dgm:style>
      </dgm:prSet>
      <dgm:spPr/>
      <dgm:t>
        <a:bodyPr/>
        <a:lstStyle/>
        <a:p>
          <a:r>
            <a:rPr lang="en-AU" sz="1800" dirty="0" smtClean="0"/>
            <a:t>Elaborations</a:t>
          </a:r>
          <a:endParaRPr lang="en-AU" sz="1800" dirty="0"/>
        </a:p>
      </dgm:t>
    </dgm:pt>
    <dgm:pt modelId="{39AEF9AD-38AE-461A-83A0-077DDFF2411D}">
      <dgm:prSet phldrT="[Text]" custT="1"/>
      <dgm:spPr/>
      <dgm:t>
        <a:bodyPr/>
        <a:lstStyle/>
        <a:p>
          <a:r>
            <a:rPr lang="en-AU" sz="2000" dirty="0" smtClean="0">
              <a:solidFill>
                <a:schemeClr val="tx2"/>
              </a:solidFill>
            </a:rPr>
            <a:t>mandated</a:t>
          </a:r>
          <a:endParaRPr lang="en-AU" sz="2000" dirty="0">
            <a:solidFill>
              <a:schemeClr val="tx2"/>
            </a:solidFill>
          </a:endParaRPr>
        </a:p>
      </dgm:t>
    </dgm:pt>
    <dgm:pt modelId="{4DBE8A8A-E306-4F15-A022-EACA1A14E6F4}" type="parTrans" cxnId="{4733C249-3AE7-4DF0-8058-ACE2E178AA05}">
      <dgm:prSet/>
      <dgm:spPr/>
      <dgm:t>
        <a:bodyPr/>
        <a:lstStyle/>
        <a:p>
          <a:endParaRPr lang="en-AU"/>
        </a:p>
      </dgm:t>
    </dgm:pt>
    <dgm:pt modelId="{2FD90B6C-B88C-4119-BDA5-19DAF322A1F5}" type="sibTrans" cxnId="{4733C249-3AE7-4DF0-8058-ACE2E178AA05}">
      <dgm:prSet/>
      <dgm:spPr/>
      <dgm:t>
        <a:bodyPr/>
        <a:lstStyle/>
        <a:p>
          <a:endParaRPr lang="en-AU"/>
        </a:p>
      </dgm:t>
    </dgm:pt>
    <dgm:pt modelId="{09CAF233-4B7D-4E23-90D4-9E503C07FA5D}">
      <dgm:prSet phldrT="[Text]" custT="1">
        <dgm:style>
          <a:lnRef idx="1">
            <a:schemeClr val="accent6"/>
          </a:lnRef>
          <a:fillRef idx="2">
            <a:schemeClr val="accent6"/>
          </a:fillRef>
          <a:effectRef idx="1">
            <a:schemeClr val="accent6"/>
          </a:effectRef>
          <a:fontRef idx="minor">
            <a:schemeClr val="dk1"/>
          </a:fontRef>
        </dgm:style>
      </dgm:prSet>
      <dgm:spPr>
        <a:ln/>
      </dgm:spPr>
      <dgm:t>
        <a:bodyPr/>
        <a:lstStyle/>
        <a:p>
          <a:r>
            <a:rPr lang="en-AU" sz="1700" dirty="0" smtClean="0">
              <a:solidFill>
                <a:schemeClr val="tx1"/>
              </a:solidFill>
            </a:rPr>
            <a:t>Achievement standards</a:t>
          </a:r>
          <a:endParaRPr lang="en-AU" sz="1700" dirty="0">
            <a:solidFill>
              <a:schemeClr val="tx1"/>
            </a:solidFill>
          </a:endParaRPr>
        </a:p>
      </dgm:t>
    </dgm:pt>
    <dgm:pt modelId="{AC4EE1A9-F11D-41DC-AF31-1A862936664F}" type="parTrans" cxnId="{A366E93B-3D1A-48EA-AB60-117EC71DB104}">
      <dgm:prSet/>
      <dgm:spPr/>
      <dgm:t>
        <a:bodyPr/>
        <a:lstStyle/>
        <a:p>
          <a:endParaRPr lang="en-AU"/>
        </a:p>
      </dgm:t>
    </dgm:pt>
    <dgm:pt modelId="{66627C13-BB3C-45A8-A723-E7A44114A9AE}" type="sibTrans" cxnId="{A366E93B-3D1A-48EA-AB60-117EC71DB104}">
      <dgm:prSet>
        <dgm:style>
          <a:lnRef idx="1">
            <a:schemeClr val="accent2"/>
          </a:lnRef>
          <a:fillRef idx="2">
            <a:schemeClr val="accent2"/>
          </a:fillRef>
          <a:effectRef idx="1">
            <a:schemeClr val="accent2"/>
          </a:effectRef>
          <a:fontRef idx="minor">
            <a:schemeClr val="dk1"/>
          </a:fontRef>
        </dgm:style>
      </dgm:prSet>
      <dgm:spPr/>
      <dgm:t>
        <a:bodyPr/>
        <a:lstStyle/>
        <a:p>
          <a:endParaRPr lang="en-AU"/>
        </a:p>
      </dgm:t>
    </dgm:pt>
    <dgm:pt modelId="{CF8DF6DD-5FE7-4E49-9779-F3C6E0685440}">
      <dgm:prSet phldrT="[Text]" custT="1"/>
      <dgm:spPr/>
      <dgm:t>
        <a:bodyPr/>
        <a:lstStyle/>
        <a:p>
          <a:r>
            <a:rPr lang="en-AU" sz="2000" dirty="0" smtClean="0">
              <a:solidFill>
                <a:schemeClr val="tx1"/>
              </a:solidFill>
            </a:rPr>
            <a:t>mandated</a:t>
          </a:r>
          <a:endParaRPr lang="en-AU" sz="2000" dirty="0">
            <a:solidFill>
              <a:schemeClr val="tx1"/>
            </a:solidFill>
          </a:endParaRPr>
        </a:p>
      </dgm:t>
    </dgm:pt>
    <dgm:pt modelId="{8E373678-F7B0-49BC-81CF-DFDA8873EE47}" type="parTrans" cxnId="{658435B0-BC2F-4840-BF2C-AA9FCD0426AF}">
      <dgm:prSet/>
      <dgm:spPr/>
      <dgm:t>
        <a:bodyPr/>
        <a:lstStyle/>
        <a:p>
          <a:endParaRPr lang="en-AU"/>
        </a:p>
      </dgm:t>
    </dgm:pt>
    <dgm:pt modelId="{89F7987B-0980-4ED7-925B-A3806FDEFFF7}" type="sibTrans" cxnId="{658435B0-BC2F-4840-BF2C-AA9FCD0426AF}">
      <dgm:prSet/>
      <dgm:spPr/>
      <dgm:t>
        <a:bodyPr/>
        <a:lstStyle/>
        <a:p>
          <a:endParaRPr lang="en-AU"/>
        </a:p>
      </dgm:t>
    </dgm:pt>
    <dgm:pt modelId="{9A582625-A2B5-4821-A05E-8DE2FAD624FA}" type="pres">
      <dgm:prSet presAssocID="{B86C356D-76A3-42EE-BA5B-25B05E619203}" presName="Name0" presStyleCnt="0">
        <dgm:presLayoutVars>
          <dgm:chMax/>
          <dgm:chPref/>
          <dgm:dir/>
          <dgm:animLvl val="lvl"/>
        </dgm:presLayoutVars>
      </dgm:prSet>
      <dgm:spPr/>
      <dgm:t>
        <a:bodyPr/>
        <a:lstStyle/>
        <a:p>
          <a:endParaRPr lang="en-AU"/>
        </a:p>
      </dgm:t>
    </dgm:pt>
    <dgm:pt modelId="{ABBA709D-B8B8-46A3-9AA6-84220FB17CD6}" type="pres">
      <dgm:prSet presAssocID="{F336D3D5-0B86-491E-8F79-5B9D6FF0E7D0}" presName="composite" presStyleCnt="0"/>
      <dgm:spPr/>
      <dgm:t>
        <a:bodyPr/>
        <a:lstStyle/>
        <a:p>
          <a:endParaRPr lang="en-AU"/>
        </a:p>
      </dgm:t>
    </dgm:pt>
    <dgm:pt modelId="{20AD084D-3703-4D1E-BCDA-C40586265B3E}" type="pres">
      <dgm:prSet presAssocID="{F336D3D5-0B86-491E-8F79-5B9D6FF0E7D0}" presName="Parent1" presStyleLbl="node1" presStyleIdx="0" presStyleCnt="6" custScaleX="107916">
        <dgm:presLayoutVars>
          <dgm:chMax val="1"/>
          <dgm:chPref val="1"/>
          <dgm:bulletEnabled val="1"/>
        </dgm:presLayoutVars>
      </dgm:prSet>
      <dgm:spPr/>
      <dgm:t>
        <a:bodyPr/>
        <a:lstStyle/>
        <a:p>
          <a:endParaRPr lang="en-AU"/>
        </a:p>
      </dgm:t>
    </dgm:pt>
    <dgm:pt modelId="{41113FFC-1466-49D5-B550-3CB2009D5A73}" type="pres">
      <dgm:prSet presAssocID="{F336D3D5-0B86-491E-8F79-5B9D6FF0E7D0}" presName="Childtext1" presStyleLbl="revTx" presStyleIdx="0" presStyleCnt="3">
        <dgm:presLayoutVars>
          <dgm:chMax val="0"/>
          <dgm:chPref val="0"/>
          <dgm:bulletEnabled val="1"/>
        </dgm:presLayoutVars>
      </dgm:prSet>
      <dgm:spPr/>
      <dgm:t>
        <a:bodyPr/>
        <a:lstStyle/>
        <a:p>
          <a:endParaRPr lang="en-AU"/>
        </a:p>
      </dgm:t>
    </dgm:pt>
    <dgm:pt modelId="{A6319F9B-1684-4C2D-B380-31BAF42C1F95}" type="pres">
      <dgm:prSet presAssocID="{F336D3D5-0B86-491E-8F79-5B9D6FF0E7D0}" presName="BalanceSpacing" presStyleCnt="0"/>
      <dgm:spPr/>
      <dgm:t>
        <a:bodyPr/>
        <a:lstStyle/>
        <a:p>
          <a:endParaRPr lang="en-AU"/>
        </a:p>
      </dgm:t>
    </dgm:pt>
    <dgm:pt modelId="{3846A004-671D-407D-A124-33712FFB1F01}" type="pres">
      <dgm:prSet presAssocID="{F336D3D5-0B86-491E-8F79-5B9D6FF0E7D0}" presName="BalanceSpacing1" presStyleCnt="0"/>
      <dgm:spPr/>
      <dgm:t>
        <a:bodyPr/>
        <a:lstStyle/>
        <a:p>
          <a:endParaRPr lang="en-AU"/>
        </a:p>
      </dgm:t>
    </dgm:pt>
    <dgm:pt modelId="{0303FBEF-FB42-4B27-AFAC-B2F729999B8A}" type="pres">
      <dgm:prSet presAssocID="{B60433E7-1073-4771-9E57-FA40C1BA21B0}" presName="Accent1Text" presStyleLbl="node1" presStyleIdx="1" presStyleCnt="6"/>
      <dgm:spPr/>
      <dgm:t>
        <a:bodyPr/>
        <a:lstStyle/>
        <a:p>
          <a:endParaRPr lang="en-AU"/>
        </a:p>
      </dgm:t>
    </dgm:pt>
    <dgm:pt modelId="{E7293750-CE47-43E6-A333-5FACE8C3E1D3}" type="pres">
      <dgm:prSet presAssocID="{B60433E7-1073-4771-9E57-FA40C1BA21B0}" presName="spaceBetweenRectangles" presStyleCnt="0"/>
      <dgm:spPr/>
      <dgm:t>
        <a:bodyPr/>
        <a:lstStyle/>
        <a:p>
          <a:endParaRPr lang="en-AU"/>
        </a:p>
      </dgm:t>
    </dgm:pt>
    <dgm:pt modelId="{52AB1D3D-559D-4990-B5FA-7AE6D6D9CD38}" type="pres">
      <dgm:prSet presAssocID="{D0043730-3ED6-44BC-946B-00F5707ED12B}" presName="composite" presStyleCnt="0"/>
      <dgm:spPr/>
      <dgm:t>
        <a:bodyPr/>
        <a:lstStyle/>
        <a:p>
          <a:endParaRPr lang="en-AU"/>
        </a:p>
      </dgm:t>
    </dgm:pt>
    <dgm:pt modelId="{624E31AA-99F6-4074-B002-B02EE7505398}" type="pres">
      <dgm:prSet presAssocID="{D0043730-3ED6-44BC-946B-00F5707ED12B}" presName="Parent1" presStyleLbl="node1" presStyleIdx="2" presStyleCnt="6" custScaleX="105424">
        <dgm:presLayoutVars>
          <dgm:chMax val="1"/>
          <dgm:chPref val="1"/>
          <dgm:bulletEnabled val="1"/>
        </dgm:presLayoutVars>
      </dgm:prSet>
      <dgm:spPr/>
      <dgm:t>
        <a:bodyPr/>
        <a:lstStyle/>
        <a:p>
          <a:endParaRPr lang="en-AU"/>
        </a:p>
      </dgm:t>
    </dgm:pt>
    <dgm:pt modelId="{45BE6F87-1E48-4E99-8C9E-AA5533AF2BEA}" type="pres">
      <dgm:prSet presAssocID="{D0043730-3ED6-44BC-946B-00F5707ED12B}" presName="Childtext1" presStyleLbl="revTx" presStyleIdx="1" presStyleCnt="3">
        <dgm:presLayoutVars>
          <dgm:chMax val="0"/>
          <dgm:chPref val="0"/>
          <dgm:bulletEnabled val="1"/>
        </dgm:presLayoutVars>
      </dgm:prSet>
      <dgm:spPr/>
      <dgm:t>
        <a:bodyPr/>
        <a:lstStyle/>
        <a:p>
          <a:endParaRPr lang="en-AU"/>
        </a:p>
      </dgm:t>
    </dgm:pt>
    <dgm:pt modelId="{7C1F26C4-B257-470E-8364-9BEE60F1D985}" type="pres">
      <dgm:prSet presAssocID="{D0043730-3ED6-44BC-946B-00F5707ED12B}" presName="BalanceSpacing" presStyleCnt="0"/>
      <dgm:spPr/>
      <dgm:t>
        <a:bodyPr/>
        <a:lstStyle/>
        <a:p>
          <a:endParaRPr lang="en-AU"/>
        </a:p>
      </dgm:t>
    </dgm:pt>
    <dgm:pt modelId="{8AC45923-3862-4363-B56E-86C1E2245A0B}" type="pres">
      <dgm:prSet presAssocID="{D0043730-3ED6-44BC-946B-00F5707ED12B}" presName="BalanceSpacing1" presStyleCnt="0"/>
      <dgm:spPr/>
      <dgm:t>
        <a:bodyPr/>
        <a:lstStyle/>
        <a:p>
          <a:endParaRPr lang="en-AU"/>
        </a:p>
      </dgm:t>
    </dgm:pt>
    <dgm:pt modelId="{88A09B4D-0093-48E5-A232-E4FF1C29F0D4}" type="pres">
      <dgm:prSet presAssocID="{3D17F2C7-936E-41EA-A420-2992F56F1424}" presName="Accent1Text" presStyleLbl="node1" presStyleIdx="3" presStyleCnt="6" custScaleX="109828" custLinFactNeighborX="1782" custLinFactNeighborY="-413"/>
      <dgm:spPr/>
      <dgm:t>
        <a:bodyPr/>
        <a:lstStyle/>
        <a:p>
          <a:endParaRPr lang="en-AU"/>
        </a:p>
      </dgm:t>
    </dgm:pt>
    <dgm:pt modelId="{33933FFB-F170-43DA-984C-4EBFF010666F}" type="pres">
      <dgm:prSet presAssocID="{3D17F2C7-936E-41EA-A420-2992F56F1424}" presName="spaceBetweenRectangles" presStyleCnt="0"/>
      <dgm:spPr/>
      <dgm:t>
        <a:bodyPr/>
        <a:lstStyle/>
        <a:p>
          <a:endParaRPr lang="en-AU"/>
        </a:p>
      </dgm:t>
    </dgm:pt>
    <dgm:pt modelId="{49F6B3F6-3992-4328-83D2-D87EADFCCF49}" type="pres">
      <dgm:prSet presAssocID="{09CAF233-4B7D-4E23-90D4-9E503C07FA5D}" presName="composite" presStyleCnt="0"/>
      <dgm:spPr/>
      <dgm:t>
        <a:bodyPr/>
        <a:lstStyle/>
        <a:p>
          <a:endParaRPr lang="en-AU"/>
        </a:p>
      </dgm:t>
    </dgm:pt>
    <dgm:pt modelId="{9A15AEDC-B572-4914-BE45-7DC515FA84FB}" type="pres">
      <dgm:prSet presAssocID="{09CAF233-4B7D-4E23-90D4-9E503C07FA5D}" presName="Parent1" presStyleLbl="node1" presStyleIdx="4" presStyleCnt="6" custScaleX="111493">
        <dgm:presLayoutVars>
          <dgm:chMax val="1"/>
          <dgm:chPref val="1"/>
          <dgm:bulletEnabled val="1"/>
        </dgm:presLayoutVars>
      </dgm:prSet>
      <dgm:spPr/>
      <dgm:t>
        <a:bodyPr/>
        <a:lstStyle/>
        <a:p>
          <a:endParaRPr lang="en-AU"/>
        </a:p>
      </dgm:t>
    </dgm:pt>
    <dgm:pt modelId="{21FF56C6-0A50-44D0-BA0F-4CE72A72CB00}" type="pres">
      <dgm:prSet presAssocID="{09CAF233-4B7D-4E23-90D4-9E503C07FA5D}" presName="Childtext1" presStyleLbl="revTx" presStyleIdx="2" presStyleCnt="3" custScaleX="70073" custScaleY="73439" custLinFactNeighborX="-7722" custLinFactNeighborY="5485">
        <dgm:presLayoutVars>
          <dgm:chMax val="0"/>
          <dgm:chPref val="0"/>
          <dgm:bulletEnabled val="1"/>
        </dgm:presLayoutVars>
      </dgm:prSet>
      <dgm:spPr/>
      <dgm:t>
        <a:bodyPr/>
        <a:lstStyle/>
        <a:p>
          <a:endParaRPr lang="en-AU"/>
        </a:p>
      </dgm:t>
    </dgm:pt>
    <dgm:pt modelId="{41245A8E-7044-4416-B3B2-126AA0E3B807}" type="pres">
      <dgm:prSet presAssocID="{09CAF233-4B7D-4E23-90D4-9E503C07FA5D}" presName="BalanceSpacing" presStyleCnt="0"/>
      <dgm:spPr/>
      <dgm:t>
        <a:bodyPr/>
        <a:lstStyle/>
        <a:p>
          <a:endParaRPr lang="en-AU"/>
        </a:p>
      </dgm:t>
    </dgm:pt>
    <dgm:pt modelId="{CE53BA12-38D4-4EFD-BE74-3FCE6901B02A}" type="pres">
      <dgm:prSet presAssocID="{09CAF233-4B7D-4E23-90D4-9E503C07FA5D}" presName="BalanceSpacing1" presStyleCnt="0"/>
      <dgm:spPr/>
      <dgm:t>
        <a:bodyPr/>
        <a:lstStyle/>
        <a:p>
          <a:endParaRPr lang="en-AU"/>
        </a:p>
      </dgm:t>
    </dgm:pt>
    <dgm:pt modelId="{1F82B3DD-9D68-4D84-85DD-A8DD846D29DB}" type="pres">
      <dgm:prSet presAssocID="{66627C13-BB3C-45A8-A723-E7A44114A9AE}" presName="Accent1Text" presStyleLbl="node1" presStyleIdx="5" presStyleCnt="6"/>
      <dgm:spPr/>
      <dgm:t>
        <a:bodyPr/>
        <a:lstStyle/>
        <a:p>
          <a:endParaRPr lang="en-AU"/>
        </a:p>
      </dgm:t>
    </dgm:pt>
  </dgm:ptLst>
  <dgm:cxnLst>
    <dgm:cxn modelId="{B5D20ED9-6722-4FD4-A151-75577A9C32B2}" type="presOf" srcId="{CF8DF6DD-5FE7-4E49-9779-F3C6E0685440}" destId="{21FF56C6-0A50-44D0-BA0F-4CE72A72CB00}" srcOrd="0" destOrd="0" presId="urn:microsoft.com/office/officeart/2008/layout/AlternatingHexagons"/>
    <dgm:cxn modelId="{125D4CFC-2017-4B32-BABA-C59212806A3B}" type="presOf" srcId="{66627C13-BB3C-45A8-A723-E7A44114A9AE}" destId="{1F82B3DD-9D68-4D84-85DD-A8DD846D29DB}" srcOrd="0" destOrd="0" presId="urn:microsoft.com/office/officeart/2008/layout/AlternatingHexagons"/>
    <dgm:cxn modelId="{E447C3D8-118B-452B-80AD-6B1647F2362E}" srcId="{B86C356D-76A3-42EE-BA5B-25B05E619203}" destId="{D0043730-3ED6-44BC-946B-00F5707ED12B}" srcOrd="1" destOrd="0" parTransId="{6FF8FD82-A92A-4E65-8069-53EC232F6FDD}" sibTransId="{3D17F2C7-936E-41EA-A420-2992F56F1424}"/>
    <dgm:cxn modelId="{A366E93B-3D1A-48EA-AB60-117EC71DB104}" srcId="{B86C356D-76A3-42EE-BA5B-25B05E619203}" destId="{09CAF233-4B7D-4E23-90D4-9E503C07FA5D}" srcOrd="2" destOrd="0" parTransId="{AC4EE1A9-F11D-41DC-AF31-1A862936664F}" sibTransId="{66627C13-BB3C-45A8-A723-E7A44114A9AE}"/>
    <dgm:cxn modelId="{C3998939-B8E7-433D-A6DE-A2983E83D864}" srcId="{F336D3D5-0B86-491E-8F79-5B9D6FF0E7D0}" destId="{DCE029AD-C429-4AFB-AF2A-9F2C94DA46BC}" srcOrd="0" destOrd="0" parTransId="{AA477B07-D271-43B1-9521-9EC68A018F29}" sibTransId="{7211C3BD-9314-45EB-AA61-7BD20786CDBE}"/>
    <dgm:cxn modelId="{F0FC7D5D-0413-4335-A672-D2C7AFED93BE}" type="presOf" srcId="{09CAF233-4B7D-4E23-90D4-9E503C07FA5D}" destId="{9A15AEDC-B572-4914-BE45-7DC515FA84FB}" srcOrd="0" destOrd="0" presId="urn:microsoft.com/office/officeart/2008/layout/AlternatingHexagons"/>
    <dgm:cxn modelId="{9830F797-A5AC-4CF1-A5CA-9C8611A14D56}" type="presOf" srcId="{D0043730-3ED6-44BC-946B-00F5707ED12B}" destId="{624E31AA-99F6-4074-B002-B02EE7505398}" srcOrd="0" destOrd="0" presId="urn:microsoft.com/office/officeart/2008/layout/AlternatingHexagons"/>
    <dgm:cxn modelId="{29B85E7B-E9F0-401E-AAB1-D2A317F19926}" type="presOf" srcId="{B86C356D-76A3-42EE-BA5B-25B05E619203}" destId="{9A582625-A2B5-4821-A05E-8DE2FAD624FA}" srcOrd="0" destOrd="0" presId="urn:microsoft.com/office/officeart/2008/layout/AlternatingHexagons"/>
    <dgm:cxn modelId="{FB63D7AE-49B8-4469-A9B0-FF2CA3498F5C}" srcId="{B86C356D-76A3-42EE-BA5B-25B05E619203}" destId="{F336D3D5-0B86-491E-8F79-5B9D6FF0E7D0}" srcOrd="0" destOrd="0" parTransId="{1EF2C434-51C2-49C0-9BAC-86241AB4BE36}" sibTransId="{B60433E7-1073-4771-9E57-FA40C1BA21B0}"/>
    <dgm:cxn modelId="{EFAEF41E-EC2D-48C0-92DB-39F876A7F722}" type="presOf" srcId="{DCE029AD-C429-4AFB-AF2A-9F2C94DA46BC}" destId="{41113FFC-1466-49D5-B550-3CB2009D5A73}" srcOrd="0" destOrd="0" presId="urn:microsoft.com/office/officeart/2008/layout/AlternatingHexagons"/>
    <dgm:cxn modelId="{E9377ECE-205B-4CD5-BA59-98627F8E109A}" type="presOf" srcId="{39AEF9AD-38AE-461A-83A0-077DDFF2411D}" destId="{45BE6F87-1E48-4E99-8C9E-AA5533AF2BEA}" srcOrd="0" destOrd="0" presId="urn:microsoft.com/office/officeart/2008/layout/AlternatingHexagons"/>
    <dgm:cxn modelId="{3404F8D5-CB43-45FD-8C1F-C833A2BE1BAF}" type="presOf" srcId="{F336D3D5-0B86-491E-8F79-5B9D6FF0E7D0}" destId="{20AD084D-3703-4D1E-BCDA-C40586265B3E}" srcOrd="0" destOrd="0" presId="urn:microsoft.com/office/officeart/2008/layout/AlternatingHexagons"/>
    <dgm:cxn modelId="{4733C249-3AE7-4DF0-8058-ACE2E178AA05}" srcId="{D0043730-3ED6-44BC-946B-00F5707ED12B}" destId="{39AEF9AD-38AE-461A-83A0-077DDFF2411D}" srcOrd="0" destOrd="0" parTransId="{4DBE8A8A-E306-4F15-A022-EACA1A14E6F4}" sibTransId="{2FD90B6C-B88C-4119-BDA5-19DAF322A1F5}"/>
    <dgm:cxn modelId="{658435B0-BC2F-4840-BF2C-AA9FCD0426AF}" srcId="{09CAF233-4B7D-4E23-90D4-9E503C07FA5D}" destId="{CF8DF6DD-5FE7-4E49-9779-F3C6E0685440}" srcOrd="0" destOrd="0" parTransId="{8E373678-F7B0-49BC-81CF-DFDA8873EE47}" sibTransId="{89F7987B-0980-4ED7-925B-A3806FDEFFF7}"/>
    <dgm:cxn modelId="{A4EF4B06-98D2-459C-A9BA-C73E2DC01685}" type="presOf" srcId="{B60433E7-1073-4771-9E57-FA40C1BA21B0}" destId="{0303FBEF-FB42-4B27-AFAC-B2F729999B8A}" srcOrd="0" destOrd="0" presId="urn:microsoft.com/office/officeart/2008/layout/AlternatingHexagons"/>
    <dgm:cxn modelId="{D0534C00-BC4C-4587-8A81-ACF62D641408}" type="presOf" srcId="{3D17F2C7-936E-41EA-A420-2992F56F1424}" destId="{88A09B4D-0093-48E5-A232-E4FF1C29F0D4}" srcOrd="0" destOrd="0" presId="urn:microsoft.com/office/officeart/2008/layout/AlternatingHexagons"/>
    <dgm:cxn modelId="{7E7CABE6-FAEB-42C7-B2DE-17681AEBB5BB}" type="presParOf" srcId="{9A582625-A2B5-4821-A05E-8DE2FAD624FA}" destId="{ABBA709D-B8B8-46A3-9AA6-84220FB17CD6}" srcOrd="0" destOrd="0" presId="urn:microsoft.com/office/officeart/2008/layout/AlternatingHexagons"/>
    <dgm:cxn modelId="{E0E2D567-1BB0-451E-ACE9-809B11FFB2AB}" type="presParOf" srcId="{ABBA709D-B8B8-46A3-9AA6-84220FB17CD6}" destId="{20AD084D-3703-4D1E-BCDA-C40586265B3E}" srcOrd="0" destOrd="0" presId="urn:microsoft.com/office/officeart/2008/layout/AlternatingHexagons"/>
    <dgm:cxn modelId="{9548B134-17A8-41D4-AB5D-E6CEEB5D1AE4}" type="presParOf" srcId="{ABBA709D-B8B8-46A3-9AA6-84220FB17CD6}" destId="{41113FFC-1466-49D5-B550-3CB2009D5A73}" srcOrd="1" destOrd="0" presId="urn:microsoft.com/office/officeart/2008/layout/AlternatingHexagons"/>
    <dgm:cxn modelId="{3E2D80D8-0A66-463F-AA74-8479AA8D3E29}" type="presParOf" srcId="{ABBA709D-B8B8-46A3-9AA6-84220FB17CD6}" destId="{A6319F9B-1684-4C2D-B380-31BAF42C1F95}" srcOrd="2" destOrd="0" presId="urn:microsoft.com/office/officeart/2008/layout/AlternatingHexagons"/>
    <dgm:cxn modelId="{C697A273-B783-4671-98C0-9386D77321FC}" type="presParOf" srcId="{ABBA709D-B8B8-46A3-9AA6-84220FB17CD6}" destId="{3846A004-671D-407D-A124-33712FFB1F01}" srcOrd="3" destOrd="0" presId="urn:microsoft.com/office/officeart/2008/layout/AlternatingHexagons"/>
    <dgm:cxn modelId="{84552303-4D77-4134-A509-1A6F907B7C08}" type="presParOf" srcId="{ABBA709D-B8B8-46A3-9AA6-84220FB17CD6}" destId="{0303FBEF-FB42-4B27-AFAC-B2F729999B8A}" srcOrd="4" destOrd="0" presId="urn:microsoft.com/office/officeart/2008/layout/AlternatingHexagons"/>
    <dgm:cxn modelId="{74E3B305-6DAE-46D4-82F2-2E06C0C7DF38}" type="presParOf" srcId="{9A582625-A2B5-4821-A05E-8DE2FAD624FA}" destId="{E7293750-CE47-43E6-A333-5FACE8C3E1D3}" srcOrd="1" destOrd="0" presId="urn:microsoft.com/office/officeart/2008/layout/AlternatingHexagons"/>
    <dgm:cxn modelId="{A1E1B0CD-BECF-4A22-8F53-253B39EF6539}" type="presParOf" srcId="{9A582625-A2B5-4821-A05E-8DE2FAD624FA}" destId="{52AB1D3D-559D-4990-B5FA-7AE6D6D9CD38}" srcOrd="2" destOrd="0" presId="urn:microsoft.com/office/officeart/2008/layout/AlternatingHexagons"/>
    <dgm:cxn modelId="{A47F14FA-854F-407F-9E07-B20582F04CA6}" type="presParOf" srcId="{52AB1D3D-559D-4990-B5FA-7AE6D6D9CD38}" destId="{624E31AA-99F6-4074-B002-B02EE7505398}" srcOrd="0" destOrd="0" presId="urn:microsoft.com/office/officeart/2008/layout/AlternatingHexagons"/>
    <dgm:cxn modelId="{0CB9F993-6390-4D4C-BFBF-478C47677686}" type="presParOf" srcId="{52AB1D3D-559D-4990-B5FA-7AE6D6D9CD38}" destId="{45BE6F87-1E48-4E99-8C9E-AA5533AF2BEA}" srcOrd="1" destOrd="0" presId="urn:microsoft.com/office/officeart/2008/layout/AlternatingHexagons"/>
    <dgm:cxn modelId="{72B1F1AF-9F05-4FDE-BBB8-2FBA2CAE6D65}" type="presParOf" srcId="{52AB1D3D-559D-4990-B5FA-7AE6D6D9CD38}" destId="{7C1F26C4-B257-470E-8364-9BEE60F1D985}" srcOrd="2" destOrd="0" presId="urn:microsoft.com/office/officeart/2008/layout/AlternatingHexagons"/>
    <dgm:cxn modelId="{2439ED2E-CB83-4AAA-BBBA-DEBF9ABCB418}" type="presParOf" srcId="{52AB1D3D-559D-4990-B5FA-7AE6D6D9CD38}" destId="{8AC45923-3862-4363-B56E-86C1E2245A0B}" srcOrd="3" destOrd="0" presId="urn:microsoft.com/office/officeart/2008/layout/AlternatingHexagons"/>
    <dgm:cxn modelId="{011F1357-BF19-4530-833E-97CF0D2B8E6D}" type="presParOf" srcId="{52AB1D3D-559D-4990-B5FA-7AE6D6D9CD38}" destId="{88A09B4D-0093-48E5-A232-E4FF1C29F0D4}" srcOrd="4" destOrd="0" presId="urn:microsoft.com/office/officeart/2008/layout/AlternatingHexagons"/>
    <dgm:cxn modelId="{8B1AD865-1B94-4887-89A1-104AC7CB5E53}" type="presParOf" srcId="{9A582625-A2B5-4821-A05E-8DE2FAD624FA}" destId="{33933FFB-F170-43DA-984C-4EBFF010666F}" srcOrd="3" destOrd="0" presId="urn:microsoft.com/office/officeart/2008/layout/AlternatingHexagons"/>
    <dgm:cxn modelId="{712CD2D4-7631-4562-A52C-D15F81836289}" type="presParOf" srcId="{9A582625-A2B5-4821-A05E-8DE2FAD624FA}" destId="{49F6B3F6-3992-4328-83D2-D87EADFCCF49}" srcOrd="4" destOrd="0" presId="urn:microsoft.com/office/officeart/2008/layout/AlternatingHexagons"/>
    <dgm:cxn modelId="{B64C4875-B99D-4AE4-9EF5-4B4D3C5735CD}" type="presParOf" srcId="{49F6B3F6-3992-4328-83D2-D87EADFCCF49}" destId="{9A15AEDC-B572-4914-BE45-7DC515FA84FB}" srcOrd="0" destOrd="0" presId="urn:microsoft.com/office/officeart/2008/layout/AlternatingHexagons"/>
    <dgm:cxn modelId="{4575A229-DD6F-4791-9C5C-640BBBDD690B}" type="presParOf" srcId="{49F6B3F6-3992-4328-83D2-D87EADFCCF49}" destId="{21FF56C6-0A50-44D0-BA0F-4CE72A72CB00}" srcOrd="1" destOrd="0" presId="urn:microsoft.com/office/officeart/2008/layout/AlternatingHexagons"/>
    <dgm:cxn modelId="{36D7A3AD-8A20-4261-BD2A-45BE56436D98}" type="presParOf" srcId="{49F6B3F6-3992-4328-83D2-D87EADFCCF49}" destId="{41245A8E-7044-4416-B3B2-126AA0E3B807}" srcOrd="2" destOrd="0" presId="urn:microsoft.com/office/officeart/2008/layout/AlternatingHexagons"/>
    <dgm:cxn modelId="{BBE66D0C-E9B4-465F-A9CF-E1374A8E1920}" type="presParOf" srcId="{49F6B3F6-3992-4328-83D2-D87EADFCCF49}" destId="{CE53BA12-38D4-4EFD-BE74-3FCE6901B02A}" srcOrd="3" destOrd="0" presId="urn:microsoft.com/office/officeart/2008/layout/AlternatingHexagons"/>
    <dgm:cxn modelId="{E36E3C9E-4F13-4CEE-8D07-7FF419729482}" type="presParOf" srcId="{49F6B3F6-3992-4328-83D2-D87EADFCCF49}" destId="{1F82B3DD-9D68-4D84-85DD-A8DD846D29D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D084D-3703-4D1E-BCDA-C40586265B3E}">
      <dsp:nvSpPr>
        <dsp:cNvPr id="0" name=""/>
        <dsp:cNvSpPr/>
      </dsp:nvSpPr>
      <dsp:spPr>
        <a:xfrm rot="5400000">
          <a:off x="3533525" y="68111"/>
          <a:ext cx="2187938" cy="2054187"/>
        </a:xfrm>
        <a:prstGeom prst="hexagon">
          <a:avLst>
            <a:gd name="adj" fmla="val 25000"/>
            <a:gd name="vf" fmla="val 11547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smtClean="0"/>
            <a:t>Band descriptions</a:t>
          </a:r>
          <a:endParaRPr lang="en-AU" sz="1800" kern="1200" dirty="0"/>
        </a:p>
      </dsp:txBody>
      <dsp:txXfrm rot="-5400000">
        <a:off x="3932300" y="354746"/>
        <a:ext cx="1390387" cy="1480918"/>
      </dsp:txXfrm>
    </dsp:sp>
    <dsp:sp modelId="{41113FFC-1466-49D5-B550-3CB2009D5A73}">
      <dsp:nvSpPr>
        <dsp:cNvPr id="0" name=""/>
        <dsp:cNvSpPr/>
      </dsp:nvSpPr>
      <dsp:spPr>
        <a:xfrm>
          <a:off x="5637009" y="438824"/>
          <a:ext cx="2441739" cy="1312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solidFill>
                <a:schemeClr val="accent2">
                  <a:lumMod val="75000"/>
                </a:schemeClr>
              </a:solidFill>
            </a:rPr>
            <a:t>advisory</a:t>
          </a:r>
          <a:endParaRPr lang="en-AU" sz="2000" kern="1200" dirty="0">
            <a:solidFill>
              <a:schemeClr val="accent2">
                <a:lumMod val="75000"/>
              </a:schemeClr>
            </a:solidFill>
          </a:endParaRPr>
        </a:p>
      </dsp:txBody>
      <dsp:txXfrm>
        <a:off x="5637009" y="438824"/>
        <a:ext cx="2441739" cy="1312763"/>
      </dsp:txXfrm>
    </dsp:sp>
    <dsp:sp modelId="{0303FBEF-FB42-4B27-AFAC-B2F729999B8A}">
      <dsp:nvSpPr>
        <dsp:cNvPr id="0" name=""/>
        <dsp:cNvSpPr/>
      </dsp:nvSpPr>
      <dsp:spPr>
        <a:xfrm rot="5400000">
          <a:off x="1477738" y="143452"/>
          <a:ext cx="2187938" cy="1903506"/>
        </a:xfrm>
        <a:prstGeom prst="hexagon">
          <a:avLst>
            <a:gd name="adj" fmla="val 2500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1916584" y="342190"/>
        <a:ext cx="1310246" cy="1506030"/>
      </dsp:txXfrm>
    </dsp:sp>
    <dsp:sp modelId="{624E31AA-99F6-4074-B002-B02EE7505398}">
      <dsp:nvSpPr>
        <dsp:cNvPr id="0" name=""/>
        <dsp:cNvSpPr/>
      </dsp:nvSpPr>
      <dsp:spPr>
        <a:xfrm rot="5400000">
          <a:off x="2501694" y="1948951"/>
          <a:ext cx="2187938" cy="2006752"/>
        </a:xfrm>
        <a:prstGeom prst="hexagon">
          <a:avLst>
            <a:gd name="adj" fmla="val 25000"/>
            <a:gd name="vf" fmla="val 11547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solidFill>
                <a:schemeClr val="tx1"/>
              </a:solidFill>
            </a:rPr>
            <a:t>Content descriptions</a:t>
          </a:r>
          <a:endParaRPr lang="en-AU" sz="1800" kern="1200" dirty="0">
            <a:solidFill>
              <a:schemeClr val="tx1"/>
            </a:solidFill>
          </a:endParaRPr>
        </a:p>
      </dsp:txBody>
      <dsp:txXfrm rot="-5400000">
        <a:off x="2912897" y="2207917"/>
        <a:ext cx="1365532" cy="1488823"/>
      </dsp:txXfrm>
    </dsp:sp>
    <dsp:sp modelId="{45BE6F87-1E48-4E99-8C9E-AA5533AF2BEA}">
      <dsp:nvSpPr>
        <dsp:cNvPr id="0" name=""/>
        <dsp:cNvSpPr/>
      </dsp:nvSpPr>
      <dsp:spPr>
        <a:xfrm>
          <a:off x="202170" y="2295946"/>
          <a:ext cx="2362973" cy="1312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AU" sz="2000" kern="1200" dirty="0" smtClean="0">
              <a:solidFill>
                <a:schemeClr val="tx2"/>
              </a:solidFill>
            </a:rPr>
            <a:t>mandated</a:t>
          </a:r>
          <a:endParaRPr lang="en-AU" sz="2000" kern="1200" dirty="0">
            <a:solidFill>
              <a:schemeClr val="tx2"/>
            </a:solidFill>
          </a:endParaRPr>
        </a:p>
      </dsp:txBody>
      <dsp:txXfrm>
        <a:off x="202170" y="2295946"/>
        <a:ext cx="2362973" cy="1312763"/>
      </dsp:txXfrm>
    </dsp:sp>
    <dsp:sp modelId="{88A09B4D-0093-48E5-A232-E4FF1C29F0D4}">
      <dsp:nvSpPr>
        <dsp:cNvPr id="0" name=""/>
        <dsp:cNvSpPr/>
      </dsp:nvSpPr>
      <dsp:spPr>
        <a:xfrm rot="5400000">
          <a:off x="4591401" y="1898000"/>
          <a:ext cx="2187938" cy="2090583"/>
        </a:xfrm>
        <a:prstGeom prst="hexagon">
          <a:avLst>
            <a:gd name="adj" fmla="val 25000"/>
            <a:gd name="vf" fmla="val 11547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AU" sz="1800" kern="1200" dirty="0" smtClean="0"/>
            <a:t>Elaborations</a:t>
          </a:r>
          <a:endParaRPr lang="en-AU" sz="1800" kern="1200" dirty="0"/>
        </a:p>
      </dsp:txBody>
      <dsp:txXfrm rot="-5400000">
        <a:off x="4980757" y="2205866"/>
        <a:ext cx="1409225" cy="1474852"/>
      </dsp:txXfrm>
    </dsp:sp>
    <dsp:sp modelId="{9A15AEDC-B572-4914-BE45-7DC515FA84FB}">
      <dsp:nvSpPr>
        <dsp:cNvPr id="0" name=""/>
        <dsp:cNvSpPr/>
      </dsp:nvSpPr>
      <dsp:spPr>
        <a:xfrm rot="5400000">
          <a:off x="3533525" y="3748311"/>
          <a:ext cx="2187938" cy="2122276"/>
        </a:xfrm>
        <a:prstGeom prst="hexagon">
          <a:avLst>
            <a:gd name="adj" fmla="val 25000"/>
            <a:gd name="vf" fmla="val 11547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solidFill>
                <a:schemeClr val="tx1"/>
              </a:solidFill>
            </a:rPr>
            <a:t>Achievement standards</a:t>
          </a:r>
          <a:endParaRPr lang="en-AU" sz="1700" kern="1200" dirty="0">
            <a:solidFill>
              <a:schemeClr val="tx1"/>
            </a:solidFill>
          </a:endParaRPr>
        </a:p>
      </dsp:txBody>
      <dsp:txXfrm rot="-5400000">
        <a:off x="3914761" y="4074666"/>
        <a:ext cx="1425466" cy="1469569"/>
      </dsp:txXfrm>
    </dsp:sp>
    <dsp:sp modelId="{21FF56C6-0A50-44D0-BA0F-4CE72A72CB00}">
      <dsp:nvSpPr>
        <dsp:cNvPr id="0" name=""/>
        <dsp:cNvSpPr/>
      </dsp:nvSpPr>
      <dsp:spPr>
        <a:xfrm>
          <a:off x="5813828" y="4399415"/>
          <a:ext cx="1710999" cy="96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solidFill>
                <a:schemeClr val="tx1"/>
              </a:solidFill>
            </a:rPr>
            <a:t>mandated</a:t>
          </a:r>
          <a:endParaRPr lang="en-AU" sz="2000" kern="1200" dirty="0">
            <a:solidFill>
              <a:schemeClr val="tx1"/>
            </a:solidFill>
          </a:endParaRPr>
        </a:p>
      </dsp:txBody>
      <dsp:txXfrm>
        <a:off x="5813828" y="4399415"/>
        <a:ext cx="1710999" cy="964080"/>
      </dsp:txXfrm>
    </dsp:sp>
    <dsp:sp modelId="{1F82B3DD-9D68-4D84-85DD-A8DD846D29DB}">
      <dsp:nvSpPr>
        <dsp:cNvPr id="0" name=""/>
        <dsp:cNvSpPr/>
      </dsp:nvSpPr>
      <dsp:spPr>
        <a:xfrm rot="5400000">
          <a:off x="1477738" y="3857696"/>
          <a:ext cx="2187938" cy="1903506"/>
        </a:xfrm>
        <a:prstGeom prst="hexagon">
          <a:avLst>
            <a:gd name="adj" fmla="val 25000"/>
            <a:gd name="vf" fmla="val 11547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1916584" y="4056434"/>
        <a:ext cx="1310246" cy="150603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364588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42831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333953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287696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285165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10966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50375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1640507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336700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264008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245064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416724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31344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356844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2908525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23</a:t>
            </a:fld>
            <a:endParaRPr lang="en-AU"/>
          </a:p>
        </p:txBody>
      </p:sp>
    </p:spTree>
    <p:extLst>
      <p:ext uri="{BB962C8B-B14F-4D97-AF65-F5344CB8AC3E}">
        <p14:creationId xmlns:p14="http://schemas.microsoft.com/office/powerpoint/2010/main" val="212641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2206453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105041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238375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Specific sectoral requirements related to curriculum provision and reporting are the responsibility of and published by the relevant sectoral authorities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ヒラギノ角ゴ Pro W3" charset="-128"/>
              </a:rPr>
              <a:t>A minimum of two written reports to parents per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ヒラギノ角ゴ Pro W3" charset="-128"/>
            </a:endParaRPr>
          </a:p>
          <a:p>
            <a:r>
              <a:rPr lang="en-US" dirty="0" smtClean="0">
                <a:ea typeface="ヒラギノ角ゴ Pro W3" charset="-128"/>
              </a:rPr>
              <a:t>Independent schools must meet the minimum requirements established by VRQA and the requirements of the </a:t>
            </a:r>
            <a:r>
              <a:rPr lang="en-US" i="1" dirty="0" smtClean="0">
                <a:ea typeface="ヒラギノ角ゴ Pro W3" charset="-128"/>
              </a:rPr>
              <a:t>Commonwealth Government as set out on the Education Act </a:t>
            </a:r>
            <a:r>
              <a:rPr lang="en-US" dirty="0" smtClean="0">
                <a:ea typeface="ヒラギノ角ゴ Pro W3" charset="-128"/>
              </a:rPr>
              <a:t>2013.</a:t>
            </a:r>
          </a:p>
          <a:p>
            <a:endParaRPr lang="en-US" dirty="0" smtClean="0">
              <a:ea typeface="ヒラギノ角ゴ Pro W3" charset="-128"/>
            </a:endParaRPr>
          </a:p>
          <a:p>
            <a:r>
              <a:rPr lang="en-US" dirty="0" smtClean="0">
                <a:ea typeface="ヒラギノ角ゴ Pro W3" charset="-128"/>
              </a:rPr>
              <a:t>Government and Catholic sector schools meet these requirements by reporting student progress against the achievement standards set out in the eight learning areas and four general capabilities of AusVELS.</a:t>
            </a:r>
            <a:endParaRPr lang="en-US" sz="1200" dirty="0" smtClean="0">
              <a:ea typeface="ヒラギノ角ゴ Pro W3"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95C38F44-3B81-46BB-BDD0-F938191AD032}" type="slidenum">
              <a:rPr lang="en-AU" smtClean="0"/>
              <a:pPr/>
              <a:t>27</a:t>
            </a:fld>
            <a:endParaRPr lang="en-AU" dirty="0"/>
          </a:p>
        </p:txBody>
      </p:sp>
    </p:spTree>
    <p:extLst>
      <p:ext uri="{BB962C8B-B14F-4D97-AF65-F5344CB8AC3E}">
        <p14:creationId xmlns:p14="http://schemas.microsoft.com/office/powerpoint/2010/main" val="1122468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194650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110879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338285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3589714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31</a:t>
            </a:fld>
            <a:endParaRPr lang="en-AU"/>
          </a:p>
        </p:txBody>
      </p:sp>
    </p:spTree>
    <p:extLst>
      <p:ext uri="{BB962C8B-B14F-4D97-AF65-F5344CB8AC3E}">
        <p14:creationId xmlns:p14="http://schemas.microsoft.com/office/powerpoint/2010/main" val="1814142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2004727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3294309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2969370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35</a:t>
            </a:fld>
            <a:endParaRPr lang="en-AU"/>
          </a:p>
        </p:txBody>
      </p:sp>
    </p:spTree>
    <p:extLst>
      <p:ext uri="{BB962C8B-B14F-4D97-AF65-F5344CB8AC3E}">
        <p14:creationId xmlns:p14="http://schemas.microsoft.com/office/powerpoint/2010/main" val="141788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36</a:t>
            </a:fld>
            <a:endParaRPr lang="en-AU"/>
          </a:p>
        </p:txBody>
      </p:sp>
    </p:spTree>
    <p:extLst>
      <p:ext uri="{BB962C8B-B14F-4D97-AF65-F5344CB8AC3E}">
        <p14:creationId xmlns:p14="http://schemas.microsoft.com/office/powerpoint/2010/main" val="964033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37</a:t>
            </a:fld>
            <a:endParaRPr lang="en-AU"/>
          </a:p>
        </p:txBody>
      </p:sp>
    </p:spTree>
    <p:extLst>
      <p:ext uri="{BB962C8B-B14F-4D97-AF65-F5344CB8AC3E}">
        <p14:creationId xmlns:p14="http://schemas.microsoft.com/office/powerpoint/2010/main" val="398281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38</a:t>
            </a:fld>
            <a:endParaRPr lang="en-AU"/>
          </a:p>
        </p:txBody>
      </p:sp>
    </p:spTree>
    <p:extLst>
      <p:ext uri="{BB962C8B-B14F-4D97-AF65-F5344CB8AC3E}">
        <p14:creationId xmlns:p14="http://schemas.microsoft.com/office/powerpoint/2010/main" val="4104951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39</a:t>
            </a:fld>
            <a:endParaRPr lang="en-AU"/>
          </a:p>
        </p:txBody>
      </p:sp>
    </p:spTree>
    <p:extLst>
      <p:ext uri="{BB962C8B-B14F-4D97-AF65-F5344CB8AC3E}">
        <p14:creationId xmlns:p14="http://schemas.microsoft.com/office/powerpoint/2010/main" val="204350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22E5665-F4DC-47AE-9F8D-3B5A64D0EF94}" type="slidenum">
              <a:rPr lang="en-AU" smtClean="0"/>
              <a:t>4</a:t>
            </a:fld>
            <a:endParaRPr lang="en-AU"/>
          </a:p>
        </p:txBody>
      </p:sp>
    </p:spTree>
    <p:extLst>
      <p:ext uri="{BB962C8B-B14F-4D97-AF65-F5344CB8AC3E}">
        <p14:creationId xmlns:p14="http://schemas.microsoft.com/office/powerpoint/2010/main" val="957271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40</a:t>
            </a:fld>
            <a:endParaRPr lang="en-AU"/>
          </a:p>
        </p:txBody>
      </p:sp>
    </p:spTree>
    <p:extLst>
      <p:ext uri="{BB962C8B-B14F-4D97-AF65-F5344CB8AC3E}">
        <p14:creationId xmlns:p14="http://schemas.microsoft.com/office/powerpoint/2010/main" val="3866189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41</a:t>
            </a:fld>
            <a:endParaRPr lang="en-AU"/>
          </a:p>
        </p:txBody>
      </p:sp>
    </p:spTree>
    <p:extLst>
      <p:ext uri="{BB962C8B-B14F-4D97-AF65-F5344CB8AC3E}">
        <p14:creationId xmlns:p14="http://schemas.microsoft.com/office/powerpoint/2010/main" val="3459781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42</a:t>
            </a:fld>
            <a:endParaRPr lang="en-AU"/>
          </a:p>
        </p:txBody>
      </p:sp>
    </p:spTree>
    <p:extLst>
      <p:ext uri="{BB962C8B-B14F-4D97-AF65-F5344CB8AC3E}">
        <p14:creationId xmlns:p14="http://schemas.microsoft.com/office/powerpoint/2010/main" val="1388997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43</a:t>
            </a:fld>
            <a:endParaRPr lang="en-AU"/>
          </a:p>
        </p:txBody>
      </p:sp>
    </p:spTree>
    <p:extLst>
      <p:ext uri="{BB962C8B-B14F-4D97-AF65-F5344CB8AC3E}">
        <p14:creationId xmlns:p14="http://schemas.microsoft.com/office/powerpoint/2010/main" val="2687117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44</a:t>
            </a:fld>
            <a:endParaRPr lang="en-AU"/>
          </a:p>
        </p:txBody>
      </p:sp>
    </p:spTree>
    <p:extLst>
      <p:ext uri="{BB962C8B-B14F-4D97-AF65-F5344CB8AC3E}">
        <p14:creationId xmlns:p14="http://schemas.microsoft.com/office/powerpoint/2010/main" val="182192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45</a:t>
            </a:fld>
            <a:endParaRPr lang="en-AU"/>
          </a:p>
        </p:txBody>
      </p:sp>
    </p:spTree>
    <p:extLst>
      <p:ext uri="{BB962C8B-B14F-4D97-AF65-F5344CB8AC3E}">
        <p14:creationId xmlns:p14="http://schemas.microsoft.com/office/powerpoint/2010/main" val="4050940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46</a:t>
            </a:fld>
            <a:endParaRPr lang="en-AU"/>
          </a:p>
        </p:txBody>
      </p:sp>
    </p:spTree>
    <p:extLst>
      <p:ext uri="{BB962C8B-B14F-4D97-AF65-F5344CB8AC3E}">
        <p14:creationId xmlns:p14="http://schemas.microsoft.com/office/powerpoint/2010/main" val="3673832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47</a:t>
            </a:fld>
            <a:endParaRPr lang="en-AU"/>
          </a:p>
        </p:txBody>
      </p:sp>
    </p:spTree>
    <p:extLst>
      <p:ext uri="{BB962C8B-B14F-4D97-AF65-F5344CB8AC3E}">
        <p14:creationId xmlns:p14="http://schemas.microsoft.com/office/powerpoint/2010/main" val="2523555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48</a:t>
            </a:fld>
            <a:endParaRPr lang="en-AU"/>
          </a:p>
        </p:txBody>
      </p:sp>
    </p:spTree>
    <p:extLst>
      <p:ext uri="{BB962C8B-B14F-4D97-AF65-F5344CB8AC3E}">
        <p14:creationId xmlns:p14="http://schemas.microsoft.com/office/powerpoint/2010/main" val="1967049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49</a:t>
            </a:fld>
            <a:endParaRPr lang="en-AU"/>
          </a:p>
        </p:txBody>
      </p:sp>
    </p:spTree>
    <p:extLst>
      <p:ext uri="{BB962C8B-B14F-4D97-AF65-F5344CB8AC3E}">
        <p14:creationId xmlns:p14="http://schemas.microsoft.com/office/powerpoint/2010/main" val="209165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5</a:t>
            </a:fld>
            <a:endParaRPr lang="en-AU"/>
          </a:p>
        </p:txBody>
      </p:sp>
    </p:spTree>
    <p:extLst>
      <p:ext uri="{BB962C8B-B14F-4D97-AF65-F5344CB8AC3E}">
        <p14:creationId xmlns:p14="http://schemas.microsoft.com/office/powerpoint/2010/main" val="1001358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50</a:t>
            </a:fld>
            <a:endParaRPr lang="en-AU"/>
          </a:p>
        </p:txBody>
      </p:sp>
    </p:spTree>
    <p:extLst>
      <p:ext uri="{BB962C8B-B14F-4D97-AF65-F5344CB8AC3E}">
        <p14:creationId xmlns:p14="http://schemas.microsoft.com/office/powerpoint/2010/main" val="1908460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51</a:t>
            </a:fld>
            <a:endParaRPr lang="en-AU"/>
          </a:p>
        </p:txBody>
      </p:sp>
    </p:spTree>
    <p:extLst>
      <p:ext uri="{BB962C8B-B14F-4D97-AF65-F5344CB8AC3E}">
        <p14:creationId xmlns:p14="http://schemas.microsoft.com/office/powerpoint/2010/main" val="3033576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52</a:t>
            </a:fld>
            <a:endParaRPr lang="en-AU"/>
          </a:p>
        </p:txBody>
      </p:sp>
    </p:spTree>
    <p:extLst>
      <p:ext uri="{BB962C8B-B14F-4D97-AF65-F5344CB8AC3E}">
        <p14:creationId xmlns:p14="http://schemas.microsoft.com/office/powerpoint/2010/main" val="2235317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53</a:t>
            </a:fld>
            <a:endParaRPr lang="en-AU"/>
          </a:p>
        </p:txBody>
      </p:sp>
    </p:spTree>
    <p:extLst>
      <p:ext uri="{BB962C8B-B14F-4D97-AF65-F5344CB8AC3E}">
        <p14:creationId xmlns:p14="http://schemas.microsoft.com/office/powerpoint/2010/main" val="922244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54</a:t>
            </a:fld>
            <a:endParaRPr lang="en-AU"/>
          </a:p>
        </p:txBody>
      </p:sp>
    </p:spTree>
    <p:extLst>
      <p:ext uri="{BB962C8B-B14F-4D97-AF65-F5344CB8AC3E}">
        <p14:creationId xmlns:p14="http://schemas.microsoft.com/office/powerpoint/2010/main" val="128196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6</a:t>
            </a:fld>
            <a:endParaRPr lang="en-AU"/>
          </a:p>
        </p:txBody>
      </p:sp>
    </p:spTree>
    <p:extLst>
      <p:ext uri="{BB962C8B-B14F-4D97-AF65-F5344CB8AC3E}">
        <p14:creationId xmlns:p14="http://schemas.microsoft.com/office/powerpoint/2010/main" val="376804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51043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47517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2811240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090663"/>
          </a:xfrm>
        </p:spPr>
        <p:txBody>
          <a:bodyPr/>
          <a:lstStyle/>
          <a:p>
            <a:r>
              <a:rPr lang="en-AU" dirty="0" smtClean="0"/>
              <a:t>Science Delivery Opportunities</a:t>
            </a:r>
            <a:br>
              <a:rPr lang="en-AU" dirty="0" smtClean="0"/>
            </a:br>
            <a:r>
              <a:rPr lang="en-AU" dirty="0" smtClean="0"/>
              <a:t>Levels F–6</a:t>
            </a:r>
            <a:endParaRPr lang="en-AU" dirty="0"/>
          </a:p>
        </p:txBody>
      </p:sp>
      <p:sp>
        <p:nvSpPr>
          <p:cNvPr id="2" name="Rectangle 1"/>
          <p:cNvSpPr/>
          <p:nvPr/>
        </p:nvSpPr>
        <p:spPr>
          <a:xfrm>
            <a:off x="1187624" y="908720"/>
            <a:ext cx="6768752" cy="830997"/>
          </a:xfrm>
          <a:prstGeom prst="rect">
            <a:avLst/>
          </a:prstGeom>
        </p:spPr>
        <p:txBody>
          <a:bodyPr wrap="square">
            <a:spAutoFit/>
          </a:bodyPr>
          <a:lstStyle/>
          <a:p>
            <a:pPr algn="ctr"/>
            <a:r>
              <a:rPr lang="en-US" b="1" dirty="0">
                <a:solidFill>
                  <a:schemeClr val="tx1">
                    <a:lumMod val="95000"/>
                    <a:lumOff val="5000"/>
                  </a:schemeClr>
                </a:solidFill>
                <a:ea typeface="ヒラギノ角ゴ Pro W3" charset="-128"/>
              </a:rPr>
              <a:t>Victorian Curriculum F–10</a:t>
            </a:r>
            <a:br>
              <a:rPr lang="en-US" b="1" dirty="0">
                <a:solidFill>
                  <a:schemeClr val="tx1">
                    <a:lumMod val="95000"/>
                    <a:lumOff val="5000"/>
                  </a:schemeClr>
                </a:solidFill>
                <a:ea typeface="ヒラギノ角ゴ Pro W3" charset="-128"/>
              </a:rPr>
            </a:br>
            <a:r>
              <a:rPr lang="en-US" dirty="0">
                <a:solidFill>
                  <a:schemeClr val="tx1">
                    <a:lumMod val="95000"/>
                    <a:lumOff val="5000"/>
                  </a:schemeClr>
                </a:solidFill>
                <a:ea typeface="ヒラギノ角ゴ Pro W3" charset="-128"/>
              </a:rPr>
              <a:t>Online professional learning session</a:t>
            </a:r>
            <a:endParaRPr lang="en-AU" dirty="0"/>
          </a:p>
        </p:txBody>
      </p:sp>
      <p:sp>
        <p:nvSpPr>
          <p:cNvPr id="3" name="TextBox 2"/>
          <p:cNvSpPr txBox="1"/>
          <p:nvPr/>
        </p:nvSpPr>
        <p:spPr>
          <a:xfrm>
            <a:off x="2411760" y="4941168"/>
            <a:ext cx="6120680" cy="830997"/>
          </a:xfrm>
          <a:prstGeom prst="rect">
            <a:avLst/>
          </a:prstGeom>
          <a:noFill/>
        </p:spPr>
        <p:txBody>
          <a:bodyPr wrap="square" rtlCol="0">
            <a:spAutoFit/>
          </a:bodyPr>
          <a:lstStyle/>
          <a:p>
            <a:pPr algn="r"/>
            <a:r>
              <a:rPr lang="en-AU" dirty="0" smtClean="0"/>
              <a:t>Maria James</a:t>
            </a:r>
          </a:p>
          <a:p>
            <a:pPr algn="r"/>
            <a:r>
              <a:rPr lang="en-AU" dirty="0" smtClean="0"/>
              <a:t>Science Curriculum Manager</a:t>
            </a:r>
            <a:endParaRPr lang="en-AU" dirty="0"/>
          </a:p>
        </p:txBody>
      </p:sp>
    </p:spTree>
    <p:extLst>
      <p:ext uri="{BB962C8B-B14F-4D97-AF65-F5344CB8AC3E}">
        <p14:creationId xmlns:p14="http://schemas.microsoft.com/office/powerpoint/2010/main" val="4384596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568952" cy="843880"/>
          </a:xfrm>
        </p:spPr>
        <p:txBody>
          <a:bodyPr/>
          <a:lstStyle/>
          <a:p>
            <a:r>
              <a:rPr lang="en-AU" sz="4000" dirty="0"/>
              <a:t>Science skills F-12 continuum</a:t>
            </a:r>
            <a:endParaRPr lang="en-A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2609995"/>
              </p:ext>
            </p:extLst>
          </p:nvPr>
        </p:nvGraphicFramePr>
        <p:xfrm>
          <a:off x="467544" y="1628800"/>
          <a:ext cx="8352928" cy="4424680"/>
        </p:xfrm>
        <a:graphic>
          <a:graphicData uri="http://schemas.openxmlformats.org/drawingml/2006/table">
            <a:tbl>
              <a:tblPr firstRow="1" bandRow="1">
                <a:tableStyleId>{5C22544A-7EE6-4342-B048-85BDC9FD1C3A}</a:tableStyleId>
              </a:tblPr>
              <a:tblGrid>
                <a:gridCol w="3087040"/>
                <a:gridCol w="5265888"/>
              </a:tblGrid>
              <a:tr h="370840">
                <a:tc>
                  <a:txBody>
                    <a:bodyPr/>
                    <a:lstStyle/>
                    <a:p>
                      <a:r>
                        <a:rPr lang="en-AU" dirty="0" smtClean="0"/>
                        <a:t>Victorian Curriculum F</a:t>
                      </a:r>
                      <a:r>
                        <a:rPr lang="en-AU" dirty="0" smtClean="0">
                          <a:latin typeface="Courier New"/>
                          <a:cs typeface="Courier New"/>
                        </a:rPr>
                        <a:t>-</a:t>
                      </a:r>
                      <a:r>
                        <a:rPr lang="en-AU" sz="2000" dirty="0" smtClean="0">
                          <a:latin typeface="Courier New"/>
                          <a:cs typeface="Courier New"/>
                        </a:rPr>
                        <a:t>10</a:t>
                      </a:r>
                      <a:r>
                        <a:rPr lang="en-AU" dirty="0" smtClean="0"/>
                        <a:t> Science Inquiry Skills</a:t>
                      </a:r>
                      <a:endParaRPr lang="en-AU" dirty="0"/>
                    </a:p>
                  </a:txBody>
                  <a:tcPr/>
                </a:tc>
                <a:tc>
                  <a:txBody>
                    <a:bodyPr/>
                    <a:lstStyle/>
                    <a:p>
                      <a:r>
                        <a:rPr lang="en-AU" dirty="0" smtClean="0"/>
                        <a:t>VCE key science</a:t>
                      </a:r>
                      <a:r>
                        <a:rPr lang="en-AU" baseline="0" dirty="0" smtClean="0"/>
                        <a:t> skills</a:t>
                      </a:r>
                      <a:endParaRPr lang="en-AU" dirty="0"/>
                    </a:p>
                  </a:txBody>
                  <a:tcPr/>
                </a:tc>
              </a:tr>
              <a:tr h="370840">
                <a:tc>
                  <a:txBody>
                    <a:bodyPr/>
                    <a:lstStyle/>
                    <a:p>
                      <a:r>
                        <a:rPr lang="en-AU" dirty="0" smtClean="0"/>
                        <a:t>Questioning and predicting</a:t>
                      </a:r>
                      <a:endParaRPr lang="en-AU" dirty="0"/>
                    </a:p>
                  </a:txBody>
                  <a:tcPr/>
                </a:tc>
                <a:tc>
                  <a:txBody>
                    <a:bodyPr/>
                    <a:lstStyle/>
                    <a:p>
                      <a:r>
                        <a:rPr lang="en-AU" dirty="0" smtClean="0"/>
                        <a:t>Develop aims and questions, formulate hypotheses and make predictions</a:t>
                      </a:r>
                      <a:endParaRPr lang="en-AU" dirty="0"/>
                    </a:p>
                  </a:txBody>
                  <a:tcPr/>
                </a:tc>
              </a:tr>
              <a:tr h="370840">
                <a:tc>
                  <a:txBody>
                    <a:bodyPr/>
                    <a:lstStyle/>
                    <a:p>
                      <a:r>
                        <a:rPr lang="en-AU" dirty="0" smtClean="0"/>
                        <a:t>Planning and conducting</a:t>
                      </a:r>
                      <a:endParaRPr lang="en-AU" dirty="0"/>
                    </a:p>
                  </a:txBody>
                  <a:tcPr/>
                </a:tc>
                <a:tc>
                  <a:txBody>
                    <a:bodyPr/>
                    <a:lstStyle/>
                    <a:p>
                      <a:pPr marL="285750" indent="-285750">
                        <a:buFont typeface="Arial" panose="020B0604020202020204" pitchFamily="34" charset="0"/>
                        <a:buChar char="•"/>
                      </a:pPr>
                      <a:r>
                        <a:rPr lang="en-AU" dirty="0" smtClean="0"/>
                        <a:t>Plan and undertake investigations</a:t>
                      </a:r>
                    </a:p>
                    <a:p>
                      <a:pPr marL="285750" indent="-285750">
                        <a:buFont typeface="Arial" panose="020B0604020202020204" pitchFamily="34" charset="0"/>
                        <a:buChar char="•"/>
                      </a:pPr>
                      <a:r>
                        <a:rPr lang="en-AU" dirty="0" smtClean="0"/>
                        <a:t>Comply with safety and ethical</a:t>
                      </a:r>
                      <a:r>
                        <a:rPr lang="en-AU" baseline="0" dirty="0" smtClean="0"/>
                        <a:t> guidelines</a:t>
                      </a:r>
                    </a:p>
                    <a:p>
                      <a:pPr marL="285750" indent="-285750">
                        <a:buFont typeface="Arial" panose="020B0604020202020204" pitchFamily="34" charset="0"/>
                        <a:buChar char="•"/>
                      </a:pPr>
                      <a:r>
                        <a:rPr lang="en-AU" b="1" baseline="0" dirty="0" smtClean="0"/>
                        <a:t>Conduct investigations </a:t>
                      </a:r>
                      <a:r>
                        <a:rPr lang="en-AU" baseline="0" dirty="0" smtClean="0"/>
                        <a:t>to collect and record data</a:t>
                      </a:r>
                      <a:endParaRPr lang="en-AU" dirty="0"/>
                    </a:p>
                  </a:txBody>
                  <a:tcPr/>
                </a:tc>
              </a:tr>
              <a:tr h="370840">
                <a:tc>
                  <a:txBody>
                    <a:bodyPr/>
                    <a:lstStyle/>
                    <a:p>
                      <a:r>
                        <a:rPr lang="en-AU" dirty="0" smtClean="0"/>
                        <a:t>Recording</a:t>
                      </a:r>
                      <a:r>
                        <a:rPr lang="en-AU" baseline="0" dirty="0" smtClean="0"/>
                        <a:t> and p</a:t>
                      </a:r>
                      <a:r>
                        <a:rPr lang="en-AU" dirty="0" smtClean="0"/>
                        <a:t>rocessing</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Conduct investigations to </a:t>
                      </a:r>
                      <a:r>
                        <a:rPr lang="en-AU" b="1" baseline="0" dirty="0" smtClean="0"/>
                        <a:t>collect and record data</a:t>
                      </a:r>
                      <a:endParaRPr lang="en-AU" b="1" dirty="0" smtClean="0"/>
                    </a:p>
                  </a:txBody>
                  <a:tcPr/>
                </a:tc>
              </a:tr>
              <a:tr h="370840">
                <a:tc>
                  <a:txBody>
                    <a:bodyPr/>
                    <a:lstStyle/>
                    <a:p>
                      <a:r>
                        <a:rPr lang="en-AU" dirty="0" smtClean="0"/>
                        <a:t>Analysing</a:t>
                      </a:r>
                      <a:r>
                        <a:rPr lang="en-AU" baseline="0" dirty="0" smtClean="0"/>
                        <a:t> and e</a:t>
                      </a:r>
                      <a:r>
                        <a:rPr lang="en-AU" dirty="0" smtClean="0"/>
                        <a:t>valuating</a:t>
                      </a:r>
                      <a:endParaRPr lang="en-AU"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Analyse and evaluate data, methods and scientific models</a:t>
                      </a:r>
                    </a:p>
                    <a:p>
                      <a:pPr marL="285750" indent="-285750">
                        <a:buFont typeface="Arial" panose="020B0604020202020204" pitchFamily="34" charset="0"/>
                        <a:buChar char="•"/>
                      </a:pPr>
                      <a:r>
                        <a:rPr lang="en-AU" dirty="0" smtClean="0"/>
                        <a:t>Draw evidence-based conclusions</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Communicating</a:t>
                      </a:r>
                    </a:p>
                  </a:txBody>
                  <a:tcPr/>
                </a:tc>
                <a:tc>
                  <a:txBody>
                    <a:bodyPr/>
                    <a:lstStyle/>
                    <a:p>
                      <a:r>
                        <a:rPr lang="en-AU" dirty="0" smtClean="0"/>
                        <a:t>Communicate and explain scientific ideas</a:t>
                      </a:r>
                      <a:endParaRPr lang="en-AU" dirty="0"/>
                    </a:p>
                  </a:txBody>
                  <a:tcPr/>
                </a:tc>
              </a:tr>
            </a:tbl>
          </a:graphicData>
        </a:graphic>
      </p:graphicFrame>
    </p:spTree>
    <p:extLst>
      <p:ext uri="{BB962C8B-B14F-4D97-AF65-F5344CB8AC3E}">
        <p14:creationId xmlns:p14="http://schemas.microsoft.com/office/powerpoint/2010/main" val="27249680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88424" cy="875184"/>
          </a:xfrm>
        </p:spPr>
        <p:txBody>
          <a:bodyPr/>
          <a:lstStyle/>
          <a:p>
            <a:r>
              <a:rPr lang="en-US" dirty="0" smtClean="0"/>
              <a:t>Biological sciences changes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7250958"/>
              </p:ext>
            </p:extLst>
          </p:nvPr>
        </p:nvGraphicFramePr>
        <p:xfrm>
          <a:off x="179512" y="1412776"/>
          <a:ext cx="8784975" cy="4824536"/>
        </p:xfrm>
        <a:graphic>
          <a:graphicData uri="http://schemas.openxmlformats.org/drawingml/2006/table">
            <a:tbl>
              <a:tblPr firstRow="1" bandRow="1">
                <a:tableStyleId>{5C22544A-7EE6-4342-B048-85BDC9FD1C3A}</a:tableStyleId>
              </a:tblPr>
              <a:tblGrid>
                <a:gridCol w="744489"/>
                <a:gridCol w="3306422"/>
                <a:gridCol w="4734064"/>
              </a:tblGrid>
              <a:tr h="631675">
                <a:tc>
                  <a:txBody>
                    <a:bodyPr/>
                    <a:lstStyle/>
                    <a:p>
                      <a:pPr algn="ctr">
                        <a:lnSpc>
                          <a:spcPct val="115000"/>
                        </a:lnSpc>
                        <a:spcAft>
                          <a:spcPts val="0"/>
                        </a:spcAft>
                      </a:pPr>
                      <a:r>
                        <a:rPr lang="en-AU" sz="1800" b="1" i="1" dirty="0" smtClean="0">
                          <a:effectLst/>
                          <a:latin typeface="+mn-lt"/>
                          <a:ea typeface="SimSun"/>
                          <a:cs typeface="Arial"/>
                        </a:rPr>
                        <a:t>Level</a:t>
                      </a:r>
                      <a:endParaRPr lang="en-AU" sz="1800" dirty="0">
                        <a:effectLst/>
                        <a:latin typeface="+mn-lt"/>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mn-lt"/>
                          <a:ea typeface="SimSun"/>
                          <a:cs typeface="Arial"/>
                        </a:rPr>
                        <a:t>AC/AusVELS </a:t>
                      </a:r>
                      <a:r>
                        <a:rPr lang="en-AU" sz="1800" b="1" i="1" dirty="0">
                          <a:effectLst/>
                          <a:latin typeface="+mn-lt"/>
                          <a:ea typeface="SimSun"/>
                          <a:cs typeface="Arial"/>
                        </a:rPr>
                        <a:t>content description</a:t>
                      </a:r>
                      <a:endParaRPr lang="en-AU" sz="1800" dirty="0">
                        <a:effectLst/>
                        <a:latin typeface="+mn-lt"/>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mn-lt"/>
                          <a:ea typeface="SimSun"/>
                          <a:cs typeface="Arial"/>
                        </a:rPr>
                        <a:t>Victorian Curriculum F</a:t>
                      </a:r>
                      <a:r>
                        <a:rPr lang="en-AU" sz="1800" b="1" i="1" dirty="0" smtClean="0">
                          <a:effectLst/>
                          <a:latin typeface="+mn-lt"/>
                          <a:ea typeface="SimSun"/>
                          <a:cs typeface="Courier New"/>
                        </a:rPr>
                        <a:t>-10 </a:t>
                      </a:r>
                      <a:r>
                        <a:rPr lang="en-AU" sz="1800" b="1" i="1" dirty="0" smtClean="0">
                          <a:effectLst/>
                          <a:latin typeface="+mn-lt"/>
                          <a:ea typeface="SimSun"/>
                          <a:cs typeface="Arial"/>
                        </a:rPr>
                        <a:t>content description</a:t>
                      </a:r>
                      <a:endParaRPr lang="en-AU" sz="1800" dirty="0">
                        <a:effectLst/>
                        <a:latin typeface="+mn-lt"/>
                        <a:ea typeface="SimSun"/>
                        <a:cs typeface="Arial"/>
                      </a:endParaRPr>
                    </a:p>
                  </a:txBody>
                  <a:tcPr marL="68580" marR="68580" marT="0" marB="0"/>
                </a:tc>
              </a:tr>
              <a:tr h="579799">
                <a:tc rowSpan="4">
                  <a:txBody>
                    <a:bodyPr/>
                    <a:lstStyle/>
                    <a:p>
                      <a:r>
                        <a:rPr lang="en-US" sz="1600" dirty="0" smtClean="0"/>
                        <a:t>F-2</a:t>
                      </a:r>
                      <a:endParaRPr lang="en-AU" sz="1600" dirty="0"/>
                    </a:p>
                  </a:txBody>
                  <a:tcPr/>
                </a:tc>
                <a:tc>
                  <a:txBody>
                    <a:bodyPr/>
                    <a:lstStyle/>
                    <a:p>
                      <a:r>
                        <a:rPr lang="en-AU" sz="1600" kern="1200" dirty="0" smtClean="0">
                          <a:solidFill>
                            <a:schemeClr val="dk1"/>
                          </a:solidFill>
                          <a:effectLst/>
                          <a:latin typeface="+mn-lt"/>
                          <a:ea typeface="+mn-ea"/>
                          <a:cs typeface="+mn-cs"/>
                        </a:rPr>
                        <a:t>F: Living things have basic needs, including food and water</a:t>
                      </a:r>
                      <a:endParaRPr lang="en-AU" sz="1600" dirty="0"/>
                    </a:p>
                  </a:txBody>
                  <a:tcPr/>
                </a:tc>
                <a:tc rowSpan="3">
                  <a:txBody>
                    <a:bodyPr/>
                    <a:lstStyle/>
                    <a:p>
                      <a:pPr marL="0" algn="l" defTabSz="914400" rtl="0" eaLnBrk="1" latinLnBrk="0" hangingPunct="1"/>
                      <a:endParaRPr lang="en-AU" sz="1600" kern="1200" dirty="0" smtClean="0">
                        <a:solidFill>
                          <a:schemeClr val="dk1"/>
                        </a:solidFill>
                        <a:effectLst/>
                        <a:latin typeface="+mn-lt"/>
                        <a:ea typeface="+mn-ea"/>
                        <a:cs typeface="+mn-cs"/>
                      </a:endParaRPr>
                    </a:p>
                    <a:p>
                      <a:pPr marL="0" algn="l" defTabSz="914400" rtl="0" eaLnBrk="1" latinLnBrk="0" hangingPunct="1"/>
                      <a:r>
                        <a:rPr lang="en-AU" sz="1600" kern="1200" dirty="0" smtClean="0">
                          <a:solidFill>
                            <a:schemeClr val="dk1"/>
                          </a:solidFill>
                          <a:effectLst/>
                          <a:latin typeface="+mn-lt"/>
                          <a:ea typeface="+mn-ea"/>
                          <a:cs typeface="+mn-cs"/>
                        </a:rPr>
                        <a:t>Living things have a variety of external features and live in different places where their basic needs, including food, water and shelter, are met</a:t>
                      </a:r>
                      <a:endParaRPr lang="en-AU" sz="1600" kern="1200" dirty="0">
                        <a:solidFill>
                          <a:schemeClr val="dk1"/>
                        </a:solidFill>
                        <a:effectLst/>
                        <a:latin typeface="+mn-lt"/>
                        <a:ea typeface="+mn-ea"/>
                        <a:cs typeface="+mn-cs"/>
                      </a:endParaRPr>
                    </a:p>
                  </a:txBody>
                  <a:tcPr/>
                </a:tc>
              </a:tr>
              <a:tr h="561489">
                <a:tc vMerge="1">
                  <a:txBody>
                    <a:bodyPr/>
                    <a:lstStyle/>
                    <a:p>
                      <a:endParaRPr lang="en-AU" sz="1200" dirty="0"/>
                    </a:p>
                  </a:txBody>
                  <a:tcPr/>
                </a:tc>
                <a:tc>
                  <a:txBody>
                    <a:bodyPr/>
                    <a:lstStyle/>
                    <a:p>
                      <a:pPr>
                        <a:lnSpc>
                          <a:spcPct val="115000"/>
                        </a:lnSpc>
                        <a:spcAft>
                          <a:spcPts val="0"/>
                        </a:spcAft>
                      </a:pPr>
                      <a:r>
                        <a:rPr lang="en-AU" sz="1600" kern="1200" dirty="0">
                          <a:solidFill>
                            <a:schemeClr val="dk1"/>
                          </a:solidFill>
                          <a:effectLst/>
                          <a:latin typeface="+mn-lt"/>
                          <a:ea typeface="+mn-ea"/>
                          <a:cs typeface="+mn-cs"/>
                        </a:rPr>
                        <a:t>1&amp;2: Living things have a variety of external features</a:t>
                      </a:r>
                    </a:p>
                  </a:txBody>
                  <a:tcPr marL="68580" marR="68580" marT="0" marB="0"/>
                </a:tc>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r>
              <a:tr h="579799">
                <a:tc vMerge="1">
                  <a:txBody>
                    <a:bodyPr/>
                    <a:lstStyle/>
                    <a:p>
                      <a:endParaRPr lang="en-AU" sz="1200" dirty="0"/>
                    </a:p>
                  </a:txBody>
                  <a:tcPr/>
                </a:tc>
                <a:tc>
                  <a:txBody>
                    <a:bodyPr/>
                    <a:lstStyle/>
                    <a:p>
                      <a:r>
                        <a:rPr lang="en-AU" sz="1600" kern="1200" dirty="0" smtClean="0">
                          <a:solidFill>
                            <a:schemeClr val="dk1"/>
                          </a:solidFill>
                          <a:effectLst/>
                          <a:latin typeface="+mn-lt"/>
                          <a:ea typeface="+mn-ea"/>
                          <a:cs typeface="+mn-cs"/>
                        </a:rPr>
                        <a:t>1&amp;2: Living things live in different places where their needs are met</a:t>
                      </a:r>
                      <a:endParaRPr lang="en-AU" sz="1600" dirty="0"/>
                    </a:p>
                  </a:txBody>
                  <a:tcPr/>
                </a:tc>
                <a:tc vMerge="1">
                  <a:txBody>
                    <a:bodyPr/>
                    <a:lstStyle/>
                    <a:p>
                      <a:endParaRPr lang="en-AU" dirty="0"/>
                    </a:p>
                  </a:txBody>
                  <a:tcPr/>
                </a:tc>
              </a:tr>
              <a:tr h="823925">
                <a:tc vMerge="1">
                  <a:txBody>
                    <a:bodyPr/>
                    <a:lstStyle/>
                    <a:p>
                      <a:endParaRPr lang="en-AU" sz="1200" dirty="0"/>
                    </a:p>
                  </a:txBody>
                  <a:tcPr/>
                </a:tc>
                <a:tc>
                  <a:txBody>
                    <a:bodyPr/>
                    <a:lstStyle/>
                    <a:p>
                      <a:r>
                        <a:rPr lang="en-AU" sz="1600" kern="1200" dirty="0" smtClean="0">
                          <a:solidFill>
                            <a:schemeClr val="dk1"/>
                          </a:solidFill>
                          <a:effectLst/>
                          <a:latin typeface="+mn-lt"/>
                          <a:ea typeface="+mn-ea"/>
                          <a:cs typeface="+mn-cs"/>
                        </a:rPr>
                        <a:t>1&amp;2: </a:t>
                      </a:r>
                      <a:r>
                        <a:rPr lang="it-IT" sz="1600" kern="1200" dirty="0" smtClean="0">
                          <a:solidFill>
                            <a:schemeClr val="dk1"/>
                          </a:solidFill>
                          <a:effectLst/>
                          <a:latin typeface="+mn-lt"/>
                          <a:ea typeface="+mn-ea"/>
                          <a:cs typeface="+mn-cs"/>
                        </a:rPr>
                        <a:t>Living things grow, change and have offspring similar to themselves</a:t>
                      </a:r>
                      <a:endParaRPr lang="en-AU" sz="1600" dirty="0"/>
                    </a:p>
                  </a:txBody>
                  <a:tcPr/>
                </a:tc>
                <a:tc>
                  <a:txBody>
                    <a:bodyPr/>
                    <a:lstStyle/>
                    <a:p>
                      <a:pPr marL="0" algn="l" defTabSz="914400" rtl="0" eaLnBrk="1" latinLnBrk="0" hangingPunct="1"/>
                      <a:r>
                        <a:rPr lang="it-IT" sz="1600" kern="1200" dirty="0" smtClean="0">
                          <a:solidFill>
                            <a:schemeClr val="dk1"/>
                          </a:solidFill>
                          <a:effectLst/>
                          <a:latin typeface="+mn-lt"/>
                          <a:ea typeface="+mn-ea"/>
                          <a:cs typeface="+mn-cs"/>
                        </a:rPr>
                        <a:t>Living things grow, change and have offspring similar to themselves</a:t>
                      </a:r>
                      <a:endParaRPr lang="en-AU" sz="1600" kern="1200" dirty="0">
                        <a:solidFill>
                          <a:schemeClr val="dk1"/>
                        </a:solidFill>
                        <a:effectLst/>
                        <a:latin typeface="+mn-lt"/>
                        <a:ea typeface="+mn-ea"/>
                        <a:cs typeface="+mn-cs"/>
                      </a:endParaRPr>
                    </a:p>
                  </a:txBody>
                  <a:tcPr/>
                </a:tc>
              </a:tr>
              <a:tr h="579799">
                <a:tc rowSpan="2">
                  <a:txBody>
                    <a:bodyPr/>
                    <a:lstStyle/>
                    <a:p>
                      <a:r>
                        <a:rPr lang="en-US" sz="1600" dirty="0" smtClean="0"/>
                        <a:t>3-4</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kern="1200" dirty="0" smtClean="0">
                          <a:solidFill>
                            <a:schemeClr val="dk1"/>
                          </a:solidFill>
                          <a:effectLst/>
                          <a:latin typeface="+mn-lt"/>
                          <a:ea typeface="+mn-ea"/>
                          <a:cs typeface="+mn-cs"/>
                        </a:rPr>
                        <a:t>Living things have life cycles</a:t>
                      </a:r>
                      <a:endParaRPr lang="en-AU" sz="1600" dirty="0" smtClean="0"/>
                    </a:p>
                    <a:p>
                      <a:endParaRPr lang="en-AU" sz="1600"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600" b="1" kern="1200" dirty="0" smtClean="0">
                          <a:solidFill>
                            <a:schemeClr val="dk1"/>
                          </a:solidFill>
                          <a:effectLst/>
                          <a:latin typeface="+mn-lt"/>
                          <a:ea typeface="+mn-ea"/>
                          <a:cs typeface="+mn-cs"/>
                        </a:rPr>
                        <a:t>Different</a:t>
                      </a:r>
                      <a:r>
                        <a:rPr lang="it-IT" sz="1600" kern="1200" dirty="0" smtClean="0">
                          <a:solidFill>
                            <a:schemeClr val="dk1"/>
                          </a:solidFill>
                          <a:effectLst/>
                          <a:latin typeface="+mn-lt"/>
                          <a:ea typeface="+mn-ea"/>
                          <a:cs typeface="+mn-cs"/>
                        </a:rPr>
                        <a:t> living things have </a:t>
                      </a:r>
                      <a:r>
                        <a:rPr lang="it-IT" sz="1600" b="1" kern="1200" dirty="0" smtClean="0">
                          <a:solidFill>
                            <a:schemeClr val="dk1"/>
                          </a:solidFill>
                          <a:effectLst/>
                          <a:latin typeface="+mn-lt"/>
                          <a:ea typeface="+mn-ea"/>
                          <a:cs typeface="+mn-cs"/>
                        </a:rPr>
                        <a:t>different</a:t>
                      </a:r>
                      <a:r>
                        <a:rPr lang="it-IT" sz="1600" kern="1200" dirty="0" smtClean="0">
                          <a:solidFill>
                            <a:schemeClr val="dk1"/>
                          </a:solidFill>
                          <a:effectLst/>
                          <a:latin typeface="+mn-lt"/>
                          <a:ea typeface="+mn-ea"/>
                          <a:cs typeface="+mn-cs"/>
                        </a:rPr>
                        <a:t> life cycles and depend on each other and the environment to survive</a:t>
                      </a:r>
                      <a:endParaRPr lang="en-AU" sz="1600" kern="1200" dirty="0" smtClean="0">
                        <a:solidFill>
                          <a:schemeClr val="dk1"/>
                        </a:solidFill>
                        <a:effectLst/>
                        <a:latin typeface="+mn-lt"/>
                        <a:ea typeface="+mn-ea"/>
                        <a:cs typeface="+mn-cs"/>
                      </a:endParaRPr>
                    </a:p>
                  </a:txBody>
                  <a:tcPr/>
                </a:tc>
              </a:tr>
              <a:tr h="1068050">
                <a:tc vMerge="1">
                  <a:txBody>
                    <a:bodyPr/>
                    <a:lstStyle/>
                    <a:p>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kern="1200" dirty="0" smtClean="0">
                          <a:solidFill>
                            <a:schemeClr val="dk1"/>
                          </a:solidFill>
                          <a:effectLst/>
                          <a:latin typeface="+mn-lt"/>
                          <a:ea typeface="+mn-ea"/>
                          <a:cs typeface="+mn-cs"/>
                        </a:rPr>
                        <a:t>Living things, including plants and animals, depend on each other and the environment to survive</a:t>
                      </a:r>
                      <a:endParaRPr lang="en-AU" sz="1600" dirty="0" smtClean="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869546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US" dirty="0" smtClean="0"/>
              <a:t>Chemical sciences changes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0014762"/>
              </p:ext>
            </p:extLst>
          </p:nvPr>
        </p:nvGraphicFramePr>
        <p:xfrm>
          <a:off x="395536" y="1340768"/>
          <a:ext cx="8496943" cy="4989576"/>
        </p:xfrm>
        <a:graphic>
          <a:graphicData uri="http://schemas.openxmlformats.org/drawingml/2006/table">
            <a:tbl>
              <a:tblPr firstRow="1" bandRow="1">
                <a:tableStyleId>{5C22544A-7EE6-4342-B048-85BDC9FD1C3A}</a:tableStyleId>
              </a:tblPr>
              <a:tblGrid>
                <a:gridCol w="792088"/>
                <a:gridCol w="3456384"/>
                <a:gridCol w="4248471"/>
              </a:tblGrid>
              <a:tr h="370840">
                <a:tc>
                  <a:txBody>
                    <a:bodyPr/>
                    <a:lstStyle/>
                    <a:p>
                      <a:pPr algn="ctr">
                        <a:lnSpc>
                          <a:spcPct val="115000"/>
                        </a:lnSpc>
                        <a:spcAft>
                          <a:spcPts val="0"/>
                        </a:spcAft>
                      </a:pPr>
                      <a:r>
                        <a:rPr lang="en-AU" sz="1800" b="1" i="1" dirty="0" smtClean="0">
                          <a:effectLst/>
                          <a:latin typeface="+mn-lt"/>
                          <a:ea typeface="SimSun"/>
                          <a:cs typeface="Arial"/>
                        </a:rPr>
                        <a:t>Level</a:t>
                      </a:r>
                      <a:endParaRPr lang="en-AU" sz="1800" dirty="0">
                        <a:effectLst/>
                        <a:latin typeface="+mn-lt"/>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mn-lt"/>
                          <a:ea typeface="SimSun"/>
                          <a:cs typeface="Arial"/>
                        </a:rPr>
                        <a:t>AC/AusVELS </a:t>
                      </a:r>
                      <a:r>
                        <a:rPr lang="en-AU" sz="1800" b="1" i="1" dirty="0">
                          <a:effectLst/>
                          <a:latin typeface="+mn-lt"/>
                          <a:ea typeface="SimSun"/>
                          <a:cs typeface="Arial"/>
                        </a:rPr>
                        <a:t>content description</a:t>
                      </a:r>
                      <a:endParaRPr lang="en-AU" sz="1800" dirty="0">
                        <a:effectLst/>
                        <a:latin typeface="+mn-lt"/>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mn-lt"/>
                          <a:ea typeface="SimSun"/>
                          <a:cs typeface="Arial"/>
                        </a:rPr>
                        <a:t>Victorian Curriculum  F</a:t>
                      </a:r>
                      <a:r>
                        <a:rPr lang="en-AU" sz="1800" b="1" i="1" dirty="0" smtClean="0">
                          <a:effectLst/>
                          <a:latin typeface="+mn-lt"/>
                          <a:ea typeface="SimSun"/>
                          <a:cs typeface="Courier New"/>
                        </a:rPr>
                        <a:t>-10 </a:t>
                      </a:r>
                      <a:r>
                        <a:rPr lang="en-AU" sz="1800" b="1" i="1" dirty="0" smtClean="0">
                          <a:effectLst/>
                          <a:latin typeface="+mn-lt"/>
                          <a:ea typeface="SimSun"/>
                          <a:cs typeface="Arial"/>
                        </a:rPr>
                        <a:t>content description</a:t>
                      </a:r>
                      <a:endParaRPr lang="en-AU" sz="1800" dirty="0">
                        <a:effectLst/>
                        <a:latin typeface="+mn-lt"/>
                        <a:ea typeface="SimSun"/>
                        <a:cs typeface="Arial"/>
                      </a:endParaRPr>
                    </a:p>
                  </a:txBody>
                  <a:tcPr marL="68580" marR="68580" marT="0" marB="0"/>
                </a:tc>
              </a:tr>
              <a:tr h="370840">
                <a:tc rowSpan="3">
                  <a:txBody>
                    <a:bodyPr/>
                    <a:lstStyle/>
                    <a:p>
                      <a:pPr algn="ctr"/>
                      <a:r>
                        <a:rPr lang="en-AU" sz="1600" kern="1200" dirty="0" smtClean="0">
                          <a:solidFill>
                            <a:schemeClr val="dk1"/>
                          </a:solidFill>
                          <a:effectLst/>
                          <a:latin typeface="+mn-lt"/>
                          <a:ea typeface="+mn-ea"/>
                          <a:cs typeface="+mn-cs"/>
                        </a:rPr>
                        <a:t>F-2</a:t>
                      </a:r>
                      <a:endParaRPr lang="en-AU" sz="1600" dirty="0"/>
                    </a:p>
                  </a:txBody>
                  <a:tcPr/>
                </a:tc>
                <a:tc>
                  <a:txBody>
                    <a:bodyPr/>
                    <a:lstStyle/>
                    <a:p>
                      <a:r>
                        <a:rPr lang="en-AU" sz="1600" kern="1200" dirty="0" smtClean="0">
                          <a:solidFill>
                            <a:schemeClr val="dk1"/>
                          </a:solidFill>
                          <a:effectLst/>
                          <a:latin typeface="+mn-lt"/>
                          <a:ea typeface="+mn-ea"/>
                          <a:cs typeface="+mn-cs"/>
                        </a:rPr>
                        <a:t>F: Objects are made of materials that have observable properties</a:t>
                      </a:r>
                      <a:endParaRPr lang="en-AU" sz="1600" dirty="0"/>
                    </a:p>
                  </a:txBody>
                  <a:tcPr/>
                </a:tc>
                <a:tc>
                  <a:txBody>
                    <a:bodyPr/>
                    <a:lstStyle/>
                    <a:p>
                      <a:r>
                        <a:rPr lang="en-AU" sz="1600" kern="1200" dirty="0" smtClean="0">
                          <a:solidFill>
                            <a:schemeClr val="dk1"/>
                          </a:solidFill>
                          <a:effectLst/>
                          <a:latin typeface="+mn-lt"/>
                          <a:ea typeface="+mn-ea"/>
                          <a:cs typeface="+mn-cs"/>
                        </a:rPr>
                        <a:t>Objects are made of materials that have observable properties</a:t>
                      </a:r>
                      <a:endParaRPr lang="en-AU" sz="1600" dirty="0"/>
                    </a:p>
                  </a:txBody>
                  <a:tcPr/>
                </a:tc>
              </a:tr>
              <a:tr h="370840">
                <a:tc vMerge="1">
                  <a:txBody>
                    <a:bodyPr/>
                    <a:lstStyle/>
                    <a:p>
                      <a:pPr algn="ctr"/>
                      <a:endParaRPr lang="en-AU" sz="1200" dirty="0"/>
                    </a:p>
                  </a:txBody>
                  <a:tcPr/>
                </a:tc>
                <a:tc>
                  <a:txBody>
                    <a:bodyPr/>
                    <a:lstStyle/>
                    <a:p>
                      <a:r>
                        <a:rPr lang="en-AU" sz="1600" kern="1200" dirty="0" smtClean="0">
                          <a:solidFill>
                            <a:schemeClr val="dk1"/>
                          </a:solidFill>
                          <a:effectLst/>
                          <a:latin typeface="+mn-lt"/>
                          <a:ea typeface="+mn-ea"/>
                          <a:cs typeface="+mn-cs"/>
                        </a:rPr>
                        <a:t>1&amp;2: </a:t>
                      </a:r>
                      <a:r>
                        <a:rPr lang="it-IT" sz="1600" kern="1200" dirty="0" smtClean="0">
                          <a:solidFill>
                            <a:schemeClr val="dk1"/>
                          </a:solidFill>
                          <a:effectLst/>
                          <a:latin typeface="+mn-lt"/>
                          <a:ea typeface="+mn-ea"/>
                          <a:cs typeface="+mn-cs"/>
                        </a:rPr>
                        <a:t>Everyday materials can be physically changed in a variety of ways</a:t>
                      </a:r>
                      <a:endParaRPr lang="en-AU" sz="1600" dirty="0"/>
                    </a:p>
                  </a:txBody>
                  <a:tcPr/>
                </a:tc>
                <a:tc rowSpan="2">
                  <a:txBody>
                    <a:bodyPr/>
                    <a:lstStyle/>
                    <a:p>
                      <a:endParaRPr lang="it-IT" sz="1600" kern="1200" dirty="0" smtClean="0">
                        <a:solidFill>
                          <a:schemeClr val="dk1"/>
                        </a:solidFill>
                        <a:effectLst/>
                        <a:latin typeface="+mn-lt"/>
                        <a:ea typeface="+mn-ea"/>
                        <a:cs typeface="+mn-cs"/>
                      </a:endParaRPr>
                    </a:p>
                    <a:p>
                      <a:r>
                        <a:rPr lang="it-IT" sz="1600" kern="1200" dirty="0" smtClean="0">
                          <a:solidFill>
                            <a:schemeClr val="dk1"/>
                          </a:solidFill>
                          <a:effectLst/>
                          <a:latin typeface="+mn-lt"/>
                          <a:ea typeface="+mn-ea"/>
                          <a:cs typeface="+mn-cs"/>
                        </a:rPr>
                        <a:t>Everyday materials can be physically changed or combined with other materials in a variety of ways for particular purposes</a:t>
                      </a:r>
                      <a:endParaRPr lang="en-AU" sz="1600" dirty="0"/>
                    </a:p>
                  </a:txBody>
                  <a:tcPr/>
                </a:tc>
              </a:tr>
              <a:tr h="370840">
                <a:tc vMerge="1">
                  <a:txBody>
                    <a:bodyPr/>
                    <a:lstStyle/>
                    <a:p>
                      <a:pPr algn="ctr"/>
                      <a:endParaRPr lang="en-AU" sz="1200" dirty="0"/>
                    </a:p>
                  </a:txBody>
                  <a:tcPr/>
                </a:tc>
                <a:tc>
                  <a:txBody>
                    <a:bodyPr/>
                    <a:lstStyle/>
                    <a:p>
                      <a:r>
                        <a:rPr lang="en-AU" sz="1600" kern="1200" dirty="0" smtClean="0">
                          <a:solidFill>
                            <a:schemeClr val="dk1"/>
                          </a:solidFill>
                          <a:effectLst/>
                          <a:latin typeface="+mn-lt"/>
                          <a:ea typeface="+mn-ea"/>
                          <a:cs typeface="+mn-cs"/>
                        </a:rPr>
                        <a:t>1&amp;2: </a:t>
                      </a:r>
                      <a:r>
                        <a:rPr lang="it-IT" sz="1600" kern="1200" dirty="0" smtClean="0">
                          <a:solidFill>
                            <a:schemeClr val="dk1"/>
                          </a:solidFill>
                          <a:effectLst/>
                          <a:latin typeface="+mn-lt"/>
                          <a:ea typeface="+mn-ea"/>
                          <a:cs typeface="+mn-cs"/>
                        </a:rPr>
                        <a:t>Different materials can be combined, including by mixing, for a particular purpose</a:t>
                      </a:r>
                      <a:endParaRPr lang="en-AU" sz="1600" dirty="0"/>
                    </a:p>
                  </a:txBody>
                  <a:tcPr/>
                </a:tc>
                <a:tc vMerge="1">
                  <a:txBody>
                    <a:bodyPr/>
                    <a:lstStyle/>
                    <a:p>
                      <a:endParaRPr lang="en-AU" sz="1200" dirty="0"/>
                    </a:p>
                  </a:txBody>
                  <a:tcPr/>
                </a:tc>
              </a:tr>
              <a:tr h="370840">
                <a:tc rowSpan="2">
                  <a:txBody>
                    <a:bodyPr/>
                    <a:lstStyle/>
                    <a:p>
                      <a:pPr algn="ctr"/>
                      <a:r>
                        <a:rPr lang="en-US" sz="1600" dirty="0" smtClean="0"/>
                        <a:t>3-4</a:t>
                      </a:r>
                      <a:endParaRPr lang="en-AU" sz="1600" dirty="0"/>
                    </a:p>
                  </a:txBody>
                  <a:tcPr/>
                </a:tc>
                <a:tc>
                  <a:txBody>
                    <a:bodyPr/>
                    <a:lstStyle/>
                    <a:p>
                      <a:pPr marL="0" algn="l" defTabSz="914400" rtl="0" eaLnBrk="1" latinLnBrk="0" hangingPunct="1"/>
                      <a:r>
                        <a:rPr lang="it-IT" sz="1600" kern="1200" dirty="0" smtClean="0">
                          <a:solidFill>
                            <a:schemeClr val="dk1"/>
                          </a:solidFill>
                          <a:effectLst/>
                          <a:latin typeface="+mn-lt"/>
                          <a:ea typeface="+mn-ea"/>
                          <a:cs typeface="+mn-cs"/>
                        </a:rPr>
                        <a:t>Solids, liquids and gases have different observable properties and behave in different ways</a:t>
                      </a:r>
                      <a:endParaRPr lang="en-AU" sz="1600" kern="1200" dirty="0">
                        <a:solidFill>
                          <a:schemeClr val="dk1"/>
                        </a:solidFill>
                        <a:effectLst/>
                        <a:latin typeface="+mn-lt"/>
                        <a:ea typeface="+mn-ea"/>
                        <a:cs typeface="+mn-cs"/>
                      </a:endParaRPr>
                    </a:p>
                  </a:txBody>
                  <a:tcPr/>
                </a:tc>
                <a:tc>
                  <a:txBody>
                    <a:bodyPr/>
                    <a:lstStyle/>
                    <a:p>
                      <a:r>
                        <a:rPr lang="it-IT" sz="1600" kern="1200" dirty="0" smtClean="0">
                          <a:solidFill>
                            <a:schemeClr val="dk1"/>
                          </a:solidFill>
                          <a:effectLst/>
                          <a:latin typeface="+mn-lt"/>
                          <a:ea typeface="+mn-ea"/>
                          <a:cs typeface="+mn-cs"/>
                        </a:rPr>
                        <a:t>Solids, liquids and gases </a:t>
                      </a:r>
                      <a:r>
                        <a:rPr lang="it-IT" sz="1600" b="0" kern="1200" dirty="0" smtClean="0">
                          <a:solidFill>
                            <a:schemeClr val="dk1"/>
                          </a:solidFill>
                          <a:effectLst/>
                          <a:latin typeface="+mn-lt"/>
                          <a:ea typeface="+mn-ea"/>
                          <a:cs typeface="+mn-cs"/>
                        </a:rPr>
                        <a:t>behave in different ways </a:t>
                      </a:r>
                      <a:r>
                        <a:rPr lang="it-IT" sz="1600" b="1" kern="1200" dirty="0" smtClean="0">
                          <a:solidFill>
                            <a:schemeClr val="dk1"/>
                          </a:solidFill>
                          <a:effectLst/>
                          <a:latin typeface="+mn-lt"/>
                          <a:ea typeface="+mn-ea"/>
                          <a:cs typeface="+mn-cs"/>
                        </a:rPr>
                        <a:t>and </a:t>
                      </a:r>
                      <a:r>
                        <a:rPr lang="it-IT" sz="1600" kern="1200" dirty="0" smtClean="0">
                          <a:solidFill>
                            <a:schemeClr val="dk1"/>
                          </a:solidFill>
                          <a:effectLst/>
                          <a:latin typeface="+mn-lt"/>
                          <a:ea typeface="+mn-ea"/>
                          <a:cs typeface="+mn-cs"/>
                        </a:rPr>
                        <a:t>have different observable properties </a:t>
                      </a:r>
                      <a:r>
                        <a:rPr lang="it-IT" sz="1600" b="1" kern="1200" dirty="0" smtClean="0">
                          <a:solidFill>
                            <a:schemeClr val="dk1"/>
                          </a:solidFill>
                          <a:effectLst/>
                          <a:latin typeface="+mn-lt"/>
                          <a:ea typeface="+mn-ea"/>
                          <a:cs typeface="+mn-cs"/>
                        </a:rPr>
                        <a:t>that help us to classify them</a:t>
                      </a:r>
                      <a:r>
                        <a:rPr lang="it-IT" sz="1600" kern="1200" dirty="0" smtClean="0">
                          <a:solidFill>
                            <a:schemeClr val="dk1"/>
                          </a:solidFill>
                          <a:effectLst/>
                          <a:latin typeface="+mn-lt"/>
                          <a:ea typeface="+mn-ea"/>
                          <a:cs typeface="+mn-cs"/>
                        </a:rPr>
                        <a:t> </a:t>
                      </a:r>
                      <a:endParaRPr lang="en-AU" sz="1600" dirty="0"/>
                    </a:p>
                  </a:txBody>
                  <a:tcPr/>
                </a:tc>
              </a:tr>
              <a:tr h="370840">
                <a:tc vMerge="1">
                  <a:txBody>
                    <a:bodyPr/>
                    <a:lstStyle/>
                    <a:p>
                      <a:pPr algn="ctr"/>
                      <a:endParaRPr lang="en-AU" sz="1200" dirty="0"/>
                    </a:p>
                  </a:txBody>
                  <a:tcPr/>
                </a:tc>
                <a:tc>
                  <a:txBody>
                    <a:bodyPr/>
                    <a:lstStyle/>
                    <a:p>
                      <a:pPr marL="0" algn="l" defTabSz="914400" rtl="0" eaLnBrk="1" latinLnBrk="0" hangingPunct="1"/>
                      <a:r>
                        <a:rPr lang="it-IT" sz="1600" kern="1200" dirty="0" smtClean="0">
                          <a:solidFill>
                            <a:schemeClr val="dk1"/>
                          </a:solidFill>
                          <a:effectLst/>
                          <a:latin typeface="+mn-lt"/>
                          <a:ea typeface="+mn-ea"/>
                          <a:cs typeface="+mn-cs"/>
                        </a:rPr>
                        <a:t>Changes to materials can be reversible, such as melting, freezing, evaporating; or irreversible, such as burning and rusting</a:t>
                      </a:r>
                      <a:endParaRPr lang="en-AU" sz="1600" kern="1200" dirty="0">
                        <a:solidFill>
                          <a:schemeClr val="dk1"/>
                        </a:solidFill>
                        <a:effectLst/>
                        <a:latin typeface="+mn-lt"/>
                        <a:ea typeface="+mn-ea"/>
                        <a:cs typeface="+mn-cs"/>
                      </a:endParaRPr>
                    </a:p>
                  </a:txBody>
                  <a:tcPr/>
                </a:tc>
                <a:tc>
                  <a:txBody>
                    <a:bodyPr/>
                    <a:lstStyle/>
                    <a:p>
                      <a:r>
                        <a:rPr lang="it-IT" sz="1600" kern="1200" dirty="0" smtClean="0">
                          <a:solidFill>
                            <a:schemeClr val="dk1"/>
                          </a:solidFill>
                          <a:effectLst/>
                          <a:latin typeface="+mn-lt"/>
                          <a:ea typeface="+mn-ea"/>
                          <a:cs typeface="+mn-cs"/>
                        </a:rPr>
                        <a:t>Changes to materials can be reversible, </a:t>
                      </a:r>
                      <a:r>
                        <a:rPr lang="it-IT" sz="1600" b="1" kern="1200" dirty="0" smtClean="0">
                          <a:solidFill>
                            <a:schemeClr val="dk1"/>
                          </a:solidFill>
                          <a:effectLst/>
                          <a:latin typeface="+mn-lt"/>
                          <a:ea typeface="+mn-ea"/>
                          <a:cs typeface="+mn-cs"/>
                        </a:rPr>
                        <a:t>including</a:t>
                      </a:r>
                      <a:r>
                        <a:rPr lang="it-IT" sz="1600" kern="1200" dirty="0" smtClean="0">
                          <a:solidFill>
                            <a:schemeClr val="dk1"/>
                          </a:solidFill>
                          <a:effectLst/>
                          <a:latin typeface="+mn-lt"/>
                          <a:ea typeface="+mn-ea"/>
                          <a:cs typeface="+mn-cs"/>
                        </a:rPr>
                        <a:t> melting, freezing, evaporating; or irreversible, </a:t>
                      </a:r>
                      <a:r>
                        <a:rPr lang="it-IT" sz="1600" b="1" kern="1200" dirty="0" smtClean="0">
                          <a:solidFill>
                            <a:schemeClr val="dk1"/>
                          </a:solidFill>
                          <a:effectLst/>
                          <a:latin typeface="+mn-lt"/>
                          <a:ea typeface="+mn-ea"/>
                          <a:cs typeface="+mn-cs"/>
                        </a:rPr>
                        <a:t>including</a:t>
                      </a:r>
                      <a:r>
                        <a:rPr lang="it-IT" sz="1600" kern="1200" dirty="0" smtClean="0">
                          <a:solidFill>
                            <a:schemeClr val="dk1"/>
                          </a:solidFill>
                          <a:effectLst/>
                          <a:latin typeface="+mn-lt"/>
                          <a:ea typeface="+mn-ea"/>
                          <a:cs typeface="+mn-cs"/>
                        </a:rPr>
                        <a:t> burning and rusting</a:t>
                      </a:r>
                      <a:endParaRPr lang="en-AU" sz="1600" dirty="0"/>
                    </a:p>
                  </a:txBody>
                  <a:tcPr/>
                </a:tc>
              </a:tr>
            </a:tbl>
          </a:graphicData>
        </a:graphic>
      </p:graphicFrame>
    </p:spTree>
    <p:extLst>
      <p:ext uri="{BB962C8B-B14F-4D97-AF65-F5344CB8AC3E}">
        <p14:creationId xmlns:p14="http://schemas.microsoft.com/office/powerpoint/2010/main" val="10511062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4979640"/>
          </a:xfrm>
        </p:spPr>
        <p:txBody>
          <a:bodyPr/>
          <a:lstStyle/>
          <a:p>
            <a:r>
              <a:rPr lang="en-US" dirty="0" smtClean="0"/>
              <a:t>Earth and space sciences: </a:t>
            </a:r>
            <a:r>
              <a:rPr lang="en-US" sz="8800" dirty="0" smtClean="0"/>
              <a:t/>
            </a:r>
            <a:br>
              <a:rPr lang="en-US" sz="8800" dirty="0" smtClean="0"/>
            </a:br>
            <a:r>
              <a:rPr lang="en-US" sz="4000" b="0" dirty="0" smtClean="0"/>
              <a:t>no changes!</a:t>
            </a:r>
            <a:endParaRPr lang="en-AU" sz="8800" b="0" dirty="0"/>
          </a:p>
        </p:txBody>
      </p:sp>
    </p:spTree>
    <p:extLst>
      <p:ext uri="{BB962C8B-B14F-4D97-AF65-F5344CB8AC3E}">
        <p14:creationId xmlns:p14="http://schemas.microsoft.com/office/powerpoint/2010/main" val="34342159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sciences changes</a:t>
            </a:r>
            <a:br>
              <a:rPr lang="en-US" dirty="0" smtClean="0"/>
            </a:br>
            <a:r>
              <a:rPr lang="en-US" sz="3200" dirty="0" smtClean="0"/>
              <a:t>Levels 3-8</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1215388"/>
              </p:ext>
            </p:extLst>
          </p:nvPr>
        </p:nvGraphicFramePr>
        <p:xfrm>
          <a:off x="251520" y="1981200"/>
          <a:ext cx="8712968" cy="3895979"/>
        </p:xfrm>
        <a:graphic>
          <a:graphicData uri="http://schemas.openxmlformats.org/drawingml/2006/table">
            <a:tbl>
              <a:tblPr firstRow="1" bandRow="1">
                <a:tableStyleId>{5C22544A-7EE6-4342-B048-85BDC9FD1C3A}</a:tableStyleId>
              </a:tblPr>
              <a:tblGrid>
                <a:gridCol w="792088"/>
                <a:gridCol w="3167014"/>
                <a:gridCol w="4753866"/>
              </a:tblGrid>
              <a:tr h="370840">
                <a:tc>
                  <a:txBody>
                    <a:bodyPr/>
                    <a:lstStyle/>
                    <a:p>
                      <a:pPr algn="ctr">
                        <a:lnSpc>
                          <a:spcPct val="115000"/>
                        </a:lnSpc>
                        <a:spcAft>
                          <a:spcPts val="0"/>
                        </a:spcAft>
                      </a:pPr>
                      <a:r>
                        <a:rPr lang="en-AU" sz="1800" b="1" i="1" dirty="0" smtClean="0">
                          <a:effectLst/>
                          <a:latin typeface="+mn-lt"/>
                          <a:ea typeface="SimSun"/>
                          <a:cs typeface="Arial" pitchFamily="34" charset="0"/>
                        </a:rPr>
                        <a:t>Level</a:t>
                      </a:r>
                      <a:endParaRPr lang="en-AU" sz="1800" dirty="0">
                        <a:effectLst/>
                        <a:latin typeface="+mn-lt"/>
                        <a:ea typeface="SimSun"/>
                        <a:cs typeface="Arial" pitchFamily="34" charset="0"/>
                      </a:endParaRPr>
                    </a:p>
                  </a:txBody>
                  <a:tcPr marL="68580" marR="68580" marT="0" marB="0"/>
                </a:tc>
                <a:tc>
                  <a:txBody>
                    <a:bodyPr/>
                    <a:lstStyle/>
                    <a:p>
                      <a:pPr>
                        <a:lnSpc>
                          <a:spcPct val="115000"/>
                        </a:lnSpc>
                        <a:spcAft>
                          <a:spcPts val="0"/>
                        </a:spcAft>
                      </a:pPr>
                      <a:r>
                        <a:rPr lang="en-AU" sz="1800" b="1" i="1" dirty="0" smtClean="0">
                          <a:effectLst/>
                          <a:latin typeface="+mn-lt"/>
                          <a:ea typeface="SimSun"/>
                          <a:cs typeface="Arial" pitchFamily="34" charset="0"/>
                        </a:rPr>
                        <a:t>AC/AusVELS </a:t>
                      </a:r>
                      <a:r>
                        <a:rPr lang="en-AU" sz="1800" b="1" i="1" dirty="0">
                          <a:effectLst/>
                          <a:latin typeface="+mn-lt"/>
                          <a:ea typeface="SimSun"/>
                          <a:cs typeface="Arial" pitchFamily="34" charset="0"/>
                        </a:rPr>
                        <a:t>content description</a:t>
                      </a:r>
                      <a:endParaRPr lang="en-AU" sz="1800" dirty="0">
                        <a:effectLst/>
                        <a:latin typeface="+mn-lt"/>
                        <a:ea typeface="SimSun"/>
                        <a:cs typeface="Arial" pitchFamily="34" charset="0"/>
                      </a:endParaRPr>
                    </a:p>
                  </a:txBody>
                  <a:tcPr marL="68580" marR="68580" marT="0" marB="0"/>
                </a:tc>
                <a:tc>
                  <a:txBody>
                    <a:bodyPr/>
                    <a:lstStyle/>
                    <a:p>
                      <a:pPr>
                        <a:lnSpc>
                          <a:spcPct val="115000"/>
                        </a:lnSpc>
                        <a:spcAft>
                          <a:spcPts val="0"/>
                        </a:spcAft>
                      </a:pPr>
                      <a:r>
                        <a:rPr lang="en-AU" sz="1800" b="1" i="1" dirty="0" smtClean="0">
                          <a:effectLst/>
                          <a:latin typeface="+mn-lt"/>
                          <a:ea typeface="SimSun"/>
                          <a:cs typeface="Arial" pitchFamily="34" charset="0"/>
                        </a:rPr>
                        <a:t>Victorian Curriculum  content description</a:t>
                      </a:r>
                      <a:endParaRPr lang="en-AU" sz="1800" dirty="0">
                        <a:effectLst/>
                        <a:latin typeface="+mn-lt"/>
                        <a:ea typeface="SimSun"/>
                        <a:cs typeface="Arial" pitchFamily="34" charset="0"/>
                      </a:endParaRPr>
                    </a:p>
                  </a:txBody>
                  <a:tcPr marL="68580" marR="68580" marT="0" marB="0"/>
                </a:tc>
              </a:tr>
              <a:tr h="370840">
                <a:tc>
                  <a:txBody>
                    <a:bodyPr/>
                    <a:lstStyle/>
                    <a:p>
                      <a:pPr algn="ctr"/>
                      <a:r>
                        <a:rPr lang="en-US" sz="1800" dirty="0" smtClean="0"/>
                        <a:t>3-4</a:t>
                      </a:r>
                      <a:endParaRPr lang="en-AU" sz="1800" dirty="0"/>
                    </a:p>
                  </a:txBody>
                  <a:tcPr/>
                </a:tc>
                <a:tc>
                  <a:txBody>
                    <a:bodyPr/>
                    <a:lstStyle/>
                    <a:p>
                      <a:r>
                        <a:rPr lang="it-IT" sz="1800" kern="1200" dirty="0" smtClean="0">
                          <a:solidFill>
                            <a:schemeClr val="dk1"/>
                          </a:solidFill>
                          <a:effectLst/>
                          <a:latin typeface="+mn-lt"/>
                          <a:ea typeface="+mn-ea"/>
                          <a:cs typeface="+mn-cs"/>
                        </a:rPr>
                        <a:t>3: Heat can be produced in many ways and can move from one object to another </a:t>
                      </a:r>
                      <a:endParaRPr lang="en-AU" sz="1800" dirty="0"/>
                    </a:p>
                  </a:txBody>
                  <a:tcPr/>
                </a:tc>
                <a:tc>
                  <a:txBody>
                    <a:bodyPr/>
                    <a:lstStyle/>
                    <a:p>
                      <a:r>
                        <a:rPr lang="it-IT" sz="1800" kern="1200" dirty="0" smtClean="0">
                          <a:solidFill>
                            <a:schemeClr val="dk1"/>
                          </a:solidFill>
                          <a:effectLst/>
                          <a:latin typeface="+mn-lt"/>
                          <a:ea typeface="+mn-ea"/>
                          <a:cs typeface="+mn-cs"/>
                        </a:rPr>
                        <a:t>Heat can be produced in many ways and can move from one object to another; </a:t>
                      </a:r>
                      <a:r>
                        <a:rPr lang="it-IT" sz="1800" b="1" kern="1200" dirty="0" smtClean="0">
                          <a:solidFill>
                            <a:schemeClr val="dk1"/>
                          </a:solidFill>
                          <a:effectLst/>
                          <a:latin typeface="+mn-lt"/>
                          <a:ea typeface="+mn-ea"/>
                          <a:cs typeface="+mn-cs"/>
                        </a:rPr>
                        <a:t>a change in the temperature of an object is related to the gain or loss of heat by the object</a:t>
                      </a:r>
                      <a:endParaRPr lang="en-AU" sz="1800" b="1" dirty="0"/>
                    </a:p>
                  </a:txBody>
                  <a:tcPr/>
                </a:tc>
              </a:tr>
              <a:tr h="370840">
                <a:tc rowSpan="2">
                  <a:txBody>
                    <a:bodyPr/>
                    <a:lstStyle/>
                    <a:p>
                      <a:pPr algn="ctr"/>
                      <a:r>
                        <a:rPr lang="en-US" sz="1800" dirty="0" smtClean="0"/>
                        <a:t>5-6</a:t>
                      </a:r>
                      <a:endParaRPr lang="en-AU" sz="1800" dirty="0"/>
                    </a:p>
                  </a:txBody>
                  <a:tcPr/>
                </a:tc>
                <a:tc>
                  <a:txBody>
                    <a:bodyPr/>
                    <a:lstStyle/>
                    <a:p>
                      <a:r>
                        <a:rPr lang="it-IT" sz="1800" kern="1200" dirty="0" smtClean="0">
                          <a:solidFill>
                            <a:schemeClr val="dk1"/>
                          </a:solidFill>
                          <a:effectLst/>
                          <a:latin typeface="+mn-lt"/>
                          <a:ea typeface="+mn-ea"/>
                          <a:cs typeface="+mn-cs"/>
                        </a:rPr>
                        <a:t>6: Electrical circuits provide a means of transferring and transforming electricity</a:t>
                      </a:r>
                      <a:endParaRPr lang="en-AU" sz="1800" dirty="0"/>
                    </a:p>
                  </a:txBody>
                  <a:tcPr/>
                </a:tc>
                <a:tc rowSpan="2">
                  <a:txBody>
                    <a:bodyPr/>
                    <a:lstStyle/>
                    <a:p>
                      <a:r>
                        <a:rPr lang="it-IT" sz="1800" kern="1200" dirty="0" smtClean="0">
                          <a:solidFill>
                            <a:schemeClr val="dk1"/>
                          </a:solidFill>
                          <a:effectLst/>
                          <a:latin typeface="+mn-lt"/>
                          <a:ea typeface="+mn-ea"/>
                          <a:cs typeface="+mn-cs"/>
                        </a:rPr>
                        <a:t>Energy from a variety of sources can be used to generate electricity; electric circuits </a:t>
                      </a:r>
                      <a:r>
                        <a:rPr lang="it-IT" sz="1800" b="1" kern="1200" dirty="0" smtClean="0">
                          <a:solidFill>
                            <a:schemeClr val="dk1"/>
                          </a:solidFill>
                          <a:effectLst/>
                          <a:latin typeface="+mn-lt"/>
                          <a:ea typeface="+mn-ea"/>
                          <a:cs typeface="+mn-cs"/>
                        </a:rPr>
                        <a:t>enable this energy to be transferred to another place and then to be transformed into another form of energy</a:t>
                      </a:r>
                      <a:endParaRPr lang="en-AU" sz="1800" b="1" dirty="0"/>
                    </a:p>
                  </a:txBody>
                  <a:tcPr/>
                </a:tc>
              </a:tr>
              <a:tr h="370840">
                <a:tc vMerge="1">
                  <a:txBody>
                    <a:bodyPr/>
                    <a:lstStyle/>
                    <a:p>
                      <a:pPr algn="ctr"/>
                      <a:endParaRPr lang="en-AU" dirty="0"/>
                    </a:p>
                  </a:txBody>
                  <a:tcPr/>
                </a:tc>
                <a:tc>
                  <a:txBody>
                    <a:bodyPr/>
                    <a:lstStyle/>
                    <a:p>
                      <a:r>
                        <a:rPr lang="it-IT" sz="1800" kern="1200" dirty="0" smtClean="0">
                          <a:solidFill>
                            <a:schemeClr val="dk1"/>
                          </a:solidFill>
                          <a:effectLst/>
                          <a:latin typeface="+mn-lt"/>
                          <a:ea typeface="+mn-ea"/>
                          <a:cs typeface="+mn-cs"/>
                        </a:rPr>
                        <a:t>6: Energy from a variety of sources can be used to generate electricity</a:t>
                      </a:r>
                      <a:endParaRPr lang="en-AU" sz="1800" dirty="0"/>
                    </a:p>
                  </a:txBody>
                  <a:tcPr/>
                </a:tc>
                <a:tc vMerge="1">
                  <a:txBody>
                    <a:bodyPr/>
                    <a:lstStyle/>
                    <a:p>
                      <a:endParaRPr lang="en-AU" dirty="0"/>
                    </a:p>
                  </a:txBody>
                  <a:tcPr/>
                </a:tc>
              </a:tr>
            </a:tbl>
          </a:graphicData>
        </a:graphic>
      </p:graphicFrame>
    </p:spTree>
    <p:extLst>
      <p:ext uri="{BB962C8B-B14F-4D97-AF65-F5344CB8AC3E}">
        <p14:creationId xmlns:p14="http://schemas.microsoft.com/office/powerpoint/2010/main" val="21517722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8928992" cy="1143000"/>
          </a:xfrm>
        </p:spPr>
        <p:txBody>
          <a:bodyPr/>
          <a:lstStyle/>
          <a:p>
            <a:r>
              <a:rPr lang="en-US" sz="3600" dirty="0" smtClean="0"/>
              <a:t>AusVELS strand → new VC sub-strand:</a:t>
            </a:r>
            <a:br>
              <a:rPr lang="en-US" sz="3600" dirty="0" smtClean="0"/>
            </a:br>
            <a:r>
              <a:rPr lang="en-US" sz="2800" i="1" dirty="0" smtClean="0"/>
              <a:t>Science as a human </a:t>
            </a:r>
            <a:r>
              <a:rPr lang="en-US" sz="2800" i="1" dirty="0" err="1" smtClean="0"/>
              <a:t>endeavour</a:t>
            </a:r>
            <a:r>
              <a:rPr lang="en-US" sz="2800" i="1" dirty="0" smtClean="0"/>
              <a:t> (primary)</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1290255"/>
              </p:ext>
            </p:extLst>
          </p:nvPr>
        </p:nvGraphicFramePr>
        <p:xfrm>
          <a:off x="467544" y="2780928"/>
          <a:ext cx="8280920" cy="2280409"/>
        </p:xfrm>
        <a:graphic>
          <a:graphicData uri="http://schemas.openxmlformats.org/drawingml/2006/table">
            <a:tbl>
              <a:tblPr firstRow="1" bandRow="1">
                <a:tableStyleId>{5C22544A-7EE6-4342-B048-85BDC9FD1C3A}</a:tableStyleId>
              </a:tblPr>
              <a:tblGrid>
                <a:gridCol w="1080120"/>
                <a:gridCol w="7200800"/>
              </a:tblGrid>
              <a:tr h="355486">
                <a:tc>
                  <a:txBody>
                    <a:bodyPr/>
                    <a:lstStyle/>
                    <a:p>
                      <a:pPr algn="ctr"/>
                      <a:r>
                        <a:rPr lang="en-US" sz="2000" dirty="0" smtClean="0"/>
                        <a:t>Level</a:t>
                      </a:r>
                      <a:endParaRPr lang="en-AU" sz="2000" dirty="0"/>
                    </a:p>
                  </a:txBody>
                  <a:tcPr/>
                </a:tc>
                <a:tc>
                  <a:txBody>
                    <a:bodyPr/>
                    <a:lstStyle/>
                    <a:p>
                      <a:pPr algn="ctr"/>
                      <a:r>
                        <a:rPr lang="en-US" sz="2000" dirty="0" smtClean="0"/>
                        <a:t>Levels</a:t>
                      </a:r>
                      <a:r>
                        <a:rPr lang="en-US" sz="2000" baseline="0" dirty="0" smtClean="0"/>
                        <a:t> F-6 </a:t>
                      </a:r>
                      <a:r>
                        <a:rPr lang="en-US" sz="2000" dirty="0" smtClean="0"/>
                        <a:t>content</a:t>
                      </a:r>
                      <a:r>
                        <a:rPr lang="en-US" sz="2000" baseline="0" dirty="0" smtClean="0"/>
                        <a:t> descriptions</a:t>
                      </a:r>
                      <a:endParaRPr lang="en-AU" sz="2000" dirty="0"/>
                    </a:p>
                  </a:txBody>
                  <a:tcPr/>
                </a:tc>
              </a:tr>
              <a:tr h="360423">
                <a:tc>
                  <a:txBody>
                    <a:bodyPr/>
                    <a:lstStyle/>
                    <a:p>
                      <a:pPr algn="ctr">
                        <a:lnSpc>
                          <a:spcPct val="115000"/>
                        </a:lnSpc>
                        <a:spcAft>
                          <a:spcPts val="0"/>
                        </a:spcAft>
                      </a:pPr>
                      <a:r>
                        <a:rPr lang="en-AU" sz="1800" kern="1200" dirty="0" smtClean="0">
                          <a:solidFill>
                            <a:schemeClr val="dk1"/>
                          </a:solidFill>
                          <a:effectLst/>
                          <a:latin typeface="+mn-lt"/>
                          <a:ea typeface="+mn-ea"/>
                          <a:cs typeface="+mn-cs"/>
                        </a:rPr>
                        <a:t>F-2</a:t>
                      </a:r>
                      <a:endParaRPr lang="en-AU" sz="1800" kern="1200" dirty="0">
                        <a:solidFill>
                          <a:schemeClr val="dk1"/>
                        </a:solidFill>
                        <a:effectLst/>
                        <a:latin typeface="+mn-lt"/>
                        <a:ea typeface="+mn-ea"/>
                        <a:cs typeface="+mn-cs"/>
                      </a:endParaRPr>
                    </a:p>
                  </a:txBody>
                  <a:tcPr marL="68580" marR="68580" marT="0" marB="0"/>
                </a:tc>
                <a:tc>
                  <a:txBody>
                    <a:bodyPr/>
                    <a:lstStyle/>
                    <a:p>
                      <a:pPr marL="342900" lvl="0" indent="-342900" rtl="0">
                        <a:lnSpc>
                          <a:spcPct val="115000"/>
                        </a:lnSpc>
                        <a:spcAft>
                          <a:spcPts val="0"/>
                        </a:spcAft>
                        <a:buFont typeface="Arial" pitchFamily="34" charset="0"/>
                        <a:buChar char="•"/>
                      </a:pPr>
                      <a:r>
                        <a:rPr lang="it-IT" sz="1800" kern="1200" dirty="0">
                          <a:solidFill>
                            <a:schemeClr val="dk1"/>
                          </a:solidFill>
                          <a:effectLst/>
                          <a:latin typeface="+mn-lt"/>
                          <a:ea typeface="+mn-ea"/>
                          <a:cs typeface="+mn-cs"/>
                        </a:rPr>
                        <a:t>People use science in their daily lives</a:t>
                      </a:r>
                      <a:endParaRPr lang="en-AU" sz="1800" kern="1200" dirty="0">
                        <a:solidFill>
                          <a:schemeClr val="dk1"/>
                        </a:solidFill>
                        <a:effectLst/>
                        <a:latin typeface="+mn-lt"/>
                        <a:ea typeface="+mn-ea"/>
                        <a:cs typeface="+mn-cs"/>
                      </a:endParaRPr>
                    </a:p>
                  </a:txBody>
                  <a:tcPr marL="68580" marR="68580" marT="0" marB="0"/>
                </a:tc>
              </a:tr>
              <a:tr h="360423">
                <a:tc>
                  <a:txBody>
                    <a:bodyPr/>
                    <a:lstStyle/>
                    <a:p>
                      <a:pPr algn="ctr">
                        <a:lnSpc>
                          <a:spcPct val="115000"/>
                        </a:lnSpc>
                        <a:spcAft>
                          <a:spcPts val="0"/>
                        </a:spcAft>
                      </a:pPr>
                      <a:r>
                        <a:rPr lang="en-AU" sz="1800" kern="1200" dirty="0" smtClean="0">
                          <a:solidFill>
                            <a:schemeClr val="dk1"/>
                          </a:solidFill>
                          <a:effectLst/>
                          <a:latin typeface="+mn-lt"/>
                          <a:ea typeface="+mn-ea"/>
                          <a:cs typeface="+mn-cs"/>
                        </a:rPr>
                        <a:t>3-4</a:t>
                      </a:r>
                      <a:endParaRPr lang="en-AU" sz="1800" kern="1200" dirty="0">
                        <a:solidFill>
                          <a:schemeClr val="dk1"/>
                        </a:solidFill>
                        <a:effectLst/>
                        <a:latin typeface="+mn-lt"/>
                        <a:ea typeface="+mn-ea"/>
                        <a:cs typeface="+mn-cs"/>
                      </a:endParaRPr>
                    </a:p>
                  </a:txBody>
                  <a:tcPr marL="68580" marR="68580" marT="0" marB="0"/>
                </a:tc>
                <a:tc>
                  <a:txBody>
                    <a:bodyPr/>
                    <a:lstStyle/>
                    <a:p>
                      <a:pPr marL="342900" lvl="0" indent="-342900" rtl="0">
                        <a:lnSpc>
                          <a:spcPct val="115000"/>
                        </a:lnSpc>
                        <a:spcAft>
                          <a:spcPts val="0"/>
                        </a:spcAft>
                        <a:buFont typeface="Arial" pitchFamily="34" charset="0"/>
                        <a:buChar char="•"/>
                      </a:pPr>
                      <a:r>
                        <a:rPr lang="it-IT" sz="1800" kern="1200" dirty="0">
                          <a:solidFill>
                            <a:schemeClr val="dk1"/>
                          </a:solidFill>
                          <a:effectLst/>
                          <a:latin typeface="+mn-lt"/>
                          <a:ea typeface="+mn-ea"/>
                          <a:cs typeface="+mn-cs"/>
                        </a:rPr>
                        <a:t>Science knowledge helps people to understand the effect of their actions</a:t>
                      </a:r>
                      <a:endParaRPr lang="en-AU" sz="1800" kern="1200" dirty="0">
                        <a:solidFill>
                          <a:schemeClr val="dk1"/>
                        </a:solidFill>
                        <a:effectLst/>
                        <a:latin typeface="+mn-lt"/>
                        <a:ea typeface="+mn-ea"/>
                        <a:cs typeface="+mn-cs"/>
                      </a:endParaRPr>
                    </a:p>
                  </a:txBody>
                  <a:tcPr marL="68580" marR="68580" marT="0" marB="0"/>
                </a:tc>
              </a:tr>
              <a:tr h="476943">
                <a:tc>
                  <a:txBody>
                    <a:bodyPr/>
                    <a:lstStyle/>
                    <a:p>
                      <a:pPr algn="ctr">
                        <a:lnSpc>
                          <a:spcPct val="115000"/>
                        </a:lnSpc>
                        <a:spcAft>
                          <a:spcPts val="0"/>
                        </a:spcAft>
                      </a:pPr>
                      <a:r>
                        <a:rPr lang="en-AU" sz="1800" kern="1200" dirty="0" smtClean="0">
                          <a:solidFill>
                            <a:schemeClr val="dk1"/>
                          </a:solidFill>
                          <a:effectLst/>
                          <a:latin typeface="+mn-lt"/>
                          <a:ea typeface="+mn-ea"/>
                          <a:cs typeface="+mn-cs"/>
                        </a:rPr>
                        <a:t>5-6</a:t>
                      </a:r>
                      <a:endParaRPr lang="en-AU" sz="1800" kern="1200" dirty="0">
                        <a:solidFill>
                          <a:schemeClr val="dk1"/>
                        </a:solidFill>
                        <a:effectLst/>
                        <a:latin typeface="+mn-lt"/>
                        <a:ea typeface="+mn-ea"/>
                        <a:cs typeface="+mn-cs"/>
                      </a:endParaRPr>
                    </a:p>
                  </a:txBody>
                  <a:tcPr marL="68580" marR="68580" marT="0" marB="0"/>
                </a:tc>
                <a:tc>
                  <a:txBody>
                    <a:bodyPr/>
                    <a:lstStyle/>
                    <a:p>
                      <a:pPr marL="342900" lvl="0" indent="-342900" rtl="0">
                        <a:lnSpc>
                          <a:spcPct val="115000"/>
                        </a:lnSpc>
                        <a:spcAft>
                          <a:spcPts val="0"/>
                        </a:spcAft>
                        <a:buFont typeface="Arial" pitchFamily="34" charset="0"/>
                        <a:buChar char="•"/>
                      </a:pPr>
                      <a:r>
                        <a:rPr lang="it-IT" sz="1800" kern="1200" dirty="0">
                          <a:solidFill>
                            <a:schemeClr val="dk1"/>
                          </a:solidFill>
                          <a:effectLst/>
                          <a:latin typeface="+mn-lt"/>
                          <a:ea typeface="+mn-ea"/>
                          <a:cs typeface="+mn-cs"/>
                        </a:rPr>
                        <a:t>Scientific understandings, discoveries and inventions are used to inform personal and community decisions and to solve problems that directly affect people’s lives</a:t>
                      </a:r>
                      <a:endParaRPr lang="en-AU" sz="18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4485352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Why combine SHE and SU?</a:t>
            </a:r>
            <a:endParaRPr lang="en-US" dirty="0"/>
          </a:p>
        </p:txBody>
      </p:sp>
      <p:sp>
        <p:nvSpPr>
          <p:cNvPr id="3" name="Content Placeholder 2"/>
          <p:cNvSpPr>
            <a:spLocks noGrp="1"/>
          </p:cNvSpPr>
          <p:nvPr>
            <p:ph idx="1"/>
          </p:nvPr>
        </p:nvSpPr>
        <p:spPr>
          <a:xfrm>
            <a:off x="323528" y="2924944"/>
            <a:ext cx="8352928" cy="1224136"/>
          </a:xfrm>
          <a:ln/>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AU" sz="2400" i="1" dirty="0" smtClean="0">
                <a:solidFill>
                  <a:schemeClr val="tx1"/>
                </a:solidFill>
              </a:rPr>
              <a:t>SU Levels F-2</a:t>
            </a:r>
            <a:r>
              <a:rPr lang="en-AU" sz="2400" dirty="0" smtClean="0">
                <a:solidFill>
                  <a:schemeClr val="tx1"/>
                </a:solidFill>
              </a:rPr>
              <a:t>: </a:t>
            </a:r>
            <a:r>
              <a:rPr lang="en-US" sz="2400" dirty="0" smtClean="0">
                <a:solidFill>
                  <a:schemeClr val="tx1"/>
                </a:solidFill>
              </a:rPr>
              <a:t>Observable changes occur in the sky and landscape; daily and seasonal changes affect everyday life</a:t>
            </a:r>
            <a:endParaRPr lang="en-US" sz="2400" dirty="0">
              <a:solidFill>
                <a:schemeClr val="tx1"/>
              </a:solidFill>
            </a:endParaRPr>
          </a:p>
        </p:txBody>
      </p:sp>
      <p:sp>
        <p:nvSpPr>
          <p:cNvPr id="5" name="TextBox 4"/>
          <p:cNvSpPr txBox="1"/>
          <p:nvPr/>
        </p:nvSpPr>
        <p:spPr>
          <a:xfrm>
            <a:off x="323528" y="1628800"/>
            <a:ext cx="8640960" cy="830997"/>
          </a:xfrm>
          <a:prstGeom prst="rect">
            <a:avLst/>
          </a:prstGeom>
          <a:noFill/>
        </p:spPr>
        <p:txBody>
          <a:bodyPr wrap="square" rtlCol="0">
            <a:spAutoFit/>
          </a:bodyPr>
          <a:lstStyle/>
          <a:p>
            <a:pPr algn="ctr"/>
            <a:r>
              <a:rPr lang="en-AU" dirty="0" smtClean="0">
                <a:latin typeface="+mn-lt"/>
              </a:rPr>
              <a:t>What conceptual understandings and skills are involved in teaching the following content description?</a:t>
            </a:r>
            <a:endParaRPr lang="en-AU" dirty="0">
              <a:latin typeface="+mn-lt"/>
            </a:endParaRPr>
          </a:p>
        </p:txBody>
      </p:sp>
      <p:sp>
        <p:nvSpPr>
          <p:cNvPr id="11" name="TextBox 10"/>
          <p:cNvSpPr txBox="1"/>
          <p:nvPr/>
        </p:nvSpPr>
        <p:spPr>
          <a:xfrm>
            <a:off x="323528" y="5013176"/>
            <a:ext cx="1368152" cy="1015663"/>
          </a:xfrm>
          <a:prstGeom prst="rect">
            <a:avLst/>
          </a:prstGeom>
          <a:noFill/>
        </p:spPr>
        <p:txBody>
          <a:bodyPr wrap="square" rtlCol="0">
            <a:spAutoFit/>
          </a:bodyPr>
          <a:lstStyle/>
          <a:p>
            <a:pPr algn="ctr"/>
            <a:r>
              <a:rPr lang="en-AU" sz="2000" dirty="0" smtClean="0">
                <a:latin typeface="Aparajita" panose="020B0604020202020204" pitchFamily="34" charset="0"/>
                <a:ea typeface="Tahoma" panose="020B0604030504040204" pitchFamily="34" charset="0"/>
                <a:cs typeface="Aparajita" panose="020B0604020202020204" pitchFamily="34" charset="0"/>
              </a:rPr>
              <a:t>Cloud formations and rain</a:t>
            </a:r>
            <a:endParaRPr lang="en-AU" sz="2000" dirty="0">
              <a:latin typeface="Aparajita" panose="020B0604020202020204" pitchFamily="34" charset="0"/>
              <a:ea typeface="Tahoma" panose="020B0604030504040204" pitchFamily="34" charset="0"/>
              <a:cs typeface="Aparajita" panose="020B0604020202020204" pitchFamily="34" charset="0"/>
            </a:endParaRPr>
          </a:p>
        </p:txBody>
      </p:sp>
      <p:cxnSp>
        <p:nvCxnSpPr>
          <p:cNvPr id="16" name="Straight Arrow Connector 15"/>
          <p:cNvCxnSpPr/>
          <p:nvPr/>
        </p:nvCxnSpPr>
        <p:spPr bwMode="auto">
          <a:xfrm flipH="1">
            <a:off x="1259632" y="4221088"/>
            <a:ext cx="229635" cy="7920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2536341" y="5007713"/>
            <a:ext cx="1814935" cy="954107"/>
          </a:xfrm>
          <a:prstGeom prst="rect">
            <a:avLst/>
          </a:prstGeom>
          <a:noFill/>
        </p:spPr>
        <p:txBody>
          <a:bodyPr wrap="square" rtlCol="0">
            <a:spAutoFit/>
          </a:bodyPr>
          <a:lstStyle/>
          <a:p>
            <a:pPr algn="ctr"/>
            <a:r>
              <a:rPr lang="en-AU" sz="2800" dirty="0" smtClean="0">
                <a:latin typeface="SimSun" panose="02010600030101010101" pitchFamily="2" charset="-122"/>
                <a:ea typeface="SimSun" panose="02010600030101010101" pitchFamily="2" charset="-122"/>
              </a:rPr>
              <a:t>Tidal patterns</a:t>
            </a:r>
            <a:endParaRPr lang="en-AU" sz="2800" dirty="0">
              <a:latin typeface="SimSun" panose="02010600030101010101" pitchFamily="2" charset="-122"/>
              <a:ea typeface="SimSun" panose="02010600030101010101" pitchFamily="2" charset="-122"/>
            </a:endParaRPr>
          </a:p>
        </p:txBody>
      </p:sp>
      <p:cxnSp>
        <p:nvCxnSpPr>
          <p:cNvPr id="21" name="Straight Arrow Connector 20"/>
          <p:cNvCxnSpPr/>
          <p:nvPr/>
        </p:nvCxnSpPr>
        <p:spPr bwMode="auto">
          <a:xfrm>
            <a:off x="3059832" y="4365104"/>
            <a:ext cx="72008" cy="72008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665005" y="5551603"/>
            <a:ext cx="2160240" cy="369332"/>
          </a:xfrm>
          <a:prstGeom prst="rect">
            <a:avLst/>
          </a:prstGeom>
          <a:noFill/>
        </p:spPr>
        <p:txBody>
          <a:bodyPr wrap="square" rtlCol="0">
            <a:spAutoFit/>
          </a:bodyPr>
          <a:lstStyle/>
          <a:p>
            <a:pPr algn="ctr"/>
            <a:r>
              <a:rPr lang="en-AU" sz="1800" dirty="0" smtClean="0">
                <a:latin typeface="Tempus Sans ITC" panose="04020404030D07020202" pitchFamily="82" charset="0"/>
              </a:rPr>
              <a:t>Moon and stars</a:t>
            </a:r>
            <a:endParaRPr lang="en-AU" sz="1800" dirty="0">
              <a:latin typeface="Tempus Sans ITC" panose="04020404030D07020202" pitchFamily="82" charset="0"/>
            </a:endParaRPr>
          </a:p>
        </p:txBody>
      </p:sp>
      <p:cxnSp>
        <p:nvCxnSpPr>
          <p:cNvPr id="24" name="Straight Arrow Connector 23"/>
          <p:cNvCxnSpPr/>
          <p:nvPr/>
        </p:nvCxnSpPr>
        <p:spPr bwMode="auto">
          <a:xfrm>
            <a:off x="6821597" y="4293096"/>
            <a:ext cx="486707" cy="125850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4896036" y="5028383"/>
            <a:ext cx="1494166" cy="523220"/>
          </a:xfrm>
          <a:prstGeom prst="rect">
            <a:avLst/>
          </a:prstGeom>
          <a:noFill/>
        </p:spPr>
        <p:txBody>
          <a:bodyPr wrap="square" rtlCol="0">
            <a:spAutoFit/>
          </a:bodyPr>
          <a:lstStyle/>
          <a:p>
            <a:pPr algn="ctr"/>
            <a:r>
              <a:rPr lang="en-AU" sz="1400" dirty="0" smtClean="0"/>
              <a:t>Clothing/sport choices</a:t>
            </a:r>
            <a:endParaRPr lang="en-AU" sz="1400" dirty="0"/>
          </a:p>
        </p:txBody>
      </p:sp>
      <p:cxnSp>
        <p:nvCxnSpPr>
          <p:cNvPr id="27" name="Straight Arrow Connector 26"/>
          <p:cNvCxnSpPr/>
          <p:nvPr/>
        </p:nvCxnSpPr>
        <p:spPr bwMode="auto">
          <a:xfrm>
            <a:off x="5508104" y="4293096"/>
            <a:ext cx="198022" cy="70469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3635896" y="6000382"/>
            <a:ext cx="1404156" cy="584775"/>
          </a:xfrm>
          <a:prstGeom prst="rect">
            <a:avLst/>
          </a:prstGeom>
          <a:noFill/>
        </p:spPr>
        <p:txBody>
          <a:bodyPr wrap="square" rtlCol="0">
            <a:spAutoFit/>
          </a:bodyPr>
          <a:lstStyle/>
          <a:p>
            <a:pPr algn="ctr"/>
            <a:r>
              <a:rPr lang="en-AU" sz="1600" dirty="0" smtClean="0">
                <a:latin typeface="Trebuchet MS" panose="020B0603020202020204" pitchFamily="34" charset="0"/>
              </a:rPr>
              <a:t>Sunrise and sunset</a:t>
            </a:r>
            <a:endParaRPr lang="en-AU" sz="1600" dirty="0">
              <a:latin typeface="Trebuchet MS" panose="020B0603020202020204" pitchFamily="34" charset="0"/>
            </a:endParaRPr>
          </a:p>
        </p:txBody>
      </p:sp>
      <p:cxnSp>
        <p:nvCxnSpPr>
          <p:cNvPr id="30" name="Straight Arrow Connector 29"/>
          <p:cNvCxnSpPr/>
          <p:nvPr/>
        </p:nvCxnSpPr>
        <p:spPr bwMode="auto">
          <a:xfrm flipH="1">
            <a:off x="4427984" y="4293096"/>
            <a:ext cx="612068" cy="17008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1489267" y="5532313"/>
            <a:ext cx="1152128" cy="461665"/>
          </a:xfrm>
          <a:prstGeom prst="rect">
            <a:avLst/>
          </a:prstGeom>
          <a:noFill/>
        </p:spPr>
        <p:txBody>
          <a:bodyPr wrap="square" rtlCol="0">
            <a:spAutoFit/>
          </a:bodyPr>
          <a:lstStyle/>
          <a:p>
            <a:pPr algn="ctr"/>
            <a:r>
              <a:rPr lang="en-AU" sz="1200" dirty="0" smtClean="0"/>
              <a:t>Autumn leaves</a:t>
            </a:r>
            <a:endParaRPr lang="en-AU" sz="1200" dirty="0"/>
          </a:p>
        </p:txBody>
      </p:sp>
      <p:cxnSp>
        <p:nvCxnSpPr>
          <p:cNvPr id="33" name="Straight Arrow Connector 32"/>
          <p:cNvCxnSpPr>
            <a:endCxn id="31" idx="0"/>
          </p:cNvCxnSpPr>
          <p:nvPr/>
        </p:nvCxnSpPr>
        <p:spPr bwMode="auto">
          <a:xfrm flipH="1">
            <a:off x="2065331" y="4221088"/>
            <a:ext cx="254958" cy="13112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5292080" y="5763146"/>
            <a:ext cx="1529517" cy="338554"/>
          </a:xfrm>
          <a:prstGeom prst="rect">
            <a:avLst/>
          </a:prstGeom>
          <a:noFill/>
        </p:spPr>
        <p:txBody>
          <a:bodyPr wrap="square" rtlCol="0">
            <a:spAutoFit/>
          </a:bodyPr>
          <a:lstStyle/>
          <a:p>
            <a:pPr algn="ctr"/>
            <a:r>
              <a:rPr lang="en-AU" sz="1600" dirty="0" smtClean="0">
                <a:latin typeface="Tempus Sans ITC" panose="04020404030D07020202" pitchFamily="82" charset="0"/>
                <a:cs typeface="Angsana New" panose="02020603050405020304" pitchFamily="18" charset="-34"/>
              </a:rPr>
              <a:t>Mud in winter</a:t>
            </a:r>
            <a:endParaRPr lang="en-AU" sz="1600" dirty="0">
              <a:latin typeface="Tempus Sans ITC" panose="04020404030D07020202" pitchFamily="82" charset="0"/>
              <a:cs typeface="Angsana New" panose="02020603050405020304" pitchFamily="18" charset="-34"/>
            </a:endParaRPr>
          </a:p>
        </p:txBody>
      </p:sp>
      <p:cxnSp>
        <p:nvCxnSpPr>
          <p:cNvPr id="37" name="Straight Arrow Connector 36"/>
          <p:cNvCxnSpPr/>
          <p:nvPr/>
        </p:nvCxnSpPr>
        <p:spPr bwMode="auto">
          <a:xfrm>
            <a:off x="6300192" y="4221088"/>
            <a:ext cx="90010" cy="14999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7308304" y="4943436"/>
            <a:ext cx="1656184" cy="584775"/>
          </a:xfrm>
          <a:prstGeom prst="rect">
            <a:avLst/>
          </a:prstGeom>
          <a:noFill/>
        </p:spPr>
        <p:txBody>
          <a:bodyPr wrap="square" rtlCol="0">
            <a:spAutoFit/>
          </a:bodyPr>
          <a:lstStyle/>
          <a:p>
            <a:pPr algn="ctr"/>
            <a:r>
              <a:rPr lang="en-AU" sz="1600" dirty="0" smtClean="0"/>
              <a:t>Floods/ droughts</a:t>
            </a:r>
            <a:endParaRPr lang="en-AU" sz="1600" dirty="0"/>
          </a:p>
        </p:txBody>
      </p:sp>
      <p:cxnSp>
        <p:nvCxnSpPr>
          <p:cNvPr id="10" name="Straight Arrow Connector 9"/>
          <p:cNvCxnSpPr/>
          <p:nvPr/>
        </p:nvCxnSpPr>
        <p:spPr bwMode="auto">
          <a:xfrm>
            <a:off x="7236296" y="4293096"/>
            <a:ext cx="648072" cy="6503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3443808" y="4761148"/>
            <a:ext cx="1290210" cy="369332"/>
          </a:xfrm>
          <a:prstGeom prst="rect">
            <a:avLst/>
          </a:prstGeom>
          <a:noFill/>
        </p:spPr>
        <p:txBody>
          <a:bodyPr wrap="square" rtlCol="0">
            <a:spAutoFit/>
          </a:bodyPr>
          <a:lstStyle/>
          <a:p>
            <a:r>
              <a:rPr lang="en-AU" sz="1800" dirty="0" smtClean="0"/>
              <a:t>Rainbows</a:t>
            </a:r>
            <a:endParaRPr lang="en-US" sz="1800" dirty="0"/>
          </a:p>
        </p:txBody>
      </p:sp>
      <p:cxnSp>
        <p:nvCxnSpPr>
          <p:cNvPr id="7" name="Straight Arrow Connector 6"/>
          <p:cNvCxnSpPr/>
          <p:nvPr/>
        </p:nvCxnSpPr>
        <p:spPr bwMode="auto">
          <a:xfrm>
            <a:off x="3995936" y="429309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54535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Why combine SHE and SU?</a:t>
            </a:r>
            <a:endParaRPr lang="en-US" dirty="0"/>
          </a:p>
        </p:txBody>
      </p:sp>
      <p:sp>
        <p:nvSpPr>
          <p:cNvPr id="3" name="Content Placeholder 2"/>
          <p:cNvSpPr>
            <a:spLocks noGrp="1"/>
          </p:cNvSpPr>
          <p:nvPr>
            <p:ph idx="1"/>
          </p:nvPr>
        </p:nvSpPr>
        <p:spPr>
          <a:xfrm>
            <a:off x="179512" y="1772383"/>
            <a:ext cx="2304256" cy="4045047"/>
          </a:xfrm>
          <a:ln/>
        </p:spPr>
        <p:style>
          <a:lnRef idx="1">
            <a:schemeClr val="accent6"/>
          </a:lnRef>
          <a:fillRef idx="2">
            <a:schemeClr val="accent6"/>
          </a:fillRef>
          <a:effectRef idx="1">
            <a:schemeClr val="accent6"/>
          </a:effectRef>
          <a:fontRef idx="minor">
            <a:schemeClr val="dk1"/>
          </a:fontRef>
        </p:style>
        <p:txBody>
          <a:bodyPr/>
          <a:lstStyle/>
          <a:p>
            <a:pPr marL="0" indent="0" algn="ctr" eaLnBrk="0" hangingPunct="0">
              <a:lnSpc>
                <a:spcPct val="115000"/>
              </a:lnSpc>
              <a:spcBef>
                <a:spcPct val="0"/>
              </a:spcBef>
              <a:spcAft>
                <a:spcPts val="0"/>
              </a:spcAft>
              <a:buNone/>
            </a:pPr>
            <a:endParaRPr lang="en-AU" sz="1800" i="1" kern="1200" dirty="0" smtClean="0">
              <a:solidFill>
                <a:schemeClr val="dk1"/>
              </a:solidFill>
              <a:latin typeface="Verdana" pitchFamily="34" charset="0"/>
            </a:endParaRPr>
          </a:p>
          <a:p>
            <a:pPr marL="0" indent="0" algn="ctr" eaLnBrk="0" hangingPunct="0">
              <a:lnSpc>
                <a:spcPct val="115000"/>
              </a:lnSpc>
              <a:spcBef>
                <a:spcPct val="0"/>
              </a:spcBef>
              <a:spcAft>
                <a:spcPts val="0"/>
              </a:spcAft>
              <a:buNone/>
            </a:pPr>
            <a:endParaRPr lang="en-AU" sz="1800" b="0" i="1" kern="1200" dirty="0" smtClean="0">
              <a:solidFill>
                <a:schemeClr val="dk1"/>
              </a:solidFill>
              <a:latin typeface="Verdana" pitchFamily="34" charset="0"/>
            </a:endParaRPr>
          </a:p>
          <a:p>
            <a:pPr marL="0" indent="0" algn="ctr" eaLnBrk="0" hangingPunct="0">
              <a:lnSpc>
                <a:spcPct val="115000"/>
              </a:lnSpc>
              <a:spcBef>
                <a:spcPct val="0"/>
              </a:spcBef>
              <a:spcAft>
                <a:spcPts val="0"/>
              </a:spcAft>
              <a:buNone/>
            </a:pPr>
            <a:r>
              <a:rPr lang="en-AU" sz="1800" b="0" i="1" kern="1200" dirty="0" smtClean="0">
                <a:solidFill>
                  <a:schemeClr val="dk1"/>
                </a:solidFill>
                <a:latin typeface="Verdana" pitchFamily="34" charset="0"/>
              </a:rPr>
              <a:t>Content </a:t>
            </a:r>
            <a:r>
              <a:rPr lang="en-AU" sz="1800" b="0" i="1" kern="1200" dirty="0">
                <a:solidFill>
                  <a:schemeClr val="dk1"/>
                </a:solidFill>
                <a:latin typeface="Verdana" pitchFamily="34" charset="0"/>
              </a:rPr>
              <a:t>description:</a:t>
            </a:r>
          </a:p>
          <a:p>
            <a:pPr marL="0" indent="0" algn="ctr" eaLnBrk="0" hangingPunct="0">
              <a:lnSpc>
                <a:spcPct val="115000"/>
              </a:lnSpc>
              <a:spcBef>
                <a:spcPct val="0"/>
              </a:spcBef>
              <a:spcAft>
                <a:spcPts val="0"/>
              </a:spcAft>
              <a:buNone/>
            </a:pPr>
            <a:endParaRPr lang="en-AU" sz="1800" b="0" i="1" kern="1200" dirty="0">
              <a:solidFill>
                <a:schemeClr val="dk1"/>
              </a:solidFill>
              <a:latin typeface="Verdana" pitchFamily="34" charset="0"/>
            </a:endParaRPr>
          </a:p>
          <a:p>
            <a:pPr marL="0" indent="0" algn="ctr">
              <a:buNone/>
            </a:pPr>
            <a:r>
              <a:rPr lang="en-AU" sz="1800" b="0" i="1" dirty="0">
                <a:solidFill>
                  <a:schemeClr val="tx1"/>
                </a:solidFill>
              </a:rPr>
              <a:t>SU Levels F-2</a:t>
            </a:r>
            <a:r>
              <a:rPr lang="en-AU" sz="1800" b="0" dirty="0">
                <a:solidFill>
                  <a:schemeClr val="tx1"/>
                </a:solidFill>
              </a:rPr>
              <a:t>: </a:t>
            </a:r>
            <a:r>
              <a:rPr lang="en-US" sz="1800" b="0" dirty="0">
                <a:solidFill>
                  <a:schemeClr val="tx1"/>
                </a:solidFill>
              </a:rPr>
              <a:t>Observable changes occur in the sky and landscape; daily and seasonal changes affect everyday life</a:t>
            </a:r>
          </a:p>
        </p:txBody>
      </p:sp>
      <p:sp>
        <p:nvSpPr>
          <p:cNvPr id="6" name="TextBox 5"/>
          <p:cNvSpPr txBox="1"/>
          <p:nvPr/>
        </p:nvSpPr>
        <p:spPr>
          <a:xfrm>
            <a:off x="2915816" y="2212747"/>
            <a:ext cx="1872208" cy="32778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lnSpc>
                <a:spcPct val="115000"/>
              </a:lnSpc>
              <a:spcAft>
                <a:spcPts val="0"/>
              </a:spcAft>
            </a:pPr>
            <a:r>
              <a:rPr lang="it-IT" sz="1800" i="1" dirty="0" smtClean="0">
                <a:solidFill>
                  <a:schemeClr val="dk1"/>
                </a:solidFill>
                <a:latin typeface="+mn-lt"/>
              </a:rPr>
              <a:t>Add ‘science as a human endeavour’ content description:</a:t>
            </a:r>
          </a:p>
          <a:p>
            <a:pPr lvl="0" algn="ctr">
              <a:lnSpc>
                <a:spcPct val="115000"/>
              </a:lnSpc>
              <a:spcAft>
                <a:spcPts val="0"/>
              </a:spcAft>
            </a:pPr>
            <a:endParaRPr lang="it-IT" sz="1800" dirty="0" smtClean="0">
              <a:solidFill>
                <a:schemeClr val="dk1"/>
              </a:solidFill>
              <a:latin typeface="+mn-lt"/>
            </a:endParaRPr>
          </a:p>
          <a:p>
            <a:pPr lvl="0" algn="ctr">
              <a:lnSpc>
                <a:spcPct val="115000"/>
              </a:lnSpc>
              <a:spcAft>
                <a:spcPts val="0"/>
              </a:spcAft>
            </a:pPr>
            <a:r>
              <a:rPr lang="it-IT" sz="1800" dirty="0" smtClean="0">
                <a:solidFill>
                  <a:schemeClr val="dk1"/>
                </a:solidFill>
                <a:latin typeface="+mn-lt"/>
              </a:rPr>
              <a:t>SHE </a:t>
            </a:r>
            <a:r>
              <a:rPr lang="it-IT" sz="1800" dirty="0">
                <a:solidFill>
                  <a:schemeClr val="dk1"/>
                </a:solidFill>
                <a:latin typeface="+mn-lt"/>
              </a:rPr>
              <a:t>L</a:t>
            </a:r>
            <a:r>
              <a:rPr lang="it-IT" sz="1800" dirty="0" smtClean="0">
                <a:solidFill>
                  <a:schemeClr val="dk1"/>
                </a:solidFill>
                <a:latin typeface="+mn-lt"/>
              </a:rPr>
              <a:t>evels F-2: People use science in their daily lives</a:t>
            </a:r>
            <a:endParaRPr lang="en-AU" sz="1800" dirty="0">
              <a:solidFill>
                <a:schemeClr val="dk1"/>
              </a:solidFill>
              <a:latin typeface="+mn-lt"/>
            </a:endParaRPr>
          </a:p>
        </p:txBody>
      </p:sp>
      <p:sp>
        <p:nvSpPr>
          <p:cNvPr id="10" name="Right Arrow 9"/>
          <p:cNvSpPr/>
          <p:nvPr/>
        </p:nvSpPr>
        <p:spPr bwMode="auto">
          <a:xfrm>
            <a:off x="2411760" y="3794907"/>
            <a:ext cx="864096" cy="432048"/>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5" name="TextBox 4"/>
          <p:cNvSpPr txBox="1"/>
          <p:nvPr/>
        </p:nvSpPr>
        <p:spPr>
          <a:xfrm>
            <a:off x="5292079" y="1409638"/>
            <a:ext cx="3714365" cy="4770537"/>
          </a:xfrm>
          <a:prstGeom prst="rect">
            <a:avLst/>
          </a:prstGeom>
          <a:noFill/>
        </p:spPr>
        <p:txBody>
          <a:bodyPr wrap="square" rtlCol="0">
            <a:spAutoFit/>
          </a:bodyPr>
          <a:lstStyle/>
          <a:p>
            <a:r>
              <a:rPr lang="en-AU" sz="1600" b="1" dirty="0" smtClean="0">
                <a:latin typeface="+mn-lt"/>
              </a:rPr>
              <a:t>Examples</a:t>
            </a:r>
            <a:r>
              <a:rPr lang="en-AU" sz="1600" dirty="0" smtClean="0">
                <a:latin typeface="+mn-lt"/>
              </a:rPr>
              <a:t>:</a:t>
            </a:r>
          </a:p>
          <a:p>
            <a:pPr marL="285750" indent="-285750">
              <a:buFont typeface="Arial" panose="020B0604020202020204" pitchFamily="34" charset="0"/>
              <a:buChar char="•"/>
            </a:pPr>
            <a:r>
              <a:rPr lang="en-AU" sz="1600" dirty="0" smtClean="0">
                <a:latin typeface="+mn-lt"/>
              </a:rPr>
              <a:t>Seasonal changes: planting schedules, fire prevention strategies before summer; water conservation over summer; cloud seeding</a:t>
            </a:r>
          </a:p>
          <a:p>
            <a:pPr marL="285750" indent="-285750">
              <a:buFont typeface="Arial" panose="020B0604020202020204" pitchFamily="34" charset="0"/>
              <a:buChar char="•"/>
            </a:pPr>
            <a:r>
              <a:rPr lang="en-AU" sz="1600" dirty="0" smtClean="0">
                <a:latin typeface="+mn-lt"/>
              </a:rPr>
              <a:t>Weather predictions to determine holiday plans; sunscreen protection; sand bank construction for flood danger</a:t>
            </a:r>
          </a:p>
          <a:p>
            <a:pPr marL="285750" indent="-285750">
              <a:buFont typeface="Arial" panose="020B0604020202020204" pitchFamily="34" charset="0"/>
              <a:buChar char="•"/>
            </a:pPr>
            <a:r>
              <a:rPr lang="en-AU" sz="1600" dirty="0" smtClean="0">
                <a:latin typeface="+mn-lt"/>
              </a:rPr>
              <a:t>Buildings to withstand fire/ flood/ tornadoes in susceptible areas</a:t>
            </a:r>
          </a:p>
          <a:p>
            <a:pPr marL="285750" indent="-285750">
              <a:buFont typeface="Arial" panose="020B0604020202020204" pitchFamily="34" charset="0"/>
              <a:buChar char="•"/>
            </a:pPr>
            <a:r>
              <a:rPr lang="en-AU" sz="1600" dirty="0" smtClean="0">
                <a:latin typeface="+mn-lt"/>
              </a:rPr>
              <a:t>Low and high tides – fishing, swimming</a:t>
            </a:r>
          </a:p>
          <a:p>
            <a:pPr marL="285750" indent="-285750">
              <a:buFont typeface="Arial" panose="020B0604020202020204" pitchFamily="34" charset="0"/>
              <a:buChar char="•"/>
            </a:pPr>
            <a:r>
              <a:rPr lang="en-AU" sz="1600" dirty="0" smtClean="0">
                <a:latin typeface="+mn-lt"/>
              </a:rPr>
              <a:t>Measuring, monitoring and predicting weather: barometer; rain and temperature gauges; anemometers</a:t>
            </a:r>
          </a:p>
          <a:p>
            <a:pPr marL="285750" indent="-285750">
              <a:buFont typeface="Arial" panose="020B0604020202020204" pitchFamily="34" charset="0"/>
              <a:buChar char="•"/>
            </a:pPr>
            <a:r>
              <a:rPr lang="en-AU" sz="1600" dirty="0" smtClean="0">
                <a:latin typeface="+mn-lt"/>
              </a:rPr>
              <a:t>Solar heaters/ BBQs.</a:t>
            </a:r>
            <a:endParaRPr lang="en-AU" sz="1400" dirty="0">
              <a:latin typeface="+mn-lt"/>
            </a:endParaRPr>
          </a:p>
        </p:txBody>
      </p:sp>
      <p:sp>
        <p:nvSpPr>
          <p:cNvPr id="16" name="Right Arrow 15"/>
          <p:cNvSpPr/>
          <p:nvPr/>
        </p:nvSpPr>
        <p:spPr bwMode="auto">
          <a:xfrm>
            <a:off x="4572000" y="3794906"/>
            <a:ext cx="828092" cy="432048"/>
          </a:xfrm>
          <a:prstGeom prst="rightArrow">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2076494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864096"/>
          </a:xfrm>
        </p:spPr>
        <p:txBody>
          <a:bodyPr/>
          <a:lstStyle/>
          <a:p>
            <a:r>
              <a:rPr lang="en-AU" dirty="0" smtClean="0"/>
              <a:t>Why combine SHE and SU?</a:t>
            </a:r>
            <a:endParaRPr lang="en-US" dirty="0"/>
          </a:p>
        </p:txBody>
      </p:sp>
      <p:sp>
        <p:nvSpPr>
          <p:cNvPr id="6" name="TextBox 5"/>
          <p:cNvSpPr txBox="1"/>
          <p:nvPr/>
        </p:nvSpPr>
        <p:spPr>
          <a:xfrm>
            <a:off x="3100373" y="1558524"/>
            <a:ext cx="2808312" cy="180254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lnSpc>
                <a:spcPct val="115000"/>
              </a:lnSpc>
              <a:spcAft>
                <a:spcPts val="0"/>
              </a:spcAft>
            </a:pPr>
            <a:r>
              <a:rPr lang="it-IT" sz="1600" i="1" u="sng" dirty="0" smtClean="0">
                <a:solidFill>
                  <a:schemeClr val="dk1"/>
                </a:solidFill>
                <a:latin typeface="+mn-lt"/>
              </a:rPr>
              <a:t>Start with </a:t>
            </a:r>
            <a:r>
              <a:rPr lang="it-IT" sz="1600" i="1" dirty="0" smtClean="0">
                <a:solidFill>
                  <a:schemeClr val="dk1"/>
                </a:solidFill>
                <a:latin typeface="+mn-lt"/>
              </a:rPr>
              <a:t>‘science as a human endeavour’ content description:</a:t>
            </a:r>
          </a:p>
          <a:p>
            <a:pPr lvl="0" algn="ctr">
              <a:lnSpc>
                <a:spcPct val="115000"/>
              </a:lnSpc>
              <a:spcAft>
                <a:spcPts val="0"/>
              </a:spcAft>
            </a:pPr>
            <a:endParaRPr lang="it-IT" sz="1800" dirty="0" smtClean="0">
              <a:solidFill>
                <a:schemeClr val="dk1"/>
              </a:solidFill>
              <a:latin typeface="+mn-lt"/>
            </a:endParaRPr>
          </a:p>
          <a:p>
            <a:pPr lvl="0" algn="ctr">
              <a:lnSpc>
                <a:spcPct val="115000"/>
              </a:lnSpc>
              <a:spcAft>
                <a:spcPts val="0"/>
              </a:spcAft>
            </a:pPr>
            <a:r>
              <a:rPr lang="it-IT" sz="1600" dirty="0">
                <a:solidFill>
                  <a:schemeClr val="dk1"/>
                </a:solidFill>
                <a:latin typeface="+mn-lt"/>
              </a:rPr>
              <a:t>SHE Levels F-2: People use science in their daily lives</a:t>
            </a:r>
            <a:endParaRPr lang="en-AU" sz="1600" dirty="0">
              <a:solidFill>
                <a:schemeClr val="dk1"/>
              </a:solidFill>
              <a:latin typeface="+mn-lt"/>
            </a:endParaRPr>
          </a:p>
        </p:txBody>
      </p:sp>
      <p:sp>
        <p:nvSpPr>
          <p:cNvPr id="7" name="TextBox 6"/>
          <p:cNvSpPr txBox="1"/>
          <p:nvPr/>
        </p:nvSpPr>
        <p:spPr>
          <a:xfrm>
            <a:off x="269676" y="1412776"/>
            <a:ext cx="2372580" cy="418576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1600" b="1" i="1" dirty="0" smtClean="0">
                <a:latin typeface="+mn-lt"/>
              </a:rPr>
              <a:t>SU Levels F-2</a:t>
            </a:r>
            <a:r>
              <a:rPr lang="en-AU" sz="1600" dirty="0" smtClean="0">
                <a:latin typeface="+mn-lt"/>
              </a:rPr>
              <a:t>: Light and sound are produced by a range of sources and can be sensed</a:t>
            </a:r>
          </a:p>
          <a:p>
            <a:endParaRPr lang="en-AU" sz="1600" dirty="0">
              <a:latin typeface="+mn-lt"/>
            </a:endParaRPr>
          </a:p>
          <a:p>
            <a:endParaRPr lang="en-AU" sz="1600" dirty="0" smtClean="0">
              <a:latin typeface="+mn-lt"/>
            </a:endParaRPr>
          </a:p>
          <a:p>
            <a:pPr marL="285750" indent="-285750">
              <a:buFont typeface="Arial" panose="020B0604020202020204" pitchFamily="34" charset="0"/>
              <a:buChar char="•"/>
            </a:pPr>
            <a:r>
              <a:rPr lang="en-AU" sz="1400" dirty="0" smtClean="0">
                <a:latin typeface="+mn-lt"/>
              </a:rPr>
              <a:t>Sunglasses</a:t>
            </a:r>
          </a:p>
          <a:p>
            <a:pPr marL="285750" indent="-285750">
              <a:buFont typeface="Arial" panose="020B0604020202020204" pitchFamily="34" charset="0"/>
              <a:buChar char="•"/>
            </a:pPr>
            <a:r>
              <a:rPr lang="en-AU" sz="1400" dirty="0" smtClean="0">
                <a:latin typeface="+mn-lt"/>
              </a:rPr>
              <a:t>Shade cloths in playgrounds, nurseries, orchards</a:t>
            </a:r>
          </a:p>
          <a:p>
            <a:pPr marL="285750" indent="-285750">
              <a:buFont typeface="Arial" panose="020B0604020202020204" pitchFamily="34" charset="0"/>
              <a:buChar char="•"/>
            </a:pPr>
            <a:r>
              <a:rPr lang="en-AU" sz="1400" dirty="0" smtClean="0">
                <a:latin typeface="+mn-lt"/>
              </a:rPr>
              <a:t>Sunlight/torches/ LEDs/ fluorescent/ solar garden lights</a:t>
            </a:r>
          </a:p>
          <a:p>
            <a:pPr marL="285750" indent="-285750">
              <a:buFont typeface="Arial" panose="020B0604020202020204" pitchFamily="34" charset="0"/>
              <a:buChar char="•"/>
            </a:pPr>
            <a:r>
              <a:rPr lang="en-AU" sz="1400" dirty="0" smtClean="0">
                <a:latin typeface="+mn-lt"/>
              </a:rPr>
              <a:t>Rainbows</a:t>
            </a:r>
          </a:p>
          <a:p>
            <a:pPr marL="285750" indent="-285750">
              <a:buFont typeface="Arial" panose="020B0604020202020204" pitchFamily="34" charset="0"/>
              <a:buChar char="•"/>
            </a:pPr>
            <a:r>
              <a:rPr lang="en-AU" sz="1400" dirty="0" smtClean="0">
                <a:latin typeface="+mn-lt"/>
              </a:rPr>
              <a:t>Differences in types of musical instruments: wind; percussion; string</a:t>
            </a:r>
          </a:p>
        </p:txBody>
      </p:sp>
      <p:sp>
        <p:nvSpPr>
          <p:cNvPr id="11" name="TextBox 10"/>
          <p:cNvSpPr txBox="1"/>
          <p:nvPr/>
        </p:nvSpPr>
        <p:spPr>
          <a:xfrm>
            <a:off x="6300192" y="1412776"/>
            <a:ext cx="2664296" cy="421653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1600" b="1" i="1" dirty="0" smtClean="0">
                <a:latin typeface="+mn-lt"/>
              </a:rPr>
              <a:t>SU Levels F-2:</a:t>
            </a:r>
            <a:r>
              <a:rPr lang="en-AU" sz="1600" dirty="0" smtClean="0">
                <a:latin typeface="+mn-lt"/>
              </a:rPr>
              <a:t> Everyday materials can be physically changed or combined with other materials in a variety of ways for particular purposes</a:t>
            </a:r>
          </a:p>
          <a:p>
            <a:endParaRPr lang="en-AU" sz="1600" dirty="0">
              <a:latin typeface="+mn-lt"/>
            </a:endParaRPr>
          </a:p>
          <a:p>
            <a:endParaRPr lang="en-AU" sz="1600" dirty="0" smtClean="0">
              <a:latin typeface="+mn-lt"/>
            </a:endParaRPr>
          </a:p>
          <a:p>
            <a:pPr marL="285750" indent="-285750">
              <a:buFont typeface="Arial" panose="020B0604020202020204" pitchFamily="34" charset="0"/>
              <a:buChar char="•"/>
            </a:pPr>
            <a:r>
              <a:rPr lang="en-AU" sz="1400" dirty="0" smtClean="0">
                <a:latin typeface="+mn-lt"/>
              </a:rPr>
              <a:t>How can new objects (for example, bird’s nest, toys) be made from recycled materials? </a:t>
            </a:r>
          </a:p>
          <a:p>
            <a:pPr marL="285750" indent="-285750">
              <a:buFont typeface="Arial" panose="020B0604020202020204" pitchFamily="34" charset="0"/>
              <a:buChar char="•"/>
            </a:pPr>
            <a:r>
              <a:rPr lang="en-AU" sz="1400" dirty="0" smtClean="0">
                <a:latin typeface="+mn-lt"/>
              </a:rPr>
              <a:t>Knitting/weaving</a:t>
            </a:r>
          </a:p>
          <a:p>
            <a:pPr marL="285750" indent="-285750">
              <a:buFont typeface="Arial" panose="020B0604020202020204" pitchFamily="34" charset="0"/>
              <a:buChar char="•"/>
            </a:pPr>
            <a:r>
              <a:rPr lang="en-AU" sz="1400" dirty="0" smtClean="0">
                <a:latin typeface="+mn-lt"/>
              </a:rPr>
              <a:t>Paper recycling/ marbling</a:t>
            </a:r>
          </a:p>
          <a:p>
            <a:pPr marL="285750" indent="-285750">
              <a:buFont typeface="Arial" panose="020B0604020202020204" pitchFamily="34" charset="0"/>
              <a:buChar char="•"/>
            </a:pPr>
            <a:r>
              <a:rPr lang="en-AU" sz="1400" dirty="0" smtClean="0">
                <a:latin typeface="+mn-lt"/>
              </a:rPr>
              <a:t>Construction: Sand/mud/straw bricks</a:t>
            </a:r>
          </a:p>
          <a:p>
            <a:pPr marL="285750" indent="-285750">
              <a:buFont typeface="Arial" panose="020B0604020202020204" pitchFamily="34" charset="0"/>
              <a:buChar char="•"/>
            </a:pPr>
            <a:r>
              <a:rPr lang="en-AU" sz="1400" dirty="0" smtClean="0">
                <a:latin typeface="+mn-lt"/>
              </a:rPr>
              <a:t>Plastic/aluminium recycling excursion</a:t>
            </a:r>
            <a:endParaRPr lang="en-AU" sz="1600" dirty="0">
              <a:latin typeface="+mn-lt"/>
            </a:endParaRPr>
          </a:p>
        </p:txBody>
      </p:sp>
      <p:sp>
        <p:nvSpPr>
          <p:cNvPr id="8" name="Right Arrow 7"/>
          <p:cNvSpPr/>
          <p:nvPr/>
        </p:nvSpPr>
        <p:spPr bwMode="auto">
          <a:xfrm>
            <a:off x="5904148" y="2854380"/>
            <a:ext cx="540060" cy="5066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Left Arrow 8"/>
          <p:cNvSpPr/>
          <p:nvPr/>
        </p:nvSpPr>
        <p:spPr bwMode="auto">
          <a:xfrm>
            <a:off x="2483767" y="2824823"/>
            <a:ext cx="597079" cy="480537"/>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cxnSp>
        <p:nvCxnSpPr>
          <p:cNvPr id="14" name="Straight Arrow Connector 13"/>
          <p:cNvCxnSpPr/>
          <p:nvPr/>
        </p:nvCxnSpPr>
        <p:spPr bwMode="auto">
          <a:xfrm>
            <a:off x="1464132" y="2708920"/>
            <a:ext cx="0" cy="4805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7632340" y="2854380"/>
            <a:ext cx="0" cy="4805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3039561" y="3879155"/>
            <a:ext cx="2920861" cy="196977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1600" b="1" i="1" dirty="0">
                <a:latin typeface="+mn-lt"/>
              </a:rPr>
              <a:t>SU Levels F-2: </a:t>
            </a:r>
            <a:r>
              <a:rPr lang="en-AU" sz="1600" dirty="0" smtClean="0">
                <a:latin typeface="+mn-lt"/>
              </a:rPr>
              <a:t>Living things grow, change and have offspring similar to themselves</a:t>
            </a:r>
          </a:p>
          <a:p>
            <a:endParaRPr lang="en-AU" sz="1600" dirty="0">
              <a:latin typeface="+mn-lt"/>
            </a:endParaRPr>
          </a:p>
          <a:p>
            <a:endParaRPr lang="en-AU" sz="1600" dirty="0" smtClean="0">
              <a:latin typeface="+mn-lt"/>
            </a:endParaRPr>
          </a:p>
          <a:p>
            <a:r>
              <a:rPr lang="en-AU" sz="1400" dirty="0" smtClean="0">
                <a:latin typeface="+mn-lt"/>
              </a:rPr>
              <a:t>Pets and pet care; aquarium maintenance; baby animals – farms/home/school</a:t>
            </a:r>
          </a:p>
        </p:txBody>
      </p:sp>
      <p:sp>
        <p:nvSpPr>
          <p:cNvPr id="4" name="Down Arrow 3"/>
          <p:cNvSpPr/>
          <p:nvPr/>
        </p:nvSpPr>
        <p:spPr bwMode="auto">
          <a:xfrm>
            <a:off x="4211960" y="3361070"/>
            <a:ext cx="576064" cy="49853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cxnSp>
        <p:nvCxnSpPr>
          <p:cNvPr id="10" name="Straight Arrow Connector 9"/>
          <p:cNvCxnSpPr/>
          <p:nvPr/>
        </p:nvCxnSpPr>
        <p:spPr bwMode="auto">
          <a:xfrm>
            <a:off x="4339977" y="4717743"/>
            <a:ext cx="0" cy="34631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530833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txBody>
          <a:bodyPr/>
          <a:lstStyle/>
          <a:p>
            <a:r>
              <a:rPr lang="en-AU" sz="2800" dirty="0" smtClean="0"/>
              <a:t>Question: Why aren’t ‘dinosaurs’ in the primary science curriculum? </a:t>
            </a:r>
            <a:endParaRPr lang="en-AU" sz="2800" dirty="0"/>
          </a:p>
        </p:txBody>
      </p:sp>
      <p:sp>
        <p:nvSpPr>
          <p:cNvPr id="3" name="Content Placeholder 2"/>
          <p:cNvSpPr>
            <a:spLocks noGrp="1"/>
          </p:cNvSpPr>
          <p:nvPr>
            <p:ph idx="1"/>
          </p:nvPr>
        </p:nvSpPr>
        <p:spPr>
          <a:xfrm>
            <a:off x="395536" y="1556792"/>
            <a:ext cx="8280920" cy="4752528"/>
          </a:xfrm>
        </p:spPr>
        <p:txBody>
          <a:bodyPr/>
          <a:lstStyle/>
          <a:p>
            <a:pPr>
              <a:buFont typeface="Arial" pitchFamily="34" charset="0"/>
              <a:buChar char="•"/>
            </a:pPr>
            <a:r>
              <a:rPr lang="en-AU" sz="2000" b="0" dirty="0"/>
              <a:t>t</a:t>
            </a:r>
            <a:r>
              <a:rPr lang="en-AU" sz="2000" b="0" dirty="0" smtClean="0"/>
              <a:t>he curriculum is based around concepts and skills</a:t>
            </a:r>
          </a:p>
          <a:p>
            <a:pPr>
              <a:buFont typeface="Arial" pitchFamily="34" charset="0"/>
              <a:buChar char="•"/>
            </a:pPr>
            <a:r>
              <a:rPr lang="en-AU" sz="2000" b="0" dirty="0" smtClean="0"/>
              <a:t>‘dinosaurs’ is a context through which scientific concepts and skills may be developed at all levels of the primary science curriculum, for example:</a:t>
            </a:r>
          </a:p>
          <a:p>
            <a:pPr lvl="1">
              <a:buFont typeface="Arial" pitchFamily="34" charset="0"/>
              <a:buChar char="•"/>
            </a:pPr>
            <a:r>
              <a:rPr lang="en-AU" sz="1800" b="1" dirty="0" smtClean="0"/>
              <a:t>Levels F-2: </a:t>
            </a:r>
            <a:r>
              <a:rPr lang="en-AU" sz="1800" b="0" dirty="0" smtClean="0"/>
              <a:t>The way objects move depends on a variety of factors including their size or shape</a:t>
            </a:r>
          </a:p>
          <a:p>
            <a:pPr lvl="1">
              <a:buFont typeface="Arial" pitchFamily="34" charset="0"/>
              <a:buChar char="•"/>
            </a:pPr>
            <a:r>
              <a:rPr lang="en-AU" sz="1800" b="1" dirty="0"/>
              <a:t>Levels F-2: </a:t>
            </a:r>
            <a:r>
              <a:rPr lang="en-AU" sz="1800" b="0" dirty="0" smtClean="0"/>
              <a:t>Respond to, and pose, questions</a:t>
            </a:r>
          </a:p>
          <a:p>
            <a:pPr lvl="1">
              <a:buFont typeface="Arial" pitchFamily="34" charset="0"/>
              <a:buChar char="•"/>
            </a:pPr>
            <a:r>
              <a:rPr lang="en-AU" sz="1800" b="1" dirty="0" smtClean="0"/>
              <a:t>Levels 3-4: </a:t>
            </a:r>
            <a:r>
              <a:rPr lang="en-AU" sz="1800" b="0" dirty="0" smtClean="0"/>
              <a:t>Living things can be grouped on the basis of observable features and can be distinguished from non-living things</a:t>
            </a:r>
          </a:p>
          <a:p>
            <a:pPr lvl="1">
              <a:buFont typeface="Arial" pitchFamily="34" charset="0"/>
              <a:buChar char="•"/>
            </a:pPr>
            <a:r>
              <a:rPr lang="en-AU" sz="1800" b="1" dirty="0" smtClean="0"/>
              <a:t>Levels 5-6: </a:t>
            </a:r>
            <a:r>
              <a:rPr lang="en-AU" sz="1800" b="0" dirty="0" smtClean="0"/>
              <a:t>The growth and survival of living things are affected by the physical conditions of their environment</a:t>
            </a:r>
          </a:p>
          <a:p>
            <a:pPr lvl="1">
              <a:buFont typeface="Arial" pitchFamily="34" charset="0"/>
              <a:buChar char="•"/>
            </a:pPr>
            <a:r>
              <a:rPr lang="en-AU" sz="1800" b="1" dirty="0"/>
              <a:t>Levels </a:t>
            </a:r>
            <a:r>
              <a:rPr lang="en-AU" sz="1800" b="1" dirty="0" smtClean="0"/>
              <a:t>5-6</a:t>
            </a:r>
            <a:r>
              <a:rPr lang="en-AU" sz="1800" b="1" dirty="0"/>
              <a:t>: </a:t>
            </a:r>
            <a:r>
              <a:rPr lang="en-AU" sz="1800" b="0" dirty="0" smtClean="0"/>
              <a:t>Sudden geological changes can or extreme weather conditions can affect Earth’s surface.</a:t>
            </a:r>
          </a:p>
          <a:p>
            <a:pPr marL="0" indent="0">
              <a:buNone/>
            </a:pPr>
            <a:endParaRPr lang="en-AU" sz="2800" dirty="0" smtClean="0"/>
          </a:p>
          <a:p>
            <a:pPr marL="0" indent="0">
              <a:buNone/>
            </a:pPr>
            <a:endParaRPr lang="en-AU" sz="2800" dirty="0"/>
          </a:p>
        </p:txBody>
      </p:sp>
    </p:spTree>
    <p:extLst>
      <p:ext uri="{BB962C8B-B14F-4D97-AF65-F5344CB8AC3E}">
        <p14:creationId xmlns:p14="http://schemas.microsoft.com/office/powerpoint/2010/main" val="36583359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aims</a:t>
            </a:r>
            <a:endParaRPr lang="en-AU" dirty="0"/>
          </a:p>
        </p:txBody>
      </p:sp>
      <p:sp>
        <p:nvSpPr>
          <p:cNvPr id="3" name="Content Placeholder 2"/>
          <p:cNvSpPr>
            <a:spLocks noGrp="1"/>
          </p:cNvSpPr>
          <p:nvPr>
            <p:ph idx="1"/>
          </p:nvPr>
        </p:nvSpPr>
        <p:spPr>
          <a:xfrm>
            <a:off x="539552" y="1700808"/>
            <a:ext cx="7776864" cy="4248472"/>
          </a:xfrm>
        </p:spPr>
        <p:txBody>
          <a:bodyPr/>
          <a:lstStyle/>
          <a:p>
            <a:pPr>
              <a:buFont typeface="Arial" pitchFamily="34" charset="0"/>
              <a:buChar char="•"/>
            </a:pPr>
            <a:r>
              <a:rPr lang="en-AU" sz="2400" b="0" dirty="0" smtClean="0"/>
              <a:t>Summarise key features of the Victorian Curriculum with a focus on primary </a:t>
            </a:r>
            <a:r>
              <a:rPr lang="en-AU" sz="2400" b="0" dirty="0"/>
              <a:t>school </a:t>
            </a:r>
            <a:r>
              <a:rPr lang="en-AU" sz="2400" b="0" dirty="0" smtClean="0"/>
              <a:t>(Levels F-6) </a:t>
            </a:r>
            <a:r>
              <a:rPr lang="en-AU" sz="2400" b="0" dirty="0"/>
              <a:t>changes </a:t>
            </a:r>
            <a:r>
              <a:rPr lang="en-AU" sz="2400" b="0" dirty="0" smtClean="0"/>
              <a:t>and opportunities for Science</a:t>
            </a:r>
          </a:p>
          <a:p>
            <a:pPr>
              <a:buFont typeface="Arial" pitchFamily="34" charset="0"/>
              <a:buChar char="•"/>
            </a:pPr>
            <a:r>
              <a:rPr lang="en-AU" sz="2400" b="0" dirty="0" smtClean="0"/>
              <a:t>Present an overview of assessment and reporting</a:t>
            </a:r>
          </a:p>
          <a:p>
            <a:pPr>
              <a:buFont typeface="Arial" pitchFamily="34" charset="0"/>
              <a:buChar char="•"/>
            </a:pPr>
            <a:r>
              <a:rPr lang="en-AU" sz="2400" b="0" dirty="0" smtClean="0"/>
              <a:t>Consider different structures and opportunities for delivering primary Science within the </a:t>
            </a:r>
            <a:r>
              <a:rPr lang="en-AU" sz="2400" b="0" dirty="0"/>
              <a:t>Victorian </a:t>
            </a:r>
            <a:r>
              <a:rPr lang="en-AU" sz="2400" b="0" dirty="0" smtClean="0"/>
              <a:t>Curriculum.</a:t>
            </a:r>
          </a:p>
          <a:p>
            <a:pPr marL="0" indent="0">
              <a:buNone/>
            </a:pPr>
            <a:endParaRPr lang="en-AU" sz="2400" dirty="0"/>
          </a:p>
          <a:p>
            <a:pPr marL="0" indent="0" algn="ctr">
              <a:buNone/>
            </a:pPr>
            <a:r>
              <a:rPr lang="en-AU" sz="2800" dirty="0"/>
              <a:t>Your filter: Can this work/value-add for me?</a:t>
            </a:r>
          </a:p>
        </p:txBody>
      </p:sp>
    </p:spTree>
    <p:extLst>
      <p:ext uri="{BB962C8B-B14F-4D97-AF65-F5344CB8AC3E}">
        <p14:creationId xmlns:p14="http://schemas.microsoft.com/office/powerpoint/2010/main" val="12407094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err="1" smtClean="0"/>
              <a:t>Designosaurs</a:t>
            </a:r>
            <a:endParaRPr lang="en-AU" dirty="0"/>
          </a:p>
        </p:txBody>
      </p:sp>
      <p:sp>
        <p:nvSpPr>
          <p:cNvPr id="3" name="Content Placeholder 2"/>
          <p:cNvSpPr>
            <a:spLocks noGrp="1"/>
          </p:cNvSpPr>
          <p:nvPr>
            <p:ph idx="1"/>
          </p:nvPr>
        </p:nvSpPr>
        <p:spPr>
          <a:xfrm>
            <a:off x="539552" y="1628800"/>
            <a:ext cx="8136904" cy="3456384"/>
          </a:xfrm>
          <a:solidFill>
            <a:schemeClr val="tx2">
              <a:lumMod val="20000"/>
              <a:lumOff val="80000"/>
            </a:schemeClr>
          </a:solidFill>
          <a:ln w="28575">
            <a:solidFill>
              <a:schemeClr val="tx1"/>
            </a:solidFill>
          </a:ln>
        </p:spPr>
        <p:txBody>
          <a:bodyPr/>
          <a:lstStyle/>
          <a:p>
            <a:pPr marL="0" indent="0" algn="ctr">
              <a:buNone/>
            </a:pPr>
            <a:r>
              <a:rPr lang="en-AU" sz="2400" b="0" dirty="0" smtClean="0"/>
              <a:t>Task </a:t>
            </a:r>
          </a:p>
          <a:p>
            <a:pPr marL="0" indent="0" algn="ctr">
              <a:buNone/>
            </a:pPr>
            <a:r>
              <a:rPr lang="en-AU" sz="2400" b="0" dirty="0"/>
              <a:t>C</a:t>
            </a:r>
            <a:r>
              <a:rPr lang="en-AU" sz="2400" b="0" dirty="0" smtClean="0"/>
              <a:t>reate dinosaurs based on the answers to various questions, for example:</a:t>
            </a:r>
          </a:p>
          <a:p>
            <a:pPr>
              <a:buFont typeface="Arial" pitchFamily="34" charset="0"/>
              <a:buChar char="•"/>
            </a:pPr>
            <a:r>
              <a:rPr lang="en-AU" sz="1800" b="0" dirty="0" smtClean="0"/>
              <a:t>Do you prefer to eat meat or vegetables? (if meat, then draw sharp teeth on your </a:t>
            </a:r>
            <a:r>
              <a:rPr lang="en-AU" sz="1800" b="0" dirty="0" err="1" smtClean="0"/>
              <a:t>designosaur</a:t>
            </a:r>
            <a:r>
              <a:rPr lang="en-AU" sz="1800" b="0" dirty="0" smtClean="0"/>
              <a:t>; if vegetables, draw flat teeth</a:t>
            </a:r>
          </a:p>
          <a:p>
            <a:pPr>
              <a:buFont typeface="Arial" pitchFamily="34" charset="0"/>
              <a:buChar char="•"/>
            </a:pPr>
            <a:r>
              <a:rPr lang="en-AU" sz="1800" b="0" dirty="0" smtClean="0"/>
              <a:t>Do you prefer to live on water or on land or both? (which features will be important for survival on land and/or water?)</a:t>
            </a:r>
          </a:p>
          <a:p>
            <a:pPr>
              <a:buFont typeface="Arial" pitchFamily="34" charset="0"/>
              <a:buChar char="•"/>
            </a:pPr>
            <a:r>
              <a:rPr lang="en-AU" sz="1800" b="0" dirty="0" smtClean="0"/>
              <a:t>Do you like running around all day playing games, finding things and seeing new places or do you like to just laze around and stay near home?</a:t>
            </a:r>
            <a:endParaRPr lang="en-AU" sz="1800" b="0" dirty="0"/>
          </a:p>
        </p:txBody>
      </p:sp>
      <p:sp>
        <p:nvSpPr>
          <p:cNvPr id="4" name="TextBox 3"/>
          <p:cNvSpPr txBox="1"/>
          <p:nvPr/>
        </p:nvSpPr>
        <p:spPr>
          <a:xfrm>
            <a:off x="543544" y="5373216"/>
            <a:ext cx="8136904" cy="646331"/>
          </a:xfrm>
          <a:prstGeom prst="rect">
            <a:avLst/>
          </a:prstGeom>
          <a:noFill/>
        </p:spPr>
        <p:txBody>
          <a:bodyPr wrap="square" rtlCol="0">
            <a:spAutoFit/>
          </a:bodyPr>
          <a:lstStyle/>
          <a:p>
            <a:r>
              <a:rPr lang="en-AU" sz="1800" b="1" dirty="0" smtClean="0">
                <a:latin typeface="+mn-lt"/>
              </a:rPr>
              <a:t>Curriculum Opportunities</a:t>
            </a:r>
            <a:r>
              <a:rPr lang="en-AU" sz="1800" dirty="0" smtClean="0">
                <a:latin typeface="+mn-lt"/>
              </a:rPr>
              <a:t>: links to The Arts; Mathematics; History; Geography; Technologies; Critical and Creative Thinking</a:t>
            </a:r>
            <a:endParaRPr lang="en-AU" sz="1800" dirty="0">
              <a:latin typeface="+mn-lt"/>
            </a:endParaRPr>
          </a:p>
        </p:txBody>
      </p:sp>
    </p:spTree>
    <p:extLst>
      <p:ext uri="{BB962C8B-B14F-4D97-AF65-F5344CB8AC3E}">
        <p14:creationId xmlns:p14="http://schemas.microsoft.com/office/powerpoint/2010/main" val="5530697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720080"/>
          </a:xfrm>
        </p:spPr>
        <p:txBody>
          <a:bodyPr/>
          <a:lstStyle/>
          <a:p>
            <a:r>
              <a:rPr lang="en-AU" dirty="0" smtClean="0"/>
              <a:t>Assessment and reporting</a:t>
            </a:r>
            <a:endParaRPr lang="en-AU" dirty="0"/>
          </a:p>
        </p:txBody>
      </p:sp>
      <p:sp>
        <p:nvSpPr>
          <p:cNvPr id="3" name="Content Placeholder 2"/>
          <p:cNvSpPr>
            <a:spLocks noGrp="1"/>
          </p:cNvSpPr>
          <p:nvPr>
            <p:ph idx="1"/>
          </p:nvPr>
        </p:nvSpPr>
        <p:spPr>
          <a:xfrm>
            <a:off x="467544" y="1124744"/>
            <a:ext cx="8424936" cy="4824536"/>
          </a:xfrm>
        </p:spPr>
        <p:txBody>
          <a:bodyPr/>
          <a:lstStyle/>
          <a:p>
            <a:pPr>
              <a:buFont typeface="Arial" panose="020B0604020202020204" pitchFamily="34" charset="0"/>
              <a:buChar char="•"/>
            </a:pPr>
            <a:r>
              <a:rPr lang="en-AU" altLang="en-US" sz="1800" b="0" dirty="0" smtClean="0"/>
              <a:t>Achievement standards outline </a:t>
            </a:r>
            <a:r>
              <a:rPr lang="en-AU" altLang="en-US" sz="1800" b="0" dirty="0"/>
              <a:t>what the student is </a:t>
            </a:r>
            <a:r>
              <a:rPr lang="en-AU" altLang="en-US" sz="1800" b="0" i="1" dirty="0"/>
              <a:t>able to </a:t>
            </a:r>
            <a:r>
              <a:rPr lang="en-AU" altLang="en-US" sz="1800" b="0" i="1" dirty="0" smtClean="0"/>
              <a:t>do</a:t>
            </a:r>
          </a:p>
          <a:p>
            <a:pPr>
              <a:buFont typeface="Arial" panose="020B0604020202020204" pitchFamily="34" charset="0"/>
              <a:buChar char="•"/>
            </a:pPr>
            <a:r>
              <a:rPr lang="en-AU" altLang="en-US" sz="1800" b="0" dirty="0"/>
              <a:t>Achievement standards </a:t>
            </a:r>
            <a:r>
              <a:rPr lang="en-AU" altLang="en-US" sz="1800" b="0" dirty="0" smtClean="0"/>
              <a:t>are based </a:t>
            </a:r>
            <a:r>
              <a:rPr lang="en-US" sz="1800" b="0" dirty="0"/>
              <a:t>on the content descriptions</a:t>
            </a:r>
          </a:p>
          <a:p>
            <a:pPr>
              <a:buFont typeface="Arial" panose="020B0604020202020204" pitchFamily="34" charset="0"/>
              <a:buChar char="•"/>
            </a:pPr>
            <a:r>
              <a:rPr lang="en-AU" sz="1800" b="0" dirty="0" smtClean="0">
                <a:cs typeface="Calibri" pitchFamily="34" charset="0"/>
              </a:rPr>
              <a:t>Reporting </a:t>
            </a:r>
            <a:r>
              <a:rPr lang="en-AU" sz="1800" b="0" dirty="0">
                <a:cs typeface="Calibri" pitchFamily="34" charset="0"/>
              </a:rPr>
              <a:t>in Victoria will be against the achievement standards </a:t>
            </a:r>
          </a:p>
          <a:p>
            <a:pPr>
              <a:buFont typeface="Arial" panose="020B0604020202020204" pitchFamily="34" charset="0"/>
              <a:buChar char="•"/>
            </a:pPr>
            <a:r>
              <a:rPr lang="en-AU" sz="1800" b="0" dirty="0" smtClean="0">
                <a:cs typeface="Calibri" pitchFamily="34" charset="0"/>
              </a:rPr>
              <a:t>Achievement </a:t>
            </a:r>
            <a:r>
              <a:rPr lang="en-AU" sz="1800" b="0" dirty="0">
                <a:cs typeface="Calibri" pitchFamily="34" charset="0"/>
              </a:rPr>
              <a:t>standards </a:t>
            </a:r>
            <a:r>
              <a:rPr lang="en-AU" sz="1800" b="0" dirty="0" smtClean="0">
                <a:cs typeface="Calibri" pitchFamily="34" charset="0"/>
              </a:rPr>
              <a:t>considered as </a:t>
            </a:r>
            <a:r>
              <a:rPr lang="en-AU" sz="1800" b="0" dirty="0">
                <a:cs typeface="Calibri" pitchFamily="34" charset="0"/>
              </a:rPr>
              <a:t>a </a:t>
            </a:r>
            <a:r>
              <a:rPr lang="en-AU" sz="1800" b="0" dirty="0" smtClean="0">
                <a:cs typeface="Calibri" pitchFamily="34" charset="0"/>
              </a:rPr>
              <a:t>continuum of learning</a:t>
            </a:r>
            <a:r>
              <a:rPr lang="en-AU" sz="1800" b="0" dirty="0">
                <a:cs typeface="Calibri" pitchFamily="34" charset="0"/>
              </a:rPr>
              <a:t>, not an age-determined set of </a:t>
            </a:r>
            <a:r>
              <a:rPr lang="en-AU" sz="1800" b="0" dirty="0" smtClean="0">
                <a:cs typeface="Calibri" pitchFamily="34" charset="0"/>
              </a:rPr>
              <a:t>expectations</a:t>
            </a:r>
          </a:p>
          <a:p>
            <a:pPr>
              <a:buFont typeface="Arial" panose="020B0604020202020204" pitchFamily="34" charset="0"/>
              <a:buChar char="•"/>
            </a:pPr>
            <a:r>
              <a:rPr lang="en-AU" sz="1800" b="0" dirty="0" smtClean="0">
                <a:cs typeface="Calibri" pitchFamily="34" charset="0"/>
              </a:rPr>
              <a:t>Different </a:t>
            </a:r>
            <a:r>
              <a:rPr lang="en-AU" sz="1800" b="0" dirty="0">
                <a:cs typeface="Calibri" pitchFamily="34" charset="0"/>
              </a:rPr>
              <a:t>students will be working towards achievement standards at different </a:t>
            </a:r>
            <a:r>
              <a:rPr lang="en-AU" sz="1800" b="0" dirty="0" smtClean="0">
                <a:cs typeface="Calibri" pitchFamily="34" charset="0"/>
              </a:rPr>
              <a:t>levels</a:t>
            </a:r>
          </a:p>
          <a:p>
            <a:pPr>
              <a:buFont typeface="Arial" panose="020B0604020202020204" pitchFamily="34" charset="0"/>
              <a:buChar char="•"/>
            </a:pPr>
            <a:r>
              <a:rPr lang="en-AU" sz="1800" b="0" dirty="0" smtClean="0">
                <a:cs typeface="Calibri" pitchFamily="34" charset="0"/>
              </a:rPr>
              <a:t>Teaching </a:t>
            </a:r>
            <a:r>
              <a:rPr lang="en-AU" sz="1800" b="0" dirty="0">
                <a:cs typeface="Calibri" pitchFamily="34" charset="0"/>
              </a:rPr>
              <a:t>and learning activities and assessment tasks can be differentiated to suit learning needs, including complexity of issues or contexts</a:t>
            </a:r>
          </a:p>
          <a:p>
            <a:pPr>
              <a:buFont typeface="Arial" panose="020B0604020202020204" pitchFamily="34" charset="0"/>
              <a:buChar char="•"/>
            </a:pPr>
            <a:r>
              <a:rPr lang="en-AU" altLang="en-US" sz="1800" b="0" dirty="0" smtClean="0"/>
              <a:t>Students </a:t>
            </a:r>
            <a:r>
              <a:rPr lang="en-AU" altLang="en-US" sz="1800" b="0" i="1" dirty="0"/>
              <a:t>demonstrate</a:t>
            </a:r>
            <a:r>
              <a:rPr lang="en-AU" altLang="en-US" sz="1800" b="0" dirty="0"/>
              <a:t> what they are able to do through the products they present for assessment</a:t>
            </a:r>
          </a:p>
          <a:p>
            <a:pPr>
              <a:buFont typeface="Arial" panose="020B0604020202020204" pitchFamily="34" charset="0"/>
              <a:buChar char="•"/>
            </a:pPr>
            <a:r>
              <a:rPr lang="en-AU" sz="1800" b="0" dirty="0" smtClean="0">
                <a:cs typeface="Calibri" pitchFamily="34" charset="0"/>
              </a:rPr>
              <a:t>Assessment </a:t>
            </a:r>
            <a:r>
              <a:rPr lang="en-AU" sz="1800" b="0" dirty="0">
                <a:cs typeface="Calibri" pitchFamily="34" charset="0"/>
              </a:rPr>
              <a:t>can be used to adjust </a:t>
            </a:r>
            <a:r>
              <a:rPr lang="en-AU" sz="1800" b="0" dirty="0" smtClean="0">
                <a:cs typeface="Calibri" pitchFamily="34" charset="0"/>
              </a:rPr>
              <a:t>teaching.</a:t>
            </a:r>
          </a:p>
          <a:p>
            <a:pPr>
              <a:buFont typeface="Arial" panose="020B0604020202020204" pitchFamily="34" charset="0"/>
              <a:buChar char="•"/>
            </a:pPr>
            <a:endParaRPr lang="en-AU" sz="1800" b="0" dirty="0">
              <a:cs typeface="Calibri" pitchFamily="34" charset="0"/>
            </a:endParaRPr>
          </a:p>
          <a:p>
            <a:pPr marL="0" indent="0">
              <a:lnSpc>
                <a:spcPct val="80000"/>
              </a:lnSpc>
              <a:buNone/>
            </a:pPr>
            <a:r>
              <a:rPr lang="en-AU" altLang="en-US" sz="1800" b="0" dirty="0" smtClean="0"/>
              <a:t>PLEASE NOTE:</a:t>
            </a:r>
          </a:p>
          <a:p>
            <a:pPr>
              <a:lnSpc>
                <a:spcPct val="80000"/>
              </a:lnSpc>
              <a:buFont typeface="Arial" pitchFamily="34" charset="0"/>
              <a:buChar char="•"/>
            </a:pPr>
            <a:r>
              <a:rPr lang="en-AU" sz="1800" b="0" dirty="0" smtClean="0">
                <a:cs typeface="Calibri" pitchFamily="34" charset="0"/>
              </a:rPr>
              <a:t>Sectors set specific reporting requirements</a:t>
            </a:r>
          </a:p>
          <a:p>
            <a:pPr>
              <a:lnSpc>
                <a:spcPct val="80000"/>
              </a:lnSpc>
              <a:buFont typeface="Arial" pitchFamily="34" charset="0"/>
              <a:buChar char="•"/>
            </a:pPr>
            <a:r>
              <a:rPr lang="en-AU" sz="1800" b="0" dirty="0" smtClean="0">
                <a:cs typeface="Calibri" pitchFamily="34" charset="0"/>
              </a:rPr>
              <a:t>Transition from </a:t>
            </a:r>
            <a:r>
              <a:rPr lang="en-AU" sz="1800" b="0" dirty="0" err="1" smtClean="0">
                <a:cs typeface="Calibri" pitchFamily="34" charset="0"/>
              </a:rPr>
              <a:t>AusVELS</a:t>
            </a:r>
            <a:r>
              <a:rPr lang="en-AU" sz="1800" b="0" dirty="0" smtClean="0">
                <a:cs typeface="Calibri" pitchFamily="34" charset="0"/>
              </a:rPr>
              <a:t> science to Victorian Curriculum Science will require a break in the data</a:t>
            </a:r>
            <a:endParaRPr lang="en-AU" sz="1800" b="0" dirty="0">
              <a:cs typeface="Calibri" pitchFamily="34" charset="0"/>
            </a:endParaRPr>
          </a:p>
        </p:txBody>
      </p:sp>
    </p:spTree>
    <p:extLst>
      <p:ext uri="{BB962C8B-B14F-4D97-AF65-F5344CB8AC3E}">
        <p14:creationId xmlns:p14="http://schemas.microsoft.com/office/powerpoint/2010/main" val="15823045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640960" cy="875184"/>
          </a:xfrm>
        </p:spPr>
        <p:txBody>
          <a:bodyPr/>
          <a:lstStyle/>
          <a:p>
            <a:r>
              <a:rPr lang="en-AU" sz="2800" dirty="0" smtClean="0"/>
              <a:t>Relationship between content descriptions and achievement standards: chemical sciences</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3776845"/>
              </p:ext>
            </p:extLst>
          </p:nvPr>
        </p:nvGraphicFramePr>
        <p:xfrm>
          <a:off x="179512" y="1556792"/>
          <a:ext cx="8640960" cy="5186680"/>
        </p:xfrm>
        <a:graphic>
          <a:graphicData uri="http://schemas.openxmlformats.org/drawingml/2006/table">
            <a:tbl>
              <a:tblPr firstRow="1" bandRow="1">
                <a:tableStyleId>{5C22544A-7EE6-4342-B048-85BDC9FD1C3A}</a:tableStyleId>
              </a:tblPr>
              <a:tblGrid>
                <a:gridCol w="936104"/>
                <a:gridCol w="4320480"/>
                <a:gridCol w="3384376"/>
              </a:tblGrid>
              <a:tr h="370840">
                <a:tc>
                  <a:txBody>
                    <a:bodyPr/>
                    <a:lstStyle/>
                    <a:p>
                      <a:pPr algn="ctr"/>
                      <a:r>
                        <a:rPr lang="en-AU" dirty="0" smtClean="0"/>
                        <a:t>Levels</a:t>
                      </a:r>
                      <a:endParaRPr lang="en-AU" dirty="0"/>
                    </a:p>
                  </a:txBody>
                  <a:tcPr/>
                </a:tc>
                <a:tc>
                  <a:txBody>
                    <a:bodyPr/>
                    <a:lstStyle/>
                    <a:p>
                      <a:r>
                        <a:rPr lang="en-AU" dirty="0" smtClean="0"/>
                        <a:t>Content description</a:t>
                      </a:r>
                      <a:endParaRPr lang="en-AU" dirty="0"/>
                    </a:p>
                  </a:txBody>
                  <a:tcPr/>
                </a:tc>
                <a:tc>
                  <a:txBody>
                    <a:bodyPr/>
                    <a:lstStyle/>
                    <a:p>
                      <a:r>
                        <a:rPr lang="en-AU" dirty="0" smtClean="0"/>
                        <a:t>Achievement standard</a:t>
                      </a:r>
                      <a:endParaRPr lang="en-AU" dirty="0"/>
                    </a:p>
                  </a:txBody>
                  <a:tcPr/>
                </a:tc>
              </a:tr>
              <a:tr h="370840">
                <a:tc>
                  <a:txBody>
                    <a:bodyPr/>
                    <a:lstStyle/>
                    <a:p>
                      <a:pPr algn="ctr"/>
                      <a:r>
                        <a:rPr lang="en-AU" sz="1600" dirty="0" smtClean="0"/>
                        <a:t>5-6</a:t>
                      </a:r>
                      <a:endParaRPr lang="en-AU" sz="1600" dirty="0"/>
                    </a:p>
                  </a:txBody>
                  <a:tcPr/>
                </a:tc>
                <a:tc>
                  <a:txBody>
                    <a:bodyPr/>
                    <a:lstStyle/>
                    <a:p>
                      <a:pPr marL="285750" indent="-285750">
                        <a:buFont typeface="Arial" panose="020B0604020202020204" pitchFamily="34" charset="0"/>
                        <a:buChar char="•"/>
                      </a:pPr>
                      <a:r>
                        <a:rPr lang="en-AU" sz="1600" dirty="0" smtClean="0"/>
                        <a:t>Solids, liquids and gases behave in different ways and have observable properties that help to classify them</a:t>
                      </a:r>
                    </a:p>
                    <a:p>
                      <a:pPr marL="285750" indent="-285750">
                        <a:buFont typeface="Arial" panose="020B0604020202020204" pitchFamily="34" charset="0"/>
                        <a:buChar char="•"/>
                      </a:pPr>
                      <a:r>
                        <a:rPr lang="en-AU" sz="1600" dirty="0" smtClean="0"/>
                        <a:t>Changes to materials can</a:t>
                      </a:r>
                      <a:r>
                        <a:rPr lang="en-AU" sz="1600" baseline="0" dirty="0" smtClean="0"/>
                        <a:t> be reversible, including melting, freezing, evaporating, or irreversible, including burning and rusting</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Compare properties and behaviours of solids, liquids and gases… Compare observable changes to materials and classify these changes as  reversible or irreversible.</a:t>
                      </a:r>
                    </a:p>
                  </a:txBody>
                  <a:tcPr/>
                </a:tc>
              </a:tr>
              <a:tr h="370840">
                <a:tc>
                  <a:txBody>
                    <a:bodyPr/>
                    <a:lstStyle/>
                    <a:p>
                      <a:pPr algn="ctr"/>
                      <a:r>
                        <a:rPr lang="en-AU" sz="1600" dirty="0" smtClean="0"/>
                        <a:t>7-8</a:t>
                      </a:r>
                      <a:endParaRPr lang="en-AU" sz="1600" dirty="0"/>
                    </a:p>
                  </a:txBody>
                  <a:tcPr/>
                </a:tc>
                <a:tc>
                  <a:txBody>
                    <a:bodyPr/>
                    <a:lstStyle/>
                    <a:p>
                      <a:pPr marL="285750" indent="-285750">
                        <a:buFont typeface="Arial" panose="020B0604020202020204" pitchFamily="34" charset="0"/>
                        <a:buChar char="•"/>
                      </a:pPr>
                      <a:r>
                        <a:rPr lang="en-AU" sz="1600" dirty="0" smtClean="0"/>
                        <a:t>The properties of the different states of matter can be explained in terms of the motion and arrangement of particles</a:t>
                      </a:r>
                    </a:p>
                    <a:p>
                      <a:pPr marL="285750" indent="-285750">
                        <a:buFont typeface="Arial" panose="020B0604020202020204" pitchFamily="34" charset="0"/>
                        <a:buChar char="•"/>
                      </a:pPr>
                      <a:r>
                        <a:rPr lang="en-AU" sz="1600" dirty="0" smtClean="0"/>
                        <a:t>Differences between elements, compounds and mixtures can be described by a particle model</a:t>
                      </a:r>
                    </a:p>
                    <a:p>
                      <a:pPr marL="285750" indent="-285750">
                        <a:buFont typeface="Arial" panose="020B0604020202020204" pitchFamily="34" charset="0"/>
                        <a:buChar char="•"/>
                      </a:pPr>
                      <a:r>
                        <a:rPr lang="en-AU" sz="1600" dirty="0" smtClean="0"/>
                        <a:t>Mixtures, including solutions, contain a combination of pure substances that can be separated using a range of techniques</a:t>
                      </a:r>
                    </a:p>
                    <a:p>
                      <a:pPr marL="285750" indent="-285750">
                        <a:buFont typeface="Arial" panose="020B0604020202020204" pitchFamily="34" charset="0"/>
                        <a:buChar char="•"/>
                      </a:pPr>
                      <a:r>
                        <a:rPr lang="en-AU" sz="1600" dirty="0" smtClean="0"/>
                        <a:t>Chemical change involves substances reacting to form new substances </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latin typeface="Arial" panose="020B0604020202020204" pitchFamily="34" charset="0"/>
                          <a:cs typeface="Arial" panose="020B0604020202020204" pitchFamily="34" charset="0"/>
                        </a:rPr>
                        <a:t>Use the particle model to predict, compare and explain the physical and chemical properties and behaviours of substances… Describe</a:t>
                      </a:r>
                      <a:r>
                        <a:rPr lang="en-AU" sz="1600" baseline="0" dirty="0" smtClean="0">
                          <a:latin typeface="Arial" panose="020B0604020202020204" pitchFamily="34" charset="0"/>
                          <a:cs typeface="Arial" panose="020B0604020202020204" pitchFamily="34" charset="0"/>
                        </a:rPr>
                        <a:t> and apply techniques to separate pure substances from mixtures… </a:t>
                      </a:r>
                      <a:r>
                        <a:rPr lang="en-AU" sz="1600" dirty="0" smtClean="0">
                          <a:latin typeface="Arial" panose="020B0604020202020204" pitchFamily="34" charset="0"/>
                          <a:cs typeface="Arial" panose="020B0604020202020204" pitchFamily="34" charset="0"/>
                        </a:rPr>
                        <a:t>Provide evidence for observed chemical changes in terms of colour change, heat change, gas production and precipitate formation.</a:t>
                      </a:r>
                    </a:p>
                  </a:txBody>
                  <a:tcPr/>
                </a:tc>
              </a:tr>
            </a:tbl>
          </a:graphicData>
        </a:graphic>
      </p:graphicFrame>
    </p:spTree>
    <p:extLst>
      <p:ext uri="{BB962C8B-B14F-4D97-AF65-F5344CB8AC3E}">
        <p14:creationId xmlns:p14="http://schemas.microsoft.com/office/powerpoint/2010/main" val="14723652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78688" cy="659160"/>
          </a:xfrm>
        </p:spPr>
        <p:txBody>
          <a:bodyPr/>
          <a:lstStyle/>
          <a:p>
            <a:r>
              <a:rPr lang="en-AU" sz="2800" dirty="0"/>
              <a:t>Example of progression of </a:t>
            </a:r>
            <a:r>
              <a:rPr lang="en-AU" sz="2800" dirty="0" smtClean="0"/>
              <a:t>scientific concepts</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225538"/>
              </p:ext>
            </p:extLst>
          </p:nvPr>
        </p:nvGraphicFramePr>
        <p:xfrm>
          <a:off x="179512" y="1196752"/>
          <a:ext cx="8712968" cy="5491480"/>
        </p:xfrm>
        <a:graphic>
          <a:graphicData uri="http://schemas.openxmlformats.org/drawingml/2006/table">
            <a:tbl>
              <a:tblPr firstRow="1" bandRow="1">
                <a:tableStyleId>{5C22544A-7EE6-4342-B048-85BDC9FD1C3A}</a:tableStyleId>
              </a:tblPr>
              <a:tblGrid>
                <a:gridCol w="1033742"/>
                <a:gridCol w="7679226"/>
              </a:tblGrid>
              <a:tr h="370840">
                <a:tc>
                  <a:txBody>
                    <a:bodyPr/>
                    <a:lstStyle/>
                    <a:p>
                      <a:pPr algn="ctr"/>
                      <a:r>
                        <a:rPr lang="en-AU" dirty="0" smtClean="0"/>
                        <a:t>Levels</a:t>
                      </a:r>
                      <a:endParaRPr lang="en-AU" dirty="0"/>
                    </a:p>
                  </a:txBody>
                  <a:tcPr/>
                </a:tc>
                <a:tc>
                  <a:txBody>
                    <a:bodyPr/>
                    <a:lstStyle/>
                    <a:p>
                      <a:r>
                        <a:rPr lang="en-AU" dirty="0" smtClean="0"/>
                        <a:t>Conceptual</a:t>
                      </a:r>
                      <a:r>
                        <a:rPr lang="en-AU" baseline="0" dirty="0" smtClean="0"/>
                        <a:t> progression related to physical and chemical properties</a:t>
                      </a:r>
                      <a:endParaRPr lang="en-AU" dirty="0"/>
                    </a:p>
                  </a:txBody>
                  <a:tcPr/>
                </a:tc>
              </a:tr>
              <a:tr h="370840">
                <a:tc>
                  <a:txBody>
                    <a:bodyPr/>
                    <a:lstStyle/>
                    <a:p>
                      <a:pPr algn="ctr"/>
                      <a:r>
                        <a:rPr lang="en-AU" dirty="0" smtClean="0"/>
                        <a:t>F-2</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t>Describe the properties, behaviour, uses of familiar materials and objects… Identify and describe the changes to objects, materials, resources…</a:t>
                      </a:r>
                    </a:p>
                  </a:txBody>
                  <a:tcPr/>
                </a:tc>
              </a:tr>
              <a:tr h="370840">
                <a:tc>
                  <a:txBody>
                    <a:bodyPr/>
                    <a:lstStyle/>
                    <a:p>
                      <a:pPr algn="ctr"/>
                      <a:r>
                        <a:rPr lang="en-AU" dirty="0" smtClean="0"/>
                        <a:t>3-4</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t>Explain how heat is involved in changes of state between solid and liquid… Link physical properties of materials to their use </a:t>
                      </a:r>
                    </a:p>
                  </a:txBody>
                  <a:tcPr/>
                </a:tc>
              </a:tr>
              <a:tr h="370840">
                <a:tc>
                  <a:txBody>
                    <a:bodyPr/>
                    <a:lstStyle/>
                    <a:p>
                      <a:pPr algn="ctr"/>
                      <a:r>
                        <a:rPr lang="en-AU" dirty="0" smtClean="0"/>
                        <a:t>5-6</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t>Compare properties and behaviours of solids, liquids and gases… Compare observable changes to materials and classify these changes as  reversible or irreversible</a:t>
                      </a:r>
                    </a:p>
                  </a:txBody>
                  <a:tcPr/>
                </a:tc>
              </a:tr>
              <a:tr h="370840">
                <a:tc>
                  <a:txBody>
                    <a:bodyPr/>
                    <a:lstStyle/>
                    <a:p>
                      <a:pPr algn="ctr"/>
                      <a:r>
                        <a:rPr lang="en-AU" dirty="0" smtClean="0"/>
                        <a:t>7-8</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Arial" panose="020B0604020202020204" pitchFamily="34" charset="0"/>
                          <a:cs typeface="Arial" panose="020B0604020202020204" pitchFamily="34" charset="0"/>
                        </a:rPr>
                        <a:t>Use the particle model to predict, compare and explain the physical and chemical properties and behaviours of substances… Provide evidence for observed chemical changes in terms of colour change, heat change, gas production and precipitate formation</a:t>
                      </a:r>
                    </a:p>
                  </a:txBody>
                  <a:tcPr/>
                </a:tc>
              </a:tr>
              <a:tr h="370840">
                <a:tc>
                  <a:txBody>
                    <a:bodyPr/>
                    <a:lstStyle/>
                    <a:p>
                      <a:pPr algn="ctr"/>
                      <a:r>
                        <a:rPr lang="en-AU" dirty="0" smtClean="0"/>
                        <a:t>9-10</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Arial" panose="020B0604020202020204" pitchFamily="34" charset="0"/>
                          <a:cs typeface="Arial" panose="020B0604020202020204" pitchFamily="34" charset="0"/>
                        </a:rPr>
                        <a:t>Explain how similarities in the chemical behaviour of elements and their compounds and atomic structures are represented in the way the periodic table has been constructed… compare the properties of a range of elements representative of the major groups and periods in the periodic table</a:t>
                      </a:r>
                      <a:endParaRPr lang="en-AU" sz="1800" b="1"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155403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78688" cy="659160"/>
          </a:xfrm>
        </p:spPr>
        <p:txBody>
          <a:bodyPr/>
          <a:lstStyle/>
          <a:p>
            <a:r>
              <a:rPr lang="en-AU" sz="2800" dirty="0"/>
              <a:t>Example of progression of </a:t>
            </a:r>
            <a:r>
              <a:rPr lang="en-AU" sz="2800" dirty="0" smtClean="0"/>
              <a:t>scientific skills</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961036"/>
              </p:ext>
            </p:extLst>
          </p:nvPr>
        </p:nvGraphicFramePr>
        <p:xfrm>
          <a:off x="179512" y="1196752"/>
          <a:ext cx="8712968" cy="4942840"/>
        </p:xfrm>
        <a:graphic>
          <a:graphicData uri="http://schemas.openxmlformats.org/drawingml/2006/table">
            <a:tbl>
              <a:tblPr firstRow="1" bandRow="1">
                <a:tableStyleId>{5C22544A-7EE6-4342-B048-85BDC9FD1C3A}</a:tableStyleId>
              </a:tblPr>
              <a:tblGrid>
                <a:gridCol w="1033742"/>
                <a:gridCol w="7679226"/>
              </a:tblGrid>
              <a:tr h="370840">
                <a:tc>
                  <a:txBody>
                    <a:bodyPr/>
                    <a:lstStyle/>
                    <a:p>
                      <a:pPr algn="ctr"/>
                      <a:r>
                        <a:rPr lang="en-AU" dirty="0" smtClean="0"/>
                        <a:t>Levels</a:t>
                      </a:r>
                      <a:endParaRPr lang="en-AU" dirty="0"/>
                    </a:p>
                  </a:txBody>
                  <a:tcPr/>
                </a:tc>
                <a:tc>
                  <a:txBody>
                    <a:bodyPr/>
                    <a:lstStyle/>
                    <a:p>
                      <a:r>
                        <a:rPr lang="en-AU" dirty="0" smtClean="0"/>
                        <a:t>Conceptual</a:t>
                      </a:r>
                      <a:r>
                        <a:rPr lang="en-AU" baseline="0" dirty="0" smtClean="0"/>
                        <a:t> progression related to </a:t>
                      </a:r>
                      <a:r>
                        <a:rPr lang="en-AU" sz="1800" dirty="0" smtClean="0"/>
                        <a:t>data generation and recording</a:t>
                      </a:r>
                      <a:endParaRPr lang="en-AU" dirty="0"/>
                    </a:p>
                  </a:txBody>
                  <a:tcPr/>
                </a:tc>
              </a:tr>
              <a:tr h="370840">
                <a:tc>
                  <a:txBody>
                    <a:bodyPr/>
                    <a:lstStyle/>
                    <a:p>
                      <a:pPr algn="ctr"/>
                      <a:r>
                        <a:rPr lang="en-AU" dirty="0" smtClean="0"/>
                        <a:t>F-2</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t>Use informal measurements</a:t>
                      </a:r>
                      <a:r>
                        <a:rPr lang="en-AU" sz="1800" baseline="0" dirty="0" smtClean="0"/>
                        <a:t> in the collection and recording of observations… </a:t>
                      </a:r>
                      <a:r>
                        <a:rPr lang="en-AU" sz="1800" dirty="0" smtClean="0"/>
                        <a:t>Use a range of methods, including… provided tables to sort information</a:t>
                      </a:r>
                    </a:p>
                  </a:txBody>
                  <a:tcPr/>
                </a:tc>
              </a:tr>
              <a:tr h="370840">
                <a:tc>
                  <a:txBody>
                    <a:bodyPr/>
                    <a:lstStyle/>
                    <a:p>
                      <a:pPr algn="ctr"/>
                      <a:r>
                        <a:rPr lang="en-AU" dirty="0" smtClean="0"/>
                        <a:t>3-4</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t>Use formal measurements</a:t>
                      </a:r>
                      <a:r>
                        <a:rPr lang="en-AU" sz="1800" baseline="0" dirty="0" smtClean="0"/>
                        <a:t> in the collection and recording of observations</a:t>
                      </a:r>
                      <a:r>
                        <a:rPr lang="en-AU" sz="1800" dirty="0" smtClean="0"/>
                        <a:t>… </a:t>
                      </a:r>
                      <a:r>
                        <a:rPr lang="en-AU" sz="1800" kern="1200" baseline="0" dirty="0" smtClean="0">
                          <a:solidFill>
                            <a:schemeClr val="dk1"/>
                          </a:solidFill>
                          <a:latin typeface="+mn-lt"/>
                          <a:ea typeface="+mn-ea"/>
                          <a:cs typeface="+mn-cs"/>
                        </a:rPr>
                        <a:t>Use a range of methods including… column graphs to represent data and identify patterns…</a:t>
                      </a:r>
                    </a:p>
                  </a:txBody>
                  <a:tcPr/>
                </a:tc>
              </a:tr>
              <a:tr h="370840">
                <a:tc>
                  <a:txBody>
                    <a:bodyPr/>
                    <a:lstStyle/>
                    <a:p>
                      <a:pPr algn="ctr"/>
                      <a:r>
                        <a:rPr lang="en-AU" dirty="0" smtClean="0"/>
                        <a:t>5-6</a:t>
                      </a:r>
                      <a:endParaRPr lang="en-AU" dirty="0"/>
                    </a:p>
                  </a:txBody>
                  <a:tcPr/>
                </a:tc>
                <a:tc>
                  <a:txBody>
                    <a:bodyPr/>
                    <a:lstStyle/>
                    <a:p>
                      <a:r>
                        <a:rPr lang="en-AU" sz="1800" kern="1200" dirty="0" smtClean="0">
                          <a:solidFill>
                            <a:schemeClr val="dk1"/>
                          </a:solidFill>
                          <a:latin typeface="+mn-lt"/>
                          <a:ea typeface="+mn-ea"/>
                          <a:cs typeface="+mn-cs"/>
                        </a:rPr>
                        <a:t>Construct and use a range of representations, including tables and graphs, to record, represent and describe observations, patterns or relationships in data</a:t>
                      </a:r>
                      <a:endParaRPr lang="en-AU" sz="1800" kern="1200" dirty="0">
                        <a:solidFill>
                          <a:schemeClr val="dk1"/>
                        </a:solidFill>
                        <a:latin typeface="+mn-lt"/>
                        <a:ea typeface="+mn-ea"/>
                        <a:cs typeface="+mn-cs"/>
                      </a:endParaRPr>
                    </a:p>
                  </a:txBody>
                  <a:tcPr/>
                </a:tc>
              </a:tr>
              <a:tr h="370840">
                <a:tc>
                  <a:txBody>
                    <a:bodyPr/>
                    <a:lstStyle/>
                    <a:p>
                      <a:pPr algn="ctr"/>
                      <a:r>
                        <a:rPr lang="en-AU" dirty="0" smtClean="0"/>
                        <a:t>7-8</a:t>
                      </a:r>
                      <a:endParaRPr lang="en-AU" dirty="0"/>
                    </a:p>
                  </a:txBody>
                  <a:tcPr/>
                </a:tc>
                <a:tc>
                  <a:txBody>
                    <a:bodyPr/>
                    <a:lstStyle/>
                    <a:p>
                      <a:r>
                        <a:rPr lang="en-AU" sz="1800" kern="1200" dirty="0" smtClean="0">
                          <a:solidFill>
                            <a:schemeClr val="dk1"/>
                          </a:solidFill>
                          <a:latin typeface="+mn-lt"/>
                          <a:ea typeface="+mn-ea"/>
                          <a:cs typeface="+mn-cs"/>
                        </a:rPr>
                        <a:t>Construct and use a range of representations …to record  and summarise</a:t>
                      </a:r>
                      <a:r>
                        <a:rPr lang="en-AU" sz="1800" kern="1200" baseline="0" dirty="0" smtClean="0">
                          <a:solidFill>
                            <a:schemeClr val="dk1"/>
                          </a:solidFill>
                          <a:latin typeface="+mn-lt"/>
                          <a:ea typeface="+mn-ea"/>
                          <a:cs typeface="+mn-cs"/>
                        </a:rPr>
                        <a:t> </a:t>
                      </a:r>
                      <a:r>
                        <a:rPr lang="en-AU" sz="1800" kern="1200" dirty="0" smtClean="0">
                          <a:solidFill>
                            <a:schemeClr val="dk1"/>
                          </a:solidFill>
                          <a:latin typeface="+mn-lt"/>
                          <a:ea typeface="+mn-ea"/>
                          <a:cs typeface="+mn-cs"/>
                        </a:rPr>
                        <a:t>data from</a:t>
                      </a:r>
                      <a:r>
                        <a:rPr lang="en-AU" sz="1800" kern="1200" baseline="0" dirty="0" smtClean="0">
                          <a:solidFill>
                            <a:schemeClr val="dk1"/>
                          </a:solidFill>
                          <a:latin typeface="+mn-lt"/>
                          <a:ea typeface="+mn-ea"/>
                          <a:cs typeface="+mn-cs"/>
                        </a:rPr>
                        <a:t> students’ own investigations …, and to represent and analyse patterns and relationships</a:t>
                      </a:r>
                      <a:endParaRPr lang="en-AU" sz="1800" kern="1200" dirty="0">
                        <a:solidFill>
                          <a:schemeClr val="dk1"/>
                        </a:solidFill>
                        <a:latin typeface="+mn-lt"/>
                        <a:ea typeface="+mn-ea"/>
                        <a:cs typeface="+mn-cs"/>
                      </a:endParaRPr>
                    </a:p>
                  </a:txBody>
                  <a:tcPr/>
                </a:tc>
              </a:tr>
              <a:tr h="370840">
                <a:tc>
                  <a:txBody>
                    <a:bodyPr/>
                    <a:lstStyle/>
                    <a:p>
                      <a:pPr algn="ctr"/>
                      <a:r>
                        <a:rPr lang="en-AU" dirty="0" smtClean="0"/>
                        <a:t>9-10</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Construct and use a range of representations … to record and summarise</a:t>
                      </a:r>
                      <a:r>
                        <a:rPr lang="en-AU" sz="1800" kern="1200" baseline="0" dirty="0" smtClean="0">
                          <a:solidFill>
                            <a:schemeClr val="dk1"/>
                          </a:solidFill>
                          <a:latin typeface="+mn-lt"/>
                          <a:ea typeface="+mn-ea"/>
                          <a:cs typeface="+mn-cs"/>
                        </a:rPr>
                        <a:t> </a:t>
                      </a:r>
                      <a:r>
                        <a:rPr lang="en-AU" sz="1800" kern="1200" dirty="0" smtClean="0">
                          <a:solidFill>
                            <a:schemeClr val="dk1"/>
                          </a:solidFill>
                          <a:latin typeface="+mn-lt"/>
                          <a:ea typeface="+mn-ea"/>
                          <a:cs typeface="+mn-cs"/>
                        </a:rPr>
                        <a:t>data…</a:t>
                      </a:r>
                      <a:r>
                        <a:rPr lang="en-AU" sz="1800" kern="1200" baseline="0" dirty="0" smtClean="0">
                          <a:solidFill>
                            <a:schemeClr val="dk1"/>
                          </a:solidFill>
                          <a:latin typeface="+mn-lt"/>
                          <a:ea typeface="+mn-ea"/>
                          <a:cs typeface="+mn-cs"/>
                        </a:rPr>
                        <a:t>, to represent qualitative and quantitative </a:t>
                      </a:r>
                      <a:r>
                        <a:rPr lang="en-AU" sz="1800" kern="1200" dirty="0" smtClean="0">
                          <a:solidFill>
                            <a:schemeClr val="dk1"/>
                          </a:solidFill>
                          <a:latin typeface="+mn-lt"/>
                          <a:ea typeface="+mn-ea"/>
                          <a:cs typeface="+mn-cs"/>
                        </a:rPr>
                        <a:t>relationships in data, and distinguish between discrete and continuous data</a:t>
                      </a:r>
                    </a:p>
                  </a:txBody>
                  <a:tcPr/>
                </a:tc>
              </a:tr>
            </a:tbl>
          </a:graphicData>
        </a:graphic>
      </p:graphicFrame>
    </p:spTree>
    <p:extLst>
      <p:ext uri="{BB962C8B-B14F-4D97-AF65-F5344CB8AC3E}">
        <p14:creationId xmlns:p14="http://schemas.microsoft.com/office/powerpoint/2010/main" val="26016610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lstStyle/>
          <a:p>
            <a:r>
              <a:rPr lang="en-AU" sz="4000" dirty="0" smtClean="0"/>
              <a:t>Planning for progression in learning </a:t>
            </a:r>
            <a:endParaRPr lang="en-AU" sz="4000" dirty="0"/>
          </a:p>
        </p:txBody>
      </p:sp>
      <p:graphicFrame>
        <p:nvGraphicFramePr>
          <p:cNvPr id="3" name="Table 2"/>
          <p:cNvGraphicFramePr>
            <a:graphicFrameLocks noGrp="1"/>
          </p:cNvGraphicFramePr>
          <p:nvPr>
            <p:extLst>
              <p:ext uri="{D42A27DB-BD31-4B8C-83A1-F6EECF244321}">
                <p14:modId xmlns:p14="http://schemas.microsoft.com/office/powerpoint/2010/main" val="1253619175"/>
              </p:ext>
            </p:extLst>
          </p:nvPr>
        </p:nvGraphicFramePr>
        <p:xfrm>
          <a:off x="179512" y="1412776"/>
          <a:ext cx="8712968" cy="4584540"/>
        </p:xfrm>
        <a:graphic>
          <a:graphicData uri="http://schemas.openxmlformats.org/drawingml/2006/table">
            <a:tbl>
              <a:tblPr>
                <a:tableStyleId>{69CF1AB2-1976-4502-BF36-3FF5EA218861}</a:tableStyleId>
              </a:tblPr>
              <a:tblGrid>
                <a:gridCol w="3240360"/>
                <a:gridCol w="2592288"/>
                <a:gridCol w="2880320"/>
              </a:tblGrid>
              <a:tr h="2376264">
                <a:tc>
                  <a:txBody>
                    <a:bodyPr/>
                    <a:lstStyle/>
                    <a:p>
                      <a:pPr>
                        <a:lnSpc>
                          <a:spcPct val="115000"/>
                        </a:lnSpc>
                        <a:spcAft>
                          <a:spcPts val="0"/>
                        </a:spcAft>
                      </a:pPr>
                      <a:r>
                        <a:rPr lang="en-AU" sz="1800" b="1" dirty="0" smtClean="0"/>
                        <a:t>Levels 3-4</a:t>
                      </a:r>
                      <a:r>
                        <a:rPr lang="en-AU" sz="1800" dirty="0" smtClean="0"/>
                        <a:t>: With guidance, identify questions in familiar contexts that can be investigated scientifically and predict what might happen based on prior knowledge.</a:t>
                      </a:r>
                      <a:endParaRPr lang="en-AU" sz="1800" dirty="0">
                        <a:latin typeface="Calibri"/>
                        <a:ea typeface="Calibri"/>
                        <a:cs typeface="Times New Roman"/>
                      </a:endParaRPr>
                    </a:p>
                  </a:txBody>
                  <a:tcPr marL="65412" marR="65412" marT="0" marB="0"/>
                </a:tc>
                <a:tc>
                  <a:txBody>
                    <a:bodyPr/>
                    <a:lstStyle/>
                    <a:p>
                      <a:pPr>
                        <a:lnSpc>
                          <a:spcPct val="115000"/>
                        </a:lnSpc>
                        <a:spcAft>
                          <a:spcPts val="0"/>
                        </a:spcAft>
                      </a:pPr>
                      <a:endParaRPr lang="en-AU" sz="1800" dirty="0" smtClean="0">
                        <a:solidFill>
                          <a:schemeClr val="accent2">
                            <a:lumMod val="60000"/>
                            <a:lumOff val="40000"/>
                          </a:schemeClr>
                        </a:solidFill>
                      </a:endParaRPr>
                    </a:p>
                    <a:p>
                      <a:pPr>
                        <a:lnSpc>
                          <a:spcPct val="115000"/>
                        </a:lnSpc>
                        <a:spcAft>
                          <a:spcPts val="0"/>
                        </a:spcAft>
                      </a:pPr>
                      <a:r>
                        <a:rPr lang="en-AU" sz="1800" dirty="0" smtClean="0">
                          <a:solidFill>
                            <a:schemeClr val="accent2">
                              <a:lumMod val="75000"/>
                            </a:schemeClr>
                          </a:solidFill>
                        </a:rPr>
                        <a:t>What </a:t>
                      </a:r>
                      <a:r>
                        <a:rPr lang="en-AU" sz="1800" dirty="0">
                          <a:solidFill>
                            <a:schemeClr val="accent2">
                              <a:lumMod val="75000"/>
                            </a:schemeClr>
                          </a:solidFill>
                        </a:rPr>
                        <a:t>will you teach to progress the student’s learning? </a:t>
                      </a:r>
                      <a:endParaRPr lang="en-AU" sz="1800" dirty="0">
                        <a:solidFill>
                          <a:schemeClr val="accent2">
                            <a:lumMod val="75000"/>
                          </a:schemeClr>
                        </a:solidFill>
                        <a:latin typeface="Calibri"/>
                        <a:ea typeface="Calibri"/>
                        <a:cs typeface="Times New Roman"/>
                      </a:endParaRPr>
                    </a:p>
                  </a:txBody>
                  <a:tcPr marL="65412" marR="65412" marT="0" marB="0"/>
                </a:tc>
                <a:tc>
                  <a:txBody>
                    <a:bodyPr/>
                    <a:lstStyle/>
                    <a:p>
                      <a:pPr>
                        <a:lnSpc>
                          <a:spcPct val="115000"/>
                        </a:lnSpc>
                        <a:spcAft>
                          <a:spcPts val="0"/>
                        </a:spcAft>
                      </a:pPr>
                      <a:r>
                        <a:rPr lang="en-AU" sz="1800" b="1" dirty="0" smtClean="0"/>
                        <a:t>Levels 5-6</a:t>
                      </a:r>
                      <a:r>
                        <a:rPr lang="en-AU" sz="1800" dirty="0" smtClean="0"/>
                        <a:t>: </a:t>
                      </a:r>
                      <a:r>
                        <a:rPr lang="en-AU" sz="1600" dirty="0" smtClean="0"/>
                        <a:t>With guidance, pose questions to clarify practical problems or inform a scientific investigation, and predict what the findings of an investigation might be based on previous</a:t>
                      </a:r>
                      <a:r>
                        <a:rPr lang="en-AU" sz="1600" baseline="0" dirty="0" smtClean="0"/>
                        <a:t> experiences or general rules.</a:t>
                      </a:r>
                      <a:endParaRPr lang="en-AU" sz="1600" dirty="0">
                        <a:latin typeface="Calibri"/>
                        <a:ea typeface="Calibri"/>
                        <a:cs typeface="Times New Roman"/>
                      </a:endParaRPr>
                    </a:p>
                  </a:txBody>
                  <a:tcPr marL="65412" marR="65412" marT="0" marB="0"/>
                </a:tc>
              </a:tr>
              <a:tr h="2169129">
                <a:tc>
                  <a:txBody>
                    <a:bodyPr/>
                    <a:lstStyle/>
                    <a:p>
                      <a:pPr>
                        <a:lnSpc>
                          <a:spcPct val="115000"/>
                        </a:lnSpc>
                        <a:spcAft>
                          <a:spcPts val="0"/>
                        </a:spcAft>
                      </a:pPr>
                      <a:r>
                        <a:rPr lang="en-AU" sz="1800" b="1" dirty="0" smtClean="0"/>
                        <a:t>By </a:t>
                      </a:r>
                      <a:r>
                        <a:rPr lang="en-AU" sz="1800" b="1" dirty="0"/>
                        <a:t>the end of Level </a:t>
                      </a:r>
                      <a:r>
                        <a:rPr lang="en-AU" sz="1800" b="1" dirty="0" smtClean="0"/>
                        <a:t>4</a:t>
                      </a:r>
                      <a:r>
                        <a:rPr lang="en-AU" sz="1800" dirty="0" smtClean="0"/>
                        <a:t>, </a:t>
                      </a:r>
                      <a:r>
                        <a:rPr lang="en-AU" sz="1800" dirty="0"/>
                        <a:t>students </a:t>
                      </a:r>
                      <a:r>
                        <a:rPr lang="en-AU" sz="1800" dirty="0" smtClean="0"/>
                        <a:t>follow instructions to identify questions that they can investigate about familiar contexts and make predictions based on prior knowledge.</a:t>
                      </a:r>
                      <a:r>
                        <a:rPr lang="en-AU" sz="1800" dirty="0"/>
                        <a:t> </a:t>
                      </a:r>
                      <a:endParaRPr lang="en-AU" sz="1800" dirty="0" smtClean="0"/>
                    </a:p>
                  </a:txBody>
                  <a:tcPr marL="65412" marR="65412" marT="0" marB="0"/>
                </a:tc>
                <a:tc>
                  <a:txBody>
                    <a:bodyPr/>
                    <a:lstStyle/>
                    <a:p>
                      <a:pPr>
                        <a:lnSpc>
                          <a:spcPct val="115000"/>
                        </a:lnSpc>
                        <a:spcAft>
                          <a:spcPts val="0"/>
                        </a:spcAft>
                      </a:pPr>
                      <a:r>
                        <a:rPr lang="en-AU" sz="1800" dirty="0" smtClean="0">
                          <a:solidFill>
                            <a:schemeClr val="accent2">
                              <a:lumMod val="75000"/>
                            </a:schemeClr>
                          </a:solidFill>
                        </a:rPr>
                        <a:t>What </a:t>
                      </a:r>
                      <a:r>
                        <a:rPr lang="en-AU" sz="1800" dirty="0">
                          <a:solidFill>
                            <a:schemeClr val="accent2">
                              <a:lumMod val="75000"/>
                            </a:schemeClr>
                          </a:solidFill>
                        </a:rPr>
                        <a:t>will the students be able to demonstrate </a:t>
                      </a:r>
                      <a:r>
                        <a:rPr lang="en-AU" sz="1800" dirty="0" smtClean="0">
                          <a:solidFill>
                            <a:schemeClr val="accent2">
                              <a:lumMod val="75000"/>
                            </a:schemeClr>
                          </a:solidFill>
                        </a:rPr>
                        <a:t>as they are progressing towards the standards? </a:t>
                      </a:r>
                    </a:p>
                    <a:p>
                      <a:pPr>
                        <a:lnSpc>
                          <a:spcPct val="115000"/>
                        </a:lnSpc>
                        <a:spcAft>
                          <a:spcPts val="0"/>
                        </a:spcAft>
                      </a:pPr>
                      <a:endParaRPr lang="en-AU" sz="1800" dirty="0" smtClean="0">
                        <a:solidFill>
                          <a:schemeClr val="accent2">
                            <a:lumMod val="60000"/>
                            <a:lumOff val="40000"/>
                          </a:schemeClr>
                        </a:solidFill>
                      </a:endParaRPr>
                    </a:p>
                    <a:p>
                      <a:pPr>
                        <a:lnSpc>
                          <a:spcPct val="115000"/>
                        </a:lnSpc>
                        <a:spcAft>
                          <a:spcPts val="0"/>
                        </a:spcAft>
                      </a:pPr>
                      <a:r>
                        <a:rPr lang="en-AU" sz="1800" dirty="0" smtClean="0">
                          <a:solidFill>
                            <a:schemeClr val="accent2">
                              <a:lumMod val="60000"/>
                              <a:lumOff val="40000"/>
                            </a:schemeClr>
                          </a:solidFill>
                        </a:rPr>
                        <a:t> </a:t>
                      </a:r>
                      <a:endParaRPr lang="en-AU" sz="1800" dirty="0">
                        <a:solidFill>
                          <a:schemeClr val="accent2">
                            <a:lumMod val="60000"/>
                            <a:lumOff val="40000"/>
                          </a:schemeClr>
                        </a:solidFill>
                        <a:latin typeface="Calibri"/>
                        <a:ea typeface="Calibri"/>
                        <a:cs typeface="Times New Roman"/>
                      </a:endParaRPr>
                    </a:p>
                  </a:txBody>
                  <a:tcPr marL="65412" marR="65412" marT="0" marB="0"/>
                </a:tc>
                <a:tc>
                  <a:txBody>
                    <a:bodyPr/>
                    <a:lstStyle/>
                    <a:p>
                      <a:pPr>
                        <a:lnSpc>
                          <a:spcPct val="115000"/>
                        </a:lnSpc>
                        <a:spcAft>
                          <a:spcPts val="0"/>
                        </a:spcAft>
                      </a:pPr>
                      <a:r>
                        <a:rPr lang="en-AU" sz="1800" b="1" dirty="0" smtClean="0"/>
                        <a:t>By </a:t>
                      </a:r>
                      <a:r>
                        <a:rPr lang="en-AU" sz="1800" b="1" dirty="0"/>
                        <a:t>the end of Level </a:t>
                      </a:r>
                      <a:r>
                        <a:rPr lang="en-AU" sz="1800" b="1" dirty="0" smtClean="0"/>
                        <a:t>6</a:t>
                      </a:r>
                      <a:r>
                        <a:rPr lang="en-AU" sz="1800" dirty="0" smtClean="0"/>
                        <a:t>, </a:t>
                      </a:r>
                      <a:r>
                        <a:rPr lang="en-AU" sz="1800" dirty="0"/>
                        <a:t>students </a:t>
                      </a:r>
                      <a:r>
                        <a:rPr lang="en-AU" sz="1800" dirty="0" smtClean="0"/>
                        <a:t>follow procedures to develop questions that they can investigate..</a:t>
                      </a:r>
                      <a:r>
                        <a:rPr lang="en-AU" sz="1800" baseline="0" dirty="0" smtClean="0"/>
                        <a:t>. make predictions based on previous experiences and general rules. </a:t>
                      </a:r>
                      <a:endParaRPr lang="en-AU" sz="1800" dirty="0">
                        <a:latin typeface="Calibri"/>
                        <a:ea typeface="Calibri"/>
                        <a:cs typeface="Times New Roman"/>
                      </a:endParaRPr>
                    </a:p>
                  </a:txBody>
                  <a:tcPr marL="65412" marR="65412" marT="0" marB="0"/>
                </a:tc>
              </a:tr>
            </a:tbl>
          </a:graphicData>
        </a:graphic>
      </p:graphicFrame>
      <p:sp>
        <p:nvSpPr>
          <p:cNvPr id="33794" name="AutoShape 2"/>
          <p:cNvSpPr>
            <a:spLocks noChangeArrowheads="1"/>
          </p:cNvSpPr>
          <p:nvPr/>
        </p:nvSpPr>
        <p:spPr bwMode="auto">
          <a:xfrm>
            <a:off x="4188441" y="5229200"/>
            <a:ext cx="936104" cy="34404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33793" name="AutoShape 1"/>
          <p:cNvSpPr>
            <a:spLocks noChangeArrowheads="1"/>
          </p:cNvSpPr>
          <p:nvPr/>
        </p:nvSpPr>
        <p:spPr bwMode="auto">
          <a:xfrm>
            <a:off x="4188441" y="2793867"/>
            <a:ext cx="936104" cy="32181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8369243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712968" cy="1143000"/>
          </a:xfrm>
        </p:spPr>
        <p:txBody>
          <a:bodyPr/>
          <a:lstStyle/>
          <a:p>
            <a:r>
              <a:rPr lang="en-AU" sz="2800" dirty="0" smtClean="0"/>
              <a:t>Using ‘backward design’ in developing learning and assessment tasks</a:t>
            </a:r>
            <a:endParaRPr lang="en-AU" sz="2800" dirty="0"/>
          </a:p>
        </p:txBody>
      </p:sp>
      <p:sp>
        <p:nvSpPr>
          <p:cNvPr id="4" name="TextBox 3"/>
          <p:cNvSpPr txBox="1"/>
          <p:nvPr/>
        </p:nvSpPr>
        <p:spPr>
          <a:xfrm>
            <a:off x="342819" y="1772816"/>
            <a:ext cx="8712968" cy="923330"/>
          </a:xfrm>
          <a:prstGeom prst="rect">
            <a:avLst/>
          </a:prstGeom>
          <a:noFill/>
        </p:spPr>
        <p:txBody>
          <a:bodyPr wrap="square" rtlCol="0">
            <a:spAutoFit/>
          </a:bodyPr>
          <a:lstStyle/>
          <a:p>
            <a:pPr algn="ctr"/>
            <a:r>
              <a:rPr lang="en-AU" sz="1800" dirty="0" smtClean="0">
                <a:latin typeface="+mn-lt"/>
              </a:rPr>
              <a:t>Using a ‘backward design’ approach to developing learning and assessment tasks assists in better alignment between content descriptions, learning and assessment tasks and achievement standards:</a:t>
            </a:r>
            <a:endParaRPr lang="en-AU" sz="18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526406199"/>
              </p:ext>
            </p:extLst>
          </p:nvPr>
        </p:nvGraphicFramePr>
        <p:xfrm>
          <a:off x="348808" y="2780928"/>
          <a:ext cx="8543672" cy="3368288"/>
        </p:xfrm>
        <a:graphic>
          <a:graphicData uri="http://schemas.openxmlformats.org/drawingml/2006/table">
            <a:tbl>
              <a:tblPr firstRow="1" bandRow="1">
                <a:tableStyleId>{5C22544A-7EE6-4342-B048-85BDC9FD1C3A}</a:tableStyleId>
              </a:tblPr>
              <a:tblGrid>
                <a:gridCol w="910824"/>
                <a:gridCol w="7632848"/>
              </a:tblGrid>
              <a:tr h="432048">
                <a:tc>
                  <a:txBody>
                    <a:bodyPr/>
                    <a:lstStyle/>
                    <a:p>
                      <a:pPr algn="ctr"/>
                      <a:r>
                        <a:rPr lang="en-AU" dirty="0" smtClean="0"/>
                        <a:t>Steps</a:t>
                      </a:r>
                      <a:endParaRPr lang="en-AU" dirty="0"/>
                    </a:p>
                  </a:txBody>
                  <a:tcPr/>
                </a:tc>
                <a:tc>
                  <a:txBody>
                    <a:bodyPr/>
                    <a:lstStyle/>
                    <a:p>
                      <a:r>
                        <a:rPr lang="en-AU" dirty="0" smtClean="0"/>
                        <a:t>Action</a:t>
                      </a:r>
                      <a:endParaRPr lang="en-AU" dirty="0"/>
                    </a:p>
                  </a:txBody>
                  <a:tcPr/>
                </a:tc>
              </a:tr>
              <a:tr h="370840">
                <a:tc>
                  <a:txBody>
                    <a:bodyPr/>
                    <a:lstStyle/>
                    <a:p>
                      <a:pPr algn="ctr"/>
                      <a:r>
                        <a:rPr lang="en-AU" dirty="0" smtClean="0"/>
                        <a:t>1</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smtClean="0"/>
                        <a:t>Review the content descriptions and the achievement standards at and below current teaching level and identify the key knowledge and key skills that students will be expected to develop</a:t>
                      </a:r>
                    </a:p>
                  </a:txBody>
                  <a:tcPr/>
                </a:tc>
              </a:tr>
              <a:tr h="370840">
                <a:tc>
                  <a:txBody>
                    <a:bodyPr/>
                    <a:lstStyle/>
                    <a:p>
                      <a:pPr algn="ctr"/>
                      <a:r>
                        <a:rPr lang="en-AU" dirty="0" smtClean="0"/>
                        <a:t>2</a:t>
                      </a:r>
                      <a:endParaRPr lang="en-AU" dirty="0"/>
                    </a:p>
                  </a:txBody>
                  <a:tcPr/>
                </a:tc>
                <a:tc>
                  <a:txBody>
                    <a:bodyPr/>
                    <a:lstStyle/>
                    <a:p>
                      <a:r>
                        <a:rPr lang="en-AU" dirty="0" smtClean="0"/>
                        <a:t>Imagine what it will look like when students develop the identified knowledge and skills and use this to develop assessment task/s</a:t>
                      </a:r>
                      <a:endParaRPr lang="en-AU" dirty="0"/>
                    </a:p>
                  </a:txBody>
                  <a:tcPr/>
                </a:tc>
              </a:tr>
              <a:tr h="370840">
                <a:tc>
                  <a:txBody>
                    <a:bodyPr/>
                    <a:lstStyle/>
                    <a:p>
                      <a:pPr algn="ctr"/>
                      <a:r>
                        <a:rPr lang="en-AU" dirty="0" smtClean="0"/>
                        <a:t>3</a:t>
                      </a:r>
                      <a:endParaRPr lang="en-AU" dirty="0"/>
                    </a:p>
                  </a:txBody>
                  <a:tcPr/>
                </a:tc>
                <a:tc>
                  <a:txBody>
                    <a:bodyPr/>
                    <a:lstStyle/>
                    <a:p>
                      <a:r>
                        <a:rPr lang="en-AU" dirty="0" smtClean="0"/>
                        <a:t>Develop an assessment rubric</a:t>
                      </a:r>
                      <a:endParaRPr lang="en-AU" dirty="0"/>
                    </a:p>
                  </a:txBody>
                  <a:tcPr/>
                </a:tc>
              </a:tr>
              <a:tr h="370840">
                <a:tc>
                  <a:txBody>
                    <a:bodyPr/>
                    <a:lstStyle/>
                    <a:p>
                      <a:pPr algn="ctr"/>
                      <a:r>
                        <a:rPr lang="en-AU" dirty="0" smtClean="0"/>
                        <a:t>4</a:t>
                      </a:r>
                      <a:endParaRPr lang="en-AU" dirty="0"/>
                    </a:p>
                  </a:txBody>
                  <a:tcPr/>
                </a:tc>
                <a:tc>
                  <a:txBody>
                    <a:bodyPr/>
                    <a:lstStyle/>
                    <a:p>
                      <a:r>
                        <a:rPr lang="en-AU" dirty="0" smtClean="0"/>
                        <a:t>Select appropriate learning activities that will lead students</a:t>
                      </a:r>
                      <a:r>
                        <a:rPr lang="en-AU" baseline="0" dirty="0" smtClean="0"/>
                        <a:t> towards achieving desired outcomes</a:t>
                      </a:r>
                      <a:endParaRPr lang="en-AU" dirty="0"/>
                    </a:p>
                  </a:txBody>
                  <a:tcPr/>
                </a:tc>
              </a:tr>
              <a:tr h="370840">
                <a:tc>
                  <a:txBody>
                    <a:bodyPr/>
                    <a:lstStyle/>
                    <a:p>
                      <a:pPr algn="ctr"/>
                      <a:r>
                        <a:rPr lang="en-AU" dirty="0" smtClean="0"/>
                        <a:t>5</a:t>
                      </a:r>
                      <a:endParaRPr lang="en-AU" dirty="0"/>
                    </a:p>
                  </a:txBody>
                  <a:tcPr/>
                </a:tc>
                <a:tc>
                  <a:txBody>
                    <a:bodyPr/>
                    <a:lstStyle/>
                    <a:p>
                      <a:r>
                        <a:rPr lang="en-AU" dirty="0" smtClean="0"/>
                        <a:t>Determine student preconceptions and refine learning activities to suit</a:t>
                      </a:r>
                      <a:endParaRPr lang="en-AU" dirty="0"/>
                    </a:p>
                  </a:txBody>
                  <a:tcPr/>
                </a:tc>
              </a:tr>
            </a:tbl>
          </a:graphicData>
        </a:graphic>
      </p:graphicFrame>
    </p:spTree>
    <p:extLst>
      <p:ext uri="{BB962C8B-B14F-4D97-AF65-F5344CB8AC3E}">
        <p14:creationId xmlns:p14="http://schemas.microsoft.com/office/powerpoint/2010/main" val="20920948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80920" cy="868363"/>
          </a:xfrm>
        </p:spPr>
        <p:txBody>
          <a:bodyPr/>
          <a:lstStyle/>
          <a:p>
            <a:r>
              <a:rPr lang="en-AU" sz="4000" dirty="0" smtClean="0"/>
              <a:t>Reporting</a:t>
            </a:r>
            <a:endParaRPr lang="en-AU" sz="4000" dirty="0"/>
          </a:p>
        </p:txBody>
      </p:sp>
      <p:sp>
        <p:nvSpPr>
          <p:cNvPr id="3" name="Content Placeholder 2"/>
          <p:cNvSpPr>
            <a:spLocks noGrp="1"/>
          </p:cNvSpPr>
          <p:nvPr>
            <p:ph idx="1"/>
          </p:nvPr>
        </p:nvSpPr>
        <p:spPr>
          <a:xfrm>
            <a:off x="323528" y="1412776"/>
            <a:ext cx="5365104" cy="4248472"/>
          </a:xfrm>
        </p:spPr>
        <p:txBody>
          <a:bodyPr/>
          <a:lstStyle/>
          <a:p>
            <a:pPr marL="457200" indent="-457200">
              <a:buFont typeface="Arial" pitchFamily="34" charset="0"/>
              <a:buChar char="•"/>
            </a:pPr>
            <a:r>
              <a:rPr lang="en-US" sz="2000" b="0" dirty="0"/>
              <a:t>No centrally-prescribed single template </a:t>
            </a:r>
            <a:r>
              <a:rPr lang="en-US" sz="2000" b="0" dirty="0" smtClean="0"/>
              <a:t>so that </a:t>
            </a:r>
            <a:r>
              <a:rPr lang="en-US" sz="2000" b="0" dirty="0" err="1" smtClean="0"/>
              <a:t>sc</a:t>
            </a:r>
            <a:r>
              <a:rPr lang="en-AU" sz="2000" b="0" dirty="0" err="1" smtClean="0"/>
              <a:t>hools</a:t>
            </a:r>
            <a:r>
              <a:rPr lang="en-AU" sz="2000" b="0" dirty="0" smtClean="0"/>
              <a:t> </a:t>
            </a:r>
            <a:r>
              <a:rPr lang="en-US" sz="2000" b="0" dirty="0" smtClean="0"/>
              <a:t>will </a:t>
            </a:r>
            <a:r>
              <a:rPr lang="en-US" sz="2000" b="0" dirty="0"/>
              <a:t>not be constrained by a one-size-fits-all </a:t>
            </a:r>
            <a:r>
              <a:rPr lang="en-US" sz="2000" b="0" dirty="0" smtClean="0"/>
              <a:t>approach</a:t>
            </a:r>
          </a:p>
          <a:p>
            <a:pPr marL="457200" indent="-457200">
              <a:buFont typeface="Arial" pitchFamily="34" charset="0"/>
              <a:buChar char="•"/>
            </a:pPr>
            <a:r>
              <a:rPr lang="en-US" sz="2000" b="0" dirty="0" smtClean="0">
                <a:ea typeface="ヒラギノ角ゴ Pro W3" charset="-128"/>
              </a:rPr>
              <a:t>Schools </a:t>
            </a:r>
            <a:r>
              <a:rPr lang="en-US" sz="2000" b="0" dirty="0">
                <a:ea typeface="ヒラギノ角ゴ Pro W3" charset="-128"/>
              </a:rPr>
              <a:t>have the flexibility to determine, in partnership with students, parents and the local community, the timing and format of </a:t>
            </a:r>
            <a:r>
              <a:rPr lang="en-US" sz="2000" b="0" dirty="0" smtClean="0">
                <a:ea typeface="ヒラギノ角ゴ Pro W3" charset="-128"/>
              </a:rPr>
              <a:t>their reports</a:t>
            </a:r>
            <a:endParaRPr lang="en-US" sz="2000" b="0" dirty="0">
              <a:ea typeface="ヒラギノ角ゴ Pro W3" charset="-128"/>
            </a:endParaRPr>
          </a:p>
          <a:p>
            <a:pPr marL="457200" indent="-457200">
              <a:buFont typeface="Arial" pitchFamily="34" charset="0"/>
              <a:buChar char="•"/>
            </a:pPr>
            <a:r>
              <a:rPr lang="en-US" sz="2000" b="0" dirty="0" smtClean="0">
                <a:ea typeface="ヒラギノ角ゴ Pro W3" charset="-128"/>
              </a:rPr>
              <a:t>Schools expected to report student achievement to parents every year in Science from Year 3 onwards against the F-10 achievement standards, including identifying areas of strength and improvement for each individual student.</a:t>
            </a:r>
          </a:p>
        </p:txBody>
      </p:sp>
      <p:pic>
        <p:nvPicPr>
          <p:cNvPr id="4" name="Picture 3"/>
          <p:cNvPicPr/>
          <p:nvPr/>
        </p:nvPicPr>
        <p:blipFill rotWithShape="1">
          <a:blip r:embed="rId3" cstate="print"/>
          <a:srcRect l="33284" t="11539" r="32100" b="5325"/>
          <a:stretch/>
        </p:blipFill>
        <p:spPr bwMode="auto">
          <a:xfrm>
            <a:off x="6043468" y="1412776"/>
            <a:ext cx="3059832" cy="3960440"/>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323528" y="5679211"/>
            <a:ext cx="8568952" cy="338554"/>
          </a:xfrm>
          <a:prstGeom prst="rect">
            <a:avLst/>
          </a:prstGeom>
          <a:noFill/>
        </p:spPr>
        <p:txBody>
          <a:bodyPr wrap="square" rtlCol="0">
            <a:spAutoFit/>
          </a:bodyPr>
          <a:lstStyle/>
          <a:p>
            <a:pPr marL="0" indent="0">
              <a:buNone/>
            </a:pPr>
            <a:r>
              <a:rPr lang="en-AU" sz="1600" u="sng" dirty="0" smtClean="0"/>
              <a:t>www.vcaa.vic.edu.au/Pages/foundation10/viccurriculum/curriculumplanning.aspx</a:t>
            </a:r>
            <a:endParaRPr lang="en-AU" sz="1600" u="sng" dirty="0"/>
          </a:p>
        </p:txBody>
      </p:sp>
    </p:spTree>
    <p:extLst>
      <p:ext uri="{BB962C8B-B14F-4D97-AF65-F5344CB8AC3E}">
        <p14:creationId xmlns:p14="http://schemas.microsoft.com/office/powerpoint/2010/main" val="3714335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2696"/>
            <a:ext cx="7772400" cy="5250904"/>
          </a:xfrm>
          <a:ln/>
        </p:spPr>
        <p:style>
          <a:lnRef idx="1">
            <a:schemeClr val="accent6"/>
          </a:lnRef>
          <a:fillRef idx="2">
            <a:schemeClr val="accent6"/>
          </a:fillRef>
          <a:effectRef idx="1">
            <a:schemeClr val="accent6"/>
          </a:effectRef>
          <a:fontRef idx="minor">
            <a:schemeClr val="dk1"/>
          </a:fontRef>
        </p:style>
        <p:txBody>
          <a:bodyPr/>
          <a:lstStyle/>
          <a:p>
            <a:pPr marL="0" indent="0" algn="ctr">
              <a:buNone/>
            </a:pPr>
            <a:endParaRPr lang="en-AU" sz="2000" dirty="0" smtClean="0"/>
          </a:p>
          <a:p>
            <a:pPr marL="0" indent="0" algn="ctr">
              <a:buNone/>
            </a:pPr>
            <a:endParaRPr lang="en-AU" sz="4000" dirty="0" smtClean="0"/>
          </a:p>
          <a:p>
            <a:pPr marL="0" indent="0" algn="ctr">
              <a:buNone/>
            </a:pPr>
            <a:r>
              <a:rPr lang="en-AU" sz="4000" dirty="0" smtClean="0"/>
              <a:t>Models of science delivery:</a:t>
            </a:r>
          </a:p>
          <a:p>
            <a:pPr marL="0" indent="0" algn="ctr">
              <a:buNone/>
            </a:pPr>
            <a:r>
              <a:rPr lang="en-AU" sz="4000" dirty="0" smtClean="0"/>
              <a:t> how is science delivered in your school?</a:t>
            </a:r>
          </a:p>
          <a:p>
            <a:pPr marL="0" indent="0" algn="ctr">
              <a:buNone/>
            </a:pPr>
            <a:endParaRPr lang="en-AU" sz="4800" dirty="0" smtClean="0"/>
          </a:p>
        </p:txBody>
      </p:sp>
      <p:sp>
        <p:nvSpPr>
          <p:cNvPr id="4" name="Rectangle 3"/>
          <p:cNvSpPr/>
          <p:nvPr/>
        </p:nvSpPr>
        <p:spPr>
          <a:xfrm>
            <a:off x="1259633" y="4509120"/>
            <a:ext cx="6624736" cy="113877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AU" sz="1800" dirty="0" smtClean="0"/>
              <a:t>ACARA have produced secondary school STEM case studies in “ACARA STEM Connections Project Report” June 2016:</a:t>
            </a:r>
            <a:r>
              <a:rPr lang="en-AU" sz="1600" dirty="0" smtClean="0"/>
              <a:t> </a:t>
            </a:r>
            <a:r>
              <a:rPr lang="en-AU" sz="1400" dirty="0" smtClean="0"/>
              <a:t>http</a:t>
            </a:r>
            <a:r>
              <a:rPr lang="en-AU" sz="1400" dirty="0"/>
              <a:t>://www.acara.edu.au/docs/default-source/default-document-library/29062016-stem-connections-report.pdf</a:t>
            </a:r>
          </a:p>
        </p:txBody>
      </p:sp>
    </p:spTree>
    <p:extLst>
      <p:ext uri="{BB962C8B-B14F-4D97-AF65-F5344CB8AC3E}">
        <p14:creationId xmlns:p14="http://schemas.microsoft.com/office/powerpoint/2010/main" val="20504005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359098" cy="1143000"/>
          </a:xfrm>
        </p:spPr>
        <p:txBody>
          <a:bodyPr/>
          <a:lstStyle/>
          <a:p>
            <a:r>
              <a:rPr lang="en-AU" sz="4000" dirty="0" smtClean="0"/>
              <a:t>Primary and secondary views of science</a:t>
            </a:r>
            <a:endParaRPr lang="en-US" sz="4000" dirty="0"/>
          </a:p>
        </p:txBody>
      </p:sp>
      <p:sp>
        <p:nvSpPr>
          <p:cNvPr id="5" name="Flowchart: Connector 4"/>
          <p:cNvSpPr/>
          <p:nvPr/>
        </p:nvSpPr>
        <p:spPr bwMode="auto">
          <a:xfrm>
            <a:off x="1407459" y="2057946"/>
            <a:ext cx="3024336" cy="2737755"/>
          </a:xfrm>
          <a:prstGeom prst="flowChartConnector">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a:off x="2019527" y="2888214"/>
            <a:ext cx="1800200" cy="1077218"/>
          </a:xfrm>
          <a:prstGeom prst="rect">
            <a:avLst/>
          </a:prstGeom>
          <a:noFill/>
        </p:spPr>
        <p:txBody>
          <a:bodyPr wrap="square" rtlCol="0">
            <a:spAutoFit/>
          </a:bodyPr>
          <a:lstStyle/>
          <a:p>
            <a:pPr algn="ctr"/>
            <a:r>
              <a:rPr lang="en-AU" sz="3200" b="1" dirty="0" smtClean="0"/>
              <a:t>72%</a:t>
            </a:r>
          </a:p>
          <a:p>
            <a:pPr algn="ctr"/>
            <a:r>
              <a:rPr lang="en-AU" sz="3200" b="1" dirty="0" smtClean="0"/>
              <a:t>Year 6</a:t>
            </a:r>
            <a:endParaRPr lang="en-US" sz="3200" b="1" dirty="0"/>
          </a:p>
        </p:txBody>
      </p:sp>
      <p:sp>
        <p:nvSpPr>
          <p:cNvPr id="7" name="Flowchart: Connector 6"/>
          <p:cNvSpPr/>
          <p:nvPr/>
        </p:nvSpPr>
        <p:spPr bwMode="auto">
          <a:xfrm>
            <a:off x="5436096" y="2310699"/>
            <a:ext cx="2520280" cy="2232248"/>
          </a:xfrm>
          <a:prstGeom prst="flowChartConnec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8" name="TextBox 7"/>
          <p:cNvSpPr txBox="1"/>
          <p:nvPr/>
        </p:nvSpPr>
        <p:spPr>
          <a:xfrm>
            <a:off x="5796136" y="2876817"/>
            <a:ext cx="1800200" cy="1077218"/>
          </a:xfrm>
          <a:prstGeom prst="rect">
            <a:avLst/>
          </a:prstGeom>
          <a:noFill/>
        </p:spPr>
        <p:txBody>
          <a:bodyPr wrap="square" rtlCol="0">
            <a:spAutoFit/>
          </a:bodyPr>
          <a:lstStyle/>
          <a:p>
            <a:pPr algn="ctr"/>
            <a:r>
              <a:rPr lang="en-AU" sz="3200" b="1" dirty="0" smtClean="0"/>
              <a:t>48.5%</a:t>
            </a:r>
          </a:p>
          <a:p>
            <a:pPr algn="ctr"/>
            <a:r>
              <a:rPr lang="en-AU" sz="3200" b="1" dirty="0" smtClean="0"/>
              <a:t>Year 9</a:t>
            </a:r>
            <a:endParaRPr lang="en-US" sz="3200" b="1" dirty="0"/>
          </a:p>
        </p:txBody>
      </p:sp>
      <p:sp>
        <p:nvSpPr>
          <p:cNvPr id="9" name="TextBox 8"/>
          <p:cNvSpPr txBox="1"/>
          <p:nvPr/>
        </p:nvSpPr>
        <p:spPr>
          <a:xfrm>
            <a:off x="689738" y="4941168"/>
            <a:ext cx="8136904" cy="1077218"/>
          </a:xfrm>
          <a:prstGeom prst="rect">
            <a:avLst/>
          </a:prstGeom>
          <a:noFill/>
        </p:spPr>
        <p:txBody>
          <a:bodyPr wrap="square" rtlCol="0">
            <a:spAutoFit/>
          </a:bodyPr>
          <a:lstStyle/>
          <a:p>
            <a:pPr algn="ctr"/>
            <a:r>
              <a:rPr lang="en-AU" dirty="0" smtClean="0">
                <a:latin typeface="+mn-lt"/>
              </a:rPr>
              <a:t>Proportion of Year 6 and Year 9 students who think science is important </a:t>
            </a:r>
          </a:p>
          <a:p>
            <a:pPr algn="ctr"/>
            <a:r>
              <a:rPr lang="en-AU" sz="1600" i="1" dirty="0">
                <a:latin typeface="+mn-lt"/>
              </a:rPr>
              <a:t>Source (adapted): </a:t>
            </a:r>
            <a:r>
              <a:rPr lang="en-AU" sz="1600" dirty="0" smtClean="0">
                <a:latin typeface="+mn-lt"/>
              </a:rPr>
              <a:t>Victorian Auditor-General’s Office, 2012</a:t>
            </a:r>
            <a:endParaRPr lang="en-US" sz="1600" dirty="0">
              <a:latin typeface="+mn-lt"/>
            </a:endParaRPr>
          </a:p>
        </p:txBody>
      </p:sp>
    </p:spTree>
    <p:extLst>
      <p:ext uri="{BB962C8B-B14F-4D97-AF65-F5344CB8AC3E}">
        <p14:creationId xmlns:p14="http://schemas.microsoft.com/office/powerpoint/2010/main" val="6339689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640960" cy="803176"/>
          </a:xfrm>
        </p:spPr>
        <p:txBody>
          <a:bodyPr/>
          <a:lstStyle/>
          <a:p>
            <a:r>
              <a:rPr lang="en-AU" sz="3200" dirty="0" smtClean="0"/>
              <a:t>Victorian Curriculum F</a:t>
            </a:r>
            <a:r>
              <a:rPr lang="en-AU" sz="3200" dirty="0" smtClean="0">
                <a:latin typeface="Courier New"/>
                <a:cs typeface="Courier New"/>
              </a:rPr>
              <a:t>-</a:t>
            </a:r>
            <a:r>
              <a:rPr lang="en-AU" sz="3200" dirty="0" smtClean="0"/>
              <a:t>10 design </a:t>
            </a:r>
            <a:r>
              <a:rPr lang="en-AU" sz="3200" dirty="0"/>
              <a:t>and structure</a:t>
            </a:r>
          </a:p>
        </p:txBody>
      </p:sp>
      <p:sp>
        <p:nvSpPr>
          <p:cNvPr id="3" name="Content Placeholder 2"/>
          <p:cNvSpPr>
            <a:spLocks noGrp="1"/>
          </p:cNvSpPr>
          <p:nvPr>
            <p:ph idx="1"/>
          </p:nvPr>
        </p:nvSpPr>
        <p:spPr>
          <a:xfrm>
            <a:off x="323528" y="1556792"/>
            <a:ext cx="2664296" cy="4608512"/>
          </a:xfrm>
        </p:spPr>
        <p:txBody>
          <a:bodyPr/>
          <a:lstStyle/>
          <a:p>
            <a:pPr marL="0" indent="0">
              <a:buNone/>
            </a:pPr>
            <a:r>
              <a:rPr lang="en-AU" sz="1800" b="0" dirty="0"/>
              <a:t>The Victorian Curriculum </a:t>
            </a:r>
            <a:r>
              <a:rPr lang="en-AU" sz="1800" b="0" dirty="0" smtClean="0"/>
              <a:t>F-10 is: </a:t>
            </a:r>
          </a:p>
          <a:p>
            <a:pPr>
              <a:buFont typeface="Arial" pitchFamily="34" charset="0"/>
              <a:buChar char="•"/>
            </a:pPr>
            <a:r>
              <a:rPr lang="en-AU" sz="1800" b="0" dirty="0" smtClean="0"/>
              <a:t>derived from the Australian Curriculum</a:t>
            </a:r>
          </a:p>
          <a:p>
            <a:pPr>
              <a:buFont typeface="Arial" pitchFamily="34" charset="0"/>
              <a:buChar char="•"/>
            </a:pPr>
            <a:r>
              <a:rPr lang="en-AU" sz="1800" b="0" dirty="0" smtClean="0"/>
              <a:t>based </a:t>
            </a:r>
            <a:r>
              <a:rPr lang="en-AU" sz="1800" b="0" dirty="0"/>
              <a:t>on </a:t>
            </a:r>
            <a:r>
              <a:rPr lang="en-AU" sz="1800" b="0" u="sng" dirty="0"/>
              <a:t>eight</a:t>
            </a:r>
            <a:r>
              <a:rPr lang="en-AU" sz="1800" b="0" dirty="0"/>
              <a:t> learning areas and </a:t>
            </a:r>
            <a:r>
              <a:rPr lang="en-AU" sz="1800" b="0" u="sng" dirty="0"/>
              <a:t>four</a:t>
            </a:r>
            <a:r>
              <a:rPr lang="en-AU" sz="1800" b="0" dirty="0"/>
              <a:t> </a:t>
            </a:r>
            <a:r>
              <a:rPr lang="en-AU" sz="1800" b="0" dirty="0" smtClean="0"/>
              <a:t>capabilities that each include content descriptions and achievement standards.</a:t>
            </a:r>
            <a:endParaRPr lang="en-AU" sz="1800" b="0" dirty="0"/>
          </a:p>
        </p:txBody>
      </p:sp>
      <p:graphicFrame>
        <p:nvGraphicFramePr>
          <p:cNvPr id="5" name="Table 4"/>
          <p:cNvGraphicFramePr>
            <a:graphicFrameLocks noGrp="1"/>
          </p:cNvGraphicFramePr>
          <p:nvPr>
            <p:extLst>
              <p:ext uri="{D42A27DB-BD31-4B8C-83A1-F6EECF244321}">
                <p14:modId xmlns:p14="http://schemas.microsoft.com/office/powerpoint/2010/main" val="2811741905"/>
              </p:ext>
            </p:extLst>
          </p:nvPr>
        </p:nvGraphicFramePr>
        <p:xfrm>
          <a:off x="3203848" y="1556792"/>
          <a:ext cx="5616624" cy="4805680"/>
        </p:xfrm>
        <a:graphic>
          <a:graphicData uri="http://schemas.openxmlformats.org/drawingml/2006/table">
            <a:tbl>
              <a:tblPr firstRow="1" bandRow="1">
                <a:tableStyleId>{5C22544A-7EE6-4342-B048-85BDC9FD1C3A}</a:tableStyleId>
              </a:tblPr>
              <a:tblGrid>
                <a:gridCol w="2736304"/>
                <a:gridCol w="2880320"/>
              </a:tblGrid>
              <a:tr h="370840">
                <a:tc>
                  <a:txBody>
                    <a:bodyPr/>
                    <a:lstStyle/>
                    <a:p>
                      <a:r>
                        <a:rPr lang="en-AU" dirty="0" smtClean="0"/>
                        <a:t>Learning areas</a:t>
                      </a:r>
                      <a:endParaRPr lang="en-AU" dirty="0"/>
                    </a:p>
                  </a:txBody>
                  <a:tcPr/>
                </a:tc>
                <a:tc>
                  <a:txBody>
                    <a:bodyPr/>
                    <a:lstStyle/>
                    <a:p>
                      <a:r>
                        <a:rPr lang="en-AU" dirty="0" smtClean="0"/>
                        <a:t>Capabilities</a:t>
                      </a:r>
                      <a:endParaRPr lang="en-AU" dirty="0"/>
                    </a:p>
                  </a:txBody>
                  <a:tcPr/>
                </a:tc>
              </a:tr>
              <a:tr h="370840">
                <a:tc>
                  <a:txBody>
                    <a:bodyPr/>
                    <a:lstStyle/>
                    <a:p>
                      <a:r>
                        <a:rPr lang="en-AU" sz="1600" dirty="0" smtClean="0"/>
                        <a:t>English</a:t>
                      </a:r>
                      <a:endParaRPr lang="en-AU" sz="1600" dirty="0"/>
                    </a:p>
                  </a:txBody>
                  <a:tcPr/>
                </a:tc>
                <a:tc>
                  <a:txBody>
                    <a:bodyPr/>
                    <a:lstStyle/>
                    <a:p>
                      <a:r>
                        <a:rPr lang="en-AU" sz="1600" dirty="0" smtClean="0"/>
                        <a:t>Critical</a:t>
                      </a:r>
                      <a:r>
                        <a:rPr lang="en-AU" sz="1600" baseline="0" dirty="0" smtClean="0"/>
                        <a:t> and Creative Thinking</a:t>
                      </a:r>
                      <a:endParaRPr lang="en-AU" sz="1600" dirty="0"/>
                    </a:p>
                  </a:txBody>
                  <a:tcPr/>
                </a:tc>
              </a:tr>
              <a:tr h="370840">
                <a:tc>
                  <a:txBody>
                    <a:bodyPr/>
                    <a:lstStyle/>
                    <a:p>
                      <a:r>
                        <a:rPr lang="en-AU" sz="1600" dirty="0" smtClean="0"/>
                        <a:t>Mathematics</a:t>
                      </a:r>
                      <a:endParaRPr lang="en-AU" sz="1600" dirty="0"/>
                    </a:p>
                  </a:txBody>
                  <a:tcPr/>
                </a:tc>
                <a:tc>
                  <a:txBody>
                    <a:bodyPr/>
                    <a:lstStyle/>
                    <a:p>
                      <a:r>
                        <a:rPr lang="en-AU" sz="1600" dirty="0" smtClean="0"/>
                        <a:t>Personal and Social Capability</a:t>
                      </a:r>
                      <a:endParaRPr lang="en-AU" sz="1600" dirty="0">
                        <a:solidFill>
                          <a:schemeClr val="tx1"/>
                        </a:solidFill>
                      </a:endParaRPr>
                    </a:p>
                  </a:txBody>
                  <a:tcPr/>
                </a:tc>
              </a:tr>
              <a:tr h="370840">
                <a:tc>
                  <a:txBody>
                    <a:bodyPr/>
                    <a:lstStyle/>
                    <a:p>
                      <a:r>
                        <a:rPr lang="en-AU" sz="2000" dirty="0" smtClean="0"/>
                        <a:t>Science</a:t>
                      </a:r>
                      <a:endParaRPr lang="en-AU"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Intercultural Capability</a:t>
                      </a:r>
                      <a:endParaRPr lang="en-AU" sz="1600" dirty="0" smtClean="0">
                        <a:solidFill>
                          <a:schemeClr val="tx1"/>
                        </a:solidFill>
                      </a:endParaRPr>
                    </a:p>
                  </a:txBody>
                  <a:tcPr/>
                </a:tc>
              </a:tr>
              <a:tr h="370840">
                <a:tc>
                  <a:txBody>
                    <a:bodyPr/>
                    <a:lstStyle/>
                    <a:p>
                      <a:r>
                        <a:rPr lang="en-AU" sz="1600" dirty="0" smtClean="0"/>
                        <a:t>Health and Physical Education</a:t>
                      </a:r>
                      <a:endParaRPr lang="en-AU" sz="1600" dirty="0"/>
                    </a:p>
                  </a:txBody>
                  <a:tcPr/>
                </a:tc>
                <a:tc>
                  <a:txBody>
                    <a:bodyPr/>
                    <a:lstStyle/>
                    <a:p>
                      <a:r>
                        <a:rPr lang="en-AU" sz="1600" dirty="0" smtClean="0"/>
                        <a:t>Ethical Capability</a:t>
                      </a:r>
                      <a:endParaRPr lang="en-AU" sz="1600" dirty="0">
                        <a:solidFill>
                          <a:schemeClr val="tx1"/>
                        </a:solidFill>
                      </a:endParaRPr>
                    </a:p>
                  </a:txBody>
                  <a:tcPr/>
                </a:tc>
              </a:tr>
              <a:tr h="370840">
                <a:tc>
                  <a:txBody>
                    <a:bodyPr/>
                    <a:lstStyle/>
                    <a:p>
                      <a:r>
                        <a:rPr lang="en-AU" sz="1600" dirty="0" smtClean="0"/>
                        <a:t>Humanities and Social Sciences </a:t>
                      </a:r>
                      <a:r>
                        <a:rPr lang="en-AU" sz="1400" dirty="0" smtClean="0"/>
                        <a:t>(History, Geography,</a:t>
                      </a:r>
                      <a:r>
                        <a:rPr lang="en-AU" sz="1400" baseline="0" dirty="0" smtClean="0"/>
                        <a:t> </a:t>
                      </a:r>
                      <a:r>
                        <a:rPr lang="en-AU" sz="1400" dirty="0" smtClean="0"/>
                        <a:t>Civics</a:t>
                      </a:r>
                      <a:r>
                        <a:rPr lang="en-AU" sz="1400" baseline="0" dirty="0" smtClean="0"/>
                        <a:t> and Citizenship; Business and Economics)</a:t>
                      </a:r>
                      <a:endParaRPr lang="en-AU" sz="1400" dirty="0"/>
                    </a:p>
                  </a:txBody>
                  <a:tcPr/>
                </a:tc>
                <a:tc>
                  <a:txBody>
                    <a:bodyPr/>
                    <a:lstStyle/>
                    <a:p>
                      <a:endParaRPr lang="en-AU" sz="1600" dirty="0"/>
                    </a:p>
                  </a:txBody>
                  <a:tcPr/>
                </a:tc>
              </a:tr>
              <a:tr h="370840">
                <a:tc>
                  <a:txBody>
                    <a:bodyPr/>
                    <a:lstStyle/>
                    <a:p>
                      <a:r>
                        <a:rPr lang="en-AU" sz="1600" dirty="0" smtClean="0"/>
                        <a:t>Languages</a:t>
                      </a:r>
                      <a:endParaRPr lang="en-AU" sz="1600" dirty="0"/>
                    </a:p>
                  </a:txBody>
                  <a:tcPr/>
                </a:tc>
                <a:tc>
                  <a:txBody>
                    <a:bodyPr/>
                    <a:lstStyle/>
                    <a:p>
                      <a:endParaRPr lang="en-AU" sz="1600" dirty="0"/>
                    </a:p>
                  </a:txBody>
                  <a:tcPr/>
                </a:tc>
              </a:tr>
              <a:tr h="370840">
                <a:tc>
                  <a:txBody>
                    <a:bodyPr/>
                    <a:lstStyle/>
                    <a:p>
                      <a:r>
                        <a:rPr lang="en-AU" sz="1600" dirty="0" smtClean="0"/>
                        <a:t>The Arts</a:t>
                      </a:r>
                      <a:endParaRPr lang="en-AU" sz="1600" dirty="0"/>
                    </a:p>
                  </a:txBody>
                  <a:tcPr/>
                </a:tc>
                <a:tc>
                  <a:txBody>
                    <a:bodyPr/>
                    <a:lstStyle/>
                    <a:p>
                      <a:endParaRPr lang="en-AU" sz="1600" dirty="0"/>
                    </a:p>
                  </a:txBody>
                  <a:tcPr/>
                </a:tc>
              </a:tr>
              <a:tr h="370840">
                <a:tc>
                  <a:txBody>
                    <a:bodyPr/>
                    <a:lstStyle/>
                    <a:p>
                      <a:r>
                        <a:rPr lang="en-AU" sz="1600" dirty="0" smtClean="0"/>
                        <a:t>Technologies </a:t>
                      </a:r>
                      <a:r>
                        <a:rPr lang="en-AU" sz="1400" kern="1200" dirty="0" smtClean="0"/>
                        <a:t>(Design and Technologies and  Digital Technologies)</a:t>
                      </a:r>
                      <a:endParaRPr lang="en-AU" sz="1400" kern="1200" dirty="0">
                        <a:solidFill>
                          <a:schemeClr val="dk1"/>
                        </a:solidFill>
                        <a:latin typeface="+mn-lt"/>
                        <a:ea typeface="+mn-ea"/>
                        <a:cs typeface="+mn-cs"/>
                      </a:endParaRPr>
                    </a:p>
                  </a:txBody>
                  <a:tcPr/>
                </a:tc>
                <a:tc>
                  <a:txBody>
                    <a:bodyPr/>
                    <a:lstStyle/>
                    <a:p>
                      <a:endParaRPr lang="en-AU" sz="1600" dirty="0"/>
                    </a:p>
                  </a:txBody>
                  <a:tcPr/>
                </a:tc>
              </a:tr>
            </a:tbl>
          </a:graphicData>
        </a:graphic>
      </p:graphicFrame>
    </p:spTree>
    <p:extLst>
      <p:ext uri="{BB962C8B-B14F-4D97-AF65-F5344CB8AC3E}">
        <p14:creationId xmlns:p14="http://schemas.microsoft.com/office/powerpoint/2010/main" val="16601423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06680" cy="792088"/>
          </a:xfrm>
        </p:spPr>
        <p:txBody>
          <a:bodyPr/>
          <a:lstStyle/>
          <a:p>
            <a:r>
              <a:rPr lang="en-AU" sz="3600" dirty="0" smtClean="0"/>
              <a:t>What is happening in your school?</a:t>
            </a:r>
            <a:endParaRPr lang="en-AU" sz="3600" dirty="0"/>
          </a:p>
        </p:txBody>
      </p:sp>
      <p:sp>
        <p:nvSpPr>
          <p:cNvPr id="3" name="Content Placeholder 2"/>
          <p:cNvSpPr>
            <a:spLocks noGrp="1"/>
          </p:cNvSpPr>
          <p:nvPr>
            <p:ph idx="1"/>
          </p:nvPr>
        </p:nvSpPr>
        <p:spPr>
          <a:xfrm>
            <a:off x="179512" y="1340768"/>
            <a:ext cx="8856984" cy="4896544"/>
          </a:xfrm>
        </p:spPr>
        <p:txBody>
          <a:bodyPr/>
          <a:lstStyle/>
          <a:p>
            <a:pPr>
              <a:buFont typeface="Arial" panose="020B0604020202020204" pitchFamily="34" charset="0"/>
              <a:buChar char="•"/>
            </a:pPr>
            <a:r>
              <a:rPr lang="en-AU" sz="1800" b="0" dirty="0" smtClean="0"/>
              <a:t>Is Science taught as a ‘stand-alone’ learning area?</a:t>
            </a:r>
          </a:p>
          <a:p>
            <a:pPr>
              <a:buFont typeface="Arial" panose="020B0604020202020204" pitchFamily="34" charset="0"/>
              <a:buChar char="•"/>
            </a:pPr>
            <a:r>
              <a:rPr lang="en-AU" sz="1800" b="0" dirty="0" smtClean="0"/>
              <a:t>Is Science taught by combining multiple year levels?</a:t>
            </a:r>
          </a:p>
          <a:p>
            <a:pPr>
              <a:buFont typeface="Arial" panose="020B0604020202020204" pitchFamily="34" charset="0"/>
              <a:buChar char="•"/>
            </a:pPr>
            <a:r>
              <a:rPr lang="en-AU" sz="1800" b="0" dirty="0" smtClean="0"/>
              <a:t>Is Science linked to teaching in other disciplines ?</a:t>
            </a:r>
          </a:p>
          <a:p>
            <a:pPr>
              <a:buFont typeface="Arial" panose="020B0604020202020204" pitchFamily="34" charset="0"/>
              <a:buChar char="•"/>
            </a:pPr>
            <a:r>
              <a:rPr lang="en-AU" sz="1800" b="0" dirty="0"/>
              <a:t>Is Science linked to teaching </a:t>
            </a:r>
            <a:r>
              <a:rPr lang="en-AU" sz="1800" b="0" dirty="0" smtClean="0"/>
              <a:t>specific capabilities?</a:t>
            </a:r>
          </a:p>
          <a:p>
            <a:pPr>
              <a:buFont typeface="Arial" panose="020B0604020202020204" pitchFamily="34" charset="0"/>
              <a:buChar char="•"/>
            </a:pPr>
            <a:r>
              <a:rPr lang="en-AU" sz="1800" b="0" dirty="0" smtClean="0"/>
              <a:t>Is Science taught as project-based learning modules? Individualised inquiry?</a:t>
            </a:r>
          </a:p>
          <a:p>
            <a:pPr>
              <a:buFont typeface="Arial" panose="020B0604020202020204" pitchFamily="34" charset="0"/>
              <a:buChar char="•"/>
            </a:pPr>
            <a:r>
              <a:rPr lang="en-AU" sz="1800" b="0" dirty="0" smtClean="0"/>
              <a:t>How is the Science program arranged (for </a:t>
            </a:r>
            <a:r>
              <a:rPr lang="en-AU" sz="1800" b="0" dirty="0"/>
              <a:t>example, terms, semesters, blocks, a multidisciplinary/integrated program)?</a:t>
            </a:r>
          </a:p>
          <a:p>
            <a:pPr>
              <a:buFont typeface="Arial" panose="020B0604020202020204" pitchFamily="34" charset="0"/>
              <a:buChar char="•"/>
            </a:pPr>
            <a:r>
              <a:rPr lang="en-AU" sz="1800" b="0" dirty="0" smtClean="0"/>
              <a:t>How is Science scheduled at each level?</a:t>
            </a:r>
          </a:p>
          <a:p>
            <a:pPr>
              <a:buFont typeface="Arial"/>
              <a:buChar char="•"/>
            </a:pPr>
            <a:r>
              <a:rPr lang="en-AU" sz="1800" b="0" dirty="0" smtClean="0"/>
              <a:t>Is Science included in </a:t>
            </a:r>
            <a:r>
              <a:rPr lang="en-AU" sz="1800" b="0" dirty="0"/>
              <a:t>the co-curricular </a:t>
            </a:r>
            <a:r>
              <a:rPr lang="en-AU" sz="1800" b="0" dirty="0" smtClean="0"/>
              <a:t>program (for example, camps, family science nights, science club, science/medical fund-raising)?</a:t>
            </a:r>
            <a:endParaRPr lang="en-AU" sz="1800" b="0" dirty="0"/>
          </a:p>
          <a:p>
            <a:pPr>
              <a:buFont typeface="Arial"/>
              <a:buChar char="•"/>
            </a:pPr>
            <a:r>
              <a:rPr lang="en-AU" sz="1800" b="0" dirty="0" smtClean="0"/>
              <a:t>Is Science an </a:t>
            </a:r>
            <a:r>
              <a:rPr lang="en-AU" sz="1800" b="0" dirty="0"/>
              <a:t>integral part of whole school events or </a:t>
            </a:r>
            <a:r>
              <a:rPr lang="en-AU" sz="1800" b="0" dirty="0" smtClean="0"/>
              <a:t>projects (for example, energy audits, environmental remediation, solar car challenge)?</a:t>
            </a:r>
            <a:endParaRPr lang="en-AU" sz="1800" b="0" dirty="0"/>
          </a:p>
          <a:p>
            <a:pPr>
              <a:buFont typeface="Arial"/>
              <a:buChar char="•"/>
            </a:pPr>
            <a:r>
              <a:rPr lang="en-AU" sz="1800" b="0" dirty="0" smtClean="0"/>
              <a:t>Is Science connected </a:t>
            </a:r>
            <a:r>
              <a:rPr lang="en-AU" sz="1800" b="0" dirty="0"/>
              <a:t>to </a:t>
            </a:r>
            <a:r>
              <a:rPr lang="en-AU" sz="1800" b="0" dirty="0" smtClean="0"/>
              <a:t>science in </a:t>
            </a:r>
            <a:r>
              <a:rPr lang="en-AU" sz="1800" b="0" dirty="0"/>
              <a:t>the </a:t>
            </a:r>
            <a:r>
              <a:rPr lang="en-AU" sz="1800" b="0" dirty="0" smtClean="0"/>
              <a:t>community (for example, community science data collection projects, environmental projects)?</a:t>
            </a:r>
          </a:p>
          <a:p>
            <a:pPr>
              <a:buFont typeface="Arial"/>
              <a:buChar char="•"/>
            </a:pPr>
            <a:r>
              <a:rPr lang="en-AU" sz="1800" b="0" dirty="0" smtClean="0"/>
              <a:t>Is Science taught by specialists?</a:t>
            </a:r>
            <a:endParaRPr lang="en-AU" sz="1800" b="0" dirty="0"/>
          </a:p>
          <a:p>
            <a:pPr>
              <a:buFont typeface="Arial" panose="020B0604020202020204" pitchFamily="34" charset="0"/>
              <a:buChar char="•"/>
            </a:pPr>
            <a:endParaRPr lang="en-AU" sz="2800" b="0" dirty="0"/>
          </a:p>
        </p:txBody>
      </p:sp>
    </p:spTree>
    <p:extLst>
      <p:ext uri="{BB962C8B-B14F-4D97-AF65-F5344CB8AC3E}">
        <p14:creationId xmlns:p14="http://schemas.microsoft.com/office/powerpoint/2010/main" val="18164821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r>
              <a:rPr lang="en-AU" sz="3200" dirty="0" smtClean="0"/>
              <a:t>Science + Technologies </a:t>
            </a:r>
            <a:r>
              <a:rPr lang="en-AU" sz="3200" smtClean="0"/>
              <a:t>= MasterChef</a:t>
            </a:r>
            <a:r>
              <a:rPr lang="en-AU" sz="3200" dirty="0" smtClean="0"/>
              <a:t>?</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430660521"/>
              </p:ext>
            </p:extLst>
          </p:nvPr>
        </p:nvGraphicFramePr>
        <p:xfrm>
          <a:off x="107504" y="1412776"/>
          <a:ext cx="6840760" cy="4815840"/>
        </p:xfrm>
        <a:graphic>
          <a:graphicData uri="http://schemas.openxmlformats.org/drawingml/2006/table">
            <a:tbl>
              <a:tblPr firstRow="1" bandRow="1">
                <a:tableStyleId>{5C22544A-7EE6-4342-B048-85BDC9FD1C3A}</a:tableStyleId>
              </a:tblPr>
              <a:tblGrid>
                <a:gridCol w="1296144"/>
                <a:gridCol w="792088"/>
                <a:gridCol w="4752528"/>
              </a:tblGrid>
              <a:tr h="370840">
                <a:tc>
                  <a:txBody>
                    <a:bodyPr/>
                    <a:lstStyle/>
                    <a:p>
                      <a:r>
                        <a:rPr lang="en-AU" dirty="0" smtClean="0"/>
                        <a:t>Learning area</a:t>
                      </a:r>
                      <a:endParaRPr lang="en-US" dirty="0"/>
                    </a:p>
                  </a:txBody>
                  <a:tcPr/>
                </a:tc>
                <a:tc>
                  <a:txBody>
                    <a:bodyPr/>
                    <a:lstStyle/>
                    <a:p>
                      <a:r>
                        <a:rPr lang="en-AU" dirty="0" smtClean="0"/>
                        <a:t>Level</a:t>
                      </a:r>
                      <a:endParaRPr lang="en-US" dirty="0"/>
                    </a:p>
                  </a:txBody>
                  <a:tcPr/>
                </a:tc>
                <a:tc>
                  <a:txBody>
                    <a:bodyPr/>
                    <a:lstStyle/>
                    <a:p>
                      <a:r>
                        <a:rPr lang="en-AU" dirty="0" smtClean="0"/>
                        <a:t>Content description</a:t>
                      </a:r>
                      <a:endParaRPr lang="en-US" dirty="0"/>
                    </a:p>
                  </a:txBody>
                  <a:tcPr/>
                </a:tc>
              </a:tr>
              <a:tr h="370840">
                <a:tc>
                  <a:txBody>
                    <a:bodyPr/>
                    <a:lstStyle/>
                    <a:p>
                      <a:r>
                        <a:rPr lang="en-AU" sz="1400" dirty="0" smtClean="0"/>
                        <a:t>Science</a:t>
                      </a:r>
                      <a:endParaRPr lang="en-US" sz="1400" dirty="0"/>
                    </a:p>
                  </a:txBody>
                  <a:tcPr/>
                </a:tc>
                <a:tc rowSpan="2">
                  <a:txBody>
                    <a:bodyPr/>
                    <a:lstStyle/>
                    <a:p>
                      <a:r>
                        <a:rPr lang="en-AU" sz="1400" dirty="0" smtClean="0"/>
                        <a:t>F-2</a:t>
                      </a:r>
                      <a:endParaRPr lang="en-US" sz="1400" dirty="0"/>
                    </a:p>
                  </a:txBody>
                  <a:tcPr/>
                </a:tc>
                <a:tc>
                  <a:txBody>
                    <a:bodyPr/>
                    <a:lstStyle/>
                    <a:p>
                      <a:r>
                        <a:rPr lang="en-AU" sz="1400" dirty="0" smtClean="0"/>
                        <a:t>Everyday materials can be physically changed</a:t>
                      </a:r>
                      <a:r>
                        <a:rPr lang="en-AU" sz="1400" baseline="0" dirty="0" smtClean="0"/>
                        <a:t> or combined with other materials in a variety of ways for particular purposes</a:t>
                      </a:r>
                      <a:endParaRPr lang="en-US" sz="1400" dirty="0"/>
                    </a:p>
                  </a:txBody>
                  <a:tcPr/>
                </a:tc>
              </a:tr>
              <a:tr h="370840">
                <a:tc>
                  <a:txBody>
                    <a:bodyPr/>
                    <a:lstStyle/>
                    <a:p>
                      <a:r>
                        <a:rPr lang="en-AU" sz="1400" dirty="0" smtClean="0"/>
                        <a:t>Technologies</a:t>
                      </a:r>
                      <a:endParaRPr lang="en-US" sz="1400" dirty="0"/>
                    </a:p>
                  </a:txBody>
                  <a:tcPr/>
                </a:tc>
                <a:tc vMerge="1">
                  <a:txBody>
                    <a:bodyPr/>
                    <a:lstStyle/>
                    <a:p>
                      <a:endParaRPr lang="en-US" dirty="0"/>
                    </a:p>
                  </a:txBody>
                  <a:tcPr/>
                </a:tc>
                <a:tc>
                  <a:txBody>
                    <a:bodyPr/>
                    <a:lstStyle/>
                    <a:p>
                      <a:r>
                        <a:rPr lang="en-US" sz="1400" kern="1200" dirty="0" smtClean="0">
                          <a:solidFill>
                            <a:schemeClr val="dk1"/>
                          </a:solidFill>
                          <a:effectLst/>
                          <a:latin typeface="+mn-lt"/>
                          <a:ea typeface="+mn-ea"/>
                          <a:cs typeface="+mn-cs"/>
                        </a:rPr>
                        <a:t>Explore how food is selected and prepared for healthy eating</a:t>
                      </a:r>
                      <a:endParaRPr lang="en-US" sz="1400" dirty="0"/>
                    </a:p>
                  </a:txBody>
                  <a:tcPr/>
                </a:tc>
              </a:tr>
              <a:tr h="370840">
                <a:tc>
                  <a:txBody>
                    <a:bodyPr/>
                    <a:lstStyle/>
                    <a:p>
                      <a:r>
                        <a:rPr lang="en-AU" sz="1400" dirty="0" smtClean="0"/>
                        <a:t>Science</a:t>
                      </a:r>
                      <a:endParaRPr lang="en-US" sz="1400" dirty="0"/>
                    </a:p>
                  </a:txBody>
                  <a:tcPr/>
                </a:tc>
                <a:tc rowSpan="2">
                  <a:txBody>
                    <a:bodyPr/>
                    <a:lstStyle/>
                    <a:p>
                      <a:r>
                        <a:rPr lang="en-AU" sz="1400" dirty="0" smtClean="0"/>
                        <a:t>3&amp;4</a:t>
                      </a:r>
                      <a:endParaRPr lang="en-US" sz="1400" dirty="0"/>
                    </a:p>
                  </a:txBody>
                  <a:tcPr/>
                </a:tc>
                <a:tc>
                  <a:txBody>
                    <a:bodyPr/>
                    <a:lstStyle/>
                    <a:p>
                      <a:r>
                        <a:rPr lang="en-AU" sz="1400" dirty="0" smtClean="0"/>
                        <a:t>A change of state between solid and liquid</a:t>
                      </a:r>
                      <a:r>
                        <a:rPr lang="en-AU" sz="1400" baseline="0" dirty="0" smtClean="0"/>
                        <a:t> can be caused by adding or removing heat</a:t>
                      </a:r>
                      <a:endParaRPr lang="en-US" sz="1400" dirty="0"/>
                    </a:p>
                  </a:txBody>
                  <a:tcPr/>
                </a:tc>
              </a:tr>
              <a:tr h="370840">
                <a:tc>
                  <a:txBody>
                    <a:bodyPr/>
                    <a:lstStyle/>
                    <a:p>
                      <a:r>
                        <a:rPr lang="en-AU" sz="1400" dirty="0" smtClean="0"/>
                        <a:t>Technologies</a:t>
                      </a:r>
                      <a:endParaRPr lang="en-US" sz="1400" dirty="0"/>
                    </a:p>
                  </a:txBody>
                  <a:tcPr/>
                </a:tc>
                <a:tc vMerge="1">
                  <a:txBody>
                    <a:bodyPr/>
                    <a:lstStyle/>
                    <a:p>
                      <a:endParaRPr lang="en-US" dirty="0"/>
                    </a:p>
                  </a:txBody>
                  <a:tcPr/>
                </a:tc>
                <a:tc>
                  <a:txBody>
                    <a:bodyPr/>
                    <a:lstStyle/>
                    <a:p>
                      <a:r>
                        <a:rPr lang="en-US" sz="1400" kern="1200" dirty="0" smtClean="0">
                          <a:solidFill>
                            <a:schemeClr val="dk1"/>
                          </a:solidFill>
                          <a:effectLst/>
                          <a:latin typeface="+mn-lt"/>
                          <a:ea typeface="+mn-ea"/>
                          <a:cs typeface="+mn-cs"/>
                        </a:rPr>
                        <a:t>Investigate food preparation techniques used in modern or traditional societies</a:t>
                      </a:r>
                      <a:endParaRPr lang="en-US" sz="1400" dirty="0"/>
                    </a:p>
                  </a:txBody>
                  <a:tcPr/>
                </a:tc>
              </a:tr>
              <a:tr h="370840">
                <a:tc>
                  <a:txBody>
                    <a:bodyPr/>
                    <a:lstStyle/>
                    <a:p>
                      <a:r>
                        <a:rPr lang="en-AU" sz="1400" dirty="0" smtClean="0"/>
                        <a:t>Science</a:t>
                      </a:r>
                      <a:endParaRPr lang="en-US" sz="1400" dirty="0"/>
                    </a:p>
                  </a:txBody>
                  <a:tcPr/>
                </a:tc>
                <a:tc rowSpan="2">
                  <a:txBody>
                    <a:bodyPr/>
                    <a:lstStyle/>
                    <a:p>
                      <a:r>
                        <a:rPr lang="en-AU" sz="1400" dirty="0" smtClean="0"/>
                        <a:t>5&amp;6</a:t>
                      </a:r>
                      <a:endParaRPr lang="en-US" sz="1400" dirty="0"/>
                    </a:p>
                  </a:txBody>
                  <a:tcPr/>
                </a:tc>
                <a:tc>
                  <a:txBody>
                    <a:bodyPr/>
                    <a:lstStyle/>
                    <a:p>
                      <a:pPr marL="285750" indent="-285750">
                        <a:buFont typeface="Arial" panose="020B0604020202020204" pitchFamily="34" charset="0"/>
                        <a:buChar char="•"/>
                      </a:pPr>
                      <a:r>
                        <a:rPr lang="en-AU" sz="1400" dirty="0" smtClean="0"/>
                        <a:t>Solids, liquids</a:t>
                      </a:r>
                      <a:r>
                        <a:rPr lang="en-AU" sz="1400" baseline="0" dirty="0" smtClean="0"/>
                        <a:t> and gases behave in different ways and have observable properties that help classify them</a:t>
                      </a:r>
                    </a:p>
                    <a:p>
                      <a:pPr marL="285750" indent="-285750">
                        <a:buFont typeface="Arial" panose="020B0604020202020204" pitchFamily="34" charset="0"/>
                        <a:buChar char="•"/>
                      </a:pPr>
                      <a:r>
                        <a:rPr lang="en-AU" sz="1400" baseline="0" dirty="0" smtClean="0"/>
                        <a:t>Changes to materials can be reversible, including melting, freezing, evaporating, or irreversible, including burning and rusting</a:t>
                      </a:r>
                      <a:endParaRPr lang="en-US" sz="1400" dirty="0"/>
                    </a:p>
                  </a:txBody>
                  <a:tcPr/>
                </a:tc>
              </a:tr>
              <a:tr h="370840">
                <a:tc>
                  <a:txBody>
                    <a:bodyPr/>
                    <a:lstStyle/>
                    <a:p>
                      <a:r>
                        <a:rPr lang="en-AU" sz="1400" dirty="0" smtClean="0"/>
                        <a:t>Technologies</a:t>
                      </a:r>
                      <a:endParaRPr lang="en-US" sz="1400" dirty="0"/>
                    </a:p>
                  </a:txBody>
                  <a:tcPr/>
                </a:tc>
                <a:tc vMerge="1">
                  <a:txBody>
                    <a:bodyPr/>
                    <a:lstStyle/>
                    <a:p>
                      <a:endParaRPr lang="en-US" dirty="0"/>
                    </a:p>
                  </a:txBody>
                  <a:tcPr/>
                </a:tc>
                <a:tc>
                  <a:txBody>
                    <a:bodyPr/>
                    <a:lstStyle/>
                    <a:p>
                      <a:r>
                        <a:rPr lang="en-US" sz="1400" kern="1200" dirty="0" smtClean="0">
                          <a:solidFill>
                            <a:schemeClr val="dk1"/>
                          </a:solidFill>
                          <a:effectLst/>
                          <a:latin typeface="+mn-lt"/>
                          <a:ea typeface="+mn-ea"/>
                          <a:cs typeface="+mn-cs"/>
                        </a:rPr>
                        <a:t>Investigate the role of food preparation in maintaining good health and the importance of food safety and hygiene</a:t>
                      </a:r>
                      <a:endParaRPr lang="en-US" sz="1400" dirty="0"/>
                    </a:p>
                  </a:txBody>
                  <a:tcPr/>
                </a:tc>
              </a:tr>
            </a:tbl>
          </a:graphicData>
        </a:graphic>
      </p:graphicFrame>
      <p:sp>
        <p:nvSpPr>
          <p:cNvPr id="10" name="Cloud Callout 9"/>
          <p:cNvSpPr/>
          <p:nvPr/>
        </p:nvSpPr>
        <p:spPr bwMode="auto">
          <a:xfrm>
            <a:off x="6763725" y="1112349"/>
            <a:ext cx="2195736" cy="1656184"/>
          </a:xfrm>
          <a:prstGeom prst="cloudCallout">
            <a:avLst>
              <a:gd name="adj1" fmla="val -57545"/>
              <a:gd name="adj2" fmla="val 7485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1" name="TextBox 10"/>
          <p:cNvSpPr txBox="1"/>
          <p:nvPr/>
        </p:nvSpPr>
        <p:spPr>
          <a:xfrm>
            <a:off x="7164288" y="1412775"/>
            <a:ext cx="1656184" cy="1169551"/>
          </a:xfrm>
          <a:prstGeom prst="rect">
            <a:avLst/>
          </a:prstGeom>
          <a:noFill/>
        </p:spPr>
        <p:txBody>
          <a:bodyPr wrap="square" rtlCol="0">
            <a:spAutoFit/>
          </a:bodyPr>
          <a:lstStyle/>
          <a:p>
            <a:pPr algn="ctr"/>
            <a:r>
              <a:rPr lang="en-AU" sz="1400" dirty="0" smtClean="0"/>
              <a:t>Can vegetables make good ice-cream e.g. carrot ice-cream?</a:t>
            </a:r>
            <a:endParaRPr lang="en-US" sz="1400" dirty="0"/>
          </a:p>
        </p:txBody>
      </p:sp>
      <p:sp>
        <p:nvSpPr>
          <p:cNvPr id="12" name="Cloud Callout 11"/>
          <p:cNvSpPr/>
          <p:nvPr/>
        </p:nvSpPr>
        <p:spPr bwMode="auto">
          <a:xfrm>
            <a:off x="6876256" y="4725144"/>
            <a:ext cx="2083205" cy="1440160"/>
          </a:xfrm>
          <a:prstGeom prst="cloudCallout">
            <a:avLst>
              <a:gd name="adj1" fmla="val -69348"/>
              <a:gd name="adj2" fmla="val -12132"/>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3" name="TextBox 12"/>
          <p:cNvSpPr txBox="1"/>
          <p:nvPr/>
        </p:nvSpPr>
        <p:spPr>
          <a:xfrm>
            <a:off x="6876256" y="5075892"/>
            <a:ext cx="1944216" cy="738664"/>
          </a:xfrm>
          <a:prstGeom prst="rect">
            <a:avLst/>
          </a:prstGeom>
          <a:noFill/>
        </p:spPr>
        <p:txBody>
          <a:bodyPr wrap="square" rtlCol="0">
            <a:spAutoFit/>
          </a:bodyPr>
          <a:lstStyle/>
          <a:p>
            <a:pPr algn="ctr"/>
            <a:r>
              <a:rPr lang="en-AU" sz="1400" dirty="0" smtClean="0"/>
              <a:t>What happens in fermentation? </a:t>
            </a:r>
            <a:r>
              <a:rPr lang="en-AU" sz="1400" dirty="0"/>
              <a:t>o</a:t>
            </a:r>
            <a:r>
              <a:rPr lang="en-AU" sz="1400" dirty="0" smtClean="0"/>
              <a:t>r caramelisation? </a:t>
            </a:r>
            <a:endParaRPr lang="en-US" sz="1400" dirty="0"/>
          </a:p>
        </p:txBody>
      </p:sp>
      <p:sp>
        <p:nvSpPr>
          <p:cNvPr id="14" name="Cloud Callout 13"/>
          <p:cNvSpPr/>
          <p:nvPr/>
        </p:nvSpPr>
        <p:spPr bwMode="auto">
          <a:xfrm>
            <a:off x="6876256" y="2768533"/>
            <a:ext cx="2267744" cy="1964161"/>
          </a:xfrm>
          <a:prstGeom prst="cloudCallout">
            <a:avLst>
              <a:gd name="adj1" fmla="val -65930"/>
              <a:gd name="adj2" fmla="val -2319"/>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TextBox 14"/>
          <p:cNvSpPr txBox="1"/>
          <p:nvPr/>
        </p:nvSpPr>
        <p:spPr>
          <a:xfrm>
            <a:off x="7020273" y="3132256"/>
            <a:ext cx="1939188" cy="1169551"/>
          </a:xfrm>
          <a:prstGeom prst="rect">
            <a:avLst/>
          </a:prstGeom>
          <a:noFill/>
        </p:spPr>
        <p:txBody>
          <a:bodyPr wrap="square" rtlCol="0">
            <a:spAutoFit/>
          </a:bodyPr>
          <a:lstStyle/>
          <a:p>
            <a:pPr algn="ctr"/>
            <a:r>
              <a:rPr lang="en-AU" sz="1400" dirty="0" smtClean="0"/>
              <a:t>What is the difference between ice-cream and sorbet? How can jellies be layered?</a:t>
            </a:r>
            <a:endParaRPr lang="en-US" sz="1400" dirty="0"/>
          </a:p>
        </p:txBody>
      </p:sp>
    </p:spTree>
    <p:extLst>
      <p:ext uri="{BB962C8B-B14F-4D97-AF65-F5344CB8AC3E}">
        <p14:creationId xmlns:p14="http://schemas.microsoft.com/office/powerpoint/2010/main" val="17150697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134672" cy="576064"/>
          </a:xfrm>
        </p:spPr>
        <p:txBody>
          <a:bodyPr/>
          <a:lstStyle/>
          <a:p>
            <a:r>
              <a:rPr lang="en-AU" sz="2800" dirty="0" smtClean="0"/>
              <a:t>Science and the capabilities: an approach to whole school planning</a:t>
            </a:r>
            <a:endParaRPr lang="en-AU" sz="2800" dirty="0"/>
          </a:p>
        </p:txBody>
      </p:sp>
      <p:sp>
        <p:nvSpPr>
          <p:cNvPr id="6" name="Oval 5"/>
          <p:cNvSpPr/>
          <p:nvPr/>
        </p:nvSpPr>
        <p:spPr bwMode="auto">
          <a:xfrm>
            <a:off x="1287267" y="1642429"/>
            <a:ext cx="6740373" cy="720080"/>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smtClean="0"/>
              <a:t>Whole school planning</a:t>
            </a:r>
            <a:endParaRPr kumimoji="0" lang="en-AU" sz="2400" b="0" i="0" u="none" strike="noStrike" cap="none" normalizeH="0" baseline="0" dirty="0" smtClean="0">
              <a:ln>
                <a:noFill/>
              </a:ln>
              <a:solidFill>
                <a:schemeClr val="tx1"/>
              </a:solidFill>
              <a:effectLst/>
              <a:latin typeface="Verdana" pitchFamily="34" charset="0"/>
            </a:endParaRPr>
          </a:p>
        </p:txBody>
      </p:sp>
      <p:sp>
        <p:nvSpPr>
          <p:cNvPr id="7" name="Rectangle 6"/>
          <p:cNvSpPr/>
          <p:nvPr/>
        </p:nvSpPr>
        <p:spPr bwMode="auto">
          <a:xfrm>
            <a:off x="1287267" y="2819118"/>
            <a:ext cx="6740373" cy="4320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Verdana" pitchFamily="34" charset="0"/>
              </a:rPr>
              <a:t>Capabilities</a:t>
            </a:r>
          </a:p>
        </p:txBody>
      </p:sp>
      <p:sp>
        <p:nvSpPr>
          <p:cNvPr id="8" name="Oval 7"/>
          <p:cNvSpPr/>
          <p:nvPr/>
        </p:nvSpPr>
        <p:spPr bwMode="auto">
          <a:xfrm>
            <a:off x="1173434" y="4320831"/>
            <a:ext cx="7112056" cy="1484433"/>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smtClean="0"/>
              <a:t>*Specific learning area mapping:</a:t>
            </a:r>
          </a:p>
          <a:p>
            <a:pPr marL="0" marR="0" indent="0" algn="ctr" defTabSz="914400" rtl="0" eaLnBrk="0" fontAlgn="base" latinLnBrk="0" hangingPunct="0">
              <a:lnSpc>
                <a:spcPct val="100000"/>
              </a:lnSpc>
              <a:spcBef>
                <a:spcPct val="0"/>
              </a:spcBef>
              <a:spcAft>
                <a:spcPct val="0"/>
              </a:spcAft>
              <a:buClrTx/>
              <a:buSzTx/>
              <a:buFontTx/>
              <a:buNone/>
              <a:tabLst/>
            </a:pPr>
            <a:r>
              <a:rPr lang="en-AU" sz="1400" dirty="0" smtClean="0"/>
              <a:t>Identify which elements of each capability is:</a:t>
            </a:r>
          </a:p>
          <a:p>
            <a:pPr marL="342900" marR="0" indent="-342900" algn="ctr" defTabSz="914400" rtl="0" eaLnBrk="0" fontAlgn="base" latinLnBrk="0" hangingPunct="0">
              <a:lnSpc>
                <a:spcPct val="100000"/>
              </a:lnSpc>
              <a:spcBef>
                <a:spcPct val="0"/>
              </a:spcBef>
              <a:spcAft>
                <a:spcPct val="0"/>
              </a:spcAft>
              <a:buClrTx/>
              <a:buSzTx/>
              <a:buFontTx/>
              <a:buAutoNum type="alphaLcParenBoth"/>
              <a:tabLst/>
            </a:pPr>
            <a:r>
              <a:rPr lang="en-AU" sz="1400" dirty="0" smtClean="0"/>
              <a:t> important for enhancing learning in the area </a:t>
            </a:r>
          </a:p>
          <a:p>
            <a:pPr marL="342900" marR="0" indent="-342900" algn="ctr" defTabSz="914400" rtl="0" eaLnBrk="0" fontAlgn="base" latinLnBrk="0" hangingPunct="0">
              <a:lnSpc>
                <a:spcPct val="100000"/>
              </a:lnSpc>
              <a:spcBef>
                <a:spcPct val="0"/>
              </a:spcBef>
              <a:spcAft>
                <a:spcPct val="0"/>
              </a:spcAft>
              <a:buClrTx/>
              <a:buSzTx/>
              <a:buFontTx/>
              <a:buAutoNum type="alphaLcParenBoth"/>
              <a:tabLst/>
            </a:pPr>
            <a:r>
              <a:rPr lang="en-AU" sz="1400" dirty="0" smtClean="0"/>
              <a:t> moderately important</a:t>
            </a:r>
          </a:p>
          <a:p>
            <a:pPr marL="342900" marR="0" indent="-342900" algn="ctr" defTabSz="914400" rtl="0" eaLnBrk="0" fontAlgn="base" latinLnBrk="0" hangingPunct="0">
              <a:lnSpc>
                <a:spcPct val="100000"/>
              </a:lnSpc>
              <a:spcBef>
                <a:spcPct val="0"/>
              </a:spcBef>
              <a:spcAft>
                <a:spcPct val="0"/>
              </a:spcAft>
              <a:buClrTx/>
              <a:buSzTx/>
              <a:buFontTx/>
              <a:buAutoNum type="alphaLcParenBoth"/>
              <a:tabLst/>
            </a:pPr>
            <a:r>
              <a:rPr lang="en-AU" sz="1400" dirty="0"/>
              <a:t> </a:t>
            </a:r>
            <a:r>
              <a:rPr lang="en-AU" sz="1400" dirty="0" smtClean="0"/>
              <a:t>irrelevant  </a:t>
            </a:r>
            <a:endParaRPr kumimoji="0" lang="en-AU" sz="1400" b="0" i="0" u="none" strike="noStrike" cap="none" normalizeH="0" baseline="0" dirty="0" smtClean="0">
              <a:ln>
                <a:noFill/>
              </a:ln>
              <a:solidFill>
                <a:schemeClr val="tx1"/>
              </a:solidFill>
              <a:effectLst/>
            </a:endParaRPr>
          </a:p>
        </p:txBody>
      </p:sp>
      <p:sp>
        <p:nvSpPr>
          <p:cNvPr id="9" name="Down Arrow 8"/>
          <p:cNvSpPr/>
          <p:nvPr/>
        </p:nvSpPr>
        <p:spPr bwMode="auto">
          <a:xfrm>
            <a:off x="4487145" y="2208718"/>
            <a:ext cx="484632" cy="74464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1287267" y="3235086"/>
            <a:ext cx="1656184" cy="79208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n-lt"/>
              </a:rPr>
              <a:t>Critical and creative thinking</a:t>
            </a:r>
            <a:endParaRPr kumimoji="0" lang="en-AU" sz="1600" b="0" i="0" u="none" strike="noStrike" cap="none" normalizeH="0" baseline="0" dirty="0" smtClean="0">
              <a:ln>
                <a:noFill/>
              </a:ln>
              <a:solidFill>
                <a:schemeClr val="tx1"/>
              </a:solidFill>
              <a:effectLst/>
              <a:latin typeface="+mn-lt"/>
            </a:endParaRPr>
          </a:p>
        </p:txBody>
      </p:sp>
      <p:sp>
        <p:nvSpPr>
          <p:cNvPr id="11" name="Rectangle 10"/>
          <p:cNvSpPr/>
          <p:nvPr/>
        </p:nvSpPr>
        <p:spPr bwMode="auto">
          <a:xfrm>
            <a:off x="4715272" y="3230660"/>
            <a:ext cx="1656184" cy="79651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AU" sz="1600" dirty="0"/>
              <a:t>Intercultural capability</a:t>
            </a:r>
          </a:p>
        </p:txBody>
      </p:sp>
      <p:sp>
        <p:nvSpPr>
          <p:cNvPr id="12" name="Rectangle 11"/>
          <p:cNvSpPr/>
          <p:nvPr/>
        </p:nvSpPr>
        <p:spPr bwMode="auto">
          <a:xfrm>
            <a:off x="2928238" y="3235086"/>
            <a:ext cx="1800200" cy="79208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AU" sz="1600" dirty="0" smtClean="0"/>
              <a:t>Ethical capability</a:t>
            </a:r>
            <a:endParaRPr lang="en-AU" sz="1600" dirty="0"/>
          </a:p>
        </p:txBody>
      </p:sp>
      <p:sp>
        <p:nvSpPr>
          <p:cNvPr id="13" name="Rectangle 12"/>
          <p:cNvSpPr/>
          <p:nvPr/>
        </p:nvSpPr>
        <p:spPr bwMode="auto">
          <a:xfrm>
            <a:off x="6371456" y="3230660"/>
            <a:ext cx="1656184" cy="79208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en-AU" sz="1600" dirty="0"/>
              <a:t>Personal and social capability</a:t>
            </a:r>
          </a:p>
        </p:txBody>
      </p:sp>
      <p:sp>
        <p:nvSpPr>
          <p:cNvPr id="15" name="Up Arrow 14"/>
          <p:cNvSpPr/>
          <p:nvPr/>
        </p:nvSpPr>
        <p:spPr bwMode="auto">
          <a:xfrm>
            <a:off x="3594312" y="4022748"/>
            <a:ext cx="468052" cy="50405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6" name="Up Arrow 15"/>
          <p:cNvSpPr/>
          <p:nvPr/>
        </p:nvSpPr>
        <p:spPr bwMode="auto">
          <a:xfrm>
            <a:off x="1899335" y="4027174"/>
            <a:ext cx="432048" cy="72008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7" name="Up Arrow 16"/>
          <p:cNvSpPr/>
          <p:nvPr/>
        </p:nvSpPr>
        <p:spPr bwMode="auto">
          <a:xfrm>
            <a:off x="6983524" y="4048127"/>
            <a:ext cx="432048" cy="72008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8" name="Up Arrow 17"/>
          <p:cNvSpPr/>
          <p:nvPr/>
        </p:nvSpPr>
        <p:spPr bwMode="auto">
          <a:xfrm>
            <a:off x="5327340" y="4027174"/>
            <a:ext cx="432048" cy="60483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9" name="Oval 18"/>
          <p:cNvSpPr/>
          <p:nvPr/>
        </p:nvSpPr>
        <p:spPr bwMode="auto">
          <a:xfrm>
            <a:off x="1173434" y="1462409"/>
            <a:ext cx="1829232" cy="1080119"/>
          </a:xfrm>
          <a:prstGeom prst="ellipse">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rPr>
              <a:t>Extra-curricular program</a:t>
            </a:r>
          </a:p>
        </p:txBody>
      </p:sp>
      <p:sp>
        <p:nvSpPr>
          <p:cNvPr id="22" name="TextBox 21"/>
          <p:cNvSpPr txBox="1"/>
          <p:nvPr/>
        </p:nvSpPr>
        <p:spPr>
          <a:xfrm>
            <a:off x="127383" y="5805264"/>
            <a:ext cx="4530069" cy="430887"/>
          </a:xfrm>
          <a:prstGeom prst="rect">
            <a:avLst/>
          </a:prstGeom>
          <a:noFill/>
        </p:spPr>
        <p:txBody>
          <a:bodyPr wrap="square" rtlCol="0">
            <a:spAutoFit/>
          </a:bodyPr>
          <a:lstStyle/>
          <a:p>
            <a:r>
              <a:rPr lang="en-AU" sz="1100" dirty="0" smtClean="0"/>
              <a:t>*Note: combining mapping for all 8 learning areas should ensure coverage of all elements of the capabilities</a:t>
            </a:r>
            <a:endParaRPr lang="en-AU" sz="1100" dirty="0"/>
          </a:p>
        </p:txBody>
      </p:sp>
      <p:sp>
        <p:nvSpPr>
          <p:cNvPr id="20" name="Oval 19"/>
          <p:cNvSpPr/>
          <p:nvPr/>
        </p:nvSpPr>
        <p:spPr bwMode="auto">
          <a:xfrm>
            <a:off x="6456258" y="1462408"/>
            <a:ext cx="1829232" cy="1080119"/>
          </a:xfrm>
          <a:prstGeom prst="ellipse">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solidFill>
                  <a:schemeClr val="tx1"/>
                </a:solidFill>
              </a:rPr>
              <a:t>School ethos</a:t>
            </a:r>
            <a:endParaRPr kumimoji="0" lang="en-AU"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440373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51" y="468755"/>
            <a:ext cx="8062664" cy="875184"/>
          </a:xfrm>
        </p:spPr>
        <p:txBody>
          <a:bodyPr/>
          <a:lstStyle/>
          <a:p>
            <a:r>
              <a:rPr lang="en-AU" sz="4000" dirty="0" smtClean="0"/>
              <a:t>Why ‘capabilities’?</a:t>
            </a:r>
            <a:endParaRPr lang="en-AU" sz="4000" dirty="0"/>
          </a:p>
        </p:txBody>
      </p:sp>
      <p:sp>
        <p:nvSpPr>
          <p:cNvPr id="5" name="Rectangle 1"/>
          <p:cNvSpPr>
            <a:spLocks noChangeArrowheads="1"/>
          </p:cNvSpPr>
          <p:nvPr/>
        </p:nvSpPr>
        <p:spPr bwMode="auto">
          <a:xfrm>
            <a:off x="539552" y="3441666"/>
            <a:ext cx="77768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rgbClr val="1F497D"/>
                </a:solidFill>
                <a:effectLst/>
                <a:latin typeface="Calibri" pitchFamily="34" charset="0"/>
                <a:cs typeface="Arial" pitchFamily="34" charset="0"/>
              </a:rPr>
              <a:t> </a:t>
            </a:r>
            <a:endParaRPr kumimoji="0" lang="en-AU"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rgbClr val="1F497D"/>
                </a:solidFill>
                <a:effectLst/>
                <a:latin typeface="Calibri" pitchFamily="34" charset="0"/>
                <a:cs typeface="Arial" pitchFamily="34" charset="0"/>
              </a:rPr>
              <a:t> </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548989" y="1628800"/>
            <a:ext cx="7986782" cy="4272790"/>
          </a:xfrm>
        </p:spPr>
        <p:txBody>
          <a:bodyPr/>
          <a:lstStyle/>
          <a:p>
            <a:pPr lvl="0">
              <a:buFont typeface="Arial" pitchFamily="34" charset="0"/>
              <a:buChar char="•"/>
            </a:pPr>
            <a:r>
              <a:rPr lang="en-AU" sz="2800" dirty="0"/>
              <a:t>Australian C</a:t>
            </a:r>
            <a:r>
              <a:rPr lang="en-AU" sz="2800" dirty="0" smtClean="0"/>
              <a:t>urriculum </a:t>
            </a:r>
            <a:r>
              <a:rPr lang="en-AU" sz="2800" dirty="0"/>
              <a:t>G</a:t>
            </a:r>
            <a:r>
              <a:rPr lang="en-AU" sz="2800" dirty="0" smtClean="0"/>
              <a:t>eneral </a:t>
            </a:r>
            <a:r>
              <a:rPr lang="en-AU" sz="2800" dirty="0"/>
              <a:t>C</a:t>
            </a:r>
            <a:r>
              <a:rPr lang="en-AU" sz="2800" dirty="0" smtClean="0"/>
              <a:t>apabilities: </a:t>
            </a:r>
          </a:p>
          <a:p>
            <a:pPr lvl="1">
              <a:buFont typeface="Arial" pitchFamily="34" charset="0"/>
              <a:buChar char="•"/>
            </a:pPr>
            <a:r>
              <a:rPr lang="en-AU" sz="2400" b="0" dirty="0" smtClean="0"/>
              <a:t>general capabilities </a:t>
            </a:r>
            <a:r>
              <a:rPr lang="en-AU" sz="2400" b="0" dirty="0"/>
              <a:t>act as ‘enablers’ for other learning </a:t>
            </a:r>
            <a:r>
              <a:rPr lang="en-AU" sz="2400" b="0" dirty="0" smtClean="0"/>
              <a:t>areas</a:t>
            </a:r>
          </a:p>
          <a:p>
            <a:pPr lvl="1">
              <a:buFont typeface="Arial" pitchFamily="34" charset="0"/>
              <a:buChar char="•"/>
            </a:pPr>
            <a:r>
              <a:rPr lang="en-AU" sz="2400" b="0" dirty="0"/>
              <a:t>n</a:t>
            </a:r>
            <a:r>
              <a:rPr lang="en-AU" sz="2400" b="0" dirty="0" smtClean="0"/>
              <a:t>o achievement standards.</a:t>
            </a:r>
          </a:p>
          <a:p>
            <a:pPr lvl="0">
              <a:buFont typeface="Arial" pitchFamily="34" charset="0"/>
              <a:buChar char="•"/>
            </a:pPr>
            <a:endParaRPr lang="en-AU" altLang="en-US" sz="2800" dirty="0" smtClean="0"/>
          </a:p>
          <a:p>
            <a:pPr lvl="0">
              <a:buFont typeface="Arial" pitchFamily="34" charset="0"/>
              <a:buChar char="•"/>
            </a:pPr>
            <a:r>
              <a:rPr lang="en-AU" altLang="en-US" sz="2800" dirty="0" smtClean="0"/>
              <a:t>Victorian Curriculum F</a:t>
            </a:r>
            <a:r>
              <a:rPr lang="en-AU" altLang="en-US" sz="2800" dirty="0" smtClean="0">
                <a:latin typeface="Courier New"/>
                <a:cs typeface="Courier New"/>
              </a:rPr>
              <a:t>-</a:t>
            </a:r>
            <a:r>
              <a:rPr lang="en-AU" altLang="en-US" sz="2800" dirty="0" smtClean="0"/>
              <a:t>10 capabilities: </a:t>
            </a:r>
          </a:p>
          <a:p>
            <a:pPr lvl="1">
              <a:buFont typeface="Arial" pitchFamily="34" charset="0"/>
              <a:buChar char="•"/>
            </a:pPr>
            <a:r>
              <a:rPr lang="en-AU" sz="2400" b="0" dirty="0" smtClean="0"/>
              <a:t>treated </a:t>
            </a:r>
            <a:r>
              <a:rPr lang="en-AU" sz="2400" b="0" dirty="0"/>
              <a:t>as areas of learning in their own </a:t>
            </a:r>
            <a:r>
              <a:rPr lang="en-AU" sz="2400" b="0" dirty="0" smtClean="0"/>
              <a:t>right and hence </a:t>
            </a:r>
            <a:r>
              <a:rPr lang="en-AU" sz="2400" b="0" dirty="0"/>
              <a:t>they are reported </a:t>
            </a:r>
            <a:r>
              <a:rPr lang="en-AU" sz="2400" b="0" dirty="0" smtClean="0"/>
              <a:t>on</a:t>
            </a:r>
          </a:p>
          <a:p>
            <a:pPr lvl="1">
              <a:buFont typeface="Arial" pitchFamily="34" charset="0"/>
              <a:buChar char="•"/>
            </a:pPr>
            <a:r>
              <a:rPr lang="en-AU" sz="2400" b="0" dirty="0" smtClean="0"/>
              <a:t>achievement </a:t>
            </a:r>
            <a:r>
              <a:rPr lang="en-AU" sz="2400" b="0" dirty="0"/>
              <a:t>standards </a:t>
            </a:r>
            <a:r>
              <a:rPr lang="en-AU" sz="2400" b="0" dirty="0" smtClean="0"/>
              <a:t>written to </a:t>
            </a:r>
            <a:r>
              <a:rPr lang="en-AU" sz="2400" b="0" dirty="0"/>
              <a:t>enable </a:t>
            </a:r>
            <a:r>
              <a:rPr lang="en-AU" sz="2400" b="0" dirty="0" smtClean="0"/>
              <a:t>reporting.</a:t>
            </a:r>
            <a:endParaRPr lang="en-AU" altLang="en-US" sz="2400" b="0" dirty="0"/>
          </a:p>
          <a:p>
            <a:endParaRPr lang="en-AU" dirty="0"/>
          </a:p>
        </p:txBody>
      </p:sp>
    </p:spTree>
    <p:extLst>
      <p:ext uri="{BB962C8B-B14F-4D97-AF65-F5344CB8AC3E}">
        <p14:creationId xmlns:p14="http://schemas.microsoft.com/office/powerpoint/2010/main" val="37127526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37598" cy="803176"/>
          </a:xfrm>
        </p:spPr>
        <p:txBody>
          <a:bodyPr/>
          <a:lstStyle/>
          <a:p>
            <a:r>
              <a:rPr lang="en-AU" sz="2800" dirty="0" smtClean="0"/>
              <a:t>Goldfish activity: science and ethical capability</a:t>
            </a:r>
            <a:endParaRPr lang="en-AU" sz="2800" dirty="0"/>
          </a:p>
        </p:txBody>
      </p:sp>
      <p:sp>
        <p:nvSpPr>
          <p:cNvPr id="3" name="Content Placeholder 2"/>
          <p:cNvSpPr>
            <a:spLocks noGrp="1"/>
          </p:cNvSpPr>
          <p:nvPr>
            <p:ph idx="1"/>
          </p:nvPr>
        </p:nvSpPr>
        <p:spPr>
          <a:xfrm>
            <a:off x="467544" y="1484784"/>
            <a:ext cx="8455854" cy="1944216"/>
          </a:xfrm>
        </p:spPr>
        <p:txBody>
          <a:bodyPr/>
          <a:lstStyle/>
          <a:p>
            <a:pPr marL="0" indent="0">
              <a:buNone/>
            </a:pPr>
            <a:r>
              <a:rPr lang="en-AU" sz="2400" b="0" dirty="0" smtClean="0"/>
              <a:t>Issues related to the concepts of ‘equity’, ‘ethics’ and ‘quality of life’ underpin many everyday situations.</a:t>
            </a:r>
          </a:p>
          <a:p>
            <a:pPr>
              <a:buFont typeface="Arial" pitchFamily="34" charset="0"/>
              <a:buChar char="•"/>
            </a:pPr>
            <a:r>
              <a:rPr lang="en-AU" sz="2000" b="0" dirty="0" smtClean="0"/>
              <a:t>Strong </a:t>
            </a:r>
            <a:r>
              <a:rPr lang="en-AU" sz="2000" b="0" dirty="0"/>
              <a:t>and/or contrasting viewpoints about science-related issues may often be found in the “Letters to the editor” section of newspapers, or in </a:t>
            </a:r>
            <a:r>
              <a:rPr lang="en-AU" sz="2000" b="0" dirty="0" smtClean="0"/>
              <a:t>editorials.</a:t>
            </a:r>
            <a:endParaRPr lang="en-AU" b="0" dirty="0" smtClean="0"/>
          </a:p>
          <a:p>
            <a:pPr marL="0" indent="0">
              <a:buNone/>
            </a:pPr>
            <a:endParaRPr lang="en-AU" dirty="0"/>
          </a:p>
        </p:txBody>
      </p:sp>
      <p:sp>
        <p:nvSpPr>
          <p:cNvPr id="6" name="TextBox 5"/>
          <p:cNvSpPr txBox="1"/>
          <p:nvPr/>
        </p:nvSpPr>
        <p:spPr>
          <a:xfrm>
            <a:off x="755204" y="3789040"/>
            <a:ext cx="7704856" cy="163121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sz="2000" u="sng" dirty="0">
                <a:latin typeface="+mn-lt"/>
              </a:rPr>
              <a:t>Example</a:t>
            </a:r>
            <a:r>
              <a:rPr lang="en-AU" sz="2000" dirty="0">
                <a:latin typeface="+mn-lt"/>
              </a:rPr>
              <a:t>:  A teacher who wanted to explore the issue of “animal rights” in </a:t>
            </a:r>
            <a:r>
              <a:rPr lang="en-AU" sz="2000" dirty="0" smtClean="0">
                <a:latin typeface="+mn-lt"/>
              </a:rPr>
              <a:t>relation to the place of living things in ecosystems used </a:t>
            </a:r>
            <a:r>
              <a:rPr lang="en-AU" sz="2000" dirty="0">
                <a:latin typeface="+mn-lt"/>
              </a:rPr>
              <a:t>the following media article </a:t>
            </a:r>
            <a:r>
              <a:rPr lang="en-AU" sz="2000" dirty="0" smtClean="0">
                <a:latin typeface="+mn-lt"/>
              </a:rPr>
              <a:t>as stimulus material to </a:t>
            </a:r>
            <a:r>
              <a:rPr lang="en-AU" sz="2000" dirty="0">
                <a:latin typeface="+mn-lt"/>
              </a:rPr>
              <a:t>challenge student ideas and explore the concepts of </a:t>
            </a:r>
            <a:r>
              <a:rPr lang="en-AU" sz="2000" dirty="0" smtClean="0">
                <a:latin typeface="+mn-lt"/>
              </a:rPr>
              <a:t>‘equity’, ‘ethics’ </a:t>
            </a:r>
            <a:r>
              <a:rPr lang="en-AU" sz="2000" dirty="0">
                <a:latin typeface="+mn-lt"/>
              </a:rPr>
              <a:t>and </a:t>
            </a:r>
            <a:r>
              <a:rPr lang="en-AU" sz="2000" dirty="0" smtClean="0">
                <a:latin typeface="+mn-lt"/>
              </a:rPr>
              <a:t>‘quality </a:t>
            </a:r>
            <a:r>
              <a:rPr lang="en-AU" sz="2000" dirty="0">
                <a:latin typeface="+mn-lt"/>
              </a:rPr>
              <a:t>of </a:t>
            </a:r>
            <a:r>
              <a:rPr lang="en-AU" sz="2000" dirty="0" smtClean="0">
                <a:latin typeface="+mn-lt"/>
              </a:rPr>
              <a:t>life’   </a:t>
            </a:r>
            <a:endParaRPr lang="en-AU" sz="2000" dirty="0">
              <a:latin typeface="+mn-lt"/>
            </a:endParaRPr>
          </a:p>
        </p:txBody>
      </p:sp>
    </p:spTree>
    <p:extLst>
      <p:ext uri="{BB962C8B-B14F-4D97-AF65-F5344CB8AC3E}">
        <p14:creationId xmlns:p14="http://schemas.microsoft.com/office/powerpoint/2010/main" val="11617732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206680" cy="659160"/>
          </a:xfrm>
        </p:spPr>
        <p:txBody>
          <a:bodyPr/>
          <a:lstStyle/>
          <a:p>
            <a:r>
              <a:rPr lang="en-AU" sz="3200" dirty="0" smtClean="0"/>
              <a:t>Activity: What is a goldfish’s life worth?</a:t>
            </a:r>
            <a:endParaRPr lang="en-AU" sz="3200" dirty="0"/>
          </a:p>
        </p:txBody>
      </p:sp>
      <p:sp>
        <p:nvSpPr>
          <p:cNvPr id="3" name="Content Placeholder 2"/>
          <p:cNvSpPr>
            <a:spLocks noGrp="1"/>
          </p:cNvSpPr>
          <p:nvPr>
            <p:ph idx="1"/>
          </p:nvPr>
        </p:nvSpPr>
        <p:spPr>
          <a:xfrm>
            <a:off x="323528" y="1340768"/>
            <a:ext cx="8568952" cy="4824536"/>
          </a:xfrm>
        </p:spPr>
        <p:txBody>
          <a:bodyPr/>
          <a:lstStyle/>
          <a:p>
            <a:pPr marL="0" indent="0">
              <a:buNone/>
            </a:pPr>
            <a:r>
              <a:rPr lang="en-AU" sz="1600" b="0" dirty="0" smtClean="0"/>
              <a:t>Dear editor,</a:t>
            </a:r>
          </a:p>
          <a:p>
            <a:pPr marL="0" indent="0">
              <a:buNone/>
            </a:pPr>
            <a:r>
              <a:rPr lang="en-AU" sz="1600" b="0" dirty="0" smtClean="0"/>
              <a:t>Many </a:t>
            </a:r>
            <a:r>
              <a:rPr lang="en-AU" sz="1600" b="0" dirty="0"/>
              <a:t>parents buy their children goldfish as a first pet.  They think that by having goldfish, young children learn to be responsible and they can get ready for having other pets, such as dogs, later on in life.  </a:t>
            </a:r>
          </a:p>
          <a:p>
            <a:pPr marL="0" indent="0">
              <a:buNone/>
            </a:pPr>
            <a:r>
              <a:rPr lang="en-AU" sz="1600" b="0" dirty="0"/>
              <a:t>Goldfish only cost $3.00 at our local pet shop, so parents just think it is OK to buy them for their children. If the goldfish die, they just say, “Oh well,  we can just buy another one!”. When their children learn to look after them properly, they can then buy them a “real” pet – like a dog</a:t>
            </a:r>
            <a:r>
              <a:rPr lang="en-AU" sz="1600" b="0" dirty="0" smtClean="0"/>
              <a:t>!</a:t>
            </a:r>
          </a:p>
          <a:p>
            <a:pPr marL="0" indent="0">
              <a:buNone/>
            </a:pPr>
            <a:r>
              <a:rPr lang="en-AU" sz="1600" b="0" dirty="0" smtClean="0"/>
              <a:t>If </a:t>
            </a:r>
            <a:r>
              <a:rPr lang="en-AU" sz="1600" b="0" dirty="0"/>
              <a:t>I was a goldfish, I would be very upset at just being used as practice for having other pets.  Also, their lives are not very interesting – just swimming around in a small tank, in the same environment day in day out, and being fed boring goldfish food. I think that goldfish are being abused and unfairly treated, and something should be done</a:t>
            </a:r>
            <a:r>
              <a:rPr lang="en-AU" sz="1600" b="0" dirty="0" smtClean="0"/>
              <a:t>.</a:t>
            </a:r>
            <a:r>
              <a:rPr lang="en-AU" sz="1600" b="0" dirty="0"/>
              <a:t> </a:t>
            </a:r>
          </a:p>
          <a:p>
            <a:pPr marL="0" indent="0">
              <a:buNone/>
            </a:pPr>
            <a:r>
              <a:rPr lang="en-AU" sz="1600" b="0" dirty="0"/>
              <a:t>If pet shop owners made goldfish cost more, like dogs, then I think that people would think twice before buying them and just wasting their lives.  </a:t>
            </a:r>
          </a:p>
          <a:p>
            <a:pPr marL="0" indent="0">
              <a:buNone/>
            </a:pPr>
            <a:r>
              <a:rPr lang="en-AU" sz="1600" b="0" dirty="0" smtClean="0"/>
              <a:t>How </a:t>
            </a:r>
            <a:r>
              <a:rPr lang="en-AU" sz="1600" b="0" dirty="0"/>
              <a:t>would you like to be treated like some people treat </a:t>
            </a:r>
            <a:r>
              <a:rPr lang="en-AU" sz="1600" b="0" dirty="0" smtClean="0"/>
              <a:t>goldfish? Why </a:t>
            </a:r>
            <a:r>
              <a:rPr lang="en-AU" sz="1600" b="0" dirty="0"/>
              <a:t>should a goldfish’s life be worth less than a person’s life? Or a dog’s life?</a:t>
            </a:r>
          </a:p>
          <a:p>
            <a:pPr marL="0" indent="0">
              <a:buNone/>
            </a:pPr>
            <a:r>
              <a:rPr lang="en-AU" sz="1600" dirty="0" smtClean="0"/>
              <a:t> </a:t>
            </a:r>
            <a:r>
              <a:rPr lang="en-AU" sz="1600" dirty="0"/>
              <a:t>				</a:t>
            </a:r>
            <a:r>
              <a:rPr lang="en-AU" sz="1600" i="1" dirty="0"/>
              <a:t>Mary J, Southbank Primary School  </a:t>
            </a:r>
            <a:endParaRPr lang="en-AU" sz="1600" dirty="0"/>
          </a:p>
          <a:p>
            <a:pPr marL="0" indent="0">
              <a:buNone/>
            </a:pPr>
            <a:endParaRPr lang="en-AU" dirty="0"/>
          </a:p>
        </p:txBody>
      </p:sp>
    </p:spTree>
    <p:extLst>
      <p:ext uri="{BB962C8B-B14F-4D97-AF65-F5344CB8AC3E}">
        <p14:creationId xmlns:p14="http://schemas.microsoft.com/office/powerpoint/2010/main" val="82540172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3200" dirty="0" smtClean="0"/>
              <a:t>Goldfish activity: science continuum</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836194"/>
              </p:ext>
            </p:extLst>
          </p:nvPr>
        </p:nvGraphicFramePr>
        <p:xfrm>
          <a:off x="467544" y="1484784"/>
          <a:ext cx="8424936" cy="4485640"/>
        </p:xfrm>
        <a:graphic>
          <a:graphicData uri="http://schemas.openxmlformats.org/drawingml/2006/table">
            <a:tbl>
              <a:tblPr firstRow="1" bandRow="1">
                <a:tableStyleId>{5C22544A-7EE6-4342-B048-85BDC9FD1C3A}</a:tableStyleId>
              </a:tblPr>
              <a:tblGrid>
                <a:gridCol w="1090329"/>
                <a:gridCol w="7334607"/>
              </a:tblGrid>
              <a:tr h="370840">
                <a:tc>
                  <a:txBody>
                    <a:bodyPr/>
                    <a:lstStyle/>
                    <a:p>
                      <a:pPr algn="ctr"/>
                      <a:r>
                        <a:rPr lang="en-AU" dirty="0" smtClean="0"/>
                        <a:t>Levels</a:t>
                      </a:r>
                      <a:endParaRPr lang="en-AU" dirty="0"/>
                    </a:p>
                  </a:txBody>
                  <a:tcPr/>
                </a:tc>
                <a:tc>
                  <a:txBody>
                    <a:bodyPr/>
                    <a:lstStyle/>
                    <a:p>
                      <a:r>
                        <a:rPr lang="en-AU" dirty="0" smtClean="0"/>
                        <a:t>Strand: Understanding concepts</a:t>
                      </a:r>
                      <a:endParaRPr lang="en-AU" dirty="0"/>
                    </a:p>
                  </a:txBody>
                  <a:tcPr/>
                </a:tc>
              </a:tr>
              <a:tr h="370840">
                <a:tc>
                  <a:txBody>
                    <a:bodyPr/>
                    <a:lstStyle/>
                    <a:p>
                      <a:pPr algn="ctr"/>
                      <a:r>
                        <a:rPr lang="en-AU" dirty="0" smtClean="0"/>
                        <a:t>F-2</a:t>
                      </a:r>
                      <a:endParaRPr lang="en-AU" dirty="0"/>
                    </a:p>
                  </a:txBody>
                  <a:tcPr/>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People use science in their daily lives</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Living things…live in different places where their needs are met</a:t>
                      </a:r>
                      <a:endParaRPr lang="en-AU" dirty="0"/>
                    </a:p>
                  </a:txBody>
                  <a:tcPr/>
                </a:tc>
              </a:tr>
              <a:tr h="370840">
                <a:tc>
                  <a:txBody>
                    <a:bodyPr/>
                    <a:lstStyle/>
                    <a:p>
                      <a:pPr algn="ctr"/>
                      <a:r>
                        <a:rPr lang="en-AU" dirty="0" smtClean="0"/>
                        <a:t>3-4</a:t>
                      </a:r>
                      <a:endParaRPr lang="en-AU" dirty="0"/>
                    </a:p>
                  </a:txBody>
                  <a:tcPr/>
                </a:tc>
                <a:tc>
                  <a:txBody>
                    <a:bodyPr/>
                    <a:lstStyle/>
                    <a:p>
                      <a:pPr marL="285750" indent="-285750">
                        <a:buFont typeface="Arial" panose="020B0604020202020204" pitchFamily="34" charset="0"/>
                        <a:buChar char="•"/>
                      </a:pPr>
                      <a:r>
                        <a:rPr lang="en-AU" dirty="0" smtClean="0"/>
                        <a:t>Science knowledge helps people to understand the effects of their actions</a:t>
                      </a:r>
                    </a:p>
                    <a:p>
                      <a:pPr marL="285750" indent="-285750">
                        <a:buFont typeface="Arial" panose="020B0604020202020204" pitchFamily="34" charset="0"/>
                        <a:buChar char="•"/>
                      </a:pPr>
                      <a:r>
                        <a:rPr lang="en-AU" dirty="0" smtClean="0"/>
                        <a:t>Different living things…depend on each other and the environment</a:t>
                      </a:r>
                      <a:r>
                        <a:rPr lang="en-AU" baseline="0" dirty="0" smtClean="0"/>
                        <a:t> to survive</a:t>
                      </a:r>
                      <a:endParaRPr lang="en-AU" dirty="0"/>
                    </a:p>
                  </a:txBody>
                  <a:tcPr/>
                </a:tc>
              </a:tr>
              <a:tr h="370840">
                <a:tc>
                  <a:txBody>
                    <a:bodyPr/>
                    <a:lstStyle/>
                    <a:p>
                      <a:pPr algn="ctr"/>
                      <a:r>
                        <a:rPr lang="en-AU" dirty="0" smtClean="0"/>
                        <a:t>5-6</a:t>
                      </a:r>
                      <a:endParaRPr lang="en-AU" dirty="0"/>
                    </a:p>
                  </a:txBody>
                  <a:tcPr/>
                </a:tc>
                <a:tc>
                  <a:txBody>
                    <a:bodyPr/>
                    <a:lstStyle/>
                    <a:p>
                      <a:pPr marL="285750" indent="-285750">
                        <a:buFont typeface="Arial" panose="020B0604020202020204" pitchFamily="34" charset="0"/>
                        <a:buChar char="•"/>
                      </a:pPr>
                      <a:r>
                        <a:rPr lang="en-AU" dirty="0" smtClean="0"/>
                        <a:t>Scientific understandings, discoveries and inventions</a:t>
                      </a:r>
                      <a:r>
                        <a:rPr lang="en-AU" baseline="0" dirty="0" smtClean="0"/>
                        <a:t> are used to inform personal and community decisions and to solve problems that directly affect people’s lives</a:t>
                      </a:r>
                    </a:p>
                    <a:p>
                      <a:pPr marL="285750" indent="-285750">
                        <a:buFont typeface="Arial" panose="020B0604020202020204" pitchFamily="34" charset="0"/>
                        <a:buChar char="•"/>
                      </a:pPr>
                      <a:r>
                        <a:rPr lang="en-AU" baseline="0" dirty="0" smtClean="0"/>
                        <a:t>Living things have structural features and adaptations that help them to survive in their environment</a:t>
                      </a:r>
                    </a:p>
                    <a:p>
                      <a:pPr marL="285750" indent="-285750">
                        <a:buFont typeface="Arial" panose="020B0604020202020204" pitchFamily="34" charset="0"/>
                        <a:buChar char="•"/>
                      </a:pPr>
                      <a:r>
                        <a:rPr lang="en-AU" baseline="0" dirty="0" smtClean="0"/>
                        <a:t>The growth and survival of living things are affected by the physical conditions of the environment</a:t>
                      </a:r>
                    </a:p>
                    <a:p>
                      <a:pPr marL="285750" indent="-285750">
                        <a:buFont typeface="Arial" panose="020B0604020202020204" pitchFamily="34" charset="0"/>
                        <a:buChar char="•"/>
                      </a:pPr>
                      <a:r>
                        <a:rPr lang="en-AU" baseline="0" dirty="0" smtClean="0"/>
                        <a:t>Energy from a variety of sources can be used to generate electricity</a:t>
                      </a:r>
                      <a:endParaRPr lang="en-AU" dirty="0"/>
                    </a:p>
                  </a:txBody>
                  <a:tcPr/>
                </a:tc>
              </a:tr>
            </a:tbl>
          </a:graphicData>
        </a:graphic>
      </p:graphicFrame>
    </p:spTree>
    <p:extLst>
      <p:ext uri="{BB962C8B-B14F-4D97-AF65-F5344CB8AC3E}">
        <p14:creationId xmlns:p14="http://schemas.microsoft.com/office/powerpoint/2010/main" val="29244712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8928992" cy="803176"/>
          </a:xfrm>
        </p:spPr>
        <p:txBody>
          <a:bodyPr/>
          <a:lstStyle/>
          <a:p>
            <a:r>
              <a:rPr lang="en-AU" sz="2800" dirty="0" smtClean="0"/>
              <a:t>Goldfish activity: Ethical capability continuum</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911263"/>
              </p:ext>
            </p:extLst>
          </p:nvPr>
        </p:nvGraphicFramePr>
        <p:xfrm>
          <a:off x="251520" y="1484784"/>
          <a:ext cx="8712968" cy="3388360"/>
        </p:xfrm>
        <a:graphic>
          <a:graphicData uri="http://schemas.openxmlformats.org/drawingml/2006/table">
            <a:tbl>
              <a:tblPr firstRow="1" bandRow="1">
                <a:tableStyleId>{5C22544A-7EE6-4342-B048-85BDC9FD1C3A}</a:tableStyleId>
              </a:tblPr>
              <a:tblGrid>
                <a:gridCol w="1127605"/>
                <a:gridCol w="7585363"/>
              </a:tblGrid>
              <a:tr h="370840">
                <a:tc>
                  <a:txBody>
                    <a:bodyPr/>
                    <a:lstStyle/>
                    <a:p>
                      <a:pPr algn="ctr"/>
                      <a:r>
                        <a:rPr lang="en-AU" dirty="0" smtClean="0"/>
                        <a:t>Level</a:t>
                      </a:r>
                      <a:endParaRPr lang="en-AU" dirty="0"/>
                    </a:p>
                  </a:txBody>
                  <a:tcPr/>
                </a:tc>
                <a:tc>
                  <a:txBody>
                    <a:bodyPr/>
                    <a:lstStyle/>
                    <a:p>
                      <a:r>
                        <a:rPr lang="en-AU" dirty="0" smtClean="0"/>
                        <a:t>Strand: Understanding concepts</a:t>
                      </a:r>
                      <a:endParaRPr lang="en-AU" dirty="0"/>
                    </a:p>
                  </a:txBody>
                  <a:tcPr/>
                </a:tc>
              </a:tr>
              <a:tr h="370840">
                <a:tc>
                  <a:txBody>
                    <a:bodyPr/>
                    <a:lstStyle/>
                    <a:p>
                      <a:pPr algn="ctr"/>
                      <a:r>
                        <a:rPr lang="en-AU" dirty="0" smtClean="0"/>
                        <a:t>F-2</a:t>
                      </a:r>
                      <a:endParaRPr lang="en-AU" dirty="0"/>
                    </a:p>
                  </a:txBody>
                  <a:tcPr/>
                </a:tc>
                <a:tc>
                  <a:txBody>
                    <a:bodyPr/>
                    <a:lstStyle/>
                    <a:p>
                      <a:pPr marL="285750" indent="-285750">
                        <a:buFont typeface="Arial" panose="020B0604020202020204" pitchFamily="34" charset="0"/>
                        <a:buChar char="•"/>
                      </a:pPr>
                      <a:r>
                        <a:rPr lang="en-AU" dirty="0" smtClean="0"/>
                        <a:t>Explore the meaning of right and wrong, good and bad, as concepts concerned with the outcomes of acts</a:t>
                      </a:r>
                    </a:p>
                    <a:p>
                      <a:pPr marL="285750" indent="-285750">
                        <a:buFont typeface="Arial" panose="020B0604020202020204" pitchFamily="34" charset="0"/>
                        <a:buChar char="•"/>
                      </a:pPr>
                      <a:r>
                        <a:rPr lang="en-AU" dirty="0" smtClean="0"/>
                        <a:t>Explore the effects that personal feelings can have on how people behave in situations where ethical issues are involved</a:t>
                      </a:r>
                      <a:endParaRPr lang="en-AU" dirty="0"/>
                    </a:p>
                  </a:txBody>
                  <a:tcPr/>
                </a:tc>
              </a:tr>
              <a:tr h="370840">
                <a:tc>
                  <a:txBody>
                    <a:bodyPr/>
                    <a:lstStyle/>
                    <a:p>
                      <a:pPr algn="ctr"/>
                      <a:r>
                        <a:rPr lang="en-AU" dirty="0" smtClean="0"/>
                        <a:t>3-4</a:t>
                      </a:r>
                      <a:endParaRPr lang="en-AU" dirty="0"/>
                    </a:p>
                  </a:txBody>
                  <a:tcPr/>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Explore the contested meaning of concepts including fairness and harm and how they can seem to differ in different situations</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Discuss the ways to identify ethical considerations in a range of problems</a:t>
                      </a:r>
                      <a:endParaRPr lang="en-AU" dirty="0"/>
                    </a:p>
                  </a:txBody>
                  <a:tcPr/>
                </a:tc>
              </a:tr>
              <a:tr h="370840">
                <a:tc>
                  <a:txBody>
                    <a:bodyPr/>
                    <a:lstStyle/>
                    <a:p>
                      <a:pPr algn="ctr"/>
                      <a:r>
                        <a:rPr lang="en-AU" dirty="0" smtClean="0"/>
                        <a:t>5-6</a:t>
                      </a:r>
                      <a:endParaRPr lang="en-AU" dirty="0"/>
                    </a:p>
                  </a:txBody>
                  <a:tcPr/>
                </a:tc>
                <a:tc>
                  <a:txBody>
                    <a:bodyPr/>
                    <a:lstStyle/>
                    <a:p>
                      <a:r>
                        <a:rPr lang="en-AU" dirty="0" smtClean="0"/>
                        <a:t>Discuss</a:t>
                      </a:r>
                      <a:r>
                        <a:rPr lang="en-AU" baseline="0" dirty="0" smtClean="0"/>
                        <a:t> the role and significance of conscience and reasoning in ethical decision-making</a:t>
                      </a:r>
                      <a:endParaRPr lang="en-AU" dirty="0"/>
                    </a:p>
                  </a:txBody>
                  <a:tcPr/>
                </a:tc>
              </a:tr>
            </a:tbl>
          </a:graphicData>
        </a:graphic>
      </p:graphicFrame>
      <p:sp>
        <p:nvSpPr>
          <p:cNvPr id="5" name="TextBox 4"/>
          <p:cNvSpPr txBox="1"/>
          <p:nvPr/>
        </p:nvSpPr>
        <p:spPr>
          <a:xfrm>
            <a:off x="755576" y="5013176"/>
            <a:ext cx="7632848"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AU" sz="1800" b="1" dirty="0" smtClean="0"/>
              <a:t>Discuss</a:t>
            </a:r>
            <a:r>
              <a:rPr lang="en-AU" sz="1800" dirty="0" smtClean="0"/>
              <a:t>: How can the consideration of concepts related to ethical capability deepen thinking about, and understanding of, scientific concepts?  </a:t>
            </a:r>
            <a:endParaRPr lang="en-AU" sz="1800" dirty="0"/>
          </a:p>
        </p:txBody>
      </p:sp>
    </p:spTree>
    <p:extLst>
      <p:ext uri="{BB962C8B-B14F-4D97-AF65-F5344CB8AC3E}">
        <p14:creationId xmlns:p14="http://schemas.microsoft.com/office/powerpoint/2010/main" val="203610984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12968" cy="576064"/>
          </a:xfrm>
        </p:spPr>
        <p:txBody>
          <a:bodyPr/>
          <a:lstStyle/>
          <a:p>
            <a:r>
              <a:rPr lang="en-AU" sz="2800" dirty="0" smtClean="0"/>
              <a:t>Exploring science language: developing literacy</a:t>
            </a:r>
            <a:endParaRPr lang="en-AU" sz="2800" dirty="0"/>
          </a:p>
        </p:txBody>
      </p:sp>
      <p:sp>
        <p:nvSpPr>
          <p:cNvPr id="3" name="Content Placeholder 2"/>
          <p:cNvSpPr>
            <a:spLocks noGrp="1"/>
          </p:cNvSpPr>
          <p:nvPr>
            <p:ph idx="1"/>
          </p:nvPr>
        </p:nvSpPr>
        <p:spPr>
          <a:xfrm>
            <a:off x="419551" y="1041678"/>
            <a:ext cx="8513134" cy="720080"/>
          </a:xfrm>
        </p:spPr>
        <p:txBody>
          <a:bodyPr/>
          <a:lstStyle/>
          <a:p>
            <a:pPr marL="0" lvl="0" indent="0">
              <a:buNone/>
            </a:pPr>
            <a:r>
              <a:rPr lang="en-AU" altLang="en-US" sz="1800" b="0" dirty="0" smtClean="0"/>
              <a:t>The example below shows the use of </a:t>
            </a:r>
            <a:r>
              <a:rPr lang="en-AU" altLang="en-US" sz="1800" b="0" dirty="0"/>
              <a:t>a ‘</a:t>
            </a:r>
            <a:r>
              <a:rPr lang="en-AU" altLang="en-US" sz="1800" b="0" dirty="0" err="1" smtClean="0"/>
              <a:t>heptaverse</a:t>
            </a:r>
            <a:r>
              <a:rPr lang="en-AU" altLang="en-US" sz="1800" b="0" dirty="0" smtClean="0"/>
              <a:t>’ </a:t>
            </a:r>
            <a:r>
              <a:rPr lang="en-AU" altLang="en-US" sz="1800" b="0" dirty="0"/>
              <a:t>(seven-lined </a:t>
            </a:r>
            <a:r>
              <a:rPr lang="en-AU" altLang="en-US" sz="1800" b="0" dirty="0" smtClean="0"/>
              <a:t>text) template to work with scientific </a:t>
            </a:r>
            <a:r>
              <a:rPr lang="en-AU" altLang="en-US" sz="1800" b="0" dirty="0"/>
              <a:t>vocabulary related to life </a:t>
            </a:r>
            <a:r>
              <a:rPr lang="en-AU" altLang="en-US" sz="1800" b="0" dirty="0" smtClean="0"/>
              <a:t>cycles.</a:t>
            </a:r>
            <a:endParaRPr lang="en-AU" altLang="en-US" sz="1800" b="0" dirty="0"/>
          </a:p>
          <a:p>
            <a:pPr marL="0" indent="0">
              <a:buNone/>
            </a:pPr>
            <a:endParaRPr lang="en-AU" sz="1800" dirty="0"/>
          </a:p>
        </p:txBody>
      </p:sp>
      <p:graphicFrame>
        <p:nvGraphicFramePr>
          <p:cNvPr id="7" name="Table 6"/>
          <p:cNvGraphicFramePr>
            <a:graphicFrameLocks noGrp="1"/>
          </p:cNvGraphicFramePr>
          <p:nvPr>
            <p:extLst>
              <p:ext uri="{D42A27DB-BD31-4B8C-83A1-F6EECF244321}">
                <p14:modId xmlns:p14="http://schemas.microsoft.com/office/powerpoint/2010/main" val="3512081978"/>
              </p:ext>
            </p:extLst>
          </p:nvPr>
        </p:nvGraphicFramePr>
        <p:xfrm>
          <a:off x="251520" y="1946579"/>
          <a:ext cx="6508521" cy="4773168"/>
        </p:xfrm>
        <a:graphic>
          <a:graphicData uri="http://schemas.openxmlformats.org/drawingml/2006/table">
            <a:tbl>
              <a:tblPr firstRow="1" bandRow="1">
                <a:tableStyleId>{073A0DAA-6AF3-43AB-8588-CEC1D06C72B9}</a:tableStyleId>
              </a:tblPr>
              <a:tblGrid>
                <a:gridCol w="703625"/>
                <a:gridCol w="3216280"/>
                <a:gridCol w="2588616"/>
              </a:tblGrid>
              <a:tr h="370840">
                <a:tc>
                  <a:txBody>
                    <a:bodyPr/>
                    <a:lstStyle/>
                    <a:p>
                      <a:pPr algn="ctr"/>
                      <a:r>
                        <a:rPr lang="en-AU" dirty="0" smtClean="0"/>
                        <a:t>Line</a:t>
                      </a:r>
                      <a:endParaRPr lang="en-AU" dirty="0"/>
                    </a:p>
                  </a:txBody>
                  <a:tcPr/>
                </a:tc>
                <a:tc>
                  <a:txBody>
                    <a:bodyPr/>
                    <a:lstStyle/>
                    <a:p>
                      <a:r>
                        <a:rPr lang="en-AU" dirty="0" smtClean="0"/>
                        <a:t>Template </a:t>
                      </a:r>
                      <a:endParaRPr lang="en-AU" dirty="0"/>
                    </a:p>
                  </a:txBody>
                  <a:tcPr/>
                </a:tc>
                <a:tc>
                  <a:txBody>
                    <a:bodyPr/>
                    <a:lstStyle/>
                    <a:p>
                      <a:r>
                        <a:rPr lang="en-AU" dirty="0" smtClean="0"/>
                        <a:t>Student</a:t>
                      </a:r>
                      <a:r>
                        <a:rPr lang="en-AU" baseline="0" dirty="0" smtClean="0"/>
                        <a:t> example</a:t>
                      </a:r>
                      <a:endParaRPr lang="en-AU" dirty="0"/>
                    </a:p>
                  </a:txBody>
                  <a:tcPr/>
                </a:tc>
              </a:tr>
              <a:tr h="370840">
                <a:tc>
                  <a:txBody>
                    <a:bodyPr/>
                    <a:lstStyle/>
                    <a:p>
                      <a:pPr algn="ctr"/>
                      <a:r>
                        <a:rPr lang="en-AU" dirty="0" smtClean="0"/>
                        <a:t>1</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What does the living thing start as?</a:t>
                      </a:r>
                    </a:p>
                  </a:txBody>
                  <a:tcPr marL="68580" marR="68580" marT="0" marB="0"/>
                </a:tc>
                <a:tc>
                  <a:txBody>
                    <a:bodyPr/>
                    <a:lstStyle/>
                    <a:p>
                      <a:pPr marL="0" algn="ctr" defTabSz="914400" rtl="0" eaLnBrk="1" latinLnBrk="0" hangingPunct="1">
                        <a:spcAft>
                          <a:spcPts val="0"/>
                        </a:spcAft>
                      </a:pPr>
                      <a:r>
                        <a:rPr lang="en-AU" sz="1600" kern="1200" dirty="0" smtClean="0">
                          <a:solidFill>
                            <a:schemeClr val="dk1"/>
                          </a:solidFill>
                          <a:latin typeface="+mn-lt"/>
                          <a:ea typeface="+mn-ea"/>
                          <a:cs typeface="+mn-cs"/>
                        </a:rPr>
                        <a:t>egg</a:t>
                      </a:r>
                      <a:endParaRPr lang="en-AU" sz="1600" kern="1200" dirty="0">
                        <a:solidFill>
                          <a:schemeClr val="dk1"/>
                        </a:solidFill>
                        <a:latin typeface="+mn-lt"/>
                        <a:ea typeface="+mn-ea"/>
                        <a:cs typeface="+mn-cs"/>
                      </a:endParaRPr>
                    </a:p>
                  </a:txBody>
                  <a:tcPr marL="68580" marR="68580" marT="0" marB="0"/>
                </a:tc>
              </a:tr>
              <a:tr h="410448">
                <a:tc>
                  <a:txBody>
                    <a:bodyPr/>
                    <a:lstStyle/>
                    <a:p>
                      <a:pPr algn="ctr"/>
                      <a:r>
                        <a:rPr lang="en-AU" dirty="0" smtClean="0"/>
                        <a:t>2</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Size /shape /colour of (line 1 object)</a:t>
                      </a:r>
                    </a:p>
                  </a:txBody>
                  <a:tcPr marL="68580" marR="68580" marT="0" marB="0"/>
                </a:tc>
                <a:tc>
                  <a:txBody>
                    <a:bodyPr/>
                    <a:lstStyle/>
                    <a:p>
                      <a:pPr marL="0" algn="ctr" defTabSz="914400" rtl="0" eaLnBrk="1" latinLnBrk="0" hangingPunct="1">
                        <a:spcAft>
                          <a:spcPts val="0"/>
                        </a:spcAft>
                      </a:pPr>
                      <a:r>
                        <a:rPr lang="en-AU" sz="1600" kern="1200" dirty="0" smtClean="0">
                          <a:solidFill>
                            <a:schemeClr val="dk1"/>
                          </a:solidFill>
                          <a:latin typeface="+mn-lt"/>
                          <a:ea typeface="+mn-ea"/>
                          <a:cs typeface="+mn-cs"/>
                        </a:rPr>
                        <a:t>brown-speckled, oval</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3</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Three things that (line 1 living thing) does (ending in “</a:t>
                      </a:r>
                      <a:r>
                        <a:rPr lang="en-AU" sz="1600" kern="1200" dirty="0" err="1">
                          <a:solidFill>
                            <a:schemeClr val="dk1"/>
                          </a:solidFill>
                          <a:latin typeface="+mn-lt"/>
                          <a:ea typeface="+mn-ea"/>
                          <a:cs typeface="+mn-cs"/>
                        </a:rPr>
                        <a:t>ing</a:t>
                      </a:r>
                      <a:r>
                        <a:rPr lang="en-AU" sz="1600" kern="1200" dirty="0">
                          <a:solidFill>
                            <a:schemeClr val="dk1"/>
                          </a:solidFill>
                          <a:latin typeface="+mn-lt"/>
                          <a:ea typeface="+mn-ea"/>
                          <a:cs typeface="+mn-cs"/>
                        </a:rPr>
                        <a:t>”) - description of where it does it </a:t>
                      </a:r>
                      <a:r>
                        <a:rPr lang="en-AU" sz="1600" kern="1200" dirty="0" smtClean="0">
                          <a:solidFill>
                            <a:schemeClr val="dk1"/>
                          </a:solidFill>
                          <a:latin typeface="+mn-lt"/>
                          <a:ea typeface="+mn-ea"/>
                          <a:cs typeface="+mn-cs"/>
                        </a:rPr>
                        <a:t> and </a:t>
                      </a:r>
                      <a:r>
                        <a:rPr lang="en-AU" sz="1600" kern="1200" dirty="0">
                          <a:solidFill>
                            <a:schemeClr val="dk1"/>
                          </a:solidFill>
                          <a:latin typeface="+mn-lt"/>
                          <a:ea typeface="+mn-ea"/>
                          <a:cs typeface="+mn-cs"/>
                        </a:rPr>
                        <a:t>how it is done </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resting, waiting,</a:t>
                      </a:r>
                      <a:r>
                        <a:rPr lang="en-AU" sz="1600" kern="1200" baseline="0" dirty="0" smtClean="0">
                          <a:solidFill>
                            <a:schemeClr val="dk1"/>
                          </a:solidFill>
                          <a:latin typeface="+mn-lt"/>
                          <a:ea typeface="+mn-ea"/>
                          <a:cs typeface="+mn-cs"/>
                        </a:rPr>
                        <a:t> expecting – a twiggy nest protects</a:t>
                      </a:r>
                      <a:r>
                        <a:rPr lang="en-AU" sz="1600" kern="1200" dirty="0" smtClean="0">
                          <a:solidFill>
                            <a:schemeClr val="dk1"/>
                          </a:solidFill>
                          <a:latin typeface="+mn-lt"/>
                          <a:ea typeface="+mn-ea"/>
                          <a:cs typeface="+mn-cs"/>
                        </a:rPr>
                        <a:t> </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4</a:t>
                      </a:r>
                      <a:endParaRPr lang="en-AU" dirty="0"/>
                    </a:p>
                  </a:txBody>
                  <a:tcPr/>
                </a:tc>
                <a:tc>
                  <a:txBody>
                    <a:bodyPr/>
                    <a:lstStyle/>
                    <a:p>
                      <a:pPr marL="0" algn="ctr" defTabSz="914400" rtl="0" eaLnBrk="1" latinLnBrk="0" hangingPunct="1">
                        <a:spcAft>
                          <a:spcPts val="0"/>
                        </a:spcAft>
                      </a:pPr>
                      <a:r>
                        <a:rPr lang="en-AU" sz="1600" kern="1200">
                          <a:solidFill>
                            <a:schemeClr val="dk1"/>
                          </a:solidFill>
                          <a:latin typeface="+mn-lt"/>
                          <a:ea typeface="+mn-ea"/>
                          <a:cs typeface="+mn-cs"/>
                        </a:rPr>
                        <a:t>How does (line 1 object) change into (line 7) object?</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breaking through a cracked shell into a new world…</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5</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Three things that (line 7 living thing) does (ending in “</a:t>
                      </a:r>
                      <a:r>
                        <a:rPr lang="en-AU" sz="1600" kern="1200" dirty="0" err="1">
                          <a:solidFill>
                            <a:schemeClr val="dk1"/>
                          </a:solidFill>
                          <a:latin typeface="+mn-lt"/>
                          <a:ea typeface="+mn-ea"/>
                          <a:cs typeface="+mn-cs"/>
                        </a:rPr>
                        <a:t>ing</a:t>
                      </a:r>
                      <a:r>
                        <a:rPr lang="en-AU" sz="1600" kern="1200" dirty="0">
                          <a:solidFill>
                            <a:schemeClr val="dk1"/>
                          </a:solidFill>
                          <a:latin typeface="+mn-lt"/>
                          <a:ea typeface="+mn-ea"/>
                          <a:cs typeface="+mn-cs"/>
                        </a:rPr>
                        <a:t>”) – description of where it does it </a:t>
                      </a:r>
                      <a:r>
                        <a:rPr lang="en-AU" sz="1600" kern="1200" dirty="0" smtClean="0">
                          <a:solidFill>
                            <a:schemeClr val="dk1"/>
                          </a:solidFill>
                          <a:latin typeface="+mn-lt"/>
                          <a:ea typeface="+mn-ea"/>
                          <a:cs typeface="+mn-cs"/>
                        </a:rPr>
                        <a:t> and </a:t>
                      </a:r>
                      <a:r>
                        <a:rPr lang="en-AU" sz="1600" kern="1200" dirty="0">
                          <a:solidFill>
                            <a:schemeClr val="dk1"/>
                          </a:solidFill>
                          <a:latin typeface="+mn-lt"/>
                          <a:ea typeface="+mn-ea"/>
                          <a:cs typeface="+mn-cs"/>
                        </a:rPr>
                        <a:t>how it is done</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stumbling, exploring, stretching </a:t>
                      </a: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 the fresh air welcomes</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6</a:t>
                      </a:r>
                      <a:endParaRPr lang="en-AU" dirty="0"/>
                    </a:p>
                  </a:txBody>
                  <a:tcPr/>
                </a:tc>
                <a:tc>
                  <a:txBody>
                    <a:bodyPr/>
                    <a:lstStyle/>
                    <a:p>
                      <a:pPr marL="0" algn="ctr" defTabSz="914400" rtl="0" eaLnBrk="1" latinLnBrk="0" hangingPunct="1">
                        <a:spcAft>
                          <a:spcPts val="0"/>
                        </a:spcAft>
                      </a:pPr>
                      <a:r>
                        <a:rPr lang="en-AU" sz="1600" kern="1200">
                          <a:solidFill>
                            <a:schemeClr val="dk1"/>
                          </a:solidFill>
                          <a:latin typeface="+mn-lt"/>
                          <a:ea typeface="+mn-ea"/>
                          <a:cs typeface="+mn-cs"/>
                        </a:rPr>
                        <a:t>Size /shape /colour of (line 7 living thing)</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fluffy, yellow</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7</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What does (line 1) become?</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chicken</a:t>
                      </a:r>
                      <a:endParaRPr lang="en-AU" sz="1600" kern="1200" dirty="0">
                        <a:solidFill>
                          <a:schemeClr val="dk1"/>
                        </a:solidFill>
                        <a:latin typeface="+mn-lt"/>
                        <a:ea typeface="+mn-ea"/>
                        <a:cs typeface="+mn-cs"/>
                      </a:endParaRPr>
                    </a:p>
                  </a:txBody>
                  <a:tcPr marL="68580" marR="68580" marT="0" marB="0"/>
                </a:tc>
              </a:tr>
            </a:tbl>
          </a:graphicData>
        </a:graphic>
      </p:graphicFrame>
      <p:pic>
        <p:nvPicPr>
          <p:cNvPr id="5" name="Picture 3" descr="C:\Users\08502768\AppData\Local\Microsoft\Windows\Temporary Internet Files\Content.Outlook\3WTS26HV\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9" y="2408089"/>
            <a:ext cx="2088232" cy="202426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C:\Users\08502768\AppData\Local\Microsoft\Windows\Temporary Internet Files\Content.Outlook\3WTS26HV\Chook.jpg"/>
          <p:cNvPicPr>
            <a:picLocks/>
          </p:cNvPicPr>
          <p:nvPr/>
        </p:nvPicPr>
        <p:blipFill rotWithShape="1">
          <a:blip r:embed="rId4">
            <a:extLst>
              <a:ext uri="{28A0092B-C50C-407E-A947-70E740481C1C}">
                <a14:useLocalDpi xmlns:a14="http://schemas.microsoft.com/office/drawing/2010/main" val="0"/>
              </a:ext>
            </a:extLst>
          </a:blip>
          <a:srcRect l="28751" t="27033" r="27835" b="1794"/>
          <a:stretch/>
        </p:blipFill>
        <p:spPr bwMode="auto">
          <a:xfrm>
            <a:off x="6804248" y="4581128"/>
            <a:ext cx="2088232" cy="2088231"/>
          </a:xfrm>
          <a:prstGeom prst="rect">
            <a:avLst/>
          </a:prstGeom>
          <a:noFill/>
          <a:ln w="28575">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
        <p:nvSpPr>
          <p:cNvPr id="4" name="Down Arrow 3"/>
          <p:cNvSpPr/>
          <p:nvPr/>
        </p:nvSpPr>
        <p:spPr bwMode="auto">
          <a:xfrm>
            <a:off x="7574233" y="4293096"/>
            <a:ext cx="504056" cy="43204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8" name="Down Arrow 7"/>
          <p:cNvSpPr/>
          <p:nvPr/>
        </p:nvSpPr>
        <p:spPr bwMode="auto">
          <a:xfrm>
            <a:off x="3957820" y="2600908"/>
            <a:ext cx="432048" cy="396043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6781353" y="1628800"/>
            <a:ext cx="213244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800" dirty="0" smtClean="0"/>
              <a:t>Literacy applications</a:t>
            </a:r>
            <a:endParaRPr lang="en-AU" sz="1800" dirty="0"/>
          </a:p>
        </p:txBody>
      </p:sp>
    </p:spTree>
    <p:extLst>
      <p:ext uri="{BB962C8B-B14F-4D97-AF65-F5344CB8AC3E}">
        <p14:creationId xmlns:p14="http://schemas.microsoft.com/office/powerpoint/2010/main" val="32241491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96944" cy="875184"/>
          </a:xfrm>
        </p:spPr>
        <p:txBody>
          <a:bodyPr/>
          <a:lstStyle/>
          <a:p>
            <a:r>
              <a:rPr lang="en-AU" sz="2800" dirty="0" smtClean="0"/>
              <a:t>Links across learning areas: Science and Music</a:t>
            </a:r>
            <a:endParaRPr lang="en-AU" sz="2800" dirty="0"/>
          </a:p>
        </p:txBody>
      </p:sp>
      <p:sp>
        <p:nvSpPr>
          <p:cNvPr id="3" name="Content Placeholder 2"/>
          <p:cNvSpPr>
            <a:spLocks noGrp="1"/>
          </p:cNvSpPr>
          <p:nvPr>
            <p:ph sz="half" idx="1"/>
          </p:nvPr>
        </p:nvSpPr>
        <p:spPr>
          <a:xfrm>
            <a:off x="3635896" y="1628800"/>
            <a:ext cx="5184576" cy="4896544"/>
          </a:xfrm>
        </p:spPr>
        <p:txBody>
          <a:bodyPr/>
          <a:lstStyle/>
          <a:p>
            <a:pPr marL="0" indent="0">
              <a:buNone/>
            </a:pPr>
            <a:r>
              <a:rPr lang="en-AU" b="0" i="1" dirty="0" smtClean="0"/>
              <a:t>Class concert</a:t>
            </a:r>
            <a:endParaRPr lang="en-AU" b="0" dirty="0" smtClean="0"/>
          </a:p>
          <a:p>
            <a:pPr marL="0" indent="0">
              <a:buNone/>
            </a:pPr>
            <a:r>
              <a:rPr lang="en-AU" sz="1800" b="0" dirty="0" smtClean="0"/>
              <a:t>Students</a:t>
            </a:r>
            <a:r>
              <a:rPr lang="en-AU" sz="1800" b="0" dirty="0"/>
              <a:t>:</a:t>
            </a:r>
          </a:p>
          <a:p>
            <a:pPr lvl="0">
              <a:buFont typeface="Arial" pitchFamily="34" charset="0"/>
              <a:buChar char="•"/>
            </a:pPr>
            <a:r>
              <a:rPr lang="en-AU" sz="1600" b="0" dirty="0"/>
              <a:t>self-select to construct a wind, percussion or string instrument from household materials (empty or full food cans; bottles or jars; pots; pans; rubber bands; string; combs; hammers; cardboard tubes </a:t>
            </a:r>
            <a:r>
              <a:rPr lang="en-AU" sz="1600" b="0" dirty="0" err="1"/>
              <a:t>etc</a:t>
            </a:r>
            <a:r>
              <a:rPr lang="en-AU" sz="1600" b="0" dirty="0"/>
              <a:t>)</a:t>
            </a:r>
          </a:p>
          <a:p>
            <a:pPr lvl="0">
              <a:buFont typeface="Arial" pitchFamily="34" charset="0"/>
              <a:buChar char="•"/>
            </a:pPr>
            <a:r>
              <a:rPr lang="en-AU" sz="1600" b="0" dirty="0"/>
              <a:t>work in a ‘wind’, ‘percussion’ or ‘string’ group to test materials and the sounds they produce, sharing ideas and </a:t>
            </a:r>
            <a:r>
              <a:rPr lang="en-AU" sz="1600" b="0" dirty="0" smtClean="0"/>
              <a:t>reflecting/ providing </a:t>
            </a:r>
            <a:r>
              <a:rPr lang="en-AU" sz="1600" b="0" dirty="0"/>
              <a:t>comments about each others’ findings, and to construct their own final instrument</a:t>
            </a:r>
          </a:p>
          <a:p>
            <a:pPr>
              <a:buFont typeface="Arial" pitchFamily="34" charset="0"/>
              <a:buChar char="•"/>
            </a:pPr>
            <a:r>
              <a:rPr lang="en-AU" sz="1600" b="0" dirty="0"/>
              <a:t>form a ‘band’ of at least four members, name their group, select a nursery rhyme or folk song to play, and prepare for a class concert (may be presented to other F-2 classes, or as part of a parent/family night</a:t>
            </a:r>
            <a:r>
              <a:rPr lang="en-AU" sz="1600" b="0" dirty="0" smtClean="0"/>
              <a:t>).</a:t>
            </a:r>
            <a:endParaRPr lang="en-AU" sz="1600" b="0" dirty="0"/>
          </a:p>
        </p:txBody>
      </p:sp>
      <p:pic>
        <p:nvPicPr>
          <p:cNvPr id="4" name="Picture 2" descr="C:\Users\08502768\AppData\Local\Microsoft\Windows\Temporary Internet Files\Content.Outlook\3WTS26HV\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39" y="1641049"/>
            <a:ext cx="2727177" cy="2102001"/>
          </a:xfrm>
          <a:prstGeom prst="rect">
            <a:avLst/>
          </a:prstGeom>
          <a:ln>
            <a:noFill/>
          </a:ln>
          <a:extLst/>
        </p:spPr>
        <p:style>
          <a:lnRef idx="2">
            <a:schemeClr val="dk1"/>
          </a:lnRef>
          <a:fillRef idx="1">
            <a:schemeClr val="lt1"/>
          </a:fillRef>
          <a:effectRef idx="0">
            <a:schemeClr val="dk1"/>
          </a:effectRef>
          <a:fontRef idx="minor">
            <a:schemeClr val="dk1"/>
          </a:fontRef>
        </p:style>
      </p:pic>
      <p:sp>
        <p:nvSpPr>
          <p:cNvPr id="6" name="TextBox 5"/>
          <p:cNvSpPr txBox="1"/>
          <p:nvPr/>
        </p:nvSpPr>
        <p:spPr>
          <a:xfrm>
            <a:off x="178941" y="3743050"/>
            <a:ext cx="2736876"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400" dirty="0" smtClean="0"/>
              <a:t>Set of student-constructed string instruments</a:t>
            </a:r>
            <a:endParaRPr lang="en-AU" sz="1400" dirty="0"/>
          </a:p>
        </p:txBody>
      </p:sp>
      <p:sp>
        <p:nvSpPr>
          <p:cNvPr id="7" name="TextBox 6"/>
          <p:cNvSpPr txBox="1"/>
          <p:nvPr/>
        </p:nvSpPr>
        <p:spPr>
          <a:xfrm>
            <a:off x="178940" y="4437112"/>
            <a:ext cx="3528392" cy="1815882"/>
          </a:xfrm>
          <a:prstGeom prst="rect">
            <a:avLst/>
          </a:prstGeom>
          <a:noFill/>
        </p:spPr>
        <p:txBody>
          <a:bodyPr wrap="square" rtlCol="0">
            <a:spAutoFit/>
          </a:bodyPr>
          <a:lstStyle/>
          <a:p>
            <a:r>
              <a:rPr lang="en-AU" sz="1400" b="1" dirty="0" smtClean="0">
                <a:latin typeface="+mn-lt"/>
              </a:rPr>
              <a:t>Levels F-2 Science</a:t>
            </a:r>
            <a:r>
              <a:rPr lang="en-AU" sz="1400" dirty="0" smtClean="0">
                <a:latin typeface="+mn-lt"/>
              </a:rPr>
              <a:t>: </a:t>
            </a:r>
            <a:r>
              <a:rPr lang="en-US" sz="1400" dirty="0">
                <a:latin typeface="+mn-lt"/>
              </a:rPr>
              <a:t>Light and sound are produced by a range of sources and can be </a:t>
            </a:r>
            <a:r>
              <a:rPr lang="en-US" sz="1400" dirty="0" smtClean="0">
                <a:latin typeface="+mn-lt"/>
              </a:rPr>
              <a:t>sensed</a:t>
            </a:r>
          </a:p>
          <a:p>
            <a:r>
              <a:rPr lang="en-US" sz="1400" b="1" dirty="0" smtClean="0">
                <a:latin typeface="+mn-lt"/>
              </a:rPr>
              <a:t>Levels 1-2 Music</a:t>
            </a:r>
            <a:r>
              <a:rPr lang="en-US" sz="1400" dirty="0" smtClean="0">
                <a:latin typeface="+mn-lt"/>
              </a:rPr>
              <a:t>: </a:t>
            </a:r>
            <a:r>
              <a:rPr lang="en-AU" sz="1400" dirty="0">
                <a:latin typeface="+mn-lt"/>
              </a:rPr>
              <a:t>Sing and play instruments to improvise, compose and practise a repertoire of chants, songs and rhymes, including those used by cultural groups in the local community</a:t>
            </a:r>
          </a:p>
        </p:txBody>
      </p:sp>
    </p:spTree>
    <p:extLst>
      <p:ext uri="{BB962C8B-B14F-4D97-AF65-F5344CB8AC3E}">
        <p14:creationId xmlns:p14="http://schemas.microsoft.com/office/powerpoint/2010/main" val="42616543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0070C0"/>
          </a:solidFill>
        </p:spPr>
        <p:txBody>
          <a:bodyPr wrap="square" rtlCol="0">
            <a:spAutoFit/>
          </a:bodyPr>
          <a:lstStyle/>
          <a:p>
            <a:r>
              <a:rPr lang="en-AU" sz="3200" dirty="0" smtClean="0">
                <a:solidFill>
                  <a:schemeClr val="bg1"/>
                </a:solidFill>
              </a:rPr>
              <a:t>STATUS OF CURRICULUM COMPONENTS</a:t>
            </a:r>
            <a:endParaRPr lang="en-AU" dirty="0">
              <a:solidFill>
                <a:schemeClr val="bg1"/>
              </a:solidFill>
            </a:endParaRPr>
          </a:p>
        </p:txBody>
      </p:sp>
      <p:graphicFrame>
        <p:nvGraphicFramePr>
          <p:cNvPr id="3" name="Diagram 2"/>
          <p:cNvGraphicFramePr/>
          <p:nvPr>
            <p:extLst>
              <p:ext uri="{D42A27DB-BD31-4B8C-83A1-F6EECF244321}">
                <p14:modId xmlns:p14="http://schemas.microsoft.com/office/powerpoint/2010/main" val="2625194231"/>
              </p:ext>
            </p:extLst>
          </p:nvPr>
        </p:nvGraphicFramePr>
        <p:xfrm>
          <a:off x="395536" y="469744"/>
          <a:ext cx="828092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092280" y="3212976"/>
            <a:ext cx="1656184" cy="400110"/>
          </a:xfrm>
          <a:prstGeom prst="rect">
            <a:avLst/>
          </a:prstGeom>
          <a:noFill/>
        </p:spPr>
        <p:txBody>
          <a:bodyPr wrap="square" rtlCol="0">
            <a:spAutoFit/>
          </a:bodyPr>
          <a:lstStyle/>
          <a:p>
            <a:pPr lvl="0"/>
            <a:r>
              <a:rPr lang="en-AU" sz="2000" dirty="0">
                <a:solidFill>
                  <a:schemeClr val="accent2">
                    <a:lumMod val="75000"/>
                  </a:schemeClr>
                </a:solidFill>
              </a:rPr>
              <a:t>advisory</a:t>
            </a:r>
          </a:p>
        </p:txBody>
      </p:sp>
    </p:spTree>
    <p:extLst>
      <p:ext uri="{BB962C8B-B14F-4D97-AF65-F5344CB8AC3E}">
        <p14:creationId xmlns:p14="http://schemas.microsoft.com/office/powerpoint/2010/main" val="105049585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648072"/>
          </a:xfrm>
        </p:spPr>
        <p:txBody>
          <a:bodyPr/>
          <a:lstStyle/>
          <a:p>
            <a:r>
              <a:rPr lang="en-AU" sz="2800" dirty="0" smtClean="0"/>
              <a:t>Cross-peer learning: science links to music</a:t>
            </a:r>
            <a:endParaRPr lang="en-AU" sz="2800" dirty="0"/>
          </a:p>
        </p:txBody>
      </p:sp>
      <p:sp>
        <p:nvSpPr>
          <p:cNvPr id="3" name="Content Placeholder 2"/>
          <p:cNvSpPr>
            <a:spLocks noGrp="1"/>
          </p:cNvSpPr>
          <p:nvPr>
            <p:ph sz="half" idx="1"/>
          </p:nvPr>
        </p:nvSpPr>
        <p:spPr>
          <a:xfrm>
            <a:off x="3491880" y="1196752"/>
            <a:ext cx="5472608" cy="4680520"/>
          </a:xfrm>
        </p:spPr>
        <p:txBody>
          <a:bodyPr/>
          <a:lstStyle/>
          <a:p>
            <a:pPr marL="0" indent="0">
              <a:buNone/>
            </a:pPr>
            <a:r>
              <a:rPr lang="en-AU" sz="1800" dirty="0" smtClean="0"/>
              <a:t>Levels F-2 students</a:t>
            </a:r>
            <a:r>
              <a:rPr lang="en-AU" sz="1800" dirty="0"/>
              <a:t>:</a:t>
            </a:r>
          </a:p>
          <a:p>
            <a:pPr lvl="0">
              <a:buFont typeface="Arial" pitchFamily="34" charset="0"/>
              <a:buChar char="•"/>
            </a:pPr>
            <a:r>
              <a:rPr lang="en-AU" sz="1400" b="0" dirty="0"/>
              <a:t>self-select to construct a wind, percussion or string instrument from household materials (empty or full food cans; bottles or jars; pots; pans; rubber bands; string; combs; hammers; cardboard tubes </a:t>
            </a:r>
            <a:r>
              <a:rPr lang="en-AU" sz="1400" b="0" dirty="0" err="1"/>
              <a:t>etc</a:t>
            </a:r>
            <a:r>
              <a:rPr lang="en-AU" sz="1400" b="0" dirty="0"/>
              <a:t>)</a:t>
            </a:r>
          </a:p>
          <a:p>
            <a:pPr lvl="0">
              <a:buFont typeface="Arial" pitchFamily="34" charset="0"/>
              <a:buChar char="•"/>
            </a:pPr>
            <a:r>
              <a:rPr lang="en-AU" sz="1400" b="0" dirty="0"/>
              <a:t>work in a ‘wind’, ‘percussion’ or ‘string’ group to test materials and the sounds they produce, sharing ideas and </a:t>
            </a:r>
            <a:r>
              <a:rPr lang="en-AU" sz="1400" b="0" dirty="0" smtClean="0"/>
              <a:t>reflecting/ providing </a:t>
            </a:r>
            <a:r>
              <a:rPr lang="en-AU" sz="1400" b="0" dirty="0"/>
              <a:t>comments about each others’ findings, and to construct their own final instrument</a:t>
            </a:r>
          </a:p>
          <a:p>
            <a:pPr>
              <a:buFont typeface="Arial" pitchFamily="34" charset="0"/>
              <a:buChar char="•"/>
            </a:pPr>
            <a:r>
              <a:rPr lang="en-AU" sz="1400" b="0" dirty="0"/>
              <a:t>form a ‘band’ of at least four members, name their group, select a nursery rhyme or folk song to play, and prepare for a class </a:t>
            </a:r>
            <a:r>
              <a:rPr lang="en-AU" sz="1400" b="0" dirty="0" smtClean="0"/>
              <a:t>concert</a:t>
            </a:r>
          </a:p>
          <a:p>
            <a:pPr marL="0" indent="0">
              <a:buNone/>
            </a:pPr>
            <a:r>
              <a:rPr lang="en-AU" sz="1800" dirty="0" smtClean="0"/>
              <a:t>Levels 7-8 </a:t>
            </a:r>
            <a:r>
              <a:rPr lang="en-AU" sz="1800" dirty="0"/>
              <a:t>students:</a:t>
            </a:r>
          </a:p>
          <a:p>
            <a:pPr>
              <a:buFont typeface="Arial" pitchFamily="34" charset="0"/>
              <a:buChar char="•"/>
            </a:pPr>
            <a:r>
              <a:rPr lang="en-AU" sz="1400" b="0" dirty="0"/>
              <a:t>u</a:t>
            </a:r>
            <a:r>
              <a:rPr lang="en-AU" sz="1400" b="0" dirty="0" smtClean="0"/>
              <a:t>se oscilloscopes to explore sound wave patterns produced by a variety of musical instruments</a:t>
            </a:r>
          </a:p>
          <a:p>
            <a:pPr>
              <a:buFont typeface="Arial" pitchFamily="34" charset="0"/>
              <a:buChar char="•"/>
            </a:pPr>
            <a:r>
              <a:rPr lang="en-AU" sz="1400" b="0" dirty="0"/>
              <a:t>d</a:t>
            </a:r>
            <a:r>
              <a:rPr lang="en-AU" sz="1400" b="0" dirty="0" smtClean="0"/>
              <a:t>ifferentiate between sounds produced by </a:t>
            </a:r>
            <a:r>
              <a:rPr lang="en-AU" sz="1400" b="0" dirty="0"/>
              <a:t>wind/ percussion/ string </a:t>
            </a:r>
            <a:r>
              <a:rPr lang="en-AU" sz="1400" b="0" dirty="0" smtClean="0"/>
              <a:t>instruments</a:t>
            </a:r>
          </a:p>
          <a:p>
            <a:pPr>
              <a:buFont typeface="Arial" pitchFamily="34" charset="0"/>
              <a:buChar char="•"/>
            </a:pPr>
            <a:r>
              <a:rPr lang="en-AU" sz="1400" b="0" dirty="0"/>
              <a:t>w</a:t>
            </a:r>
            <a:r>
              <a:rPr lang="en-AU" sz="1400" b="0" dirty="0" smtClean="0"/>
              <a:t>ork with Year F-2 students as wind/ percussion/ string experts in preparation for a class concert  </a:t>
            </a:r>
            <a:endParaRPr lang="en-AU" sz="1400" b="0" dirty="0"/>
          </a:p>
        </p:txBody>
      </p:sp>
      <p:pic>
        <p:nvPicPr>
          <p:cNvPr id="4" name="Picture 2" descr="C:\Users\08502768\AppData\Local\Microsoft\Windows\Temporary Internet Files\Content.Outlook\3WTS26HV\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39" y="1641049"/>
            <a:ext cx="2727177" cy="2102001"/>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639" y="3743050"/>
            <a:ext cx="2727177"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400" dirty="0" smtClean="0"/>
              <a:t>Set of student-constructed string instruments</a:t>
            </a:r>
            <a:endParaRPr lang="en-AU" sz="1400" dirty="0"/>
          </a:p>
        </p:txBody>
      </p:sp>
      <p:sp>
        <p:nvSpPr>
          <p:cNvPr id="7" name="TextBox 6"/>
          <p:cNvSpPr txBox="1"/>
          <p:nvPr/>
        </p:nvSpPr>
        <p:spPr>
          <a:xfrm>
            <a:off x="160573" y="4330616"/>
            <a:ext cx="3312940" cy="1815882"/>
          </a:xfrm>
          <a:prstGeom prst="rect">
            <a:avLst/>
          </a:prstGeom>
          <a:noFill/>
        </p:spPr>
        <p:txBody>
          <a:bodyPr wrap="square" rtlCol="0">
            <a:spAutoFit/>
          </a:bodyPr>
          <a:lstStyle/>
          <a:p>
            <a:r>
              <a:rPr lang="en-AU" sz="1400" b="1" dirty="0" smtClean="0">
                <a:latin typeface="+mn-lt"/>
              </a:rPr>
              <a:t>Levels F-2 Science</a:t>
            </a:r>
            <a:r>
              <a:rPr lang="en-AU" sz="1400" dirty="0" smtClean="0">
                <a:latin typeface="+mn-lt"/>
              </a:rPr>
              <a:t>: </a:t>
            </a:r>
            <a:r>
              <a:rPr lang="en-US" sz="1400" dirty="0">
                <a:latin typeface="+mn-lt"/>
              </a:rPr>
              <a:t>Light and sound are produced by a range of sources and can be </a:t>
            </a:r>
            <a:r>
              <a:rPr lang="en-US" sz="1400" dirty="0" smtClean="0">
                <a:latin typeface="+mn-lt"/>
              </a:rPr>
              <a:t>sensed</a:t>
            </a:r>
          </a:p>
          <a:p>
            <a:r>
              <a:rPr lang="en-US" sz="1400" b="1" dirty="0" smtClean="0">
                <a:latin typeface="+mn-lt"/>
              </a:rPr>
              <a:t>Levels 1-2 Music</a:t>
            </a:r>
            <a:r>
              <a:rPr lang="en-US" sz="1400" dirty="0" smtClean="0">
                <a:latin typeface="+mn-lt"/>
              </a:rPr>
              <a:t>: </a:t>
            </a:r>
            <a:r>
              <a:rPr lang="en-AU" sz="1400" dirty="0">
                <a:latin typeface="+mn-lt"/>
              </a:rPr>
              <a:t>Sing and play instruments to improvise, compose and practise a repertoire of chants, songs and rhymes, including those used by cultural groups in the local community</a:t>
            </a:r>
          </a:p>
        </p:txBody>
      </p:sp>
      <p:sp>
        <p:nvSpPr>
          <p:cNvPr id="5" name="TextBox 4"/>
          <p:cNvSpPr txBox="1"/>
          <p:nvPr/>
        </p:nvSpPr>
        <p:spPr>
          <a:xfrm>
            <a:off x="188639" y="1264302"/>
            <a:ext cx="2727177" cy="400110"/>
          </a:xfrm>
          <a:prstGeom prst="rect">
            <a:avLst/>
          </a:prstGeom>
          <a:noFill/>
        </p:spPr>
        <p:txBody>
          <a:bodyPr wrap="square" rtlCol="0">
            <a:spAutoFit/>
          </a:bodyPr>
          <a:lstStyle/>
          <a:p>
            <a:pPr marL="0" indent="0">
              <a:buNone/>
            </a:pPr>
            <a:r>
              <a:rPr lang="en-AU" sz="2000" dirty="0"/>
              <a:t>Class concert</a:t>
            </a:r>
          </a:p>
        </p:txBody>
      </p:sp>
      <p:sp>
        <p:nvSpPr>
          <p:cNvPr id="8" name="TextBox 7"/>
          <p:cNvSpPr txBox="1"/>
          <p:nvPr/>
        </p:nvSpPr>
        <p:spPr>
          <a:xfrm>
            <a:off x="3707332" y="5877272"/>
            <a:ext cx="4824536" cy="523220"/>
          </a:xfrm>
          <a:prstGeom prst="rect">
            <a:avLst/>
          </a:prstGeom>
          <a:noFill/>
        </p:spPr>
        <p:txBody>
          <a:bodyPr wrap="square" rtlCol="0">
            <a:spAutoFit/>
          </a:bodyPr>
          <a:lstStyle/>
          <a:p>
            <a:r>
              <a:rPr lang="en-AU" sz="1400" b="1" dirty="0" smtClean="0"/>
              <a:t>Levels 7-8 Science</a:t>
            </a:r>
            <a:r>
              <a:rPr lang="en-AU" sz="1400" dirty="0" smtClean="0"/>
              <a:t>: The properties of sound can be explained by a wave model</a:t>
            </a:r>
            <a:endParaRPr lang="en-AU" sz="1400" dirty="0"/>
          </a:p>
        </p:txBody>
      </p:sp>
    </p:spTree>
    <p:extLst>
      <p:ext uri="{BB962C8B-B14F-4D97-AF65-F5344CB8AC3E}">
        <p14:creationId xmlns:p14="http://schemas.microsoft.com/office/powerpoint/2010/main" val="14012778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STEM learning in schools</a:t>
            </a:r>
            <a:endParaRPr lang="en-AU" dirty="0"/>
          </a:p>
        </p:txBody>
      </p:sp>
      <p:sp>
        <p:nvSpPr>
          <p:cNvPr id="3" name="Content Placeholder 2"/>
          <p:cNvSpPr>
            <a:spLocks noGrp="1"/>
          </p:cNvSpPr>
          <p:nvPr>
            <p:ph idx="1"/>
          </p:nvPr>
        </p:nvSpPr>
        <p:spPr>
          <a:xfrm>
            <a:off x="395536" y="1844824"/>
            <a:ext cx="8280920" cy="4248472"/>
          </a:xfrm>
        </p:spPr>
        <p:txBody>
          <a:bodyPr/>
          <a:lstStyle/>
          <a:p>
            <a:pPr marL="0" indent="0">
              <a:buNone/>
            </a:pPr>
            <a:endParaRPr lang="en-AU" sz="2400" b="0" dirty="0" smtClean="0"/>
          </a:p>
          <a:p>
            <a:pPr marL="0" indent="0">
              <a:buNone/>
            </a:pPr>
            <a:r>
              <a:rPr lang="en-AU" sz="2400" b="0" dirty="0" smtClean="0"/>
              <a:t>“STEM education is a term used to refer collectively to the teaching of the disciplines within its umbrella – science, technology, engineering and mathematics – and also to a </a:t>
            </a:r>
            <a:r>
              <a:rPr lang="en-AU" sz="2400" b="0" dirty="0" smtClean="0">
                <a:solidFill>
                  <a:srgbClr val="FF0000"/>
                </a:solidFill>
              </a:rPr>
              <a:t>cross-disciplinary approach to teaching that increases student interest in STEM-related fields and improves students’ problem solving and </a:t>
            </a:r>
            <a:r>
              <a:rPr lang="en-AU" sz="2400" b="0" dirty="0">
                <a:solidFill>
                  <a:srgbClr val="FF0000"/>
                </a:solidFill>
              </a:rPr>
              <a:t>critical analysis skills</a:t>
            </a:r>
            <a:r>
              <a:rPr lang="en-AU" sz="2400" b="0" dirty="0"/>
              <a:t>.”</a:t>
            </a:r>
            <a:endParaRPr lang="en-AU" sz="2400" b="0" dirty="0" smtClean="0"/>
          </a:p>
          <a:p>
            <a:pPr marL="400050" lvl="1" indent="0" algn="r">
              <a:buNone/>
            </a:pPr>
            <a:endParaRPr lang="en-AU" sz="1600" i="1" dirty="0" smtClean="0"/>
          </a:p>
          <a:p>
            <a:pPr marL="400050" lvl="1" indent="0" algn="r">
              <a:buNone/>
            </a:pPr>
            <a:r>
              <a:rPr lang="en-AU" sz="1600" i="1" dirty="0" smtClean="0"/>
              <a:t>National Stem School Education Strategy</a:t>
            </a:r>
          </a:p>
          <a:p>
            <a:pPr marL="400050" lvl="1" indent="0" algn="r">
              <a:buNone/>
            </a:pPr>
            <a:r>
              <a:rPr lang="en-AU" sz="1600" dirty="0" smtClean="0"/>
              <a:t>Education Council, 2015</a:t>
            </a:r>
            <a:endParaRPr lang="en-AU" sz="1600" dirty="0"/>
          </a:p>
        </p:txBody>
      </p:sp>
    </p:spTree>
    <p:extLst>
      <p:ext uri="{BB962C8B-B14F-4D97-AF65-F5344CB8AC3E}">
        <p14:creationId xmlns:p14="http://schemas.microsoft.com/office/powerpoint/2010/main" val="18900929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206680" cy="803176"/>
          </a:xfrm>
        </p:spPr>
        <p:txBody>
          <a:bodyPr/>
          <a:lstStyle/>
          <a:p>
            <a:r>
              <a:rPr lang="en-AU" sz="3600" dirty="0" smtClean="0"/>
              <a:t>Curriculum opportunities for STEM</a:t>
            </a:r>
            <a:endParaRPr lang="en-AU" sz="3600" dirty="0"/>
          </a:p>
        </p:txBody>
      </p:sp>
      <p:sp>
        <p:nvSpPr>
          <p:cNvPr id="3" name="Content Placeholder 2"/>
          <p:cNvSpPr>
            <a:spLocks noGrp="1"/>
          </p:cNvSpPr>
          <p:nvPr>
            <p:ph idx="1"/>
          </p:nvPr>
        </p:nvSpPr>
        <p:spPr>
          <a:xfrm>
            <a:off x="427856" y="1484784"/>
            <a:ext cx="2520280" cy="2664296"/>
          </a:xfrm>
        </p:spPr>
        <p:txBody>
          <a:bodyPr/>
          <a:lstStyle/>
          <a:p>
            <a:pPr marL="0" indent="0">
              <a:buNone/>
            </a:pPr>
            <a:r>
              <a:rPr lang="en-AU" sz="1800" b="0" dirty="0"/>
              <a:t>The Victorian </a:t>
            </a:r>
            <a:r>
              <a:rPr lang="en-AU" sz="1800" b="0" dirty="0" smtClean="0"/>
              <a:t>Curriculum F-10 </a:t>
            </a:r>
            <a:r>
              <a:rPr lang="en-AU" sz="1800" b="0" dirty="0"/>
              <a:t>is based on eight learning areas and four </a:t>
            </a:r>
            <a:r>
              <a:rPr lang="en-AU" sz="1800" b="0" dirty="0" smtClean="0"/>
              <a:t>capabilities: STEM directly involves a number of these learning areas </a:t>
            </a:r>
            <a:r>
              <a:rPr lang="en-AU" sz="1800" b="0" u="sng" dirty="0" smtClean="0"/>
              <a:t>and capabilities</a:t>
            </a:r>
            <a:r>
              <a:rPr lang="en-AU" sz="1800" b="0" dirty="0" smtClean="0"/>
              <a:t>  </a:t>
            </a:r>
            <a:endParaRPr lang="en-AU" sz="1800" b="0" dirty="0"/>
          </a:p>
        </p:txBody>
      </p:sp>
      <p:graphicFrame>
        <p:nvGraphicFramePr>
          <p:cNvPr id="5" name="Table 4"/>
          <p:cNvGraphicFramePr>
            <a:graphicFrameLocks noGrp="1"/>
          </p:cNvGraphicFramePr>
          <p:nvPr>
            <p:extLst>
              <p:ext uri="{D42A27DB-BD31-4B8C-83A1-F6EECF244321}">
                <p14:modId xmlns:p14="http://schemas.microsoft.com/office/powerpoint/2010/main" val="2620812961"/>
              </p:ext>
            </p:extLst>
          </p:nvPr>
        </p:nvGraphicFramePr>
        <p:xfrm>
          <a:off x="3203848" y="1412776"/>
          <a:ext cx="5616624" cy="4780280"/>
        </p:xfrm>
        <a:graphic>
          <a:graphicData uri="http://schemas.openxmlformats.org/drawingml/2006/table">
            <a:tbl>
              <a:tblPr firstRow="1" bandRow="1">
                <a:tableStyleId>{5C22544A-7EE6-4342-B048-85BDC9FD1C3A}</a:tableStyleId>
              </a:tblPr>
              <a:tblGrid>
                <a:gridCol w="2736304"/>
                <a:gridCol w="2880320"/>
              </a:tblGrid>
              <a:tr h="370840">
                <a:tc>
                  <a:txBody>
                    <a:bodyPr/>
                    <a:lstStyle/>
                    <a:p>
                      <a:r>
                        <a:rPr lang="en-AU" dirty="0" smtClean="0"/>
                        <a:t>Learning areas</a:t>
                      </a:r>
                      <a:endParaRPr lang="en-AU" dirty="0"/>
                    </a:p>
                  </a:txBody>
                  <a:tcPr/>
                </a:tc>
                <a:tc>
                  <a:txBody>
                    <a:bodyPr/>
                    <a:lstStyle/>
                    <a:p>
                      <a:r>
                        <a:rPr lang="en-AU" dirty="0" smtClean="0"/>
                        <a:t>Capabilities</a:t>
                      </a:r>
                      <a:endParaRPr lang="en-AU" dirty="0"/>
                    </a:p>
                  </a:txBody>
                  <a:tcPr/>
                </a:tc>
              </a:tr>
              <a:tr h="370840">
                <a:tc>
                  <a:txBody>
                    <a:bodyPr/>
                    <a:lstStyle/>
                    <a:p>
                      <a:r>
                        <a:rPr lang="en-AU" sz="1600" dirty="0" smtClean="0"/>
                        <a:t>English</a:t>
                      </a:r>
                      <a:endParaRPr lang="en-AU" sz="1600" dirty="0"/>
                    </a:p>
                  </a:txBody>
                  <a:tcPr/>
                </a:tc>
                <a:tc>
                  <a:txBody>
                    <a:bodyPr/>
                    <a:lstStyle/>
                    <a:p>
                      <a:r>
                        <a:rPr lang="en-AU" sz="1600" dirty="0" smtClean="0"/>
                        <a:t>Critical</a:t>
                      </a:r>
                      <a:r>
                        <a:rPr lang="en-AU" sz="1600" baseline="0" dirty="0" smtClean="0"/>
                        <a:t> and Creative Thinking</a:t>
                      </a:r>
                      <a:endParaRPr lang="en-AU" sz="1600" b="1" dirty="0"/>
                    </a:p>
                  </a:txBody>
                  <a:tcPr/>
                </a:tc>
              </a:tr>
              <a:tr h="370840">
                <a:tc>
                  <a:txBody>
                    <a:bodyPr/>
                    <a:lstStyle/>
                    <a:p>
                      <a:r>
                        <a:rPr lang="en-AU" sz="1600" dirty="0" smtClean="0"/>
                        <a:t>Mathematics</a:t>
                      </a:r>
                      <a:endParaRPr lang="en-AU" sz="1600" b="1" dirty="0"/>
                    </a:p>
                  </a:txBody>
                  <a:tcPr/>
                </a:tc>
                <a:tc>
                  <a:txBody>
                    <a:bodyPr/>
                    <a:lstStyle/>
                    <a:p>
                      <a:r>
                        <a:rPr lang="en-AU" sz="1600" dirty="0" smtClean="0"/>
                        <a:t>Personal and Social Capability</a:t>
                      </a:r>
                      <a:endParaRPr lang="en-AU" sz="1600" b="1" i="1" dirty="0">
                        <a:solidFill>
                          <a:schemeClr val="tx1"/>
                        </a:solidFill>
                      </a:endParaRPr>
                    </a:p>
                  </a:txBody>
                  <a:tcPr/>
                </a:tc>
              </a:tr>
              <a:tr h="370840">
                <a:tc>
                  <a:txBody>
                    <a:bodyPr/>
                    <a:lstStyle/>
                    <a:p>
                      <a:r>
                        <a:rPr lang="en-AU" sz="1600" dirty="0" smtClean="0"/>
                        <a:t>Science</a:t>
                      </a:r>
                      <a:endParaRPr lang="en-AU"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Intercultural Capability</a:t>
                      </a:r>
                      <a:endParaRPr lang="en-AU" sz="1600" dirty="0" smtClean="0">
                        <a:solidFill>
                          <a:schemeClr val="tx1"/>
                        </a:solidFill>
                      </a:endParaRPr>
                    </a:p>
                  </a:txBody>
                  <a:tcPr/>
                </a:tc>
              </a:tr>
              <a:tr h="370840">
                <a:tc>
                  <a:txBody>
                    <a:bodyPr/>
                    <a:lstStyle/>
                    <a:p>
                      <a:r>
                        <a:rPr lang="en-AU" sz="1600" dirty="0" smtClean="0"/>
                        <a:t>Health and Physical Education</a:t>
                      </a:r>
                      <a:endParaRPr lang="en-AU" sz="1600" dirty="0"/>
                    </a:p>
                  </a:txBody>
                  <a:tcPr/>
                </a:tc>
                <a:tc>
                  <a:txBody>
                    <a:bodyPr/>
                    <a:lstStyle/>
                    <a:p>
                      <a:r>
                        <a:rPr lang="en-AU" sz="1600" dirty="0" smtClean="0"/>
                        <a:t>Ethical Capability</a:t>
                      </a:r>
                      <a:endParaRPr lang="en-AU" sz="1600" b="1" i="1" dirty="0">
                        <a:solidFill>
                          <a:schemeClr val="tx1"/>
                        </a:solidFill>
                      </a:endParaRPr>
                    </a:p>
                  </a:txBody>
                  <a:tcPr/>
                </a:tc>
              </a:tr>
              <a:tr h="370840">
                <a:tc>
                  <a:txBody>
                    <a:bodyPr/>
                    <a:lstStyle/>
                    <a:p>
                      <a:r>
                        <a:rPr lang="en-AU" sz="1600" dirty="0" smtClean="0"/>
                        <a:t>Humanities and Social Sciences </a:t>
                      </a:r>
                      <a:r>
                        <a:rPr lang="en-AU" sz="1400" dirty="0" smtClean="0"/>
                        <a:t>(History, Geography,</a:t>
                      </a:r>
                      <a:r>
                        <a:rPr lang="en-AU" sz="1400" baseline="0" dirty="0" smtClean="0"/>
                        <a:t> </a:t>
                      </a:r>
                      <a:r>
                        <a:rPr lang="en-AU" sz="1400" dirty="0" smtClean="0"/>
                        <a:t>Civics</a:t>
                      </a:r>
                      <a:r>
                        <a:rPr lang="en-AU" sz="1400" baseline="0" dirty="0" smtClean="0"/>
                        <a:t> and Citizenship; Business and Economics)</a:t>
                      </a:r>
                      <a:endParaRPr lang="en-AU" sz="1400" dirty="0"/>
                    </a:p>
                  </a:txBody>
                  <a:tcPr/>
                </a:tc>
                <a:tc>
                  <a:txBody>
                    <a:bodyPr/>
                    <a:lstStyle/>
                    <a:p>
                      <a:endParaRPr lang="en-AU" sz="1600" dirty="0"/>
                    </a:p>
                  </a:txBody>
                  <a:tcPr/>
                </a:tc>
              </a:tr>
              <a:tr h="370840">
                <a:tc>
                  <a:txBody>
                    <a:bodyPr/>
                    <a:lstStyle/>
                    <a:p>
                      <a:r>
                        <a:rPr lang="en-AU" sz="1600" dirty="0" smtClean="0"/>
                        <a:t>Languages</a:t>
                      </a:r>
                      <a:endParaRPr lang="en-AU" sz="1600" dirty="0"/>
                    </a:p>
                  </a:txBody>
                  <a:tcPr/>
                </a:tc>
                <a:tc>
                  <a:txBody>
                    <a:bodyPr/>
                    <a:lstStyle/>
                    <a:p>
                      <a:endParaRPr lang="en-AU" sz="1600" dirty="0"/>
                    </a:p>
                  </a:txBody>
                  <a:tcPr/>
                </a:tc>
              </a:tr>
              <a:tr h="370840">
                <a:tc>
                  <a:txBody>
                    <a:bodyPr/>
                    <a:lstStyle/>
                    <a:p>
                      <a:r>
                        <a:rPr lang="en-AU" sz="1600" dirty="0" smtClean="0"/>
                        <a:t>The Arts</a:t>
                      </a:r>
                      <a:endParaRPr lang="en-AU" sz="1600" dirty="0"/>
                    </a:p>
                  </a:txBody>
                  <a:tcPr/>
                </a:tc>
                <a:tc>
                  <a:txBody>
                    <a:bodyPr/>
                    <a:lstStyle/>
                    <a:p>
                      <a:endParaRPr lang="en-AU" sz="1600" dirty="0"/>
                    </a:p>
                  </a:txBody>
                  <a:tcPr/>
                </a:tc>
              </a:tr>
              <a:tr h="370840">
                <a:tc>
                  <a:txBody>
                    <a:bodyPr/>
                    <a:lstStyle/>
                    <a:p>
                      <a:r>
                        <a:rPr lang="en-AU" sz="1600" dirty="0" smtClean="0"/>
                        <a:t>Technologies </a:t>
                      </a:r>
                      <a:r>
                        <a:rPr lang="en-AU" sz="1400" dirty="0" smtClean="0"/>
                        <a:t>(Design Technologies, and Digital Technologies)</a:t>
                      </a:r>
                      <a:endParaRPr lang="en-AU" sz="1400" b="0" dirty="0"/>
                    </a:p>
                  </a:txBody>
                  <a:tcPr/>
                </a:tc>
                <a:tc>
                  <a:txBody>
                    <a:bodyPr/>
                    <a:lstStyle/>
                    <a:p>
                      <a:endParaRPr lang="en-AU" sz="1600" dirty="0"/>
                    </a:p>
                  </a:txBody>
                  <a:tcPr/>
                </a:tc>
              </a:tr>
            </a:tbl>
          </a:graphicData>
        </a:graphic>
      </p:graphicFrame>
      <p:sp>
        <p:nvSpPr>
          <p:cNvPr id="4" name="Rectangle 3"/>
          <p:cNvSpPr/>
          <p:nvPr/>
        </p:nvSpPr>
        <p:spPr>
          <a:xfrm>
            <a:off x="247836" y="4437112"/>
            <a:ext cx="288032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sz="1600" dirty="0" smtClean="0"/>
              <a:t>The Office of the Chief Scientist has produced a list of STEM resources </a:t>
            </a:r>
            <a:r>
              <a:rPr lang="en-AU" sz="1600" i="1" dirty="0" smtClean="0"/>
              <a:t>‘STEM Programme Index 2016’ at</a:t>
            </a:r>
            <a:endParaRPr lang="en-US" sz="1600" i="1" dirty="0" smtClean="0"/>
          </a:p>
          <a:p>
            <a:r>
              <a:rPr lang="en-US" sz="1400" i="1" dirty="0" smtClean="0"/>
              <a:t>https</a:t>
            </a:r>
            <a:r>
              <a:rPr lang="en-US" sz="1400" i="1" dirty="0"/>
              <a:t>://www.teachermagazine.com.au/files/SPI2016.pdf</a:t>
            </a:r>
            <a:r>
              <a:rPr lang="en-US" sz="1400" dirty="0"/>
              <a:t> </a:t>
            </a:r>
          </a:p>
        </p:txBody>
      </p:sp>
    </p:spTree>
    <p:extLst>
      <p:ext uri="{BB962C8B-B14F-4D97-AF65-F5344CB8AC3E}">
        <p14:creationId xmlns:p14="http://schemas.microsoft.com/office/powerpoint/2010/main" val="228793195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6044761"/>
              </p:ext>
            </p:extLst>
          </p:nvPr>
        </p:nvGraphicFramePr>
        <p:xfrm>
          <a:off x="251519" y="764704"/>
          <a:ext cx="8784977" cy="5904656"/>
        </p:xfrm>
        <a:graphic>
          <a:graphicData uri="http://schemas.openxmlformats.org/drawingml/2006/table">
            <a:tbl>
              <a:tblPr firstRow="1" bandRow="1">
                <a:tableStyleId>{5C22544A-7EE6-4342-B048-85BDC9FD1C3A}</a:tableStyleId>
              </a:tblPr>
              <a:tblGrid>
                <a:gridCol w="2003592"/>
                <a:gridCol w="3159509"/>
                <a:gridCol w="2145409"/>
                <a:gridCol w="1476467"/>
              </a:tblGrid>
              <a:tr h="662499">
                <a:tc>
                  <a:txBody>
                    <a:bodyPr/>
                    <a:lstStyle/>
                    <a:p>
                      <a:pPr algn="ctr"/>
                      <a:r>
                        <a:rPr lang="en-AU" dirty="0" smtClean="0"/>
                        <a:t>Scientific method</a:t>
                      </a:r>
                      <a:endParaRPr lang="en-AU" dirty="0"/>
                    </a:p>
                  </a:txBody>
                  <a:tcPr/>
                </a:tc>
                <a:tc>
                  <a:txBody>
                    <a:bodyPr/>
                    <a:lstStyle/>
                    <a:p>
                      <a:pPr algn="ctr"/>
                      <a:r>
                        <a:rPr lang="en-AU" dirty="0" smtClean="0"/>
                        <a:t>Technology – design thinking</a:t>
                      </a:r>
                      <a:endParaRPr lang="en-AU" dirty="0"/>
                    </a:p>
                  </a:txBody>
                  <a:tcPr/>
                </a:tc>
                <a:tc>
                  <a:txBody>
                    <a:bodyPr/>
                    <a:lstStyle/>
                    <a:p>
                      <a:pPr algn="ctr"/>
                      <a:r>
                        <a:rPr lang="en-AU" dirty="0" smtClean="0"/>
                        <a:t>Engineering</a:t>
                      </a:r>
                      <a:r>
                        <a:rPr lang="en-AU" baseline="0" dirty="0" smtClean="0"/>
                        <a:t> process</a:t>
                      </a:r>
                      <a:endParaRPr lang="en-AU" dirty="0"/>
                    </a:p>
                  </a:txBody>
                  <a:tcPr/>
                </a:tc>
                <a:tc>
                  <a:txBody>
                    <a:bodyPr/>
                    <a:lstStyle/>
                    <a:p>
                      <a:pPr algn="ctr"/>
                      <a:r>
                        <a:rPr lang="en-AU" dirty="0" smtClean="0"/>
                        <a:t>STEM</a:t>
                      </a:r>
                      <a:endParaRPr lang="en-AU" dirty="0"/>
                    </a:p>
                  </a:txBody>
                  <a:tcPr/>
                </a:tc>
              </a:tr>
              <a:tr h="851785">
                <a:tc>
                  <a:txBody>
                    <a:bodyPr/>
                    <a:lstStyle/>
                    <a:p>
                      <a:r>
                        <a:rPr lang="en-AU" sz="1600" dirty="0" smtClean="0"/>
                        <a:t>Ask a question</a:t>
                      </a:r>
                      <a:endParaRPr lang="en-AU" sz="1600" dirty="0"/>
                    </a:p>
                  </a:txBody>
                  <a:tcPr/>
                </a:tc>
                <a:tc>
                  <a:txBody>
                    <a:bodyPr/>
                    <a:lstStyle/>
                    <a:p>
                      <a:r>
                        <a:rPr lang="en-AU" sz="1600" dirty="0" smtClean="0"/>
                        <a:t>Design brief: client needs, purpose, target audience, context and constraints</a:t>
                      </a:r>
                      <a:endParaRPr lang="en-AU" sz="1600" dirty="0"/>
                    </a:p>
                  </a:txBody>
                  <a:tcPr/>
                </a:tc>
                <a:tc>
                  <a:txBody>
                    <a:bodyPr/>
                    <a:lstStyle/>
                    <a:p>
                      <a:r>
                        <a:rPr lang="en-AU" sz="1600" dirty="0" smtClean="0"/>
                        <a:t>Define the problem</a:t>
                      </a:r>
                      <a:endParaRPr lang="en-AU" sz="1600" dirty="0"/>
                    </a:p>
                  </a:txBody>
                  <a:tcPr/>
                </a:tc>
                <a:tc rowSpan="3">
                  <a:txBody>
                    <a:bodyPr/>
                    <a:lstStyle/>
                    <a:p>
                      <a:pPr algn="ctr"/>
                      <a:r>
                        <a:rPr lang="en-AU" sz="1600" dirty="0" smtClean="0"/>
                        <a:t>Ask</a:t>
                      </a:r>
                      <a:endParaRPr lang="en-AU" sz="1600" dirty="0"/>
                    </a:p>
                  </a:txBody>
                  <a:tcPr/>
                </a:tc>
              </a:tr>
              <a:tr h="425892">
                <a:tc rowSpan="2">
                  <a:txBody>
                    <a:bodyPr/>
                    <a:lstStyle/>
                    <a:p>
                      <a:r>
                        <a:rPr lang="en-AU" sz="1600" dirty="0" smtClean="0"/>
                        <a:t>Background research</a:t>
                      </a:r>
                      <a:endParaRPr lang="en-AU" sz="1600" dirty="0"/>
                    </a:p>
                  </a:txBody>
                  <a:tcPr/>
                </a:tc>
                <a:tc rowSpan="2">
                  <a:txBody>
                    <a:bodyPr/>
                    <a:lstStyle/>
                    <a:p>
                      <a:r>
                        <a:rPr lang="en-AU" sz="1600" dirty="0" smtClean="0"/>
                        <a:t>Research – information is collected for inspiration, investigation and analysis</a:t>
                      </a:r>
                      <a:endParaRPr lang="en-AU" sz="1600" dirty="0"/>
                    </a:p>
                  </a:txBody>
                  <a:tcPr/>
                </a:tc>
                <a:tc>
                  <a:txBody>
                    <a:bodyPr/>
                    <a:lstStyle/>
                    <a:p>
                      <a:r>
                        <a:rPr lang="en-AU" sz="1600" dirty="0" smtClean="0"/>
                        <a:t>Background research</a:t>
                      </a:r>
                      <a:endParaRPr lang="en-AU" sz="1600" dirty="0"/>
                    </a:p>
                  </a:txBody>
                  <a:tcPr/>
                </a:tc>
                <a:tc vMerge="1">
                  <a:txBody>
                    <a:bodyPr/>
                    <a:lstStyle/>
                    <a:p>
                      <a:endParaRPr lang="en-AU" dirty="0"/>
                    </a:p>
                  </a:txBody>
                  <a:tcPr/>
                </a:tc>
              </a:tr>
              <a:tr h="425892">
                <a:tc vMerge="1">
                  <a:txBody>
                    <a:bodyPr/>
                    <a:lstStyle/>
                    <a:p>
                      <a:endParaRPr lang="en-AU"/>
                    </a:p>
                  </a:txBody>
                  <a:tcPr/>
                </a:tc>
                <a:tc vMerge="1">
                  <a:txBody>
                    <a:bodyPr/>
                    <a:lstStyle/>
                    <a:p>
                      <a:endParaRPr lang="en-AU"/>
                    </a:p>
                  </a:txBody>
                  <a:tcPr/>
                </a:tc>
                <a:tc>
                  <a:txBody>
                    <a:bodyPr/>
                    <a:lstStyle/>
                    <a:p>
                      <a:r>
                        <a:rPr lang="en-AU" sz="1600" dirty="0" smtClean="0"/>
                        <a:t>Specify requirements</a:t>
                      </a:r>
                      <a:endParaRPr lang="en-AU" sz="1600" dirty="0"/>
                    </a:p>
                  </a:txBody>
                  <a:tcPr/>
                </a:tc>
                <a:tc vMerge="1">
                  <a:txBody>
                    <a:bodyPr/>
                    <a:lstStyle/>
                    <a:p>
                      <a:endParaRPr lang="en-AU"/>
                    </a:p>
                  </a:txBody>
                  <a:tcPr/>
                </a:tc>
              </a:tr>
              <a:tr h="615178">
                <a:tc rowSpan="2">
                  <a:txBody>
                    <a:bodyPr/>
                    <a:lstStyle/>
                    <a:p>
                      <a:r>
                        <a:rPr lang="en-AU" sz="1600" dirty="0" smtClean="0"/>
                        <a:t>Formulate</a:t>
                      </a:r>
                      <a:r>
                        <a:rPr lang="en-AU" sz="1600" baseline="0" dirty="0" smtClean="0"/>
                        <a:t> a hypothesis</a:t>
                      </a:r>
                      <a:endParaRPr lang="en-AU" sz="1600" dirty="0"/>
                    </a:p>
                  </a:txBody>
                  <a:tcPr/>
                </a:tc>
                <a:tc rowSpan="3">
                  <a:txBody>
                    <a:bodyPr/>
                    <a:lstStyle/>
                    <a:p>
                      <a:r>
                        <a:rPr lang="en-AU" sz="1600" dirty="0" smtClean="0"/>
                        <a:t>Generation</a:t>
                      </a:r>
                      <a:r>
                        <a:rPr lang="en-AU" sz="1600" baseline="0" dirty="0" smtClean="0"/>
                        <a:t> of ideas – application of research, information and inspiration when creating design ideas</a:t>
                      </a:r>
                      <a:endParaRPr lang="en-AU" sz="1600" dirty="0"/>
                    </a:p>
                  </a:txBody>
                  <a:tcPr/>
                </a:tc>
                <a:tc rowSpan="3">
                  <a:txBody>
                    <a:bodyPr/>
                    <a:lstStyle/>
                    <a:p>
                      <a:r>
                        <a:rPr lang="en-AU" sz="1600" dirty="0" smtClean="0"/>
                        <a:t>Brainstorm, evaluate and choose a solution</a:t>
                      </a:r>
                      <a:endParaRPr lang="en-AU" sz="1600" dirty="0"/>
                    </a:p>
                  </a:txBody>
                  <a:tcPr/>
                </a:tc>
                <a:tc>
                  <a:txBody>
                    <a:bodyPr/>
                    <a:lstStyle/>
                    <a:p>
                      <a:pPr algn="ctr"/>
                      <a:r>
                        <a:rPr lang="en-AU" sz="1600" dirty="0" smtClean="0"/>
                        <a:t>Imagine</a:t>
                      </a:r>
                      <a:endParaRPr lang="en-AU" sz="1600" dirty="0"/>
                    </a:p>
                  </a:txBody>
                  <a:tcPr/>
                </a:tc>
              </a:tr>
              <a:tr h="73611">
                <a:tc vMerge="1">
                  <a:txBody>
                    <a:bodyPr/>
                    <a:lstStyle/>
                    <a:p>
                      <a:endParaRPr lang="en-AU"/>
                    </a:p>
                  </a:txBody>
                  <a:tcPr/>
                </a:tc>
                <a:tc vMerge="1">
                  <a:txBody>
                    <a:bodyPr/>
                    <a:lstStyle/>
                    <a:p>
                      <a:endParaRPr lang="en-AU"/>
                    </a:p>
                  </a:txBody>
                  <a:tcPr/>
                </a:tc>
                <a:tc vMerge="1">
                  <a:txBody>
                    <a:bodyPr/>
                    <a:lstStyle/>
                    <a:p>
                      <a:endParaRPr lang="en-AU"/>
                    </a:p>
                  </a:txBody>
                  <a:tcPr/>
                </a:tc>
                <a:tc rowSpan="2">
                  <a:txBody>
                    <a:bodyPr/>
                    <a:lstStyle/>
                    <a:p>
                      <a:pPr algn="ctr"/>
                      <a:r>
                        <a:rPr lang="en-AU" sz="1600" dirty="0" smtClean="0"/>
                        <a:t>Plan</a:t>
                      </a:r>
                      <a:endParaRPr lang="en-AU" sz="1600" dirty="0"/>
                    </a:p>
                  </a:txBody>
                  <a:tcPr/>
                </a:tc>
              </a:tr>
              <a:tr h="415377">
                <a:tc rowSpan="2">
                  <a:txBody>
                    <a:bodyPr/>
                    <a:lstStyle/>
                    <a:p>
                      <a:r>
                        <a:rPr lang="en-AU" sz="1600" dirty="0" smtClean="0"/>
                        <a:t>Test with an experiment</a:t>
                      </a:r>
                      <a:endParaRPr lang="en-AU" sz="1600" dirty="0"/>
                    </a:p>
                  </a:txBody>
                  <a:tcPr/>
                </a:tc>
                <a:tc vMerge="1">
                  <a:txBody>
                    <a:bodyPr/>
                    <a:lstStyle/>
                    <a:p>
                      <a:endParaRPr lang="en-AU" dirty="0"/>
                    </a:p>
                  </a:txBody>
                  <a:tcPr/>
                </a:tc>
                <a:tc vMerge="1">
                  <a:txBody>
                    <a:bodyPr/>
                    <a:lstStyle/>
                    <a:p>
                      <a:endParaRPr lang="en-AU" dirty="0"/>
                    </a:p>
                  </a:txBody>
                  <a:tcPr/>
                </a:tc>
                <a:tc vMerge="1">
                  <a:txBody>
                    <a:bodyPr/>
                    <a:lstStyle/>
                    <a:p>
                      <a:endParaRPr lang="en-AU" dirty="0"/>
                    </a:p>
                  </a:txBody>
                  <a:tcPr/>
                </a:tc>
              </a:tr>
              <a:tr h="599404">
                <a:tc vMerge="1">
                  <a:txBody>
                    <a:bodyPr/>
                    <a:lstStyle/>
                    <a:p>
                      <a:endParaRPr lang="en-AU" dirty="0"/>
                    </a:p>
                  </a:txBody>
                  <a:tcPr/>
                </a:tc>
                <a:tc>
                  <a:txBody>
                    <a:bodyPr/>
                    <a:lstStyle/>
                    <a:p>
                      <a:r>
                        <a:rPr lang="en-AU" sz="1600" dirty="0" smtClean="0"/>
                        <a:t>Development of concepts</a:t>
                      </a:r>
                      <a:endParaRPr lang="en-AU" sz="1600" dirty="0"/>
                    </a:p>
                  </a:txBody>
                  <a:tcPr/>
                </a:tc>
                <a:tc>
                  <a:txBody>
                    <a:bodyPr/>
                    <a:lstStyle/>
                    <a:p>
                      <a:r>
                        <a:rPr lang="en-AU" sz="1600" dirty="0" smtClean="0"/>
                        <a:t>Develop and prototype a solution</a:t>
                      </a:r>
                      <a:endParaRPr lang="en-AU" sz="1600" dirty="0"/>
                    </a:p>
                  </a:txBody>
                  <a:tcPr/>
                </a:tc>
                <a:tc>
                  <a:txBody>
                    <a:bodyPr/>
                    <a:lstStyle/>
                    <a:p>
                      <a:pPr algn="ctr"/>
                      <a:r>
                        <a:rPr lang="en-AU" sz="1600" dirty="0" smtClean="0"/>
                        <a:t>Create</a:t>
                      </a:r>
                      <a:endParaRPr lang="en-AU" sz="1600" dirty="0"/>
                    </a:p>
                  </a:txBody>
                  <a:tcPr/>
                </a:tc>
              </a:tr>
              <a:tr h="851785">
                <a:tc>
                  <a:txBody>
                    <a:bodyPr/>
                    <a:lstStyle/>
                    <a:p>
                      <a:r>
                        <a:rPr lang="en-AU" sz="1600" dirty="0" smtClean="0"/>
                        <a:t>Troubleshoot procedures and improve</a:t>
                      </a:r>
                      <a:endParaRPr lang="en-AU" sz="1600" dirty="0"/>
                    </a:p>
                  </a:txBody>
                  <a:tcPr/>
                </a:tc>
                <a:tc rowSpan="2">
                  <a:txBody>
                    <a:bodyPr/>
                    <a:lstStyle/>
                    <a:p>
                      <a:r>
                        <a:rPr lang="en-AU" sz="1600" dirty="0" smtClean="0"/>
                        <a:t>Refinement</a:t>
                      </a:r>
                      <a:endParaRPr lang="en-AU" sz="1600" dirty="0"/>
                    </a:p>
                  </a:txBody>
                  <a:tcPr/>
                </a:tc>
                <a:tc rowSpan="2">
                  <a:txBody>
                    <a:bodyPr/>
                    <a:lstStyle/>
                    <a:p>
                      <a:r>
                        <a:rPr lang="en-AU" sz="1600" dirty="0" smtClean="0"/>
                        <a:t>Test solution and improve</a:t>
                      </a:r>
                      <a:endParaRPr lang="en-AU" sz="1600" dirty="0"/>
                    </a:p>
                  </a:txBody>
                  <a:tcPr/>
                </a:tc>
                <a:tc rowSpan="2">
                  <a:txBody>
                    <a:bodyPr/>
                    <a:lstStyle/>
                    <a:p>
                      <a:pPr algn="ctr"/>
                      <a:r>
                        <a:rPr lang="en-AU" sz="1600" dirty="0" smtClean="0"/>
                        <a:t>Evaluate and improve</a:t>
                      </a:r>
                      <a:endParaRPr lang="en-AU" sz="1600" dirty="0"/>
                    </a:p>
                  </a:txBody>
                  <a:tcPr/>
                </a:tc>
              </a:tr>
              <a:tr h="599404">
                <a:tc>
                  <a:txBody>
                    <a:bodyPr/>
                    <a:lstStyle/>
                    <a:p>
                      <a:r>
                        <a:rPr lang="en-AU" sz="1600" dirty="0" smtClean="0"/>
                        <a:t>Analyse data and conclusions</a:t>
                      </a:r>
                      <a:endParaRPr lang="en-AU" sz="1600" dirty="0"/>
                    </a:p>
                  </a:txBody>
                  <a:tcPr/>
                </a:tc>
                <a:tc vMerge="1">
                  <a:txBody>
                    <a:bodyPr/>
                    <a:lstStyle/>
                    <a:p>
                      <a:endParaRPr lang="en-AU" sz="1600" dirty="0"/>
                    </a:p>
                  </a:txBody>
                  <a:tcPr/>
                </a:tc>
                <a:tc vMerge="1">
                  <a:txBody>
                    <a:bodyPr/>
                    <a:lstStyle/>
                    <a:p>
                      <a:endParaRPr lang="en-AU" sz="1600" dirty="0"/>
                    </a:p>
                  </a:txBody>
                  <a:tcPr/>
                </a:tc>
                <a:tc vMerge="1">
                  <a:txBody>
                    <a:bodyPr/>
                    <a:lstStyle/>
                    <a:p>
                      <a:endParaRPr lang="en-AU" dirty="0"/>
                    </a:p>
                  </a:txBody>
                  <a:tcPr/>
                </a:tc>
              </a:tr>
              <a:tr h="383829">
                <a:tc>
                  <a:txBody>
                    <a:bodyPr/>
                    <a:lstStyle/>
                    <a:p>
                      <a:r>
                        <a:rPr lang="en-AU" sz="1600" dirty="0" smtClean="0"/>
                        <a:t>Communicate</a:t>
                      </a:r>
                      <a:endParaRPr lang="en-AU" sz="1600" dirty="0"/>
                    </a:p>
                  </a:txBody>
                  <a:tcPr/>
                </a:tc>
                <a:tc>
                  <a:txBody>
                    <a:bodyPr/>
                    <a:lstStyle/>
                    <a:p>
                      <a:r>
                        <a:rPr lang="en-AU" sz="1600" dirty="0" smtClean="0"/>
                        <a:t>Resolution of presentations</a:t>
                      </a:r>
                      <a:endParaRPr lang="en-AU" sz="1600" dirty="0"/>
                    </a:p>
                  </a:txBody>
                  <a:tcPr/>
                </a:tc>
                <a:tc>
                  <a:txBody>
                    <a:bodyPr/>
                    <a:lstStyle/>
                    <a:p>
                      <a:r>
                        <a:rPr lang="en-AU" sz="1600" dirty="0" smtClean="0"/>
                        <a:t>Communicate results</a:t>
                      </a:r>
                      <a:endParaRPr lang="en-AU" sz="1600" dirty="0"/>
                    </a:p>
                  </a:txBody>
                  <a:tcPr/>
                </a:tc>
                <a:tc>
                  <a:txBody>
                    <a:bodyPr/>
                    <a:lstStyle/>
                    <a:p>
                      <a:pPr algn="ctr"/>
                      <a:r>
                        <a:rPr lang="en-AU" sz="1600" dirty="0" smtClean="0"/>
                        <a:t>Communicate</a:t>
                      </a:r>
                      <a:endParaRPr lang="en-AU" sz="1600" dirty="0"/>
                    </a:p>
                  </a:txBody>
                  <a:tcPr/>
                </a:tc>
              </a:tr>
            </a:tbl>
          </a:graphicData>
        </a:graphic>
      </p:graphicFrame>
    </p:spTree>
    <p:extLst>
      <p:ext uri="{BB962C8B-B14F-4D97-AF65-F5344CB8AC3E}">
        <p14:creationId xmlns:p14="http://schemas.microsoft.com/office/powerpoint/2010/main" val="16322042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96944" cy="587152"/>
          </a:xfrm>
        </p:spPr>
        <p:txBody>
          <a:bodyPr/>
          <a:lstStyle/>
          <a:p>
            <a:r>
              <a:rPr lang="en-AU" sz="3200" dirty="0" err="1" smtClean="0"/>
              <a:t>Crabitats</a:t>
            </a:r>
            <a:r>
              <a:rPr lang="en-AU" sz="3200" dirty="0" smtClean="0"/>
              <a:t> – STEM across the primary years</a:t>
            </a:r>
            <a:endParaRPr lang="en-AU" sz="3200" dirty="0"/>
          </a:p>
        </p:txBody>
      </p:sp>
      <p:sp>
        <p:nvSpPr>
          <p:cNvPr id="3" name="Content Placeholder 2"/>
          <p:cNvSpPr>
            <a:spLocks noGrp="1"/>
          </p:cNvSpPr>
          <p:nvPr>
            <p:ph idx="1"/>
          </p:nvPr>
        </p:nvSpPr>
        <p:spPr>
          <a:xfrm>
            <a:off x="179512" y="1268760"/>
            <a:ext cx="8856984" cy="1152128"/>
          </a:xfrm>
        </p:spPr>
        <p:txBody>
          <a:bodyPr/>
          <a:lstStyle/>
          <a:p>
            <a:pPr marL="0" indent="0">
              <a:buNone/>
            </a:pPr>
            <a:r>
              <a:rPr lang="en-AU" sz="1600" dirty="0" smtClean="0"/>
              <a:t>Task: </a:t>
            </a:r>
            <a:r>
              <a:rPr lang="en-AU" sz="1600" b="0" dirty="0"/>
              <a:t>S</a:t>
            </a:r>
            <a:r>
              <a:rPr lang="en-AU" sz="1600" b="0" dirty="0" smtClean="0"/>
              <a:t>tudents </a:t>
            </a:r>
            <a:r>
              <a:rPr lang="en-AU" sz="1600" b="0" dirty="0"/>
              <a:t>design and construct "</a:t>
            </a:r>
            <a:r>
              <a:rPr lang="en-AU" sz="1600" b="0" dirty="0" err="1"/>
              <a:t>crabitats</a:t>
            </a:r>
            <a:r>
              <a:rPr lang="en-AU" sz="1600" b="0" dirty="0"/>
              <a:t>" (homes for crabs) and evaluate how effective they are re crabs utilising them - then modify designs based on data</a:t>
            </a:r>
            <a:r>
              <a:rPr lang="en-AU" sz="1600" b="0" dirty="0" smtClean="0"/>
              <a:t>.</a:t>
            </a:r>
          </a:p>
          <a:p>
            <a:pPr marL="0" indent="0">
              <a:buNone/>
            </a:pPr>
            <a:r>
              <a:rPr lang="en-AU" sz="1600" b="0" dirty="0" smtClean="0"/>
              <a:t>Level of complexity can be added by including design challenges such as including automated functions such as feeding, temperature control.</a:t>
            </a:r>
            <a:endParaRPr lang="en-AU" sz="1600" dirty="0" smtClean="0"/>
          </a:p>
          <a:p>
            <a:pPr marL="0" indent="0">
              <a:buNone/>
            </a:pPr>
            <a:endParaRPr lang="en-AU" sz="2000" dirty="0" smtClean="0"/>
          </a:p>
          <a:p>
            <a:pPr marL="0" indent="0">
              <a:buNone/>
            </a:pPr>
            <a:endParaRPr lang="en-AU" sz="2000" dirty="0"/>
          </a:p>
        </p:txBody>
      </p:sp>
      <p:graphicFrame>
        <p:nvGraphicFramePr>
          <p:cNvPr id="4" name="Table 3"/>
          <p:cNvGraphicFramePr>
            <a:graphicFrameLocks noGrp="1"/>
          </p:cNvGraphicFramePr>
          <p:nvPr>
            <p:extLst>
              <p:ext uri="{D42A27DB-BD31-4B8C-83A1-F6EECF244321}">
                <p14:modId xmlns:p14="http://schemas.microsoft.com/office/powerpoint/2010/main" val="1705615565"/>
              </p:ext>
            </p:extLst>
          </p:nvPr>
        </p:nvGraphicFramePr>
        <p:xfrm>
          <a:off x="395536" y="2492896"/>
          <a:ext cx="8424936" cy="1899920"/>
        </p:xfrm>
        <a:graphic>
          <a:graphicData uri="http://schemas.openxmlformats.org/drawingml/2006/table">
            <a:tbl>
              <a:tblPr firstRow="1" bandRow="1">
                <a:tableStyleId>{5C22544A-7EE6-4342-B048-85BDC9FD1C3A}</a:tableStyleId>
              </a:tblPr>
              <a:tblGrid>
                <a:gridCol w="969240"/>
                <a:gridCol w="7455696"/>
              </a:tblGrid>
              <a:tr h="370840">
                <a:tc>
                  <a:txBody>
                    <a:bodyPr/>
                    <a:lstStyle/>
                    <a:p>
                      <a:pPr algn="ctr"/>
                      <a:r>
                        <a:rPr lang="en-AU" dirty="0" smtClean="0"/>
                        <a:t>Level</a:t>
                      </a:r>
                      <a:endParaRPr lang="en-AU" dirty="0"/>
                    </a:p>
                  </a:txBody>
                  <a:tcPr/>
                </a:tc>
                <a:tc>
                  <a:txBody>
                    <a:bodyPr/>
                    <a:lstStyle/>
                    <a:p>
                      <a:r>
                        <a:rPr lang="en-AU" dirty="0" smtClean="0"/>
                        <a:t>Biological</a:t>
                      </a:r>
                      <a:r>
                        <a:rPr lang="en-AU" baseline="0" dirty="0" smtClean="0"/>
                        <a:t> s</a:t>
                      </a:r>
                      <a:r>
                        <a:rPr lang="en-AU" dirty="0" smtClean="0"/>
                        <a:t>ciences</a:t>
                      </a:r>
                      <a:r>
                        <a:rPr lang="en-AU" baseline="0" dirty="0" smtClean="0"/>
                        <a:t> c</a:t>
                      </a:r>
                      <a:r>
                        <a:rPr lang="en-AU" dirty="0" smtClean="0"/>
                        <a:t>ontent descriptions</a:t>
                      </a:r>
                      <a:endParaRPr lang="en-AU" dirty="0"/>
                    </a:p>
                  </a:txBody>
                  <a:tcPr/>
                </a:tc>
              </a:tr>
              <a:tr h="370840">
                <a:tc>
                  <a:txBody>
                    <a:bodyPr/>
                    <a:lstStyle/>
                    <a:p>
                      <a:pPr algn="ctr"/>
                      <a:r>
                        <a:rPr lang="en-AU" sz="1600" dirty="0" smtClean="0"/>
                        <a:t>F-2</a:t>
                      </a:r>
                      <a:endParaRPr lang="en-AU" sz="1600" dirty="0"/>
                    </a:p>
                  </a:txBody>
                  <a:tcPr/>
                </a:tc>
                <a:tc>
                  <a:txBody>
                    <a:bodyPr/>
                    <a:lstStyle/>
                    <a:p>
                      <a:r>
                        <a:rPr lang="en-AU" sz="1600" dirty="0" smtClean="0"/>
                        <a:t>Living things…live in different places where their basic needs, including food, shelter and water, are met</a:t>
                      </a:r>
                      <a:endParaRPr lang="en-AU" sz="1600" dirty="0"/>
                    </a:p>
                  </a:txBody>
                  <a:tcPr/>
                </a:tc>
              </a:tr>
              <a:tr h="370840">
                <a:tc>
                  <a:txBody>
                    <a:bodyPr/>
                    <a:lstStyle/>
                    <a:p>
                      <a:pPr algn="ctr"/>
                      <a:r>
                        <a:rPr lang="en-AU" sz="1600" dirty="0" smtClean="0"/>
                        <a:t>3-4</a:t>
                      </a:r>
                      <a:endParaRPr lang="en-AU" sz="1600" dirty="0"/>
                    </a:p>
                  </a:txBody>
                  <a:tcPr/>
                </a:tc>
                <a:tc>
                  <a:txBody>
                    <a:bodyPr/>
                    <a:lstStyle/>
                    <a:p>
                      <a:r>
                        <a:rPr lang="en-AU" sz="1600" dirty="0" smtClean="0"/>
                        <a:t>Different living things…depend on each other and the environment to survive</a:t>
                      </a:r>
                      <a:endParaRPr lang="en-AU" sz="1600" dirty="0"/>
                    </a:p>
                  </a:txBody>
                  <a:tcPr/>
                </a:tc>
              </a:tr>
              <a:tr h="370840">
                <a:tc>
                  <a:txBody>
                    <a:bodyPr/>
                    <a:lstStyle/>
                    <a:p>
                      <a:pPr algn="ctr"/>
                      <a:r>
                        <a:rPr lang="en-AU" sz="1600" dirty="0" smtClean="0"/>
                        <a:t>5-6</a:t>
                      </a:r>
                      <a:endParaRPr lang="en-AU" sz="1600" dirty="0"/>
                    </a:p>
                  </a:txBody>
                  <a:tcPr/>
                </a:tc>
                <a:tc>
                  <a:txBody>
                    <a:bodyPr/>
                    <a:lstStyle/>
                    <a:p>
                      <a:r>
                        <a:rPr lang="en-AU" sz="1600" dirty="0" smtClean="0"/>
                        <a:t>The growth and survival of living things are affected by the physical conditions of their environment</a:t>
                      </a:r>
                      <a:endParaRPr lang="en-AU" sz="16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4515279"/>
              </p:ext>
            </p:extLst>
          </p:nvPr>
        </p:nvGraphicFramePr>
        <p:xfrm>
          <a:off x="251520" y="4581128"/>
          <a:ext cx="8712968" cy="2179320"/>
        </p:xfrm>
        <a:graphic>
          <a:graphicData uri="http://schemas.openxmlformats.org/drawingml/2006/table">
            <a:tbl>
              <a:tblPr firstRow="1" bandRow="1">
                <a:tableStyleId>{5C22544A-7EE6-4342-B048-85BDC9FD1C3A}</a:tableStyleId>
              </a:tblPr>
              <a:tblGrid>
                <a:gridCol w="2178242"/>
                <a:gridCol w="2178242"/>
                <a:gridCol w="2178242"/>
                <a:gridCol w="2178242"/>
              </a:tblGrid>
              <a:tr h="370840">
                <a:tc gridSpan="4">
                  <a:txBody>
                    <a:bodyPr/>
                    <a:lstStyle/>
                    <a:p>
                      <a:pPr algn="ctr"/>
                      <a:r>
                        <a:rPr lang="en-AU" dirty="0" smtClean="0"/>
                        <a:t>STEM  student learning outcomes</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r>
              <a:tr h="370840">
                <a:tc>
                  <a:txBody>
                    <a:bodyPr/>
                    <a:lstStyle/>
                    <a:p>
                      <a:pPr algn="ctr"/>
                      <a:r>
                        <a:rPr lang="en-AU" sz="1600" dirty="0" smtClean="0"/>
                        <a:t>Science</a:t>
                      </a:r>
                      <a:endParaRPr lang="en-AU" sz="1600" dirty="0"/>
                    </a:p>
                  </a:txBody>
                  <a:tcPr/>
                </a:tc>
                <a:tc>
                  <a:txBody>
                    <a:bodyPr/>
                    <a:lstStyle/>
                    <a:p>
                      <a:pPr algn="ctr"/>
                      <a:r>
                        <a:rPr lang="en-AU" sz="1600" dirty="0" smtClean="0"/>
                        <a:t>Technology</a:t>
                      </a:r>
                      <a:endParaRPr lang="en-AU" sz="1600" dirty="0"/>
                    </a:p>
                  </a:txBody>
                  <a:tcPr/>
                </a:tc>
                <a:tc>
                  <a:txBody>
                    <a:bodyPr/>
                    <a:lstStyle/>
                    <a:p>
                      <a:pPr algn="ctr"/>
                      <a:r>
                        <a:rPr lang="en-AU" sz="1600" dirty="0" smtClean="0"/>
                        <a:t>Engineering</a:t>
                      </a:r>
                      <a:endParaRPr lang="en-AU" sz="1600" dirty="0"/>
                    </a:p>
                  </a:txBody>
                  <a:tcPr/>
                </a:tc>
                <a:tc>
                  <a:txBody>
                    <a:bodyPr/>
                    <a:lstStyle/>
                    <a:p>
                      <a:pPr algn="ctr"/>
                      <a:r>
                        <a:rPr lang="en-AU" sz="1600" dirty="0" smtClean="0"/>
                        <a:t>Mathematics</a:t>
                      </a:r>
                      <a:endParaRPr lang="en-AU" sz="1600" dirty="0"/>
                    </a:p>
                  </a:txBody>
                  <a:tcPr/>
                </a:tc>
              </a:tr>
              <a:tr h="370840">
                <a:tc>
                  <a:txBody>
                    <a:bodyPr/>
                    <a:lstStyle/>
                    <a:p>
                      <a:pPr algn="ctr"/>
                      <a:r>
                        <a:rPr lang="en-AU" sz="1600" kern="1200" dirty="0" smtClean="0">
                          <a:solidFill>
                            <a:schemeClr val="dk1"/>
                          </a:solidFill>
                          <a:effectLst/>
                          <a:latin typeface="+mn-lt"/>
                          <a:ea typeface="+mn-ea"/>
                          <a:cs typeface="+mn-cs"/>
                        </a:rPr>
                        <a:t>I can identify the elements a living things gets from its habitat</a:t>
                      </a:r>
                      <a:endParaRPr lang="en-AU" sz="1600" dirty="0"/>
                    </a:p>
                  </a:txBody>
                  <a:tcPr/>
                </a:tc>
                <a:tc>
                  <a:txBody>
                    <a:bodyPr/>
                    <a:lstStyle/>
                    <a:p>
                      <a:pPr algn="ctr"/>
                      <a:r>
                        <a:rPr lang="en-AU" sz="1600" kern="1200" dirty="0" smtClean="0">
                          <a:solidFill>
                            <a:schemeClr val="dk1"/>
                          </a:solidFill>
                          <a:effectLst/>
                          <a:latin typeface="+mn-lt"/>
                          <a:ea typeface="+mn-ea"/>
                          <a:cs typeface="+mn-cs"/>
                        </a:rPr>
                        <a:t>I can use a digital camera to document the hermit crab's daily activity</a:t>
                      </a:r>
                      <a:endParaRPr lang="en-AU" sz="1600" dirty="0"/>
                    </a:p>
                  </a:txBody>
                  <a:tcPr/>
                </a:tc>
                <a:tc>
                  <a:txBody>
                    <a:bodyPr/>
                    <a:lstStyle/>
                    <a:p>
                      <a:pPr algn="ctr"/>
                      <a:r>
                        <a:rPr lang="en-AU" sz="1600" kern="1200" dirty="0" smtClean="0">
                          <a:solidFill>
                            <a:schemeClr val="dk1"/>
                          </a:solidFill>
                          <a:effectLst/>
                          <a:latin typeface="+mn-lt"/>
                          <a:ea typeface="+mn-ea"/>
                          <a:cs typeface="+mn-cs"/>
                        </a:rPr>
                        <a:t>I can use the engineering design process to build a hermit crab habitat</a:t>
                      </a:r>
                      <a:endParaRPr lang="en-AU" sz="1600" dirty="0"/>
                    </a:p>
                  </a:txBody>
                  <a:tcPr/>
                </a:tc>
                <a:tc>
                  <a:txBody>
                    <a:bodyPr/>
                    <a:lstStyle/>
                    <a:p>
                      <a:pPr algn="ctr"/>
                      <a:r>
                        <a:rPr lang="en-AU" sz="1600" kern="1200" dirty="0" smtClean="0">
                          <a:solidFill>
                            <a:schemeClr val="dk1"/>
                          </a:solidFill>
                          <a:effectLst/>
                          <a:latin typeface="+mn-lt"/>
                          <a:ea typeface="+mn-ea"/>
                          <a:cs typeface="+mn-cs"/>
                        </a:rPr>
                        <a:t>I can use a tally chart, a bar graph and a pictograph to record data</a:t>
                      </a:r>
                      <a:endParaRPr lang="en-AU" sz="1600" dirty="0"/>
                    </a:p>
                  </a:txBody>
                  <a:tcPr/>
                </a:tc>
              </a:tr>
              <a:tr h="370840">
                <a:tc gridSpan="4">
                  <a:txBody>
                    <a:bodyPr/>
                    <a:lstStyle/>
                    <a:p>
                      <a:pPr algn="ctr"/>
                      <a:r>
                        <a:rPr lang="en-AU" sz="1600" dirty="0" smtClean="0"/>
                        <a:t>Critical and creative thinking: I can give reasons and provide evidence for my decisions</a:t>
                      </a:r>
                      <a:endParaRPr lang="en-AU" sz="1600" dirty="0"/>
                    </a:p>
                  </a:txBody>
                  <a:tcPr/>
                </a:tc>
                <a:tc hMerge="1">
                  <a:txBody>
                    <a:bodyPr/>
                    <a:lstStyle/>
                    <a:p>
                      <a:pPr algn="ctr"/>
                      <a:endParaRPr lang="en-AU" sz="1600" dirty="0"/>
                    </a:p>
                  </a:txBody>
                  <a:tcPr/>
                </a:tc>
                <a:tc hMerge="1">
                  <a:txBody>
                    <a:bodyPr/>
                    <a:lstStyle/>
                    <a:p>
                      <a:pPr algn="ctr"/>
                      <a:endParaRPr lang="en-AU" sz="1600" dirty="0"/>
                    </a:p>
                  </a:txBody>
                  <a:tcPr/>
                </a:tc>
                <a:tc hMerge="1">
                  <a:txBody>
                    <a:bodyPr/>
                    <a:lstStyle/>
                    <a:p>
                      <a:pPr algn="ctr"/>
                      <a:endParaRPr lang="en-AU" sz="1600" dirty="0"/>
                    </a:p>
                  </a:txBody>
                  <a:tcPr/>
                </a:tc>
              </a:tr>
            </a:tbl>
          </a:graphicData>
        </a:graphic>
      </p:graphicFrame>
    </p:spTree>
    <p:extLst>
      <p:ext uri="{BB962C8B-B14F-4D97-AF65-F5344CB8AC3E}">
        <p14:creationId xmlns:p14="http://schemas.microsoft.com/office/powerpoint/2010/main" val="409116135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STEM-</a:t>
            </a:r>
            <a:r>
              <a:rPr lang="en-AU" dirty="0" err="1" smtClean="0"/>
              <a:t>ifying</a:t>
            </a:r>
            <a:r>
              <a:rPr lang="en-AU" dirty="0" smtClean="0"/>
              <a:t> Science</a:t>
            </a:r>
            <a:br>
              <a:rPr lang="en-AU" dirty="0" smtClean="0"/>
            </a:br>
            <a:r>
              <a:rPr lang="en-AU" sz="2800" dirty="0" smtClean="0"/>
              <a:t>How is Goldilocks linked to STEM?</a:t>
            </a:r>
            <a:endParaRPr lang="en-AU" sz="2800" dirty="0"/>
          </a:p>
        </p:txBody>
      </p:sp>
      <p:sp>
        <p:nvSpPr>
          <p:cNvPr id="3" name="Content Placeholder 2"/>
          <p:cNvSpPr>
            <a:spLocks noGrp="1"/>
          </p:cNvSpPr>
          <p:nvPr>
            <p:ph idx="1"/>
          </p:nvPr>
        </p:nvSpPr>
        <p:spPr>
          <a:xfrm>
            <a:off x="2339752" y="1948512"/>
            <a:ext cx="4376076" cy="4250835"/>
          </a:xfrm>
        </p:spPr>
        <p:txBody>
          <a:bodyPr/>
          <a:lstStyle/>
          <a:p>
            <a:pPr marL="0" indent="0">
              <a:buNone/>
            </a:pPr>
            <a:r>
              <a:rPr lang="en-AU" sz="2400" dirty="0" smtClean="0"/>
              <a:t>STEM</a:t>
            </a:r>
            <a:r>
              <a:rPr lang="en-AU" sz="2000" dirty="0" smtClean="0"/>
              <a:t> </a:t>
            </a:r>
          </a:p>
          <a:p>
            <a:pPr>
              <a:buFont typeface="Arial" pitchFamily="34" charset="0"/>
              <a:buChar char="•"/>
            </a:pPr>
            <a:r>
              <a:rPr lang="en-AU" sz="1800" b="0" dirty="0" smtClean="0"/>
              <a:t>Acronym = </a:t>
            </a:r>
            <a:r>
              <a:rPr lang="en-AU" sz="1800" dirty="0" smtClean="0"/>
              <a:t>S</a:t>
            </a:r>
            <a:r>
              <a:rPr lang="en-AU" sz="1800" b="0" dirty="0" smtClean="0"/>
              <a:t>cience + </a:t>
            </a:r>
            <a:r>
              <a:rPr lang="en-AU" sz="1800" dirty="0" smtClean="0"/>
              <a:t>T</a:t>
            </a:r>
            <a:r>
              <a:rPr lang="en-AU" sz="1800" b="0" dirty="0" smtClean="0"/>
              <a:t>echnology + </a:t>
            </a:r>
            <a:r>
              <a:rPr lang="en-AU" sz="1800" dirty="0" smtClean="0"/>
              <a:t>E</a:t>
            </a:r>
            <a:r>
              <a:rPr lang="en-AU" sz="1800" b="0" dirty="0" smtClean="0"/>
              <a:t>ngineering + </a:t>
            </a:r>
            <a:r>
              <a:rPr lang="en-AU" sz="1800" dirty="0" smtClean="0"/>
              <a:t>M</a:t>
            </a:r>
            <a:r>
              <a:rPr lang="en-AU" sz="1800" b="0" dirty="0" smtClean="0"/>
              <a:t>athematics</a:t>
            </a:r>
          </a:p>
          <a:p>
            <a:pPr>
              <a:buFont typeface="Arial" pitchFamily="34" charset="0"/>
              <a:buChar char="•"/>
            </a:pPr>
            <a:r>
              <a:rPr lang="en-AU" sz="1800" b="0" dirty="0" smtClean="0"/>
              <a:t>Science enables an understanding of the concepts involved in the issue, </a:t>
            </a:r>
            <a:r>
              <a:rPr lang="en-AU" sz="1800" b="0" dirty="0"/>
              <a:t>mathematics enables quantification of the </a:t>
            </a:r>
            <a:r>
              <a:rPr lang="en-AU" sz="1800" b="0" dirty="0" smtClean="0"/>
              <a:t>concepts and engineering and technology enable solutions to be generated</a:t>
            </a:r>
          </a:p>
          <a:p>
            <a:pPr>
              <a:buFont typeface="Arial" pitchFamily="34" charset="0"/>
              <a:buChar char="•"/>
            </a:pPr>
            <a:r>
              <a:rPr lang="en-AU" sz="1800" b="0" dirty="0"/>
              <a:t>Operationalised in schools: a goal of STEM is to provide students with real-world problems </a:t>
            </a:r>
          </a:p>
          <a:p>
            <a:pPr>
              <a:buFont typeface="Arial" pitchFamily="34" charset="0"/>
              <a:buChar char="•"/>
            </a:pPr>
            <a:r>
              <a:rPr lang="en-AU" sz="1800" b="0" dirty="0" smtClean="0"/>
              <a:t>STEM includes the “Critical and Creative thinking” capability</a:t>
            </a:r>
            <a:endParaRPr lang="en-AU" sz="1800" b="0" dirty="0"/>
          </a:p>
          <a:p>
            <a:endParaRPr lang="en-AU" sz="2000" b="0" dirty="0"/>
          </a:p>
        </p:txBody>
      </p:sp>
      <p:sp>
        <p:nvSpPr>
          <p:cNvPr id="4" name="TextBox 3"/>
          <p:cNvSpPr txBox="1"/>
          <p:nvPr/>
        </p:nvSpPr>
        <p:spPr>
          <a:xfrm>
            <a:off x="323528" y="1916832"/>
            <a:ext cx="1872208"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sz="1600" dirty="0" smtClean="0"/>
              <a:t>Goldilocks wanted porridge that was not too hot and not too cold. Is there an ideal temperature at which to eat porridge …or… chocolate?</a:t>
            </a:r>
            <a:endParaRPr lang="en-AU" sz="1600" dirty="0"/>
          </a:p>
        </p:txBody>
      </p:sp>
      <p:sp>
        <p:nvSpPr>
          <p:cNvPr id="5" name="TextBox 4"/>
          <p:cNvSpPr txBox="1"/>
          <p:nvPr/>
        </p:nvSpPr>
        <p:spPr>
          <a:xfrm>
            <a:off x="6879723" y="4319552"/>
            <a:ext cx="2036859"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sz="1600" dirty="0" smtClean="0"/>
              <a:t>Goldilocks wanted a chair that was not too big and not too small. Is there an ideal chair size…or bowl or cup size?</a:t>
            </a:r>
            <a:endParaRPr lang="en-AU" sz="1600" dirty="0"/>
          </a:p>
        </p:txBody>
      </p:sp>
      <p:pic>
        <p:nvPicPr>
          <p:cNvPr id="1026" name="Picture 2" descr="C:\Users\08502768\AppData\Local\Microsoft\Windows\Temporary Internet Files\Content.Outlook\3WTS26HV\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471378"/>
            <a:ext cx="1872208" cy="16743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8502768\AppData\Local\Microsoft\Windows\Temporary Internet Files\Content.Outlook\3WTS26HV\phot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619952" y="2032589"/>
            <a:ext cx="2556399" cy="203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983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Goldilocks STEM activity</a:t>
            </a:r>
            <a:endParaRPr lang="en-AU" dirty="0"/>
          </a:p>
        </p:txBody>
      </p:sp>
      <p:sp>
        <p:nvSpPr>
          <p:cNvPr id="3" name="Content Placeholder 2"/>
          <p:cNvSpPr>
            <a:spLocks noGrp="1"/>
          </p:cNvSpPr>
          <p:nvPr>
            <p:ph idx="1"/>
          </p:nvPr>
        </p:nvSpPr>
        <p:spPr>
          <a:xfrm>
            <a:off x="539552" y="1650485"/>
            <a:ext cx="3744416" cy="1002451"/>
          </a:xfrm>
          <a:ln/>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AU" sz="1800" dirty="0" smtClean="0"/>
              <a:t>Challenge: Using only paper and tape can you build a chair that supports a stuffed toy?</a:t>
            </a:r>
            <a:endParaRPr lang="en-AU" sz="1800" dirty="0"/>
          </a:p>
        </p:txBody>
      </p:sp>
      <p:pic>
        <p:nvPicPr>
          <p:cNvPr id="1026" name="Picture 2" descr="C:\Users\08502768\AppData\Local\Microsoft\Windows\Temporary Internet Files\Content.IE5\RRJTIBGB\teddy_be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0808"/>
            <a:ext cx="3257462"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2650940"/>
            <a:ext cx="3744416" cy="230832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AU" sz="1800" b="1" dirty="0">
                <a:solidFill>
                  <a:srgbClr val="303132"/>
                </a:solidFill>
                <a:latin typeface="+mn-lt"/>
              </a:rPr>
              <a:t>Key skills:</a:t>
            </a:r>
          </a:p>
          <a:p>
            <a:pPr marL="285750" indent="-285750">
              <a:buFont typeface="Arial" panose="020B0604020202020204" pitchFamily="34" charset="0"/>
              <a:buChar char="•"/>
            </a:pPr>
            <a:r>
              <a:rPr lang="en-AU" sz="1800" b="1" dirty="0">
                <a:solidFill>
                  <a:srgbClr val="303132"/>
                </a:solidFill>
                <a:latin typeface="+mn-lt"/>
              </a:rPr>
              <a:t>creative thinking</a:t>
            </a:r>
          </a:p>
          <a:p>
            <a:pPr marL="285750" indent="-285750">
              <a:buFont typeface="Arial" panose="020B0604020202020204" pitchFamily="34" charset="0"/>
              <a:buChar char="•"/>
            </a:pPr>
            <a:r>
              <a:rPr lang="en-AU" sz="1800" b="1" dirty="0">
                <a:solidFill>
                  <a:srgbClr val="303132"/>
                </a:solidFill>
                <a:latin typeface="+mn-lt"/>
              </a:rPr>
              <a:t>critical thinking</a:t>
            </a:r>
          </a:p>
          <a:p>
            <a:pPr marL="285750" indent="-285750">
              <a:buFont typeface="Arial" panose="020B0604020202020204" pitchFamily="34" charset="0"/>
              <a:buChar char="•"/>
            </a:pPr>
            <a:r>
              <a:rPr lang="en-AU" sz="1800" b="1" dirty="0">
                <a:solidFill>
                  <a:srgbClr val="303132"/>
                </a:solidFill>
                <a:latin typeface="+mn-lt"/>
              </a:rPr>
              <a:t>decision making</a:t>
            </a:r>
          </a:p>
          <a:p>
            <a:pPr marL="285750" indent="-285750">
              <a:buFont typeface="Arial" panose="020B0604020202020204" pitchFamily="34" charset="0"/>
              <a:buChar char="•"/>
            </a:pPr>
            <a:r>
              <a:rPr lang="en-AU" sz="1800" b="1" dirty="0">
                <a:solidFill>
                  <a:srgbClr val="303132"/>
                </a:solidFill>
                <a:latin typeface="+mn-lt"/>
              </a:rPr>
              <a:t>evaluation</a:t>
            </a:r>
          </a:p>
          <a:p>
            <a:pPr marL="285750" indent="-285750">
              <a:buFont typeface="Arial" panose="020B0604020202020204" pitchFamily="34" charset="0"/>
              <a:buChar char="•"/>
            </a:pPr>
            <a:r>
              <a:rPr lang="en-AU" sz="1800" b="1" dirty="0">
                <a:solidFill>
                  <a:srgbClr val="303132"/>
                </a:solidFill>
                <a:latin typeface="+mn-lt"/>
              </a:rPr>
              <a:t>problem solving</a:t>
            </a:r>
          </a:p>
          <a:p>
            <a:pPr marL="285750" indent="-285750">
              <a:buFont typeface="Arial" panose="020B0604020202020204" pitchFamily="34" charset="0"/>
              <a:buChar char="•"/>
            </a:pPr>
            <a:r>
              <a:rPr lang="en-AU" sz="1800" b="1" dirty="0">
                <a:solidFill>
                  <a:srgbClr val="303132"/>
                </a:solidFill>
                <a:latin typeface="+mn-lt"/>
              </a:rPr>
              <a:t>scientific experimentation</a:t>
            </a:r>
          </a:p>
          <a:p>
            <a:pPr marL="285750" indent="-285750">
              <a:buFont typeface="Arial" panose="020B0604020202020204" pitchFamily="34" charset="0"/>
              <a:buChar char="•"/>
            </a:pPr>
            <a:r>
              <a:rPr lang="en-AU" sz="1800" b="1" dirty="0">
                <a:solidFill>
                  <a:srgbClr val="303132"/>
                </a:solidFill>
                <a:latin typeface="+mn-lt"/>
              </a:rPr>
              <a:t>synthesis</a:t>
            </a:r>
          </a:p>
        </p:txBody>
      </p:sp>
      <p:sp>
        <p:nvSpPr>
          <p:cNvPr id="6" name="TextBox 5"/>
          <p:cNvSpPr txBox="1"/>
          <p:nvPr/>
        </p:nvSpPr>
        <p:spPr>
          <a:xfrm>
            <a:off x="539552" y="4961517"/>
            <a:ext cx="3744416"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AU" sz="1800" b="1" dirty="0" smtClean="0">
                <a:solidFill>
                  <a:srgbClr val="303132"/>
                </a:solidFill>
                <a:latin typeface="+mn-lt"/>
              </a:rPr>
              <a:t>Outcomes: </a:t>
            </a:r>
          </a:p>
          <a:p>
            <a:pPr marL="285750" indent="-285750">
              <a:buFont typeface="Arial" panose="020B0604020202020204" pitchFamily="34" charset="0"/>
              <a:buChar char="•"/>
            </a:pPr>
            <a:r>
              <a:rPr lang="en-AU" sz="1800" b="1" dirty="0" smtClean="0">
                <a:solidFill>
                  <a:srgbClr val="303132"/>
                </a:solidFill>
                <a:latin typeface="+mn-lt"/>
              </a:rPr>
              <a:t>physical product</a:t>
            </a:r>
          </a:p>
          <a:p>
            <a:pPr marL="285750" indent="-285750">
              <a:buFont typeface="Arial" panose="020B0604020202020204" pitchFamily="34" charset="0"/>
              <a:buChar char="•"/>
            </a:pPr>
            <a:r>
              <a:rPr lang="en-AU" sz="1800" b="1" dirty="0">
                <a:solidFill>
                  <a:srgbClr val="303132"/>
                </a:solidFill>
                <a:latin typeface="+mn-lt"/>
              </a:rPr>
              <a:t>c</a:t>
            </a:r>
            <a:r>
              <a:rPr lang="en-AU" sz="1800" b="1" dirty="0" smtClean="0">
                <a:solidFill>
                  <a:srgbClr val="303132"/>
                </a:solidFill>
                <a:latin typeface="+mn-lt"/>
              </a:rPr>
              <a:t>riterion-based performance report</a:t>
            </a:r>
            <a:endParaRPr lang="en-AU" sz="1800" b="1" dirty="0">
              <a:solidFill>
                <a:srgbClr val="303132"/>
              </a:solidFill>
              <a:latin typeface="+mn-lt"/>
            </a:endParaRPr>
          </a:p>
        </p:txBody>
      </p:sp>
      <p:sp>
        <p:nvSpPr>
          <p:cNvPr id="4" name="TextBox 3"/>
          <p:cNvSpPr txBox="1"/>
          <p:nvPr/>
        </p:nvSpPr>
        <p:spPr>
          <a:xfrm>
            <a:off x="4736450" y="4969375"/>
            <a:ext cx="4248472"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sz="1800" b="1" dirty="0">
                <a:solidFill>
                  <a:srgbClr val="303132"/>
                </a:solidFill>
                <a:latin typeface="+mn-lt"/>
              </a:rPr>
              <a:t>Extension: Can you build a chair that adjusts to </a:t>
            </a:r>
            <a:r>
              <a:rPr lang="en-AU" sz="1800" b="1" dirty="0" smtClean="0">
                <a:solidFill>
                  <a:srgbClr val="303132"/>
                </a:solidFill>
                <a:latin typeface="+mn-lt"/>
              </a:rPr>
              <a:t>rag dolls of different heights so that their feet can touch the ground? </a:t>
            </a:r>
            <a:endParaRPr lang="en-AU" sz="1800" b="1" dirty="0">
              <a:solidFill>
                <a:srgbClr val="303132"/>
              </a:solidFill>
              <a:latin typeface="+mn-lt"/>
            </a:endParaRPr>
          </a:p>
        </p:txBody>
      </p:sp>
    </p:spTree>
    <p:extLst>
      <p:ext uri="{BB962C8B-B14F-4D97-AF65-F5344CB8AC3E}">
        <p14:creationId xmlns:p14="http://schemas.microsoft.com/office/powerpoint/2010/main" val="25933894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8784976" cy="947192"/>
          </a:xfrm>
        </p:spPr>
        <p:txBody>
          <a:bodyPr/>
          <a:lstStyle/>
          <a:p>
            <a:r>
              <a:rPr lang="en-AU" sz="2400" dirty="0" smtClean="0"/>
              <a:t>CSIRO: Scientists and Mathematicians in </a:t>
            </a:r>
            <a:r>
              <a:rPr lang="en-AU" sz="2400" dirty="0"/>
              <a:t>Schools program</a:t>
            </a:r>
            <a:br>
              <a:rPr lang="en-AU" sz="2400" dirty="0"/>
            </a:br>
            <a:r>
              <a:rPr lang="en-AU" sz="1800" u="sng" dirty="0"/>
              <a:t>http://www.scientistsinschools.edu.au/index.htm</a:t>
            </a:r>
          </a:p>
        </p:txBody>
      </p:sp>
      <p:sp>
        <p:nvSpPr>
          <p:cNvPr id="3" name="Content Placeholder 2"/>
          <p:cNvSpPr>
            <a:spLocks noGrp="1"/>
          </p:cNvSpPr>
          <p:nvPr>
            <p:ph idx="1"/>
          </p:nvPr>
        </p:nvSpPr>
        <p:spPr>
          <a:xfrm>
            <a:off x="323528" y="1772816"/>
            <a:ext cx="8640960" cy="4608512"/>
          </a:xfrm>
        </p:spPr>
        <p:txBody>
          <a:bodyPr/>
          <a:lstStyle/>
          <a:p>
            <a:pPr marL="0" indent="0">
              <a:buNone/>
            </a:pPr>
            <a:r>
              <a:rPr lang="en-AU" sz="1800" dirty="0" smtClean="0"/>
              <a:t>Program overview: </a:t>
            </a:r>
            <a:r>
              <a:rPr lang="en-AU" sz="1400" b="0" dirty="0"/>
              <a:t>a flexible program managed by </a:t>
            </a:r>
            <a:r>
              <a:rPr lang="en-AU" sz="1400" b="0" dirty="0" smtClean="0"/>
              <a:t>CSIRO where flexible partnerships between STEM professionals and teachers provide access to real-world, contemporary STEM experiences.   </a:t>
            </a:r>
            <a:endParaRPr lang="en-AU" sz="1400" b="0" dirty="0"/>
          </a:p>
          <a:p>
            <a:pPr marL="0" indent="0">
              <a:buNone/>
            </a:pPr>
            <a:endParaRPr lang="en-AU" sz="1800" dirty="0" smtClean="0"/>
          </a:p>
          <a:p>
            <a:pPr marL="0" indent="0">
              <a:buNone/>
            </a:pPr>
            <a:r>
              <a:rPr lang="en-AU" sz="1800" dirty="0" smtClean="0"/>
              <a:t>Showcase: More than a bunch of facts (Goulbourn Street Primary School)</a:t>
            </a:r>
          </a:p>
          <a:p>
            <a:pPr marL="0" indent="0">
              <a:buNone/>
            </a:pPr>
            <a:r>
              <a:rPr lang="en-US" sz="1400" b="0" dirty="0"/>
              <a:t>Students learn how to conduct scientific investigations </a:t>
            </a:r>
            <a:r>
              <a:rPr lang="en-US" sz="1400" b="0" dirty="0" smtClean="0"/>
              <a:t> through activities such as making </a:t>
            </a:r>
            <a:r>
              <a:rPr lang="en-US" sz="1400" b="0" dirty="0"/>
              <a:t>butter, balloon-powered cars or concrete, investigating Newton's laws or </a:t>
            </a:r>
            <a:r>
              <a:rPr lang="en-US" sz="1400" b="0" dirty="0" err="1"/>
              <a:t>analysing</a:t>
            </a:r>
            <a:r>
              <a:rPr lang="en-US" sz="1400" b="0" dirty="0"/>
              <a:t> a crime </a:t>
            </a:r>
            <a:r>
              <a:rPr lang="en-US" sz="1400" b="0" dirty="0" smtClean="0"/>
              <a:t>scene. </a:t>
            </a:r>
            <a:r>
              <a:rPr lang="en-US" sz="1400" b="0" dirty="0"/>
              <a:t>They change variables, make predictions, test ideas and designs, measure outcomes, record results, formulate conclusions and present and discuss the </a:t>
            </a:r>
            <a:r>
              <a:rPr lang="en-US" sz="1400" b="0" dirty="0" smtClean="0"/>
              <a:t>results.</a:t>
            </a:r>
          </a:p>
          <a:p>
            <a:pPr marL="0" indent="0">
              <a:buNone/>
            </a:pPr>
            <a:r>
              <a:rPr lang="en-US" sz="1400" b="0" dirty="0" smtClean="0"/>
              <a:t>The teacher discusses </a:t>
            </a:r>
            <a:r>
              <a:rPr lang="en-US" sz="1400" b="0" dirty="0"/>
              <a:t>with </a:t>
            </a:r>
            <a:r>
              <a:rPr lang="en-US" sz="1400" b="0" dirty="0" smtClean="0"/>
              <a:t>the scientist the </a:t>
            </a:r>
            <a:r>
              <a:rPr lang="en-US" sz="1400" b="0" dirty="0"/>
              <a:t>science content she has planned for each upcoming term and indicates the focus curriculum areas</a:t>
            </a:r>
            <a:r>
              <a:rPr lang="en-US" sz="1400" b="0" dirty="0" smtClean="0"/>
              <a:t>. </a:t>
            </a:r>
            <a:r>
              <a:rPr lang="en-US" sz="1400" b="0" dirty="0"/>
              <a:t>They share ideas and </a:t>
            </a:r>
            <a:r>
              <a:rPr lang="en-US" sz="1400" b="0" dirty="0" smtClean="0"/>
              <a:t>the scientist plans </a:t>
            </a:r>
            <a:r>
              <a:rPr lang="en-US" sz="1400" b="0" dirty="0"/>
              <a:t>his activities so they follow naturally supporting what else </a:t>
            </a:r>
            <a:r>
              <a:rPr lang="en-US" sz="1400" b="0" dirty="0" smtClean="0"/>
              <a:t>the teacher is </a:t>
            </a:r>
            <a:r>
              <a:rPr lang="en-US" sz="1400" b="0" dirty="0"/>
              <a:t>covering in the classroom. </a:t>
            </a:r>
            <a:endParaRPr lang="en-US" sz="1400" b="0" dirty="0" smtClean="0"/>
          </a:p>
          <a:p>
            <a:pPr>
              <a:buFont typeface="Arial" pitchFamily="34" charset="0"/>
              <a:buChar char="•"/>
            </a:pPr>
            <a:r>
              <a:rPr lang="en-US" sz="1400" b="0" dirty="0" smtClean="0"/>
              <a:t>Scientist: “The students now </a:t>
            </a:r>
            <a:r>
              <a:rPr lang="en-US" sz="1400" b="0" dirty="0"/>
              <a:t>see science is a process not just a bunch of facts. They have actually found out new information and done investigations using the scientific process. Their curiosity has been valued and encouraged. They now have some tools by which they can do their own investigations and find out new cool stuff</a:t>
            </a:r>
            <a:r>
              <a:rPr lang="en-US" sz="1400" b="0" dirty="0" smtClean="0"/>
              <a:t>.”</a:t>
            </a:r>
          </a:p>
          <a:p>
            <a:pPr>
              <a:buFont typeface="Arial" pitchFamily="34" charset="0"/>
              <a:buChar char="•"/>
            </a:pPr>
            <a:r>
              <a:rPr lang="en-US" sz="1400" b="0" dirty="0" smtClean="0"/>
              <a:t>Teacher: “I </a:t>
            </a:r>
            <a:r>
              <a:rPr lang="en-US" sz="1400" b="0" dirty="0"/>
              <a:t>am learning along with the </a:t>
            </a:r>
            <a:r>
              <a:rPr lang="en-US" sz="1400" b="0" dirty="0" smtClean="0"/>
              <a:t>children. I </a:t>
            </a:r>
            <a:r>
              <a:rPr lang="en-US" sz="1400" b="0" dirty="0"/>
              <a:t>now have a group of children who are so excited, they are buzzing</a:t>
            </a:r>
            <a:r>
              <a:rPr lang="en-US" sz="1400" b="0" dirty="0" smtClean="0"/>
              <a:t>!”</a:t>
            </a:r>
          </a:p>
          <a:p>
            <a:pPr>
              <a:buFont typeface="Arial" pitchFamily="34" charset="0"/>
              <a:buChar char="•"/>
            </a:pPr>
            <a:r>
              <a:rPr lang="en-US" sz="1400" b="0" dirty="0" smtClean="0"/>
              <a:t>Students: </a:t>
            </a:r>
            <a:r>
              <a:rPr lang="en-US" sz="1400" b="0" dirty="0"/>
              <a:t>“We might become famous scientists now because we are doing science all the time!”</a:t>
            </a:r>
            <a:endParaRPr lang="en-AU" sz="1400" dirty="0"/>
          </a:p>
        </p:txBody>
      </p:sp>
    </p:spTree>
    <p:extLst>
      <p:ext uri="{BB962C8B-B14F-4D97-AF65-F5344CB8AC3E}">
        <p14:creationId xmlns:p14="http://schemas.microsoft.com/office/powerpoint/2010/main" val="106813158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2696"/>
            <a:ext cx="7772400" cy="5250904"/>
          </a:xfrm>
          <a:ln/>
        </p:spPr>
        <p:style>
          <a:lnRef idx="1">
            <a:schemeClr val="accent6"/>
          </a:lnRef>
          <a:fillRef idx="2">
            <a:schemeClr val="accent6"/>
          </a:fillRef>
          <a:effectRef idx="1">
            <a:schemeClr val="accent6"/>
          </a:effectRef>
          <a:fontRef idx="minor">
            <a:schemeClr val="dk1"/>
          </a:fontRef>
        </p:style>
        <p:txBody>
          <a:bodyPr/>
          <a:lstStyle/>
          <a:p>
            <a:pPr marL="0" indent="0" algn="ctr">
              <a:buNone/>
            </a:pPr>
            <a:endParaRPr lang="en-AU" sz="1600" dirty="0" smtClean="0"/>
          </a:p>
          <a:p>
            <a:pPr marL="0" indent="0" algn="ctr">
              <a:buNone/>
            </a:pPr>
            <a:endParaRPr lang="en-AU" sz="4000" dirty="0" smtClean="0"/>
          </a:p>
          <a:p>
            <a:pPr marL="0" indent="0" algn="ctr">
              <a:buNone/>
            </a:pPr>
            <a:r>
              <a:rPr lang="en-AU" sz="4000" dirty="0" smtClean="0"/>
              <a:t>Models of science delivery:</a:t>
            </a:r>
          </a:p>
          <a:p>
            <a:pPr marL="0" indent="0" algn="ctr">
              <a:buNone/>
            </a:pPr>
            <a:r>
              <a:rPr lang="en-AU" sz="4000" dirty="0" smtClean="0"/>
              <a:t> could they be relevant in your school situation?</a:t>
            </a:r>
          </a:p>
          <a:p>
            <a:pPr marL="0" indent="0" algn="ctr">
              <a:buNone/>
            </a:pPr>
            <a:endParaRPr lang="en-AU" sz="1800" b="0" dirty="0" smtClean="0"/>
          </a:p>
          <a:p>
            <a:pPr marL="0" indent="0" algn="ctr">
              <a:buNone/>
            </a:pPr>
            <a:endParaRPr lang="en-AU" sz="1800" b="0" dirty="0"/>
          </a:p>
          <a:p>
            <a:pPr marL="0" indent="0" algn="ctr">
              <a:buNone/>
            </a:pPr>
            <a:r>
              <a:rPr lang="en-AU" sz="1800" b="0" dirty="0" smtClean="0"/>
              <a:t>Source: The New Basics: Big data reveals the skills young people need for the New Work Order, Foundation for Young Australians, </a:t>
            </a:r>
            <a:r>
              <a:rPr lang="en-AU" sz="1800" b="0" u="sng" dirty="0" smtClean="0"/>
              <a:t>fya.org.au, 2016</a:t>
            </a:r>
            <a:endParaRPr lang="en-US" sz="1800" b="0" u="sng" dirty="0"/>
          </a:p>
        </p:txBody>
      </p:sp>
    </p:spTree>
    <p:extLst>
      <p:ext uri="{BB962C8B-B14F-4D97-AF65-F5344CB8AC3E}">
        <p14:creationId xmlns:p14="http://schemas.microsoft.com/office/powerpoint/2010/main" val="240660630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208912" cy="1143000"/>
          </a:xfrm>
        </p:spPr>
        <p:txBody>
          <a:bodyPr/>
          <a:lstStyle/>
          <a:p>
            <a:r>
              <a:rPr lang="en-AU" sz="4000" dirty="0" smtClean="0"/>
              <a:t>Model 1: Frankston High School</a:t>
            </a:r>
            <a:endParaRPr lang="en-US" sz="4000" dirty="0"/>
          </a:p>
        </p:txBody>
      </p:sp>
      <p:sp>
        <p:nvSpPr>
          <p:cNvPr id="3" name="Content Placeholder 2"/>
          <p:cNvSpPr>
            <a:spLocks noGrp="1"/>
          </p:cNvSpPr>
          <p:nvPr>
            <p:ph idx="1"/>
          </p:nvPr>
        </p:nvSpPr>
        <p:spPr>
          <a:xfrm>
            <a:off x="395536" y="1981200"/>
            <a:ext cx="8568952" cy="4184104"/>
          </a:xfrm>
        </p:spPr>
        <p:txBody>
          <a:bodyPr/>
          <a:lstStyle/>
          <a:p>
            <a:pPr marL="0" indent="0">
              <a:buNone/>
            </a:pPr>
            <a:r>
              <a:rPr lang="en-AU" sz="2400" b="0" dirty="0" smtClean="0"/>
              <a:t>Entrepreneurship and innovation in a Victorian school</a:t>
            </a:r>
          </a:p>
          <a:p>
            <a:pPr marL="0" indent="0">
              <a:buNone/>
            </a:pPr>
            <a:endParaRPr lang="en-AU" sz="2400" b="0" dirty="0" smtClean="0"/>
          </a:p>
          <a:p>
            <a:pPr marL="0" indent="0">
              <a:buNone/>
            </a:pPr>
            <a:r>
              <a:rPr lang="en-AU" sz="2400" b="0" dirty="0" smtClean="0"/>
              <a:t>Program description:</a:t>
            </a:r>
          </a:p>
          <a:p>
            <a:pPr>
              <a:buFont typeface="Arial" pitchFamily="34" charset="0"/>
              <a:buChar char="•"/>
            </a:pPr>
            <a:r>
              <a:rPr lang="en-AU" sz="2000" b="0" dirty="0" smtClean="0"/>
              <a:t>Innovating in the 21</a:t>
            </a:r>
            <a:r>
              <a:rPr lang="en-AU" sz="2000" b="0" baseline="30000" dirty="0" smtClean="0"/>
              <a:t>st</a:t>
            </a:r>
            <a:r>
              <a:rPr lang="en-AU" sz="2000" b="0" dirty="0" smtClean="0"/>
              <a:t> century – a Year 9/10 course giving students 4 hours per week to build their own start-up</a:t>
            </a:r>
          </a:p>
          <a:p>
            <a:pPr>
              <a:buFont typeface="Arial" pitchFamily="34" charset="0"/>
              <a:buChar char="•"/>
            </a:pPr>
            <a:r>
              <a:rPr lang="en-AU" sz="2000" b="0" dirty="0" smtClean="0"/>
              <a:t>Students design and execute a project that contributes to the good of the school, local or global community</a:t>
            </a:r>
          </a:p>
          <a:p>
            <a:pPr>
              <a:buFont typeface="Arial" pitchFamily="34" charset="0"/>
              <a:buChar char="•"/>
            </a:pPr>
            <a:r>
              <a:rPr lang="en-AU" sz="2000" b="0" dirty="0" smtClean="0"/>
              <a:t>Focus on work futures and required skills: team building, collaboration, productivity techniques and mindfulness</a:t>
            </a:r>
            <a:endParaRPr lang="en-US" sz="2000" b="0" dirty="0"/>
          </a:p>
        </p:txBody>
      </p:sp>
    </p:spTree>
    <p:extLst>
      <p:ext uri="{BB962C8B-B14F-4D97-AF65-F5344CB8AC3E}">
        <p14:creationId xmlns:p14="http://schemas.microsoft.com/office/powerpoint/2010/main" val="37526140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143000"/>
          </a:xfrm>
        </p:spPr>
        <p:txBody>
          <a:bodyPr/>
          <a:lstStyle/>
          <a:p>
            <a:r>
              <a:rPr lang="en-AU" dirty="0" smtClean="0"/>
              <a:t>Curriculum and Resources</a:t>
            </a:r>
            <a:endParaRPr lang="en-AU" dirty="0"/>
          </a:p>
        </p:txBody>
      </p:sp>
      <p:sp>
        <p:nvSpPr>
          <p:cNvPr id="3" name="Content Placeholder 2"/>
          <p:cNvSpPr>
            <a:spLocks noGrp="1"/>
          </p:cNvSpPr>
          <p:nvPr>
            <p:ph idx="1"/>
          </p:nvPr>
        </p:nvSpPr>
        <p:spPr>
          <a:xfrm>
            <a:off x="198357" y="1628800"/>
            <a:ext cx="4130332" cy="4322440"/>
          </a:xfrm>
        </p:spPr>
        <p:txBody>
          <a:bodyPr/>
          <a:lstStyle/>
          <a:p>
            <a:pPr marL="0" indent="0">
              <a:buSzPct val="100000"/>
              <a:buNone/>
            </a:pPr>
            <a:r>
              <a:rPr lang="en-US" sz="2000" b="0" dirty="0">
                <a:solidFill>
                  <a:srgbClr val="000000"/>
                </a:solidFill>
              </a:rPr>
              <a:t>Curriculum</a:t>
            </a:r>
          </a:p>
          <a:p>
            <a:pPr lvl="1">
              <a:buSzPct val="100000"/>
              <a:buFont typeface="Arial" pitchFamily="34" charset="0"/>
              <a:buChar char="•"/>
            </a:pPr>
            <a:r>
              <a:rPr lang="en-US" sz="1600" dirty="0">
                <a:solidFill>
                  <a:srgbClr val="000000"/>
                </a:solidFill>
              </a:rPr>
              <a:t>2016 </a:t>
            </a:r>
            <a:r>
              <a:rPr lang="en-US" sz="1600" dirty="0" smtClean="0">
                <a:solidFill>
                  <a:srgbClr val="000000"/>
                </a:solidFill>
              </a:rPr>
              <a:t>school choice between AusVELS and Victorian Curriculum F</a:t>
            </a:r>
            <a:r>
              <a:rPr lang="en-US" sz="1600" dirty="0" smtClean="0">
                <a:solidFill>
                  <a:srgbClr val="000000"/>
                </a:solidFill>
                <a:latin typeface="Courier New"/>
                <a:cs typeface="Courier New"/>
              </a:rPr>
              <a:t>-</a:t>
            </a:r>
            <a:r>
              <a:rPr lang="en-US" sz="1600" dirty="0" smtClean="0">
                <a:solidFill>
                  <a:srgbClr val="000000"/>
                </a:solidFill>
              </a:rPr>
              <a:t>10 </a:t>
            </a:r>
            <a:endParaRPr lang="en-US" sz="1600" dirty="0">
              <a:solidFill>
                <a:srgbClr val="000000"/>
              </a:solidFill>
            </a:endParaRPr>
          </a:p>
          <a:p>
            <a:pPr lvl="1">
              <a:buSzPct val="100000"/>
              <a:buFont typeface="Arial" pitchFamily="34" charset="0"/>
              <a:buChar char="•"/>
            </a:pPr>
            <a:r>
              <a:rPr lang="en-US" sz="1600" dirty="0">
                <a:solidFill>
                  <a:srgbClr val="000000"/>
                </a:solidFill>
              </a:rPr>
              <a:t>Victorian Curriculum from 2017</a:t>
            </a:r>
          </a:p>
          <a:p>
            <a:pPr marL="0" indent="0">
              <a:buSzPct val="100000"/>
              <a:buNone/>
            </a:pPr>
            <a:r>
              <a:rPr lang="en-US" sz="2000" b="0" dirty="0" smtClean="0">
                <a:solidFill>
                  <a:srgbClr val="000000"/>
                </a:solidFill>
              </a:rPr>
              <a:t>Resources</a:t>
            </a:r>
          </a:p>
          <a:p>
            <a:pPr lvl="1">
              <a:buSzPct val="100000"/>
              <a:buFont typeface="Arial" pitchFamily="34" charset="0"/>
              <a:buChar char="•"/>
            </a:pPr>
            <a:r>
              <a:rPr lang="en-US" sz="1600" dirty="0" smtClean="0">
                <a:solidFill>
                  <a:srgbClr val="000000"/>
                </a:solidFill>
              </a:rPr>
              <a:t>General advice </a:t>
            </a:r>
            <a:endParaRPr lang="en-US" sz="1600" dirty="0">
              <a:solidFill>
                <a:srgbClr val="000000"/>
              </a:solidFill>
            </a:endParaRPr>
          </a:p>
          <a:p>
            <a:pPr lvl="1">
              <a:buSzPct val="100000"/>
              <a:buFont typeface="Arial" pitchFamily="34" charset="0"/>
              <a:buChar char="•"/>
            </a:pPr>
            <a:r>
              <a:rPr lang="en-US" sz="1600" dirty="0">
                <a:solidFill>
                  <a:srgbClr val="000000"/>
                </a:solidFill>
              </a:rPr>
              <a:t>Specific </a:t>
            </a:r>
            <a:r>
              <a:rPr lang="en-US" sz="1600" dirty="0" smtClean="0">
                <a:solidFill>
                  <a:srgbClr val="000000"/>
                </a:solidFill>
              </a:rPr>
              <a:t>curriculum advice </a:t>
            </a:r>
          </a:p>
          <a:p>
            <a:pPr lvl="1">
              <a:buSzPct val="100000"/>
              <a:buFont typeface="Arial" pitchFamily="34" charset="0"/>
              <a:buChar char="•"/>
            </a:pPr>
            <a:r>
              <a:rPr lang="en-US" sz="1600" dirty="0" smtClean="0">
                <a:solidFill>
                  <a:srgbClr val="000000"/>
                </a:solidFill>
              </a:rPr>
              <a:t>Curriculum planning templates: whole-school; curriculum area; year level; units; samples</a:t>
            </a:r>
            <a:endParaRPr lang="en-US" sz="1600" dirty="0">
              <a:solidFill>
                <a:srgbClr val="000000"/>
              </a:solidFill>
            </a:endParaRPr>
          </a:p>
          <a:p>
            <a:pPr lvl="1">
              <a:buSzPct val="100000"/>
              <a:buFont typeface="Arial" pitchFamily="34" charset="0"/>
              <a:buChar char="•"/>
            </a:pPr>
            <a:r>
              <a:rPr lang="en-US" sz="1600" dirty="0" smtClean="0">
                <a:solidFill>
                  <a:srgbClr val="000000"/>
                </a:solidFill>
              </a:rPr>
              <a:t>Bookmark and check for updates</a:t>
            </a:r>
          </a:p>
          <a:p>
            <a:pPr lvl="1">
              <a:buSzPct val="100000"/>
              <a:buFont typeface="Arial" pitchFamily="34" charset="0"/>
              <a:buChar char="•"/>
            </a:pPr>
            <a:r>
              <a:rPr lang="en-US" sz="1600" dirty="0" smtClean="0">
                <a:solidFill>
                  <a:srgbClr val="000000"/>
                </a:solidFill>
              </a:rPr>
              <a:t>Evolving: e</a:t>
            </a:r>
            <a:r>
              <a:rPr lang="en-US" sz="1600" b="0" dirty="0" smtClean="0">
                <a:solidFill>
                  <a:srgbClr val="000000"/>
                </a:solidFill>
              </a:rPr>
              <a:t>mail science feedback and suggestions to:</a:t>
            </a:r>
            <a:endParaRPr lang="en-US" sz="1600" dirty="0">
              <a:solidFill>
                <a:srgbClr val="000000"/>
              </a:solidFill>
            </a:endParaRPr>
          </a:p>
          <a:p>
            <a:pPr marL="457200" lvl="1" indent="0">
              <a:buSzPct val="100000"/>
              <a:buNone/>
            </a:pPr>
            <a:r>
              <a:rPr lang="en-US" sz="1600" b="0" u="sng" dirty="0" smtClean="0">
                <a:solidFill>
                  <a:srgbClr val="000000"/>
                </a:solidFill>
              </a:rPr>
              <a:t>james.maria.m@edumail.vic.gov.au</a:t>
            </a:r>
          </a:p>
        </p:txBody>
      </p:sp>
      <p:sp>
        <p:nvSpPr>
          <p:cNvPr id="4" name="Rectangle 3"/>
          <p:cNvSpPr/>
          <p:nvPr/>
        </p:nvSpPr>
        <p:spPr>
          <a:xfrm>
            <a:off x="3783880" y="5809619"/>
            <a:ext cx="5136480" cy="276999"/>
          </a:xfrm>
          <a:prstGeom prst="rect">
            <a:avLst/>
          </a:prstGeom>
        </p:spPr>
        <p:txBody>
          <a:bodyPr wrap="square">
            <a:spAutoFit/>
          </a:bodyPr>
          <a:lstStyle/>
          <a:p>
            <a:pPr lvl="0" algn="r" fontAlgn="base">
              <a:spcBef>
                <a:spcPct val="20000"/>
              </a:spcBef>
              <a:spcAft>
                <a:spcPct val="0"/>
              </a:spcAft>
              <a:buSzPct val="100000"/>
            </a:pPr>
            <a:r>
              <a:rPr lang="en-US" sz="1200" kern="0" dirty="0">
                <a:solidFill>
                  <a:srgbClr val="000000"/>
                </a:solidFill>
                <a:latin typeface="+mn-lt"/>
              </a:rPr>
              <a:t>http://www.vcaa.vic.edu.au/Pages/foundation10/f10index.aspx</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799" y="1910808"/>
            <a:ext cx="4535561" cy="356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4217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568952" cy="1143000"/>
          </a:xfrm>
        </p:spPr>
        <p:txBody>
          <a:bodyPr/>
          <a:lstStyle/>
          <a:p>
            <a:r>
              <a:rPr lang="en-AU" sz="3600" dirty="0" smtClean="0"/>
              <a:t>Model 2: Matthew Moss High School </a:t>
            </a:r>
            <a:r>
              <a:rPr lang="en-AU" sz="2800" dirty="0" smtClean="0"/>
              <a:t>(UK)</a:t>
            </a:r>
            <a:endParaRPr lang="en-US" sz="2800" dirty="0"/>
          </a:p>
        </p:txBody>
      </p:sp>
      <p:sp>
        <p:nvSpPr>
          <p:cNvPr id="3" name="Content Placeholder 2"/>
          <p:cNvSpPr>
            <a:spLocks noGrp="1"/>
          </p:cNvSpPr>
          <p:nvPr>
            <p:ph idx="1"/>
          </p:nvPr>
        </p:nvSpPr>
        <p:spPr>
          <a:xfrm>
            <a:off x="395536" y="1916832"/>
            <a:ext cx="8496944" cy="4026768"/>
          </a:xfrm>
        </p:spPr>
        <p:txBody>
          <a:bodyPr/>
          <a:lstStyle/>
          <a:p>
            <a:pPr marL="0" indent="0">
              <a:buNone/>
            </a:pPr>
            <a:r>
              <a:rPr lang="en-AU" sz="2400" b="0" dirty="0" smtClean="0"/>
              <a:t>Project-based learning in a UK school</a:t>
            </a:r>
          </a:p>
          <a:p>
            <a:pPr marL="0" indent="0">
              <a:buNone/>
            </a:pPr>
            <a:endParaRPr lang="en-AU" sz="2400" b="0" dirty="0" smtClean="0"/>
          </a:p>
          <a:p>
            <a:pPr marL="0" indent="0">
              <a:buNone/>
            </a:pPr>
            <a:r>
              <a:rPr lang="en-AU" sz="2400" b="0" dirty="0" smtClean="0"/>
              <a:t>Program description:</a:t>
            </a:r>
          </a:p>
          <a:p>
            <a:pPr>
              <a:buFont typeface="Arial" pitchFamily="34" charset="0"/>
              <a:buChar char="•"/>
            </a:pPr>
            <a:r>
              <a:rPr lang="en-AU" sz="2400" b="0" dirty="0" smtClean="0"/>
              <a:t>My World curriculum – allowing Year 7/8 student teams to work one day per week on a research project:</a:t>
            </a:r>
          </a:p>
          <a:p>
            <a:pPr lvl="1">
              <a:buFont typeface="Arial" pitchFamily="34" charset="0"/>
              <a:buChar char="•"/>
            </a:pPr>
            <a:r>
              <a:rPr lang="en-AU" sz="1800" b="0" dirty="0" smtClean="0"/>
              <a:t>Teachers first introduce a challenge, which can vary from launching an egg as high as possible and returning it to Earth without breaking or responding to a natural disaster, to investigating histories of migration</a:t>
            </a:r>
          </a:p>
          <a:p>
            <a:pPr lvl="1">
              <a:buFont typeface="Arial" pitchFamily="34" charset="0"/>
              <a:buChar char="•"/>
            </a:pPr>
            <a:r>
              <a:rPr lang="en-AU" sz="1800" b="0" dirty="0" smtClean="0"/>
              <a:t>Students then gather information about the topic, write a research proposal and, after the proposal is approved by the teacher, conduct the research throughout the school year.</a:t>
            </a:r>
            <a:endParaRPr lang="en-US" sz="1800" b="0" dirty="0"/>
          </a:p>
        </p:txBody>
      </p:sp>
    </p:spTree>
    <p:extLst>
      <p:ext uri="{BB962C8B-B14F-4D97-AF65-F5344CB8AC3E}">
        <p14:creationId xmlns:p14="http://schemas.microsoft.com/office/powerpoint/2010/main" val="5894657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352928" cy="1143000"/>
          </a:xfrm>
        </p:spPr>
        <p:txBody>
          <a:bodyPr/>
          <a:lstStyle/>
          <a:p>
            <a:r>
              <a:rPr lang="en-AU" sz="3600" dirty="0" smtClean="0"/>
              <a:t>Model 3: </a:t>
            </a:r>
            <a:r>
              <a:rPr lang="en-AU" sz="3600" dirty="0" err="1" smtClean="0"/>
              <a:t>Breidablikk</a:t>
            </a:r>
            <a:r>
              <a:rPr lang="en-AU" sz="3600" dirty="0" smtClean="0"/>
              <a:t> Lower Secondary School</a:t>
            </a:r>
            <a:endParaRPr lang="en-US" sz="3600" dirty="0"/>
          </a:p>
        </p:txBody>
      </p:sp>
      <p:sp>
        <p:nvSpPr>
          <p:cNvPr id="3" name="Content Placeholder 2"/>
          <p:cNvSpPr>
            <a:spLocks noGrp="1"/>
          </p:cNvSpPr>
          <p:nvPr>
            <p:ph idx="1"/>
          </p:nvPr>
        </p:nvSpPr>
        <p:spPr>
          <a:xfrm>
            <a:off x="179512" y="1981200"/>
            <a:ext cx="8784976" cy="3962400"/>
          </a:xfrm>
        </p:spPr>
        <p:txBody>
          <a:bodyPr/>
          <a:lstStyle/>
          <a:p>
            <a:pPr marL="0" indent="0">
              <a:buNone/>
            </a:pPr>
            <a:r>
              <a:rPr lang="en-AU" sz="2000" b="0" dirty="0" smtClean="0"/>
              <a:t>Business partnerships with school in Norway</a:t>
            </a:r>
          </a:p>
          <a:p>
            <a:pPr marL="0" indent="0">
              <a:buNone/>
            </a:pPr>
            <a:endParaRPr lang="en-AU" sz="2000" b="0" dirty="0" smtClean="0"/>
          </a:p>
          <a:p>
            <a:pPr marL="0" indent="0">
              <a:buNone/>
            </a:pPr>
            <a:r>
              <a:rPr lang="en-AU" sz="2000" b="0" dirty="0" smtClean="0"/>
              <a:t>Program description:</a:t>
            </a:r>
          </a:p>
          <a:p>
            <a:pPr marL="0" indent="0">
              <a:buNone/>
            </a:pPr>
            <a:r>
              <a:rPr lang="en-AU" sz="2000" b="0" dirty="0" smtClean="0"/>
              <a:t>‘Building and Living’ – a 3-year practical building project:</a:t>
            </a:r>
          </a:p>
          <a:p>
            <a:pPr>
              <a:buFont typeface="Arial" pitchFamily="34" charset="0"/>
              <a:buChar char="•"/>
            </a:pPr>
            <a:r>
              <a:rPr lang="en-AU" sz="1800" b="0" dirty="0" smtClean="0"/>
              <a:t>Students build houses on a 1:20 scale</a:t>
            </a:r>
          </a:p>
          <a:p>
            <a:pPr>
              <a:buFont typeface="Arial" pitchFamily="34" charset="0"/>
              <a:buChar char="•"/>
            </a:pPr>
            <a:r>
              <a:rPr lang="en-AU" sz="1800" b="0" dirty="0" smtClean="0"/>
              <a:t>Students play the role of builder, gardener, electrician, bank employee, real estate agent and others</a:t>
            </a:r>
          </a:p>
          <a:p>
            <a:pPr>
              <a:buFont typeface="Arial" pitchFamily="34" charset="0"/>
              <a:buChar char="•"/>
            </a:pPr>
            <a:r>
              <a:rPr lang="en-AU" sz="1800" b="0" dirty="0" smtClean="0"/>
              <a:t>To this end, the school co-operates with representatives of different businesses</a:t>
            </a:r>
          </a:p>
          <a:p>
            <a:pPr>
              <a:buFont typeface="Arial" pitchFamily="34" charset="0"/>
              <a:buChar char="•"/>
            </a:pPr>
            <a:r>
              <a:rPr lang="en-AU" sz="1800" b="0" dirty="0" smtClean="0"/>
              <a:t>Students use the same digital tools that architects use, and houses are connected to electricity and furnished with handmade furniture</a:t>
            </a:r>
          </a:p>
          <a:p>
            <a:pPr>
              <a:buFont typeface="Arial" pitchFamily="34" charset="0"/>
              <a:buChar char="•"/>
            </a:pPr>
            <a:r>
              <a:rPr lang="en-AU" sz="1800" b="0" dirty="0" smtClean="0"/>
              <a:t>All designs must be environmentally sustainable</a:t>
            </a:r>
            <a:endParaRPr lang="en-US" sz="1800" b="0" dirty="0"/>
          </a:p>
        </p:txBody>
      </p:sp>
    </p:spTree>
    <p:extLst>
      <p:ext uri="{BB962C8B-B14F-4D97-AF65-F5344CB8AC3E}">
        <p14:creationId xmlns:p14="http://schemas.microsoft.com/office/powerpoint/2010/main" val="28467567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208912" cy="1019200"/>
          </a:xfrm>
        </p:spPr>
        <p:txBody>
          <a:bodyPr/>
          <a:lstStyle/>
          <a:p>
            <a:r>
              <a:rPr lang="en-AU" sz="3200" dirty="0" smtClean="0"/>
              <a:t>Model 4: Atelier of Ideas, </a:t>
            </a:r>
            <a:r>
              <a:rPr lang="en-AU" sz="3200" dirty="0" err="1" smtClean="0"/>
              <a:t>Center</a:t>
            </a:r>
            <a:r>
              <a:rPr lang="en-AU" sz="3200" dirty="0" smtClean="0"/>
              <a:t> for Studies on Design at Monterrey (Mexico)</a:t>
            </a:r>
            <a:endParaRPr lang="en-US" sz="3200" dirty="0"/>
          </a:p>
        </p:txBody>
      </p:sp>
      <p:sp>
        <p:nvSpPr>
          <p:cNvPr id="3" name="Content Placeholder 2"/>
          <p:cNvSpPr>
            <a:spLocks noGrp="1"/>
          </p:cNvSpPr>
          <p:nvPr>
            <p:ph idx="1"/>
          </p:nvPr>
        </p:nvSpPr>
        <p:spPr>
          <a:xfrm>
            <a:off x="395536" y="1700808"/>
            <a:ext cx="8424936" cy="4464496"/>
          </a:xfrm>
        </p:spPr>
        <p:txBody>
          <a:bodyPr/>
          <a:lstStyle/>
          <a:p>
            <a:pPr marL="0" indent="0">
              <a:buNone/>
            </a:pPr>
            <a:r>
              <a:rPr lang="en-AU" sz="2400" b="0" dirty="0" smtClean="0"/>
              <a:t>Business partnerships with university in Mexico</a:t>
            </a:r>
          </a:p>
          <a:p>
            <a:pPr marL="0" indent="0">
              <a:buNone/>
            </a:pPr>
            <a:r>
              <a:rPr lang="en-AU" sz="2000" b="0" dirty="0" smtClean="0"/>
              <a:t>Program description:</a:t>
            </a:r>
          </a:p>
          <a:p>
            <a:pPr>
              <a:buFont typeface="Arial" pitchFamily="34" charset="0"/>
              <a:buChar char="•"/>
            </a:pPr>
            <a:r>
              <a:rPr lang="en-AU" sz="1800" b="0" dirty="0" smtClean="0"/>
              <a:t>‘Real-world’ project-based learning for students:</a:t>
            </a:r>
          </a:p>
          <a:p>
            <a:pPr>
              <a:buFont typeface="Arial" pitchFamily="34" charset="0"/>
              <a:buChar char="•"/>
            </a:pPr>
            <a:r>
              <a:rPr lang="en-AU" sz="1800" b="0" dirty="0" smtClean="0"/>
              <a:t>College cooperates with enterprises and institutions that submit “real-world” projects that student teams complete – from brainstorming to final evaluation</a:t>
            </a:r>
          </a:p>
          <a:p>
            <a:pPr>
              <a:buFont typeface="Arial" pitchFamily="34" charset="0"/>
              <a:buChar char="•"/>
            </a:pPr>
            <a:r>
              <a:rPr lang="en-AU" sz="1800" b="0" dirty="0"/>
              <a:t>I</a:t>
            </a:r>
            <a:r>
              <a:rPr lang="en-AU" sz="1800" b="0" dirty="0" smtClean="0"/>
              <a:t>nstructors act as counsellors in this process</a:t>
            </a:r>
          </a:p>
          <a:p>
            <a:pPr>
              <a:buFont typeface="Arial" pitchFamily="34" charset="0"/>
              <a:buChar char="•"/>
            </a:pPr>
            <a:r>
              <a:rPr lang="en-AU" sz="1800" b="0" dirty="0" smtClean="0"/>
              <a:t>Three major steps:</a:t>
            </a:r>
          </a:p>
          <a:p>
            <a:pPr marL="857250" lvl="1" indent="-457200">
              <a:buAutoNum type="arabicPeriod"/>
            </a:pPr>
            <a:r>
              <a:rPr lang="en-AU" sz="1800" b="0" dirty="0" smtClean="0"/>
              <a:t>Project design – coming up with a plan to bring the project to fruition</a:t>
            </a:r>
          </a:p>
          <a:p>
            <a:pPr marL="857250" lvl="1" indent="-457200">
              <a:buAutoNum type="arabicPeriod"/>
            </a:pPr>
            <a:r>
              <a:rPr lang="en-AU" sz="1800" b="0" dirty="0" smtClean="0"/>
              <a:t>Collaborative work – working together to optimise the process and the outcomes; and</a:t>
            </a:r>
          </a:p>
          <a:p>
            <a:pPr marL="857250" lvl="1" indent="-457200">
              <a:buAutoNum type="arabicPeriod"/>
            </a:pPr>
            <a:r>
              <a:rPr lang="en-AU" sz="1800" b="0" dirty="0" smtClean="0"/>
              <a:t>Evaluation – by the teacher, peers, the individual student and the external agency that came up with the project proposal.</a:t>
            </a:r>
          </a:p>
          <a:p>
            <a:pPr marL="457200" indent="-457200">
              <a:buAutoNum type="arabicPeriod"/>
            </a:pPr>
            <a:endParaRPr lang="en-AU" sz="2400" b="0" dirty="0" smtClean="0"/>
          </a:p>
          <a:p>
            <a:endParaRPr lang="en-US" b="0" dirty="0"/>
          </a:p>
        </p:txBody>
      </p:sp>
    </p:spTree>
    <p:extLst>
      <p:ext uri="{BB962C8B-B14F-4D97-AF65-F5344CB8AC3E}">
        <p14:creationId xmlns:p14="http://schemas.microsoft.com/office/powerpoint/2010/main" val="412830891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92480" cy="864096"/>
          </a:xfrm>
        </p:spPr>
        <p:txBody>
          <a:bodyPr/>
          <a:lstStyle/>
          <a:p>
            <a:r>
              <a:rPr lang="en-AU" sz="3200" dirty="0" smtClean="0"/>
              <a:t>Where to now? </a:t>
            </a:r>
            <a:br>
              <a:rPr lang="en-AU" sz="3200" dirty="0" smtClean="0"/>
            </a:br>
            <a:r>
              <a:rPr lang="en-AU" sz="2800" b="0" dirty="0" smtClean="0"/>
              <a:t>(Managing the new curriculum)</a:t>
            </a:r>
            <a:endParaRPr lang="en-AU" sz="2800" b="0" dirty="0"/>
          </a:p>
        </p:txBody>
      </p:sp>
      <p:sp>
        <p:nvSpPr>
          <p:cNvPr id="3" name="Content Placeholder 2"/>
          <p:cNvSpPr>
            <a:spLocks noGrp="1"/>
          </p:cNvSpPr>
          <p:nvPr>
            <p:ph idx="1"/>
          </p:nvPr>
        </p:nvSpPr>
        <p:spPr>
          <a:xfrm>
            <a:off x="251520" y="1628800"/>
            <a:ext cx="8712968" cy="4584002"/>
          </a:xfrm>
        </p:spPr>
        <p:txBody>
          <a:bodyPr/>
          <a:lstStyle/>
          <a:p>
            <a:pPr>
              <a:buFont typeface="Arial" panose="020B0604020202020204" pitchFamily="34" charset="0"/>
              <a:buChar char="•"/>
            </a:pPr>
            <a:r>
              <a:rPr lang="en-AU" sz="2800" dirty="0" smtClean="0"/>
              <a:t>What works now? </a:t>
            </a:r>
            <a:r>
              <a:rPr lang="en-AU" sz="2400" b="0" dirty="0" smtClean="0"/>
              <a:t>How does it fit within our science curriculum? Within  our whole school curriculum?</a:t>
            </a:r>
          </a:p>
          <a:p>
            <a:pPr>
              <a:buFont typeface="Arial" panose="020B0604020202020204" pitchFamily="34" charset="0"/>
              <a:buChar char="•"/>
            </a:pPr>
            <a:r>
              <a:rPr lang="en-AU" sz="2800" dirty="0" smtClean="0"/>
              <a:t>What could/should be different? </a:t>
            </a:r>
            <a:r>
              <a:rPr lang="en-AU" sz="2400" b="0" dirty="0" smtClean="0"/>
              <a:t>Where are the ‘gaps’? What other delivery models would work in our school</a:t>
            </a:r>
            <a:r>
              <a:rPr lang="en-AU" sz="2400" b="0" dirty="0"/>
              <a:t>? What educational outcomes would </a:t>
            </a:r>
            <a:r>
              <a:rPr lang="en-AU" sz="2400" b="0" dirty="0" smtClean="0"/>
              <a:t>our faculty/school </a:t>
            </a:r>
            <a:r>
              <a:rPr lang="en-AU" sz="2400" b="0" dirty="0"/>
              <a:t>like to achieve? </a:t>
            </a:r>
            <a:endParaRPr lang="en-AU" sz="2400" b="0" dirty="0" smtClean="0"/>
          </a:p>
          <a:p>
            <a:pPr>
              <a:buFont typeface="Arial" panose="020B0604020202020204" pitchFamily="34" charset="0"/>
              <a:buChar char="•"/>
            </a:pPr>
            <a:r>
              <a:rPr lang="en-AU" sz="2800" dirty="0" smtClean="0"/>
              <a:t>Who are the enablers/blockers for your school? </a:t>
            </a:r>
            <a:r>
              <a:rPr lang="en-AU" sz="2400" b="0" dirty="0" smtClean="0"/>
              <a:t>Who could be brought ‘on board’ to support desired changes? How can parents/community be more connected with what our school delivers? How can we engage with the ‘disengaged’?</a:t>
            </a:r>
            <a:endParaRPr lang="en-AU" sz="2400" dirty="0" smtClean="0"/>
          </a:p>
        </p:txBody>
      </p:sp>
    </p:spTree>
    <p:extLst>
      <p:ext uri="{BB962C8B-B14F-4D97-AF65-F5344CB8AC3E}">
        <p14:creationId xmlns:p14="http://schemas.microsoft.com/office/powerpoint/2010/main" val="292689711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rot="19498061">
            <a:off x="1035874" y="-554976"/>
            <a:ext cx="9592510" cy="6011118"/>
          </a:xfrm>
          <a:prstGeom prst="ellipse">
            <a:avLst/>
          </a:prstGeom>
          <a:solidFill>
            <a:schemeClr val="tx2">
              <a:lumMod val="40000"/>
              <a:lumOff val="60000"/>
              <a:alpha val="1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4" name="Title 3"/>
          <p:cNvSpPr>
            <a:spLocks noGrp="1"/>
          </p:cNvSpPr>
          <p:nvPr>
            <p:ph type="ctrTitle"/>
          </p:nvPr>
        </p:nvSpPr>
        <p:spPr>
          <a:xfrm>
            <a:off x="685800" y="548681"/>
            <a:ext cx="7772400" cy="1080119"/>
          </a:xfrm>
        </p:spPr>
        <p:txBody>
          <a:bodyPr/>
          <a:lstStyle/>
          <a:p>
            <a:r>
              <a:rPr lang="en-AU" dirty="0" smtClean="0"/>
              <a:t>Contact</a:t>
            </a:r>
            <a:endParaRPr lang="en-AU" dirty="0"/>
          </a:p>
        </p:txBody>
      </p:sp>
      <p:sp>
        <p:nvSpPr>
          <p:cNvPr id="2" name="TextBox 1"/>
          <p:cNvSpPr txBox="1"/>
          <p:nvPr/>
        </p:nvSpPr>
        <p:spPr>
          <a:xfrm>
            <a:off x="539552" y="1647875"/>
            <a:ext cx="6445611" cy="3631763"/>
          </a:xfrm>
          <a:prstGeom prst="rect">
            <a:avLst/>
          </a:prstGeom>
          <a:noFill/>
        </p:spPr>
        <p:txBody>
          <a:bodyPr wrap="none" rtlCol="0">
            <a:spAutoFit/>
          </a:bodyPr>
          <a:lstStyle/>
          <a:p>
            <a:pPr marL="0" indent="0" fontAlgn="t">
              <a:buNone/>
            </a:pPr>
            <a:endParaRPr lang="en-AU" sz="1400" b="1" dirty="0">
              <a:solidFill>
                <a:schemeClr val="bg1"/>
              </a:solidFill>
              <a:latin typeface="+mn-lt"/>
            </a:endParaRPr>
          </a:p>
          <a:p>
            <a:pPr marL="0" indent="0" fontAlgn="t">
              <a:buNone/>
            </a:pPr>
            <a:r>
              <a:rPr lang="en-AU" b="1" dirty="0">
                <a:solidFill>
                  <a:schemeClr val="bg1"/>
                </a:solidFill>
                <a:latin typeface="+mn-lt"/>
              </a:rPr>
              <a:t>For queries related to </a:t>
            </a:r>
            <a:r>
              <a:rPr lang="en-AU" b="1" dirty="0" smtClean="0">
                <a:solidFill>
                  <a:schemeClr val="bg1"/>
                </a:solidFill>
                <a:latin typeface="+mn-lt"/>
              </a:rPr>
              <a:t>Science, </a:t>
            </a:r>
            <a:r>
              <a:rPr lang="en-AU" b="1" dirty="0">
                <a:solidFill>
                  <a:schemeClr val="bg1"/>
                </a:solidFill>
                <a:latin typeface="+mn-lt"/>
              </a:rPr>
              <a:t>contact: </a:t>
            </a:r>
          </a:p>
          <a:p>
            <a:pPr marL="0" indent="0" fontAlgn="t">
              <a:buNone/>
            </a:pPr>
            <a:endParaRPr lang="en-AU" b="1" dirty="0" smtClean="0">
              <a:solidFill>
                <a:schemeClr val="bg1"/>
              </a:solidFill>
              <a:latin typeface="+mn-lt"/>
            </a:endParaRPr>
          </a:p>
          <a:p>
            <a:pPr marL="0" indent="0" fontAlgn="t">
              <a:buNone/>
            </a:pPr>
            <a:r>
              <a:rPr lang="en-AU" dirty="0" smtClean="0">
                <a:solidFill>
                  <a:schemeClr val="bg1"/>
                </a:solidFill>
                <a:latin typeface="+mn-lt"/>
              </a:rPr>
              <a:t>Maria James</a:t>
            </a:r>
            <a:endParaRPr lang="en-AU" dirty="0">
              <a:solidFill>
                <a:schemeClr val="bg1"/>
              </a:solidFill>
              <a:latin typeface="+mn-lt"/>
            </a:endParaRPr>
          </a:p>
          <a:p>
            <a:pPr marL="0" indent="0" fontAlgn="t">
              <a:buNone/>
            </a:pPr>
            <a:r>
              <a:rPr lang="en-AU" dirty="0" smtClean="0">
                <a:solidFill>
                  <a:schemeClr val="bg1"/>
                </a:solidFill>
                <a:latin typeface="+mn-lt"/>
              </a:rPr>
              <a:t>Science Curriculum </a:t>
            </a:r>
            <a:r>
              <a:rPr lang="en-AU" dirty="0">
                <a:solidFill>
                  <a:schemeClr val="bg1"/>
                </a:solidFill>
                <a:latin typeface="+mn-lt"/>
              </a:rPr>
              <a:t>Manager </a:t>
            </a:r>
          </a:p>
          <a:p>
            <a:pPr marL="0" indent="0" fontAlgn="t">
              <a:buNone/>
            </a:pPr>
            <a:endParaRPr lang="en-AU" b="1" dirty="0" smtClean="0">
              <a:solidFill>
                <a:schemeClr val="bg1"/>
              </a:solidFill>
              <a:latin typeface="+mn-lt"/>
            </a:endParaRPr>
          </a:p>
          <a:p>
            <a:pPr marL="0" indent="0" fontAlgn="t">
              <a:buNone/>
            </a:pPr>
            <a:endParaRPr lang="en-AU" b="1" dirty="0">
              <a:solidFill>
                <a:schemeClr val="bg1"/>
              </a:solidFill>
              <a:latin typeface="+mn-lt"/>
            </a:endParaRPr>
          </a:p>
          <a:p>
            <a:pPr marL="0" indent="0" fontAlgn="t">
              <a:buNone/>
            </a:pPr>
            <a:r>
              <a:rPr lang="en-AU" b="1" dirty="0" smtClean="0">
                <a:solidFill>
                  <a:schemeClr val="bg1"/>
                </a:solidFill>
                <a:latin typeface="+mn-lt"/>
              </a:rPr>
              <a:t>Email</a:t>
            </a:r>
            <a:r>
              <a:rPr lang="en-AU" b="1" dirty="0">
                <a:solidFill>
                  <a:schemeClr val="bg1"/>
                </a:solidFill>
                <a:latin typeface="+mn-lt"/>
              </a:rPr>
              <a:t>: </a:t>
            </a:r>
            <a:r>
              <a:rPr lang="en-AU" b="1" u="sng" dirty="0" smtClean="0">
                <a:solidFill>
                  <a:schemeClr val="bg1"/>
                </a:solidFill>
                <a:latin typeface="+mn-lt"/>
              </a:rPr>
              <a:t>james.maria.m@edumail.vic.gov.au</a:t>
            </a:r>
            <a:r>
              <a:rPr lang="en-AU" b="1" dirty="0" smtClean="0">
                <a:solidFill>
                  <a:schemeClr val="bg1"/>
                </a:solidFill>
                <a:latin typeface="+mn-lt"/>
              </a:rPr>
              <a:t> </a:t>
            </a:r>
            <a:endParaRPr lang="en-AU" b="1" dirty="0">
              <a:solidFill>
                <a:schemeClr val="bg1"/>
              </a:solidFill>
              <a:latin typeface="+mn-lt"/>
            </a:endParaRPr>
          </a:p>
          <a:p>
            <a:pPr marL="0" indent="0" fontAlgn="t">
              <a:buNone/>
            </a:pPr>
            <a:r>
              <a:rPr lang="en-AU" b="1" dirty="0">
                <a:solidFill>
                  <a:schemeClr val="bg1"/>
                </a:solidFill>
                <a:latin typeface="+mn-lt"/>
              </a:rPr>
              <a:t>Telephone: (03) 9032 </a:t>
            </a:r>
            <a:r>
              <a:rPr lang="en-AU" b="1" dirty="0" smtClean="0">
                <a:solidFill>
                  <a:schemeClr val="bg1"/>
                </a:solidFill>
                <a:latin typeface="+mn-lt"/>
              </a:rPr>
              <a:t>1722</a:t>
            </a:r>
            <a:endParaRPr lang="en-AU" b="1" dirty="0">
              <a:solidFill>
                <a:schemeClr val="bg1"/>
              </a:solidFill>
              <a:latin typeface="+mn-lt"/>
            </a:endParaRPr>
          </a:p>
          <a:p>
            <a:endParaRPr lang="en-AU" dirty="0"/>
          </a:p>
        </p:txBody>
      </p:sp>
    </p:spTree>
    <p:extLst>
      <p:ext uri="{BB962C8B-B14F-4D97-AF65-F5344CB8AC3E}">
        <p14:creationId xmlns:p14="http://schemas.microsoft.com/office/powerpoint/2010/main" val="22963336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144000" cy="707886"/>
          </a:xfrm>
          <a:prstGeom prst="rect">
            <a:avLst/>
          </a:prstGeom>
          <a:noFill/>
        </p:spPr>
        <p:txBody>
          <a:bodyPr wrap="square" rtlCol="0">
            <a:spAutoFit/>
          </a:bodyPr>
          <a:lstStyle/>
          <a:p>
            <a:pPr algn="ctr"/>
            <a:r>
              <a:rPr lang="en-AU" sz="4000" b="1" dirty="0" smtClean="0">
                <a:solidFill>
                  <a:srgbClr val="0099E3"/>
                </a:solidFill>
                <a:latin typeface="+mj-lt"/>
              </a:rPr>
              <a:t>Take a web tour</a:t>
            </a:r>
            <a:endParaRPr lang="en-AU" sz="4000" b="1" dirty="0">
              <a:solidFill>
                <a:srgbClr val="0099E3"/>
              </a:solidFill>
              <a:latin typeface="+mj-lt"/>
            </a:endParaRPr>
          </a:p>
        </p:txBody>
      </p:sp>
      <p:sp>
        <p:nvSpPr>
          <p:cNvPr id="5" name="TextBox 4"/>
          <p:cNvSpPr txBox="1"/>
          <p:nvPr/>
        </p:nvSpPr>
        <p:spPr>
          <a:xfrm>
            <a:off x="88479" y="1556792"/>
            <a:ext cx="2933806" cy="3108543"/>
          </a:xfrm>
          <a:prstGeom prst="rect">
            <a:avLst/>
          </a:prstGeom>
          <a:noFill/>
        </p:spPr>
        <p:txBody>
          <a:bodyPr wrap="square" rtlCol="0">
            <a:spAutoFit/>
          </a:bodyPr>
          <a:lstStyle/>
          <a:p>
            <a:r>
              <a:rPr lang="en-AU" sz="2800" b="1" dirty="0" smtClean="0">
                <a:latin typeface="+mn-lt"/>
              </a:rPr>
              <a:t>Three tours:</a:t>
            </a:r>
          </a:p>
          <a:p>
            <a:pPr marL="285750" indent="-285750">
              <a:buFont typeface="Arial"/>
              <a:buChar char="•"/>
            </a:pPr>
            <a:r>
              <a:rPr lang="en-AU" dirty="0" smtClean="0">
                <a:latin typeface="+mn-lt"/>
              </a:rPr>
              <a:t>Overview of the website </a:t>
            </a:r>
          </a:p>
          <a:p>
            <a:pPr marL="285750" indent="-285750">
              <a:buFont typeface="Arial"/>
              <a:buChar char="•"/>
            </a:pPr>
            <a:r>
              <a:rPr lang="en-AU" dirty="0" smtClean="0">
                <a:latin typeface="+mn-lt"/>
              </a:rPr>
              <a:t>The introduction section</a:t>
            </a:r>
          </a:p>
          <a:p>
            <a:pPr marL="285750" indent="-285750">
              <a:buFont typeface="Arial"/>
              <a:buChar char="•"/>
            </a:pPr>
            <a:r>
              <a:rPr lang="en-AU" dirty="0" smtClean="0">
                <a:latin typeface="+mn-lt"/>
              </a:rPr>
              <a:t>Using the view and filter options</a:t>
            </a:r>
          </a:p>
          <a:p>
            <a:endParaRPr lang="en-US" dirty="0" smtClean="0"/>
          </a:p>
        </p:txBody>
      </p:sp>
      <p:pic>
        <p:nvPicPr>
          <p:cNvPr id="7" name="Picture 6"/>
          <p:cNvPicPr>
            <a:picLocks noChangeAspect="1"/>
          </p:cNvPicPr>
          <p:nvPr/>
        </p:nvPicPr>
        <p:blipFill rotWithShape="1">
          <a:blip r:embed="rId3">
            <a:alphaModFix/>
          </a:blip>
          <a:srcRect l="3648" t="9953" r="15538" b="2840"/>
          <a:stretch/>
        </p:blipFill>
        <p:spPr>
          <a:xfrm>
            <a:off x="3022285" y="1556792"/>
            <a:ext cx="5959214" cy="4199927"/>
          </a:xfrm>
          <a:prstGeom prst="rect">
            <a:avLst/>
          </a:prstGeom>
        </p:spPr>
      </p:pic>
    </p:spTree>
    <p:extLst>
      <p:ext uri="{BB962C8B-B14F-4D97-AF65-F5344CB8AC3E}">
        <p14:creationId xmlns:p14="http://schemas.microsoft.com/office/powerpoint/2010/main" val="5737834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2696"/>
            <a:ext cx="7772400" cy="5250904"/>
          </a:xfrm>
          <a:ln/>
        </p:spPr>
        <p:style>
          <a:lnRef idx="1">
            <a:schemeClr val="accent6"/>
          </a:lnRef>
          <a:fillRef idx="2">
            <a:schemeClr val="accent6"/>
          </a:fillRef>
          <a:effectRef idx="1">
            <a:schemeClr val="accent6"/>
          </a:effectRef>
          <a:fontRef idx="minor">
            <a:schemeClr val="dk1"/>
          </a:fontRef>
        </p:style>
        <p:txBody>
          <a:bodyPr/>
          <a:lstStyle/>
          <a:p>
            <a:pPr marL="0" indent="0" algn="ctr">
              <a:buNone/>
            </a:pPr>
            <a:endParaRPr lang="en-AU" sz="2000" dirty="0" smtClean="0"/>
          </a:p>
          <a:p>
            <a:pPr marL="0" indent="0" algn="ctr">
              <a:buNone/>
            </a:pPr>
            <a:endParaRPr lang="en-AU" sz="6000" dirty="0" smtClean="0"/>
          </a:p>
          <a:p>
            <a:pPr marL="0" indent="0" algn="ctr">
              <a:buNone/>
            </a:pPr>
            <a:r>
              <a:rPr lang="en-AU" sz="6000" dirty="0" smtClean="0"/>
              <a:t>Key features of the Science curriculum</a:t>
            </a:r>
            <a:endParaRPr lang="en-US" sz="6000" dirty="0"/>
          </a:p>
        </p:txBody>
      </p:sp>
    </p:spTree>
    <p:extLst>
      <p:ext uri="{BB962C8B-B14F-4D97-AF65-F5344CB8AC3E}">
        <p14:creationId xmlns:p14="http://schemas.microsoft.com/office/powerpoint/2010/main" val="36192078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 y="444506"/>
            <a:ext cx="9125838" cy="1143000"/>
          </a:xfrm>
        </p:spPr>
        <p:txBody>
          <a:bodyPr/>
          <a:lstStyle/>
          <a:p>
            <a:r>
              <a:rPr lang="en-AU" sz="4800" dirty="0" smtClean="0"/>
              <a:t>Science structured in bands</a:t>
            </a:r>
            <a:endParaRPr lang="en-AU" sz="4800" dirty="0"/>
          </a:p>
        </p:txBody>
      </p:sp>
      <p:sp>
        <p:nvSpPr>
          <p:cNvPr id="8" name="Rectangle 7"/>
          <p:cNvSpPr/>
          <p:nvPr/>
        </p:nvSpPr>
        <p:spPr>
          <a:xfrm>
            <a:off x="323528" y="1556792"/>
            <a:ext cx="8202796" cy="707886"/>
          </a:xfrm>
          <a:prstGeom prst="rect">
            <a:avLst/>
          </a:prstGeom>
        </p:spPr>
        <p:txBody>
          <a:bodyPr wrap="square">
            <a:spAutoFit/>
          </a:bodyPr>
          <a:lstStyle/>
          <a:p>
            <a:pPr marL="84138" lvl="1" indent="0">
              <a:spcAft>
                <a:spcPts val="600"/>
              </a:spcAft>
              <a:buNone/>
            </a:pPr>
            <a:r>
              <a:rPr lang="en-AU" sz="4000" dirty="0" smtClean="0">
                <a:latin typeface="+mn-lt"/>
              </a:rPr>
              <a:t>  F-2   	 3-4     5-6	   7-8      9-10</a:t>
            </a:r>
            <a:endParaRPr lang="en-AU" sz="4000" dirty="0">
              <a:latin typeface="+mn-lt"/>
            </a:endParaRPr>
          </a:p>
        </p:txBody>
      </p:sp>
      <p:sp>
        <p:nvSpPr>
          <p:cNvPr id="5" name="TextBox 4"/>
          <p:cNvSpPr txBox="1"/>
          <p:nvPr/>
        </p:nvSpPr>
        <p:spPr>
          <a:xfrm>
            <a:off x="467544" y="3356992"/>
            <a:ext cx="8178443" cy="2585323"/>
          </a:xfrm>
          <a:prstGeom prst="rect">
            <a:avLst/>
          </a:prstGeom>
          <a:noFill/>
        </p:spPr>
        <p:txBody>
          <a:bodyPr wrap="square" rtlCol="0">
            <a:spAutoFit/>
          </a:bodyPr>
          <a:lstStyle/>
          <a:p>
            <a:pPr marL="285750" indent="-285750">
              <a:lnSpc>
                <a:spcPct val="150000"/>
              </a:lnSpc>
              <a:buFont typeface="Arial" pitchFamily="34" charset="0"/>
              <a:buChar char="•"/>
            </a:pPr>
            <a:r>
              <a:rPr lang="en-AU" sz="1800" dirty="0" smtClean="0">
                <a:latin typeface="+mn-lt"/>
              </a:rPr>
              <a:t>The science curriculum is represented in two- or three-year level bands on a continuum, similar to other learning areas</a:t>
            </a:r>
          </a:p>
          <a:p>
            <a:pPr marL="285750" indent="-285750">
              <a:lnSpc>
                <a:spcPct val="150000"/>
              </a:lnSpc>
              <a:buFont typeface="Arial" pitchFamily="34" charset="0"/>
              <a:buChar char="•"/>
            </a:pPr>
            <a:r>
              <a:rPr lang="en-AU" sz="1800" dirty="0" smtClean="0">
                <a:latin typeface="+mn-lt"/>
              </a:rPr>
              <a:t>An achievement standard is provided for each band</a:t>
            </a:r>
          </a:p>
          <a:p>
            <a:pPr marL="285750" lvl="1" indent="-285750">
              <a:lnSpc>
                <a:spcPct val="150000"/>
              </a:lnSpc>
              <a:buFont typeface="Arial" pitchFamily="34" charset="0"/>
              <a:buChar char="•"/>
            </a:pPr>
            <a:r>
              <a:rPr lang="en-AU" sz="1800" dirty="0">
                <a:latin typeface="+mn-lt"/>
              </a:rPr>
              <a:t>“Banding” of levels provides g</a:t>
            </a:r>
            <a:r>
              <a:rPr lang="en-AU" sz="1800" dirty="0" smtClean="0">
                <a:latin typeface="+mn-lt"/>
              </a:rPr>
              <a:t>reater </a:t>
            </a:r>
            <a:r>
              <a:rPr lang="en-AU" sz="1800" dirty="0">
                <a:latin typeface="+mn-lt"/>
              </a:rPr>
              <a:t>flexibility for schools in curriculum organisation and delivery</a:t>
            </a:r>
          </a:p>
          <a:p>
            <a:pPr marL="285750" indent="-285750">
              <a:lnSpc>
                <a:spcPct val="150000"/>
              </a:lnSpc>
              <a:buFont typeface="Arial" pitchFamily="34" charset="0"/>
              <a:buChar char="•"/>
            </a:pPr>
            <a:r>
              <a:rPr lang="en-AU" sz="1800" dirty="0" smtClean="0">
                <a:latin typeface="+mn-lt"/>
              </a:rPr>
              <a:t>Towards </a:t>
            </a:r>
            <a:r>
              <a:rPr lang="en-AU" sz="1800" dirty="0">
                <a:latin typeface="+mn-lt"/>
              </a:rPr>
              <a:t>Foundation Levels </a:t>
            </a:r>
            <a:r>
              <a:rPr lang="en-AU" sz="1800" dirty="0" smtClean="0">
                <a:latin typeface="+mn-lt"/>
              </a:rPr>
              <a:t>A–D support students with a disability.</a:t>
            </a:r>
            <a:endParaRPr lang="en-AU" sz="1800" dirty="0">
              <a:latin typeface="+mn-lt"/>
            </a:endParaRPr>
          </a:p>
        </p:txBody>
      </p:sp>
      <p:cxnSp>
        <p:nvCxnSpPr>
          <p:cNvPr id="7" name="Straight Arrow Connector 6"/>
          <p:cNvCxnSpPr/>
          <p:nvPr/>
        </p:nvCxnSpPr>
        <p:spPr bwMode="auto">
          <a:xfrm>
            <a:off x="329063" y="2780928"/>
            <a:ext cx="8640960" cy="0"/>
          </a:xfrm>
          <a:prstGeom prst="straightConnector1">
            <a:avLst/>
          </a:prstGeom>
          <a:ln w="301625">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3" name="Left-Right Arrow 2"/>
          <p:cNvSpPr/>
          <p:nvPr/>
        </p:nvSpPr>
        <p:spPr bwMode="auto">
          <a:xfrm>
            <a:off x="467543" y="2660676"/>
            <a:ext cx="1512167" cy="309718"/>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Left-Right Arrow 8"/>
          <p:cNvSpPr/>
          <p:nvPr/>
        </p:nvSpPr>
        <p:spPr bwMode="auto">
          <a:xfrm>
            <a:off x="1979711" y="2660231"/>
            <a:ext cx="1425043" cy="301779"/>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0" name="Left-Right Arrow 9"/>
          <p:cNvSpPr/>
          <p:nvPr/>
        </p:nvSpPr>
        <p:spPr bwMode="auto">
          <a:xfrm>
            <a:off x="3404755" y="2660231"/>
            <a:ext cx="1656184" cy="30133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1" name="Left-Right Arrow 10"/>
          <p:cNvSpPr/>
          <p:nvPr/>
        </p:nvSpPr>
        <p:spPr bwMode="auto">
          <a:xfrm>
            <a:off x="5060939" y="2645296"/>
            <a:ext cx="1728192" cy="30133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2" name="Left-Right Arrow 11"/>
          <p:cNvSpPr/>
          <p:nvPr/>
        </p:nvSpPr>
        <p:spPr bwMode="auto">
          <a:xfrm>
            <a:off x="6804248" y="2658598"/>
            <a:ext cx="1368152"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1977823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80920" cy="587152"/>
          </a:xfrm>
        </p:spPr>
        <p:txBody>
          <a:bodyPr/>
          <a:lstStyle/>
          <a:p>
            <a:r>
              <a:rPr lang="en-AU" sz="3200" dirty="0" smtClean="0"/>
              <a:t>Science  curriculum structure</a:t>
            </a:r>
            <a:endParaRPr lang="en-AU"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5328147"/>
              </p:ext>
            </p:extLst>
          </p:nvPr>
        </p:nvGraphicFramePr>
        <p:xfrm>
          <a:off x="251520" y="1196752"/>
          <a:ext cx="8712967" cy="5491268"/>
        </p:xfrm>
        <a:graphic>
          <a:graphicData uri="http://schemas.openxmlformats.org/drawingml/2006/table">
            <a:tbl>
              <a:tblPr firstRow="1" bandRow="1">
                <a:tableStyleId>{00A15C55-8517-42AA-B614-E9B94910E393}</a:tableStyleId>
              </a:tblPr>
              <a:tblGrid>
                <a:gridCol w="1524769"/>
                <a:gridCol w="2759106"/>
                <a:gridCol w="252629"/>
                <a:gridCol w="1440160"/>
                <a:gridCol w="2736303"/>
              </a:tblGrid>
              <a:tr h="370840">
                <a:tc gridSpan="2">
                  <a:txBody>
                    <a:bodyPr/>
                    <a:lstStyle/>
                    <a:p>
                      <a:pPr algn="ctr"/>
                      <a:r>
                        <a:rPr lang="en-US" sz="1800" kern="1200" dirty="0" smtClean="0">
                          <a:effectLst/>
                        </a:rPr>
                        <a:t>Australian Curriculum</a:t>
                      </a:r>
                      <a:r>
                        <a:rPr lang="en-US" sz="1800" kern="1200" baseline="0" dirty="0" smtClean="0">
                          <a:effectLst/>
                        </a:rPr>
                        <a:t> and </a:t>
                      </a:r>
                    </a:p>
                    <a:p>
                      <a:pPr algn="ctr"/>
                      <a:r>
                        <a:rPr lang="en-US" sz="1800" kern="1200" dirty="0" smtClean="0">
                          <a:effectLst/>
                        </a:rPr>
                        <a:t>AusVELS Science</a:t>
                      </a:r>
                      <a:endParaRPr lang="en-AU" dirty="0"/>
                    </a:p>
                  </a:txBody>
                  <a:tcPr/>
                </a:tc>
                <a:tc hMerge="1">
                  <a:txBody>
                    <a:bodyPr/>
                    <a:lstStyle/>
                    <a:p>
                      <a:endParaRPr lang="en-AU" dirty="0"/>
                    </a:p>
                  </a:txBody>
                  <a:tcPr/>
                </a:tc>
                <a:tc rowSpan="19">
                  <a:txBody>
                    <a:bodyPr/>
                    <a:lstStyle/>
                    <a:p>
                      <a:endParaRPr lang="en-AU" dirty="0"/>
                    </a:p>
                  </a:txBody>
                  <a:tcPr/>
                </a:tc>
                <a:tc gridSpan="2">
                  <a:txBody>
                    <a:bodyPr/>
                    <a:lstStyle/>
                    <a:p>
                      <a:pPr algn="ctr"/>
                      <a:r>
                        <a:rPr lang="en-US" sz="1800" kern="1200" dirty="0" smtClean="0">
                          <a:effectLst/>
                        </a:rPr>
                        <a:t>Victorian Curriculum F</a:t>
                      </a:r>
                      <a:r>
                        <a:rPr lang="en-US" sz="1800" kern="1200" dirty="0" smtClean="0">
                          <a:effectLst/>
                          <a:latin typeface="+mn-lt"/>
                          <a:cs typeface="Courier New"/>
                        </a:rPr>
                        <a:t>-</a:t>
                      </a:r>
                      <a:r>
                        <a:rPr lang="en-US" sz="2000" kern="1200" dirty="0" smtClean="0">
                          <a:effectLst/>
                          <a:latin typeface="+mn-lt"/>
                          <a:cs typeface="Courier New"/>
                        </a:rPr>
                        <a:t>10</a:t>
                      </a:r>
                      <a:r>
                        <a:rPr lang="en-US" sz="1800" kern="1200" baseline="0" dirty="0" smtClean="0">
                          <a:effectLst/>
                          <a:latin typeface="Courier New"/>
                          <a:cs typeface="Courier New"/>
                        </a:rPr>
                        <a:t> </a:t>
                      </a:r>
                      <a:r>
                        <a:rPr lang="en-US" sz="1800" kern="1200" dirty="0" smtClean="0">
                          <a:effectLst/>
                        </a:rPr>
                        <a:t>Science</a:t>
                      </a:r>
                      <a:endParaRPr lang="en-AU" dirty="0"/>
                    </a:p>
                  </a:txBody>
                  <a:tcPr/>
                </a:tc>
                <a:tc hMerge="1">
                  <a:txBody>
                    <a:bodyPr/>
                    <a:lstStyle/>
                    <a:p>
                      <a:endParaRPr lang="en-AU" dirty="0"/>
                    </a:p>
                  </a:txBody>
                  <a:tcPr/>
                </a:tc>
              </a:tr>
              <a:tr h="370840">
                <a:tc>
                  <a:txBody>
                    <a:bodyPr/>
                    <a:lstStyle/>
                    <a:p>
                      <a:pPr algn="ctr">
                        <a:lnSpc>
                          <a:spcPct val="115000"/>
                        </a:lnSpc>
                        <a:spcAft>
                          <a:spcPts val="0"/>
                        </a:spcAft>
                      </a:pPr>
                      <a:r>
                        <a:rPr lang="en-US" sz="1600" dirty="0">
                          <a:effectLst/>
                        </a:rPr>
                        <a:t>Strand</a:t>
                      </a:r>
                      <a:endParaRPr lang="en-AU" sz="1600" dirty="0">
                        <a:effectLst/>
                        <a:latin typeface="Calibri"/>
                        <a:ea typeface="Calibri"/>
                        <a:cs typeface="Times New Roman"/>
                      </a:endParaRPr>
                    </a:p>
                  </a:txBody>
                  <a:tcPr marL="68580" marR="68580" marT="0" marB="0">
                    <a:solidFill>
                      <a:schemeClr val="bg1">
                        <a:lumMod val="65000"/>
                      </a:schemeClr>
                    </a:solidFill>
                  </a:tcPr>
                </a:tc>
                <a:tc>
                  <a:txBody>
                    <a:bodyPr/>
                    <a:lstStyle/>
                    <a:p>
                      <a:pPr algn="ctr">
                        <a:lnSpc>
                          <a:spcPct val="115000"/>
                        </a:lnSpc>
                        <a:spcAft>
                          <a:spcPts val="0"/>
                        </a:spcAft>
                      </a:pPr>
                      <a:r>
                        <a:rPr lang="en-US" sz="1600" dirty="0">
                          <a:effectLst/>
                        </a:rPr>
                        <a:t>Sub-strand</a:t>
                      </a:r>
                      <a:endParaRPr lang="en-AU" sz="1600" dirty="0">
                        <a:effectLst/>
                        <a:latin typeface="Calibri"/>
                        <a:ea typeface="Calibri"/>
                        <a:cs typeface="Times New Roman"/>
                      </a:endParaRPr>
                    </a:p>
                  </a:txBody>
                  <a:tcPr marL="68580" marR="68580" marT="0" marB="0">
                    <a:solidFill>
                      <a:schemeClr val="bg1">
                        <a:lumMod val="65000"/>
                      </a:schemeClr>
                    </a:solidFill>
                  </a:tcPr>
                </a:tc>
                <a:tc vMerge="1">
                  <a:txBody>
                    <a:bodyPr/>
                    <a:lstStyle/>
                    <a:p>
                      <a:endParaRPr lang="en-AU" dirty="0"/>
                    </a:p>
                  </a:txBody>
                  <a:tcPr/>
                </a:tc>
                <a:tc>
                  <a:txBody>
                    <a:bodyPr/>
                    <a:lstStyle/>
                    <a:p>
                      <a:pPr algn="ctr">
                        <a:lnSpc>
                          <a:spcPct val="115000"/>
                        </a:lnSpc>
                        <a:spcAft>
                          <a:spcPts val="0"/>
                        </a:spcAft>
                      </a:pPr>
                      <a:r>
                        <a:rPr lang="en-US" sz="1600" dirty="0">
                          <a:effectLst/>
                        </a:rPr>
                        <a:t>Strand</a:t>
                      </a:r>
                      <a:endParaRPr lang="en-AU" sz="1600" dirty="0">
                        <a:effectLst/>
                        <a:latin typeface="Calibri"/>
                        <a:ea typeface="Calibri"/>
                        <a:cs typeface="Times New Roman"/>
                      </a:endParaRPr>
                    </a:p>
                  </a:txBody>
                  <a:tcPr marL="68580" marR="68580" marT="0" marB="0">
                    <a:solidFill>
                      <a:schemeClr val="bg1">
                        <a:lumMod val="65000"/>
                      </a:schemeClr>
                    </a:solidFill>
                  </a:tcPr>
                </a:tc>
                <a:tc>
                  <a:txBody>
                    <a:bodyPr/>
                    <a:lstStyle/>
                    <a:p>
                      <a:pPr algn="ctr">
                        <a:lnSpc>
                          <a:spcPct val="115000"/>
                        </a:lnSpc>
                        <a:spcAft>
                          <a:spcPts val="0"/>
                        </a:spcAft>
                      </a:pPr>
                      <a:r>
                        <a:rPr lang="en-US" sz="1600" dirty="0">
                          <a:effectLst/>
                        </a:rPr>
                        <a:t>Sub-strand</a:t>
                      </a:r>
                      <a:endParaRPr lang="en-AU" sz="1600" dirty="0">
                        <a:effectLst/>
                        <a:latin typeface="Calibri"/>
                        <a:ea typeface="Calibri"/>
                        <a:cs typeface="Times New Roman"/>
                      </a:endParaRPr>
                    </a:p>
                  </a:txBody>
                  <a:tcPr marL="68580" marR="68580" marT="0" marB="0">
                    <a:solidFill>
                      <a:schemeClr val="bg1">
                        <a:lumMod val="65000"/>
                      </a:schemeClr>
                    </a:solidFill>
                  </a:tcPr>
                </a:tc>
              </a:tr>
              <a:tr h="377072">
                <a:tc rowSpan="5">
                  <a:txBody>
                    <a:bodyPr/>
                    <a:lstStyle/>
                    <a:p>
                      <a:r>
                        <a:rPr lang="en-US" sz="1400" kern="1200" dirty="0" smtClean="0">
                          <a:effectLst/>
                        </a:rPr>
                        <a:t>Science Understanding</a:t>
                      </a:r>
                      <a:endParaRPr lang="en-AU" sz="1400" dirty="0"/>
                    </a:p>
                  </a:txBody>
                  <a:tcPr>
                    <a:solidFill>
                      <a:schemeClr val="bg2">
                        <a:lumMod val="20000"/>
                        <a:lumOff val="80000"/>
                      </a:schemeClr>
                    </a:solidFill>
                  </a:tcPr>
                </a:tc>
                <a:tc>
                  <a:txBody>
                    <a:bodyPr/>
                    <a:lstStyle/>
                    <a:p>
                      <a:pPr>
                        <a:lnSpc>
                          <a:spcPct val="115000"/>
                        </a:lnSpc>
                        <a:spcAft>
                          <a:spcPts val="0"/>
                        </a:spcAft>
                      </a:pPr>
                      <a:r>
                        <a:rPr lang="en-US" sz="1600" dirty="0" smtClean="0">
                          <a:effectLst/>
                        </a:rPr>
                        <a:t>Biological sciences</a:t>
                      </a:r>
                      <a:endParaRPr lang="en-AU" sz="1600" dirty="0">
                        <a:effectLst/>
                        <a:latin typeface="Calibri"/>
                        <a:ea typeface="Calibri"/>
                        <a:cs typeface="Times New Roman"/>
                      </a:endParaRPr>
                    </a:p>
                  </a:txBody>
                  <a:tcPr marL="68580" marR="68580" marT="0" marB="0"/>
                </a:tc>
                <a:tc vMerge="1">
                  <a:txBody>
                    <a:bodyPr/>
                    <a:lstStyle/>
                    <a:p>
                      <a:endParaRPr lang="en-AU" dirty="0"/>
                    </a:p>
                  </a:txBody>
                  <a:tcPr/>
                </a:tc>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Science Understanding</a:t>
                      </a:r>
                      <a:endParaRPr lang="en-AU" sz="1400" kern="1200" dirty="0" smtClean="0">
                        <a:effectLst/>
                      </a:endParaRPr>
                    </a:p>
                    <a:p>
                      <a:endParaRPr lang="en-AU" dirty="0"/>
                    </a:p>
                  </a:txBody>
                  <a:tcPr/>
                </a:tc>
                <a:tc rowSpan="2">
                  <a:txBody>
                    <a:bodyPr/>
                    <a:lstStyle/>
                    <a:p>
                      <a:pPr marL="0" algn="l" defTabSz="914400" rtl="0" eaLnBrk="1" latinLnBrk="0" hangingPunct="1">
                        <a:lnSpc>
                          <a:spcPct val="115000"/>
                        </a:lnSpc>
                        <a:spcAft>
                          <a:spcPts val="0"/>
                        </a:spcAft>
                      </a:pPr>
                      <a:r>
                        <a:rPr lang="en-AU" sz="1600" b="1" kern="1200" dirty="0" smtClean="0">
                          <a:effectLst/>
                        </a:rPr>
                        <a:t>Science as a human endeavour</a:t>
                      </a:r>
                      <a:endParaRPr lang="en-AU" sz="1600" b="1" kern="1200" dirty="0">
                        <a:solidFill>
                          <a:schemeClr val="dk1"/>
                        </a:solidFill>
                        <a:effectLst/>
                        <a:latin typeface="Calibri"/>
                        <a:ea typeface="Calibri"/>
                        <a:cs typeface="Times New Roman"/>
                      </a:endParaRPr>
                    </a:p>
                  </a:txBody>
                  <a:tcPr>
                    <a:solidFill>
                      <a:schemeClr val="bg2">
                        <a:lumMod val="40000"/>
                        <a:lumOff val="60000"/>
                      </a:schemeClr>
                    </a:solidFill>
                  </a:tcPr>
                </a:tc>
              </a:tr>
              <a:tr h="263008">
                <a:tc vMerge="1">
                  <a:txBody>
                    <a:bodyPr/>
                    <a:lstStyle/>
                    <a:p>
                      <a:endParaRPr lang="en-AU"/>
                    </a:p>
                  </a:txBody>
                  <a:tcPr/>
                </a:tc>
                <a:tc rowSpan="2">
                  <a:txBody>
                    <a:bodyPr/>
                    <a:lstStyle/>
                    <a:p>
                      <a:pPr>
                        <a:lnSpc>
                          <a:spcPct val="115000"/>
                        </a:lnSpc>
                        <a:spcAft>
                          <a:spcPts val="0"/>
                        </a:spcAft>
                      </a:pPr>
                      <a:r>
                        <a:rPr lang="en-US" sz="1600" dirty="0" smtClean="0">
                          <a:effectLst/>
                        </a:rPr>
                        <a:t>Chemical sciences</a:t>
                      </a:r>
                      <a:endParaRPr lang="en-AU" sz="1600" dirty="0">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r>
              <a:tr h="0">
                <a:tc vMerge="1">
                  <a:txBody>
                    <a:bodyPr/>
                    <a:lstStyle/>
                    <a:p>
                      <a:endParaRPr lang="en-AU" dirty="0"/>
                    </a:p>
                  </a:txBody>
                  <a:tcPr/>
                </a:tc>
                <a:tc vMerge="1">
                  <a:txBody>
                    <a:bodyPr/>
                    <a:lstStyle/>
                    <a:p>
                      <a:pPr>
                        <a:lnSpc>
                          <a:spcPct val="115000"/>
                        </a:lnSpc>
                        <a:spcAft>
                          <a:spcPts val="0"/>
                        </a:spcAft>
                      </a:pPr>
                      <a:endParaRPr lang="en-AU" sz="1600" dirty="0">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smtClean="0">
                          <a:effectLst/>
                        </a:rPr>
                        <a:t>Biological sciences</a:t>
                      </a:r>
                      <a:endParaRPr lang="en-AU" sz="1600" dirty="0">
                        <a:effectLst/>
                        <a:latin typeface="Calibri"/>
                        <a:ea typeface="Calibri"/>
                        <a:cs typeface="Times New Roman"/>
                      </a:endParaRPr>
                    </a:p>
                  </a:txBody>
                  <a:tcPr marL="68580" marR="68580" marT="0" marB="0"/>
                </a:tc>
              </a:tr>
              <a:tr h="273808">
                <a:tc vMerge="1">
                  <a:txBody>
                    <a:bodyPr/>
                    <a:lstStyle/>
                    <a:p>
                      <a:endParaRPr lang="en-AU"/>
                    </a:p>
                  </a:txBody>
                  <a:tcPr/>
                </a:tc>
                <a:tc>
                  <a:txBody>
                    <a:bodyPr/>
                    <a:lstStyle/>
                    <a:p>
                      <a:pPr>
                        <a:lnSpc>
                          <a:spcPct val="115000"/>
                        </a:lnSpc>
                        <a:spcAft>
                          <a:spcPts val="0"/>
                        </a:spcAft>
                      </a:pPr>
                      <a:r>
                        <a:rPr lang="en-US" sz="1600" dirty="0">
                          <a:effectLst/>
                        </a:rPr>
                        <a:t>Earth and space sciences</a:t>
                      </a:r>
                      <a:endParaRPr lang="en-AU" sz="1600" dirty="0">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a:txBody>
                    <a:bodyPr/>
                    <a:lstStyle/>
                    <a:p>
                      <a:pPr>
                        <a:lnSpc>
                          <a:spcPct val="115000"/>
                        </a:lnSpc>
                        <a:spcAft>
                          <a:spcPts val="0"/>
                        </a:spcAft>
                      </a:pPr>
                      <a:r>
                        <a:rPr lang="en-US" sz="1600" dirty="0" smtClean="0">
                          <a:effectLst/>
                        </a:rPr>
                        <a:t>Chemical sciences</a:t>
                      </a:r>
                      <a:endParaRPr lang="en-AU" sz="1600" dirty="0">
                        <a:effectLst/>
                        <a:latin typeface="Calibri"/>
                        <a:ea typeface="Calibri"/>
                        <a:cs typeface="Times New Roman"/>
                      </a:endParaRPr>
                    </a:p>
                  </a:txBody>
                  <a:tcPr marL="68580" marR="68580" marT="0" marB="0"/>
                </a:tc>
              </a:tr>
              <a:tr h="370840">
                <a:tc vMerge="1">
                  <a:txBody>
                    <a:bodyPr/>
                    <a:lstStyle/>
                    <a:p>
                      <a:endParaRPr lang="en-AU" dirty="0"/>
                    </a:p>
                  </a:txBody>
                  <a:tcPr/>
                </a:tc>
                <a:tc>
                  <a:txBody>
                    <a:bodyPr/>
                    <a:lstStyle/>
                    <a:p>
                      <a:pPr>
                        <a:lnSpc>
                          <a:spcPct val="115000"/>
                        </a:lnSpc>
                        <a:spcAft>
                          <a:spcPts val="0"/>
                        </a:spcAft>
                      </a:pPr>
                      <a:r>
                        <a:rPr lang="en-US" sz="1600" dirty="0">
                          <a:effectLst/>
                        </a:rPr>
                        <a:t>Physical </a:t>
                      </a:r>
                      <a:r>
                        <a:rPr lang="en-US" sz="1600" dirty="0" smtClean="0">
                          <a:effectLst/>
                        </a:rPr>
                        <a:t>sciences</a:t>
                      </a:r>
                      <a:endParaRPr lang="en-AU" sz="1600" dirty="0">
                        <a:effectLst/>
                        <a:latin typeface="Calibri"/>
                        <a:ea typeface="Calibri"/>
                        <a:cs typeface="Times New Roman"/>
                      </a:endParaRPr>
                    </a:p>
                  </a:txBody>
                  <a:tcPr marL="68580" marR="68580" marT="0" marB="0">
                    <a:solidFill>
                      <a:schemeClr val="bg2">
                        <a:lumMod val="40000"/>
                        <a:lumOff val="60000"/>
                      </a:schemeClr>
                    </a:solidFill>
                  </a:tcPr>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a:effectLst/>
                        </a:rPr>
                        <a:t>Earth and space sciences</a:t>
                      </a:r>
                      <a:endParaRPr lang="en-AU" sz="1600" dirty="0">
                        <a:effectLst/>
                        <a:latin typeface="Calibri"/>
                        <a:ea typeface="Calibri"/>
                        <a:cs typeface="Times New Roman"/>
                      </a:endParaRPr>
                    </a:p>
                  </a:txBody>
                  <a:tcPr marL="68580" marR="68580" marT="0" marB="0"/>
                </a:tc>
              </a:tr>
              <a:tr h="370840">
                <a:tc rowSpan="4">
                  <a:txBody>
                    <a:bodyPr/>
                    <a:lstStyle/>
                    <a:p>
                      <a:pPr marL="0" algn="l" defTabSz="914400" rtl="0" eaLnBrk="1" latinLnBrk="0" hangingPunct="1"/>
                      <a:r>
                        <a:rPr lang="en-US" sz="1400" kern="1200" dirty="0" smtClean="0">
                          <a:effectLst/>
                        </a:rPr>
                        <a:t>Science as a Human Endeavour</a:t>
                      </a:r>
                      <a:endParaRPr lang="en-AU" sz="1400" kern="1200" dirty="0">
                        <a:solidFill>
                          <a:schemeClr val="dk1"/>
                        </a:solidFill>
                        <a:effectLst/>
                        <a:latin typeface="+mn-lt"/>
                        <a:ea typeface="+mn-ea"/>
                        <a:cs typeface="+mn-cs"/>
                      </a:endParaRPr>
                    </a:p>
                  </a:txBody>
                  <a:tcPr/>
                </a:tc>
                <a:tc rowSpan="2">
                  <a:txBody>
                    <a:bodyPr/>
                    <a:lstStyle/>
                    <a:p>
                      <a:pPr marL="0" algn="l" defTabSz="914400" rtl="0" eaLnBrk="1" latinLnBrk="0" hangingPunct="1">
                        <a:lnSpc>
                          <a:spcPct val="115000"/>
                        </a:lnSpc>
                        <a:spcAft>
                          <a:spcPts val="0"/>
                        </a:spcAft>
                      </a:pPr>
                      <a:r>
                        <a:rPr lang="en-US" sz="1600" kern="1200" dirty="0">
                          <a:effectLst/>
                        </a:rPr>
                        <a:t>Nature and development of science</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a:effectLst/>
                        </a:rPr>
                        <a:t>Physical </a:t>
                      </a:r>
                      <a:r>
                        <a:rPr lang="en-US" sz="1600" dirty="0" smtClean="0">
                          <a:effectLst/>
                        </a:rPr>
                        <a:t>sciences</a:t>
                      </a:r>
                      <a:endParaRPr lang="en-AU" sz="1600" dirty="0">
                        <a:effectLst/>
                        <a:latin typeface="Calibri"/>
                        <a:ea typeface="Calibri"/>
                        <a:cs typeface="Times New Roman"/>
                      </a:endParaRPr>
                    </a:p>
                  </a:txBody>
                  <a:tcPr marL="68580" marR="68580" marT="0" marB="0"/>
                </a:tc>
              </a:tr>
              <a:tr h="222488">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c vMerge="1">
                  <a:txBody>
                    <a:bodyPr/>
                    <a:lstStyle/>
                    <a:p>
                      <a:pPr marL="0" algn="l" defTabSz="914400" rtl="0" eaLnBrk="1" latinLnBrk="0" hangingPunct="1">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endParaRPr lang="en-AU" dirty="0"/>
                    </a:p>
                  </a:txBody>
                  <a:tcPr marL="68580" marR="68580" marT="0" marB="0"/>
                </a:tc>
              </a:tr>
              <a:tr h="148352">
                <a:tc vMerge="1">
                  <a:txBody>
                    <a:bodyPr/>
                    <a:lstStyle/>
                    <a:p>
                      <a:endParaRPr lang="en-AU"/>
                    </a:p>
                  </a:txBody>
                  <a:tcPr/>
                </a:tc>
                <a:tc rowSpan="2">
                  <a:txBody>
                    <a:bodyPr/>
                    <a:lstStyle/>
                    <a:p>
                      <a:pPr marL="0" algn="l" defTabSz="914400" rtl="0" eaLnBrk="1" latinLnBrk="0" hangingPunct="1">
                        <a:lnSpc>
                          <a:spcPct val="115000"/>
                        </a:lnSpc>
                        <a:spcAft>
                          <a:spcPts val="0"/>
                        </a:spcAft>
                      </a:pPr>
                      <a:r>
                        <a:rPr lang="en-US" sz="1600" kern="1200" dirty="0">
                          <a:effectLst/>
                        </a:rPr>
                        <a:t>Use and influence of science</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r>
              <a:tr h="211688">
                <a:tc vMerge="1">
                  <a:txBody>
                    <a:bodyPr/>
                    <a:lstStyle/>
                    <a:p>
                      <a:endParaRPr lang="en-AU" dirty="0"/>
                    </a:p>
                  </a:txBody>
                  <a:tcPr/>
                </a:tc>
                <a:tc vMerge="1">
                  <a:txBody>
                    <a:bodyPr/>
                    <a:lstStyle/>
                    <a:p>
                      <a:pPr marL="0" algn="l" defTabSz="914400" rtl="0" eaLnBrk="1" latinLnBrk="0" hangingPunct="1">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effectLst/>
                        </a:rPr>
                        <a:t>Science Inquiry Skills</a:t>
                      </a:r>
                    </a:p>
                    <a:p>
                      <a:endParaRPr lang="en-AU" dirty="0"/>
                    </a:p>
                  </a:txBody>
                  <a:tcPr>
                    <a:solidFill>
                      <a:schemeClr val="bg1">
                        <a:lumMod val="75000"/>
                      </a:schemeClr>
                    </a:solidFill>
                  </a:tcPr>
                </a:tc>
                <a:tc rowSpan="2">
                  <a:txBody>
                    <a:bodyPr/>
                    <a:lstStyle/>
                    <a:p>
                      <a:pPr>
                        <a:lnSpc>
                          <a:spcPct val="115000"/>
                        </a:lnSpc>
                        <a:spcAft>
                          <a:spcPts val="0"/>
                        </a:spcAft>
                      </a:pPr>
                      <a:r>
                        <a:rPr lang="en-US" sz="1600" kern="1200" dirty="0">
                          <a:effectLst/>
                        </a:rPr>
                        <a:t>Questioning and predicting</a:t>
                      </a:r>
                      <a:endParaRPr lang="en-AU" sz="1600" kern="1200" dirty="0">
                        <a:solidFill>
                          <a:schemeClr val="dk1"/>
                        </a:solidFill>
                        <a:effectLst/>
                        <a:latin typeface="Calibri"/>
                        <a:ea typeface="Calibri"/>
                        <a:cs typeface="Times New Roman"/>
                      </a:endParaRPr>
                    </a:p>
                  </a:txBody>
                  <a:tcPr marL="68580" marR="68580" marT="0" marB="0">
                    <a:solidFill>
                      <a:schemeClr val="bg2">
                        <a:lumMod val="40000"/>
                        <a:lumOff val="60000"/>
                      </a:schemeClr>
                    </a:solidFill>
                  </a:tcPr>
                </a:tc>
              </a:tr>
              <a:tr h="159152">
                <a:tc rowSpan="8">
                  <a:txBody>
                    <a:bodyPr/>
                    <a:lstStyle/>
                    <a:p>
                      <a:pPr marL="0" algn="l" defTabSz="914400" rtl="0" eaLnBrk="1" latinLnBrk="0" hangingPunct="1"/>
                      <a:r>
                        <a:rPr lang="en-AU" sz="1400" kern="1200" dirty="0" smtClean="0">
                          <a:effectLst/>
                        </a:rPr>
                        <a:t>Science Inquiry Skills</a:t>
                      </a:r>
                      <a:endParaRPr lang="en-AU" sz="1400" kern="1200" dirty="0">
                        <a:solidFill>
                          <a:schemeClr val="dk1"/>
                        </a:solidFill>
                        <a:effectLst/>
                        <a:latin typeface="+mn-lt"/>
                        <a:ea typeface="+mn-ea"/>
                        <a:cs typeface="+mn-cs"/>
                      </a:endParaRPr>
                    </a:p>
                  </a:txBody>
                  <a:tcPr>
                    <a:solidFill>
                      <a:schemeClr val="bg2">
                        <a:lumMod val="20000"/>
                        <a:lumOff val="80000"/>
                      </a:schemeClr>
                    </a:solidFill>
                  </a:tcPr>
                </a:tc>
                <a:tc rowSpan="2">
                  <a:txBody>
                    <a:bodyPr/>
                    <a:lstStyle/>
                    <a:p>
                      <a:pPr>
                        <a:lnSpc>
                          <a:spcPct val="115000"/>
                        </a:lnSpc>
                        <a:spcAft>
                          <a:spcPts val="0"/>
                        </a:spcAft>
                      </a:pPr>
                      <a:r>
                        <a:rPr lang="en-US" sz="1600" kern="1200" dirty="0">
                          <a:effectLst/>
                        </a:rPr>
                        <a:t>Questioning and predicting</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200888">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a:lnSpc>
                          <a:spcPct val="115000"/>
                        </a:lnSpc>
                        <a:spcAft>
                          <a:spcPts val="0"/>
                        </a:spcAft>
                      </a:pPr>
                      <a:r>
                        <a:rPr lang="en-US" sz="1600" kern="1200" dirty="0">
                          <a:effectLst/>
                        </a:rPr>
                        <a:t>Planning and conducting</a:t>
                      </a:r>
                      <a:endParaRPr lang="en-AU" sz="1600" kern="1200" dirty="0">
                        <a:solidFill>
                          <a:schemeClr val="dk1"/>
                        </a:solidFill>
                        <a:effectLst/>
                        <a:latin typeface="Calibri"/>
                        <a:ea typeface="Calibri"/>
                        <a:cs typeface="Times New Roman"/>
                      </a:endParaRPr>
                    </a:p>
                  </a:txBody>
                  <a:tcPr marL="68580" marR="68580" marT="0" marB="0"/>
                </a:tc>
              </a:tr>
              <a:tr h="169952">
                <a:tc vMerge="1">
                  <a:txBody>
                    <a:bodyPr/>
                    <a:lstStyle/>
                    <a:p>
                      <a:endParaRPr lang="en-AU"/>
                    </a:p>
                  </a:txBody>
                  <a:tcPr/>
                </a:tc>
                <a:tc rowSpan="2">
                  <a:txBody>
                    <a:bodyPr/>
                    <a:lstStyle/>
                    <a:p>
                      <a:pPr>
                        <a:lnSpc>
                          <a:spcPct val="115000"/>
                        </a:lnSpc>
                        <a:spcAft>
                          <a:spcPts val="0"/>
                        </a:spcAft>
                      </a:pPr>
                      <a:r>
                        <a:rPr lang="en-US" sz="1600" kern="1200" dirty="0">
                          <a:effectLst/>
                        </a:rPr>
                        <a:t>Planning and conducting</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r>
              <a:tr h="190088">
                <a:tc vMerge="1">
                  <a:txBody>
                    <a:bodyPr/>
                    <a:lstStyle/>
                    <a:p>
                      <a:endParaRPr lang="en-AU" dirty="0"/>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a:lnSpc>
                          <a:spcPct val="115000"/>
                        </a:lnSpc>
                        <a:spcAft>
                          <a:spcPts val="0"/>
                        </a:spcAft>
                      </a:pPr>
                      <a:r>
                        <a:rPr lang="en-US" sz="1600" b="1" kern="1200" dirty="0" smtClean="0">
                          <a:effectLst/>
                        </a:rPr>
                        <a:t>Recording and</a:t>
                      </a:r>
                      <a:r>
                        <a:rPr lang="en-US" sz="1600" b="1" kern="1200" baseline="0" dirty="0" smtClean="0">
                          <a:effectLst/>
                        </a:rPr>
                        <a:t> p</a:t>
                      </a:r>
                      <a:r>
                        <a:rPr lang="en-US" sz="1600" b="1" kern="1200" dirty="0" smtClean="0">
                          <a:effectLst/>
                        </a:rPr>
                        <a:t>rocessing</a:t>
                      </a:r>
                      <a:endParaRPr lang="en-AU" sz="1600" b="1" kern="1200" dirty="0">
                        <a:solidFill>
                          <a:schemeClr val="dk1"/>
                        </a:solidFill>
                        <a:effectLst/>
                        <a:latin typeface="Calibri"/>
                        <a:ea typeface="Calibri"/>
                        <a:cs typeface="Times New Roman"/>
                      </a:endParaRPr>
                    </a:p>
                  </a:txBody>
                  <a:tcPr marL="68580" marR="68580" marT="0" marB="0">
                    <a:solidFill>
                      <a:schemeClr val="bg2">
                        <a:lumMod val="40000"/>
                        <a:lumOff val="60000"/>
                      </a:schemeClr>
                    </a:solidFill>
                  </a:tcPr>
                </a:tc>
              </a:tr>
              <a:tr h="180752">
                <a:tc vMerge="1">
                  <a:txBody>
                    <a:bodyPr/>
                    <a:lstStyle/>
                    <a:p>
                      <a:endParaRPr lang="en-AU"/>
                    </a:p>
                  </a:txBody>
                  <a:tcPr/>
                </a:tc>
                <a:tc rowSpan="2">
                  <a:txBody>
                    <a:bodyPr/>
                    <a:lstStyle/>
                    <a:p>
                      <a:pPr>
                        <a:lnSpc>
                          <a:spcPct val="115000"/>
                        </a:lnSpc>
                        <a:spcAft>
                          <a:spcPts val="0"/>
                        </a:spcAft>
                      </a:pPr>
                      <a:r>
                        <a:rPr lang="en-US" sz="1600" kern="1200" dirty="0">
                          <a:effectLst/>
                        </a:rPr>
                        <a:t>Processing and </a:t>
                      </a:r>
                      <a:r>
                        <a:rPr lang="en-US" sz="1600" kern="1200" dirty="0" err="1">
                          <a:effectLst/>
                        </a:rPr>
                        <a:t>analysing</a:t>
                      </a:r>
                      <a:r>
                        <a:rPr lang="en-US" sz="1600" kern="1200" dirty="0">
                          <a:effectLst/>
                        </a:rPr>
                        <a:t> data and information</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370840">
                <a:tc vMerge="1">
                  <a:txBody>
                    <a:bodyPr/>
                    <a:lstStyle/>
                    <a:p>
                      <a:endParaRPr lang="en-AU" dirty="0"/>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b="1" kern="1200" dirty="0" err="1" smtClean="0">
                          <a:effectLst/>
                        </a:rPr>
                        <a:t>Analysing</a:t>
                      </a:r>
                      <a:r>
                        <a:rPr lang="en-US" sz="1600" b="1" kern="1200" baseline="0" dirty="0" smtClean="0">
                          <a:effectLst/>
                        </a:rPr>
                        <a:t> and e</a:t>
                      </a:r>
                      <a:r>
                        <a:rPr lang="en-US" sz="1600" b="1" kern="1200" dirty="0" smtClean="0">
                          <a:effectLst/>
                        </a:rPr>
                        <a:t>valuating</a:t>
                      </a:r>
                      <a:endParaRPr lang="en-AU" sz="1600" b="1" kern="1200" dirty="0">
                        <a:solidFill>
                          <a:schemeClr val="dk1"/>
                        </a:solidFill>
                        <a:effectLst/>
                        <a:latin typeface="Calibri"/>
                        <a:ea typeface="Calibri"/>
                        <a:cs typeface="Times New Roman"/>
                      </a:endParaRPr>
                    </a:p>
                  </a:txBody>
                  <a:tcPr marL="68580" marR="68580" marT="0" marB="0"/>
                </a:tc>
              </a:tr>
              <a:tr h="370840">
                <a:tc vMerge="1">
                  <a:txBody>
                    <a:bodyPr/>
                    <a:lstStyle/>
                    <a:p>
                      <a:endParaRPr lang="en-AU" dirty="0"/>
                    </a:p>
                  </a:txBody>
                  <a:tcPr/>
                </a:tc>
                <a:tc>
                  <a:txBody>
                    <a:bodyPr/>
                    <a:lstStyle/>
                    <a:p>
                      <a:pPr>
                        <a:lnSpc>
                          <a:spcPct val="115000"/>
                        </a:lnSpc>
                        <a:spcAft>
                          <a:spcPts val="0"/>
                        </a:spcAft>
                      </a:pPr>
                      <a:r>
                        <a:rPr lang="en-US" sz="1600" kern="1200" dirty="0">
                          <a:effectLst/>
                        </a:rPr>
                        <a:t>Evaluating</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Communicating</a:t>
                      </a:r>
                      <a:endParaRPr lang="en-AU" sz="1600" kern="1200" dirty="0" smtClean="0">
                        <a:effectLst/>
                      </a:endParaRPr>
                    </a:p>
                    <a:p>
                      <a:endParaRPr lang="en-AU" dirty="0"/>
                    </a:p>
                  </a:txBody>
                  <a:tcPr/>
                </a:tc>
              </a:tr>
              <a:tr h="291284">
                <a:tc vMerge="1">
                  <a:txBody>
                    <a:bodyPr/>
                    <a:lstStyle/>
                    <a:p>
                      <a:endParaRPr lang="en-AU"/>
                    </a:p>
                  </a:txBody>
                  <a:tcPr/>
                </a:tc>
                <a:tc>
                  <a:txBody>
                    <a:bodyPr/>
                    <a:lstStyle/>
                    <a:p>
                      <a:pPr marL="0" algn="l" defTabSz="914400" rtl="0" eaLnBrk="1" latinLnBrk="0" hangingPunct="1">
                        <a:lnSpc>
                          <a:spcPct val="115000"/>
                        </a:lnSpc>
                        <a:spcAft>
                          <a:spcPts val="0"/>
                        </a:spcAft>
                      </a:pPr>
                      <a:r>
                        <a:rPr lang="en-US" sz="1600" kern="1200" dirty="0">
                          <a:effectLst/>
                        </a:rPr>
                        <a:t>Communicating</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bl>
          </a:graphicData>
        </a:graphic>
      </p:graphicFrame>
    </p:spTree>
    <p:extLst>
      <p:ext uri="{BB962C8B-B14F-4D97-AF65-F5344CB8AC3E}">
        <p14:creationId xmlns:p14="http://schemas.microsoft.com/office/powerpoint/2010/main" val="3606684913"/>
      </p:ext>
    </p:extLst>
  </p:cSld>
  <p:clrMapOvr>
    <a:masterClrMapping/>
  </p:clrMapOvr>
  <p:transition/>
</p:sld>
</file>

<file path=ppt/theme/theme1.xml><?xml version="1.0" encoding="utf-8"?>
<a:theme xmlns:a="http://schemas.openxmlformats.org/drawingml/2006/main" name="VCAA F10 Curric 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Props1.xml><?xml version="1.0" encoding="utf-8"?>
<ds:datastoreItem xmlns:ds="http://schemas.openxmlformats.org/officeDocument/2006/customXml" ds:itemID="{DD464778-7DD1-4AEA-824F-844909479B3F}"/>
</file>

<file path=customXml/itemProps2.xml><?xml version="1.0" encoding="utf-8"?>
<ds:datastoreItem xmlns:ds="http://schemas.openxmlformats.org/officeDocument/2006/customXml" ds:itemID="{985FE95A-D540-4B9D-8565-B8B7D8984CA6}"/>
</file>

<file path=customXml/itemProps3.xml><?xml version="1.0" encoding="utf-8"?>
<ds:datastoreItem xmlns:ds="http://schemas.openxmlformats.org/officeDocument/2006/customXml" ds:itemID="{CAF8A11C-F405-42FC-98C0-3D0DB57E1B7B}"/>
</file>

<file path=docProps/app.xml><?xml version="1.0" encoding="utf-8"?>
<Properties xmlns="http://schemas.openxmlformats.org/officeDocument/2006/extended-properties" xmlns:vt="http://schemas.openxmlformats.org/officeDocument/2006/docPropsVTypes">
  <Template/>
  <TotalTime>1757</TotalTime>
  <Words>5625</Words>
  <Application>Microsoft Office PowerPoint</Application>
  <PresentationFormat>On-screen Show (4:3)</PresentationFormat>
  <Paragraphs>704</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VCAA F10 Curric PPTemplate</vt:lpstr>
      <vt:lpstr>Science Delivery Opportunities Levels F–6</vt:lpstr>
      <vt:lpstr>Session aims</vt:lpstr>
      <vt:lpstr>Victorian Curriculum F-10 design and structure</vt:lpstr>
      <vt:lpstr>PowerPoint Presentation</vt:lpstr>
      <vt:lpstr>Curriculum and Resources</vt:lpstr>
      <vt:lpstr>PowerPoint Presentation</vt:lpstr>
      <vt:lpstr>PowerPoint Presentation</vt:lpstr>
      <vt:lpstr>Science structured in bands</vt:lpstr>
      <vt:lpstr>Science  curriculum structure</vt:lpstr>
      <vt:lpstr>Science skills F-12 continuum</vt:lpstr>
      <vt:lpstr>Biological sciences changes</vt:lpstr>
      <vt:lpstr>Chemical sciences changes</vt:lpstr>
      <vt:lpstr>Earth and space sciences:  no changes!</vt:lpstr>
      <vt:lpstr>Physical sciences changes Levels 3-8</vt:lpstr>
      <vt:lpstr>AusVELS strand → new VC sub-strand: Science as a human endeavour (primary)</vt:lpstr>
      <vt:lpstr>Why combine SHE and SU?</vt:lpstr>
      <vt:lpstr>Why combine SHE and SU?</vt:lpstr>
      <vt:lpstr>Why combine SHE and SU?</vt:lpstr>
      <vt:lpstr>Question: Why aren’t ‘dinosaurs’ in the primary science curriculum? </vt:lpstr>
      <vt:lpstr>Designosaurs</vt:lpstr>
      <vt:lpstr>Assessment and reporting</vt:lpstr>
      <vt:lpstr>Relationship between content descriptions and achievement standards: chemical sciences</vt:lpstr>
      <vt:lpstr>Example of progression of scientific concepts</vt:lpstr>
      <vt:lpstr>Example of progression of scientific skills</vt:lpstr>
      <vt:lpstr>Planning for progression in learning </vt:lpstr>
      <vt:lpstr>Using ‘backward design’ in developing learning and assessment tasks</vt:lpstr>
      <vt:lpstr>Reporting</vt:lpstr>
      <vt:lpstr>PowerPoint Presentation</vt:lpstr>
      <vt:lpstr>Primary and secondary views of science</vt:lpstr>
      <vt:lpstr>What is happening in your school?</vt:lpstr>
      <vt:lpstr>Science + Technologies = MasterChef?</vt:lpstr>
      <vt:lpstr>Science and the capabilities: an approach to whole school planning</vt:lpstr>
      <vt:lpstr>Why ‘capabilities’?</vt:lpstr>
      <vt:lpstr>Goldfish activity: science and ethical capability</vt:lpstr>
      <vt:lpstr>Activity: What is a goldfish’s life worth?</vt:lpstr>
      <vt:lpstr>Goldfish activity: science continuum</vt:lpstr>
      <vt:lpstr>Goldfish activity: Ethical capability continuum</vt:lpstr>
      <vt:lpstr>Exploring science language: developing literacy</vt:lpstr>
      <vt:lpstr>Links across learning areas: Science and Music</vt:lpstr>
      <vt:lpstr>Cross-peer learning: science links to music</vt:lpstr>
      <vt:lpstr>STEM learning in schools</vt:lpstr>
      <vt:lpstr>Curriculum opportunities for STEM</vt:lpstr>
      <vt:lpstr>PowerPoint Presentation</vt:lpstr>
      <vt:lpstr>Crabitats – STEM across the primary years</vt:lpstr>
      <vt:lpstr>STEM-ifying Science How is Goldilocks linked to STEM?</vt:lpstr>
      <vt:lpstr>Goldilocks STEM activity</vt:lpstr>
      <vt:lpstr>CSIRO: Scientists and Mathematicians in Schools program http://www.scientistsinschools.edu.au/index.htm</vt:lpstr>
      <vt:lpstr>PowerPoint Presentation</vt:lpstr>
      <vt:lpstr>Model 1: Frankston High School</vt:lpstr>
      <vt:lpstr>Model 2: Matthew Moss High School (UK)</vt:lpstr>
      <vt:lpstr>Model 3: Breidablikk Lower Secondary School</vt:lpstr>
      <vt:lpstr>Model 4: Atelier of Ideas, Center for Studies on Design at Monterrey (Mexico)</vt:lpstr>
      <vt:lpstr>Where to now?  (Managing the new curriculum)</vt:lpstr>
      <vt:lpstr>Contact</vt:lpstr>
    </vt:vector>
  </TitlesOfParts>
  <Company>Victorian Curriculum and Assessment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Curriculum: Mathematics Secondary</dc:title>
  <dc:creator>Victorian Curriculum and Assessment Authority</dc:creator>
  <cp:keywords>Science, professional learning, powerpoint</cp:keywords>
  <cp:lastModifiedBy>Ng, Francis F</cp:lastModifiedBy>
  <cp:revision>203</cp:revision>
  <cp:lastPrinted>2016-08-02T05:09:43Z</cp:lastPrinted>
  <dcterms:created xsi:type="dcterms:W3CDTF">2015-10-09T06:14:29Z</dcterms:created>
  <dcterms:modified xsi:type="dcterms:W3CDTF">2016-08-02T23:54:55Z</dcterms:modified>
  <cp:category>Science, Powerpoint,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25;#VCAA|ae0180aa-7478-4220-a827-32d8158f8b8e</vt:lpwstr>
  </property>
  <property fmtid="{D5CDD505-2E9C-101B-9397-08002B2CF9AE}" pid="4" name="DEECD_SubjectCategory">
    <vt:lpwstr/>
  </property>
  <property fmtid="{D5CDD505-2E9C-101B-9397-08002B2CF9AE}" pid="5" name="DEECD_Audience">
    <vt:lpwstr/>
  </property>
  <property fmtid="{D5CDD505-2E9C-101B-9397-08002B2CF9AE}" pid="6" name="DEECD_ItemType">
    <vt:lpwstr>40;#Page|eb523acf-a821-456c-a76b-7607578309d7</vt:lpwstr>
  </property>
</Properties>
</file>