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7" r:id="rId5"/>
    <p:sldId id="287" r:id="rId6"/>
    <p:sldId id="315" r:id="rId7"/>
    <p:sldId id="290" r:id="rId8"/>
    <p:sldId id="291" r:id="rId9"/>
    <p:sldId id="292" r:id="rId10"/>
    <p:sldId id="293" r:id="rId11"/>
    <p:sldId id="294" r:id="rId12"/>
    <p:sldId id="296" r:id="rId13"/>
    <p:sldId id="295" r:id="rId14"/>
    <p:sldId id="297" r:id="rId15"/>
    <p:sldId id="299" r:id="rId16"/>
    <p:sldId id="298" r:id="rId17"/>
    <p:sldId id="300" r:id="rId18"/>
    <p:sldId id="301" r:id="rId19"/>
    <p:sldId id="316" r:id="rId20"/>
    <p:sldId id="320" r:id="rId21"/>
    <p:sldId id="318" r:id="rId22"/>
    <p:sldId id="311" r:id="rId23"/>
    <p:sldId id="313" r:id="rId24"/>
    <p:sldId id="310" r:id="rId25"/>
    <p:sldId id="314" r:id="rId26"/>
    <p:sldId id="303" r:id="rId27"/>
    <p:sldId id="302" r:id="rId28"/>
    <p:sldId id="308" r:id="rId29"/>
    <p:sldId id="286" r:id="rId30"/>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E3"/>
    <a:srgbClr val="2A9D1B"/>
    <a:srgbClr val="0099CC"/>
    <a:srgbClr val="306278"/>
    <a:srgbClr val="468EAE"/>
    <a:srgbClr val="646566"/>
    <a:srgbClr val="C0C0C0"/>
    <a:srgbClr val="75AEC7"/>
    <a:srgbClr val="777879"/>
    <a:srgbClr val="303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69" d="100"/>
          <a:sy n="69" d="100"/>
        </p:scale>
        <p:origin x="-11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781826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p:txBody>
          <a:bodyPr>
            <a:normAutofit lnSpcReduction="10000"/>
          </a:bodyPr>
          <a:lstStyle/>
          <a:p>
            <a:pPr marL="88900" indent="-88900">
              <a:buFontTx/>
              <a:buChar char="•"/>
              <a:defRPr/>
            </a:pPr>
            <a:endParaRPr lang="en-AU" dirty="0" smtClean="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2524C27-4F6A-47B5-82FC-08248C8560CD}" type="slidenum">
              <a:rPr lang="en-US" smtClean="0">
                <a:solidFill>
                  <a:prstClr val="black"/>
                </a:solidFill>
              </a:rPr>
              <a:pPr eaLnBrk="1" hangingPunct="1"/>
              <a:t>18</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3B321620-FA34-4135-93A6-ED804E605EE4}" type="slidenum">
              <a:rPr lang="en-AU" smtClean="0"/>
              <a:pPr>
                <a:defRPr/>
              </a:pPr>
              <a:t>19</a:t>
            </a:fld>
            <a:endParaRPr lang="en-AU"/>
          </a:p>
        </p:txBody>
      </p:sp>
    </p:spTree>
    <p:extLst>
      <p:ext uri="{BB962C8B-B14F-4D97-AF65-F5344CB8AC3E}">
        <p14:creationId xmlns:p14="http://schemas.microsoft.com/office/powerpoint/2010/main" val="307060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3B321620-FA34-4135-93A6-ED804E605EE4}" type="slidenum">
              <a:rPr lang="en-AU" smtClean="0"/>
              <a:pPr>
                <a:defRPr/>
              </a:pPr>
              <a:t>20</a:t>
            </a:fld>
            <a:endParaRPr lang="en-AU"/>
          </a:p>
        </p:txBody>
      </p:sp>
    </p:spTree>
    <p:extLst>
      <p:ext uri="{BB962C8B-B14F-4D97-AF65-F5344CB8AC3E}">
        <p14:creationId xmlns:p14="http://schemas.microsoft.com/office/powerpoint/2010/main" val="2000569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B321620-FA34-4135-93A6-ED804E605EE4}" type="slidenum">
              <a:rPr lang="en-AU" smtClean="0"/>
              <a:pPr>
                <a:defRPr/>
              </a:pPr>
              <a:t>21</a:t>
            </a:fld>
            <a:endParaRPr lang="en-AU"/>
          </a:p>
        </p:txBody>
      </p:sp>
    </p:spTree>
    <p:extLst>
      <p:ext uri="{BB962C8B-B14F-4D97-AF65-F5344CB8AC3E}">
        <p14:creationId xmlns:p14="http://schemas.microsoft.com/office/powerpoint/2010/main" val="2414414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62525" cy="372110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3B321620-FA34-4135-93A6-ED804E605EE4}" type="slidenum">
              <a:rPr lang="en-AU" smtClean="0"/>
              <a:pPr>
                <a:defRPr/>
              </a:pPr>
              <a:t>22</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5C38F44-3B81-46BB-BDD0-F938191AD032}" type="slidenum">
              <a:rPr lang="en-AU" smtClean="0"/>
              <a:pPr/>
              <a:t>26</a:t>
            </a:fld>
            <a:endParaRPr lang="en-AU" dirty="0"/>
          </a:p>
        </p:txBody>
      </p:sp>
    </p:spTree>
    <p:extLst>
      <p:ext uri="{BB962C8B-B14F-4D97-AF65-F5344CB8AC3E}">
        <p14:creationId xmlns:p14="http://schemas.microsoft.com/office/powerpoint/2010/main" val="2346837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55480128"/>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61983843"/>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219245" y="1676400"/>
            <a:ext cx="5029200" cy="3352800"/>
          </a:xfrm>
          <a:prstGeom prst="rect">
            <a:avLst/>
          </a:prstGeom>
        </p:spPr>
        <p:txBody>
          <a:bodyPr vert="horz" lIns="0" tIns="0" rIns="0" bIns="0"/>
          <a:lstStyle>
            <a:lvl1pPr marL="0" indent="0">
              <a:lnSpc>
                <a:spcPts val="3133"/>
              </a:lnSpc>
              <a:spcBef>
                <a:spcPts val="0"/>
              </a:spcBef>
              <a:buFont typeface="Arial"/>
              <a:buNone/>
              <a:defRPr sz="2100" b="0" baseline="0">
                <a:solidFill>
                  <a:srgbClr val="DB5615"/>
                </a:solidFill>
                <a:latin typeface="Verdana"/>
                <a:cs typeface="Verdana"/>
              </a:defRPr>
            </a:lvl1pPr>
            <a:lvl2pPr>
              <a:defRPr sz="2400">
                <a:solidFill>
                  <a:srgbClr val="DB5615"/>
                </a:solidFill>
              </a:defRPr>
            </a:lvl2pPr>
            <a:lvl3pPr>
              <a:defRPr sz="2400">
                <a:solidFill>
                  <a:srgbClr val="DB5615"/>
                </a:solidFill>
              </a:defRPr>
            </a:lvl3pPr>
            <a:lvl4pPr>
              <a:defRPr sz="2400">
                <a:solidFill>
                  <a:srgbClr val="DB5615"/>
                </a:solidFill>
              </a:defRPr>
            </a:lvl4pPr>
            <a:lvl5pPr>
              <a:defRPr sz="2400">
                <a:solidFill>
                  <a:srgbClr val="DB5615"/>
                </a:solidFill>
              </a:defRPr>
            </a:lvl5pPr>
          </a:lstStyle>
          <a:p>
            <a:pPr lvl="0"/>
            <a:r>
              <a:rPr lang="en-AU" smtClean="0"/>
              <a:t>Click to edit Master text styles</a:t>
            </a:r>
          </a:p>
        </p:txBody>
      </p:sp>
      <p:sp>
        <p:nvSpPr>
          <p:cNvPr id="3" name="Date Placeholder 3"/>
          <p:cNvSpPr>
            <a:spLocks noGrp="1"/>
          </p:cNvSpPr>
          <p:nvPr>
            <p:ph type="dt" sz="half" idx="14"/>
          </p:nvPr>
        </p:nvSpPr>
        <p:spPr>
          <a:xfrm>
            <a:off x="457201" y="6356350"/>
            <a:ext cx="2133600" cy="365125"/>
          </a:xfrm>
          <a:prstGeom prst="rect">
            <a:avLst/>
          </a:prstGeom>
        </p:spPr>
        <p:txBody>
          <a:bodyPr vert="horz" wrap="square" lIns="91113" tIns="45570" rIns="91113" bIns="45570" numCol="1" anchor="t" anchorCtr="0" compatLnSpc="1">
            <a:prstTxWarp prst="textNoShape">
              <a:avLst/>
            </a:prstTxWarp>
          </a:bodyPr>
          <a:lstStyle>
            <a:lvl1pPr>
              <a:defRPr>
                <a:latin typeface="Calibri" pitchFamily="34" charset="0"/>
                <a:ea typeface="ＭＳ Ｐゴシック" pitchFamily="-65" charset="-128"/>
                <a:cs typeface="+mn-cs"/>
              </a:defRPr>
            </a:lvl1pPr>
          </a:lstStyle>
          <a:p>
            <a:pPr defTabSz="455579" eaLnBrk="1" hangingPunct="1">
              <a:defRPr/>
            </a:pPr>
            <a:fld id="{4C380C52-A764-4B9F-94B3-CB7DD0A71C35}" type="datetime1">
              <a:rPr lang="en-US" sz="1800" smtClean="0">
                <a:solidFill>
                  <a:prstClr val="black"/>
                </a:solidFill>
              </a:rPr>
              <a:pPr defTabSz="455579" eaLnBrk="1" hangingPunct="1">
                <a:defRPr/>
              </a:pPr>
              <a:t>8/31/2016</a:t>
            </a:fld>
            <a:endParaRPr lang="en-US" sz="1800">
              <a:solidFill>
                <a:prstClr val="black"/>
              </a:solidFill>
            </a:endParaRPr>
          </a:p>
        </p:txBody>
      </p:sp>
      <p:sp>
        <p:nvSpPr>
          <p:cNvPr id="4" name="Footer Placeholder 4"/>
          <p:cNvSpPr>
            <a:spLocks noGrp="1"/>
          </p:cNvSpPr>
          <p:nvPr>
            <p:ph type="ftr" sz="quarter" idx="15"/>
          </p:nvPr>
        </p:nvSpPr>
        <p:spPr>
          <a:xfrm>
            <a:off x="3124228" y="6356350"/>
            <a:ext cx="2895600" cy="365125"/>
          </a:xfrm>
          <a:prstGeom prst="rect">
            <a:avLst/>
          </a:prstGeom>
        </p:spPr>
        <p:txBody>
          <a:bodyPr vert="horz" wrap="square" lIns="91113" tIns="45570" rIns="91113" bIns="45570" numCol="1" anchor="t" anchorCtr="0" compatLnSpc="1">
            <a:prstTxWarp prst="textNoShape">
              <a:avLst/>
            </a:prstTxWarp>
          </a:bodyPr>
          <a:lstStyle>
            <a:lvl1pPr>
              <a:defRPr>
                <a:latin typeface="Calibri" pitchFamily="34" charset="0"/>
                <a:ea typeface="ＭＳ Ｐゴシック" pitchFamily="-65" charset="-128"/>
                <a:cs typeface="+mn-cs"/>
              </a:defRPr>
            </a:lvl1pPr>
          </a:lstStyle>
          <a:p>
            <a:pPr defTabSz="455579" eaLnBrk="1" hangingPunct="1">
              <a:defRPr/>
            </a:pPr>
            <a:endParaRPr lang="en-US" sz="1800">
              <a:solidFill>
                <a:prstClr val="black"/>
              </a:solidFill>
            </a:endParaRPr>
          </a:p>
        </p:txBody>
      </p:sp>
      <p:sp>
        <p:nvSpPr>
          <p:cNvPr id="5" name="Slide Number Placeholder 5"/>
          <p:cNvSpPr>
            <a:spLocks noGrp="1"/>
          </p:cNvSpPr>
          <p:nvPr>
            <p:ph type="sldNum" sz="quarter" idx="16"/>
          </p:nvPr>
        </p:nvSpPr>
        <p:spPr>
          <a:xfrm>
            <a:off x="6553228" y="6356350"/>
            <a:ext cx="2133600" cy="365125"/>
          </a:xfrm>
          <a:prstGeom prst="rect">
            <a:avLst/>
          </a:prstGeom>
        </p:spPr>
        <p:txBody>
          <a:bodyPr vert="horz" wrap="square" lIns="91113" tIns="45570" rIns="91113" bIns="45570" numCol="1" anchor="t" anchorCtr="0" compatLnSpc="1">
            <a:prstTxWarp prst="textNoShape">
              <a:avLst/>
            </a:prstTxWarp>
          </a:bodyPr>
          <a:lstStyle>
            <a:lvl1pPr>
              <a:defRPr>
                <a:latin typeface="Calibri" pitchFamily="34" charset="0"/>
                <a:ea typeface="ＭＳ Ｐゴシック" pitchFamily="-65" charset="-128"/>
                <a:cs typeface="+mn-cs"/>
              </a:defRPr>
            </a:lvl1pPr>
          </a:lstStyle>
          <a:p>
            <a:pPr defTabSz="455579" eaLnBrk="1" hangingPunct="1">
              <a:defRPr/>
            </a:pPr>
            <a:fld id="{A84A5335-456A-448A-B981-63D1F7D3F5C8}" type="slidenum">
              <a:rPr lang="en-US" sz="1800" smtClean="0">
                <a:solidFill>
                  <a:prstClr val="black"/>
                </a:solidFill>
              </a:rPr>
              <a:pPr defTabSz="455579" eaLnBrk="1" hangingPunct="1">
                <a:defRPr/>
              </a:pPr>
              <a:t>‹#›</a:t>
            </a:fld>
            <a:endParaRPr lang="en-US" sz="1800">
              <a:solidFill>
                <a:prstClr val="black"/>
              </a:solidFill>
            </a:endParaRPr>
          </a:p>
        </p:txBody>
      </p:sp>
    </p:spTree>
    <p:extLst>
      <p:ext uri="{BB962C8B-B14F-4D97-AF65-F5344CB8AC3E}">
        <p14:creationId xmlns:p14="http://schemas.microsoft.com/office/powerpoint/2010/main" val="1859067948"/>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Title 2"/>
          <p:cNvSpPr>
            <a:spLocks noGrp="1"/>
          </p:cNvSpPr>
          <p:nvPr>
            <p:ph type="title"/>
          </p:nvPr>
        </p:nvSpPr>
        <p:spPr>
          <a:xfrm>
            <a:off x="1219200" y="1268812"/>
            <a:ext cx="6665168" cy="576064"/>
          </a:xfrm>
          <a:prstGeom prst="rect">
            <a:avLst/>
          </a:prstGeom>
        </p:spPr>
        <p:txBody>
          <a:bodyPr vert="horz" lIns="0" tIns="0" rIns="0" bIns="0" anchor="ctr" anchorCtr="0"/>
          <a:lstStyle>
            <a:lvl1pPr algn="l">
              <a:defRPr sz="3200">
                <a:solidFill>
                  <a:srgbClr val="2083C9"/>
                </a:solidFill>
                <a:latin typeface="+mj-lt"/>
                <a:cs typeface="Verdana"/>
              </a:defRPr>
            </a:lvl1pPr>
          </a:lstStyle>
          <a:p>
            <a:r>
              <a:rPr lang="en-AU" dirty="0" smtClean="0"/>
              <a:t>Click to edit Master title style</a:t>
            </a:r>
            <a:endParaRPr lang="en-US" dirty="0"/>
          </a:p>
        </p:txBody>
      </p:sp>
      <p:sp>
        <p:nvSpPr>
          <p:cNvPr id="6" name="Text Placeholder 5"/>
          <p:cNvSpPr>
            <a:spLocks noGrp="1"/>
          </p:cNvSpPr>
          <p:nvPr>
            <p:ph type="body" sz="quarter" idx="11"/>
          </p:nvPr>
        </p:nvSpPr>
        <p:spPr>
          <a:xfrm>
            <a:off x="1219200" y="1988840"/>
            <a:ext cx="6665168" cy="3888432"/>
          </a:xfrm>
          <a:prstGeom prst="rect">
            <a:avLst/>
          </a:prstGeom>
        </p:spPr>
        <p:txBody>
          <a:bodyPr lIns="91049" tIns="45541" rIns="91049" bIns="45541"/>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88128275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04228537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32659250"/>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0508365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0584153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886420"/>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6164611"/>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868148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dirty="0" smtClean="0"/>
          </a:p>
        </p:txBody>
      </p:sp>
      <p:sp>
        <p:nvSpPr>
          <p:cNvPr id="1027" name="Rectangle 3"/>
          <p:cNvSpPr>
            <a:spLocks noGrp="1" noChangeArrowheads="1"/>
          </p:cNvSpPr>
          <p:nvPr>
            <p:ph type="body" idx="1"/>
          </p:nvPr>
        </p:nvSpPr>
        <p:spPr bwMode="auto">
          <a:xfrm>
            <a:off x="685800" y="1981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smtClean="0"/>
              <a:t> 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nLst>
      <p:par>
        <p:cTn id="1" dur="indefinite" restart="never" nodeType="tmRoot"/>
      </p:par>
    </p:tnLst>
  </p:timing>
  <p:txStyles>
    <p:title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342900" indent="-342900" algn="l" rtl="0" eaLnBrk="1" fontAlgn="base" hangingPunct="1">
        <a:spcBef>
          <a:spcPct val="20000"/>
        </a:spcBef>
        <a:spcAft>
          <a:spcPct val="0"/>
        </a:spcAft>
        <a:buFont typeface="Wingdings" pitchFamily="2" charset="2"/>
        <a:buChar char="q"/>
        <a:defRPr sz="3000" b="1">
          <a:solidFill>
            <a:srgbClr val="303132"/>
          </a:solidFill>
          <a:latin typeface="+mn-lt"/>
          <a:ea typeface="+mn-ea"/>
          <a:cs typeface="+mn-cs"/>
        </a:defRPr>
      </a:lvl1pPr>
      <a:lvl2pPr marL="742950" indent="-285750" algn="l" rtl="0" eaLnBrk="1" fontAlgn="base" hangingPunct="1">
        <a:spcBef>
          <a:spcPct val="20000"/>
        </a:spcBef>
        <a:spcAft>
          <a:spcPct val="0"/>
        </a:spcAft>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ausvels.vcaa.vic.edu.au/static/docs/AusVELS-SWD-guidelines.pdf" TargetMode="External"/><Relationship Id="rId2" Type="http://schemas.openxmlformats.org/officeDocument/2006/relationships/hyperlink" Target="http://victoriancurriculum.vcaa.vic.edu.au/overview/diversity-of-learners" TargetMode="External"/><Relationship Id="rId1" Type="http://schemas.openxmlformats.org/officeDocument/2006/relationships/slideLayout" Target="../slideLayouts/slideLayout2.xml"/><Relationship Id="rId4" Type="http://schemas.openxmlformats.org/officeDocument/2006/relationships/hyperlink" Target="http://www.education.vic.gov.au/school/teachers/teachingresources/diversity/Pages/ables.asp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victoriancurriculum.vcaa.vic.edu.au/" TargetMode="External"/><Relationship Id="rId7" Type="http://schemas.openxmlformats.org/officeDocument/2006/relationships/hyperlink" Target="mailto:Underwood.karen.k@edumail.vic.gov.a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foster.sharon.a@edumil.vic.gov.au" TargetMode="External"/><Relationship Id="rId5" Type="http://schemas.openxmlformats.org/officeDocument/2006/relationships/hyperlink" Target="http://curriculumplanning.vcaa.vic.edu.au/home" TargetMode="External"/><Relationship Id="rId4" Type="http://schemas.openxmlformats.org/officeDocument/2006/relationships/hyperlink" Target="http://www.vcaa.vic.edu.au/Pages/foundation10/viccurriculum/viccurr-resources.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Introducing </a:t>
            </a:r>
            <a:br>
              <a:rPr lang="en-AU" dirty="0" smtClean="0"/>
            </a:br>
            <a:r>
              <a:rPr lang="en-AU" dirty="0" smtClean="0"/>
              <a:t>Victorian Curriculum - Towards Foundation </a:t>
            </a:r>
            <a:br>
              <a:rPr lang="en-AU" dirty="0" smtClean="0"/>
            </a:br>
            <a:r>
              <a:rPr lang="en-AU" dirty="0" smtClean="0"/>
              <a:t>Levels A to D</a:t>
            </a:r>
            <a:endParaRPr lang="en-AU" dirty="0"/>
          </a:p>
        </p:txBody>
      </p:sp>
    </p:spTree>
    <p:extLst>
      <p:ext uri="{BB962C8B-B14F-4D97-AF65-F5344CB8AC3E}">
        <p14:creationId xmlns:p14="http://schemas.microsoft.com/office/powerpoint/2010/main" val="151393065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21338425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1143000"/>
          </a:xfrm>
        </p:spPr>
        <p:txBody>
          <a:bodyPr/>
          <a:lstStyle/>
          <a:p>
            <a:r>
              <a:rPr lang="en-AU" sz="4000" dirty="0" smtClean="0"/>
              <a:t>The curriculum continuum</a:t>
            </a:r>
            <a:endParaRPr lang="en-AU" sz="4000" dirty="0"/>
          </a:p>
        </p:txBody>
      </p:sp>
      <p:sp>
        <p:nvSpPr>
          <p:cNvPr id="3" name="Content Placeholder 2"/>
          <p:cNvSpPr>
            <a:spLocks noGrp="1"/>
          </p:cNvSpPr>
          <p:nvPr>
            <p:ph idx="1"/>
          </p:nvPr>
        </p:nvSpPr>
        <p:spPr>
          <a:xfrm>
            <a:off x="323528" y="1196752"/>
            <a:ext cx="8928992" cy="3962400"/>
          </a:xfrm>
        </p:spPr>
        <p:txBody>
          <a:bodyPr/>
          <a:lstStyle/>
          <a:p>
            <a:pPr marL="0" indent="0">
              <a:buNone/>
            </a:pPr>
            <a:r>
              <a:rPr lang="en-AU" sz="1800" b="0" dirty="0" smtClean="0"/>
              <a:t>Victorian </a:t>
            </a:r>
            <a:r>
              <a:rPr lang="en-AU" sz="1800" b="0" dirty="0"/>
              <a:t>C</a:t>
            </a:r>
            <a:r>
              <a:rPr lang="en-AU" sz="1800" b="0" dirty="0" smtClean="0"/>
              <a:t>urriculum continuum extends seamlessly from Levels A – D </a:t>
            </a:r>
            <a:r>
              <a:rPr lang="en-AU" sz="1800" b="0" dirty="0"/>
              <a:t>and F – </a:t>
            </a:r>
            <a:r>
              <a:rPr lang="en-AU" sz="1800" b="0" dirty="0" smtClean="0"/>
              <a:t>10</a:t>
            </a:r>
          </a:p>
        </p:txBody>
      </p:sp>
      <p:pic>
        <p:nvPicPr>
          <p:cNvPr id="4" name="Picture 3"/>
          <p:cNvPicPr/>
          <p:nvPr/>
        </p:nvPicPr>
        <p:blipFill rotWithShape="1">
          <a:blip r:embed="rId2"/>
          <a:srcRect l="17307" t="7988" r="26109" b="39941"/>
          <a:stretch/>
        </p:blipFill>
        <p:spPr bwMode="auto">
          <a:xfrm>
            <a:off x="0" y="1484784"/>
            <a:ext cx="9144000" cy="4392488"/>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51520" y="5877272"/>
            <a:ext cx="8712968" cy="307777"/>
          </a:xfrm>
          <a:prstGeom prst="rect">
            <a:avLst/>
          </a:prstGeom>
          <a:noFill/>
        </p:spPr>
        <p:txBody>
          <a:bodyPr wrap="square" rtlCol="0">
            <a:spAutoFit/>
          </a:bodyPr>
          <a:lstStyle/>
          <a:p>
            <a:r>
              <a:rPr lang="en-AU" sz="1400" dirty="0" smtClean="0"/>
              <a:t>http://victoriancurriculum.vcaa.vic.edu.au/overview/curriculum-design/standards-and-levels</a:t>
            </a:r>
            <a:endParaRPr lang="en-AU" sz="1400" dirty="0"/>
          </a:p>
        </p:txBody>
      </p:sp>
    </p:spTree>
    <p:extLst>
      <p:ext uri="{BB962C8B-B14F-4D97-AF65-F5344CB8AC3E}">
        <p14:creationId xmlns:p14="http://schemas.microsoft.com/office/powerpoint/2010/main" val="3266806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54" y="495185"/>
            <a:ext cx="8657305" cy="6174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9520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1143000"/>
          </a:xfrm>
        </p:spPr>
        <p:txBody>
          <a:bodyPr/>
          <a:lstStyle/>
          <a:p>
            <a:r>
              <a:rPr lang="en-AU" dirty="0" smtClean="0"/>
              <a:t>Diversity of Learners</a:t>
            </a:r>
            <a:endParaRPr lang="en-AU" dirty="0"/>
          </a:p>
        </p:txBody>
      </p:sp>
      <p:sp>
        <p:nvSpPr>
          <p:cNvPr id="3" name="Content Placeholder 2"/>
          <p:cNvSpPr>
            <a:spLocks noGrp="1"/>
          </p:cNvSpPr>
          <p:nvPr>
            <p:ph idx="1"/>
          </p:nvPr>
        </p:nvSpPr>
        <p:spPr>
          <a:xfrm>
            <a:off x="323528" y="1484784"/>
            <a:ext cx="8424936" cy="3962400"/>
          </a:xfrm>
        </p:spPr>
        <p:txBody>
          <a:bodyPr/>
          <a:lstStyle/>
          <a:p>
            <a:pPr>
              <a:buFont typeface="Arial" pitchFamily="34" charset="0"/>
              <a:buChar char="•"/>
            </a:pPr>
            <a:r>
              <a:rPr lang="en-AU" sz="2200" b="0" dirty="0"/>
              <a:t>The objectives of the Victorian Curriculum are the same for all students. The curriculum offers flexibility for teachers to tailor their teaching in ways that provide rigorous, relevant and engaging learning and assessment opportunities for students with disabilities.</a:t>
            </a:r>
          </a:p>
          <a:p>
            <a:pPr>
              <a:buFont typeface="Arial" pitchFamily="34" charset="0"/>
              <a:buChar char="•"/>
            </a:pPr>
            <a:r>
              <a:rPr lang="en-AU" sz="2200" b="0" dirty="0"/>
              <a:t>Most students with disabilities can engage with the curriculum provided the necessary adjustments are made to the complexity of the curriculum content and to the means through which students demonstrate their knowledge, skills and understanding.</a:t>
            </a:r>
          </a:p>
          <a:p>
            <a:pPr>
              <a:buFont typeface="Arial" pitchFamily="34" charset="0"/>
              <a:buChar char="•"/>
            </a:pPr>
            <a:r>
              <a:rPr lang="en-AU" sz="2200" b="0" dirty="0"/>
              <a:t>For some learners, making adjustments to instructional processes and to assessment strategies enables students to achieve educational standards commensurate with their peers.</a:t>
            </a:r>
          </a:p>
          <a:p>
            <a:endParaRPr lang="en-AU" dirty="0"/>
          </a:p>
        </p:txBody>
      </p:sp>
    </p:spTree>
    <p:extLst>
      <p:ext uri="{BB962C8B-B14F-4D97-AF65-F5344CB8AC3E}">
        <p14:creationId xmlns:p14="http://schemas.microsoft.com/office/powerpoint/2010/main" val="29255630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1143000"/>
          </a:xfrm>
        </p:spPr>
        <p:txBody>
          <a:bodyPr/>
          <a:lstStyle/>
          <a:p>
            <a:r>
              <a:rPr lang="en-AU" dirty="0" smtClean="0"/>
              <a:t>Diversity of Learners</a:t>
            </a:r>
            <a:endParaRPr lang="en-AU" dirty="0"/>
          </a:p>
        </p:txBody>
      </p:sp>
      <p:sp>
        <p:nvSpPr>
          <p:cNvPr id="3" name="Content Placeholder 2"/>
          <p:cNvSpPr>
            <a:spLocks noGrp="1"/>
          </p:cNvSpPr>
          <p:nvPr>
            <p:ph idx="1"/>
          </p:nvPr>
        </p:nvSpPr>
        <p:spPr>
          <a:xfrm>
            <a:off x="323528" y="1412776"/>
            <a:ext cx="8424936" cy="3962400"/>
          </a:xfrm>
        </p:spPr>
        <p:txBody>
          <a:bodyPr/>
          <a:lstStyle/>
          <a:p>
            <a:pPr>
              <a:buFont typeface="Arial" pitchFamily="34" charset="0"/>
              <a:buChar char="•"/>
            </a:pPr>
            <a:r>
              <a:rPr lang="en-AU" sz="2200" b="0" dirty="0"/>
              <a:t>For other students, teachers will need to make appropriate adjustments to the complexity of the curriculum content, focusing instruction on content different to that taught to others in their age group. It follows that adjustments will also need to be made to how the student’s progress is monitored, assessed and reported.</a:t>
            </a:r>
          </a:p>
          <a:p>
            <a:pPr>
              <a:buFont typeface="Arial" pitchFamily="34" charset="0"/>
              <a:buChar char="•"/>
            </a:pPr>
            <a:r>
              <a:rPr lang="en-AU" sz="2200" b="0" dirty="0"/>
              <a:t>For a small percentage of students with disabilities, their learning will be well below the Victorian Curriculum Foundation standards. Most of these students have a significant intellectual disability. ‘Towards Foundation Level Victorian Curriculum’ provides this cohort of students with access to curriculum content and standards that enables students to move toward the learning described at Foundation level</a:t>
            </a:r>
          </a:p>
          <a:p>
            <a:endParaRPr lang="en-AU" dirty="0"/>
          </a:p>
        </p:txBody>
      </p:sp>
    </p:spTree>
    <p:extLst>
      <p:ext uri="{BB962C8B-B14F-4D97-AF65-F5344CB8AC3E}">
        <p14:creationId xmlns:p14="http://schemas.microsoft.com/office/powerpoint/2010/main" val="226323314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1143000"/>
          </a:xfrm>
        </p:spPr>
        <p:txBody>
          <a:bodyPr/>
          <a:lstStyle/>
          <a:p>
            <a:r>
              <a:rPr lang="en-AU" dirty="0" smtClean="0"/>
              <a:t>Diversity of Learners</a:t>
            </a:r>
            <a:endParaRPr lang="en-AU" dirty="0"/>
          </a:p>
        </p:txBody>
      </p:sp>
      <p:sp>
        <p:nvSpPr>
          <p:cNvPr id="3" name="Content Placeholder 2"/>
          <p:cNvSpPr>
            <a:spLocks noGrp="1"/>
          </p:cNvSpPr>
          <p:nvPr>
            <p:ph idx="1"/>
          </p:nvPr>
        </p:nvSpPr>
        <p:spPr>
          <a:xfrm>
            <a:off x="323528" y="1412776"/>
            <a:ext cx="8424936" cy="4248472"/>
          </a:xfrm>
        </p:spPr>
        <p:txBody>
          <a:bodyPr/>
          <a:lstStyle/>
          <a:p>
            <a:pPr>
              <a:buFont typeface="Arial" pitchFamily="34" charset="0"/>
              <a:buChar char="•"/>
            </a:pPr>
            <a:r>
              <a:rPr lang="en-AU" sz="2200" b="0" dirty="0"/>
              <a:t>The ‘Towards Foundation Level Victorian Curriculum’ is integrated directly into the curriculum and is referred to as ‘Levels A to D’.  </a:t>
            </a:r>
          </a:p>
          <a:p>
            <a:pPr>
              <a:buFont typeface="Arial" pitchFamily="34" charset="0"/>
              <a:buChar char="•"/>
            </a:pPr>
            <a:r>
              <a:rPr lang="en-AU" sz="2200" b="0" dirty="0"/>
              <a:t>Levels A to D focus on progressing students from a </a:t>
            </a:r>
            <a:r>
              <a:rPr lang="en-AU" sz="2200" dirty="0"/>
              <a:t>pre-intentional</a:t>
            </a:r>
            <a:r>
              <a:rPr lang="en-AU" sz="2200" b="0" dirty="0"/>
              <a:t> to </a:t>
            </a:r>
            <a:r>
              <a:rPr lang="en-AU" sz="2200" dirty="0"/>
              <a:t>intentional</a:t>
            </a:r>
            <a:r>
              <a:rPr lang="en-AU" sz="2200" b="0" dirty="0"/>
              <a:t> engagement in learning. They support students to develop their independence as they explore, participate and engage in the world around them. As students progress through these levels, the amount of support decreases as they proceed towards becoming independent learners.</a:t>
            </a:r>
          </a:p>
          <a:p>
            <a:pPr>
              <a:buFont typeface="Arial" pitchFamily="34" charset="0"/>
              <a:buChar char="•"/>
            </a:pPr>
            <a:r>
              <a:rPr lang="en-AU" sz="2200" b="0" dirty="0"/>
              <a:t>‘Levels A to D’ are not associated with any set age or year level that links chronological age to cognitive progress</a:t>
            </a:r>
          </a:p>
          <a:p>
            <a:endParaRPr lang="en-AU" dirty="0"/>
          </a:p>
        </p:txBody>
      </p:sp>
    </p:spTree>
    <p:extLst>
      <p:ext uri="{BB962C8B-B14F-4D97-AF65-F5344CB8AC3E}">
        <p14:creationId xmlns:p14="http://schemas.microsoft.com/office/powerpoint/2010/main" val="64363237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Poll</a:t>
            </a:r>
            <a:endParaRPr lang="en-AU"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31447943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sz="quarter" idx="11"/>
          </p:nvPr>
        </p:nvSpPr>
        <p:spPr/>
        <p:txBody>
          <a:bodyPr/>
          <a:lstStyle/>
          <a:p>
            <a:endParaRPr lang="en-A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314" y="1844675"/>
            <a:ext cx="391795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163214"/>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2"/>
          <p:cNvSpPr>
            <a:spLocks noGrp="1"/>
          </p:cNvSpPr>
          <p:nvPr>
            <p:ph type="body" sz="quarter" idx="13"/>
          </p:nvPr>
        </p:nvSpPr>
        <p:spPr bwMode="auto">
          <a:xfrm>
            <a:off x="1219228" y="2420938"/>
            <a:ext cx="7240588" cy="2608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buFont typeface="Arial" pitchFamily="34" charset="0"/>
              <a:buNone/>
            </a:pPr>
            <a:r>
              <a:rPr lang="en-US" sz="3200" b="1" i="1" dirty="0">
                <a:latin typeface="Calibri" pitchFamily="34" charset="0"/>
                <a:ea typeface="ＭＳ Ｐゴシック" pitchFamily="34" charset="-128"/>
                <a:sym typeface="Helvetica Neue Light"/>
              </a:rPr>
              <a:t>Abilities Based Learning and Education Support </a:t>
            </a:r>
            <a:r>
              <a:rPr lang="en-US" sz="3200" i="1" dirty="0">
                <a:latin typeface="Calibri" pitchFamily="34" charset="0"/>
                <a:ea typeface="ＭＳ Ｐゴシック" pitchFamily="34" charset="-128"/>
                <a:sym typeface="Helvetica Neue Light"/>
              </a:rPr>
              <a:t>is a set of resources to support teaching and learning for students with disabilities and additional learning needs.</a:t>
            </a:r>
            <a:endParaRPr lang="en-US" sz="2400" dirty="0">
              <a:latin typeface="Verdana" pitchFamily="34" charset="0"/>
              <a:ea typeface="ＭＳ Ｐゴシック" pitchFamily="34" charset="-128"/>
            </a:endParaRPr>
          </a:p>
        </p:txBody>
      </p:sp>
      <p:pic>
        <p:nvPicPr>
          <p:cNvPr id="8196" name="Picture 3" descr="MGSE_NEG_comb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5303856"/>
            <a:ext cx="1727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211736"/>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872" y="-1548432"/>
            <a:ext cx="16002000" cy="100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a:off x="7812360" y="3717032"/>
            <a:ext cx="978408" cy="48463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885614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3" name="Content Placeholder 2"/>
          <p:cNvSpPr>
            <a:spLocks noGrp="1"/>
          </p:cNvSpPr>
          <p:nvPr>
            <p:ph idx="1"/>
          </p:nvPr>
        </p:nvSpPr>
        <p:spPr>
          <a:xfrm>
            <a:off x="683568" y="1700808"/>
            <a:ext cx="7772400" cy="3962400"/>
          </a:xfrm>
        </p:spPr>
        <p:txBody>
          <a:bodyPr/>
          <a:lstStyle/>
          <a:p>
            <a:pPr marL="0" indent="0">
              <a:buNone/>
            </a:pPr>
            <a:r>
              <a:rPr lang="en-AU" sz="2400" dirty="0" smtClean="0"/>
              <a:t>Theme 1:</a:t>
            </a:r>
            <a:r>
              <a:rPr lang="en-AU" sz="2400" b="0" dirty="0" smtClean="0"/>
              <a:t> Why a curriculum specifically designed for  for students with disabilities is included in the Victorian Curriculum</a:t>
            </a:r>
          </a:p>
          <a:p>
            <a:pPr lvl="1">
              <a:buFont typeface="Arial" pitchFamily="34" charset="0"/>
              <a:buChar char="•"/>
            </a:pPr>
            <a:r>
              <a:rPr lang="en-AU" sz="2400" dirty="0" smtClean="0"/>
              <a:t>Time for questions </a:t>
            </a:r>
            <a:endParaRPr lang="en-AU" sz="2400" dirty="0"/>
          </a:p>
          <a:p>
            <a:pPr marL="0" indent="0">
              <a:buNone/>
            </a:pPr>
            <a:r>
              <a:rPr lang="en-AU" sz="2400" dirty="0" smtClean="0"/>
              <a:t>Theme 2:</a:t>
            </a:r>
            <a:r>
              <a:rPr lang="en-AU" sz="2400" b="0" dirty="0" smtClean="0"/>
              <a:t>  Using the Towards Foundation Levels A to D</a:t>
            </a:r>
            <a:endParaRPr lang="en-AU" sz="2400" b="0" dirty="0"/>
          </a:p>
          <a:p>
            <a:pPr lvl="1">
              <a:buFont typeface="Arial" pitchFamily="34" charset="0"/>
              <a:buChar char="•"/>
            </a:pPr>
            <a:r>
              <a:rPr lang="en-AU" sz="2400" b="0" dirty="0" smtClean="0"/>
              <a:t>Diversity of Learners</a:t>
            </a:r>
            <a:endParaRPr lang="en-AU" sz="2400" b="0" dirty="0"/>
          </a:p>
          <a:p>
            <a:pPr lvl="1">
              <a:buFont typeface="Arial" pitchFamily="34" charset="0"/>
              <a:buChar char="•"/>
            </a:pPr>
            <a:r>
              <a:rPr lang="en-AU" sz="2400" b="0" dirty="0" smtClean="0"/>
              <a:t>Reporting</a:t>
            </a:r>
          </a:p>
          <a:p>
            <a:pPr lvl="1">
              <a:buFont typeface="Arial" pitchFamily="34" charset="0"/>
              <a:buChar char="•"/>
            </a:pPr>
            <a:r>
              <a:rPr lang="en-AU" sz="2400" b="0" dirty="0" smtClean="0"/>
              <a:t>Resources</a:t>
            </a:r>
            <a:endParaRPr lang="en-AU" sz="2400" b="0" dirty="0"/>
          </a:p>
          <a:p>
            <a:pPr lvl="1">
              <a:buFont typeface="Arial" pitchFamily="34" charset="0"/>
              <a:buChar char="•"/>
            </a:pPr>
            <a:r>
              <a:rPr lang="en-AU" sz="2400" b="0" dirty="0" smtClean="0"/>
              <a:t>Time for questions</a:t>
            </a:r>
            <a:endParaRPr lang="en-AU" sz="2400" b="0" dirty="0"/>
          </a:p>
          <a:p>
            <a:endParaRPr lang="en-AU" sz="2400" b="0" dirty="0"/>
          </a:p>
        </p:txBody>
      </p:sp>
    </p:spTree>
    <p:extLst>
      <p:ext uri="{BB962C8B-B14F-4D97-AF65-F5344CB8AC3E}">
        <p14:creationId xmlns:p14="http://schemas.microsoft.com/office/powerpoint/2010/main" val="117016677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856" y="-1539552"/>
            <a:ext cx="16002000" cy="100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88379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0000">
            <a:off x="-308882" y="76993"/>
            <a:ext cx="5143500" cy="745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275" y="86109"/>
            <a:ext cx="5749725" cy="679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872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cstate="print"/>
          <a:srcRect/>
          <a:stretch>
            <a:fillRect/>
          </a:stretch>
        </p:blipFill>
        <p:spPr>
          <a:xfrm>
            <a:off x="0" y="935038"/>
            <a:ext cx="9144000" cy="5922962"/>
          </a:xfrm>
          <a:prstGeom prst="rect">
            <a:avLst/>
          </a:prstGeom>
          <a:noFill/>
          <a:ln/>
        </p:spPr>
      </p:pic>
      <p:sp>
        <p:nvSpPr>
          <p:cNvPr id="3" name="TextBox 2"/>
          <p:cNvSpPr txBox="1"/>
          <p:nvPr/>
        </p:nvSpPr>
        <p:spPr>
          <a:xfrm>
            <a:off x="1043608" y="332656"/>
            <a:ext cx="7443063" cy="369332"/>
          </a:xfrm>
          <a:prstGeom prst="rect">
            <a:avLst/>
          </a:prstGeom>
          <a:noFill/>
        </p:spPr>
        <p:txBody>
          <a:bodyPr wrap="none" rtlCol="0">
            <a:spAutoFit/>
          </a:bodyPr>
          <a:lstStyle/>
          <a:p>
            <a:r>
              <a:rPr lang="en-AU" dirty="0" smtClean="0">
                <a:solidFill>
                  <a:schemeClr val="bg1"/>
                </a:solidFill>
              </a:rPr>
              <a:t>Learning progress (six months) for students in a special education class</a:t>
            </a:r>
            <a:endParaRPr lang="en-AU" dirty="0">
              <a:solidFill>
                <a:schemeClr val="bg1"/>
              </a:solidFill>
            </a:endParaRPr>
          </a:p>
        </p:txBody>
      </p:sp>
      <p:sp>
        <p:nvSpPr>
          <p:cNvPr id="4" name="TextBox 3"/>
          <p:cNvSpPr txBox="1"/>
          <p:nvPr/>
        </p:nvSpPr>
        <p:spPr>
          <a:xfrm>
            <a:off x="2627784" y="4725144"/>
            <a:ext cx="6336704" cy="1338828"/>
          </a:xfrm>
          <a:prstGeom prst="rect">
            <a:avLst/>
          </a:prstGeom>
          <a:solidFill>
            <a:schemeClr val="bg1"/>
          </a:solidFill>
          <a:ln>
            <a:solidFill>
              <a:schemeClr val="tx1"/>
            </a:solidFill>
          </a:ln>
        </p:spPr>
        <p:txBody>
          <a:bodyPr wrap="square" rtlCol="0">
            <a:spAutoFit/>
          </a:bodyPr>
          <a:lstStyle/>
          <a:p>
            <a:pPr>
              <a:lnSpc>
                <a:spcPct val="150000"/>
              </a:lnSpc>
            </a:pPr>
            <a:r>
              <a:rPr lang="en-AU" dirty="0" smtClean="0">
                <a:latin typeface="+mn-lt"/>
              </a:rPr>
              <a:t>Where on the pathway are my students working?</a:t>
            </a:r>
          </a:p>
          <a:p>
            <a:pPr>
              <a:lnSpc>
                <a:spcPct val="150000"/>
              </a:lnSpc>
            </a:pPr>
            <a:r>
              <a:rPr lang="en-AU" dirty="0" smtClean="0">
                <a:latin typeface="+mn-lt"/>
              </a:rPr>
              <a:t>How much progress have they made?</a:t>
            </a:r>
          </a:p>
          <a:p>
            <a:pPr>
              <a:lnSpc>
                <a:spcPct val="150000"/>
              </a:lnSpc>
            </a:pPr>
            <a:r>
              <a:rPr lang="en-AU" dirty="0" smtClean="0">
                <a:latin typeface="+mn-lt"/>
              </a:rPr>
              <a:t>Did some make more progress than others? Why?</a:t>
            </a:r>
          </a:p>
        </p:txBody>
      </p:sp>
      <p:sp>
        <p:nvSpPr>
          <p:cNvPr id="5" name="Oval 4"/>
          <p:cNvSpPr/>
          <p:nvPr/>
        </p:nvSpPr>
        <p:spPr>
          <a:xfrm>
            <a:off x="2339752" y="3933056"/>
            <a:ext cx="984684" cy="792088"/>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3419872" y="2780928"/>
            <a:ext cx="1152128" cy="1500005"/>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4566899" y="2276872"/>
            <a:ext cx="984684" cy="792088"/>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734040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1143000"/>
          </a:xfrm>
        </p:spPr>
        <p:txBody>
          <a:bodyPr/>
          <a:lstStyle/>
          <a:p>
            <a:r>
              <a:rPr lang="en-AU" dirty="0" smtClean="0"/>
              <a:t>Reporting</a:t>
            </a:r>
            <a:endParaRPr lang="en-AU" dirty="0"/>
          </a:p>
        </p:txBody>
      </p:sp>
      <p:sp>
        <p:nvSpPr>
          <p:cNvPr id="3" name="Content Placeholder 2"/>
          <p:cNvSpPr>
            <a:spLocks noGrp="1"/>
          </p:cNvSpPr>
          <p:nvPr>
            <p:ph idx="1"/>
          </p:nvPr>
        </p:nvSpPr>
        <p:spPr>
          <a:xfrm>
            <a:off x="395536" y="1052736"/>
            <a:ext cx="8352928" cy="3816424"/>
          </a:xfrm>
        </p:spPr>
        <p:txBody>
          <a:bodyPr/>
          <a:lstStyle/>
          <a:p>
            <a:pPr algn="just">
              <a:buFont typeface="Arial" pitchFamily="34" charset="0"/>
              <a:buChar char="•"/>
            </a:pPr>
            <a:r>
              <a:rPr lang="en-AU" sz="2000" b="0" dirty="0">
                <a:solidFill>
                  <a:srgbClr val="000000"/>
                </a:solidFill>
              </a:rPr>
              <a:t>VRQA requirement:</a:t>
            </a:r>
            <a:endParaRPr lang="en-AU" sz="2000" b="0" dirty="0">
              <a:solidFill>
                <a:srgbClr val="FF0000"/>
              </a:solidFill>
            </a:endParaRPr>
          </a:p>
          <a:p>
            <a:pPr marL="457200" lvl="1" indent="0" algn="just">
              <a:buNone/>
            </a:pPr>
            <a:r>
              <a:rPr lang="en-AU" sz="2000" dirty="0" smtClean="0">
                <a:solidFill>
                  <a:srgbClr val="000000"/>
                </a:solidFill>
              </a:rPr>
              <a:t>A </a:t>
            </a:r>
            <a:r>
              <a:rPr lang="en-AU" sz="2000" dirty="0">
                <a:solidFill>
                  <a:srgbClr val="000000"/>
                </a:solidFill>
              </a:rPr>
              <a:t>school must ensure that there is ongoing assessment, monitoring and recording of each student’s performance and provide each student and parent with access to accurate information about the student’s performance. Access to information must include at least two written reports to parents per </a:t>
            </a:r>
            <a:r>
              <a:rPr lang="en-AU" sz="2000" dirty="0" smtClean="0">
                <a:solidFill>
                  <a:srgbClr val="000000"/>
                </a:solidFill>
              </a:rPr>
              <a:t>year.</a:t>
            </a:r>
            <a:endParaRPr lang="en-AU" sz="2000" dirty="0">
              <a:solidFill>
                <a:srgbClr val="000000"/>
              </a:solidFill>
            </a:endParaRPr>
          </a:p>
          <a:p>
            <a:pPr algn="just">
              <a:buFont typeface="Arial" pitchFamily="34" charset="0"/>
              <a:buChar char="•"/>
            </a:pPr>
            <a:r>
              <a:rPr lang="en-AU" sz="2000" b="0" dirty="0">
                <a:solidFill>
                  <a:srgbClr val="000000"/>
                </a:solidFill>
              </a:rPr>
              <a:t>Most parents and students want a report that provides an objective measure of student achievement against a scale that presents clear information about learning progress. </a:t>
            </a:r>
          </a:p>
          <a:p>
            <a:pPr algn="just">
              <a:buFont typeface="Arial" pitchFamily="34" charset="0"/>
              <a:buChar char="•"/>
            </a:pPr>
            <a:r>
              <a:rPr lang="en-AU" sz="2000" b="0" dirty="0">
                <a:solidFill>
                  <a:srgbClr val="000000"/>
                </a:solidFill>
              </a:rPr>
              <a:t>.. Given the range of variables, schools should have the capacity to report against both what has been taught and, where appropriate, against individual learning targets rather than against the same nominal norm-referenced standard across all learning areas</a:t>
            </a:r>
            <a:r>
              <a:rPr lang="en-AU" sz="2000" b="0" dirty="0" smtClean="0">
                <a:solidFill>
                  <a:srgbClr val="000000"/>
                </a:solidFill>
              </a:rPr>
              <a:t>…</a:t>
            </a:r>
          </a:p>
          <a:p>
            <a:pPr algn="just">
              <a:buFont typeface="Arial" pitchFamily="34" charset="0"/>
              <a:buChar char="•"/>
            </a:pPr>
            <a:r>
              <a:rPr lang="en-AU" sz="2000" b="0" dirty="0">
                <a:solidFill>
                  <a:srgbClr val="000000"/>
                </a:solidFill>
              </a:rPr>
              <a:t>Schools have the flexibility to choose, in partnership with their school community, the way in which they will report student achievement. There will no longer be a single mandated report format. </a:t>
            </a:r>
          </a:p>
          <a:p>
            <a:pPr algn="just">
              <a:buFont typeface="Arial" pitchFamily="34" charset="0"/>
              <a:buChar char="•"/>
            </a:pPr>
            <a:r>
              <a:rPr lang="en-AU" sz="2000" b="0" dirty="0" smtClean="0">
                <a:solidFill>
                  <a:srgbClr val="000000"/>
                </a:solidFill>
                <a:latin typeface="Calibri" panose="020F0502020204030204" pitchFamily="34" charset="0"/>
              </a:rPr>
              <a:t> </a:t>
            </a:r>
            <a:endParaRPr lang="en-AU" sz="2000" b="0" dirty="0">
              <a:solidFill>
                <a:srgbClr val="000000"/>
              </a:solidFill>
              <a:latin typeface="Calibri" panose="020F0502020204030204" pitchFamily="34" charset="0"/>
            </a:endParaRPr>
          </a:p>
          <a:p>
            <a:endParaRPr lang="en-AU" dirty="0"/>
          </a:p>
        </p:txBody>
      </p:sp>
    </p:spTree>
    <p:extLst>
      <p:ext uri="{BB962C8B-B14F-4D97-AF65-F5344CB8AC3E}">
        <p14:creationId xmlns:p14="http://schemas.microsoft.com/office/powerpoint/2010/main" val="254716492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298987249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Resources</a:t>
            </a:r>
            <a:endParaRPr lang="en-AU" dirty="0"/>
          </a:p>
        </p:txBody>
      </p:sp>
      <p:sp>
        <p:nvSpPr>
          <p:cNvPr id="3" name="Content Placeholder 2"/>
          <p:cNvSpPr>
            <a:spLocks noGrp="1"/>
          </p:cNvSpPr>
          <p:nvPr>
            <p:ph idx="1"/>
          </p:nvPr>
        </p:nvSpPr>
        <p:spPr/>
        <p:txBody>
          <a:bodyPr/>
          <a:lstStyle/>
          <a:p>
            <a:pPr>
              <a:buFont typeface="Arial" pitchFamily="34" charset="0"/>
              <a:buChar char="•"/>
            </a:pPr>
            <a:r>
              <a:rPr lang="en-AU" sz="2000" dirty="0" smtClean="0"/>
              <a:t>Victorian Curriculum site - Diversity of Learners tab including pre-intentional to intentional definitions</a:t>
            </a:r>
          </a:p>
          <a:p>
            <a:pPr marL="0" indent="0">
              <a:buNone/>
            </a:pPr>
            <a:r>
              <a:rPr lang="en-AU" sz="2000" b="0" dirty="0">
                <a:hlinkClick r:id="rId2"/>
              </a:rPr>
              <a:t>http://</a:t>
            </a:r>
            <a:r>
              <a:rPr lang="en-AU" sz="2000" b="0" dirty="0" smtClean="0">
                <a:hlinkClick r:id="rId2"/>
              </a:rPr>
              <a:t>victoriancurriculum.vcaa.vic.edu.au/overview/diversity-of-learners</a:t>
            </a:r>
            <a:r>
              <a:rPr lang="en-AU" sz="2000" b="0" dirty="0" smtClean="0"/>
              <a:t> </a:t>
            </a:r>
          </a:p>
          <a:p>
            <a:pPr>
              <a:buFont typeface="Arial" pitchFamily="34" charset="0"/>
              <a:buChar char="•"/>
            </a:pPr>
            <a:r>
              <a:rPr lang="en-AU" sz="2000" dirty="0" err="1" smtClean="0"/>
              <a:t>AusVELS</a:t>
            </a:r>
            <a:r>
              <a:rPr lang="en-AU" sz="2000" dirty="0" smtClean="0"/>
              <a:t> Students with Disabilities Guidelines</a:t>
            </a:r>
          </a:p>
          <a:p>
            <a:pPr marL="0" indent="0">
              <a:buNone/>
            </a:pPr>
            <a:r>
              <a:rPr lang="en-AU" sz="2000" b="0" dirty="0">
                <a:hlinkClick r:id="rId3"/>
              </a:rPr>
              <a:t>http://</a:t>
            </a:r>
            <a:r>
              <a:rPr lang="en-AU" sz="2000" b="0" dirty="0" smtClean="0">
                <a:hlinkClick r:id="rId3"/>
              </a:rPr>
              <a:t>ausvels.vcaa.vic.edu.au/static/docs/AusVELS-SWD-guidelines.pdf</a:t>
            </a:r>
            <a:r>
              <a:rPr lang="en-AU" sz="2000" b="0" dirty="0" smtClean="0"/>
              <a:t> </a:t>
            </a:r>
          </a:p>
          <a:p>
            <a:pPr>
              <a:buFont typeface="Arial" pitchFamily="34" charset="0"/>
              <a:buChar char="•"/>
            </a:pPr>
            <a:r>
              <a:rPr lang="en-AU" sz="2000" dirty="0" smtClean="0"/>
              <a:t>ABLES</a:t>
            </a:r>
          </a:p>
          <a:p>
            <a:pPr marL="0" indent="0">
              <a:buNone/>
            </a:pPr>
            <a:r>
              <a:rPr lang="en-AU" sz="2000" b="0" dirty="0">
                <a:hlinkClick r:id="rId4"/>
              </a:rPr>
              <a:t>http://</a:t>
            </a:r>
            <a:r>
              <a:rPr lang="en-AU" sz="2000" b="0" dirty="0" smtClean="0">
                <a:hlinkClick r:id="rId4"/>
              </a:rPr>
              <a:t>www.education.vic.gov.au/school/teachers/teachingresources/diversity/Pages/ables.aspx</a:t>
            </a:r>
            <a:r>
              <a:rPr lang="en-AU" sz="2000" b="0" dirty="0" smtClean="0"/>
              <a:t> </a:t>
            </a:r>
          </a:p>
          <a:p>
            <a:endParaRPr lang="en-AU" sz="2000" b="0" dirty="0"/>
          </a:p>
        </p:txBody>
      </p:sp>
    </p:spTree>
    <p:extLst>
      <p:ext uri="{BB962C8B-B14F-4D97-AF65-F5344CB8AC3E}">
        <p14:creationId xmlns:p14="http://schemas.microsoft.com/office/powerpoint/2010/main" val="126785981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20080"/>
          </a:xfrm>
        </p:spPr>
        <p:txBody>
          <a:bodyPr/>
          <a:lstStyle/>
          <a:p>
            <a:r>
              <a:rPr lang="en-AU" sz="4000" b="1" dirty="0" smtClean="0"/>
              <a:t>Location / Contact details </a:t>
            </a:r>
            <a:endParaRPr lang="en-AU" sz="4000" b="1" dirty="0"/>
          </a:p>
        </p:txBody>
      </p:sp>
      <p:sp>
        <p:nvSpPr>
          <p:cNvPr id="5" name="Content Placeholder 4"/>
          <p:cNvSpPr>
            <a:spLocks noGrp="1"/>
          </p:cNvSpPr>
          <p:nvPr>
            <p:ph idx="1"/>
          </p:nvPr>
        </p:nvSpPr>
        <p:spPr>
          <a:xfrm>
            <a:off x="107504" y="1052736"/>
            <a:ext cx="8784976" cy="4392488"/>
          </a:xfrm>
        </p:spPr>
        <p:txBody>
          <a:bodyPr/>
          <a:lstStyle/>
          <a:p>
            <a:pPr marL="0" indent="0">
              <a:spcBef>
                <a:spcPts val="0"/>
              </a:spcBef>
              <a:buNone/>
            </a:pPr>
            <a:r>
              <a:rPr lang="en-AU" sz="2800" dirty="0">
                <a:solidFill>
                  <a:srgbClr val="0099E3"/>
                </a:solidFill>
              </a:rPr>
              <a:t>VCAA </a:t>
            </a:r>
            <a:r>
              <a:rPr lang="en-AU" sz="2800" dirty="0" smtClean="0">
                <a:solidFill>
                  <a:srgbClr val="0099E3"/>
                </a:solidFill>
              </a:rPr>
              <a:t>websites</a:t>
            </a:r>
          </a:p>
          <a:p>
            <a:pPr marL="0" indent="0">
              <a:spcBef>
                <a:spcPts val="0"/>
              </a:spcBef>
              <a:buNone/>
            </a:pPr>
            <a:r>
              <a:rPr lang="en-AU" sz="2000" dirty="0" smtClean="0"/>
              <a:t>Victorian </a:t>
            </a:r>
            <a:r>
              <a:rPr lang="en-AU" sz="2000" dirty="0"/>
              <a:t>Curriculum F-10</a:t>
            </a:r>
          </a:p>
          <a:p>
            <a:pPr marL="0" indent="0">
              <a:spcBef>
                <a:spcPts val="0"/>
              </a:spcBef>
              <a:buNone/>
            </a:pPr>
            <a:r>
              <a:rPr lang="en-AU" sz="2000" b="0" dirty="0">
                <a:solidFill>
                  <a:srgbClr val="306278"/>
                </a:solidFill>
                <a:hlinkClick r:id="rId3"/>
              </a:rPr>
              <a:t>http://victoriancurriculum.vcaa.vic.edu.au</a:t>
            </a:r>
            <a:endParaRPr lang="en-AU" sz="2000" dirty="0"/>
          </a:p>
          <a:p>
            <a:pPr marL="0" indent="0">
              <a:buNone/>
            </a:pPr>
            <a:endParaRPr lang="en-AU" sz="900" dirty="0" smtClean="0"/>
          </a:p>
          <a:p>
            <a:pPr marL="0" indent="0">
              <a:buNone/>
            </a:pPr>
            <a:r>
              <a:rPr lang="en-AU" sz="2000" dirty="0" smtClean="0"/>
              <a:t>Victorian </a:t>
            </a:r>
            <a:r>
              <a:rPr lang="en-AU" sz="2000" dirty="0"/>
              <a:t>Curriculum F-10 </a:t>
            </a:r>
            <a:r>
              <a:rPr lang="en-AU" sz="2000" dirty="0" smtClean="0"/>
              <a:t>Resources </a:t>
            </a:r>
            <a:r>
              <a:rPr lang="en-AU" sz="2000" dirty="0"/>
              <a:t>and Support</a:t>
            </a:r>
          </a:p>
          <a:p>
            <a:pPr marL="0" indent="0">
              <a:buNone/>
            </a:pPr>
            <a:r>
              <a:rPr lang="en-AU" sz="2000" b="0" dirty="0">
                <a:hlinkClick r:id="rId4"/>
              </a:rPr>
              <a:t>http://www.vcaa.vic.edu.au/Pages/foundation10/viccurriculum/viccurr-resources.aspx</a:t>
            </a:r>
            <a:endParaRPr lang="en-AU" sz="2000" b="0" dirty="0"/>
          </a:p>
          <a:p>
            <a:pPr marL="0" indent="0">
              <a:spcBef>
                <a:spcPts val="0"/>
              </a:spcBef>
              <a:buNone/>
            </a:pPr>
            <a:endParaRPr lang="en-AU" sz="1050" b="0" dirty="0" smtClean="0"/>
          </a:p>
          <a:p>
            <a:pPr marL="0" indent="0">
              <a:spcBef>
                <a:spcPts val="0"/>
              </a:spcBef>
              <a:buNone/>
            </a:pPr>
            <a:r>
              <a:rPr lang="en-AU" sz="2000" dirty="0" smtClean="0"/>
              <a:t>Curriculum </a:t>
            </a:r>
            <a:r>
              <a:rPr lang="en-AU" sz="2000" dirty="0"/>
              <a:t>Planning Resources: </a:t>
            </a:r>
          </a:p>
          <a:p>
            <a:pPr marL="0" indent="0">
              <a:spcBef>
                <a:spcPts val="0"/>
              </a:spcBef>
              <a:buNone/>
            </a:pPr>
            <a:r>
              <a:rPr lang="en-AU" sz="2000" b="0" dirty="0">
                <a:ea typeface="ヒラギノ角ゴ Pro W3" charset="-128"/>
                <a:hlinkClick r:id="rId5"/>
              </a:rPr>
              <a:t>http://curriculumplanning.vcaa.vic.edu.au/home</a:t>
            </a:r>
            <a:endParaRPr lang="en-AU" sz="2000" b="0" dirty="0">
              <a:ea typeface="ヒラギノ角ゴ Pro W3" charset="-128"/>
            </a:endParaRPr>
          </a:p>
          <a:p>
            <a:pPr marL="0" indent="0">
              <a:spcBef>
                <a:spcPts val="0"/>
              </a:spcBef>
              <a:buNone/>
            </a:pPr>
            <a:endParaRPr lang="en-AU" sz="900" b="0" dirty="0" smtClean="0"/>
          </a:p>
          <a:p>
            <a:pPr marL="0" indent="0">
              <a:spcBef>
                <a:spcPts val="0"/>
              </a:spcBef>
              <a:buNone/>
            </a:pPr>
            <a:r>
              <a:rPr lang="en-AU" sz="2800" dirty="0" smtClean="0">
                <a:solidFill>
                  <a:schemeClr val="bg2"/>
                </a:solidFill>
              </a:rPr>
              <a:t>Queries</a:t>
            </a:r>
          </a:p>
          <a:p>
            <a:pPr marL="0" indent="0">
              <a:spcBef>
                <a:spcPts val="0"/>
              </a:spcBef>
              <a:buNone/>
            </a:pPr>
            <a:r>
              <a:rPr lang="en-AU" sz="2000" b="0" dirty="0" smtClean="0"/>
              <a:t>Email: vcaa.f10.curriculum@edumail.vic.gov.au </a:t>
            </a:r>
          </a:p>
          <a:p>
            <a:pPr marL="0" indent="0">
              <a:spcBef>
                <a:spcPts val="0"/>
              </a:spcBef>
              <a:buNone/>
            </a:pPr>
            <a:r>
              <a:rPr lang="en-AU" sz="2000" b="0" dirty="0" smtClean="0"/>
              <a:t>Sharon Foster – 90321680</a:t>
            </a:r>
          </a:p>
          <a:p>
            <a:pPr marL="0" indent="0">
              <a:spcBef>
                <a:spcPts val="0"/>
              </a:spcBef>
              <a:buNone/>
            </a:pPr>
            <a:r>
              <a:rPr lang="en-AU" sz="2000" b="0" dirty="0" smtClean="0"/>
              <a:t>Email – </a:t>
            </a:r>
            <a:r>
              <a:rPr lang="en-AU" sz="2000" b="0" dirty="0" smtClean="0">
                <a:hlinkClick r:id="rId6"/>
              </a:rPr>
              <a:t>foster.sharon.a@edumil.vic.gov.au</a:t>
            </a:r>
            <a:endParaRPr lang="en-AU" sz="2000" b="0" dirty="0" smtClean="0"/>
          </a:p>
          <a:p>
            <a:pPr marL="0" indent="0">
              <a:spcBef>
                <a:spcPts val="0"/>
              </a:spcBef>
              <a:buNone/>
            </a:pPr>
            <a:r>
              <a:rPr lang="en-AU" sz="2000" b="0" dirty="0" smtClean="0"/>
              <a:t>Karen Underwood – 90971058</a:t>
            </a:r>
          </a:p>
          <a:p>
            <a:pPr marL="0" indent="0">
              <a:spcBef>
                <a:spcPts val="0"/>
              </a:spcBef>
              <a:buNone/>
            </a:pPr>
            <a:r>
              <a:rPr lang="en-AU" sz="2000" b="0" dirty="0" smtClean="0">
                <a:hlinkClick r:id="rId7"/>
              </a:rPr>
              <a:t>Underwood.karen.k@edumail.vic.gov.au</a:t>
            </a:r>
            <a:r>
              <a:rPr lang="en-AU" sz="2000" b="0" dirty="0" smtClean="0"/>
              <a:t> </a:t>
            </a:r>
            <a:endParaRPr lang="en-AU" sz="2000" b="0" dirty="0"/>
          </a:p>
          <a:p>
            <a:pPr marL="0" indent="0">
              <a:spcBef>
                <a:spcPts val="0"/>
              </a:spcBef>
              <a:buNone/>
            </a:pPr>
            <a:endParaRPr lang="en-AU" sz="2000" dirty="0"/>
          </a:p>
        </p:txBody>
      </p:sp>
    </p:spTree>
    <p:extLst>
      <p:ext uri="{BB962C8B-B14F-4D97-AF65-F5344CB8AC3E}">
        <p14:creationId xmlns:p14="http://schemas.microsoft.com/office/powerpoint/2010/main" val="270608423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Poll</a:t>
            </a:r>
            <a:endParaRPr lang="en-AU"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30617302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772400" cy="1143000"/>
          </a:xfrm>
        </p:spPr>
        <p:txBody>
          <a:bodyPr/>
          <a:lstStyle/>
          <a:p>
            <a:r>
              <a:rPr lang="en-AU" dirty="0" smtClean="0"/>
              <a:t>Why curriculum matters!</a:t>
            </a:r>
            <a:endParaRPr lang="en-AU" dirty="0"/>
          </a:p>
        </p:txBody>
      </p:sp>
      <p:sp>
        <p:nvSpPr>
          <p:cNvPr id="3" name="Content Placeholder 2"/>
          <p:cNvSpPr>
            <a:spLocks noGrp="1"/>
          </p:cNvSpPr>
          <p:nvPr>
            <p:ph idx="1"/>
          </p:nvPr>
        </p:nvSpPr>
        <p:spPr>
          <a:xfrm>
            <a:off x="179512" y="1268760"/>
            <a:ext cx="8784976" cy="4170784"/>
          </a:xfrm>
        </p:spPr>
        <p:txBody>
          <a:bodyPr/>
          <a:lstStyle/>
          <a:p>
            <a:pPr marL="390525" lvl="0" indent="-377825" fontAlgn="auto">
              <a:spcBef>
                <a:spcPts val="0"/>
              </a:spcBef>
              <a:spcAft>
                <a:spcPts val="0"/>
              </a:spcAft>
              <a:buFontTx/>
              <a:buChar char="•"/>
              <a:tabLst>
                <a:tab pos="390525" algn="l"/>
                <a:tab pos="391160" algn="l"/>
              </a:tabLst>
            </a:pPr>
            <a:r>
              <a:rPr lang="en-AU" sz="2400" b="0" dirty="0" smtClean="0">
                <a:solidFill>
                  <a:srgbClr val="8DC63F">
                    <a:lumMod val="25000"/>
                  </a:srgbClr>
                </a:solidFill>
                <a:cs typeface="Arial"/>
              </a:rPr>
              <a:t>Curriculum </a:t>
            </a:r>
            <a:r>
              <a:rPr lang="en-AU" sz="2400" b="0" dirty="0">
                <a:solidFill>
                  <a:srgbClr val="8DC63F">
                    <a:lumMod val="25000"/>
                  </a:srgbClr>
                </a:solidFill>
                <a:cs typeface="Arial"/>
              </a:rPr>
              <a:t>is a statement of the purpose of</a:t>
            </a:r>
            <a:r>
              <a:rPr lang="en-AU" sz="2400" b="0" spc="-114" dirty="0">
                <a:solidFill>
                  <a:srgbClr val="8DC63F">
                    <a:lumMod val="25000"/>
                  </a:srgbClr>
                </a:solidFill>
                <a:cs typeface="Arial"/>
              </a:rPr>
              <a:t> </a:t>
            </a:r>
            <a:r>
              <a:rPr lang="en-AU" sz="2400" b="0" dirty="0" smtClean="0">
                <a:solidFill>
                  <a:srgbClr val="8DC63F">
                    <a:lumMod val="25000"/>
                  </a:srgbClr>
                </a:solidFill>
                <a:cs typeface="Arial"/>
              </a:rPr>
              <a:t>schooling</a:t>
            </a:r>
            <a:endParaRPr lang="en-AU" sz="2400" b="0" dirty="0">
              <a:solidFill>
                <a:srgbClr val="8DC63F">
                  <a:lumMod val="25000"/>
                </a:srgbClr>
              </a:solidFill>
              <a:cs typeface="Arial"/>
            </a:endParaRPr>
          </a:p>
          <a:p>
            <a:pPr marL="390525" marR="127635" lvl="0" indent="-377825" fontAlgn="auto">
              <a:spcBef>
                <a:spcPts val="530"/>
              </a:spcBef>
              <a:spcAft>
                <a:spcPts val="0"/>
              </a:spcAft>
              <a:buFontTx/>
              <a:buChar char="•"/>
              <a:tabLst>
                <a:tab pos="390525" algn="l"/>
                <a:tab pos="391160" algn="l"/>
              </a:tabLst>
            </a:pPr>
            <a:r>
              <a:rPr lang="en-AU" sz="2400" b="0" dirty="0" smtClean="0">
                <a:solidFill>
                  <a:srgbClr val="8DC63F">
                    <a:lumMod val="25000"/>
                  </a:srgbClr>
                </a:solidFill>
                <a:cs typeface="Arial"/>
              </a:rPr>
              <a:t>Curriculum </a:t>
            </a:r>
            <a:r>
              <a:rPr lang="en-AU" sz="2400" b="0" dirty="0">
                <a:solidFill>
                  <a:srgbClr val="8DC63F">
                    <a:lumMod val="25000"/>
                  </a:srgbClr>
                </a:solidFill>
                <a:cs typeface="Arial"/>
              </a:rPr>
              <a:t>is, “the common set of knowledge and skills</a:t>
            </a:r>
            <a:r>
              <a:rPr lang="en-AU" sz="2400" b="0" spc="-95" dirty="0">
                <a:solidFill>
                  <a:srgbClr val="8DC63F">
                    <a:lumMod val="25000"/>
                  </a:srgbClr>
                </a:solidFill>
                <a:cs typeface="Arial"/>
              </a:rPr>
              <a:t> </a:t>
            </a:r>
            <a:r>
              <a:rPr lang="en-AU" sz="2400" b="0" dirty="0">
                <a:solidFill>
                  <a:srgbClr val="8DC63F">
                    <a:lumMod val="25000"/>
                  </a:srgbClr>
                </a:solidFill>
                <a:cs typeface="Arial"/>
              </a:rPr>
              <a:t>that  are required by </a:t>
            </a:r>
            <a:r>
              <a:rPr lang="en-AU" sz="2400" b="0" u="sng" dirty="0">
                <a:solidFill>
                  <a:srgbClr val="8DC63F">
                    <a:lumMod val="25000"/>
                  </a:srgbClr>
                </a:solidFill>
                <a:cs typeface="Arial"/>
              </a:rPr>
              <a:t>all</a:t>
            </a:r>
            <a:r>
              <a:rPr lang="en-AU" sz="2400" b="0" dirty="0">
                <a:solidFill>
                  <a:srgbClr val="8DC63F">
                    <a:lumMod val="25000"/>
                  </a:srgbClr>
                </a:solidFill>
                <a:cs typeface="Arial"/>
              </a:rPr>
              <a:t> students for life-long learning, social  development and active and informed</a:t>
            </a:r>
            <a:r>
              <a:rPr lang="en-AU" sz="2400" b="0" spc="-105" dirty="0">
                <a:solidFill>
                  <a:srgbClr val="8DC63F">
                    <a:lumMod val="25000"/>
                  </a:srgbClr>
                </a:solidFill>
                <a:cs typeface="Arial"/>
              </a:rPr>
              <a:t> </a:t>
            </a:r>
            <a:r>
              <a:rPr lang="en-AU" sz="2400" b="0" dirty="0">
                <a:solidFill>
                  <a:srgbClr val="8DC63F">
                    <a:lumMod val="25000"/>
                  </a:srgbClr>
                </a:solidFill>
                <a:cs typeface="Arial"/>
              </a:rPr>
              <a:t>citizenship”</a:t>
            </a:r>
          </a:p>
          <a:p>
            <a:pPr marL="390525" marR="153035" lvl="0" indent="-377825" fontAlgn="auto">
              <a:spcBef>
                <a:spcPts val="525"/>
              </a:spcBef>
              <a:spcAft>
                <a:spcPts val="0"/>
              </a:spcAft>
              <a:buFontTx/>
              <a:buChar char="•"/>
              <a:tabLst>
                <a:tab pos="390525" algn="l"/>
                <a:tab pos="391160" algn="l"/>
              </a:tabLst>
            </a:pPr>
            <a:r>
              <a:rPr lang="en-AU" sz="2400" b="0" spc="-5" dirty="0" smtClean="0">
                <a:solidFill>
                  <a:srgbClr val="8DC63F">
                    <a:lumMod val="25000"/>
                  </a:srgbClr>
                </a:solidFill>
                <a:cs typeface="Arial"/>
              </a:rPr>
              <a:t>The </a:t>
            </a:r>
            <a:r>
              <a:rPr lang="en-AU" sz="2400" b="0" dirty="0">
                <a:solidFill>
                  <a:srgbClr val="8DC63F">
                    <a:lumMod val="25000"/>
                  </a:srgbClr>
                </a:solidFill>
                <a:cs typeface="Arial"/>
              </a:rPr>
              <a:t>Victorian Curriculum F–10 has been designed on the  assumption that it is a statement of the common set of</a:t>
            </a:r>
            <a:r>
              <a:rPr lang="en-AU" sz="2400" b="0" spc="-190" dirty="0">
                <a:solidFill>
                  <a:srgbClr val="8DC63F">
                    <a:lumMod val="25000"/>
                  </a:srgbClr>
                </a:solidFill>
                <a:cs typeface="Arial"/>
              </a:rPr>
              <a:t> </a:t>
            </a:r>
            <a:r>
              <a:rPr lang="en-AU" sz="2400" b="0" dirty="0">
                <a:solidFill>
                  <a:srgbClr val="8DC63F">
                    <a:lumMod val="25000"/>
                  </a:srgbClr>
                </a:solidFill>
                <a:cs typeface="Arial"/>
              </a:rPr>
              <a:t>learning</a:t>
            </a:r>
            <a:r>
              <a:rPr lang="en-AU" sz="2400" b="0" dirty="0" smtClean="0">
                <a:solidFill>
                  <a:srgbClr val="8DC63F">
                    <a:lumMod val="25000"/>
                  </a:srgbClr>
                </a:solidFill>
                <a:cs typeface="Arial"/>
              </a:rPr>
              <a:t>, not </a:t>
            </a:r>
            <a:r>
              <a:rPr lang="en-AU" sz="2400" b="0" dirty="0">
                <a:solidFill>
                  <a:srgbClr val="8DC63F">
                    <a:lumMod val="25000"/>
                  </a:srgbClr>
                </a:solidFill>
                <a:cs typeface="Arial"/>
              </a:rPr>
              <a:t>the whole-school teaching and learning program for every </a:t>
            </a:r>
            <a:r>
              <a:rPr lang="en-AU" sz="2400" b="0" dirty="0" smtClean="0">
                <a:solidFill>
                  <a:srgbClr val="8DC63F">
                    <a:lumMod val="25000"/>
                  </a:srgbClr>
                </a:solidFill>
                <a:cs typeface="Arial"/>
              </a:rPr>
              <a:t>school</a:t>
            </a:r>
            <a:r>
              <a:rPr lang="en-AU" sz="2400" b="0" dirty="0">
                <a:solidFill>
                  <a:srgbClr val="8DC63F">
                    <a:lumMod val="25000"/>
                  </a:srgbClr>
                </a:solidFill>
                <a:cs typeface="Arial"/>
              </a:rPr>
              <a:t>.</a:t>
            </a:r>
          </a:p>
          <a:p>
            <a:pPr marL="390525" marR="64135" lvl="0" indent="-377825" fontAlgn="auto">
              <a:spcBef>
                <a:spcPts val="535"/>
              </a:spcBef>
              <a:spcAft>
                <a:spcPts val="0"/>
              </a:spcAft>
              <a:buFontTx/>
              <a:buChar char="•"/>
              <a:tabLst>
                <a:tab pos="390525" algn="l"/>
                <a:tab pos="391160" algn="l"/>
              </a:tabLst>
            </a:pPr>
            <a:r>
              <a:rPr lang="en-AU" sz="2400" b="0" dirty="0" smtClean="0">
                <a:solidFill>
                  <a:srgbClr val="8DC63F">
                    <a:lumMod val="25000"/>
                  </a:srgbClr>
                </a:solidFill>
                <a:cs typeface="Arial"/>
              </a:rPr>
              <a:t>Curriculum is a continuum and supports every student to learn. </a:t>
            </a:r>
            <a:r>
              <a:rPr lang="en-AU" sz="2400" b="0" dirty="0">
                <a:solidFill>
                  <a:srgbClr val="8DC63F">
                    <a:lumMod val="25000"/>
                  </a:srgbClr>
                </a:solidFill>
                <a:cs typeface="Arial"/>
              </a:rPr>
              <a:t>To this end, the Victorian Curriculum F–10  includes </a:t>
            </a:r>
            <a:r>
              <a:rPr lang="en-AU" sz="2400" b="0" dirty="0" smtClean="0">
                <a:solidFill>
                  <a:srgbClr val="8DC63F">
                    <a:lumMod val="25000"/>
                  </a:srgbClr>
                </a:solidFill>
                <a:cs typeface="Arial"/>
              </a:rPr>
              <a:t>Towards Foundation - Levels </a:t>
            </a:r>
            <a:r>
              <a:rPr lang="en-AU" sz="2400" b="0" dirty="0">
                <a:solidFill>
                  <a:srgbClr val="8DC63F">
                    <a:lumMod val="25000"/>
                  </a:srgbClr>
                </a:solidFill>
                <a:cs typeface="Arial"/>
              </a:rPr>
              <a:t>A to D for students with</a:t>
            </a:r>
            <a:r>
              <a:rPr lang="en-AU" sz="2400" b="0" spc="-110" dirty="0">
                <a:solidFill>
                  <a:srgbClr val="8DC63F">
                    <a:lumMod val="25000"/>
                  </a:srgbClr>
                </a:solidFill>
                <a:cs typeface="Arial"/>
              </a:rPr>
              <a:t> </a:t>
            </a:r>
            <a:r>
              <a:rPr lang="en-AU" sz="2400" b="0" dirty="0">
                <a:solidFill>
                  <a:srgbClr val="8DC63F">
                    <a:lumMod val="25000"/>
                  </a:srgbClr>
                </a:solidFill>
                <a:cs typeface="Arial"/>
              </a:rPr>
              <a:t>disabilities.</a:t>
            </a:r>
          </a:p>
          <a:p>
            <a:endParaRPr lang="en-AU" dirty="0"/>
          </a:p>
        </p:txBody>
      </p:sp>
    </p:spTree>
    <p:extLst>
      <p:ext uri="{BB962C8B-B14F-4D97-AF65-F5344CB8AC3E}">
        <p14:creationId xmlns:p14="http://schemas.microsoft.com/office/powerpoint/2010/main" val="375613785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08720"/>
            <a:ext cx="8424936" cy="1143000"/>
          </a:xfrm>
        </p:spPr>
        <p:txBody>
          <a:bodyPr/>
          <a:lstStyle/>
          <a:p>
            <a:r>
              <a:rPr lang="en-AU" sz="3600" dirty="0" smtClean="0"/>
              <a:t>Disability </a:t>
            </a:r>
            <a:r>
              <a:rPr lang="en-AU" sz="3600" dirty="0"/>
              <a:t>Standards for </a:t>
            </a:r>
            <a:r>
              <a:rPr lang="en-AU" sz="3600" dirty="0" smtClean="0"/>
              <a:t>Education</a:t>
            </a:r>
            <a:r>
              <a:rPr lang="en-AU" dirty="0"/>
              <a:t/>
            </a:r>
            <a:br>
              <a:rPr lang="en-AU" dirty="0"/>
            </a:br>
            <a:r>
              <a:rPr lang="en-AU" dirty="0" smtClean="0"/>
              <a:t> </a:t>
            </a:r>
            <a:endParaRPr lang="en-AU" dirty="0"/>
          </a:p>
        </p:txBody>
      </p:sp>
      <p:sp>
        <p:nvSpPr>
          <p:cNvPr id="3" name="Content Placeholder 2"/>
          <p:cNvSpPr>
            <a:spLocks noGrp="1"/>
          </p:cNvSpPr>
          <p:nvPr>
            <p:ph idx="1"/>
          </p:nvPr>
        </p:nvSpPr>
        <p:spPr/>
        <p:txBody>
          <a:bodyPr/>
          <a:lstStyle/>
          <a:p>
            <a:pPr marL="457200" lvl="1" indent="0">
              <a:buNone/>
            </a:pPr>
            <a:r>
              <a:rPr lang="en-AU" sz="2400" b="0" dirty="0" smtClean="0"/>
              <a:t>The </a:t>
            </a:r>
            <a:r>
              <a:rPr lang="en-AU" sz="2400" b="0" dirty="0"/>
              <a:t>Disability Standards for Education 2005 (the Standards</a:t>
            </a:r>
            <a:r>
              <a:rPr lang="en-AU" sz="2400" b="0" dirty="0" smtClean="0"/>
              <a:t>):</a:t>
            </a:r>
          </a:p>
          <a:p>
            <a:pPr lvl="1">
              <a:buFont typeface="Arial" pitchFamily="34" charset="0"/>
              <a:buChar char="•"/>
            </a:pPr>
            <a:r>
              <a:rPr lang="en-AU" sz="2400" b="0" dirty="0" smtClean="0"/>
              <a:t>clarify </a:t>
            </a:r>
            <a:r>
              <a:rPr lang="en-AU" sz="2400" b="0" dirty="0"/>
              <a:t>the obligations of education and training providers and seek to ensure that students with disability can access and participate in education on the same basis as other students. </a:t>
            </a:r>
            <a:endParaRPr lang="en-AU" sz="2400" b="0" dirty="0" smtClean="0"/>
          </a:p>
          <a:p>
            <a:pPr lvl="1">
              <a:buFont typeface="Arial" pitchFamily="34" charset="0"/>
              <a:buChar char="•"/>
            </a:pPr>
            <a:r>
              <a:rPr lang="en-AU" sz="2400" b="0" dirty="0" smtClean="0"/>
              <a:t>were </a:t>
            </a:r>
            <a:r>
              <a:rPr lang="en-AU" sz="2400" b="0" dirty="0"/>
              <a:t>formulated under the </a:t>
            </a:r>
            <a:r>
              <a:rPr lang="en-AU" sz="2400" b="0" i="1" dirty="0"/>
              <a:t>Disability Discrimination Act 1992</a:t>
            </a:r>
            <a:r>
              <a:rPr lang="en-AU" sz="2400" b="0" dirty="0"/>
              <a:t> and came into effect in August 2005.</a:t>
            </a:r>
            <a:endParaRPr lang="en-AU" sz="2400" b="0" dirty="0" smtClean="0"/>
          </a:p>
          <a:p>
            <a:endParaRPr lang="en-AU" sz="2400" b="0" dirty="0" smtClean="0"/>
          </a:p>
          <a:p>
            <a:endParaRPr lang="en-AU" sz="2400" b="0" dirty="0"/>
          </a:p>
        </p:txBody>
      </p:sp>
    </p:spTree>
    <p:extLst>
      <p:ext uri="{BB962C8B-B14F-4D97-AF65-F5344CB8AC3E}">
        <p14:creationId xmlns:p14="http://schemas.microsoft.com/office/powerpoint/2010/main" val="21184942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1143000"/>
          </a:xfrm>
        </p:spPr>
        <p:txBody>
          <a:bodyPr/>
          <a:lstStyle/>
          <a:p>
            <a:r>
              <a:rPr lang="en-AU" dirty="0" smtClean="0"/>
              <a:t>Disability Standards </a:t>
            </a:r>
            <a:endParaRPr lang="en-AU" dirty="0"/>
          </a:p>
        </p:txBody>
      </p:sp>
      <p:sp>
        <p:nvSpPr>
          <p:cNvPr id="3" name="Content Placeholder 2"/>
          <p:cNvSpPr>
            <a:spLocks noGrp="1"/>
          </p:cNvSpPr>
          <p:nvPr>
            <p:ph idx="1"/>
          </p:nvPr>
        </p:nvSpPr>
        <p:spPr>
          <a:xfrm>
            <a:off x="179512" y="1196752"/>
            <a:ext cx="8712968" cy="4530824"/>
          </a:xfrm>
        </p:spPr>
        <p:txBody>
          <a:bodyPr/>
          <a:lstStyle/>
          <a:p>
            <a:pPr marL="0" indent="0">
              <a:spcBef>
                <a:spcPts val="600"/>
              </a:spcBef>
              <a:spcAft>
                <a:spcPts val="0"/>
              </a:spcAft>
              <a:buNone/>
            </a:pPr>
            <a:r>
              <a:rPr lang="en-AU" sz="2400" dirty="0">
                <a:latin typeface="Calibri"/>
                <a:ea typeface="Times New Roman"/>
                <a:cs typeface="Times New Roman"/>
              </a:rPr>
              <a:t>What the Standards do?</a:t>
            </a:r>
          </a:p>
          <a:p>
            <a:pPr>
              <a:spcBef>
                <a:spcPts val="600"/>
              </a:spcBef>
              <a:spcAft>
                <a:spcPts val="1200"/>
              </a:spcAft>
              <a:buFont typeface="Arial" pitchFamily="34" charset="0"/>
              <a:buChar char="•"/>
            </a:pPr>
            <a:r>
              <a:rPr lang="en-AU" sz="2400" b="0" dirty="0">
                <a:latin typeface="Calibri"/>
                <a:ea typeface="Times New Roman"/>
                <a:cs typeface="Times New Roman"/>
              </a:rPr>
              <a:t>A primary objective of the Standards is to make rights and responsibilities in education and training easier to understand. The Standards cover enrolment, participation, </a:t>
            </a:r>
            <a:r>
              <a:rPr lang="en-AU" sz="2400" b="0" u="sng" dirty="0">
                <a:latin typeface="Calibri"/>
                <a:ea typeface="Times New Roman"/>
                <a:cs typeface="Times New Roman"/>
              </a:rPr>
              <a:t>curriculum development, accreditation and delivery</a:t>
            </a:r>
            <a:r>
              <a:rPr lang="en-AU" sz="2400" b="0" dirty="0">
                <a:latin typeface="Calibri"/>
                <a:ea typeface="Times New Roman"/>
                <a:cs typeface="Times New Roman"/>
              </a:rPr>
              <a:t>, student support services and elimination of harassment and victimisation.</a:t>
            </a:r>
          </a:p>
          <a:p>
            <a:pPr marL="0" indent="0">
              <a:spcBef>
                <a:spcPts val="600"/>
              </a:spcBef>
              <a:spcAft>
                <a:spcPts val="0"/>
              </a:spcAft>
              <a:buNone/>
            </a:pPr>
            <a:r>
              <a:rPr lang="en-AU" sz="2400" dirty="0">
                <a:latin typeface="Calibri"/>
                <a:ea typeface="Times New Roman"/>
                <a:cs typeface="Times New Roman"/>
              </a:rPr>
              <a:t>Each part of the Standards sets out the:</a:t>
            </a:r>
          </a:p>
          <a:p>
            <a:pPr marL="342888">
              <a:spcBef>
                <a:spcPts val="600"/>
              </a:spcBef>
              <a:spcAft>
                <a:spcPts val="0"/>
              </a:spcAft>
              <a:buFont typeface="Arial" pitchFamily="34" charset="0"/>
              <a:buChar char="•"/>
            </a:pPr>
            <a:r>
              <a:rPr lang="en-AU" sz="2400" b="0" dirty="0">
                <a:latin typeface="Calibri"/>
                <a:ea typeface="Times New Roman"/>
                <a:cs typeface="Times New Roman"/>
              </a:rPr>
              <a:t>rights of students with disability in relation to education and training to help people understand what is fair and </a:t>
            </a:r>
            <a:r>
              <a:rPr lang="en-AU" sz="2400" b="0" dirty="0" smtClean="0">
                <a:latin typeface="Calibri"/>
                <a:ea typeface="Times New Roman"/>
                <a:cs typeface="Times New Roman"/>
              </a:rPr>
              <a:t>reasonable</a:t>
            </a:r>
            <a:endParaRPr lang="en-AU" sz="2400" b="0" dirty="0">
              <a:latin typeface="Calibri"/>
              <a:ea typeface="Times New Roman"/>
              <a:cs typeface="Times New Roman"/>
            </a:endParaRPr>
          </a:p>
          <a:p>
            <a:pPr marL="342888">
              <a:spcBef>
                <a:spcPts val="600"/>
              </a:spcBef>
              <a:spcAft>
                <a:spcPts val="0"/>
              </a:spcAft>
              <a:buFont typeface="Arial" pitchFamily="34" charset="0"/>
              <a:buChar char="•"/>
            </a:pPr>
            <a:r>
              <a:rPr lang="en-AU" sz="2400" b="0" dirty="0">
                <a:latin typeface="Calibri"/>
                <a:ea typeface="Times New Roman"/>
                <a:cs typeface="Times New Roman"/>
              </a:rPr>
              <a:t>the legal obligations or responsibilities of education providers</a:t>
            </a:r>
          </a:p>
          <a:p>
            <a:pPr marL="342888">
              <a:spcBef>
                <a:spcPts val="600"/>
              </a:spcBef>
              <a:spcAft>
                <a:spcPts val="0"/>
              </a:spcAft>
              <a:buFont typeface="Arial" pitchFamily="34" charset="0"/>
              <a:buChar char="•"/>
            </a:pPr>
            <a:r>
              <a:rPr lang="en-AU" sz="2400" b="0" dirty="0">
                <a:latin typeface="Calibri"/>
                <a:ea typeface="Times New Roman"/>
                <a:cs typeface="Times New Roman"/>
              </a:rPr>
              <a:t>measures that may be implemented to comply with the </a:t>
            </a:r>
            <a:r>
              <a:rPr lang="en-AU" sz="2400" b="0" dirty="0" smtClean="0">
                <a:latin typeface="Calibri"/>
                <a:ea typeface="Times New Roman"/>
                <a:cs typeface="Times New Roman"/>
              </a:rPr>
              <a:t>requirements</a:t>
            </a:r>
            <a:r>
              <a:rPr lang="en-AU" sz="2400" dirty="0" smtClean="0">
                <a:latin typeface="Calibri"/>
                <a:ea typeface="Times New Roman"/>
                <a:cs typeface="Times New Roman"/>
              </a:rPr>
              <a:t>.</a:t>
            </a:r>
            <a:endParaRPr lang="en-AU" sz="2400" dirty="0">
              <a:latin typeface="Calibri"/>
              <a:ea typeface="Times New Roman"/>
              <a:cs typeface="Times New Roman"/>
            </a:endParaRPr>
          </a:p>
          <a:p>
            <a:endParaRPr lang="en-AU" dirty="0"/>
          </a:p>
        </p:txBody>
      </p:sp>
    </p:spTree>
    <p:extLst>
      <p:ext uri="{BB962C8B-B14F-4D97-AF65-F5344CB8AC3E}">
        <p14:creationId xmlns:p14="http://schemas.microsoft.com/office/powerpoint/2010/main" val="7306084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1143000"/>
          </a:xfrm>
        </p:spPr>
        <p:txBody>
          <a:bodyPr/>
          <a:lstStyle/>
          <a:p>
            <a:r>
              <a:rPr lang="en-AU" dirty="0" smtClean="0"/>
              <a:t>Disability </a:t>
            </a:r>
            <a:r>
              <a:rPr lang="en-AU" dirty="0"/>
              <a:t>Standards </a:t>
            </a:r>
          </a:p>
        </p:txBody>
      </p:sp>
      <p:sp>
        <p:nvSpPr>
          <p:cNvPr id="3" name="Content Placeholder 2"/>
          <p:cNvSpPr>
            <a:spLocks noGrp="1"/>
          </p:cNvSpPr>
          <p:nvPr>
            <p:ph idx="1"/>
          </p:nvPr>
        </p:nvSpPr>
        <p:spPr>
          <a:xfrm>
            <a:off x="323528" y="1268760"/>
            <a:ext cx="8496944" cy="4530824"/>
          </a:xfrm>
        </p:spPr>
        <p:txBody>
          <a:bodyPr/>
          <a:lstStyle/>
          <a:p>
            <a:pPr marL="0" indent="0">
              <a:spcBef>
                <a:spcPts val="600"/>
              </a:spcBef>
              <a:spcAft>
                <a:spcPts val="0"/>
              </a:spcAft>
              <a:buNone/>
            </a:pPr>
            <a:r>
              <a:rPr lang="en-AU" sz="2000" dirty="0" smtClean="0">
                <a:latin typeface="Calibri"/>
                <a:ea typeface="Times New Roman"/>
                <a:cs typeface="Times New Roman"/>
              </a:rPr>
              <a:t>Education </a:t>
            </a:r>
            <a:r>
              <a:rPr lang="en-AU" sz="2000" dirty="0">
                <a:latin typeface="Calibri"/>
                <a:ea typeface="Times New Roman"/>
                <a:cs typeface="Times New Roman"/>
              </a:rPr>
              <a:t>providers have three main types of obligations. </a:t>
            </a:r>
            <a:r>
              <a:rPr lang="en-AU" sz="2000" dirty="0" smtClean="0">
                <a:latin typeface="Calibri"/>
                <a:ea typeface="Times New Roman"/>
                <a:cs typeface="Times New Roman"/>
              </a:rPr>
              <a:t>They</a:t>
            </a:r>
            <a:r>
              <a:rPr lang="en-AU" sz="2000" dirty="0">
                <a:latin typeface="Calibri"/>
                <a:ea typeface="Times New Roman"/>
                <a:cs typeface="Times New Roman"/>
              </a:rPr>
              <a:t> must: </a:t>
            </a:r>
          </a:p>
          <a:p>
            <a:pPr marL="742314" lvl="1" indent="-342276">
              <a:spcBef>
                <a:spcPts val="600"/>
              </a:spcBef>
              <a:spcAft>
                <a:spcPts val="0"/>
              </a:spcAft>
              <a:buFont typeface="Symbol"/>
              <a:buChar char=""/>
            </a:pPr>
            <a:r>
              <a:rPr lang="en-AU" sz="2000" dirty="0">
                <a:latin typeface="Calibri"/>
                <a:ea typeface="Times New Roman"/>
                <a:cs typeface="Times New Roman"/>
              </a:rPr>
              <a:t>consult</a:t>
            </a:r>
          </a:p>
          <a:p>
            <a:pPr marL="742314" lvl="1" indent="-342276">
              <a:spcBef>
                <a:spcPts val="600"/>
              </a:spcBef>
              <a:spcAft>
                <a:spcPts val="0"/>
              </a:spcAft>
              <a:buFont typeface="Symbol"/>
              <a:buChar char=""/>
            </a:pPr>
            <a:r>
              <a:rPr lang="en-AU" sz="2000" dirty="0">
                <a:latin typeface="Calibri"/>
                <a:ea typeface="Times New Roman"/>
                <a:cs typeface="Times New Roman"/>
              </a:rPr>
              <a:t>make reasonable adjustments</a:t>
            </a:r>
          </a:p>
          <a:p>
            <a:pPr marL="742314" lvl="1" indent="-342276">
              <a:spcBef>
                <a:spcPts val="600"/>
              </a:spcBef>
              <a:spcAft>
                <a:spcPts val="0"/>
              </a:spcAft>
              <a:buFont typeface="Symbol"/>
              <a:buChar char=""/>
            </a:pPr>
            <a:r>
              <a:rPr lang="en-AU" sz="2000" dirty="0">
                <a:latin typeface="Calibri"/>
                <a:ea typeface="Times New Roman"/>
                <a:cs typeface="Times New Roman"/>
              </a:rPr>
              <a:t>eliminate harassment and victimisation.</a:t>
            </a:r>
          </a:p>
          <a:p>
            <a:pPr marL="0" indent="0">
              <a:spcAft>
                <a:spcPts val="0"/>
              </a:spcAft>
              <a:buNone/>
            </a:pPr>
            <a:r>
              <a:rPr lang="en-AU" sz="2000" dirty="0">
                <a:latin typeface="Calibri"/>
                <a:ea typeface="Times New Roman"/>
                <a:cs typeface="Times New Roman"/>
              </a:rPr>
              <a:t>Consultation</a:t>
            </a:r>
          </a:p>
          <a:p>
            <a:pPr lvl="1"/>
            <a:r>
              <a:rPr lang="en-AU" sz="2000" dirty="0">
                <a:latin typeface="Calibri"/>
                <a:ea typeface="Times New Roman"/>
                <a:cs typeface="Times New Roman"/>
              </a:rPr>
              <a:t>Education providers must consult in order to understand the impact of a student's disability and to determine whether any adjustments or changes are needed to assist the student. </a:t>
            </a:r>
          </a:p>
          <a:p>
            <a:pPr marL="0" indent="0">
              <a:buNone/>
            </a:pPr>
            <a:r>
              <a:rPr lang="en-AU" sz="2000" dirty="0">
                <a:latin typeface="Calibri"/>
                <a:ea typeface="Times New Roman"/>
                <a:cs typeface="Times New Roman"/>
              </a:rPr>
              <a:t>Reasonable adjustments</a:t>
            </a:r>
          </a:p>
          <a:p>
            <a:pPr lvl="1">
              <a:spcBef>
                <a:spcPts val="600"/>
              </a:spcBef>
              <a:spcAft>
                <a:spcPts val="0"/>
              </a:spcAft>
            </a:pPr>
            <a:r>
              <a:rPr lang="en-AU" sz="2000" dirty="0">
                <a:latin typeface="Calibri"/>
                <a:ea typeface="Times New Roman"/>
                <a:cs typeface="Times New Roman"/>
              </a:rPr>
              <a:t>The Standards set out a process whereby education providers can meet the obligation to make reasonable adjustments where necessary.</a:t>
            </a:r>
          </a:p>
          <a:p>
            <a:pPr lvl="1">
              <a:spcBef>
                <a:spcPts val="600"/>
              </a:spcBef>
              <a:spcAft>
                <a:spcPts val="1200"/>
              </a:spcAft>
            </a:pPr>
            <a:r>
              <a:rPr lang="en-AU" sz="2000" dirty="0">
                <a:latin typeface="Calibri"/>
                <a:ea typeface="Times New Roman"/>
                <a:cs typeface="Times New Roman"/>
              </a:rPr>
              <a:t>An adjustment is a measure or action taken to assist a student with disability to participate in education and training on the same basis as other students.</a:t>
            </a:r>
          </a:p>
          <a:p>
            <a:endParaRPr lang="en-AU" dirty="0"/>
          </a:p>
        </p:txBody>
      </p:sp>
    </p:spTree>
    <p:extLst>
      <p:ext uri="{BB962C8B-B14F-4D97-AF65-F5344CB8AC3E}">
        <p14:creationId xmlns:p14="http://schemas.microsoft.com/office/powerpoint/2010/main" val="6954350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1143000"/>
          </a:xfrm>
        </p:spPr>
        <p:txBody>
          <a:bodyPr/>
          <a:lstStyle/>
          <a:p>
            <a:r>
              <a:rPr lang="en-AU" dirty="0" smtClean="0"/>
              <a:t>Disability </a:t>
            </a:r>
            <a:r>
              <a:rPr lang="en-AU" dirty="0"/>
              <a:t>Standards </a:t>
            </a:r>
          </a:p>
        </p:txBody>
      </p:sp>
      <p:sp>
        <p:nvSpPr>
          <p:cNvPr id="3" name="Content Placeholder 2"/>
          <p:cNvSpPr>
            <a:spLocks noGrp="1"/>
          </p:cNvSpPr>
          <p:nvPr>
            <p:ph idx="1"/>
          </p:nvPr>
        </p:nvSpPr>
        <p:spPr>
          <a:xfrm>
            <a:off x="251520" y="1340768"/>
            <a:ext cx="8568952" cy="4386808"/>
          </a:xfrm>
        </p:spPr>
        <p:txBody>
          <a:bodyPr/>
          <a:lstStyle/>
          <a:p>
            <a:pPr marL="0" indent="0">
              <a:spcBef>
                <a:spcPts val="600"/>
              </a:spcBef>
              <a:spcAft>
                <a:spcPts val="0"/>
              </a:spcAft>
              <a:buNone/>
            </a:pPr>
            <a:r>
              <a:rPr lang="en-AU" sz="2400" dirty="0">
                <a:latin typeface="Calibri"/>
                <a:ea typeface="Times New Roman"/>
                <a:cs typeface="Times New Roman"/>
              </a:rPr>
              <a:t>Education providers are required only to make reasonable</a:t>
            </a:r>
            <a:r>
              <a:rPr lang="en-AU" sz="2400" i="1" dirty="0">
                <a:latin typeface="Calibri"/>
                <a:ea typeface="Times New Roman"/>
                <a:cs typeface="Times New Roman"/>
              </a:rPr>
              <a:t> </a:t>
            </a:r>
            <a:r>
              <a:rPr lang="en-AU" sz="2400" dirty="0" smtClean="0">
                <a:latin typeface="Calibri"/>
                <a:ea typeface="Times New Roman"/>
                <a:cs typeface="Times New Roman"/>
              </a:rPr>
              <a:t>adjustments </a:t>
            </a:r>
          </a:p>
          <a:p>
            <a:pPr marL="0" indent="0">
              <a:spcBef>
                <a:spcPts val="600"/>
              </a:spcBef>
              <a:spcAft>
                <a:spcPts val="0"/>
              </a:spcAft>
              <a:buNone/>
            </a:pPr>
            <a:r>
              <a:rPr lang="en-AU" sz="2400" b="0" dirty="0" smtClean="0">
                <a:latin typeface="Calibri"/>
                <a:ea typeface="Times New Roman"/>
                <a:cs typeface="Times New Roman"/>
              </a:rPr>
              <a:t>Schools </a:t>
            </a:r>
            <a:r>
              <a:rPr lang="en-AU" sz="2400" b="0" dirty="0">
                <a:latin typeface="Calibri"/>
                <a:ea typeface="Times New Roman"/>
                <a:cs typeface="Times New Roman"/>
              </a:rPr>
              <a:t>can draw upon a broad range of resources to provide reasonable adjustments – including resources, materials and programs that may be in the form of targeted funding through a disability program, ongoing school funding or a redirection of general school resources to address the needs of students with disability.</a:t>
            </a:r>
          </a:p>
          <a:p>
            <a:pPr marL="0" indent="0">
              <a:spcBef>
                <a:spcPts val="600"/>
              </a:spcBef>
              <a:spcAft>
                <a:spcPts val="0"/>
              </a:spcAft>
              <a:buNone/>
            </a:pPr>
            <a:r>
              <a:rPr lang="en-AU" sz="2400" dirty="0">
                <a:latin typeface="Calibri"/>
                <a:ea typeface="Times New Roman"/>
                <a:cs typeface="Times New Roman"/>
              </a:rPr>
              <a:t>Other options </a:t>
            </a:r>
            <a:endParaRPr lang="en-AU" sz="2400" dirty="0" smtClean="0">
              <a:latin typeface="Calibri"/>
              <a:ea typeface="Times New Roman"/>
              <a:cs typeface="Times New Roman"/>
            </a:endParaRPr>
          </a:p>
          <a:p>
            <a:pPr marL="0" indent="0">
              <a:spcBef>
                <a:spcPts val="600"/>
              </a:spcBef>
              <a:spcAft>
                <a:spcPts val="0"/>
              </a:spcAft>
              <a:buNone/>
            </a:pPr>
            <a:r>
              <a:rPr lang="en-AU" sz="2400" b="0" dirty="0" smtClean="0">
                <a:latin typeface="Calibri"/>
                <a:ea typeface="Times New Roman"/>
                <a:cs typeface="Times New Roman"/>
              </a:rPr>
              <a:t>Include </a:t>
            </a:r>
            <a:r>
              <a:rPr lang="en-AU" sz="2400" b="0" dirty="0">
                <a:latin typeface="Calibri"/>
                <a:ea typeface="Times New Roman"/>
                <a:cs typeface="Times New Roman"/>
              </a:rPr>
              <a:t>support through student services and allied health staff, specialist and targeted curriculum material and use of expertise within the school or network.</a:t>
            </a:r>
          </a:p>
          <a:p>
            <a:endParaRPr lang="en-AU" dirty="0"/>
          </a:p>
        </p:txBody>
      </p:sp>
    </p:spTree>
    <p:extLst>
      <p:ext uri="{BB962C8B-B14F-4D97-AF65-F5344CB8AC3E}">
        <p14:creationId xmlns:p14="http://schemas.microsoft.com/office/powerpoint/2010/main" val="156759261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456346" cy="569082"/>
          </a:xfrm>
        </p:spPr>
        <p:txBody>
          <a:bodyPr/>
          <a:lstStyle/>
          <a:p>
            <a:r>
              <a:rPr lang="en-AU" sz="3600" dirty="0">
                <a:latin typeface="Arial" pitchFamily="34" charset="0"/>
                <a:cs typeface="Arial" pitchFamily="34" charset="0"/>
              </a:rPr>
              <a:t>National Curriculum Review – Recommendation</a:t>
            </a:r>
            <a:r>
              <a:rPr lang="en-AU" sz="2800" dirty="0"/>
              <a:t/>
            </a:r>
            <a:br>
              <a:rPr lang="en-AU" sz="2800" dirty="0"/>
            </a:br>
            <a:endParaRPr lang="en-AU" sz="2800" dirty="0"/>
          </a:p>
        </p:txBody>
      </p:sp>
      <p:sp>
        <p:nvSpPr>
          <p:cNvPr id="3" name="Content Placeholder 2"/>
          <p:cNvSpPr>
            <a:spLocks noGrp="1"/>
          </p:cNvSpPr>
          <p:nvPr>
            <p:ph idx="1"/>
          </p:nvPr>
        </p:nvSpPr>
        <p:spPr>
          <a:xfrm>
            <a:off x="395536" y="1700808"/>
            <a:ext cx="8424936" cy="4608512"/>
          </a:xfrm>
        </p:spPr>
        <p:txBody>
          <a:bodyPr/>
          <a:lstStyle/>
          <a:p>
            <a:pPr marL="0" indent="0">
              <a:buNone/>
            </a:pPr>
            <a:r>
              <a:rPr lang="en-AU" sz="2200" b="0" dirty="0"/>
              <a:t>The special circumstances of students with disability needs better attention than it has received in the past. We recommend that ACARA reinvigorate the momentum that had been established in this area with further research and a deep consultation with special education experts, plus trials in schools of the approach which has been taken with ‘towards Level 1’ in </a:t>
            </a:r>
            <a:r>
              <a:rPr lang="en-AU" sz="2200" b="0" dirty="0" err="1"/>
              <a:t>AusVELS</a:t>
            </a:r>
            <a:r>
              <a:rPr lang="en-AU" sz="2200" b="0" dirty="0"/>
              <a:t> in Victoria which has been highly commended to us</a:t>
            </a:r>
            <a:r>
              <a:rPr lang="en-AU" sz="2200" b="0" dirty="0" smtClean="0"/>
              <a:t>.</a:t>
            </a:r>
          </a:p>
          <a:p>
            <a:pPr marL="0" indent="0">
              <a:buNone/>
            </a:pPr>
            <a:r>
              <a:rPr lang="en-AU" sz="2200" dirty="0" smtClean="0"/>
              <a:t>Recommendation </a:t>
            </a:r>
            <a:r>
              <a:rPr lang="en-AU" sz="2200" dirty="0"/>
              <a:t>10</a:t>
            </a:r>
          </a:p>
          <a:p>
            <a:pPr marL="0" indent="0">
              <a:buNone/>
            </a:pPr>
            <a:r>
              <a:rPr lang="en-AU" sz="2200" b="0" dirty="0"/>
              <a:t>ACARA, guided by special education experts, improve the inclusivity of the Australian Curriculum by more appropriately addressing the needs of students with disability, particularly those working towards the Foundation </a:t>
            </a:r>
            <a:r>
              <a:rPr lang="en-AU" sz="1800" b="0" dirty="0"/>
              <a:t>level.</a:t>
            </a:r>
          </a:p>
        </p:txBody>
      </p:sp>
    </p:spTree>
    <p:extLst>
      <p:ext uri="{BB962C8B-B14F-4D97-AF65-F5344CB8AC3E}">
        <p14:creationId xmlns:p14="http://schemas.microsoft.com/office/powerpoint/2010/main" val="101822875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10 PPT Template">
  <a:themeElements>
    <a:clrScheme name="VCAA">
      <a:dk1>
        <a:sysClr val="windowText" lastClr="000000"/>
      </a:dk1>
      <a:lt1>
        <a:sysClr val="window" lastClr="FFFFFF"/>
      </a:lt1>
      <a:dk2>
        <a:srgbClr val="999999"/>
      </a:dk2>
      <a:lt2>
        <a:srgbClr val="0099E3"/>
      </a:lt2>
      <a:accent1>
        <a:srgbClr val="517AB8"/>
      </a:accent1>
      <a:accent2>
        <a:srgbClr val="C6006F"/>
      </a:accent2>
      <a:accent3>
        <a:srgbClr val="F16D9A"/>
      </a:accent3>
      <a:accent4>
        <a:srgbClr val="8DC63F"/>
      </a:accent4>
      <a:accent5>
        <a:srgbClr val="FFC700"/>
      </a:accent5>
      <a:accent6>
        <a:srgbClr val="F78E1E"/>
      </a:accent6>
      <a:hlink>
        <a:srgbClr val="7F3F98"/>
      </a:hlink>
      <a:folHlink>
        <a:srgbClr val="0033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A2A11A40BE9045AE22BD0150786171" ma:contentTypeVersion="2" ma:contentTypeDescription="Create a new document." ma:contentTypeScope="" ma:versionID="a30143d08fe7ba904f479db3a82dc8d2">
  <xsd:schema xmlns:xsd="http://www.w3.org/2001/XMLSchema" xmlns:xs="http://www.w3.org/2001/XMLSchema" xmlns:p="http://schemas.microsoft.com/office/2006/metadata/properties" xmlns:ns1="http://schemas.microsoft.com/sharepoint/v3" targetNamespace="http://schemas.microsoft.com/office/2006/metadata/properties" ma:root="true" ma:fieldsID="42b686e5b4d9b38ce3c7d81e5cb6e22f"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DEECD_Expi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DEECD_Expired" ma:index="10" nillable="true" ma:displayName="Expired" ma:default="0" ma:internalName="DEECD_Expi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EECD_Expired xmlns="http://schemas.microsoft.com/sharepoint/v3">false</DEECD_Expire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26226B-8BA2-4881-A14A-7DB06DB02BAC}"/>
</file>

<file path=customXml/itemProps2.xml><?xml version="1.0" encoding="utf-8"?>
<ds:datastoreItem xmlns:ds="http://schemas.openxmlformats.org/officeDocument/2006/customXml" ds:itemID="{93B33F0B-3D3D-41B5-ABF8-4C74B6AB374B}"/>
</file>

<file path=customXml/itemProps3.xml><?xml version="1.0" encoding="utf-8"?>
<ds:datastoreItem xmlns:ds="http://schemas.openxmlformats.org/officeDocument/2006/customXml" ds:itemID="{2FCF5E00-EE81-47A7-A398-7FC2C8C0096D}"/>
</file>

<file path=docProps/app.xml><?xml version="1.0" encoding="utf-8"?>
<Properties xmlns="http://schemas.openxmlformats.org/officeDocument/2006/extended-properties" xmlns:vt="http://schemas.openxmlformats.org/officeDocument/2006/docPropsVTypes">
  <Template>F10 PPT Template</Template>
  <TotalTime>1505</TotalTime>
  <Words>1104</Words>
  <Application>Microsoft Office PowerPoint</Application>
  <PresentationFormat>On-screen Show (4:3)</PresentationFormat>
  <Paragraphs>105</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F10 PPT Template</vt:lpstr>
      <vt:lpstr>Introducing  Victorian Curriculum - Towards Foundation  Levels A to D</vt:lpstr>
      <vt:lpstr>Agenda</vt:lpstr>
      <vt:lpstr>Poll</vt:lpstr>
      <vt:lpstr>Why curriculum matters!</vt:lpstr>
      <vt:lpstr>Disability Standards for Education  </vt:lpstr>
      <vt:lpstr>Disability Standards </vt:lpstr>
      <vt:lpstr>Disability Standards </vt:lpstr>
      <vt:lpstr>Disability Standards </vt:lpstr>
      <vt:lpstr>National Curriculum Review – Recommendation </vt:lpstr>
      <vt:lpstr>Questions</vt:lpstr>
      <vt:lpstr>The curriculum continuum</vt:lpstr>
      <vt:lpstr>PowerPoint Presentation</vt:lpstr>
      <vt:lpstr>Diversity of Learners</vt:lpstr>
      <vt:lpstr>Diversity of Learners</vt:lpstr>
      <vt:lpstr>Diversity of Learners</vt:lpstr>
      <vt:lpstr>Poll</vt:lpstr>
      <vt:lpstr>PowerPoint Presentation</vt:lpstr>
      <vt:lpstr>PowerPoint Presentation</vt:lpstr>
      <vt:lpstr>PowerPoint Presentation</vt:lpstr>
      <vt:lpstr>PowerPoint Presentation</vt:lpstr>
      <vt:lpstr>PowerPoint Presentation</vt:lpstr>
      <vt:lpstr>PowerPoint Presentation</vt:lpstr>
      <vt:lpstr>Reporting</vt:lpstr>
      <vt:lpstr>Questions</vt:lpstr>
      <vt:lpstr>Resources</vt:lpstr>
      <vt:lpstr>Location / Contact details </vt:lpstr>
    </vt:vector>
  </TitlesOfParts>
  <Company>Victorian Curriculum and Assessment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Levels A - D</dc:title>
  <dc:creator>Victorian Curriculum and Assessment Authority</dc:creator>
  <cp:keywords>Introduction of Levels A - D</cp:keywords>
  <cp:lastModifiedBy>Ng, Francis F</cp:lastModifiedBy>
  <cp:revision>77</cp:revision>
  <cp:lastPrinted>2016-08-30T01:12:04Z</cp:lastPrinted>
  <dcterms:created xsi:type="dcterms:W3CDTF">2016-01-14T23:52:34Z</dcterms:created>
  <dcterms:modified xsi:type="dcterms:W3CDTF">2016-08-31T05:34:32Z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ECD_Author">
    <vt:lpwstr>25;#VCAA|ae0180aa-7478-4220-a827-32d8158f8b8e</vt:lpwstr>
  </property>
  <property fmtid="{D5CDD505-2E9C-101B-9397-08002B2CF9AE}" pid="3" name="DEECD_SubjectCategory">
    <vt:lpwstr/>
  </property>
  <property fmtid="{D5CDD505-2E9C-101B-9397-08002B2CF9AE}" pid="4" name="ContentTypeId">
    <vt:lpwstr>0x0101007BA2A11A40BE9045AE22BD0150786171</vt:lpwstr>
  </property>
  <property fmtid="{D5CDD505-2E9C-101B-9397-08002B2CF9AE}" pid="5" name="DEECD_ItemType">
    <vt:lpwstr>40;#Page|eb523acf-a821-456c-a76b-7607578309d7</vt:lpwstr>
  </property>
  <property fmtid="{D5CDD505-2E9C-101B-9397-08002B2CF9AE}" pid="6" name="DEECD_Audience">
    <vt:lpwstr/>
  </property>
</Properties>
</file>