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81" r:id="rId3"/>
    <p:sldId id="320" r:id="rId4"/>
    <p:sldId id="275" r:id="rId5"/>
    <p:sldId id="276" r:id="rId6"/>
    <p:sldId id="322" r:id="rId7"/>
    <p:sldId id="326" r:id="rId8"/>
    <p:sldId id="325" r:id="rId9"/>
    <p:sldId id="321" r:id="rId10"/>
    <p:sldId id="324" r:id="rId11"/>
    <p:sldId id="298" r:id="rId12"/>
    <p:sldId id="299" r:id="rId13"/>
    <p:sldId id="313" r:id="rId14"/>
    <p:sldId id="311" r:id="rId15"/>
    <p:sldId id="312" r:id="rId16"/>
    <p:sldId id="327" r:id="rId17"/>
    <p:sldId id="314" r:id="rId18"/>
    <p:sldId id="316" r:id="rId19"/>
    <p:sldId id="328" r:id="rId20"/>
    <p:sldId id="315" r:id="rId21"/>
    <p:sldId id="318" r:id="rId22"/>
    <p:sldId id="319" r:id="rId23"/>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100" d="100"/>
          <a:sy n="100" d="100"/>
        </p:scale>
        <p:origin x="-194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dirty="0"/>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dirty="0"/>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dirty="0"/>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dirty="0"/>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dirty="0"/>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5C38F44-3B81-46BB-BDD0-F938191AD032}" type="slidenum">
              <a:rPr lang="en-AU" smtClean="0">
                <a:solidFill>
                  <a:prstClr val="black"/>
                </a:solidFill>
              </a:rPr>
              <a:pPr/>
              <a:t>21</a:t>
            </a:fld>
            <a:endParaRPr lang="en-AU" dirty="0">
              <a:solidFill>
                <a:prstClr val="black"/>
              </a:solidFill>
            </a:endParaRPr>
          </a:p>
        </p:txBody>
      </p:sp>
    </p:spTree>
    <p:extLst>
      <p:ext uri="{BB962C8B-B14F-4D97-AF65-F5344CB8AC3E}">
        <p14:creationId xmlns:p14="http://schemas.microsoft.com/office/powerpoint/2010/main" val="2346837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5548012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61983843"/>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197504455"/>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956590855"/>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1851683"/>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160061893"/>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45545462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484459480"/>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792387"/>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01961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42285378"/>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3096220"/>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43139717"/>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75417156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265925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50836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584153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16461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868148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q"/>
        <a:defRPr sz="3000" b="1">
          <a:solidFill>
            <a:srgbClr val="303132"/>
          </a:solidFill>
          <a:latin typeface="+mn-lt"/>
          <a:ea typeface="+mn-ea"/>
          <a:cs typeface="+mn-cs"/>
        </a:defRPr>
      </a:lvl1pPr>
      <a:lvl2pPr marL="742950" indent="-285750" algn="l" rtl="0" eaLnBrk="1" fontAlgn="base" hangingPunct="1">
        <a:spcBef>
          <a:spcPct val="20000"/>
        </a:spcBef>
        <a:spcAft>
          <a:spcPct val="0"/>
        </a:spcAft>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extLst>
      <p:ext uri="{BB962C8B-B14F-4D97-AF65-F5344CB8AC3E}">
        <p14:creationId xmlns:p14="http://schemas.microsoft.com/office/powerpoint/2010/main" val="2720687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q"/>
        <a:defRPr sz="3000" b="1">
          <a:solidFill>
            <a:srgbClr val="303132"/>
          </a:solidFill>
          <a:latin typeface="+mn-lt"/>
          <a:ea typeface="+mn-ea"/>
          <a:cs typeface="+mn-cs"/>
        </a:defRPr>
      </a:lvl1pPr>
      <a:lvl2pPr marL="742950" indent="-285750" algn="l" rtl="0" eaLnBrk="1" fontAlgn="base" hangingPunct="1">
        <a:spcBef>
          <a:spcPct val="20000"/>
        </a:spcBef>
        <a:spcAft>
          <a:spcPct val="0"/>
        </a:spcAft>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vcaa.vic.edu.au/Pages/index.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victoriancurriculum.vcaa.vic.edu.au/"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victoriancurriculum.vcaa.vic.edu.au/" TargetMode="External"/><Relationship Id="rId7" Type="http://schemas.openxmlformats.org/officeDocument/2006/relationships/hyperlink" Target="mailto:foster.sharon.a@edumail.vic.gov.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curriculumplanning.vcaa.vic.edu.au/home" TargetMode="External"/><Relationship Id="rId5" Type="http://schemas.openxmlformats.org/officeDocument/2006/relationships/hyperlink" Target="http://www.vcaa.vic.edu.au/Pages/foundation10/curriculum/index.aspx" TargetMode="External"/><Relationship Id="rId4" Type="http://schemas.openxmlformats.org/officeDocument/2006/relationships/hyperlink" Target="http://ausvels.vcaa.vic.edu.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24744"/>
            <a:ext cx="7772400" cy="4176463"/>
          </a:xfrm>
        </p:spPr>
        <p:txBody>
          <a:bodyPr/>
          <a:lstStyle/>
          <a:p>
            <a:r>
              <a:rPr lang="en-US" dirty="0"/>
              <a:t>Victorian Curriculum</a:t>
            </a:r>
            <a:r>
              <a:rPr lang="en-US" dirty="0" smtClean="0"/>
              <a:t>:</a:t>
            </a:r>
            <a:r>
              <a:rPr lang="en-US" dirty="0"/>
              <a:t/>
            </a:r>
            <a:br>
              <a:rPr lang="en-US" dirty="0"/>
            </a:br>
            <a:r>
              <a:rPr lang="en-US" dirty="0"/>
              <a:t>Focus on </a:t>
            </a:r>
            <a:r>
              <a:rPr lang="en-US" dirty="0" smtClean="0"/>
              <a:t>Economics and </a:t>
            </a:r>
            <a:r>
              <a:rPr lang="en-US" dirty="0" smtClean="0"/>
              <a:t>Business</a:t>
            </a:r>
            <a:br>
              <a:rPr lang="en-US" dirty="0" smtClean="0"/>
            </a:br>
            <a:r>
              <a:rPr lang="en-US" dirty="0" smtClean="0"/>
              <a:t/>
            </a:r>
            <a:br>
              <a:rPr lang="en-US" dirty="0" smtClean="0"/>
            </a:br>
            <a:r>
              <a:rPr lang="en-US" sz="3600" b="0" dirty="0" smtClean="0"/>
              <a:t>(Secondary)</a:t>
            </a:r>
            <a:endParaRPr lang="en-AU" sz="3600" b="0" dirty="0"/>
          </a:p>
        </p:txBody>
      </p:sp>
    </p:spTree>
    <p:extLst>
      <p:ext uri="{BB962C8B-B14F-4D97-AF65-F5344CB8AC3E}">
        <p14:creationId xmlns:p14="http://schemas.microsoft.com/office/powerpoint/2010/main" val="11112785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Enterprising behaviours and capabilities</a:t>
            </a:r>
            <a:endParaRPr lang="en-AU" sz="3600" dirty="0"/>
          </a:p>
        </p:txBody>
      </p:sp>
      <p:sp>
        <p:nvSpPr>
          <p:cNvPr id="3" name="Content Placeholder 2"/>
          <p:cNvSpPr>
            <a:spLocks noGrp="1"/>
          </p:cNvSpPr>
          <p:nvPr>
            <p:ph idx="1"/>
          </p:nvPr>
        </p:nvSpPr>
        <p:spPr/>
        <p:txBody>
          <a:bodyPr/>
          <a:lstStyle/>
          <a:p>
            <a:pPr>
              <a:buFont typeface="Arial" pitchFamily="34" charset="0"/>
              <a:buChar char="•"/>
            </a:pPr>
            <a:endParaRPr lang="en-US" sz="2400" b="0" dirty="0" smtClean="0"/>
          </a:p>
          <a:p>
            <a:pPr>
              <a:buFont typeface="Arial" pitchFamily="34" charset="0"/>
              <a:buChar char="•"/>
            </a:pPr>
            <a:r>
              <a:rPr lang="en-US" sz="2400" b="0" dirty="0" smtClean="0"/>
              <a:t>Integrated </a:t>
            </a:r>
            <a:r>
              <a:rPr lang="en-US" sz="2400" b="0" dirty="0" smtClean="0"/>
              <a:t>across the levels</a:t>
            </a:r>
          </a:p>
          <a:p>
            <a:pPr>
              <a:buFont typeface="Arial" pitchFamily="34" charset="0"/>
              <a:buChar char="•"/>
            </a:pPr>
            <a:r>
              <a:rPr lang="en-US" sz="2400" b="0" dirty="0" smtClean="0"/>
              <a:t>Students are encouraged to be adaptable, demonstrate initiative, solve problems and take leadership roles.</a:t>
            </a:r>
          </a:p>
          <a:p>
            <a:pPr>
              <a:buFont typeface="Arial" pitchFamily="34" charset="0"/>
              <a:buChar char="•"/>
            </a:pPr>
            <a:r>
              <a:rPr lang="en-US" sz="2400" b="0" dirty="0" smtClean="0"/>
              <a:t>In a constantly changing world, enterprising behaviours and capabilities provide individuals with skills to manage change.</a:t>
            </a:r>
            <a:endParaRPr lang="en-AU" sz="2400" b="0" dirty="0"/>
          </a:p>
        </p:txBody>
      </p:sp>
    </p:spTree>
    <p:extLst>
      <p:ext uri="{BB962C8B-B14F-4D97-AF65-F5344CB8AC3E}">
        <p14:creationId xmlns:p14="http://schemas.microsoft.com/office/powerpoint/2010/main" val="642859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US" dirty="0" smtClean="0"/>
              <a:t>Key change from </a:t>
            </a:r>
            <a:r>
              <a:rPr lang="en-US" dirty="0" err="1" smtClean="0"/>
              <a:t>AusVELS</a:t>
            </a:r>
            <a:endParaRPr lang="en-AU" dirty="0"/>
          </a:p>
        </p:txBody>
      </p:sp>
      <p:sp>
        <p:nvSpPr>
          <p:cNvPr id="3" name="Content Placeholder 2"/>
          <p:cNvSpPr>
            <a:spLocks noGrp="1"/>
          </p:cNvSpPr>
          <p:nvPr>
            <p:ph idx="1"/>
          </p:nvPr>
        </p:nvSpPr>
        <p:spPr>
          <a:xfrm>
            <a:off x="539552" y="1556792"/>
            <a:ext cx="8136904" cy="4602832"/>
          </a:xfrm>
        </p:spPr>
        <p:txBody>
          <a:bodyPr/>
          <a:lstStyle/>
          <a:p>
            <a:pPr marL="0" indent="0">
              <a:buNone/>
            </a:pPr>
            <a:endParaRPr lang="en-US" sz="2000" b="0" dirty="0" smtClean="0"/>
          </a:p>
          <a:p>
            <a:pPr marL="0" indent="0">
              <a:buNone/>
            </a:pPr>
            <a:r>
              <a:rPr lang="en-US" sz="2000" b="0" dirty="0" smtClean="0"/>
              <a:t>The </a:t>
            </a:r>
            <a:r>
              <a:rPr lang="en-US" sz="2000" b="0" dirty="0" smtClean="0"/>
              <a:t>Victorian Curriculum – Economics and Business does not incorporate vocational pathways, education and training requirements, or skills and strategies for transition to employment and further education and training.</a:t>
            </a:r>
          </a:p>
          <a:p>
            <a:pPr marL="0" indent="0">
              <a:buNone/>
            </a:pPr>
            <a:endParaRPr lang="en-US" sz="2000" b="0" dirty="0" smtClean="0"/>
          </a:p>
          <a:p>
            <a:pPr>
              <a:buFont typeface="Arial" pitchFamily="34" charset="0"/>
              <a:buChar char="•"/>
            </a:pPr>
            <a:r>
              <a:rPr lang="en-US" sz="2000" b="0" dirty="0" smtClean="0"/>
              <a:t>The Victorian Careers Curriculum Framework (Dept of Education, Sept 2013) provides a scaffold for schools to develop localised and customised quality career development programs.</a:t>
            </a:r>
            <a:endParaRPr lang="en-AU" sz="2000" b="0" dirty="0"/>
          </a:p>
        </p:txBody>
      </p:sp>
    </p:spTree>
    <p:extLst>
      <p:ext uri="{BB962C8B-B14F-4D97-AF65-F5344CB8AC3E}">
        <p14:creationId xmlns:p14="http://schemas.microsoft.com/office/powerpoint/2010/main" val="2131136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142984"/>
            <a:ext cx="7772400" cy="1143000"/>
          </a:xfrm>
        </p:spPr>
        <p:txBody>
          <a:bodyPr/>
          <a:lstStyle/>
          <a:p>
            <a:r>
              <a:rPr lang="en-US" sz="4000" dirty="0" smtClean="0"/>
              <a:t>Victorian Curriculum website</a:t>
            </a:r>
            <a:endParaRPr lang="en-US" sz="4000" dirty="0"/>
          </a:p>
        </p:txBody>
      </p:sp>
      <p:sp>
        <p:nvSpPr>
          <p:cNvPr id="3" name="Content Placeholder 2"/>
          <p:cNvSpPr>
            <a:spLocks noGrp="1"/>
          </p:cNvSpPr>
          <p:nvPr>
            <p:ph idx="1"/>
          </p:nvPr>
        </p:nvSpPr>
        <p:spPr>
          <a:xfrm>
            <a:off x="428596" y="1981200"/>
            <a:ext cx="8358246" cy="3962400"/>
          </a:xfrm>
        </p:spPr>
        <p:txBody>
          <a:bodyPr/>
          <a:lstStyle/>
          <a:p>
            <a:pPr algn="ctr">
              <a:buNone/>
            </a:pPr>
            <a:endParaRPr lang="en-US" dirty="0" smtClean="0"/>
          </a:p>
          <a:p>
            <a:pPr algn="ctr">
              <a:buNone/>
            </a:pPr>
            <a:endParaRPr lang="en-US" dirty="0" smtClean="0"/>
          </a:p>
          <a:p>
            <a:pPr algn="ctr">
              <a:buNone/>
            </a:pPr>
            <a:r>
              <a:rPr lang="en-US" dirty="0" smtClean="0">
                <a:hlinkClick r:id="rId2"/>
              </a:rPr>
              <a:t>http://www.vcaa.vic.edu.au/Pages/index.aspx</a:t>
            </a:r>
            <a:endParaRPr lang="en-US" dirty="0"/>
          </a:p>
        </p:txBody>
      </p:sp>
    </p:spTree>
    <p:extLst>
      <p:ext uri="{BB962C8B-B14F-4D97-AF65-F5344CB8AC3E}">
        <p14:creationId xmlns:p14="http://schemas.microsoft.com/office/powerpoint/2010/main" val="3849143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sz="3600" dirty="0" smtClean="0"/>
              <a:t>Victorian Curriculum website</a:t>
            </a:r>
            <a:endParaRPr lang="en-AU" sz="36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44824"/>
            <a:ext cx="4139347" cy="3175992"/>
          </a:xfrm>
          <a:prstGeom prst="rect">
            <a:avLst/>
          </a:prstGeom>
          <a:noFill/>
          <a:ln w="317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972290"/>
            <a:ext cx="5245557" cy="3760966"/>
          </a:xfrm>
          <a:prstGeom prst="rect">
            <a:avLst/>
          </a:prstGeom>
          <a:noFill/>
          <a:ln w="317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1628800"/>
            <a:ext cx="5126033" cy="4608512"/>
          </a:xfrm>
          <a:prstGeom prst="rect">
            <a:avLst/>
          </a:prstGeom>
          <a:noFill/>
          <a:ln w="317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1268760"/>
            <a:ext cx="5976664" cy="5015254"/>
          </a:xfrm>
          <a:prstGeom prst="rect">
            <a:avLst/>
          </a:prstGeom>
          <a:noFill/>
          <a:ln w="317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8497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sz="3600" dirty="0" smtClean="0"/>
              <a:t>Scope and Sequence Levels 5-10</a:t>
            </a:r>
            <a:endParaRPr lang="en-AU" sz="36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045317"/>
            <a:ext cx="4932040" cy="3127511"/>
          </a:xfrm>
          <a:prstGeom prst="rect">
            <a:avLst/>
          </a:prstGeom>
          <a:noFill/>
          <a:ln w="317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412776"/>
            <a:ext cx="4338479" cy="4680991"/>
          </a:xfrm>
          <a:prstGeom prst="rect">
            <a:avLst/>
          </a:prstGeom>
          <a:noFill/>
          <a:ln w="317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5555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dirty="0" smtClean="0"/>
              <a:t>Strands</a:t>
            </a:r>
            <a:endParaRPr lang="en-AU" dirty="0"/>
          </a:p>
        </p:txBody>
      </p:sp>
      <p:sp>
        <p:nvSpPr>
          <p:cNvPr id="3" name="Content Placeholder 2"/>
          <p:cNvSpPr>
            <a:spLocks noGrp="1"/>
          </p:cNvSpPr>
          <p:nvPr>
            <p:ph idx="1"/>
          </p:nvPr>
        </p:nvSpPr>
        <p:spPr>
          <a:xfrm>
            <a:off x="685800" y="1412776"/>
            <a:ext cx="7772400" cy="4530824"/>
          </a:xfrm>
        </p:spPr>
        <p:txBody>
          <a:bodyPr/>
          <a:lstStyle/>
          <a:p>
            <a:pPr marL="0" indent="0" algn="ctr">
              <a:buNone/>
            </a:pPr>
            <a:endParaRPr lang="en-US" sz="2000" b="0" dirty="0" smtClean="0"/>
          </a:p>
          <a:p>
            <a:pPr marL="0" indent="0" algn="ctr">
              <a:buNone/>
            </a:pPr>
            <a:endParaRPr lang="en-US" sz="2000" b="0" dirty="0"/>
          </a:p>
          <a:p>
            <a:pPr marL="0" indent="0" algn="ctr">
              <a:buNone/>
            </a:pPr>
            <a:r>
              <a:rPr lang="en-US" sz="2000" b="0" dirty="0" smtClean="0"/>
              <a:t>While </a:t>
            </a:r>
            <a:r>
              <a:rPr lang="en-US" sz="2000" b="0" dirty="0"/>
              <a:t>each strand has content </a:t>
            </a:r>
            <a:r>
              <a:rPr lang="en-US" sz="2000" b="0" dirty="0" smtClean="0"/>
              <a:t>descriptions,</a:t>
            </a:r>
            <a:r>
              <a:rPr lang="en-US" sz="2000" b="0" dirty="0"/>
              <a:t> </a:t>
            </a:r>
            <a:r>
              <a:rPr lang="en-US" sz="2000" b="0" dirty="0" smtClean="0"/>
              <a:t>(‘what’ must be taught),</a:t>
            </a:r>
            <a:endParaRPr lang="en-US" sz="2000" b="0" dirty="0"/>
          </a:p>
          <a:p>
            <a:pPr marL="0" lvl="0" indent="0" algn="ctr">
              <a:buNone/>
            </a:pPr>
            <a:r>
              <a:rPr lang="en-US" sz="2000" b="0" dirty="0" smtClean="0"/>
              <a:t> </a:t>
            </a:r>
            <a:r>
              <a:rPr lang="en-US" sz="2000" b="0" dirty="0"/>
              <a:t>they </a:t>
            </a:r>
            <a:r>
              <a:rPr lang="en-US" sz="2000" b="0" dirty="0" smtClean="0"/>
              <a:t>should not </a:t>
            </a:r>
            <a:r>
              <a:rPr lang="en-US" sz="2000" b="0" dirty="0"/>
              <a:t>be considered as a checklist. </a:t>
            </a:r>
            <a:endParaRPr lang="en-US" sz="2000" b="0" dirty="0" smtClean="0"/>
          </a:p>
          <a:p>
            <a:pPr marL="0" lvl="0" indent="0" algn="ctr">
              <a:buNone/>
            </a:pPr>
            <a:endParaRPr lang="en-US" sz="2000" b="0" dirty="0"/>
          </a:p>
          <a:p>
            <a:pPr marL="0" lvl="0" indent="0" algn="ctr">
              <a:buNone/>
            </a:pPr>
            <a:r>
              <a:rPr lang="en-US" sz="2000" b="0" dirty="0"/>
              <a:t>The teaching and learning program for EB </a:t>
            </a:r>
            <a:r>
              <a:rPr lang="en-US" sz="2000" b="0" dirty="0" smtClean="0"/>
              <a:t>should </a:t>
            </a:r>
            <a:r>
              <a:rPr lang="en-US" sz="2000" b="0" dirty="0"/>
              <a:t>integrate the content descriptions into ‘topics’/units of work. </a:t>
            </a:r>
            <a:r>
              <a:rPr lang="en-US" sz="2000" b="0" dirty="0" smtClean="0"/>
              <a:t>(‘how’ the curriculum is delivered.)</a:t>
            </a:r>
            <a:endParaRPr lang="en-US" sz="2000" b="0" dirty="0"/>
          </a:p>
          <a:p>
            <a:endParaRPr lang="en-AU" sz="2000" b="0" dirty="0"/>
          </a:p>
        </p:txBody>
      </p:sp>
    </p:spTree>
    <p:extLst>
      <p:ext uri="{BB962C8B-B14F-4D97-AF65-F5344CB8AC3E}">
        <p14:creationId xmlns:p14="http://schemas.microsoft.com/office/powerpoint/2010/main" val="375636028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772400" cy="864096"/>
          </a:xfrm>
        </p:spPr>
        <p:txBody>
          <a:bodyPr/>
          <a:lstStyle/>
          <a:p>
            <a:r>
              <a:rPr lang="en-AU" sz="2800" dirty="0" smtClean="0"/>
              <a:t>Linking curriculum and teaching and learning activities</a:t>
            </a:r>
            <a:endParaRPr lang="en-AU"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772400" cy="198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81182"/>
            <a:ext cx="7776864" cy="98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15" y="4381642"/>
            <a:ext cx="7771109" cy="139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3485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772400" cy="587152"/>
          </a:xfrm>
        </p:spPr>
        <p:txBody>
          <a:bodyPr/>
          <a:lstStyle/>
          <a:p>
            <a:r>
              <a:rPr lang="en-AU" sz="3600" dirty="0" smtClean="0"/>
              <a:t>Sample activity - ‘</a:t>
            </a:r>
            <a:r>
              <a:rPr lang="en-AU" sz="3600" dirty="0" err="1" smtClean="0"/>
              <a:t>Choconomics</a:t>
            </a:r>
            <a:r>
              <a:rPr lang="en-AU" sz="4000" dirty="0" smtClean="0"/>
              <a:t>’</a:t>
            </a:r>
            <a:endParaRPr lang="en-AU" sz="4000" dirty="0"/>
          </a:p>
        </p:txBody>
      </p:sp>
      <p:sp>
        <p:nvSpPr>
          <p:cNvPr id="3" name="Content Placeholder 2"/>
          <p:cNvSpPr>
            <a:spLocks noGrp="1"/>
          </p:cNvSpPr>
          <p:nvPr>
            <p:ph idx="1"/>
          </p:nvPr>
        </p:nvSpPr>
        <p:spPr>
          <a:xfrm>
            <a:off x="685800" y="1412776"/>
            <a:ext cx="7772400" cy="4530824"/>
          </a:xfrm>
        </p:spPr>
        <p:txBody>
          <a:bodyPr/>
          <a:lstStyle/>
          <a:p>
            <a:pPr marL="0" indent="0">
              <a:buNone/>
            </a:pPr>
            <a:r>
              <a:rPr lang="en-AU" sz="2000" b="0" dirty="0"/>
              <a:t>S</a:t>
            </a:r>
            <a:r>
              <a:rPr lang="en-AU" sz="2000" b="0" dirty="0" smtClean="0"/>
              <a:t>tudents develop their understanding of:</a:t>
            </a:r>
          </a:p>
          <a:p>
            <a:pPr>
              <a:buFont typeface="Arial" pitchFamily="34" charset="0"/>
              <a:buChar char="•"/>
            </a:pPr>
            <a:r>
              <a:rPr lang="en-AU" sz="2000" b="0" dirty="0" smtClean="0"/>
              <a:t>the ways consumers and producers respond to each other in the market – price mechanism</a:t>
            </a:r>
          </a:p>
          <a:p>
            <a:pPr>
              <a:buFont typeface="Arial" pitchFamily="34" charset="0"/>
              <a:buChar char="•"/>
            </a:pPr>
            <a:r>
              <a:rPr lang="en-AU" sz="2000" b="0" dirty="0" smtClean="0"/>
              <a:t>influences on consumer decisions and choices</a:t>
            </a:r>
          </a:p>
          <a:p>
            <a:pPr>
              <a:buFont typeface="Arial" pitchFamily="34" charset="0"/>
              <a:buChar char="•"/>
            </a:pPr>
            <a:r>
              <a:rPr lang="en-AU" sz="2000" b="0" dirty="0" smtClean="0"/>
              <a:t>Australia as a trading nation</a:t>
            </a:r>
          </a:p>
          <a:p>
            <a:pPr>
              <a:buFont typeface="Arial" pitchFamily="34" charset="0"/>
              <a:buChar char="•"/>
            </a:pPr>
            <a:r>
              <a:rPr lang="en-AU" sz="2000" b="0" dirty="0"/>
              <a:t>s</a:t>
            </a:r>
            <a:r>
              <a:rPr lang="en-AU" sz="2000" b="0" dirty="0" smtClean="0"/>
              <a:t>tandards of living – material and non-material</a:t>
            </a:r>
          </a:p>
          <a:p>
            <a:pPr>
              <a:buFont typeface="Arial" pitchFamily="34" charset="0"/>
              <a:buChar char="•"/>
            </a:pPr>
            <a:endParaRPr lang="en-AU" sz="2000" b="0" dirty="0"/>
          </a:p>
          <a:p>
            <a:pPr marL="0" lvl="0" indent="0">
              <a:buNone/>
            </a:pPr>
            <a:r>
              <a:rPr lang="en-AU" sz="2000" b="0" dirty="0"/>
              <a:t>In addition, students will practise enterprising behaviours and capabilities such as </a:t>
            </a:r>
            <a:r>
              <a:rPr lang="en-AU" sz="2000" b="0" dirty="0" smtClean="0"/>
              <a:t>identifying opportunities, making decisions, and accepting challenges </a:t>
            </a:r>
            <a:r>
              <a:rPr lang="en-AU" sz="2000" b="0" dirty="0"/>
              <a:t>as well as </a:t>
            </a:r>
            <a:r>
              <a:rPr lang="en-AU" sz="2000" b="0" dirty="0" smtClean="0"/>
              <a:t>developing their </a:t>
            </a:r>
            <a:r>
              <a:rPr lang="en-AU" sz="2000" b="0" dirty="0"/>
              <a:t>skills of reasoning and interpretation such as </a:t>
            </a:r>
            <a:r>
              <a:rPr lang="en-AU" sz="2000" b="0" dirty="0" smtClean="0"/>
              <a:t>identifying trends and generating alternatives</a:t>
            </a:r>
            <a:r>
              <a:rPr lang="en-AU" sz="2000" b="0" dirty="0" smtClean="0"/>
              <a:t>.</a:t>
            </a:r>
            <a:endParaRPr lang="en-AU" sz="2000" b="0" dirty="0"/>
          </a:p>
        </p:txBody>
      </p:sp>
    </p:spTree>
    <p:extLst>
      <p:ext uri="{BB962C8B-B14F-4D97-AF65-F5344CB8AC3E}">
        <p14:creationId xmlns:p14="http://schemas.microsoft.com/office/powerpoint/2010/main" val="28999868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15144"/>
          </a:xfrm>
        </p:spPr>
        <p:txBody>
          <a:bodyPr/>
          <a:lstStyle/>
          <a:p>
            <a:r>
              <a:rPr lang="en-AU" dirty="0" err="1" smtClean="0"/>
              <a:t>Choconomics</a:t>
            </a:r>
            <a:endParaRPr lang="en-AU" dirty="0"/>
          </a:p>
        </p:txBody>
      </p:sp>
      <p:sp>
        <p:nvSpPr>
          <p:cNvPr id="3" name="Content Placeholder 2"/>
          <p:cNvSpPr>
            <a:spLocks noGrp="1"/>
          </p:cNvSpPr>
          <p:nvPr>
            <p:ph idx="1"/>
          </p:nvPr>
        </p:nvSpPr>
        <p:spPr>
          <a:xfrm>
            <a:off x="467544" y="1340768"/>
            <a:ext cx="8136904" cy="4752528"/>
          </a:xfrm>
        </p:spPr>
        <p:txBody>
          <a:bodyPr/>
          <a:lstStyle/>
          <a:p>
            <a:pPr marL="0" lvl="0" indent="0">
              <a:buNone/>
            </a:pPr>
            <a:r>
              <a:rPr lang="en-AU" sz="2000" b="0" dirty="0" smtClean="0"/>
              <a:t>Activity: Students experience global trade </a:t>
            </a:r>
            <a:r>
              <a:rPr lang="en-AU" sz="2000" b="0" dirty="0"/>
              <a:t>at first hand through a simulation experiment based around trading small confectionary items in class</a:t>
            </a:r>
            <a:r>
              <a:rPr lang="en-AU" sz="2000" b="0" dirty="0" smtClean="0"/>
              <a:t>. They investigate whether the act of ‘trading’ chocolate benefits their standard of living (</a:t>
            </a:r>
            <a:r>
              <a:rPr lang="en-AU" sz="2000" b="0" dirty="0" err="1" smtClean="0"/>
              <a:t>ie</a:t>
            </a:r>
            <a:r>
              <a:rPr lang="en-AU" sz="2000" b="0" dirty="0" smtClean="0"/>
              <a:t> happiness).</a:t>
            </a:r>
          </a:p>
          <a:p>
            <a:pPr marL="0" lvl="0" indent="0">
              <a:buNone/>
            </a:pPr>
            <a:endParaRPr lang="en-AU" sz="2000" b="0" dirty="0"/>
          </a:p>
          <a:p>
            <a:pPr marL="514350" lvl="0" indent="-514350">
              <a:buFont typeface="Wingdings" pitchFamily="2" charset="2"/>
              <a:buAutoNum type="arabicPeriod"/>
            </a:pPr>
            <a:r>
              <a:rPr lang="en-AU" sz="2000" b="0" dirty="0"/>
              <a:t>4 ‘zones’ in classroom, each bag in the zone has same items</a:t>
            </a:r>
          </a:p>
          <a:p>
            <a:pPr marL="514350" lvl="0" indent="-514350">
              <a:buFont typeface="Wingdings" pitchFamily="2" charset="2"/>
              <a:buAutoNum type="arabicPeriod"/>
            </a:pPr>
            <a:r>
              <a:rPr lang="en-AU" sz="2000" b="0" dirty="0"/>
              <a:t>Students rate their ‘happiness’ with their bag, teacher to record happiness level</a:t>
            </a:r>
          </a:p>
          <a:p>
            <a:pPr marL="514350" lvl="0" indent="-514350">
              <a:buFont typeface="Wingdings" pitchFamily="2" charset="2"/>
              <a:buAutoNum type="arabicPeriod"/>
            </a:pPr>
            <a:r>
              <a:rPr lang="en-AU" sz="2000" b="0" dirty="0"/>
              <a:t>Trade within the zone (limited)</a:t>
            </a:r>
          </a:p>
          <a:p>
            <a:pPr marL="514350" lvl="0" indent="-514350">
              <a:buFont typeface="Wingdings" pitchFamily="2" charset="2"/>
              <a:buAutoNum type="arabicPeriod"/>
            </a:pPr>
            <a:r>
              <a:rPr lang="en-AU" sz="2000" b="0" dirty="0"/>
              <a:t>Students rate happiness at this stage</a:t>
            </a:r>
          </a:p>
          <a:p>
            <a:pPr marL="514350" lvl="0" indent="-514350">
              <a:buFont typeface="Wingdings" pitchFamily="2" charset="2"/>
              <a:buAutoNum type="arabicPeriod"/>
            </a:pPr>
            <a:r>
              <a:rPr lang="en-AU" sz="2000" b="0" dirty="0"/>
              <a:t>Trade across all zones (global)</a:t>
            </a:r>
          </a:p>
          <a:p>
            <a:pPr marL="514350" lvl="0" indent="-514350">
              <a:buFont typeface="Wingdings" pitchFamily="2" charset="2"/>
              <a:buAutoNum type="arabicPeriod"/>
            </a:pPr>
            <a:r>
              <a:rPr lang="en-AU" sz="2000" b="0" dirty="0"/>
              <a:t>Students rate happiness</a:t>
            </a:r>
          </a:p>
          <a:p>
            <a:pPr marL="514350" lvl="0" indent="-514350">
              <a:buFont typeface="Wingdings" pitchFamily="2" charset="2"/>
              <a:buAutoNum type="arabicPeriod"/>
            </a:pPr>
            <a:r>
              <a:rPr lang="en-AU" sz="2000" b="0" dirty="0"/>
              <a:t>Look at trend in happiness – what has happened and why</a:t>
            </a:r>
            <a:r>
              <a:rPr lang="en-AU" sz="2000" b="0" dirty="0" smtClean="0"/>
              <a:t>?</a:t>
            </a:r>
            <a:endParaRPr lang="en-AU" sz="2000" b="0" dirty="0"/>
          </a:p>
        </p:txBody>
      </p:sp>
    </p:spTree>
    <p:extLst>
      <p:ext uri="{BB962C8B-B14F-4D97-AF65-F5344CB8AC3E}">
        <p14:creationId xmlns:p14="http://schemas.microsoft.com/office/powerpoint/2010/main" val="152424173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59160"/>
          </a:xfrm>
        </p:spPr>
        <p:txBody>
          <a:bodyPr/>
          <a:lstStyle/>
          <a:p>
            <a:r>
              <a:rPr lang="en-AU" dirty="0" smtClean="0"/>
              <a:t>‘</a:t>
            </a:r>
            <a:r>
              <a:rPr lang="en-AU" sz="3600" dirty="0" err="1" smtClean="0"/>
              <a:t>Choconomics</a:t>
            </a:r>
            <a:r>
              <a:rPr lang="en-AU" sz="3600" dirty="0" smtClean="0"/>
              <a:t>’ – why trade?</a:t>
            </a:r>
            <a:endParaRPr lang="en-AU" sz="3600" dirty="0"/>
          </a:p>
        </p:txBody>
      </p:sp>
      <p:sp>
        <p:nvSpPr>
          <p:cNvPr id="3" name="Content Placeholder 2"/>
          <p:cNvSpPr>
            <a:spLocks noGrp="1"/>
          </p:cNvSpPr>
          <p:nvPr>
            <p:ph idx="1"/>
          </p:nvPr>
        </p:nvSpPr>
        <p:spPr>
          <a:xfrm>
            <a:off x="685800" y="1628800"/>
            <a:ext cx="7772400" cy="4314800"/>
          </a:xfrm>
        </p:spPr>
        <p:txBody>
          <a:bodyPr/>
          <a:lstStyle/>
          <a:p>
            <a:pPr marL="0" indent="0" algn="ctr">
              <a:buNone/>
            </a:pPr>
            <a:r>
              <a:rPr lang="en-AU" sz="2800" b="0" dirty="0" smtClean="0"/>
              <a:t>Discussion</a:t>
            </a:r>
          </a:p>
          <a:p>
            <a:pPr>
              <a:buFont typeface="Arial" panose="020B0604020202020204" pitchFamily="34" charset="0"/>
              <a:buChar char="•"/>
            </a:pPr>
            <a:r>
              <a:rPr lang="en-AU" sz="2000" b="0" dirty="0" smtClean="0"/>
              <a:t>Opportunity cost</a:t>
            </a:r>
          </a:p>
          <a:p>
            <a:pPr>
              <a:buFont typeface="Arial" panose="020B0604020202020204" pitchFamily="34" charset="0"/>
              <a:buChar char="•"/>
            </a:pPr>
            <a:r>
              <a:rPr lang="en-AU" sz="2000" b="0" dirty="0" smtClean="0"/>
              <a:t>Influences on consumer choices</a:t>
            </a:r>
          </a:p>
          <a:p>
            <a:pPr>
              <a:buFont typeface="Arial" panose="020B0604020202020204" pitchFamily="34" charset="0"/>
              <a:buChar char="•"/>
            </a:pPr>
            <a:r>
              <a:rPr lang="en-AU" sz="2000" b="0" dirty="0" smtClean="0"/>
              <a:t>Rights and responsibilities of consumers and businesses</a:t>
            </a:r>
          </a:p>
          <a:p>
            <a:pPr>
              <a:buFont typeface="Arial" panose="020B0604020202020204" pitchFamily="34" charset="0"/>
              <a:buChar char="•"/>
            </a:pPr>
            <a:r>
              <a:rPr lang="en-AU" sz="2000" b="0" dirty="0" smtClean="0"/>
              <a:t>Making decisions and the effects of those decisions</a:t>
            </a:r>
          </a:p>
          <a:p>
            <a:pPr>
              <a:buFont typeface="Arial" panose="020B0604020202020204" pitchFamily="34" charset="0"/>
              <a:buChar char="•"/>
            </a:pPr>
            <a:r>
              <a:rPr lang="en-AU" sz="2000" b="0" dirty="0" smtClean="0"/>
              <a:t>The ways consumers and producers respond to each other in the market, price mechanism</a:t>
            </a:r>
          </a:p>
          <a:p>
            <a:pPr>
              <a:buFont typeface="Arial" panose="020B0604020202020204" pitchFamily="34" charset="0"/>
              <a:buChar char="•"/>
            </a:pPr>
            <a:r>
              <a:rPr lang="en-AU" sz="2000" b="0" dirty="0" smtClean="0"/>
              <a:t>Australia as a trading nation – who do we trade with and why</a:t>
            </a:r>
          </a:p>
          <a:p>
            <a:pPr>
              <a:buFont typeface="Arial" panose="020B0604020202020204" pitchFamily="34" charset="0"/>
              <a:buChar char="•"/>
            </a:pPr>
            <a:r>
              <a:rPr lang="en-AU" sz="2000" b="0" dirty="0" smtClean="0"/>
              <a:t>Standards of living – happiness (non-material) </a:t>
            </a:r>
          </a:p>
        </p:txBody>
      </p:sp>
    </p:spTree>
    <p:extLst>
      <p:ext uri="{BB962C8B-B14F-4D97-AF65-F5344CB8AC3E}">
        <p14:creationId xmlns:p14="http://schemas.microsoft.com/office/powerpoint/2010/main" val="21507472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4" name="Content Placeholder 2"/>
          <p:cNvSpPr>
            <a:spLocks noGrp="1"/>
          </p:cNvSpPr>
          <p:nvPr>
            <p:ph idx="1"/>
          </p:nvPr>
        </p:nvSpPr>
        <p:spPr>
          <a:xfrm>
            <a:off x="251520" y="1628800"/>
            <a:ext cx="4320480" cy="3962400"/>
          </a:xfrm>
        </p:spPr>
        <p:txBody>
          <a:bodyPr/>
          <a:lstStyle/>
          <a:p>
            <a:pPr>
              <a:buFont typeface="Arial" panose="020B0604020202020204" pitchFamily="34" charset="0"/>
              <a:buChar char="•"/>
            </a:pPr>
            <a:endParaRPr lang="en-AU" sz="2000" b="0" dirty="0" smtClean="0"/>
          </a:p>
          <a:p>
            <a:pPr>
              <a:buFont typeface="Arial" panose="020B0604020202020204" pitchFamily="34" charset="0"/>
              <a:buChar char="•"/>
            </a:pPr>
            <a:r>
              <a:rPr lang="en-AU" sz="2000" b="0" dirty="0" smtClean="0"/>
              <a:t>Rationale </a:t>
            </a:r>
            <a:r>
              <a:rPr lang="en-AU" sz="2000" b="0" dirty="0"/>
              <a:t>and aims</a:t>
            </a:r>
          </a:p>
          <a:p>
            <a:pPr>
              <a:buFont typeface="Arial" panose="020B0604020202020204" pitchFamily="34" charset="0"/>
              <a:buChar char="•"/>
            </a:pPr>
            <a:r>
              <a:rPr lang="en-AU" sz="2000" b="0" dirty="0"/>
              <a:t>Focus</a:t>
            </a:r>
          </a:p>
          <a:p>
            <a:pPr>
              <a:buFont typeface="Arial" panose="020B0604020202020204" pitchFamily="34" charset="0"/>
              <a:buChar char="•"/>
            </a:pPr>
            <a:r>
              <a:rPr lang="en-AU" sz="2000" b="0" dirty="0"/>
              <a:t>Contemporary issues</a:t>
            </a:r>
          </a:p>
          <a:p>
            <a:pPr>
              <a:buFont typeface="Arial" panose="020B0604020202020204" pitchFamily="34" charset="0"/>
              <a:buChar char="•"/>
            </a:pPr>
            <a:r>
              <a:rPr lang="en-AU" sz="2000" b="0" dirty="0"/>
              <a:t>Structure</a:t>
            </a:r>
          </a:p>
          <a:p>
            <a:pPr>
              <a:buFont typeface="Arial" panose="020B0604020202020204" pitchFamily="34" charset="0"/>
              <a:buChar char="•"/>
            </a:pPr>
            <a:r>
              <a:rPr lang="en-AU" sz="2000" b="0" dirty="0"/>
              <a:t>Achievement standards</a:t>
            </a:r>
          </a:p>
          <a:p>
            <a:pPr>
              <a:buFont typeface="Arial" panose="020B0604020202020204" pitchFamily="34" charset="0"/>
              <a:buChar char="•"/>
            </a:pPr>
            <a:r>
              <a:rPr lang="en-AU" sz="2000" b="0" dirty="0"/>
              <a:t>Website navigation</a:t>
            </a:r>
          </a:p>
          <a:p>
            <a:pPr>
              <a:buFont typeface="Arial" panose="020B0604020202020204" pitchFamily="34" charset="0"/>
              <a:buChar char="•"/>
            </a:pPr>
            <a:r>
              <a:rPr lang="en-AU" sz="2000" b="0" dirty="0"/>
              <a:t>Sample activity</a:t>
            </a:r>
            <a:endParaRPr lang="en-AU" sz="2000" b="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5013" y="2060848"/>
            <a:ext cx="4137467" cy="30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0" y="5445224"/>
            <a:ext cx="9036496" cy="400110"/>
          </a:xfrm>
          <a:prstGeom prst="rect">
            <a:avLst/>
          </a:prstGeom>
          <a:noFill/>
        </p:spPr>
        <p:txBody>
          <a:bodyPr wrap="square" rtlCol="0">
            <a:spAutoFit/>
          </a:bodyPr>
          <a:lstStyle/>
          <a:p>
            <a:pPr algn="ctr"/>
            <a:r>
              <a:rPr lang="en-AU" sz="2000" dirty="0">
                <a:latin typeface="+mn-lt"/>
                <a:hlinkClick r:id="rId3"/>
              </a:rPr>
              <a:t>http://victoriancurriculum.vcaa.vic.edu.au</a:t>
            </a:r>
            <a:r>
              <a:rPr lang="en-AU" sz="2000" dirty="0" smtClean="0">
                <a:latin typeface="+mn-lt"/>
                <a:hlinkClick r:id="rId3"/>
              </a:rPr>
              <a:t>/</a:t>
            </a:r>
            <a:r>
              <a:rPr lang="en-AU" sz="2000" dirty="0" smtClean="0">
                <a:latin typeface="+mn-lt"/>
              </a:rPr>
              <a:t> </a:t>
            </a:r>
            <a:endParaRPr lang="en-AU" sz="2000" dirty="0">
              <a:latin typeface="+mn-lt"/>
            </a:endParaRPr>
          </a:p>
        </p:txBody>
      </p:sp>
    </p:spTree>
    <p:extLst>
      <p:ext uri="{BB962C8B-B14F-4D97-AF65-F5344CB8AC3E}">
        <p14:creationId xmlns:p14="http://schemas.microsoft.com/office/powerpoint/2010/main" val="378966449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Contact</a:t>
            </a:r>
            <a:endParaRPr lang="en-AU" dirty="0"/>
          </a:p>
        </p:txBody>
      </p:sp>
      <p:sp>
        <p:nvSpPr>
          <p:cNvPr id="3" name="Content Placeholder 2"/>
          <p:cNvSpPr>
            <a:spLocks noGrp="1"/>
          </p:cNvSpPr>
          <p:nvPr>
            <p:ph idx="1"/>
          </p:nvPr>
        </p:nvSpPr>
        <p:spPr>
          <a:xfrm>
            <a:off x="685800" y="1981200"/>
            <a:ext cx="7918648" cy="3962400"/>
          </a:xfrm>
        </p:spPr>
        <p:txBody>
          <a:bodyPr/>
          <a:lstStyle/>
          <a:p>
            <a:pPr marL="0" indent="0">
              <a:buNone/>
            </a:pPr>
            <a:r>
              <a:rPr lang="en-AU" sz="2800" dirty="0" smtClean="0"/>
              <a:t>Jennifer Quick</a:t>
            </a:r>
          </a:p>
          <a:p>
            <a:pPr marL="0" indent="0">
              <a:buNone/>
            </a:pPr>
            <a:r>
              <a:rPr lang="en-AU" sz="2800" dirty="0" smtClean="0"/>
              <a:t>Curriculum Manager </a:t>
            </a:r>
          </a:p>
          <a:p>
            <a:pPr marL="0" indent="0">
              <a:buNone/>
            </a:pPr>
            <a:r>
              <a:rPr lang="en-AU" sz="2800" dirty="0" smtClean="0"/>
              <a:t>Business and Economics</a:t>
            </a:r>
          </a:p>
          <a:p>
            <a:pPr marL="0" indent="0">
              <a:buNone/>
            </a:pPr>
            <a:endParaRPr lang="en-AU" dirty="0"/>
          </a:p>
          <a:p>
            <a:pPr marL="0" indent="0">
              <a:buNone/>
            </a:pPr>
            <a:r>
              <a:rPr lang="en-AU" sz="2400" dirty="0" smtClean="0"/>
              <a:t>Telephone</a:t>
            </a:r>
            <a:r>
              <a:rPr lang="en-AU" sz="2400" dirty="0"/>
              <a:t>: </a:t>
            </a:r>
            <a:r>
              <a:rPr lang="en-AU" sz="2400" dirty="0" smtClean="0"/>
              <a:t>9032 1696</a:t>
            </a:r>
          </a:p>
          <a:p>
            <a:pPr marL="0" indent="0">
              <a:buNone/>
            </a:pPr>
            <a:r>
              <a:rPr lang="en-AU" sz="2400" dirty="0" smtClean="0"/>
              <a:t>Mobile</a:t>
            </a:r>
            <a:r>
              <a:rPr lang="en-AU" sz="2400" dirty="0"/>
              <a:t>: </a:t>
            </a:r>
            <a:r>
              <a:rPr lang="en-AU" sz="2400" dirty="0" smtClean="0"/>
              <a:t>0400945973</a:t>
            </a:r>
          </a:p>
          <a:p>
            <a:pPr marL="0" indent="0">
              <a:buNone/>
            </a:pPr>
            <a:r>
              <a:rPr lang="en-AU" sz="2400" dirty="0" smtClean="0"/>
              <a:t>Email</a:t>
            </a:r>
            <a:r>
              <a:rPr lang="en-AU" sz="2400" dirty="0"/>
              <a:t>: </a:t>
            </a:r>
            <a:r>
              <a:rPr lang="en-AU" sz="2400" dirty="0" smtClean="0"/>
              <a:t>quick.jennifer.m@edumail.vic.gov.au </a:t>
            </a:r>
            <a:endParaRPr lang="en-AU" sz="2400" dirty="0"/>
          </a:p>
          <a:p>
            <a:pPr marL="0" indent="0">
              <a:buNone/>
            </a:pPr>
            <a:endParaRPr lang="en-AU" dirty="0"/>
          </a:p>
        </p:txBody>
      </p:sp>
    </p:spTree>
    <p:extLst>
      <p:ext uri="{BB962C8B-B14F-4D97-AF65-F5344CB8AC3E}">
        <p14:creationId xmlns:p14="http://schemas.microsoft.com/office/powerpoint/2010/main" val="18269398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68363"/>
          </a:xfrm>
        </p:spPr>
        <p:txBody>
          <a:bodyPr/>
          <a:lstStyle/>
          <a:p>
            <a:r>
              <a:rPr lang="en-AU" b="1" dirty="0" smtClean="0"/>
              <a:t>Contact details </a:t>
            </a:r>
            <a:endParaRPr lang="en-AU" b="1" dirty="0"/>
          </a:p>
        </p:txBody>
      </p:sp>
      <p:sp>
        <p:nvSpPr>
          <p:cNvPr id="5" name="Content Placeholder 4"/>
          <p:cNvSpPr>
            <a:spLocks noGrp="1"/>
          </p:cNvSpPr>
          <p:nvPr>
            <p:ph idx="1"/>
          </p:nvPr>
        </p:nvSpPr>
        <p:spPr>
          <a:xfrm>
            <a:off x="251520" y="1340768"/>
            <a:ext cx="8784976" cy="4248472"/>
          </a:xfrm>
        </p:spPr>
        <p:txBody>
          <a:bodyPr/>
          <a:lstStyle/>
          <a:p>
            <a:pPr marL="0" indent="0">
              <a:spcBef>
                <a:spcPts val="0"/>
              </a:spcBef>
              <a:buNone/>
            </a:pPr>
            <a:r>
              <a:rPr lang="en-AU" sz="2000" b="0" dirty="0"/>
              <a:t>VCAA websites</a:t>
            </a:r>
          </a:p>
          <a:p>
            <a:pPr marL="0" indent="0">
              <a:spcBef>
                <a:spcPts val="0"/>
              </a:spcBef>
              <a:buNone/>
            </a:pPr>
            <a:r>
              <a:rPr lang="en-AU" sz="1800" b="0" dirty="0" smtClean="0"/>
              <a:t>Victorian Curriculum</a:t>
            </a:r>
          </a:p>
          <a:p>
            <a:pPr marL="0" indent="0">
              <a:spcBef>
                <a:spcPts val="0"/>
              </a:spcBef>
              <a:buNone/>
            </a:pPr>
            <a:r>
              <a:rPr lang="en-AU" sz="1800" b="0" dirty="0">
                <a:solidFill>
                  <a:srgbClr val="306278"/>
                </a:solidFill>
                <a:hlinkClick r:id="rId3"/>
              </a:rPr>
              <a:t>http://victoriancurriculum.vcaa.vic.edu.au</a:t>
            </a:r>
            <a:r>
              <a:rPr lang="en-AU" sz="1800" b="0" dirty="0" smtClean="0">
                <a:solidFill>
                  <a:srgbClr val="306278"/>
                </a:solidFill>
                <a:hlinkClick r:id="rId3"/>
              </a:rPr>
              <a:t>/</a:t>
            </a:r>
            <a:endParaRPr lang="en-AU" sz="1800" b="0" dirty="0" smtClean="0">
              <a:solidFill>
                <a:srgbClr val="306278"/>
              </a:solidFill>
            </a:endParaRPr>
          </a:p>
          <a:p>
            <a:pPr marL="0" indent="0">
              <a:spcBef>
                <a:spcPts val="0"/>
              </a:spcBef>
              <a:buNone/>
            </a:pPr>
            <a:endParaRPr lang="en-AU" sz="1800" b="0" dirty="0">
              <a:solidFill>
                <a:srgbClr val="306278"/>
              </a:solidFill>
            </a:endParaRPr>
          </a:p>
          <a:p>
            <a:pPr marL="0" indent="0">
              <a:spcBef>
                <a:spcPts val="0"/>
              </a:spcBef>
              <a:buNone/>
            </a:pPr>
            <a:r>
              <a:rPr lang="en-AU" sz="1800" b="0" dirty="0" smtClean="0"/>
              <a:t>AusVELS </a:t>
            </a:r>
            <a:r>
              <a:rPr lang="en-AU" sz="1800" b="0" dirty="0"/>
              <a:t>Curriculum</a:t>
            </a:r>
          </a:p>
          <a:p>
            <a:pPr marL="0" indent="0">
              <a:spcBef>
                <a:spcPts val="0"/>
              </a:spcBef>
              <a:buNone/>
            </a:pPr>
            <a:r>
              <a:rPr lang="en-AU" sz="1800" b="0" dirty="0">
                <a:hlinkClick r:id="rId4"/>
              </a:rPr>
              <a:t>http://ausvels.vcaa.vic.edu.au</a:t>
            </a:r>
            <a:r>
              <a:rPr lang="en-AU" sz="1800" b="0" dirty="0" smtClean="0">
                <a:hlinkClick r:id="rId4"/>
              </a:rPr>
              <a:t>/</a:t>
            </a:r>
            <a:endParaRPr lang="en-AU" sz="1800" b="0" dirty="0" smtClean="0"/>
          </a:p>
          <a:p>
            <a:pPr marL="0" indent="0">
              <a:spcBef>
                <a:spcPts val="0"/>
              </a:spcBef>
              <a:buNone/>
            </a:pPr>
            <a:endParaRPr lang="en-AU" sz="1800" b="0" dirty="0"/>
          </a:p>
          <a:p>
            <a:pPr marL="0" indent="0">
              <a:spcBef>
                <a:spcPts val="0"/>
              </a:spcBef>
              <a:buNone/>
            </a:pPr>
            <a:r>
              <a:rPr lang="en-AU" sz="1800" b="0" dirty="0"/>
              <a:t>AusVELS resources and implementation support:</a:t>
            </a:r>
          </a:p>
          <a:p>
            <a:pPr marL="0" indent="0">
              <a:spcBef>
                <a:spcPts val="0"/>
              </a:spcBef>
              <a:buNone/>
            </a:pPr>
            <a:r>
              <a:rPr lang="en-AU" sz="1800" b="0" dirty="0">
                <a:hlinkClick r:id="rId5"/>
              </a:rPr>
              <a:t>http://</a:t>
            </a:r>
            <a:r>
              <a:rPr lang="en-AU" sz="1800" b="0" dirty="0" smtClean="0">
                <a:hlinkClick r:id="rId5"/>
              </a:rPr>
              <a:t>www.vcaa.vic.edu.au/Pages/foundation10/curriculum/index.aspx</a:t>
            </a:r>
            <a:endParaRPr lang="en-AU" sz="1800" b="0" dirty="0" smtClean="0"/>
          </a:p>
          <a:p>
            <a:pPr marL="0" indent="0">
              <a:spcBef>
                <a:spcPts val="0"/>
              </a:spcBef>
              <a:buNone/>
            </a:pPr>
            <a:endParaRPr lang="en-AU" sz="1800" b="0" dirty="0"/>
          </a:p>
          <a:p>
            <a:pPr marL="0" indent="0">
              <a:spcBef>
                <a:spcPts val="0"/>
              </a:spcBef>
              <a:buNone/>
            </a:pPr>
            <a:r>
              <a:rPr lang="en-AU" sz="1800" b="0" dirty="0"/>
              <a:t>Curriculum Planning Resources: </a:t>
            </a:r>
          </a:p>
          <a:p>
            <a:pPr marL="0" indent="0">
              <a:spcBef>
                <a:spcPts val="0"/>
              </a:spcBef>
              <a:buNone/>
            </a:pPr>
            <a:r>
              <a:rPr lang="en-AU" sz="1800" b="0" dirty="0">
                <a:ea typeface="ヒラギノ角ゴ Pro W3" charset="-128"/>
                <a:hlinkClick r:id="rId6"/>
              </a:rPr>
              <a:t>http://curriculumplanning.vcaa.vic.edu.au/home</a:t>
            </a:r>
            <a:endParaRPr lang="en-AU" sz="1800" b="0" dirty="0">
              <a:ea typeface="ヒラギノ角ゴ Pro W3" charset="-128"/>
            </a:endParaRPr>
          </a:p>
          <a:p>
            <a:pPr marL="0" indent="0" algn="r">
              <a:spcBef>
                <a:spcPts val="0"/>
              </a:spcBef>
              <a:buNone/>
            </a:pPr>
            <a:r>
              <a:rPr lang="en-AU" sz="2000" b="0" dirty="0" smtClean="0"/>
              <a:t>Contact </a:t>
            </a:r>
            <a:r>
              <a:rPr lang="en-AU" sz="2000" b="0" dirty="0"/>
              <a:t>details  </a:t>
            </a:r>
          </a:p>
          <a:p>
            <a:pPr marL="0" indent="0" algn="r">
              <a:spcBef>
                <a:spcPts val="0"/>
              </a:spcBef>
              <a:buNone/>
            </a:pPr>
            <a:r>
              <a:rPr lang="en-AU" sz="1800" b="0" dirty="0" smtClean="0"/>
              <a:t>Victorian Curriculum Manager Sharon Foster</a:t>
            </a:r>
          </a:p>
          <a:p>
            <a:pPr marL="0" indent="0" algn="r">
              <a:spcBef>
                <a:spcPts val="0"/>
              </a:spcBef>
              <a:buNone/>
            </a:pPr>
            <a:r>
              <a:rPr lang="en-AU" sz="1800" b="0" dirty="0" smtClean="0"/>
              <a:t>Phone</a:t>
            </a:r>
            <a:r>
              <a:rPr lang="en-AU" sz="1800" b="0" dirty="0"/>
              <a:t>: (03) 9032 1680 </a:t>
            </a:r>
          </a:p>
          <a:p>
            <a:pPr marL="0" indent="0" algn="r">
              <a:buNone/>
            </a:pPr>
            <a:r>
              <a:rPr lang="en-AU" sz="1800" b="0" dirty="0"/>
              <a:t>Email: </a:t>
            </a:r>
            <a:r>
              <a:rPr lang="en-AU" sz="1800" b="0" dirty="0">
                <a:hlinkClick r:id="rId7"/>
              </a:rPr>
              <a:t>foster.sharon.a@edumail.vic.gov.au</a:t>
            </a:r>
            <a:endParaRPr lang="en-AU" sz="1800" b="0" dirty="0"/>
          </a:p>
          <a:p>
            <a:endParaRPr lang="en-AU" sz="1800" b="0" dirty="0"/>
          </a:p>
        </p:txBody>
      </p:sp>
    </p:spTree>
    <p:extLst>
      <p:ext uri="{BB962C8B-B14F-4D97-AF65-F5344CB8AC3E}">
        <p14:creationId xmlns:p14="http://schemas.microsoft.com/office/powerpoint/2010/main" val="11638769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Rationale</a:t>
            </a:r>
            <a:endParaRPr lang="en-AU" dirty="0"/>
          </a:p>
        </p:txBody>
      </p:sp>
      <p:sp>
        <p:nvSpPr>
          <p:cNvPr id="3" name="Content Placeholder 2"/>
          <p:cNvSpPr>
            <a:spLocks noGrp="1"/>
          </p:cNvSpPr>
          <p:nvPr>
            <p:ph idx="1"/>
          </p:nvPr>
        </p:nvSpPr>
        <p:spPr/>
        <p:txBody>
          <a:bodyPr/>
          <a:lstStyle/>
          <a:p>
            <a:pPr marL="0" indent="0" algn="ctr">
              <a:spcAft>
                <a:spcPts val="0"/>
              </a:spcAft>
              <a:buNone/>
            </a:pPr>
            <a:endParaRPr lang="en-AU" sz="2400" dirty="0" smtClean="0">
              <a:ea typeface="Calibri"/>
            </a:endParaRPr>
          </a:p>
          <a:p>
            <a:pPr marL="0" indent="0" algn="ctr">
              <a:spcAft>
                <a:spcPts val="0"/>
              </a:spcAft>
              <a:buNone/>
            </a:pPr>
            <a:r>
              <a:rPr lang="en-AU" sz="2800" b="0" dirty="0" smtClean="0">
                <a:ea typeface="Calibri"/>
              </a:rPr>
              <a:t>Learning </a:t>
            </a:r>
            <a:r>
              <a:rPr lang="en-AU" sz="2800" b="0" dirty="0">
                <a:ea typeface="Calibri"/>
              </a:rPr>
              <a:t>in </a:t>
            </a:r>
            <a:r>
              <a:rPr lang="en-AU" sz="2800" b="0" dirty="0" smtClean="0">
                <a:ea typeface="Calibri"/>
              </a:rPr>
              <a:t>Economics and Business will develop </a:t>
            </a:r>
            <a:r>
              <a:rPr lang="en-AU" sz="2800" b="0" dirty="0">
                <a:ea typeface="Calibri"/>
              </a:rPr>
              <a:t>knowledge, understanding and skills that will encourage and enable students </a:t>
            </a:r>
            <a:r>
              <a:rPr lang="en-AU" sz="2800" b="0" dirty="0" smtClean="0">
                <a:ea typeface="Calibri"/>
              </a:rPr>
              <a:t>to participate in, and actively contribute to the economy and business activities.</a:t>
            </a:r>
            <a:endParaRPr lang="en-AU" sz="2800" b="0" dirty="0"/>
          </a:p>
        </p:txBody>
      </p:sp>
    </p:spTree>
    <p:extLst>
      <p:ext uri="{BB962C8B-B14F-4D97-AF65-F5344CB8AC3E}">
        <p14:creationId xmlns:p14="http://schemas.microsoft.com/office/powerpoint/2010/main" val="14427385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Where is Economics and Business placed in the curriculum?</a:t>
            </a:r>
            <a:endParaRPr lang="en-AU" sz="3600" dirty="0"/>
          </a:p>
        </p:txBody>
      </p:sp>
      <p:sp>
        <p:nvSpPr>
          <p:cNvPr id="3" name="Content Placeholder 2"/>
          <p:cNvSpPr>
            <a:spLocks noGrp="1"/>
          </p:cNvSpPr>
          <p:nvPr>
            <p:ph idx="1"/>
          </p:nvPr>
        </p:nvSpPr>
        <p:spPr/>
        <p:txBody>
          <a:bodyPr/>
          <a:lstStyle/>
          <a:p>
            <a:pPr>
              <a:lnSpc>
                <a:spcPct val="115000"/>
              </a:lnSpc>
              <a:spcAft>
                <a:spcPts val="1000"/>
              </a:spcAft>
              <a:buFont typeface="Arial" pitchFamily="34" charset="0"/>
              <a:buChar char="•"/>
            </a:pPr>
            <a:r>
              <a:rPr lang="en-AU" sz="2400" dirty="0">
                <a:ea typeface="Calibri"/>
              </a:rPr>
              <a:t>The Humanities includes: </a:t>
            </a:r>
          </a:p>
          <a:p>
            <a:pPr lvl="1">
              <a:lnSpc>
                <a:spcPct val="115000"/>
              </a:lnSpc>
              <a:spcAft>
                <a:spcPts val="1000"/>
              </a:spcAft>
              <a:buFont typeface="Arial" pitchFamily="34" charset="0"/>
              <a:buChar char="•"/>
            </a:pPr>
            <a:r>
              <a:rPr lang="en-AU" sz="2000" dirty="0">
                <a:ea typeface="Calibri"/>
              </a:rPr>
              <a:t>Civics and Citizenship</a:t>
            </a:r>
          </a:p>
          <a:p>
            <a:pPr lvl="1">
              <a:lnSpc>
                <a:spcPct val="115000"/>
              </a:lnSpc>
              <a:spcAft>
                <a:spcPts val="1000"/>
              </a:spcAft>
              <a:buFont typeface="Arial" pitchFamily="34" charset="0"/>
              <a:buChar char="•"/>
            </a:pPr>
            <a:r>
              <a:rPr lang="en-AU" sz="2000" dirty="0">
                <a:ea typeface="Calibri"/>
              </a:rPr>
              <a:t>Economics and Business</a:t>
            </a:r>
          </a:p>
          <a:p>
            <a:pPr lvl="1">
              <a:lnSpc>
                <a:spcPct val="115000"/>
              </a:lnSpc>
              <a:spcAft>
                <a:spcPts val="1000"/>
              </a:spcAft>
              <a:buFont typeface="Arial" pitchFamily="34" charset="0"/>
              <a:buChar char="•"/>
            </a:pPr>
            <a:r>
              <a:rPr lang="en-AU" sz="2000" dirty="0">
                <a:ea typeface="Calibri"/>
              </a:rPr>
              <a:t>Geography</a:t>
            </a:r>
          </a:p>
          <a:p>
            <a:pPr lvl="1">
              <a:lnSpc>
                <a:spcPct val="115000"/>
              </a:lnSpc>
              <a:spcAft>
                <a:spcPts val="1000"/>
              </a:spcAft>
              <a:buFont typeface="Arial" pitchFamily="34" charset="0"/>
              <a:buChar char="•"/>
            </a:pPr>
            <a:r>
              <a:rPr lang="en-AU" sz="2000" dirty="0">
                <a:ea typeface="Calibri"/>
              </a:rPr>
              <a:t> History</a:t>
            </a:r>
            <a:endParaRPr lang="en-AU" dirty="0"/>
          </a:p>
          <a:p>
            <a:pPr>
              <a:lnSpc>
                <a:spcPct val="115000"/>
              </a:lnSpc>
              <a:spcAft>
                <a:spcPts val="1000"/>
              </a:spcAft>
              <a:buFont typeface="Arial" pitchFamily="34" charset="0"/>
              <a:buChar char="•"/>
            </a:pPr>
            <a:r>
              <a:rPr lang="en-AU" sz="2400" dirty="0" smtClean="0">
                <a:ea typeface="Calibri"/>
              </a:rPr>
              <a:t>The Economics and Business curriculum </a:t>
            </a:r>
            <a:r>
              <a:rPr lang="en-AU" sz="2400" dirty="0">
                <a:ea typeface="Calibri"/>
              </a:rPr>
              <a:t>is written for Levels </a:t>
            </a:r>
            <a:r>
              <a:rPr lang="en-AU" sz="2400" dirty="0" smtClean="0">
                <a:ea typeface="Calibri"/>
              </a:rPr>
              <a:t>5 </a:t>
            </a:r>
            <a:r>
              <a:rPr lang="en-AU" sz="2400" dirty="0">
                <a:ea typeface="Calibri"/>
              </a:rPr>
              <a:t>– 10. </a:t>
            </a:r>
            <a:endParaRPr lang="en-AU" sz="2400" dirty="0" smtClean="0">
              <a:ea typeface="Calibri"/>
            </a:endParaRPr>
          </a:p>
          <a:p>
            <a:endParaRPr lang="en-AU" dirty="0"/>
          </a:p>
        </p:txBody>
      </p:sp>
    </p:spTree>
    <p:extLst>
      <p:ext uri="{BB962C8B-B14F-4D97-AF65-F5344CB8AC3E}">
        <p14:creationId xmlns:p14="http://schemas.microsoft.com/office/powerpoint/2010/main" val="3392208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en-AU" dirty="0" smtClean="0"/>
              <a:t>Aims</a:t>
            </a:r>
            <a:endParaRPr lang="en-AU" dirty="0"/>
          </a:p>
        </p:txBody>
      </p:sp>
      <p:sp>
        <p:nvSpPr>
          <p:cNvPr id="3" name="Content Placeholder 2"/>
          <p:cNvSpPr>
            <a:spLocks noGrp="1"/>
          </p:cNvSpPr>
          <p:nvPr>
            <p:ph idx="1"/>
          </p:nvPr>
        </p:nvSpPr>
        <p:spPr>
          <a:xfrm>
            <a:off x="467544" y="1196752"/>
            <a:ext cx="8208912" cy="4536504"/>
          </a:xfrm>
        </p:spPr>
        <p:txBody>
          <a:bodyPr/>
          <a:lstStyle/>
          <a:p>
            <a:pPr marL="0" indent="0">
              <a:buNone/>
            </a:pPr>
            <a:r>
              <a:rPr lang="en-US" sz="1600" b="0" dirty="0"/>
              <a:t>The Economics and Business curriculum aims to develop students</a:t>
            </a:r>
            <a:r>
              <a:rPr lang="en-US" sz="1600" b="0" dirty="0" smtClean="0"/>
              <a:t>’:</a:t>
            </a:r>
            <a:endParaRPr lang="en-US" sz="1600" b="0" dirty="0"/>
          </a:p>
          <a:p>
            <a:pPr>
              <a:buFont typeface="Arial" panose="020B0604020202020204" pitchFamily="34" charset="0"/>
              <a:buChar char="•"/>
            </a:pPr>
            <a:r>
              <a:rPr lang="en-US" sz="1600" b="0" dirty="0"/>
              <a:t>enterprising </a:t>
            </a:r>
            <a:r>
              <a:rPr lang="en-US" sz="1600" b="0" dirty="0" err="1"/>
              <a:t>behaviours</a:t>
            </a:r>
            <a:r>
              <a:rPr lang="en-US" sz="1600" b="0" dirty="0"/>
              <a:t> and capabilities that are transferable into life, work and business opportunities and contribute to the development and prosperity of individuals and society</a:t>
            </a:r>
          </a:p>
          <a:p>
            <a:pPr>
              <a:buFont typeface="Arial" panose="020B0604020202020204" pitchFamily="34" charset="0"/>
              <a:buChar char="•"/>
            </a:pPr>
            <a:r>
              <a:rPr lang="en-US" sz="1600" b="0" dirty="0"/>
              <a:t>understanding of the ways society allocates limited resources to satisfy needs and wants, and how they participate in the economy as consumers, workers and producers</a:t>
            </a:r>
          </a:p>
          <a:p>
            <a:pPr>
              <a:buFont typeface="Arial" panose="020B0604020202020204" pitchFamily="34" charset="0"/>
              <a:buChar char="•"/>
            </a:pPr>
            <a:r>
              <a:rPr lang="en-US" sz="1600" b="0" dirty="0"/>
              <a:t>understanding of the work and business environments within the Australian economy and its interactions and relationships with the global economy, in particular the Asia region</a:t>
            </a:r>
          </a:p>
          <a:p>
            <a:pPr>
              <a:buFont typeface="Arial" panose="020B0604020202020204" pitchFamily="34" charset="0"/>
              <a:buChar char="•"/>
            </a:pPr>
            <a:r>
              <a:rPr lang="en-US" sz="1600" b="0" dirty="0"/>
              <a:t>reasoning and interpretation skills to apply economics and business concepts and theories to evaluate information they encounter, make informed decisions and use problem-solving skills to respond to economics and business issues and events</a:t>
            </a:r>
          </a:p>
          <a:p>
            <a:pPr>
              <a:buFont typeface="Arial" panose="020B0604020202020204" pitchFamily="34" charset="0"/>
              <a:buChar char="•"/>
            </a:pPr>
            <a:r>
              <a:rPr lang="en-US" sz="1600" b="0" dirty="0"/>
              <a:t>understanding of economics and business decision-making and its role in creating a prosperous, sustainable and equitable economy for all Australians</a:t>
            </a:r>
          </a:p>
          <a:p>
            <a:pPr>
              <a:buFont typeface="Arial" panose="020B0604020202020204" pitchFamily="34" charset="0"/>
              <a:buChar char="•"/>
            </a:pPr>
            <a:r>
              <a:rPr lang="en-US" sz="1600" b="0" dirty="0"/>
              <a:t>knowledge, understandings and skills that will enable them to participate actively and ethically in the local, national, regional and global economy as economically, financially and business-literate citizens.</a:t>
            </a:r>
            <a:endParaRPr lang="en-AU" sz="1600" b="0" dirty="0"/>
          </a:p>
        </p:txBody>
      </p:sp>
    </p:spTree>
    <p:extLst>
      <p:ext uri="{BB962C8B-B14F-4D97-AF65-F5344CB8AC3E}">
        <p14:creationId xmlns:p14="http://schemas.microsoft.com/office/powerpoint/2010/main" val="42689925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dirty="0" smtClean="0"/>
              <a:t>Focus</a:t>
            </a:r>
            <a:endParaRPr lang="en-AU" dirty="0"/>
          </a:p>
        </p:txBody>
      </p:sp>
      <p:sp>
        <p:nvSpPr>
          <p:cNvPr id="3" name="Content Placeholder 2"/>
          <p:cNvSpPr>
            <a:spLocks noGrp="1"/>
          </p:cNvSpPr>
          <p:nvPr>
            <p:ph idx="1"/>
          </p:nvPr>
        </p:nvSpPr>
        <p:spPr>
          <a:xfrm>
            <a:off x="685800" y="1556792"/>
            <a:ext cx="7772400" cy="4386808"/>
          </a:xfrm>
        </p:spPr>
        <p:txBody>
          <a:bodyPr/>
          <a:lstStyle/>
          <a:p>
            <a:pPr lvl="0">
              <a:buFont typeface="Arial" pitchFamily="34" charset="0"/>
              <a:buChar char="•"/>
            </a:pPr>
            <a:endParaRPr lang="en-AU" sz="2400" b="0" dirty="0" smtClean="0"/>
          </a:p>
          <a:p>
            <a:pPr lvl="0">
              <a:buFont typeface="Arial" pitchFamily="34" charset="0"/>
              <a:buChar char="•"/>
            </a:pPr>
            <a:r>
              <a:rPr lang="en-AU" sz="2400" b="0" dirty="0" smtClean="0"/>
              <a:t>Focus </a:t>
            </a:r>
            <a:r>
              <a:rPr lang="en-AU" sz="2400" b="0" dirty="0"/>
              <a:t>on decision making and making choices</a:t>
            </a:r>
          </a:p>
          <a:p>
            <a:pPr lvl="0">
              <a:buFont typeface="Arial" pitchFamily="34" charset="0"/>
              <a:buChar char="•"/>
            </a:pPr>
            <a:r>
              <a:rPr lang="en-AU" sz="2400" b="0" dirty="0"/>
              <a:t>Effects of </a:t>
            </a:r>
            <a:r>
              <a:rPr lang="en-AU" sz="2400" b="0" dirty="0" smtClean="0"/>
              <a:t>individual decisions </a:t>
            </a:r>
            <a:r>
              <a:rPr lang="en-AU" sz="2400" b="0" dirty="0"/>
              <a:t>on themselves and others</a:t>
            </a:r>
          </a:p>
          <a:p>
            <a:pPr lvl="0">
              <a:buFont typeface="Arial" pitchFamily="34" charset="0"/>
              <a:buChar char="•"/>
            </a:pPr>
            <a:r>
              <a:rPr lang="en-AU" sz="2400" b="0" dirty="0"/>
              <a:t>Transferable knowledge, understandings and skills that inform and encourage them to participate in and contribute to the economy</a:t>
            </a:r>
          </a:p>
          <a:p>
            <a:pPr lvl="0">
              <a:buFont typeface="Arial" pitchFamily="34" charset="0"/>
              <a:buChar char="•"/>
            </a:pPr>
            <a:r>
              <a:rPr lang="en-AU" sz="2400" b="0" dirty="0"/>
              <a:t>Prosperous, sustainable and equitable Australian and global economies</a:t>
            </a:r>
          </a:p>
          <a:p>
            <a:endParaRPr lang="en-AU" sz="3200" dirty="0"/>
          </a:p>
        </p:txBody>
      </p:sp>
    </p:spTree>
    <p:extLst>
      <p:ext uri="{BB962C8B-B14F-4D97-AF65-F5344CB8AC3E}">
        <p14:creationId xmlns:p14="http://schemas.microsoft.com/office/powerpoint/2010/main" val="28561996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47192"/>
          </a:xfrm>
        </p:spPr>
        <p:txBody>
          <a:bodyPr/>
          <a:lstStyle/>
          <a:p>
            <a:r>
              <a:rPr lang="en-AU" sz="3600" dirty="0" smtClean="0"/>
              <a:t>Contemporary issues, events and case studies</a:t>
            </a:r>
            <a:endParaRPr lang="en-AU" sz="3600" dirty="0"/>
          </a:p>
        </p:txBody>
      </p:sp>
      <p:sp>
        <p:nvSpPr>
          <p:cNvPr id="3" name="Content Placeholder 2"/>
          <p:cNvSpPr>
            <a:spLocks noGrp="1"/>
          </p:cNvSpPr>
          <p:nvPr>
            <p:ph idx="1"/>
          </p:nvPr>
        </p:nvSpPr>
        <p:spPr>
          <a:xfrm>
            <a:off x="685800" y="1916832"/>
            <a:ext cx="7772400" cy="4026768"/>
          </a:xfrm>
        </p:spPr>
        <p:txBody>
          <a:bodyPr/>
          <a:lstStyle/>
          <a:p>
            <a:pPr marL="0" indent="0" algn="ctr">
              <a:buNone/>
            </a:pPr>
            <a:endParaRPr lang="en-AU" sz="2400" b="0" dirty="0" smtClean="0"/>
          </a:p>
          <a:p>
            <a:pPr marL="0" indent="0" algn="ctr">
              <a:buNone/>
            </a:pPr>
            <a:endParaRPr lang="en-AU" sz="2400" b="0" dirty="0"/>
          </a:p>
          <a:p>
            <a:pPr marL="0" indent="0" algn="ctr">
              <a:buNone/>
            </a:pPr>
            <a:r>
              <a:rPr lang="en-AU" sz="2400" b="0" dirty="0" smtClean="0"/>
              <a:t>The </a:t>
            </a:r>
            <a:r>
              <a:rPr lang="en-AU" sz="2400" b="0" dirty="0" smtClean="0"/>
              <a:t>curriculum is intended to be taught through relevant contexts which will help students make the connection between their classroom learning and contemporary issues and events that are occurring in their local area, Australia and the world</a:t>
            </a:r>
            <a:endParaRPr lang="en-AU" sz="2400" b="0" dirty="0"/>
          </a:p>
        </p:txBody>
      </p:sp>
    </p:spTree>
    <p:extLst>
      <p:ext uri="{BB962C8B-B14F-4D97-AF65-F5344CB8AC3E}">
        <p14:creationId xmlns:p14="http://schemas.microsoft.com/office/powerpoint/2010/main" val="40035756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720080"/>
          </a:xfrm>
        </p:spPr>
        <p:txBody>
          <a:bodyPr/>
          <a:lstStyle/>
          <a:p>
            <a:r>
              <a:rPr lang="en-AU" dirty="0" smtClean="0"/>
              <a:t>Structure</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5103140"/>
              </p:ext>
            </p:extLst>
          </p:nvPr>
        </p:nvGraphicFramePr>
        <p:xfrm>
          <a:off x="539552" y="1052736"/>
          <a:ext cx="7920880" cy="5067968"/>
        </p:xfrm>
        <a:graphic>
          <a:graphicData uri="http://schemas.openxmlformats.org/drawingml/2006/table">
            <a:tbl>
              <a:tblPr firstRow="1" bandRow="1">
                <a:tableStyleId>{5C22544A-7EE6-4342-B048-85BDC9FD1C3A}</a:tableStyleId>
              </a:tblPr>
              <a:tblGrid>
                <a:gridCol w="7920880"/>
              </a:tblGrid>
              <a:tr h="360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b="1" dirty="0" smtClean="0">
                          <a:latin typeface="+mn-lt"/>
                        </a:rPr>
                        <a:t>Strands</a:t>
                      </a:r>
                    </a:p>
                  </a:txBody>
                  <a:tcPr/>
                </a:tc>
              </a:tr>
              <a:tr h="756688">
                <a:tc>
                  <a:txBody>
                    <a:bodyPr/>
                    <a:lstStyle/>
                    <a:p>
                      <a:pPr algn="l"/>
                      <a:r>
                        <a:rPr lang="en-US" sz="1800" b="1" dirty="0" smtClean="0"/>
                        <a:t>Resource allocation and making choices</a:t>
                      </a:r>
                      <a:r>
                        <a:rPr lang="en-US" sz="1800" b="0" dirty="0" smtClean="0"/>
                        <a:t>: the decision making </a:t>
                      </a:r>
                      <a:r>
                        <a:rPr lang="en-US" sz="1800" b="0" baseline="0" dirty="0" smtClean="0"/>
                        <a:t>as to how available, limited resources can be best used to satisfy society’s unlimited needs and wants</a:t>
                      </a:r>
                      <a:endParaRPr lang="en-AU" sz="1800" b="0" dirty="0"/>
                    </a:p>
                  </a:txBody>
                  <a:tcPr/>
                </a:tc>
              </a:tr>
              <a:tr h="633576">
                <a:tc>
                  <a:txBody>
                    <a:bodyPr/>
                    <a:lstStyle/>
                    <a:p>
                      <a:pPr algn="l"/>
                      <a:r>
                        <a:rPr lang="en-AU" sz="1800" b="1" dirty="0" smtClean="0"/>
                        <a:t>The business environment: </a:t>
                      </a:r>
                      <a:r>
                        <a:rPr lang="en-AU" sz="1800" b="0" dirty="0" smtClean="0"/>
                        <a:t>the ways businesses operate</a:t>
                      </a:r>
                      <a:r>
                        <a:rPr lang="en-AU" sz="1800" b="0" baseline="0" dirty="0" smtClean="0"/>
                        <a:t> in markets to respond to opportunities and changing circumstances and conditions.</a:t>
                      </a:r>
                      <a:endParaRPr lang="en-AU" sz="1800" b="1" dirty="0"/>
                    </a:p>
                  </a:txBody>
                  <a:tcPr/>
                </a:tc>
              </a:tr>
              <a:tr h="756688">
                <a:tc>
                  <a:txBody>
                    <a:bodyPr/>
                    <a:lstStyle/>
                    <a:p>
                      <a:pPr algn="l"/>
                      <a:r>
                        <a:rPr lang="en-AU" sz="1800" b="1" dirty="0" smtClean="0"/>
                        <a:t>Consumer and financial literacy: </a:t>
                      </a:r>
                      <a:r>
                        <a:rPr lang="en-AU" sz="1800" b="0" dirty="0" smtClean="0"/>
                        <a:t>making responsible and informed decisions about consumer issues and managing money and assets, and the effect</a:t>
                      </a:r>
                      <a:r>
                        <a:rPr lang="en-AU" sz="1800" b="0" baseline="0" dirty="0" smtClean="0"/>
                        <a:t> of these decisions on individuals, family and community.</a:t>
                      </a:r>
                      <a:endParaRPr lang="en-AU" sz="1800" b="1" dirty="0"/>
                    </a:p>
                  </a:txBody>
                  <a:tcPr/>
                </a:tc>
              </a:tr>
              <a:tr h="484545">
                <a:tc>
                  <a:txBody>
                    <a:bodyPr/>
                    <a:lstStyle/>
                    <a:p>
                      <a:pPr algn="l"/>
                      <a:r>
                        <a:rPr lang="en-AU" sz="1800" b="1" dirty="0" smtClean="0"/>
                        <a:t>Work and work futures: </a:t>
                      </a:r>
                      <a:r>
                        <a:rPr lang="en-AU" sz="1800" b="0" dirty="0" smtClean="0"/>
                        <a:t>the nature of work and the work environment</a:t>
                      </a:r>
                      <a:r>
                        <a:rPr lang="en-AU" sz="1800" b="0" baseline="0" dirty="0" smtClean="0"/>
                        <a:t> and its contribution to individual and collective wellbeing.</a:t>
                      </a:r>
                      <a:endParaRPr lang="en-AU" sz="1800" b="1" dirty="0"/>
                    </a:p>
                  </a:txBody>
                  <a:tcPr/>
                </a:tc>
              </a:tr>
              <a:tr h="756688">
                <a:tc>
                  <a:txBody>
                    <a:bodyPr/>
                    <a:lstStyle/>
                    <a:p>
                      <a:pPr algn="l"/>
                      <a:r>
                        <a:rPr lang="en-AU" sz="1800" b="1" dirty="0" smtClean="0"/>
                        <a:t>Enterprising behaviours and capabilities: </a:t>
                      </a:r>
                      <a:r>
                        <a:rPr lang="en-AU" sz="1800" b="0" dirty="0" smtClean="0"/>
                        <a:t>developing students’ the behaviours and capabilities that enable them to participate actively in the economy, now and in the future.</a:t>
                      </a:r>
                      <a:endParaRPr lang="en-AU" sz="1800" b="1" dirty="0"/>
                    </a:p>
                  </a:txBody>
                  <a:tcPr/>
                </a:tc>
              </a:tr>
              <a:tr h="648368">
                <a:tc>
                  <a:txBody>
                    <a:bodyPr/>
                    <a:lstStyle/>
                    <a:p>
                      <a:pPr algn="l"/>
                      <a:r>
                        <a:rPr lang="en-AU" sz="1800" b="1" dirty="0" smtClean="0"/>
                        <a:t>Reasoning and interpretation: </a:t>
                      </a:r>
                      <a:r>
                        <a:rPr lang="en-AU" sz="1800" b="0" dirty="0" smtClean="0"/>
                        <a:t>economic and business decision</a:t>
                      </a:r>
                      <a:r>
                        <a:rPr lang="en-AU" sz="1800" b="0" baseline="0" dirty="0" smtClean="0"/>
                        <a:t> </a:t>
                      </a:r>
                      <a:r>
                        <a:rPr lang="en-AU" sz="1800" b="0" dirty="0" smtClean="0"/>
                        <a:t>making and thinking.</a:t>
                      </a:r>
                      <a:endParaRPr lang="en-AU" sz="1800" b="1" dirty="0"/>
                    </a:p>
                  </a:txBody>
                  <a:tcPr/>
                </a:tc>
              </a:tr>
            </a:tbl>
          </a:graphicData>
        </a:graphic>
      </p:graphicFrame>
    </p:spTree>
    <p:extLst>
      <p:ext uri="{BB962C8B-B14F-4D97-AF65-F5344CB8AC3E}">
        <p14:creationId xmlns:p14="http://schemas.microsoft.com/office/powerpoint/2010/main" val="14135570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sz="3600" dirty="0" smtClean="0"/>
              <a:t>Achievement standards</a:t>
            </a:r>
            <a:endParaRPr lang="en-AU" sz="3600" dirty="0"/>
          </a:p>
        </p:txBody>
      </p:sp>
      <p:sp>
        <p:nvSpPr>
          <p:cNvPr id="3" name="Content Placeholder 2"/>
          <p:cNvSpPr>
            <a:spLocks noGrp="1"/>
          </p:cNvSpPr>
          <p:nvPr>
            <p:ph idx="1"/>
          </p:nvPr>
        </p:nvSpPr>
        <p:spPr>
          <a:xfrm>
            <a:off x="683568" y="1340768"/>
            <a:ext cx="7920880" cy="4602832"/>
          </a:xfrm>
        </p:spPr>
        <p:txBody>
          <a:bodyPr/>
          <a:lstStyle/>
          <a:p>
            <a:pPr marL="0" indent="0">
              <a:buNone/>
            </a:pPr>
            <a:endParaRPr lang="en-AU" dirty="0"/>
          </a:p>
          <a:p>
            <a:pPr marL="0" indent="0" algn="ctr">
              <a:buNone/>
            </a:pPr>
            <a:r>
              <a:rPr lang="en-US" sz="2000" b="0" dirty="0" smtClean="0">
                <a:solidFill>
                  <a:prstClr val="black"/>
                </a:solidFill>
              </a:rPr>
              <a:t>The </a:t>
            </a:r>
            <a:r>
              <a:rPr lang="en-US" sz="2000" b="0" dirty="0">
                <a:solidFill>
                  <a:prstClr val="black"/>
                </a:solidFill>
              </a:rPr>
              <a:t>first achievement standard for Economics and Business is at Level 6, and then at Level 8 and Level 10.</a:t>
            </a:r>
            <a:endParaRPr lang="en-AU" sz="2000" b="0" dirty="0">
              <a:solidFill>
                <a:prstClr val="black"/>
              </a:solidFill>
            </a:endParaRPr>
          </a:p>
          <a:p>
            <a:pPr marL="0" indent="0">
              <a:buNone/>
            </a:pPr>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852936"/>
            <a:ext cx="7148289" cy="349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3859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CAA F10 Curric PPTemplate">
  <a:themeElements>
    <a:clrScheme name="Custom 4">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0000E5"/>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10 PPT Template">
  <a:themeElements>
    <a:clrScheme name="VCAA">
      <a:dk1>
        <a:sysClr val="windowText" lastClr="000000"/>
      </a:dk1>
      <a:lt1>
        <a:sysClr val="window" lastClr="FFFFFF"/>
      </a:lt1>
      <a:dk2>
        <a:srgbClr val="999999"/>
      </a:dk2>
      <a:lt2>
        <a:srgbClr val="0099E3"/>
      </a:lt2>
      <a:accent1>
        <a:srgbClr val="517AB8"/>
      </a:accent1>
      <a:accent2>
        <a:srgbClr val="C6006F"/>
      </a:accent2>
      <a:accent3>
        <a:srgbClr val="F16D9A"/>
      </a:accent3>
      <a:accent4>
        <a:srgbClr val="8DC63F"/>
      </a:accent4>
      <a:accent5>
        <a:srgbClr val="FFC700"/>
      </a:accent5>
      <a:accent6>
        <a:srgbClr val="F78E1E"/>
      </a:accent6>
      <a:hlink>
        <a:srgbClr val="7F3F98"/>
      </a:hlink>
      <a:folHlink>
        <a:srgbClr val="0033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EECD_Expired xmlns="http://schemas.microsoft.com/sharepoint/v3">false</DEECD_Expired>
  </documentManagement>
</p:properties>
</file>

<file path=customXml/itemProps1.xml><?xml version="1.0" encoding="utf-8"?>
<ds:datastoreItem xmlns:ds="http://schemas.openxmlformats.org/officeDocument/2006/customXml" ds:itemID="{A85D4595-85CA-41FB-8F16-917553394329}"/>
</file>

<file path=customXml/itemProps2.xml><?xml version="1.0" encoding="utf-8"?>
<ds:datastoreItem xmlns:ds="http://schemas.openxmlformats.org/officeDocument/2006/customXml" ds:itemID="{5CB362B6-3D12-4336-A7D9-167C9EBC7E53}"/>
</file>

<file path=customXml/itemProps3.xml><?xml version="1.0" encoding="utf-8"?>
<ds:datastoreItem xmlns:ds="http://schemas.openxmlformats.org/officeDocument/2006/customXml" ds:itemID="{1473FA0E-A2C1-4E55-A9C1-5EBE6A25DCA8}"/>
</file>

<file path=docProps/app.xml><?xml version="1.0" encoding="utf-8"?>
<Properties xmlns="http://schemas.openxmlformats.org/officeDocument/2006/extended-properties" xmlns:vt="http://schemas.openxmlformats.org/officeDocument/2006/docPropsVTypes">
  <Template>VCAA F10 Curric PPTemplate</Template>
  <TotalTime>3091</TotalTime>
  <Words>1027</Words>
  <Application>Microsoft Office PowerPoint</Application>
  <PresentationFormat>On-screen Show (4:3)</PresentationFormat>
  <Paragraphs>127</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VCAA F10 Curric PPTemplate</vt:lpstr>
      <vt:lpstr>F10 PPT Template</vt:lpstr>
      <vt:lpstr>Victorian Curriculum: Focus on Economics and Business  (Secondary)</vt:lpstr>
      <vt:lpstr>Agenda</vt:lpstr>
      <vt:lpstr>Rationale</vt:lpstr>
      <vt:lpstr>Where is Economics and Business placed in the curriculum?</vt:lpstr>
      <vt:lpstr>Aims</vt:lpstr>
      <vt:lpstr>Focus</vt:lpstr>
      <vt:lpstr>Contemporary issues, events and case studies</vt:lpstr>
      <vt:lpstr>Structure</vt:lpstr>
      <vt:lpstr>Achievement standards</vt:lpstr>
      <vt:lpstr>Enterprising behaviours and capabilities</vt:lpstr>
      <vt:lpstr>Key change from AusVELS</vt:lpstr>
      <vt:lpstr>Victorian Curriculum website</vt:lpstr>
      <vt:lpstr>Victorian Curriculum website</vt:lpstr>
      <vt:lpstr>Scope and Sequence Levels 5-10</vt:lpstr>
      <vt:lpstr>Strands</vt:lpstr>
      <vt:lpstr>Linking curriculum and teaching and learning activities</vt:lpstr>
      <vt:lpstr>Sample activity - ‘Choconomics’</vt:lpstr>
      <vt:lpstr>Choconomics</vt:lpstr>
      <vt:lpstr>‘Choconomics’ – why trade?</vt:lpstr>
      <vt:lpstr>Contact</vt:lpstr>
      <vt:lpstr>Contact details </vt:lpstr>
    </vt:vector>
  </TitlesOfParts>
  <Company>Victorian Curriculum and Assessment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Curriculum:_x000b_Focus on Economics and Business_x000b__x000b_(Secondary)</dc:title>
  <dc:creator>Martin, Gerard F</dc:creator>
  <cp:lastModifiedBy>Driver, Tim P</cp:lastModifiedBy>
  <cp:revision>76</cp:revision>
  <cp:lastPrinted>2016-07-20T03:10:15Z</cp:lastPrinted>
  <dcterms:created xsi:type="dcterms:W3CDTF">2015-10-08T00:55:11Z</dcterms:created>
  <dcterms:modified xsi:type="dcterms:W3CDTF">2016-07-21T06:36:19Z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0x0101007BA2A11A40BE9045AE22BD0150786171</vt:lpwstr>
  </property>
  <property fmtid="{D5CDD505-2E9C-101B-9397-08002B2CF9AE}" pid="3" name="DEECD_Author">
    <vt:lpwstr/>
  </property>
  <property fmtid="{D5CDD505-2E9C-101B-9397-08002B2CF9AE}" pid="4" name="DEECD_SubjectCategory">
    <vt:lpwstr/>
  </property>
  <property fmtid="{D5CDD505-2E9C-101B-9397-08002B2CF9AE}" pid="5" name="DEECD_ItemType">
    <vt:lpwstr/>
  </property>
  <property fmtid="{D5CDD505-2E9C-101B-9397-08002B2CF9AE}" pid="6" name="DEECD_Audience">
    <vt:lpwstr/>
  </property>
</Properties>
</file>