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8" r:id="rId6"/>
    <p:sldId id="263" r:id="rId7"/>
    <p:sldId id="260" r:id="rId8"/>
    <p:sldId id="267" r:id="rId9"/>
    <p:sldId id="271" r:id="rId10"/>
    <p:sldId id="309" r:id="rId11"/>
    <p:sldId id="287" r:id="rId12"/>
    <p:sldId id="302" r:id="rId13"/>
    <p:sldId id="311" r:id="rId14"/>
    <p:sldId id="312" r:id="rId15"/>
    <p:sldId id="268" r:id="rId16"/>
    <p:sldId id="288" r:id="rId17"/>
    <p:sldId id="315" r:id="rId18"/>
    <p:sldId id="275" r:id="rId19"/>
    <p:sldId id="303" r:id="rId20"/>
    <p:sldId id="317" r:id="rId21"/>
    <p:sldId id="265" r:id="rId22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20" autoAdjust="0"/>
  </p:normalViewPr>
  <p:slideViewPr>
    <p:cSldViewPr>
      <p:cViewPr varScale="1">
        <p:scale>
          <a:sx n="69" d="100"/>
          <a:sy n="69" d="100"/>
        </p:scale>
        <p:origin x="20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6A25-14B5-45F1-838E-799A4743616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A201747-BF29-42C4-A187-62E4DDC0D73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AU" sz="3200" b="1" dirty="0"/>
            <a:t>O1</a:t>
          </a:r>
        </a:p>
        <a:p>
          <a:r>
            <a:rPr lang="en-AU" sz="3200" b="1" dirty="0"/>
            <a:t>Data analysis</a:t>
          </a:r>
        </a:p>
      </dgm:t>
    </dgm:pt>
    <dgm:pt modelId="{D76420DD-C900-4157-9798-0AB043250130}" type="parTrans" cxnId="{F663C953-34EB-4B02-81E7-17B9E717658A}">
      <dgm:prSet/>
      <dgm:spPr/>
      <dgm:t>
        <a:bodyPr/>
        <a:lstStyle/>
        <a:p>
          <a:endParaRPr lang="en-AU"/>
        </a:p>
      </dgm:t>
    </dgm:pt>
    <dgm:pt modelId="{A1EC4636-04AD-4F9D-912B-6B36D59FC86E}" type="sibTrans" cxnId="{F663C953-34EB-4B02-81E7-17B9E717658A}">
      <dgm:prSet/>
      <dgm:spPr/>
      <dgm:t>
        <a:bodyPr/>
        <a:lstStyle/>
        <a:p>
          <a:endParaRPr lang="en-AU"/>
        </a:p>
      </dgm:t>
    </dgm:pt>
    <dgm:pt modelId="{7452C768-7527-443E-8DAC-3C41B4C08BA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AU" sz="3200" b="1" dirty="0"/>
            <a:t>O2</a:t>
          </a:r>
        </a:p>
        <a:p>
          <a:r>
            <a:rPr lang="en-AU" sz="3200" b="1" dirty="0"/>
            <a:t>Programming</a:t>
          </a:r>
        </a:p>
      </dgm:t>
    </dgm:pt>
    <dgm:pt modelId="{87CCE7ED-68D3-49D5-87FF-89332E1B39ED}" type="parTrans" cxnId="{0D22A151-FE6F-4DD7-83B6-716096DB143B}">
      <dgm:prSet/>
      <dgm:spPr/>
      <dgm:t>
        <a:bodyPr/>
        <a:lstStyle/>
        <a:p>
          <a:endParaRPr lang="en-AU"/>
        </a:p>
      </dgm:t>
    </dgm:pt>
    <dgm:pt modelId="{A2A970BD-9B76-4F57-B654-74647601F61D}" type="sibTrans" cxnId="{0D22A151-FE6F-4DD7-83B6-716096DB143B}">
      <dgm:prSet/>
      <dgm:spPr/>
      <dgm:t>
        <a:bodyPr/>
        <a:lstStyle/>
        <a:p>
          <a:endParaRPr lang="en-AU"/>
        </a:p>
      </dgm:t>
    </dgm:pt>
    <dgm:pt modelId="{99E744B5-0934-4A63-9D89-10FD807F99F1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/>
            <a:t>Unit 1</a:t>
          </a:r>
        </a:p>
        <a:p>
          <a:pPr>
            <a:spcAft>
              <a:spcPts val="600"/>
            </a:spcAft>
          </a:pPr>
          <a:r>
            <a:rPr lang="en-AU" sz="3200" b="1" dirty="0"/>
            <a:t>Applied </a:t>
          </a:r>
          <a:r>
            <a:rPr lang="en-AU" sz="3200" b="1" dirty="0" smtClean="0"/>
            <a:t>computing</a:t>
          </a:r>
          <a:endParaRPr lang="en-AU" sz="3200" b="1" dirty="0"/>
        </a:p>
      </dgm:t>
    </dgm:pt>
    <dgm:pt modelId="{7C010F5B-2ECA-4ED3-A8F9-6B1E4632DE32}" type="sibTrans" cxnId="{48CEA6C8-16B4-483F-A1DA-CAFE1EF2009C}">
      <dgm:prSet/>
      <dgm:spPr/>
      <dgm:t>
        <a:bodyPr/>
        <a:lstStyle/>
        <a:p>
          <a:endParaRPr lang="en-AU"/>
        </a:p>
      </dgm:t>
    </dgm:pt>
    <dgm:pt modelId="{3526421E-14FC-41E6-A94D-0C74182CCFEB}" type="parTrans" cxnId="{48CEA6C8-16B4-483F-A1DA-CAFE1EF2009C}">
      <dgm:prSet/>
      <dgm:spPr/>
      <dgm:t>
        <a:bodyPr/>
        <a:lstStyle/>
        <a:p>
          <a:endParaRPr lang="en-AU"/>
        </a:p>
      </dgm:t>
    </dgm:pt>
    <dgm:pt modelId="{0F1FEBDC-C665-438E-998A-8DC0197407B9}" type="pres">
      <dgm:prSet presAssocID="{8FB56A25-14B5-45F1-838E-799A474361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3EDF1D0-F8C6-4463-AA66-E762F7513BCF}" type="pres">
      <dgm:prSet presAssocID="{99E744B5-0934-4A63-9D89-10FD807F99F1}" presName="vertOne" presStyleCnt="0"/>
      <dgm:spPr/>
    </dgm:pt>
    <dgm:pt modelId="{4ECB256A-DDA4-420E-993D-2ED1BBE08274}" type="pres">
      <dgm:prSet presAssocID="{99E744B5-0934-4A63-9D89-10FD807F99F1}" presName="txOne" presStyleLbl="node0" presStyleIdx="0" presStyleCnt="1" custLinFactNeighborX="-37" custLinFactNeighborY="-64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7E7D75B-1D47-4141-9740-E98718D1D1A7}" type="pres">
      <dgm:prSet presAssocID="{99E744B5-0934-4A63-9D89-10FD807F99F1}" presName="parTransOne" presStyleCnt="0"/>
      <dgm:spPr/>
    </dgm:pt>
    <dgm:pt modelId="{15E9ABAB-CBAB-48CE-A83E-3BB1ED319D2B}" type="pres">
      <dgm:prSet presAssocID="{99E744B5-0934-4A63-9D89-10FD807F99F1}" presName="horzOne" presStyleCnt="0"/>
      <dgm:spPr/>
    </dgm:pt>
    <dgm:pt modelId="{B40C3789-C6B6-4485-A899-71DD9B34E7A4}" type="pres">
      <dgm:prSet presAssocID="{0A201747-BF29-42C4-A187-62E4DDC0D73C}" presName="vertTwo" presStyleCnt="0"/>
      <dgm:spPr/>
    </dgm:pt>
    <dgm:pt modelId="{AE533799-257E-45C2-AB65-9BDDDC3C45E7}" type="pres">
      <dgm:prSet presAssocID="{0A201747-BF29-42C4-A187-62E4DDC0D73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5622AFA-1401-4F4B-9DEA-7E81DA98E66E}" type="pres">
      <dgm:prSet presAssocID="{0A201747-BF29-42C4-A187-62E4DDC0D73C}" presName="horzTwo" presStyleCnt="0"/>
      <dgm:spPr/>
    </dgm:pt>
    <dgm:pt modelId="{20DB0713-FBF7-448C-99F3-24E3EE5BAFE6}" type="pres">
      <dgm:prSet presAssocID="{A1EC4636-04AD-4F9D-912B-6B36D59FC86E}" presName="sibSpaceTwo" presStyleCnt="0"/>
      <dgm:spPr/>
    </dgm:pt>
    <dgm:pt modelId="{9A3E9DF3-149F-4849-AC58-42891A2831CE}" type="pres">
      <dgm:prSet presAssocID="{7452C768-7527-443E-8DAC-3C41B4C08BAF}" presName="vertTwo" presStyleCnt="0"/>
      <dgm:spPr/>
    </dgm:pt>
    <dgm:pt modelId="{1DCEDDD2-F56E-4D9A-A32E-1E7B5C2C1F02}" type="pres">
      <dgm:prSet presAssocID="{7452C768-7527-443E-8DAC-3C41B4C08BAF}" presName="txTwo" presStyleLbl="node2" presStyleIdx="1" presStyleCnt="2" custScaleX="1005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FBFC79F-A7C7-4EC1-BF21-AF8A434A6BC9}" type="pres">
      <dgm:prSet presAssocID="{7452C768-7527-443E-8DAC-3C41B4C08BAF}" presName="horzTwo" presStyleCnt="0"/>
      <dgm:spPr/>
    </dgm:pt>
  </dgm:ptLst>
  <dgm:cxnLst>
    <dgm:cxn modelId="{7A71677E-7601-480D-BE99-E6FF513DB369}" type="presOf" srcId="{8FB56A25-14B5-45F1-838E-799A47436166}" destId="{0F1FEBDC-C665-438E-998A-8DC0197407B9}" srcOrd="0" destOrd="0" presId="urn:microsoft.com/office/officeart/2005/8/layout/hierarchy4"/>
    <dgm:cxn modelId="{F663C953-34EB-4B02-81E7-17B9E717658A}" srcId="{99E744B5-0934-4A63-9D89-10FD807F99F1}" destId="{0A201747-BF29-42C4-A187-62E4DDC0D73C}" srcOrd="0" destOrd="0" parTransId="{D76420DD-C900-4157-9798-0AB043250130}" sibTransId="{A1EC4636-04AD-4F9D-912B-6B36D59FC86E}"/>
    <dgm:cxn modelId="{748058EB-1404-475C-B8AD-DC818F0337ED}" type="presOf" srcId="{99E744B5-0934-4A63-9D89-10FD807F99F1}" destId="{4ECB256A-DDA4-420E-993D-2ED1BBE08274}" srcOrd="0" destOrd="0" presId="urn:microsoft.com/office/officeart/2005/8/layout/hierarchy4"/>
    <dgm:cxn modelId="{0D22A151-FE6F-4DD7-83B6-716096DB143B}" srcId="{99E744B5-0934-4A63-9D89-10FD807F99F1}" destId="{7452C768-7527-443E-8DAC-3C41B4C08BAF}" srcOrd="1" destOrd="0" parTransId="{87CCE7ED-68D3-49D5-87FF-89332E1B39ED}" sibTransId="{A2A970BD-9B76-4F57-B654-74647601F61D}"/>
    <dgm:cxn modelId="{5BD58105-FDA8-4D7E-9BA8-9068F11CB996}" type="presOf" srcId="{7452C768-7527-443E-8DAC-3C41B4C08BAF}" destId="{1DCEDDD2-F56E-4D9A-A32E-1E7B5C2C1F02}" srcOrd="0" destOrd="0" presId="urn:microsoft.com/office/officeart/2005/8/layout/hierarchy4"/>
    <dgm:cxn modelId="{8FA4E677-9118-49BB-AA21-71BBB53B2997}" type="presOf" srcId="{0A201747-BF29-42C4-A187-62E4DDC0D73C}" destId="{AE533799-257E-45C2-AB65-9BDDDC3C45E7}" srcOrd="0" destOrd="0" presId="urn:microsoft.com/office/officeart/2005/8/layout/hierarchy4"/>
    <dgm:cxn modelId="{48CEA6C8-16B4-483F-A1DA-CAFE1EF2009C}" srcId="{8FB56A25-14B5-45F1-838E-799A47436166}" destId="{99E744B5-0934-4A63-9D89-10FD807F99F1}" srcOrd="0" destOrd="0" parTransId="{3526421E-14FC-41E6-A94D-0C74182CCFEB}" sibTransId="{7C010F5B-2ECA-4ED3-A8F9-6B1E4632DE32}"/>
    <dgm:cxn modelId="{98739EE1-BD86-48C9-8C48-F6EB3CA0CBE4}" type="presParOf" srcId="{0F1FEBDC-C665-438E-998A-8DC0197407B9}" destId="{E3EDF1D0-F8C6-4463-AA66-E762F7513BCF}" srcOrd="0" destOrd="0" presId="urn:microsoft.com/office/officeart/2005/8/layout/hierarchy4"/>
    <dgm:cxn modelId="{9D1B634B-D8D8-48FF-9696-D5BC65E606B2}" type="presParOf" srcId="{E3EDF1D0-F8C6-4463-AA66-E762F7513BCF}" destId="{4ECB256A-DDA4-420E-993D-2ED1BBE08274}" srcOrd="0" destOrd="0" presId="urn:microsoft.com/office/officeart/2005/8/layout/hierarchy4"/>
    <dgm:cxn modelId="{1676FA51-0181-449F-8594-6DADBD671980}" type="presParOf" srcId="{E3EDF1D0-F8C6-4463-AA66-E762F7513BCF}" destId="{07E7D75B-1D47-4141-9740-E98718D1D1A7}" srcOrd="1" destOrd="0" presId="urn:microsoft.com/office/officeart/2005/8/layout/hierarchy4"/>
    <dgm:cxn modelId="{74C9C168-9760-439D-8801-EE1779F072A4}" type="presParOf" srcId="{E3EDF1D0-F8C6-4463-AA66-E762F7513BCF}" destId="{15E9ABAB-CBAB-48CE-A83E-3BB1ED319D2B}" srcOrd="2" destOrd="0" presId="urn:microsoft.com/office/officeart/2005/8/layout/hierarchy4"/>
    <dgm:cxn modelId="{12ACBB44-7DB4-43F2-BD2D-C7A4C5152022}" type="presParOf" srcId="{15E9ABAB-CBAB-48CE-A83E-3BB1ED319D2B}" destId="{B40C3789-C6B6-4485-A899-71DD9B34E7A4}" srcOrd="0" destOrd="0" presId="urn:microsoft.com/office/officeart/2005/8/layout/hierarchy4"/>
    <dgm:cxn modelId="{47881D2B-8315-4EA5-8711-C469E76CC5A9}" type="presParOf" srcId="{B40C3789-C6B6-4485-A899-71DD9B34E7A4}" destId="{AE533799-257E-45C2-AB65-9BDDDC3C45E7}" srcOrd="0" destOrd="0" presId="urn:microsoft.com/office/officeart/2005/8/layout/hierarchy4"/>
    <dgm:cxn modelId="{9E215B47-AABC-46D8-AB19-7545C0601388}" type="presParOf" srcId="{B40C3789-C6B6-4485-A899-71DD9B34E7A4}" destId="{55622AFA-1401-4F4B-9DEA-7E81DA98E66E}" srcOrd="1" destOrd="0" presId="urn:microsoft.com/office/officeart/2005/8/layout/hierarchy4"/>
    <dgm:cxn modelId="{DD7ADE1C-2A93-4FE8-91E4-F404B91BFA75}" type="presParOf" srcId="{15E9ABAB-CBAB-48CE-A83E-3BB1ED319D2B}" destId="{20DB0713-FBF7-448C-99F3-24E3EE5BAFE6}" srcOrd="1" destOrd="0" presId="urn:microsoft.com/office/officeart/2005/8/layout/hierarchy4"/>
    <dgm:cxn modelId="{BDC30185-2FA6-4DB5-9CB2-B3B30091A92C}" type="presParOf" srcId="{15E9ABAB-CBAB-48CE-A83E-3BB1ED319D2B}" destId="{9A3E9DF3-149F-4849-AC58-42891A2831CE}" srcOrd="2" destOrd="0" presId="urn:microsoft.com/office/officeart/2005/8/layout/hierarchy4"/>
    <dgm:cxn modelId="{66C3F073-B88D-4BE3-9054-9E1F1B16C710}" type="presParOf" srcId="{9A3E9DF3-149F-4849-AC58-42891A2831CE}" destId="{1DCEDDD2-F56E-4D9A-A32E-1E7B5C2C1F02}" srcOrd="0" destOrd="0" presId="urn:microsoft.com/office/officeart/2005/8/layout/hierarchy4"/>
    <dgm:cxn modelId="{29CC2E4A-1AD3-4BB3-AE22-D14EEB329BBD}" type="presParOf" srcId="{9A3E9DF3-149F-4849-AC58-42891A2831CE}" destId="{4FBFC79F-A7C7-4EC1-BF21-AF8A434A6B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56A-DDA4-420E-993D-2ED1BBE08274}">
      <dsp:nvSpPr>
        <dsp:cNvPr id="0" name=""/>
        <dsp:cNvSpPr/>
      </dsp:nvSpPr>
      <dsp:spPr>
        <a:xfrm>
          <a:off x="1276" y="299"/>
          <a:ext cx="9134687" cy="196587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/>
            <a:t>Unit 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/>
            <a:t>Applied </a:t>
          </a:r>
          <a:r>
            <a:rPr lang="en-AU" sz="3200" b="1" kern="1200" dirty="0" smtClean="0"/>
            <a:t>computing</a:t>
          </a:r>
          <a:endParaRPr lang="en-AU" sz="3200" b="1" kern="1200" dirty="0"/>
        </a:p>
      </dsp:txBody>
      <dsp:txXfrm>
        <a:off x="58854" y="57877"/>
        <a:ext cx="9019531" cy="1850718"/>
      </dsp:txXfrm>
    </dsp:sp>
    <dsp:sp modelId="{AE533799-257E-45C2-AB65-9BDDDC3C45E7}">
      <dsp:nvSpPr>
        <dsp:cNvPr id="0" name=""/>
        <dsp:cNvSpPr/>
      </dsp:nvSpPr>
      <dsp:spPr>
        <a:xfrm>
          <a:off x="4656" y="2208747"/>
          <a:ext cx="4371082" cy="1965874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/>
            <a:t>O1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/>
            <a:t>Data analysis</a:t>
          </a:r>
        </a:p>
      </dsp:txBody>
      <dsp:txXfrm>
        <a:off x="62234" y="2266325"/>
        <a:ext cx="4255926" cy="1850718"/>
      </dsp:txXfrm>
    </dsp:sp>
    <dsp:sp modelId="{1DCEDDD2-F56E-4D9A-A32E-1E7B5C2C1F02}">
      <dsp:nvSpPr>
        <dsp:cNvPr id="0" name=""/>
        <dsp:cNvSpPr/>
      </dsp:nvSpPr>
      <dsp:spPr>
        <a:xfrm>
          <a:off x="4742909" y="2208747"/>
          <a:ext cx="4396434" cy="196587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/>
            <a:t>O2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/>
            <a:t>Programming</a:t>
          </a:r>
        </a:p>
      </dsp:txBody>
      <dsp:txXfrm>
        <a:off x="4800487" y="2266325"/>
        <a:ext cx="4281278" cy="185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1A832-5FED-402A-B31B-39030DBC0B5E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CBBAF-19BB-4A5B-8CE0-867C7A14EDF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2610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949F3-556D-4792-BE64-72FE16CE9A36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0F8BC-B5A4-472F-B6D8-70E951D0377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004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1703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7824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7824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5370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8242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9166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63217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7824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40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969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1632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500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2636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2448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168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2334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039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A0F661-ECA1-44CE-BFEA-72EFC0D908A1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2D4F7-0671-473B-8D20-19493AD7246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359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00E363-634D-4942-8782-70CBCD60947A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880B96-BD2C-47D5-AB60-1B7F55A0117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836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090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6B5B3C-EB97-413E-8929-0B042D823B79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E28801-58C3-49C6-A627-AEE17E0D2A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923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B14262-D7C7-437C-AD10-C0AB82B96A73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4421EB-AC79-4780-AEC2-2479F5102CC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0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7FAB81-CA43-48D2-AC34-D1B865091DAD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CBB2CA-688C-4C1C-A919-C669C193C45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476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2C7E29-A9D1-46E8-9EF6-2B6FA5595A79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3FF441-3BAB-4CD3-BADA-C15B2CF625A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721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B27C49-2237-4EDC-B32E-D4178029A8C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C49E54-F11B-4518-8832-BCC53593A20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687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3E7FB1-B10A-4A2E-AD97-918681E8C20A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CF193E-4AE3-44DD-B98B-3FC56AFCE41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830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06D699-6A39-483B-AB41-81CD31DBF96C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8B5914-0F5A-44EC-8A3E-0545B1C9BAD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23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 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Pages/aboutus/policies/policy-copyrigh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2130425"/>
            <a:ext cx="91440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AU" altLang="en-US" dirty="0" smtClean="0">
                <a:latin typeface="Arial" charset="0"/>
                <a:cs typeface="Arial" charset="0"/>
              </a:rPr>
              <a:t>Unit 1 Applied computing</a:t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/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>Delivering the outcomes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6840760" cy="1752600"/>
          </a:xfrm>
        </p:spPr>
        <p:txBody>
          <a:bodyPr/>
          <a:lstStyle/>
          <a:p>
            <a:pPr eaLnBrk="1" hangingPunct="1"/>
            <a:r>
              <a:rPr lang="en-AU" altLang="en-US" b="1" smtClean="0">
                <a:latin typeface="Arial" charset="0"/>
                <a:cs typeface="Arial" charset="0"/>
              </a:rPr>
              <a:t>2020–2024</a:t>
            </a:r>
            <a:endParaRPr lang="en-AU" alt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0" y="0"/>
            <a:ext cx="745232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1 Outcome 1 – Sample task idea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48680"/>
            <a:ext cx="6444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sz="2000" b="1" dirty="0" smtClean="0">
                <a:latin typeface="Arial" charset="0"/>
              </a:rPr>
              <a:t>One sample task idea could be:</a:t>
            </a:r>
            <a:endParaRPr lang="en-AU" sz="2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728922"/>
              </p:ext>
            </p:extLst>
          </p:nvPr>
        </p:nvGraphicFramePr>
        <p:xfrm>
          <a:off x="0" y="1004690"/>
          <a:ext cx="2987824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Spreadsheet</a:t>
                      </a:r>
                      <a:r>
                        <a:rPr lang="en-AU" sz="1800" baseline="0" dirty="0" smtClean="0"/>
                        <a:t> folios</a:t>
                      </a:r>
                      <a:endParaRPr lang="en-AU" sz="180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worksheets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and export data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 range of data types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validate data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create, edit and use charts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and filter data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 calculations using a range of functions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conditional formatting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secure data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549982"/>
              </p:ext>
            </p:extLst>
          </p:nvPr>
        </p:nvGraphicFramePr>
        <p:xfrm>
          <a:off x="2987824" y="1010345"/>
          <a:ext cx="309634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1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Database folios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tables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relationships between tables (for RDBMS)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 range of data types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validate data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create, edit and use queries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search and filter records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 calculations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and edit formatted reports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records or index on different fields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and export data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secure data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617636"/>
              </p:ext>
            </p:extLst>
          </p:nvPr>
        </p:nvGraphicFramePr>
        <p:xfrm>
          <a:off x="6084168" y="1010345"/>
          <a:ext cx="305983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Data vis folios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create/select a range of shapes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create/select a range of chart types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symbols/images/charts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relationships and patterns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enter, edit and format text and other content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colour/shading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animation in charts (showing movement or changes in response to user input).</a:t>
                      </a:r>
                      <a:endParaRPr lang="en-AU" sz="1800" dirty="0" smtClean="0"/>
                    </a:p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38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0" y="0"/>
            <a:ext cx="745232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1 Outcome 1 – Sample task idea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375579"/>
              </p:ext>
            </p:extLst>
          </p:nvPr>
        </p:nvGraphicFramePr>
        <p:xfrm>
          <a:off x="0" y="1010345"/>
          <a:ext cx="4572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8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bg1"/>
                          </a:solidFill>
                        </a:rPr>
                        <a:t>Folio of exercises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689">
                <a:tc>
                  <a:txBody>
                    <a:bodyPr/>
                    <a:lstStyle/>
                    <a:p>
                      <a:r>
                        <a:rPr lang="en-AU" dirty="0" smtClean="0"/>
                        <a:t>A folio of exercises that includes: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spreadsheets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databases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data visualisations</a:t>
                      </a:r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311923"/>
              </p:ext>
            </p:extLst>
          </p:nvPr>
        </p:nvGraphicFramePr>
        <p:xfrm>
          <a:off x="4572000" y="1010345"/>
          <a:ext cx="45720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bg1"/>
                          </a:solidFill>
                        </a:rPr>
                        <a:t>Software solution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Interpret teacher-provided solution requirements</a:t>
                      </a:r>
                      <a:r>
                        <a:rPr lang="en-AU" baseline="0" dirty="0" smtClean="0"/>
                        <a:t> and designs, collect and manipulate data, analyse patterns and relationships, and develop data visualisations to present findings using: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spreadsheets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databases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data visualisations</a:t>
                      </a:r>
                      <a:endParaRPr lang="en-AU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548680"/>
            <a:ext cx="6444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sz="2000" b="1" dirty="0" smtClean="0">
                <a:latin typeface="Arial" charset="0"/>
              </a:rPr>
              <a:t>Another sample task idea could be:</a:t>
            </a:r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61603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Delivering </a:t>
            </a:r>
            <a:r>
              <a:rPr lang="en-AU" dirty="0"/>
              <a:t>Unit 1 Outcome </a:t>
            </a:r>
            <a:r>
              <a:rPr lang="en-AU" dirty="0" smtClean="0"/>
              <a:t>2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Programming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771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516216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1 Outcome 2 - Background</a:t>
            </a:r>
            <a:endParaRPr lang="en-AU" altLang="en-US" sz="32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325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750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 bwMode="auto">
          <a:xfrm>
            <a:off x="0" y="0"/>
            <a:ext cx="637220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1 Outcome 2 – Background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559622"/>
            <a:ext cx="9144000" cy="3962400"/>
          </a:xfrm>
        </p:spPr>
        <p:txBody>
          <a:bodyPr/>
          <a:lstStyle/>
          <a:p>
            <a:pPr marL="0" lvl="0" indent="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2000" b="1" dirty="0" smtClean="0"/>
              <a:t>Students </a:t>
            </a:r>
            <a:r>
              <a:rPr lang="en-AU" sz="2000" b="1" dirty="0"/>
              <a:t>need to be able </a:t>
            </a:r>
            <a:r>
              <a:rPr lang="en-AU" sz="2000" b="1" dirty="0" smtClean="0"/>
              <a:t>to:</a:t>
            </a:r>
            <a:endParaRPr lang="en-AU" sz="2000" b="1" dirty="0"/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analyse solution requirements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design software solutions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develop software solutions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test and debug the software solutions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evaluate the software solutions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develop project plans (individual project</a:t>
            </a:r>
            <a:r>
              <a:rPr lang="en-AU" sz="2000" dirty="0" smtClean="0"/>
              <a:t>).</a:t>
            </a:r>
          </a:p>
          <a:p>
            <a:pPr marL="0" lvl="0" indent="0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AU" sz="2000" dirty="0"/>
          </a:p>
          <a:p>
            <a:pPr marL="0" lvl="0" indent="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2000" b="1" dirty="0"/>
              <a:t>Students can learn through: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theory </a:t>
            </a:r>
            <a:r>
              <a:rPr lang="en-AU" sz="2000" dirty="0"/>
              <a:t>and explanation of key knowledge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case studies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programming exercises (developing skills)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c</a:t>
            </a:r>
            <a:r>
              <a:rPr lang="en-AU" sz="2000" dirty="0" smtClean="0"/>
              <a:t>lass activities </a:t>
            </a:r>
            <a:r>
              <a:rPr lang="en-AU" sz="2000" dirty="0"/>
              <a:t>(including from Advice for teachers</a:t>
            </a:r>
            <a:r>
              <a:rPr lang="en-AU" sz="2000" dirty="0" smtClean="0"/>
              <a:t>).</a:t>
            </a:r>
            <a:endParaRPr lang="en-AU" sz="2000" dirty="0"/>
          </a:p>
          <a:p>
            <a:pPr marL="0" lvl="0" indent="0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98066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622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/>
              <a:t>Some questions to consider when planning for Unit 1 Outcome </a:t>
            </a:r>
            <a:r>
              <a:rPr lang="en-US" sz="2000" b="1" dirty="0" smtClean="0"/>
              <a:t>2:</a:t>
            </a:r>
            <a:endParaRPr lang="en-AU" sz="2000" dirty="0" smtClean="0"/>
          </a:p>
          <a:p>
            <a:pPr>
              <a:spcBef>
                <a:spcPts val="600"/>
              </a:spcBef>
            </a:pPr>
            <a:r>
              <a:rPr lang="en-AU" sz="2000" dirty="0" smtClean="0"/>
              <a:t>How </a:t>
            </a:r>
            <a:r>
              <a:rPr lang="en-AU" sz="2000" dirty="0"/>
              <a:t>will you prepare your students for this outcome?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What do your students need to know about programming and managing a project?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What programming language will you use? Are you familiar with it?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What requirements do they need to meet? You could refer to the Programming requirements document for </a:t>
            </a:r>
            <a:r>
              <a:rPr lang="en-AU" sz="2000" dirty="0" smtClean="0"/>
              <a:t>Units 3 and 4 Software Development as a guide.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will you bring the key knowledge and key skills together to develop an assessment task that will meet requirements? </a:t>
            </a:r>
            <a:endParaRPr lang="en-AU" sz="2000" dirty="0" smtClean="0"/>
          </a:p>
          <a:p>
            <a:pPr>
              <a:spcBef>
                <a:spcPts val="600"/>
              </a:spcBef>
            </a:pPr>
            <a:r>
              <a:rPr lang="en-AU" sz="2000" dirty="0" smtClean="0"/>
              <a:t>How </a:t>
            </a:r>
            <a:r>
              <a:rPr lang="en-AU" sz="2000" dirty="0"/>
              <a:t>long will you need to teach and assess this task?</a:t>
            </a:r>
          </a:p>
          <a:p>
            <a:pPr lvl="1" indent="-384175">
              <a:spcBef>
                <a:spcPts val="600"/>
              </a:spcBef>
            </a:pPr>
            <a:r>
              <a:rPr lang="en-AU" sz="2000" dirty="0"/>
              <a:t>time for theory</a:t>
            </a:r>
          </a:p>
          <a:p>
            <a:pPr lvl="1" indent="-384175">
              <a:spcBef>
                <a:spcPts val="600"/>
              </a:spcBef>
            </a:pPr>
            <a:r>
              <a:rPr lang="en-AU" sz="2000" dirty="0"/>
              <a:t>time for exercises</a:t>
            </a:r>
          </a:p>
          <a:p>
            <a:pPr lvl="1" indent="-384175">
              <a:spcBef>
                <a:spcPts val="600"/>
              </a:spcBef>
            </a:pPr>
            <a:r>
              <a:rPr lang="en-AU" sz="2000" dirty="0"/>
              <a:t>time to develop a </a:t>
            </a:r>
            <a:r>
              <a:rPr lang="en-AU" sz="2000" dirty="0" smtClean="0"/>
              <a:t>solution.</a:t>
            </a:r>
            <a:endParaRPr lang="en-AU" sz="2000" dirty="0"/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81236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1 Outcome 2 – Planning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24048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357"/>
            <a:ext cx="8424936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/>
              <a:t>Suitable tasks for preparing students could be:</a:t>
            </a:r>
          </a:p>
          <a:p>
            <a:pPr>
              <a:spcBef>
                <a:spcPts val="600"/>
              </a:spcBef>
            </a:pPr>
            <a:r>
              <a:rPr lang="en-AU" sz="2000" b="1" dirty="0"/>
              <a:t>A folio of exercises</a:t>
            </a:r>
          </a:p>
          <a:p>
            <a:pPr lvl="1" indent="-384175">
              <a:spcBef>
                <a:spcPts val="600"/>
              </a:spcBef>
            </a:pPr>
            <a:r>
              <a:rPr lang="en-AU" sz="2000" dirty="0"/>
              <a:t>a series of exercises that develops programming </a:t>
            </a:r>
            <a:r>
              <a:rPr lang="en-AU" sz="2000" dirty="0" smtClean="0"/>
              <a:t>skills.</a:t>
            </a:r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2000" b="1" dirty="0" smtClean="0"/>
              <a:t>Some </a:t>
            </a:r>
            <a:r>
              <a:rPr lang="en-AU" sz="2000" b="1" dirty="0"/>
              <a:t>suitable </a:t>
            </a:r>
            <a:r>
              <a:rPr lang="en-AU" sz="2000" b="1" dirty="0" smtClean="0"/>
              <a:t>assessment tasks </a:t>
            </a:r>
            <a:r>
              <a:rPr lang="en-AU" sz="2000" b="1" dirty="0"/>
              <a:t>could be:</a:t>
            </a:r>
            <a:endParaRPr lang="en-AU" sz="800" b="1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b="1" dirty="0"/>
              <a:t>Software solution</a:t>
            </a:r>
          </a:p>
          <a:p>
            <a:pPr lvl="1" indent="-384175"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a task for students to develop a software solution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b="1" dirty="0"/>
              <a:t>Written report</a:t>
            </a:r>
          </a:p>
          <a:p>
            <a:pPr lvl="1" indent="-384175"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a report that presents a software solution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b="1" dirty="0"/>
              <a:t>Presentation to present software solution</a:t>
            </a:r>
          </a:p>
          <a:p>
            <a:pPr lvl="1" indent="-384175"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a presentation to the class using video or PowerPoint to present a software solution to the </a:t>
            </a:r>
            <a:r>
              <a:rPr lang="en-AU" sz="2000" dirty="0" smtClean="0"/>
              <a:t>class.</a:t>
            </a:r>
            <a:endParaRPr lang="en-AU" sz="20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020272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1 Outcome 2 – Suitable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tasks</a:t>
            </a:r>
          </a:p>
        </p:txBody>
      </p:sp>
    </p:spTree>
    <p:extLst>
      <p:ext uri="{BB962C8B-B14F-4D97-AF65-F5344CB8AC3E}">
        <p14:creationId xmlns:p14="http://schemas.microsoft.com/office/powerpoint/2010/main" val="83829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0" y="0"/>
            <a:ext cx="752432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1 Outcome 2 –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Sample task idea</a:t>
            </a:r>
            <a:endParaRPr lang="en-AU" altLang="en-US" sz="3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22006"/>
              </p:ext>
            </p:extLst>
          </p:nvPr>
        </p:nvGraphicFramePr>
        <p:xfrm>
          <a:off x="0" y="1004690"/>
          <a:ext cx="2987824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bg1"/>
                          </a:solidFill>
                        </a:rPr>
                        <a:t>Folio of exercises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Folio</a:t>
                      </a:r>
                      <a:r>
                        <a:rPr lang="en-AU" baseline="0" dirty="0" smtClean="0"/>
                        <a:t> of exercises that includes: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an intro to the programming language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the use of design tools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variables and data types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naming conventions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data structures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procedures and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selection control structures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repetition control structures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data and file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internal documentation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testing and debugging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728515"/>
              </p:ext>
            </p:extLst>
          </p:nvPr>
        </p:nvGraphicFramePr>
        <p:xfrm>
          <a:off x="2987824" y="1010345"/>
          <a:ext cx="309634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1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bg1"/>
                          </a:solidFill>
                        </a:rPr>
                        <a:t>Software solution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Software solution with appropriate processing features that</a:t>
                      </a:r>
                      <a:r>
                        <a:rPr lang="en-AU" baseline="0" dirty="0" smtClean="0"/>
                        <a:t> includes</a:t>
                      </a:r>
                      <a:r>
                        <a:rPr lang="en-AU" dirty="0" smtClean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classes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control structures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instructions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methods</a:t>
                      </a:r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048190"/>
              </p:ext>
            </p:extLst>
          </p:nvPr>
        </p:nvGraphicFramePr>
        <p:xfrm>
          <a:off x="6084168" y="1010345"/>
          <a:ext cx="305983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bg1"/>
                          </a:solidFill>
                        </a:rPr>
                        <a:t>Written report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Written report that includes: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a project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an analysis</a:t>
                      </a:r>
                      <a:r>
                        <a:rPr lang="en-AU" baseline="0" dirty="0" smtClean="0"/>
                        <a:t> of solution requirements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mock-ups and pseudocode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detailed testing table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evaluation of the efficiency and effectiveness of the software solution</a:t>
                      </a:r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548680"/>
            <a:ext cx="6444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sz="2000" b="1" dirty="0">
                <a:latin typeface="Arial" charset="0"/>
              </a:rPr>
              <a:t>A</a:t>
            </a:r>
            <a:r>
              <a:rPr lang="en-AU" altLang="en-US" sz="2000" b="1" dirty="0" smtClean="0">
                <a:latin typeface="Arial" charset="0"/>
              </a:rPr>
              <a:t> sample task idea could be:</a:t>
            </a:r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236270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en-AU" sz="2800" dirty="0"/>
              <a:t>Phil Feain</a:t>
            </a:r>
            <a:br>
              <a:rPr lang="en-AU" sz="2800" dirty="0"/>
            </a:br>
            <a:r>
              <a:rPr lang="en-AU" sz="2800" dirty="0"/>
              <a:t>Curriculum Manager, Digital Technologies</a:t>
            </a:r>
            <a:br>
              <a:rPr lang="en-AU" sz="2800" dirty="0"/>
            </a:br>
            <a:r>
              <a:rPr lang="en-AU" sz="2800" dirty="0"/>
              <a:t/>
            </a:r>
            <a:br>
              <a:rPr lang="en-AU" sz="2800" dirty="0"/>
            </a:br>
            <a:r>
              <a:rPr lang="en-AU" sz="2800" dirty="0"/>
              <a:t>Victorian Curriculum and Assessment Authority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AU" sz="2800" b="1" dirty="0"/>
              <a:t>Ph: (03) 9032 1724</a:t>
            </a:r>
            <a:br>
              <a:rPr lang="en-AU" sz="2800" b="1" dirty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feain.philip.a@edumail.vic.gov.au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866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627784" cy="548680"/>
          </a:xfrm>
        </p:spPr>
        <p:txBody>
          <a:bodyPr/>
          <a:lstStyle/>
          <a:p>
            <a:pPr algn="l" eaLnBrk="1" hangingPunct="1"/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Copyright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0">
              <a:buNone/>
            </a:pPr>
            <a:r>
              <a:rPr lang="en-AU" sz="2000" dirty="0"/>
              <a:t>© Victorian Curriculum and Assessment Authority (VCAA) 2019.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VCAA presentations may be reproduced in accordance with the </a:t>
            </a:r>
            <a:r>
              <a:rPr lang="en-AU" sz="2000" u="sng" dirty="0">
                <a:solidFill>
                  <a:schemeClr val="accent1"/>
                </a:solidFill>
                <a:hlinkClick r:id="rId3"/>
              </a:rPr>
              <a:t>VCAA’s Copyright and Intellectual Property Policy</a:t>
            </a:r>
            <a:r>
              <a:rPr lang="en-AU" sz="2000" dirty="0"/>
              <a:t>, and as permitted under the Copyright Act 1968.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VCE is a registered trademark of the VCAA.</a:t>
            </a:r>
          </a:p>
          <a:p>
            <a:pPr marL="0" indent="0" eaLnBrk="1" hangingPunct="1">
              <a:buNone/>
            </a:pP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3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1 Applied computing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429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093495"/>
              </p:ext>
            </p:extLst>
          </p:nvPr>
        </p:nvGraphicFramePr>
        <p:xfrm>
          <a:off x="0" y="908720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2627784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Overview</a:t>
            </a:r>
            <a:endParaRPr lang="en-AU" altLang="en-US" sz="32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35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Delivering </a:t>
            </a:r>
            <a:r>
              <a:rPr lang="en-AU" dirty="0"/>
              <a:t>Unit 1 Outcome </a:t>
            </a:r>
            <a:r>
              <a:rPr lang="en-AU" dirty="0" smtClean="0"/>
              <a:t>1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Data analysis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138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516216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1 Outcome 1 –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Background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4010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27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 bwMode="auto">
          <a:xfrm>
            <a:off x="0" y="0"/>
            <a:ext cx="637220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1 Outcome 1 – Background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655431"/>
            <a:ext cx="9144000" cy="3997705"/>
          </a:xfrm>
        </p:spPr>
        <p:txBody>
          <a:bodyPr/>
          <a:lstStyle/>
          <a:p>
            <a:pPr marL="0" lvl="0" indent="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2000" b="1" dirty="0" smtClean="0"/>
              <a:t>Students </a:t>
            </a:r>
            <a:r>
              <a:rPr lang="en-AU" sz="2000" b="1" dirty="0"/>
              <a:t>need to be able </a:t>
            </a:r>
            <a:r>
              <a:rPr lang="en-AU" sz="2000" b="1" dirty="0" smtClean="0"/>
              <a:t>to:</a:t>
            </a:r>
            <a:endParaRPr lang="en-AU" sz="2000" b="1" dirty="0"/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interpret solution requirements and designs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acquire and reference data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analyse data and discuss relationships and patterns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use software (spreadsheets and databases) to create data visualisations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compare </a:t>
            </a:r>
            <a:r>
              <a:rPr lang="en-AU" sz="2000" dirty="0" smtClean="0"/>
              <a:t>and </a:t>
            </a:r>
            <a:r>
              <a:rPr lang="en-AU" sz="2000" dirty="0"/>
              <a:t>interpret data </a:t>
            </a:r>
            <a:r>
              <a:rPr lang="en-AU" sz="2000" dirty="0" smtClean="0"/>
              <a:t>visualisations.</a:t>
            </a:r>
          </a:p>
          <a:p>
            <a:pPr marL="0" lvl="0" indent="0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AU" sz="2000" dirty="0"/>
          </a:p>
          <a:p>
            <a:pPr marL="0" lvl="0" indent="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2000" b="1" dirty="0" smtClean="0"/>
              <a:t>Students can learn through:</a:t>
            </a:r>
            <a:endParaRPr lang="en-AU" sz="2000" b="1" dirty="0"/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theory </a:t>
            </a:r>
            <a:r>
              <a:rPr lang="en-AU" sz="2000" dirty="0"/>
              <a:t>and explanation of key knowledge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case studies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exercises in the use of software tools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c</a:t>
            </a:r>
            <a:r>
              <a:rPr lang="en-AU" sz="2000" dirty="0" smtClean="0"/>
              <a:t>lass activities </a:t>
            </a:r>
            <a:r>
              <a:rPr lang="en-AU" sz="2000" dirty="0"/>
              <a:t>(including from Advice for teachers</a:t>
            </a:r>
            <a:r>
              <a:rPr lang="en-AU" sz="2000" dirty="0" smtClean="0"/>
              <a:t>).</a:t>
            </a:r>
            <a:endParaRPr lang="en-AU" sz="2000" dirty="0"/>
          </a:p>
          <a:p>
            <a:pPr marL="0" lvl="0" indent="0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88135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97705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/>
              <a:t>Some questions to consider when planning for Unit </a:t>
            </a:r>
            <a:r>
              <a:rPr lang="en-US" sz="2000" b="1" dirty="0" smtClean="0"/>
              <a:t>1 </a:t>
            </a:r>
            <a:r>
              <a:rPr lang="en-US" sz="2000" b="1" dirty="0"/>
              <a:t>Outcome 1:</a:t>
            </a:r>
            <a:endParaRPr lang="en-AU" sz="2000" dirty="0" smtClean="0"/>
          </a:p>
          <a:p>
            <a:pPr>
              <a:spcBef>
                <a:spcPts val="600"/>
              </a:spcBef>
            </a:pPr>
            <a:r>
              <a:rPr lang="en-AU" sz="2000" dirty="0" smtClean="0"/>
              <a:t>How </a:t>
            </a:r>
            <a:r>
              <a:rPr lang="en-AU" sz="2000" dirty="0"/>
              <a:t>will you prepare your students for this outcome?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What do your students need to know about spreadsheets, databases and data visualisations?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What functions do they need to use? </a:t>
            </a:r>
            <a:r>
              <a:rPr lang="en-AU" sz="2000" dirty="0" smtClean="0"/>
              <a:t>You could refer </a:t>
            </a:r>
            <a:r>
              <a:rPr lang="en-AU" sz="2000" dirty="0"/>
              <a:t>to the Software functions and tools document for </a:t>
            </a:r>
            <a:r>
              <a:rPr lang="en-AU" sz="2000" dirty="0" smtClean="0"/>
              <a:t>Units 3 and 4 Data Analytics as a guide.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will you bring the key knowledge and key skills together to develop an assessment task or assessment tasks that will meet requirements? 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long will you need to teach and assess this </a:t>
            </a:r>
            <a:r>
              <a:rPr lang="en-AU" sz="2000" dirty="0" smtClean="0"/>
              <a:t>outcome? </a:t>
            </a:r>
            <a:endParaRPr lang="en-AU" sz="2000" dirty="0"/>
          </a:p>
          <a:p>
            <a:pPr lvl="1" indent="-384175">
              <a:spcBef>
                <a:spcPts val="600"/>
              </a:spcBef>
            </a:pPr>
            <a:r>
              <a:rPr lang="en-AU" sz="2000" dirty="0"/>
              <a:t>Will you teach and assess spreadsheets separately?</a:t>
            </a:r>
          </a:p>
          <a:p>
            <a:pPr lvl="1" indent="-384175">
              <a:spcBef>
                <a:spcPts val="600"/>
              </a:spcBef>
            </a:pPr>
            <a:r>
              <a:rPr lang="en-AU" sz="2000" dirty="0"/>
              <a:t>Will you teach and assess databases separately?</a:t>
            </a:r>
          </a:p>
          <a:p>
            <a:pPr lvl="1" indent="-384175">
              <a:spcBef>
                <a:spcPts val="600"/>
              </a:spcBef>
            </a:pPr>
            <a:r>
              <a:rPr lang="en-AU" sz="2000" dirty="0"/>
              <a:t>Will you teach and assess data visualisations separately?</a:t>
            </a:r>
          </a:p>
          <a:p>
            <a:pPr lvl="1" indent="-384175">
              <a:spcBef>
                <a:spcPts val="600"/>
              </a:spcBef>
            </a:pPr>
            <a:r>
              <a:rPr lang="en-AU" sz="2000" dirty="0"/>
              <a:t>Will you teach all areas and assess in one task</a:t>
            </a:r>
            <a:r>
              <a:rPr lang="en-AU" sz="2000" dirty="0" smtClean="0"/>
              <a:t>?</a:t>
            </a: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740352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1 Outcome 1 –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P</a:t>
            </a:r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lanning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40076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6" y="548680"/>
            <a:ext cx="9159246" cy="5616624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/>
              <a:t>Some suitable </a:t>
            </a:r>
            <a:r>
              <a:rPr lang="en-AU" sz="2000" b="1" dirty="0" smtClean="0"/>
              <a:t>assessment tasks </a:t>
            </a:r>
            <a:r>
              <a:rPr lang="en-AU" sz="2000" b="1" dirty="0"/>
              <a:t>could be:</a:t>
            </a:r>
          </a:p>
          <a:p>
            <a:pPr>
              <a:spcBef>
                <a:spcPts val="600"/>
              </a:spcBef>
            </a:pPr>
            <a:r>
              <a:rPr lang="en-AU" sz="2000" b="1" dirty="0"/>
              <a:t>A folio of exercises</a:t>
            </a:r>
          </a:p>
          <a:p>
            <a:pPr lvl="1" indent="-384175">
              <a:spcBef>
                <a:spcPts val="600"/>
              </a:spcBef>
            </a:pPr>
            <a:r>
              <a:rPr lang="en-AU" sz="2000" dirty="0"/>
              <a:t>spreadsheet, database and data visualisations exercises to develop skills</a:t>
            </a:r>
          </a:p>
          <a:p>
            <a:pPr>
              <a:spcBef>
                <a:spcPts val="600"/>
              </a:spcBef>
            </a:pPr>
            <a:r>
              <a:rPr lang="en-AU" sz="2000" b="1" dirty="0"/>
              <a:t>Software solutions</a:t>
            </a:r>
          </a:p>
          <a:p>
            <a:pPr lvl="1" indent="-384175">
              <a:spcBef>
                <a:spcPts val="600"/>
              </a:spcBef>
            </a:pPr>
            <a:r>
              <a:rPr lang="en-AU" sz="2000" dirty="0"/>
              <a:t>a spreadsheet solution, database solution and a data visualisation solution</a:t>
            </a:r>
          </a:p>
          <a:p>
            <a:pPr>
              <a:spcBef>
                <a:spcPts val="600"/>
              </a:spcBef>
            </a:pPr>
            <a:r>
              <a:rPr lang="en-AU" sz="2000" b="1" dirty="0"/>
              <a:t>Written report</a:t>
            </a:r>
          </a:p>
          <a:p>
            <a:pPr lvl="1" indent="-384175">
              <a:spcBef>
                <a:spcPts val="600"/>
              </a:spcBef>
            </a:pPr>
            <a:r>
              <a:rPr lang="en-AU" sz="2000" dirty="0"/>
              <a:t>a report that presents findings through software solutions</a:t>
            </a:r>
          </a:p>
          <a:p>
            <a:pPr>
              <a:spcBef>
                <a:spcPts val="600"/>
              </a:spcBef>
            </a:pPr>
            <a:r>
              <a:rPr lang="en-AU" sz="2000" b="1" dirty="0"/>
              <a:t>Presentation to present findings</a:t>
            </a:r>
          </a:p>
          <a:p>
            <a:pPr lvl="1" indent="-384175">
              <a:spcBef>
                <a:spcPts val="600"/>
              </a:spcBef>
            </a:pPr>
            <a:r>
              <a:rPr lang="en-AU" sz="2000" dirty="0"/>
              <a:t>a presentation to the class using video or PowerPoint to present findings to the </a:t>
            </a:r>
            <a:r>
              <a:rPr lang="en-AU" sz="2000" dirty="0" smtClean="0"/>
              <a:t>class.</a:t>
            </a: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73224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1 Outcome 1 – Suitable tasks</a:t>
            </a:r>
            <a:endParaRPr lang="en-AU" altLang="en-US" sz="32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5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CE_PP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44A985-73BC-4531-86B4-1295B093A7A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1aab662d-a6b2-42d6-996b-a574723d1ad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6F8CBF-CBDA-47D8-B2D5-45831A6E37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62CF2F-CB61-4534-BAB8-318475F93421}"/>
</file>

<file path=docProps/app.xml><?xml version="1.0" encoding="utf-8"?>
<Properties xmlns="http://schemas.openxmlformats.org/officeDocument/2006/extended-properties" xmlns:vt="http://schemas.openxmlformats.org/officeDocument/2006/docPropsVTypes">
  <Template>VCE_PP_Template</Template>
  <TotalTime>1442</TotalTime>
  <Words>1023</Words>
  <Application>Microsoft Office PowerPoint</Application>
  <PresentationFormat>On-screen Show (4:3)</PresentationFormat>
  <Paragraphs>201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VCE_PP_Template</vt:lpstr>
      <vt:lpstr>PowerPoint Presentation</vt:lpstr>
      <vt:lpstr>Copyright</vt:lpstr>
      <vt:lpstr>Unit 1 Applied computing</vt:lpstr>
      <vt:lpstr>PowerPoint Presentation</vt:lpstr>
      <vt:lpstr>Delivering Unit 1 Outcome 1 Data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Delivering Unit 1 Outcome 2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Phil Feain Curriculum Manager, Digital Technologies  Victorian Curriculum and Assessment Authority</vt:lpstr>
    </vt:vector>
  </TitlesOfParts>
  <Company>Victorian Curriculum and Assessment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Feain, Philip A</dc:creator>
  <cp:lastModifiedBy>Coleman, Julie J</cp:lastModifiedBy>
  <cp:revision>88</cp:revision>
  <cp:lastPrinted>2019-07-22T05:57:36Z</cp:lastPrinted>
  <dcterms:created xsi:type="dcterms:W3CDTF">2019-06-24T04:01:49Z</dcterms:created>
  <dcterms:modified xsi:type="dcterms:W3CDTF">2020-05-29T00:09:16Z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