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82" r:id="rId7"/>
    <p:sldId id="262" r:id="rId8"/>
    <p:sldId id="280" r:id="rId9"/>
    <p:sldId id="271" r:id="rId10"/>
    <p:sldId id="263" r:id="rId11"/>
    <p:sldId id="275" r:id="rId12"/>
    <p:sldId id="281" r:id="rId13"/>
    <p:sldId id="272" r:id="rId14"/>
    <p:sldId id="264" r:id="rId15"/>
    <p:sldId id="276" r:id="rId16"/>
    <p:sldId id="261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93" autoAdjust="0"/>
  </p:normalViewPr>
  <p:slideViewPr>
    <p:cSldViewPr>
      <p:cViewPr varScale="1">
        <p:scale>
          <a:sx n="72" d="100"/>
          <a:sy n="72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AU" sz="3200" b="1" dirty="0" smtClean="0"/>
            <a:t>O1</a:t>
          </a:r>
        </a:p>
        <a:p>
          <a:r>
            <a:rPr lang="en-AU" sz="3200" b="1" dirty="0" smtClean="0"/>
            <a:t>Data analysis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sz="3200" b="1" dirty="0" smtClean="0"/>
            <a:t>O2</a:t>
          </a:r>
        </a:p>
        <a:p>
          <a:r>
            <a:rPr lang="en-AU" sz="3200" b="1" dirty="0" smtClean="0"/>
            <a:t>Programming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1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Applied computing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 custLinFactNeighborX="-37" custLinFactNeighborY="-64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 custScaleX="1005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96BF9E54-6BA3-476E-AD79-AE6D2DD4FBF3}" type="presOf" srcId="{7452C768-7527-443E-8DAC-3C41B4C08BAF}" destId="{1DCEDDD2-F56E-4D9A-A32E-1E7B5C2C1F02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07B249D6-03B8-42E6-867B-AAEBD4ABF6A5}" type="presOf" srcId="{8FB56A25-14B5-45F1-838E-799A47436166}" destId="{0F1FEBDC-C665-438E-998A-8DC0197407B9}" srcOrd="0" destOrd="0" presId="urn:microsoft.com/office/officeart/2005/8/layout/hierarchy4"/>
    <dgm:cxn modelId="{D4C52679-1811-4033-9B00-EB15CA76641B}" type="presOf" srcId="{0A201747-BF29-42C4-A187-62E4DDC0D73C}" destId="{AE533799-257E-45C2-AB65-9BDDDC3C45E7}" srcOrd="0" destOrd="0" presId="urn:microsoft.com/office/officeart/2005/8/layout/hierarchy4"/>
    <dgm:cxn modelId="{244A5372-C101-4A1A-AE5F-A074942C8223}" type="presOf" srcId="{99E744B5-0934-4A63-9D89-10FD807F99F1}" destId="{4ECB256A-DDA4-420E-993D-2ED1BBE08274}" srcOrd="0" destOrd="0" presId="urn:microsoft.com/office/officeart/2005/8/layout/hierarchy4"/>
    <dgm:cxn modelId="{D13275C8-CCDB-480D-A1DB-15C1DC199245}" type="presParOf" srcId="{0F1FEBDC-C665-438E-998A-8DC0197407B9}" destId="{E3EDF1D0-F8C6-4463-AA66-E762F7513BCF}" srcOrd="0" destOrd="0" presId="urn:microsoft.com/office/officeart/2005/8/layout/hierarchy4"/>
    <dgm:cxn modelId="{C4EABFDD-1CB2-4E61-AF2A-E4D13D2BF291}" type="presParOf" srcId="{E3EDF1D0-F8C6-4463-AA66-E762F7513BCF}" destId="{4ECB256A-DDA4-420E-993D-2ED1BBE08274}" srcOrd="0" destOrd="0" presId="urn:microsoft.com/office/officeart/2005/8/layout/hierarchy4"/>
    <dgm:cxn modelId="{5493BF36-0446-4690-BFFF-F612FC72F452}" type="presParOf" srcId="{E3EDF1D0-F8C6-4463-AA66-E762F7513BCF}" destId="{07E7D75B-1D47-4141-9740-E98718D1D1A7}" srcOrd="1" destOrd="0" presId="urn:microsoft.com/office/officeart/2005/8/layout/hierarchy4"/>
    <dgm:cxn modelId="{E7701235-77DC-42BE-80C6-B7FF51E88F0F}" type="presParOf" srcId="{E3EDF1D0-F8C6-4463-AA66-E762F7513BCF}" destId="{15E9ABAB-CBAB-48CE-A83E-3BB1ED319D2B}" srcOrd="2" destOrd="0" presId="urn:microsoft.com/office/officeart/2005/8/layout/hierarchy4"/>
    <dgm:cxn modelId="{8CF653C8-F505-4E24-A2A6-CB3B1A30B2F5}" type="presParOf" srcId="{15E9ABAB-CBAB-48CE-A83E-3BB1ED319D2B}" destId="{B40C3789-C6B6-4485-A899-71DD9B34E7A4}" srcOrd="0" destOrd="0" presId="urn:microsoft.com/office/officeart/2005/8/layout/hierarchy4"/>
    <dgm:cxn modelId="{B0912E7D-6D1F-43C9-9FB4-02F19B6D9F1F}" type="presParOf" srcId="{B40C3789-C6B6-4485-A899-71DD9B34E7A4}" destId="{AE533799-257E-45C2-AB65-9BDDDC3C45E7}" srcOrd="0" destOrd="0" presId="urn:microsoft.com/office/officeart/2005/8/layout/hierarchy4"/>
    <dgm:cxn modelId="{CE058407-0BD4-4187-8B3B-A969FB3CD9FC}" type="presParOf" srcId="{B40C3789-C6B6-4485-A899-71DD9B34E7A4}" destId="{55622AFA-1401-4F4B-9DEA-7E81DA98E66E}" srcOrd="1" destOrd="0" presId="urn:microsoft.com/office/officeart/2005/8/layout/hierarchy4"/>
    <dgm:cxn modelId="{02576015-CB6D-4A96-A3AC-096D77FA4FC0}" type="presParOf" srcId="{15E9ABAB-CBAB-48CE-A83E-3BB1ED319D2B}" destId="{20DB0713-FBF7-448C-99F3-24E3EE5BAFE6}" srcOrd="1" destOrd="0" presId="urn:microsoft.com/office/officeart/2005/8/layout/hierarchy4"/>
    <dgm:cxn modelId="{B0259B6F-9402-4D87-B31D-96DC2ADE54ED}" type="presParOf" srcId="{15E9ABAB-CBAB-48CE-A83E-3BB1ED319D2B}" destId="{9A3E9DF3-149F-4849-AC58-42891A2831CE}" srcOrd="2" destOrd="0" presId="urn:microsoft.com/office/officeart/2005/8/layout/hierarchy4"/>
    <dgm:cxn modelId="{F07195C3-C111-484D-9989-A1E3EB2412C5}" type="presParOf" srcId="{9A3E9DF3-149F-4849-AC58-42891A2831CE}" destId="{1DCEDDD2-F56E-4D9A-A32E-1E7B5C2C1F02}" srcOrd="0" destOrd="0" presId="urn:microsoft.com/office/officeart/2005/8/layout/hierarchy4"/>
    <dgm:cxn modelId="{29D8ECDB-064D-4CDB-84E2-D235D7C6A075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1276" y="299"/>
          <a:ext cx="9134687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Applied computing</a:t>
          </a:r>
          <a:endParaRPr lang="en-AU" sz="3200" b="1" kern="1200" dirty="0"/>
        </a:p>
      </dsp:txBody>
      <dsp:txXfrm>
        <a:off x="58854" y="57877"/>
        <a:ext cx="9019531" cy="1850718"/>
      </dsp:txXfrm>
    </dsp:sp>
    <dsp:sp modelId="{AE533799-257E-45C2-AB65-9BDDDC3C45E7}">
      <dsp:nvSpPr>
        <dsp:cNvPr id="0" name=""/>
        <dsp:cNvSpPr/>
      </dsp:nvSpPr>
      <dsp:spPr>
        <a:xfrm>
          <a:off x="4656" y="2208747"/>
          <a:ext cx="4371082" cy="196587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Data analysis</a:t>
          </a:r>
          <a:endParaRPr lang="en-AU" sz="3200" b="1" kern="1200" dirty="0"/>
        </a:p>
      </dsp:txBody>
      <dsp:txXfrm>
        <a:off x="62234" y="2266325"/>
        <a:ext cx="4255926" cy="1850718"/>
      </dsp:txXfrm>
    </dsp:sp>
    <dsp:sp modelId="{1DCEDDD2-F56E-4D9A-A32E-1E7B5C2C1F02}">
      <dsp:nvSpPr>
        <dsp:cNvPr id="0" name=""/>
        <dsp:cNvSpPr/>
      </dsp:nvSpPr>
      <dsp:spPr>
        <a:xfrm>
          <a:off x="4742909" y="2208747"/>
          <a:ext cx="4396434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Programming</a:t>
          </a:r>
          <a:endParaRPr lang="en-AU" sz="3200" b="1" kern="1200" dirty="0"/>
        </a:p>
      </dsp:txBody>
      <dsp:txXfrm>
        <a:off x="4800487" y="2266325"/>
        <a:ext cx="4281278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DF445-A6C1-4F2C-A980-911AF15C076D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D2D2-C8C1-4C88-A276-F41BDED2B1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373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4907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1384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242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7907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444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0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4446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67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244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7824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924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1</a:t>
            </a:r>
            <a:r>
              <a:rPr lang="en-AU" altLang="en-US" dirty="0">
                <a:latin typeface="Arial" charset="0"/>
                <a:cs typeface="Arial" charset="0"/>
              </a:rPr>
              <a:t> </a:t>
            </a:r>
            <a:r>
              <a:rPr lang="en-AU" altLang="en-US" dirty="0" smtClean="0">
                <a:latin typeface="Arial" charset="0"/>
                <a:cs typeface="Arial" charset="0"/>
              </a:rPr>
              <a:t>Applied computing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dirty="0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2</a:t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1298"/>
            <a:ext cx="8784976" cy="3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2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2 – Background</a:t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14598" y="2043526"/>
            <a:ext cx="9097093" cy="2249570"/>
            <a:chOff x="2209794" y="1205804"/>
            <a:chExt cx="2037109" cy="1092048"/>
          </a:xfrm>
          <a:solidFill>
            <a:srgbClr val="00B0F0"/>
          </a:solidFill>
        </p:grpSpPr>
        <p:sp>
          <p:nvSpPr>
            <p:cNvPr id="5" name="Rounded Rectangle 4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AU" sz="2800" b="1" dirty="0"/>
                <a:t>Students should be able to:</a:t>
              </a:r>
            </a:p>
            <a:p>
              <a:pPr marL="342900" lvl="0" indent="-342900" defTabSz="10668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i</a:t>
              </a:r>
              <a:r>
                <a:rPr lang="en-AU" sz="2800" b="1" dirty="0" smtClean="0"/>
                <a:t>nterpret teacher-provided solution requirements</a:t>
              </a:r>
            </a:p>
            <a:p>
              <a:pPr marL="342900" lvl="0" indent="-342900" defTabSz="10668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d</a:t>
              </a:r>
              <a:r>
                <a:rPr lang="en-AU" sz="2800" b="1" kern="1200" dirty="0" smtClean="0"/>
                <a:t>esign, develop and evaluate a software solution using a programming language.</a:t>
              </a:r>
              <a:endParaRPr lang="en-AU" sz="28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426" y="4436221"/>
            <a:ext cx="9081043" cy="1092048"/>
            <a:chOff x="2209794" y="1205804"/>
            <a:chExt cx="2037109" cy="1092048"/>
          </a:xfrm>
        </p:grpSpPr>
        <p:sp>
          <p:nvSpPr>
            <p:cNvPr id="14" name="Rounded Rectangle 13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/>
                <a:t>Individual project.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62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2 – Assessment</a:t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344" y="2092466"/>
            <a:ext cx="9118078" cy="1092048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19" name="Rounded Rectangle 18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/>
                <a:t>Suitable tasks for assessment may be selected from the following:</a:t>
              </a:r>
              <a:endParaRPr lang="en-AU" sz="28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4343" y="3358114"/>
            <a:ext cx="9118079" cy="1092048"/>
            <a:chOff x="1568" y="1205804"/>
            <a:chExt cx="2037109" cy="1092048"/>
          </a:xfrm>
          <a:solidFill>
            <a:schemeClr val="bg1">
              <a:lumMod val="65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dirty="0" smtClean="0"/>
                <a:t> folio of exercises or software solutions and a written report</a:t>
              </a:r>
              <a:endParaRPr lang="en-AU" sz="28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4583073"/>
            <a:ext cx="9118078" cy="1092048"/>
            <a:chOff x="1568" y="1205804"/>
            <a:chExt cx="2037109" cy="1092048"/>
          </a:xfrm>
          <a:solidFill>
            <a:schemeClr val="bg1">
              <a:lumMod val="65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dirty="0" smtClean="0"/>
                <a:t> presentation (oral, multimedia, visual) to present findings or software solutions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7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1</a:t>
            </a:r>
            <a:br>
              <a:rPr lang="en-AU" dirty="0" smtClean="0"/>
            </a:br>
            <a:r>
              <a:rPr lang="en-AU" dirty="0" smtClean="0"/>
              <a:t>Applied computing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8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Unit 1 Applied computing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726687"/>
              </p:ext>
            </p:extLst>
          </p:nvPr>
        </p:nvGraphicFramePr>
        <p:xfrm>
          <a:off x="0" y="1844824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63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1 Outcome 1</a:t>
            </a:r>
            <a:br>
              <a:rPr lang="en-AU" dirty="0" smtClean="0"/>
            </a:br>
            <a:r>
              <a:rPr lang="en-AU" dirty="0" smtClean="0"/>
              <a:t>Data analysis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261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1</a:t>
            </a:r>
            <a:br>
              <a:rPr lang="en-AU" dirty="0" smtClean="0"/>
            </a:br>
            <a:r>
              <a:rPr lang="en-AU" dirty="0" smtClean="0"/>
              <a:t>Data analysis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49080" cy="3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15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1 – Background</a:t>
            </a:r>
            <a:br>
              <a:rPr lang="en-AU" dirty="0" smtClean="0"/>
            </a:br>
            <a:r>
              <a:rPr lang="en-AU" dirty="0" smtClean="0"/>
              <a:t>Data analysis</a:t>
            </a:r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14344" y="2092466"/>
            <a:ext cx="9118078" cy="2416654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8" name="Rounded Rectangle 7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400" b="1" kern="1200" dirty="0" smtClean="0"/>
                <a:t>Students should be able to: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i</a:t>
              </a:r>
              <a:r>
                <a:rPr lang="en-AU" sz="2400" b="1" dirty="0" smtClean="0"/>
                <a:t>nterpret teacher-provided solution requirements and designs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c</a:t>
              </a:r>
              <a:r>
                <a:rPr lang="en-AU" sz="2400" b="1" kern="1200" dirty="0" smtClean="0"/>
                <a:t>ollect and manipulate data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a</a:t>
              </a:r>
              <a:r>
                <a:rPr lang="en-AU" sz="2400" b="1" dirty="0" smtClean="0"/>
                <a:t>nalyse patterns and relationships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d</a:t>
              </a:r>
              <a:r>
                <a:rPr lang="en-AU" sz="2400" b="1" kern="1200" dirty="0" smtClean="0"/>
                <a:t>evelop data visualisations to present findings.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685" y="4725144"/>
            <a:ext cx="9118078" cy="2016224"/>
            <a:chOff x="1568" y="1205804"/>
            <a:chExt cx="2037109" cy="1092048"/>
          </a:xfrm>
          <a:solidFill>
            <a:schemeClr val="bg1">
              <a:lumMod val="65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400" b="1" dirty="0" smtClean="0"/>
                <a:t>Students will create: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d</a:t>
              </a:r>
              <a:r>
                <a:rPr lang="en-AU" sz="2400" b="1" kern="1200" dirty="0" smtClean="0"/>
                <a:t>atabase solutions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s</a:t>
              </a:r>
              <a:r>
                <a:rPr lang="en-AU" sz="2400" b="1" dirty="0" smtClean="0"/>
                <a:t>preadsheet solutions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400" b="1" dirty="0"/>
                <a:t>d</a:t>
              </a:r>
              <a:r>
                <a:rPr lang="en-AU" sz="2400" b="1" kern="1200" dirty="0" smtClean="0"/>
                <a:t>ata visualisations solutions.</a:t>
              </a:r>
              <a:endParaRPr lang="en-AU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68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1 Outcome 1 – Assessment</a:t>
            </a:r>
            <a:br>
              <a:rPr lang="en-AU" dirty="0" smtClean="0"/>
            </a:br>
            <a:r>
              <a:rPr lang="en-AU" dirty="0" smtClean="0"/>
              <a:t>Data analysis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344" y="2092466"/>
            <a:ext cx="9118078" cy="1092048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20" name="Rounded Rectangle 19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/>
                <a:t>Suitable tasks for assessment may be selected from the following:</a:t>
              </a:r>
              <a:endParaRPr lang="en-AU" sz="2800" b="1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343" y="3358114"/>
            <a:ext cx="9118079" cy="1092048"/>
            <a:chOff x="1568" y="1205804"/>
            <a:chExt cx="2037109" cy="1092048"/>
          </a:xfrm>
          <a:solidFill>
            <a:schemeClr val="bg1">
              <a:lumMod val="6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dirty="0" smtClean="0"/>
                <a:t> folio of exercises or software solutions and a written report</a:t>
              </a:r>
              <a:endParaRPr lang="en-AU" sz="28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4583073"/>
            <a:ext cx="9118078" cy="1092048"/>
            <a:chOff x="1568" y="1205804"/>
            <a:chExt cx="2037109" cy="1092048"/>
          </a:xfrm>
          <a:solidFill>
            <a:schemeClr val="bg1">
              <a:lumMod val="65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dirty="0" smtClean="0"/>
                <a:t> presentation (oral, multimedia, visual) to present findings or software solutions.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75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1 Outcome 2</a:t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8058985"/>
      </p:ext>
    </p:extLst>
  </p:cSld>
  <p:clrMapOvr>
    <a:masterClrMapping/>
  </p:clrMapOvr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AC46C2-585D-496F-B328-16905C155909}"/>
</file>

<file path=customXml/itemProps3.xml><?xml version="1.0" encoding="utf-8"?>
<ds:datastoreItem xmlns:ds="http://schemas.openxmlformats.org/officeDocument/2006/customXml" ds:itemID="{50E8A307-3FF1-43DD-B2A6-16820FB5602C}">
  <ds:schemaRefs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298</TotalTime>
  <Words>312</Words>
  <Application>Microsoft Office PowerPoint</Application>
  <PresentationFormat>On-screen Show (4:3)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VCE_PP_Template</vt:lpstr>
      <vt:lpstr>Unit 1 Applied computing  Introduction</vt:lpstr>
      <vt:lpstr>Copyright</vt:lpstr>
      <vt:lpstr>Unit 1 Applied computing</vt:lpstr>
      <vt:lpstr>Unit 1 Applied computing Overview</vt:lpstr>
      <vt:lpstr>Unit 1 Outcome 1 Data analysis</vt:lpstr>
      <vt:lpstr>Unit 1 Outcome 1 Data analysis</vt:lpstr>
      <vt:lpstr>Unit 1 Outcome 1 – Background Data analysis</vt:lpstr>
      <vt:lpstr>Unit 1 Outcome 1 – Assessment Data analysis</vt:lpstr>
      <vt:lpstr>Unit 1 Outcome 2 Programming</vt:lpstr>
      <vt:lpstr>Unit 1 Outcome 2 Programming</vt:lpstr>
      <vt:lpstr>Unit 1 Outcome 2 – Background Programming</vt:lpstr>
      <vt:lpstr>Unit 1 Outcome 2 – Assessment Programming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46</cp:revision>
  <dcterms:created xsi:type="dcterms:W3CDTF">2019-04-01T04:50:53Z</dcterms:created>
  <dcterms:modified xsi:type="dcterms:W3CDTF">2020-05-29T00:08:39Z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