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8" r:id="rId6"/>
    <p:sldId id="266" r:id="rId7"/>
    <p:sldId id="263" r:id="rId8"/>
    <p:sldId id="269" r:id="rId9"/>
    <p:sldId id="289" r:id="rId10"/>
    <p:sldId id="307" r:id="rId11"/>
    <p:sldId id="308" r:id="rId12"/>
    <p:sldId id="309" r:id="rId13"/>
    <p:sldId id="276" r:id="rId14"/>
    <p:sldId id="299" r:id="rId15"/>
    <p:sldId id="303" r:id="rId16"/>
    <p:sldId id="313" r:id="rId17"/>
    <p:sldId id="270" r:id="rId18"/>
    <p:sldId id="290" r:id="rId19"/>
    <p:sldId id="304" r:id="rId20"/>
    <p:sldId id="311" r:id="rId21"/>
    <p:sldId id="305" r:id="rId22"/>
    <p:sldId id="306" r:id="rId23"/>
    <p:sldId id="294" r:id="rId24"/>
    <p:sldId id="314" r:id="rId25"/>
    <p:sldId id="261" r:id="rId26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621" autoAdjust="0"/>
  </p:normalViewPr>
  <p:slideViewPr>
    <p:cSldViewPr>
      <p:cViewPr varScale="1">
        <p:scale>
          <a:sx n="59" d="100"/>
          <a:sy n="59" d="100"/>
        </p:scale>
        <p:origin x="23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6A25-14B5-45F1-838E-799A4743616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A201747-BF29-42C4-A187-62E4DDC0D73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sz="3200" b="1" dirty="0" smtClean="0"/>
            <a:t>O1 </a:t>
          </a:r>
        </a:p>
        <a:p>
          <a:r>
            <a:rPr lang="en-AU" sz="3200" b="1" dirty="0" smtClean="0"/>
            <a:t>Programming</a:t>
          </a:r>
          <a:endParaRPr lang="en-AU" sz="3200" b="1" dirty="0"/>
        </a:p>
      </dgm:t>
    </dgm:pt>
    <dgm:pt modelId="{D76420DD-C900-4157-9798-0AB043250130}" type="parTrans" cxnId="{F663C953-34EB-4B02-81E7-17B9E717658A}">
      <dgm:prSet/>
      <dgm:spPr/>
      <dgm:t>
        <a:bodyPr/>
        <a:lstStyle/>
        <a:p>
          <a:endParaRPr lang="en-AU"/>
        </a:p>
      </dgm:t>
    </dgm:pt>
    <dgm:pt modelId="{A1EC4636-04AD-4F9D-912B-6B36D59FC86E}" type="sibTrans" cxnId="{F663C953-34EB-4B02-81E7-17B9E717658A}">
      <dgm:prSet/>
      <dgm:spPr/>
      <dgm:t>
        <a:bodyPr/>
        <a:lstStyle/>
        <a:p>
          <a:endParaRPr lang="en-AU"/>
        </a:p>
      </dgm:t>
    </dgm:pt>
    <dgm:pt modelId="{7452C768-7527-443E-8DAC-3C41B4C08BA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O2</a:t>
          </a:r>
        </a:p>
        <a:p>
          <a:pPr>
            <a:spcAft>
              <a:spcPts val="600"/>
            </a:spcAft>
          </a:pPr>
          <a:r>
            <a:rPr lang="en-AU" sz="3200" b="1" dirty="0" smtClean="0"/>
            <a:t>Analysis and design</a:t>
          </a:r>
          <a:endParaRPr lang="en-AU" sz="3200" b="1" dirty="0"/>
        </a:p>
      </dgm:t>
    </dgm:pt>
    <dgm:pt modelId="{87CCE7ED-68D3-49D5-87FF-89332E1B39ED}" type="parTrans" cxnId="{0D22A151-FE6F-4DD7-83B6-716096DB143B}">
      <dgm:prSet/>
      <dgm:spPr/>
      <dgm:t>
        <a:bodyPr/>
        <a:lstStyle/>
        <a:p>
          <a:endParaRPr lang="en-AU"/>
        </a:p>
      </dgm:t>
    </dgm:pt>
    <dgm:pt modelId="{A2A970BD-9B76-4F57-B654-74647601F61D}" type="sibTrans" cxnId="{0D22A151-FE6F-4DD7-83B6-716096DB143B}">
      <dgm:prSet/>
      <dgm:spPr/>
      <dgm:t>
        <a:bodyPr/>
        <a:lstStyle/>
        <a:p>
          <a:endParaRPr lang="en-AU"/>
        </a:p>
      </dgm:t>
    </dgm:pt>
    <dgm:pt modelId="{99E744B5-0934-4A63-9D89-10FD807F99F1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Unit 3 </a:t>
          </a:r>
        </a:p>
        <a:p>
          <a:pPr>
            <a:spcAft>
              <a:spcPts val="600"/>
            </a:spcAft>
          </a:pPr>
          <a:r>
            <a:rPr lang="en-AU" sz="3200" b="1" dirty="0" smtClean="0"/>
            <a:t>Software development</a:t>
          </a:r>
          <a:endParaRPr lang="en-AU" sz="3200" b="1" dirty="0"/>
        </a:p>
      </dgm:t>
    </dgm:pt>
    <dgm:pt modelId="{7C010F5B-2ECA-4ED3-A8F9-6B1E4632DE32}" type="sibTrans" cxnId="{48CEA6C8-16B4-483F-A1DA-CAFE1EF2009C}">
      <dgm:prSet/>
      <dgm:spPr/>
      <dgm:t>
        <a:bodyPr/>
        <a:lstStyle/>
        <a:p>
          <a:endParaRPr lang="en-AU"/>
        </a:p>
      </dgm:t>
    </dgm:pt>
    <dgm:pt modelId="{3526421E-14FC-41E6-A94D-0C74182CCFEB}" type="parTrans" cxnId="{48CEA6C8-16B4-483F-A1DA-CAFE1EF2009C}">
      <dgm:prSet/>
      <dgm:spPr/>
      <dgm:t>
        <a:bodyPr/>
        <a:lstStyle/>
        <a:p>
          <a:endParaRPr lang="en-AU"/>
        </a:p>
      </dgm:t>
    </dgm:pt>
    <dgm:pt modelId="{0F1FEBDC-C665-438E-998A-8DC0197407B9}" type="pres">
      <dgm:prSet presAssocID="{8FB56A25-14B5-45F1-838E-799A474361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E3EDF1D0-F8C6-4463-AA66-E762F7513BCF}" type="pres">
      <dgm:prSet presAssocID="{99E744B5-0934-4A63-9D89-10FD807F99F1}" presName="vertOne" presStyleCnt="0"/>
      <dgm:spPr/>
    </dgm:pt>
    <dgm:pt modelId="{4ECB256A-DDA4-420E-993D-2ED1BBE08274}" type="pres">
      <dgm:prSet presAssocID="{99E744B5-0934-4A63-9D89-10FD807F99F1}" presName="txOne" presStyleLbl="node0" presStyleIdx="0" presStyleCnt="1" custLinFactNeighborX="336" custLinFactNeighborY="-77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7E7D75B-1D47-4141-9740-E98718D1D1A7}" type="pres">
      <dgm:prSet presAssocID="{99E744B5-0934-4A63-9D89-10FD807F99F1}" presName="parTransOne" presStyleCnt="0"/>
      <dgm:spPr/>
    </dgm:pt>
    <dgm:pt modelId="{15E9ABAB-CBAB-48CE-A83E-3BB1ED319D2B}" type="pres">
      <dgm:prSet presAssocID="{99E744B5-0934-4A63-9D89-10FD807F99F1}" presName="horzOne" presStyleCnt="0"/>
      <dgm:spPr/>
    </dgm:pt>
    <dgm:pt modelId="{B40C3789-C6B6-4485-A899-71DD9B34E7A4}" type="pres">
      <dgm:prSet presAssocID="{0A201747-BF29-42C4-A187-62E4DDC0D73C}" presName="vertTwo" presStyleCnt="0"/>
      <dgm:spPr/>
    </dgm:pt>
    <dgm:pt modelId="{AE533799-257E-45C2-AB65-9BDDDC3C45E7}" type="pres">
      <dgm:prSet presAssocID="{0A201747-BF29-42C4-A187-62E4DDC0D73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5622AFA-1401-4F4B-9DEA-7E81DA98E66E}" type="pres">
      <dgm:prSet presAssocID="{0A201747-BF29-42C4-A187-62E4DDC0D73C}" presName="horzTwo" presStyleCnt="0"/>
      <dgm:spPr/>
    </dgm:pt>
    <dgm:pt modelId="{20DB0713-FBF7-448C-99F3-24E3EE5BAFE6}" type="pres">
      <dgm:prSet presAssocID="{A1EC4636-04AD-4F9D-912B-6B36D59FC86E}" presName="sibSpaceTwo" presStyleCnt="0"/>
      <dgm:spPr/>
    </dgm:pt>
    <dgm:pt modelId="{9A3E9DF3-149F-4849-AC58-42891A2831CE}" type="pres">
      <dgm:prSet presAssocID="{7452C768-7527-443E-8DAC-3C41B4C08BAF}" presName="vertTwo" presStyleCnt="0"/>
      <dgm:spPr/>
    </dgm:pt>
    <dgm:pt modelId="{1DCEDDD2-F56E-4D9A-A32E-1E7B5C2C1F02}" type="pres">
      <dgm:prSet presAssocID="{7452C768-7527-443E-8DAC-3C41B4C08BA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FBFC79F-A7C7-4EC1-BF21-AF8A434A6BC9}" type="pres">
      <dgm:prSet presAssocID="{7452C768-7527-443E-8DAC-3C41B4C08BAF}" presName="horzTwo" presStyleCnt="0"/>
      <dgm:spPr/>
    </dgm:pt>
  </dgm:ptLst>
  <dgm:cxnLst>
    <dgm:cxn modelId="{F663C953-34EB-4B02-81E7-17B9E717658A}" srcId="{99E744B5-0934-4A63-9D89-10FD807F99F1}" destId="{0A201747-BF29-42C4-A187-62E4DDC0D73C}" srcOrd="0" destOrd="0" parTransId="{D76420DD-C900-4157-9798-0AB043250130}" sibTransId="{A1EC4636-04AD-4F9D-912B-6B36D59FC86E}"/>
    <dgm:cxn modelId="{0D22A151-FE6F-4DD7-83B6-716096DB143B}" srcId="{99E744B5-0934-4A63-9D89-10FD807F99F1}" destId="{7452C768-7527-443E-8DAC-3C41B4C08BAF}" srcOrd="1" destOrd="0" parTransId="{87CCE7ED-68D3-49D5-87FF-89332E1B39ED}" sibTransId="{A2A970BD-9B76-4F57-B654-74647601F61D}"/>
    <dgm:cxn modelId="{CB1AB1D6-C0AC-4613-BCAD-DCFFF3ABF80E}" type="presOf" srcId="{8FB56A25-14B5-45F1-838E-799A47436166}" destId="{0F1FEBDC-C665-438E-998A-8DC0197407B9}" srcOrd="0" destOrd="0" presId="urn:microsoft.com/office/officeart/2005/8/layout/hierarchy4"/>
    <dgm:cxn modelId="{DDE8C1A8-EBE9-41CD-8FC7-F34DB3BFC675}" type="presOf" srcId="{99E744B5-0934-4A63-9D89-10FD807F99F1}" destId="{4ECB256A-DDA4-420E-993D-2ED1BBE08274}" srcOrd="0" destOrd="0" presId="urn:microsoft.com/office/officeart/2005/8/layout/hierarchy4"/>
    <dgm:cxn modelId="{48CEA6C8-16B4-483F-A1DA-CAFE1EF2009C}" srcId="{8FB56A25-14B5-45F1-838E-799A47436166}" destId="{99E744B5-0934-4A63-9D89-10FD807F99F1}" srcOrd="0" destOrd="0" parTransId="{3526421E-14FC-41E6-A94D-0C74182CCFEB}" sibTransId="{7C010F5B-2ECA-4ED3-A8F9-6B1E4632DE32}"/>
    <dgm:cxn modelId="{0175A4A0-63C0-4B36-AB18-22311C3113BF}" type="presOf" srcId="{7452C768-7527-443E-8DAC-3C41B4C08BAF}" destId="{1DCEDDD2-F56E-4D9A-A32E-1E7B5C2C1F02}" srcOrd="0" destOrd="0" presId="urn:microsoft.com/office/officeart/2005/8/layout/hierarchy4"/>
    <dgm:cxn modelId="{48CAFEE3-DAAF-4E4C-AFAB-FE5D77BEDF58}" type="presOf" srcId="{0A201747-BF29-42C4-A187-62E4DDC0D73C}" destId="{AE533799-257E-45C2-AB65-9BDDDC3C45E7}" srcOrd="0" destOrd="0" presId="urn:microsoft.com/office/officeart/2005/8/layout/hierarchy4"/>
    <dgm:cxn modelId="{81B7BF2F-D1C1-46B0-B551-C3B87C7AAED6}" type="presParOf" srcId="{0F1FEBDC-C665-438E-998A-8DC0197407B9}" destId="{E3EDF1D0-F8C6-4463-AA66-E762F7513BCF}" srcOrd="0" destOrd="0" presId="urn:microsoft.com/office/officeart/2005/8/layout/hierarchy4"/>
    <dgm:cxn modelId="{D2313DE7-3016-47A2-BB65-F58870DDDF77}" type="presParOf" srcId="{E3EDF1D0-F8C6-4463-AA66-E762F7513BCF}" destId="{4ECB256A-DDA4-420E-993D-2ED1BBE08274}" srcOrd="0" destOrd="0" presId="urn:microsoft.com/office/officeart/2005/8/layout/hierarchy4"/>
    <dgm:cxn modelId="{CE45E09F-F533-40C1-8DE9-38584715CF10}" type="presParOf" srcId="{E3EDF1D0-F8C6-4463-AA66-E762F7513BCF}" destId="{07E7D75B-1D47-4141-9740-E98718D1D1A7}" srcOrd="1" destOrd="0" presId="urn:microsoft.com/office/officeart/2005/8/layout/hierarchy4"/>
    <dgm:cxn modelId="{8F2A890E-217D-44C6-865A-1394C5E6B402}" type="presParOf" srcId="{E3EDF1D0-F8C6-4463-AA66-E762F7513BCF}" destId="{15E9ABAB-CBAB-48CE-A83E-3BB1ED319D2B}" srcOrd="2" destOrd="0" presId="urn:microsoft.com/office/officeart/2005/8/layout/hierarchy4"/>
    <dgm:cxn modelId="{F0373EAB-2E15-4C07-9F8D-8281DD827948}" type="presParOf" srcId="{15E9ABAB-CBAB-48CE-A83E-3BB1ED319D2B}" destId="{B40C3789-C6B6-4485-A899-71DD9B34E7A4}" srcOrd="0" destOrd="0" presId="urn:microsoft.com/office/officeart/2005/8/layout/hierarchy4"/>
    <dgm:cxn modelId="{3E3761CD-38CB-4252-815D-6FCCFDF7C186}" type="presParOf" srcId="{B40C3789-C6B6-4485-A899-71DD9B34E7A4}" destId="{AE533799-257E-45C2-AB65-9BDDDC3C45E7}" srcOrd="0" destOrd="0" presId="urn:microsoft.com/office/officeart/2005/8/layout/hierarchy4"/>
    <dgm:cxn modelId="{55129184-B33D-434C-AB2A-1560F6EF255B}" type="presParOf" srcId="{B40C3789-C6B6-4485-A899-71DD9B34E7A4}" destId="{55622AFA-1401-4F4B-9DEA-7E81DA98E66E}" srcOrd="1" destOrd="0" presId="urn:microsoft.com/office/officeart/2005/8/layout/hierarchy4"/>
    <dgm:cxn modelId="{B78741DF-8750-484F-A792-DB027D7FD408}" type="presParOf" srcId="{15E9ABAB-CBAB-48CE-A83E-3BB1ED319D2B}" destId="{20DB0713-FBF7-448C-99F3-24E3EE5BAFE6}" srcOrd="1" destOrd="0" presId="urn:microsoft.com/office/officeart/2005/8/layout/hierarchy4"/>
    <dgm:cxn modelId="{11A18ED2-D8E8-4DCB-9070-9FF400A73178}" type="presParOf" srcId="{15E9ABAB-CBAB-48CE-A83E-3BB1ED319D2B}" destId="{9A3E9DF3-149F-4849-AC58-42891A2831CE}" srcOrd="2" destOrd="0" presId="urn:microsoft.com/office/officeart/2005/8/layout/hierarchy4"/>
    <dgm:cxn modelId="{D6895E60-E526-44A0-87BA-997D07270CE6}" type="presParOf" srcId="{9A3E9DF3-149F-4849-AC58-42891A2831CE}" destId="{1DCEDDD2-F56E-4D9A-A32E-1E7B5C2C1F02}" srcOrd="0" destOrd="0" presId="urn:microsoft.com/office/officeart/2005/8/layout/hierarchy4"/>
    <dgm:cxn modelId="{4A48877C-FF01-4D93-8BA8-701744326297}" type="presParOf" srcId="{9A3E9DF3-149F-4849-AC58-42891A2831CE}" destId="{4FBFC79F-A7C7-4EC1-BF21-AF8A434A6B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56A-DDA4-420E-993D-2ED1BBE08274}">
      <dsp:nvSpPr>
        <dsp:cNvPr id="0" name=""/>
        <dsp:cNvSpPr/>
      </dsp:nvSpPr>
      <dsp:spPr>
        <a:xfrm>
          <a:off x="6750" y="0"/>
          <a:ext cx="9137249" cy="1929976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Unit 3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Software development</a:t>
          </a:r>
          <a:endParaRPr lang="en-AU" sz="3200" b="1" kern="1200" dirty="0"/>
        </a:p>
      </dsp:txBody>
      <dsp:txXfrm>
        <a:off x="63277" y="56527"/>
        <a:ext cx="9024195" cy="1816922"/>
      </dsp:txXfrm>
    </dsp:sp>
    <dsp:sp modelId="{AE533799-257E-45C2-AB65-9BDDDC3C45E7}">
      <dsp:nvSpPr>
        <dsp:cNvPr id="0" name=""/>
        <dsp:cNvSpPr/>
      </dsp:nvSpPr>
      <dsp:spPr>
        <a:xfrm>
          <a:off x="3375" y="2172618"/>
          <a:ext cx="4384476" cy="192997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O1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Programming</a:t>
          </a:r>
          <a:endParaRPr lang="en-AU" sz="3200" b="1" kern="1200" dirty="0"/>
        </a:p>
      </dsp:txBody>
      <dsp:txXfrm>
        <a:off x="59902" y="2229145"/>
        <a:ext cx="4271422" cy="1816922"/>
      </dsp:txXfrm>
    </dsp:sp>
    <dsp:sp modelId="{1DCEDDD2-F56E-4D9A-A32E-1E7B5C2C1F02}">
      <dsp:nvSpPr>
        <dsp:cNvPr id="0" name=""/>
        <dsp:cNvSpPr/>
      </dsp:nvSpPr>
      <dsp:spPr>
        <a:xfrm>
          <a:off x="4756148" y="2172618"/>
          <a:ext cx="4384476" cy="1929976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O2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Analysis and design</a:t>
          </a:r>
          <a:endParaRPr lang="en-AU" sz="3200" b="1" kern="1200" dirty="0"/>
        </a:p>
      </dsp:txBody>
      <dsp:txXfrm>
        <a:off x="4812675" y="2229145"/>
        <a:ext cx="4271422" cy="1816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D47E2-AB08-43A2-8FCC-F1810ADECC6B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85ADA-1BF4-42EC-9CFB-D552287C72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8650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87C39-E8B4-4C29-B69C-B3DDEBAEE0A6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D5DC3-F0C8-4238-8130-2A4BFBCA51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872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5DC3-F0C8-4238-8130-2A4BFBCA51F2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0347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5DC3-F0C8-4238-8130-2A4BFBCA51F2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4380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5DC3-F0C8-4238-8130-2A4BFBCA51F2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9021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3417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5044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54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5DC3-F0C8-4238-8130-2A4BFBCA51F2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1480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2918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3417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29188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291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9695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5DC3-F0C8-4238-8130-2A4BFBCA51F2}" type="slidenum">
              <a:rPr lang="en-AU" smtClean="0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5812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50448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4014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1632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9957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54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5DC3-F0C8-4238-8130-2A4BFBCA51F2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8803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2985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3417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341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039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A0F661-ECA1-44CE-BFEA-72EFC0D908A1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42D4F7-0671-473B-8D20-19493AD7246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359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00E363-634D-4942-8782-70CBCD60947A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880B96-BD2C-47D5-AB60-1B7F55A0117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836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4090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6B5B3C-EB97-413E-8929-0B042D823B79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E28801-58C3-49C6-A627-AEE17E0D2A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923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B14262-D7C7-437C-AD10-C0AB82B96A73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B4421EB-AC79-4780-AEC2-2479F5102CC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0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7FAB81-CA43-48D2-AC34-D1B865091DAD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CBB2CA-688C-4C1C-A919-C669C193C45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476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2C7E29-A9D1-46E8-9EF6-2B6FA5595A79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3FF441-3BAB-4CD3-BADA-C15B2CF625A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721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B27C49-2237-4EDC-B32E-D4178029A8C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C49E54-F11B-4518-8832-BCC53593A20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687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3E7FB1-B10A-4A2E-AD97-918681E8C20A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CF193E-4AE3-44DD-B98B-3FC56AFCE41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830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06D699-6A39-483B-AB41-81CD31DBF96C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8B5914-0F5A-44EC-8A3E-0545B1C9BAD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23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 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aa.vic.edu.au/Pages/aboutus/policies/policy-copyrigh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Unit 3 Software development</a:t>
            </a:r>
            <a:br>
              <a:rPr lang="en-AU" altLang="en-US" dirty="0" smtClean="0">
                <a:latin typeface="Arial" charset="0"/>
                <a:cs typeface="Arial" charset="0"/>
              </a:rPr>
            </a:br>
            <a:r>
              <a:rPr lang="en-AU" altLang="en-US" dirty="0">
                <a:latin typeface="Arial" charset="0"/>
                <a:cs typeface="Arial" charset="0"/>
              </a:rPr>
              <a:t/>
            </a:r>
            <a:br>
              <a:rPr lang="en-AU" altLang="en-US" dirty="0">
                <a:latin typeface="Arial" charset="0"/>
                <a:cs typeface="Arial" charset="0"/>
              </a:rPr>
            </a:br>
            <a:r>
              <a:rPr lang="en-AU" altLang="en-US" dirty="0" smtClean="0">
                <a:latin typeface="Arial" charset="0"/>
                <a:cs typeface="Arial" charset="0"/>
              </a:rPr>
              <a:t>Delivering the outcomes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6840760" cy="1752600"/>
          </a:xfrm>
        </p:spPr>
        <p:txBody>
          <a:bodyPr/>
          <a:lstStyle/>
          <a:p>
            <a:pPr eaLnBrk="1" hangingPunct="1"/>
            <a:r>
              <a:rPr lang="en-AU" altLang="en-US" b="1" smtClean="0">
                <a:latin typeface="Arial" charset="0"/>
                <a:cs typeface="Arial" charset="0"/>
              </a:rPr>
              <a:t>2020–2024</a:t>
            </a:r>
            <a:endParaRPr lang="en-AU" alt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5580112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Programming requirements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" y="720120"/>
            <a:ext cx="4235611" cy="6010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139" y="559494"/>
            <a:ext cx="4346202" cy="6171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0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8424936" cy="3962400"/>
          </a:xfrm>
        </p:spPr>
        <p:txBody>
          <a:bodyPr/>
          <a:lstStyle/>
          <a:p>
            <a:pPr marL="0" indent="0">
              <a:buNone/>
            </a:pPr>
            <a:r>
              <a:rPr lang="en-AU" sz="2000" b="1" dirty="0" smtClean="0"/>
              <a:t>There are several possible strategies for delivering this outcome.</a:t>
            </a:r>
          </a:p>
          <a:p>
            <a:pPr marL="0" indent="0">
              <a:buNone/>
            </a:pPr>
            <a:endParaRPr lang="en-AU" sz="800" dirty="0"/>
          </a:p>
          <a:p>
            <a:pPr marL="0" indent="0">
              <a:buNone/>
            </a:pPr>
            <a:r>
              <a:rPr lang="en-AU" sz="2000" b="1" dirty="0" smtClean="0"/>
              <a:t>Strategy 1</a:t>
            </a:r>
          </a:p>
          <a:p>
            <a:pPr marL="0" indent="0">
              <a:buNone/>
            </a:pPr>
            <a:r>
              <a:rPr lang="en-AU" sz="2000" dirty="0" smtClean="0"/>
              <a:t>Break the outcome into modules and teach and assess:</a:t>
            </a:r>
          </a:p>
          <a:p>
            <a:r>
              <a:rPr lang="en-AU" sz="2000" dirty="0" smtClean="0"/>
              <a:t>Module 1 – 1.5 weeks to prep and 0.5 weeks to assess</a:t>
            </a:r>
          </a:p>
          <a:p>
            <a:r>
              <a:rPr lang="en-AU" sz="2000" dirty="0" smtClean="0"/>
              <a:t>Module 2 – 1.5 weeks to prep and 0.5 weeks to assess</a:t>
            </a:r>
          </a:p>
          <a:p>
            <a:r>
              <a:rPr lang="en-AU" sz="2000" dirty="0" smtClean="0"/>
              <a:t>Module 3 – 1.5 weeks to prep and 0.5 weeks to assess</a:t>
            </a:r>
          </a:p>
          <a:p>
            <a:r>
              <a:rPr lang="en-AU" sz="2000" dirty="0" smtClean="0"/>
              <a:t>Module 4 – 1.5 weeks to prep and 0.5 weeks to assess</a:t>
            </a:r>
          </a:p>
          <a:p>
            <a:pPr marL="0" indent="0">
              <a:buNone/>
            </a:pPr>
            <a:r>
              <a:rPr lang="en-AU" sz="2000" dirty="0" smtClean="0"/>
              <a:t>These could increase in content and level of difficulty.</a:t>
            </a:r>
          </a:p>
          <a:p>
            <a:pPr marL="0" indent="0">
              <a:buNone/>
            </a:pPr>
            <a:endParaRPr lang="en-AU" sz="800" dirty="0"/>
          </a:p>
          <a:p>
            <a:pPr marL="0" indent="0">
              <a:buNone/>
            </a:pPr>
            <a:r>
              <a:rPr lang="en-AU" sz="2000" b="1" dirty="0" smtClean="0"/>
              <a:t>Strategy 2</a:t>
            </a:r>
          </a:p>
          <a:p>
            <a:r>
              <a:rPr lang="en-AU" sz="2000" dirty="0" smtClean="0"/>
              <a:t>Teach the outcome over 5-6 weeks and assess modules at the end over 1.5-2 weeks.</a:t>
            </a:r>
          </a:p>
          <a:p>
            <a:pPr marL="0" indent="0">
              <a:buNone/>
            </a:pPr>
            <a:endParaRPr lang="en-AU" sz="800" dirty="0"/>
          </a:p>
          <a:p>
            <a:pPr marL="0" indent="0">
              <a:buNone/>
            </a:pPr>
            <a:r>
              <a:rPr lang="en-AU" sz="2000" b="1" dirty="0" smtClean="0"/>
              <a:t>Strategy 3</a:t>
            </a:r>
          </a:p>
          <a:p>
            <a:r>
              <a:rPr lang="en-AU" sz="2000" dirty="0" smtClean="0"/>
              <a:t>A combination of Strategy 1 or 2 while preparing for the SAT at the same time.</a:t>
            </a: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08416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1 – Strategies</a:t>
            </a:r>
          </a:p>
        </p:txBody>
      </p:sp>
    </p:spTree>
    <p:extLst>
      <p:ext uri="{BB962C8B-B14F-4D97-AF65-F5344CB8AC3E}">
        <p14:creationId xmlns:p14="http://schemas.microsoft.com/office/powerpoint/2010/main" val="11231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23813" y="0"/>
            <a:ext cx="7620149" cy="587375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3 Outcome 1 – Task development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2000" b="1" dirty="0" smtClean="0"/>
              <a:t>An approach for developing an assessment task could be: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AU" sz="2000" dirty="0" smtClean="0"/>
              <a:t>Determine the number of modules that you require students to complete:</a:t>
            </a:r>
          </a:p>
          <a:p>
            <a:pPr marL="901700" lvl="1" indent="-457200">
              <a:spcBef>
                <a:spcPts val="600"/>
              </a:spcBef>
              <a:buFont typeface="Courier New" panose="02070309020205020404" pitchFamily="49" charset="0"/>
              <a:buChar char="­"/>
            </a:pPr>
            <a:r>
              <a:rPr lang="en-AU" sz="2000" dirty="0" smtClean="0"/>
              <a:t>3-6 modules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AU" sz="2000" dirty="0" smtClean="0"/>
              <a:t>Use the key knowledge, key skills, performance descriptors and Programming requirements to determine the required content within each module.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AU" sz="2000" dirty="0" smtClean="0"/>
              <a:t>Determine a scenario or small case study that each module will address. Include:</a:t>
            </a:r>
          </a:p>
          <a:p>
            <a:pPr marL="901700" lvl="1" indent="-457200">
              <a:spcBef>
                <a:spcPts val="600"/>
              </a:spcBef>
              <a:buFont typeface="Courier New" panose="02070309020205020404" pitchFamily="49" charset="0"/>
              <a:buChar char="­"/>
            </a:pPr>
            <a:r>
              <a:rPr lang="en-AU" sz="2000" dirty="0"/>
              <a:t>f</a:t>
            </a:r>
            <a:r>
              <a:rPr lang="en-AU" sz="2000" dirty="0" smtClean="0"/>
              <a:t>unctional and non-functional requirements</a:t>
            </a:r>
          </a:p>
          <a:p>
            <a:pPr marL="901700" lvl="1" indent="-457200">
              <a:spcBef>
                <a:spcPts val="600"/>
              </a:spcBef>
              <a:buFont typeface="Courier New" panose="02070309020205020404" pitchFamily="49" charset="0"/>
              <a:buChar char="­"/>
            </a:pPr>
            <a:r>
              <a:rPr lang="en-AU" sz="2000" dirty="0"/>
              <a:t>d</a:t>
            </a:r>
            <a:r>
              <a:rPr lang="en-AU" sz="2000" dirty="0" smtClean="0"/>
              <a:t>esigns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AU" sz="2000" dirty="0" smtClean="0"/>
              <a:t>Check that the task is accessible to students and can be completed in the required time. Do the task yourself.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AU" sz="2000" dirty="0" smtClean="0"/>
              <a:t>Develop a marking scheme consistent with the key skills and the performance descriptors (100 marks).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AU" sz="2000" dirty="0" smtClean="0"/>
              <a:t>Determine the weighting of the criteria within each module.</a:t>
            </a:r>
            <a:endParaRPr lang="en-AU" sz="2000" dirty="0"/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1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52432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1 – Commercial tasks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2000" b="1" dirty="0" smtClean="0"/>
              <a:t>If using a commercial task: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Check the task </a:t>
            </a:r>
            <a:r>
              <a:rPr lang="en-AU" sz="2000" dirty="0"/>
              <a:t>against the </a:t>
            </a:r>
            <a:r>
              <a:rPr lang="en-AU" sz="2000" dirty="0" smtClean="0"/>
              <a:t>outcome statement, key </a:t>
            </a:r>
            <a:r>
              <a:rPr lang="en-AU" sz="2000" dirty="0"/>
              <a:t>knowledge and key skills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Only include content that is within the scope of the outcome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The task </a:t>
            </a:r>
            <a:r>
              <a:rPr lang="en-AU" sz="2000" dirty="0"/>
              <a:t>it is to be significantly modified in terms of context and </a:t>
            </a:r>
            <a:r>
              <a:rPr lang="en-AU" sz="2000" dirty="0" smtClean="0"/>
              <a:t>content.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Marking </a:t>
            </a:r>
            <a:r>
              <a:rPr lang="en-AU" sz="2000" dirty="0"/>
              <a:t>schemes also need to be </a:t>
            </a:r>
            <a:r>
              <a:rPr lang="en-AU" sz="2000" dirty="0" smtClean="0"/>
              <a:t>checked to ensure accuracy and that they contribute to 100 marks.</a:t>
            </a:r>
            <a:endParaRPr lang="en-AU" sz="2000" dirty="0"/>
          </a:p>
          <a:p>
            <a:pPr marL="0" indent="0">
              <a:buNone/>
            </a:pPr>
            <a:endParaRPr lang="en-AU" sz="2000" dirty="0"/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29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Delivering Unit 3 Outcome 2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Analysis and design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8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-1" y="0"/>
            <a:ext cx="6372201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sz="3200" dirty="0">
                <a:solidFill>
                  <a:schemeClr val="bg1"/>
                </a:solidFill>
              </a:rPr>
              <a:t>Unit 3 Outcome </a:t>
            </a:r>
            <a:r>
              <a:rPr lang="en-AU" sz="3200" dirty="0" smtClean="0">
                <a:solidFill>
                  <a:schemeClr val="bg1"/>
                </a:solidFill>
              </a:rPr>
              <a:t>2 </a:t>
            </a:r>
            <a:r>
              <a:rPr lang="en-AU" sz="3200" dirty="0">
                <a:solidFill>
                  <a:schemeClr val="bg1"/>
                </a:solidFill>
              </a:rPr>
              <a:t>– </a:t>
            </a:r>
            <a:r>
              <a:rPr lang="en-AU" sz="3200" dirty="0" smtClean="0">
                <a:solidFill>
                  <a:schemeClr val="bg1"/>
                </a:solidFill>
              </a:rPr>
              <a:t>Background</a:t>
            </a:r>
            <a:endParaRPr lang="en-AU" altLang="en-US" sz="32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6" y="908720"/>
            <a:ext cx="9117134" cy="38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4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644420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3 Outcome 2 – Background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48680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altLang="en-US" dirty="0" smtClean="0"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altLang="en-US" sz="2000" dirty="0" smtClean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548680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On completion of this unit the student should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analyse and document a need or opportunity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justify the use of an appropriate development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formulate a project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generate alternative design ideas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represent the preferred solution design for creating a software solution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Software tools: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Unified Modelling Language (UML) and UML tools to create use cases. Appropriate tool for documenting project plans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Assessment contribution: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School-assessed Task for Unit 3 Outcome 2 and Unit 4 Outcome 1 will contribute 30 per cent to the study score.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Unit 3 Outcome 2 is worth 15 per cent.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Address VCAA SAT criteria.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altLang="en-US" dirty="0" smtClean="0"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alt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23813" y="0"/>
            <a:ext cx="7836173" cy="587375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3 Outcome 2 – Planning questions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Some questions to consider when planning for Unit 3 Outcome 2:</a:t>
            </a:r>
            <a:r>
              <a:rPr lang="en-US" sz="2000" dirty="0" smtClean="0"/>
              <a:t> </a:t>
            </a:r>
            <a:endParaRPr lang="en-US" sz="2000" dirty="0"/>
          </a:p>
          <a:p>
            <a:pPr lvl="0"/>
            <a:r>
              <a:rPr lang="en-AU" sz="2000" dirty="0" smtClean="0"/>
              <a:t>How will you prepare your students for this outcome?</a:t>
            </a:r>
          </a:p>
          <a:p>
            <a:pPr lvl="0"/>
            <a:r>
              <a:rPr lang="en-AU" sz="2000" dirty="0" smtClean="0"/>
              <a:t>What do your students need to know about identifying a need or opportunity?</a:t>
            </a:r>
          </a:p>
          <a:p>
            <a:pPr lvl="0"/>
            <a:r>
              <a:rPr lang="en-AU" sz="2000" dirty="0" smtClean="0"/>
              <a:t>What will you need to know in order to approve their need or opportunity?</a:t>
            </a:r>
          </a:p>
          <a:p>
            <a:pPr lvl="0"/>
            <a:r>
              <a:rPr lang="en-AU" sz="2000" dirty="0" smtClean="0"/>
              <a:t>How will your students collect data and when will they do it?</a:t>
            </a:r>
          </a:p>
          <a:p>
            <a:pPr lvl="0"/>
            <a:r>
              <a:rPr lang="en-AU" sz="2000" dirty="0" smtClean="0"/>
              <a:t>Will the class use the same programming language for Unit 4 Outcome 1 or will students choose their own programming language?</a:t>
            </a:r>
          </a:p>
          <a:p>
            <a:pPr lvl="0"/>
            <a:r>
              <a:rPr lang="en-AU" sz="2000" dirty="0" smtClean="0"/>
              <a:t>What assessment criteria will they need to meet? Refer to the Administrative information for the SAT on the study page.</a:t>
            </a:r>
          </a:p>
          <a:p>
            <a:pPr lvl="0"/>
            <a:r>
              <a:rPr lang="en-AU" sz="2000" dirty="0" smtClean="0"/>
              <a:t>How will your students manage a project over months involving analysis and design?</a:t>
            </a:r>
          </a:p>
          <a:p>
            <a:pPr lvl="0"/>
            <a:r>
              <a:rPr lang="en-AU" sz="2000" dirty="0" smtClean="0"/>
              <a:t>How and when will you observe, authenticate and assess this task?</a:t>
            </a:r>
          </a:p>
          <a:p>
            <a:pPr lvl="0"/>
            <a:r>
              <a:rPr lang="en-AU" sz="2000" dirty="0" smtClean="0"/>
              <a:t>What model will you use for teaching and assessment?</a:t>
            </a:r>
          </a:p>
          <a:p>
            <a:pPr lvl="1" indent="-379413"/>
            <a:r>
              <a:rPr lang="en-AU" sz="2000" dirty="0" smtClean="0"/>
              <a:t>Teaching and assessing each criterion – feedback between criterion.</a:t>
            </a:r>
          </a:p>
          <a:p>
            <a:pPr lvl="1" indent="-379413"/>
            <a:r>
              <a:rPr lang="en-AU" sz="2000" dirty="0" smtClean="0"/>
              <a:t>Teaching while students complete Part 1 of the SAT and submit as one task – feedback on all criteria.</a:t>
            </a:r>
            <a:endParaRPr lang="en-AU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altLang="en-US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45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8028384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3 Outcome 2 – Need or opportunity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48680"/>
            <a:ext cx="91440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AU" altLang="en-US" sz="2000" b="1" dirty="0" smtClean="0">
                <a:latin typeface="Arial" charset="0"/>
              </a:rPr>
              <a:t>Identifying a need or opportunity: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altLang="en-US" sz="2000" dirty="0" smtClean="0">
                <a:latin typeface="Arial" charset="0"/>
              </a:rPr>
              <a:t>Students need to identify a need or opportunity by themselves that can be solved as a software solution. This is not to be provided by teachers.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altLang="en-US" sz="2000" dirty="0" smtClean="0">
                <a:latin typeface="Arial" charset="0"/>
              </a:rPr>
              <a:t>Students can reach out to relatives, local businesses or community groups to determine this.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altLang="en-US" sz="2000" dirty="0" smtClean="0">
                <a:latin typeface="Arial" charset="0"/>
              </a:rPr>
              <a:t>This provides them with a client to seek feedback around their ideas throughout the process.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altLang="en-US" sz="2000" dirty="0" smtClean="0">
                <a:latin typeface="Arial" charset="0"/>
              </a:rPr>
              <a:t>Teachers need to have a discussion with students about their ideas and how their software solution could be feasibly completed within the timeframe available.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altLang="en-US" sz="2000" dirty="0" smtClean="0">
                <a:latin typeface="Arial" charset="0"/>
              </a:rPr>
              <a:t>Students should document their thinking to ensure that they and their teacher understands what they are expecting to complete.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altLang="en-US" dirty="0" smtClean="0"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alt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2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7380312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3 Outcome 2 – SAT components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48680"/>
            <a:ext cx="9144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b="1" dirty="0" smtClean="0">
                <a:latin typeface="Arial" charset="0"/>
              </a:rPr>
              <a:t>Project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will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create, monitor and modify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 project plan (Gantt chart) which outlines the tasks, sequencing, time allocation, dependencies, milestones and the critical path.</a:t>
            </a:r>
            <a:endParaRPr lang="en-AU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altLang="en-US" sz="800" b="1" dirty="0" smtClean="0">
              <a:latin typeface="Arial" charset="0"/>
            </a:endParaRPr>
          </a:p>
          <a:p>
            <a:r>
              <a:rPr lang="en-AU" altLang="en-US" b="1" dirty="0" smtClean="0">
                <a:latin typeface="Arial" charset="0"/>
              </a:rPr>
              <a:t>Analysis stage: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will: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collect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inform the analysis of their need or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and justify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an appropriate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development model </a:t>
            </a: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use analytical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tools and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techniques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 diagrammatically depict the relationships between data, users and the digital systems that will involve the software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evelop a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software requirements specification (SRS) document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to outline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proposed software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solution. </a:t>
            </a:r>
            <a:endParaRPr lang="en-AU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altLang="en-US" sz="800" b="1" dirty="0" smtClean="0">
              <a:latin typeface="Arial" charset="0"/>
            </a:endParaRPr>
          </a:p>
          <a:p>
            <a:r>
              <a:rPr lang="en-AU" altLang="en-US" b="1" dirty="0" smtClean="0">
                <a:latin typeface="Arial" charset="0"/>
              </a:rPr>
              <a:t>Design stage: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altLang="en-US" dirty="0" smtClean="0">
                <a:latin typeface="Arial" charset="0"/>
              </a:rPr>
              <a:t>Students will: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altLang="en-US" dirty="0">
                <a:latin typeface="Arial" charset="0"/>
              </a:rPr>
              <a:t>s</a:t>
            </a:r>
            <a:r>
              <a:rPr lang="en-AU" altLang="en-US" dirty="0" smtClean="0">
                <a:latin typeface="Arial" charset="0"/>
              </a:rPr>
              <a:t>how evidence of design ideas by generating two or three design ideas for their proposed software solution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altLang="en-US" dirty="0">
                <a:latin typeface="Arial" charset="0"/>
              </a:rPr>
              <a:t>d</a:t>
            </a:r>
            <a:r>
              <a:rPr lang="en-AU" altLang="en-US" dirty="0" smtClean="0">
                <a:latin typeface="Arial" charset="0"/>
              </a:rPr>
              <a:t>evelop evaluation criteria to evaluate their design ideas and their software solution in Unit 4 Outcome 1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altLang="en-US" dirty="0">
                <a:latin typeface="Arial" charset="0"/>
              </a:rPr>
              <a:t>d</a:t>
            </a:r>
            <a:r>
              <a:rPr lang="en-AU" altLang="en-US" dirty="0" smtClean="0">
                <a:latin typeface="Arial" charset="0"/>
              </a:rPr>
              <a:t>evelop detailed designs of how the proposed software solution will appear and function.</a:t>
            </a:r>
          </a:p>
        </p:txBody>
      </p:sp>
    </p:spTree>
    <p:extLst>
      <p:ext uri="{BB962C8B-B14F-4D97-AF65-F5344CB8AC3E}">
        <p14:creationId xmlns:p14="http://schemas.microsoft.com/office/powerpoint/2010/main" val="30889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627784" cy="548680"/>
          </a:xfrm>
        </p:spPr>
        <p:txBody>
          <a:bodyPr/>
          <a:lstStyle/>
          <a:p>
            <a:pPr algn="l" eaLnBrk="1" hangingPunct="1"/>
            <a:r>
              <a:rPr lang="en-AU" altLang="en-US" sz="3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Copyright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0">
              <a:buNone/>
            </a:pPr>
            <a:r>
              <a:rPr lang="en-AU" sz="2000" dirty="0"/>
              <a:t>© Victorian Curriculum and Assessment Authority (VCAA) </a:t>
            </a:r>
            <a:r>
              <a:rPr lang="en-AU" sz="2000" dirty="0" smtClean="0"/>
              <a:t>2019. </a:t>
            </a:r>
            <a:endParaRPr lang="en-AU" sz="2000" dirty="0"/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VCAA presentations may be reproduced in accordance with the </a:t>
            </a:r>
            <a:r>
              <a:rPr lang="en-AU" sz="2000" u="sng" dirty="0">
                <a:solidFill>
                  <a:schemeClr val="accent1"/>
                </a:solidFill>
                <a:hlinkClick r:id="rId3"/>
              </a:rPr>
              <a:t>VCAA’s Copyright and Intellectual Property Policy</a:t>
            </a:r>
            <a:r>
              <a:rPr lang="en-AU" sz="2000" dirty="0"/>
              <a:t>, and as permitted under the Copyright Act 1968.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VCE is a registered trademark of the VCAA.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25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" y="548680"/>
            <a:ext cx="9141668" cy="3962400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/>
              <a:t>There are two </a:t>
            </a:r>
            <a:r>
              <a:rPr lang="en-AU" sz="2000" dirty="0" smtClean="0"/>
              <a:t>possible strategies </a:t>
            </a:r>
            <a:r>
              <a:rPr lang="en-AU" sz="2000" dirty="0"/>
              <a:t>for delivering this outcome.</a:t>
            </a:r>
          </a:p>
          <a:p>
            <a:pPr marL="0" indent="0">
              <a:buNone/>
            </a:pPr>
            <a:endParaRPr lang="en-AU" sz="1000" dirty="0"/>
          </a:p>
          <a:p>
            <a:pPr marL="0" indent="0">
              <a:spcBef>
                <a:spcPts val="600"/>
              </a:spcBef>
              <a:buNone/>
            </a:pPr>
            <a:r>
              <a:rPr lang="en-AU" sz="2000" b="1" dirty="0"/>
              <a:t>Strategy 1 – Milestones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AU" sz="2000" dirty="0"/>
              <a:t>For each criterion: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Teaching and learning – assessing – feedback (repeat</a:t>
            </a:r>
            <a:r>
              <a:rPr lang="en-AU" sz="2000" dirty="0" smtClean="0"/>
              <a:t>).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Advantages – quick feedback for students and very effective for motivating students, particularly if they start off slow – better </a:t>
            </a:r>
            <a:r>
              <a:rPr lang="en-AU" sz="2000" dirty="0" smtClean="0"/>
              <a:t>authentication.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Disadvantages – you need to be responsive and </a:t>
            </a:r>
            <a:r>
              <a:rPr lang="en-AU" sz="2000" dirty="0" smtClean="0"/>
              <a:t>disciplined.</a:t>
            </a:r>
            <a:endParaRPr lang="en-AU" sz="2000" dirty="0"/>
          </a:p>
          <a:p>
            <a:endParaRPr lang="en-AU" sz="2000" dirty="0"/>
          </a:p>
          <a:p>
            <a:pPr marL="0" indent="0">
              <a:spcBef>
                <a:spcPts val="600"/>
              </a:spcBef>
              <a:buNone/>
            </a:pPr>
            <a:r>
              <a:rPr lang="en-AU" sz="2000" b="1" dirty="0"/>
              <a:t>Strategy 2 – Submit all</a:t>
            </a:r>
            <a:r>
              <a:rPr lang="en-AU" sz="2000" dirty="0"/>
              <a:t> 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Teaching and </a:t>
            </a:r>
            <a:r>
              <a:rPr lang="en-AU" sz="2000" dirty="0" smtClean="0"/>
              <a:t>learning.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Students work on criteria and submit as one submission for </a:t>
            </a:r>
            <a:r>
              <a:rPr lang="en-AU" sz="2000" dirty="0" smtClean="0"/>
              <a:t>assessment.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Advantages – less marking throughout the </a:t>
            </a:r>
            <a:r>
              <a:rPr lang="en-AU" sz="2000" dirty="0" smtClean="0"/>
              <a:t>SAT.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Disadvantages – some students will struggle due to less feedback – possible issues with authentication – more concentrated marking in a busy time of Term </a:t>
            </a:r>
            <a:r>
              <a:rPr lang="en-AU" sz="2000" dirty="0" smtClean="0"/>
              <a:t>2.</a:t>
            </a:r>
            <a:endParaRPr lang="en-AU" sz="2000" dirty="0"/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01216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Unit 3 Outcome </a:t>
            </a:r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– Strategies</a:t>
            </a:r>
            <a:endParaRPr lang="en-AU" altLang="en-US" sz="3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6365359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srgbClr val="FF0000"/>
                </a:solidFill>
              </a:rPr>
              <a:t>Be aware of your VASS due date.</a:t>
            </a:r>
            <a:endParaRPr lang="en-A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2 – Commercial Instructions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2000" b="1" dirty="0" smtClean="0"/>
              <a:t>If using commercial instructions: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They need to be modified as they can be very detailed and basically tell students what to </a:t>
            </a:r>
            <a:r>
              <a:rPr lang="en-AU" sz="2000" dirty="0"/>
              <a:t>do. This could </a:t>
            </a:r>
            <a:r>
              <a:rPr lang="en-AU" sz="2000" dirty="0" smtClean="0"/>
              <a:t>be considered as </a:t>
            </a:r>
            <a:r>
              <a:rPr lang="en-AU" sz="2000" dirty="0"/>
              <a:t>undue </a:t>
            </a:r>
            <a:r>
              <a:rPr lang="en-AU" sz="2000" dirty="0" smtClean="0"/>
              <a:t>assistance.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Check the task </a:t>
            </a:r>
            <a:r>
              <a:rPr lang="en-AU" sz="2000" dirty="0"/>
              <a:t>against the </a:t>
            </a:r>
            <a:r>
              <a:rPr lang="en-AU" sz="2000" dirty="0" smtClean="0"/>
              <a:t>outcome statement, key </a:t>
            </a:r>
            <a:r>
              <a:rPr lang="en-AU" sz="2000" dirty="0"/>
              <a:t>knowledge and key skills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Only include content that is within the scope of the outcome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VCAA assessment criteria only to be used for </a:t>
            </a:r>
            <a:r>
              <a:rPr lang="en-AU" sz="2000" dirty="0" smtClean="0"/>
              <a:t>assessment.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1488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en-AU" sz="2800" dirty="0"/>
              <a:t>Phil Feain</a:t>
            </a:r>
            <a:br>
              <a:rPr lang="en-AU" sz="2800" dirty="0"/>
            </a:br>
            <a:r>
              <a:rPr lang="en-AU" sz="2800" dirty="0"/>
              <a:t>Curriculum Manager, Digital </a:t>
            </a:r>
            <a:r>
              <a:rPr lang="en-AU" sz="2800" dirty="0" smtClean="0"/>
              <a:t>Technologies</a:t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Victorian Curriculum and Assessment Authority</a:t>
            </a:r>
            <a:endParaRPr lang="en-AU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AU" sz="2800" b="1" dirty="0"/>
              <a:t>Ph: (03) 9032 1724</a:t>
            </a:r>
            <a:br>
              <a:rPr lang="en-AU" sz="2800" b="1" dirty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/>
              <a:t>feain.philip.a@edumail.vic.gov.au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92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Unit 3</a:t>
            </a:r>
            <a:r>
              <a:rPr lang="en-AU" dirty="0"/>
              <a:t> </a:t>
            </a:r>
            <a:r>
              <a:rPr lang="en-AU" dirty="0" smtClean="0"/>
              <a:t>Software development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8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076985"/>
              </p:ext>
            </p:extLst>
          </p:nvPr>
        </p:nvGraphicFramePr>
        <p:xfrm>
          <a:off x="-7422" y="908720"/>
          <a:ext cx="91440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205172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40694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Delivering Unit 3 Outcome 1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Programming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79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37220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sz="3200" dirty="0">
                <a:solidFill>
                  <a:schemeClr val="bg1"/>
                </a:solidFill>
              </a:rPr>
              <a:t>Unit 3 Outcome 1 – Background</a:t>
            </a:r>
            <a:endParaRPr lang="en-AU" altLang="en-US" sz="3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37662" cy="3206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4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372200" cy="548680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3 Outcome 1 – Background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Students should be able to:</a:t>
            </a:r>
            <a:r>
              <a:rPr lang="en-US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interpret teacher-provided solution requirements and designs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apply a range of functions and techniques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 a programming language to develop and test working software modules.</a:t>
            </a:r>
          </a:p>
          <a:p>
            <a:pPr marL="0" indent="0" eaLnBrk="1" hangingPunct="1">
              <a:buNone/>
            </a:pPr>
            <a:endParaRPr lang="en-US" altLang="en-US" sz="8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000" b="1" dirty="0"/>
              <a:t>Software tools: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 appropriate programming language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b="1" dirty="0"/>
              <a:t>Assessment contribution and marks: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School-assessed Coursework for Unit 3 will contribute 10 per cent to the study score.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Total marks will be 100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b="1" dirty="0"/>
              <a:t>Assessment task: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SAC.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Respond to solution requirements and designs to create working modules.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Address VCAA performance descriptors.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altLang="en-US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08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23813" y="0"/>
            <a:ext cx="6324005" cy="587375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3 Outcome 1 – Descriptors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900" b="1" dirty="0" smtClean="0"/>
              <a:t>Performance descriptors from the Advice for teachers (Very high):</a:t>
            </a:r>
            <a:r>
              <a:rPr lang="en-US" sz="1900" dirty="0" smtClean="0"/>
              <a:t> </a:t>
            </a:r>
            <a:endParaRPr lang="en-US" sz="1900" dirty="0"/>
          </a:p>
          <a:p>
            <a:pPr lvl="0">
              <a:spcBef>
                <a:spcPts val="600"/>
              </a:spcBef>
            </a:pPr>
            <a:r>
              <a:rPr lang="en-AU" sz="1900" dirty="0" smtClean="0"/>
              <a:t>All solution </a:t>
            </a:r>
            <a:r>
              <a:rPr lang="en-AU" sz="1900" dirty="0"/>
              <a:t>requirements and designs are interpreted accurately to developing working modules.</a:t>
            </a:r>
          </a:p>
          <a:p>
            <a:pPr lvl="0">
              <a:spcBef>
                <a:spcPts val="600"/>
              </a:spcBef>
            </a:pPr>
            <a:r>
              <a:rPr lang="en-AU" sz="1900" dirty="0" smtClean="0"/>
              <a:t>Comprehensive selection </a:t>
            </a:r>
            <a:r>
              <a:rPr lang="en-AU" sz="1900" dirty="0"/>
              <a:t>of relevant data types and data structures to develop working modules.</a:t>
            </a:r>
          </a:p>
          <a:p>
            <a:pPr lvl="0">
              <a:spcBef>
                <a:spcPts val="600"/>
              </a:spcBef>
            </a:pPr>
            <a:r>
              <a:rPr lang="en-AU" sz="1900" dirty="0" smtClean="0"/>
              <a:t>Comprehensive selection </a:t>
            </a:r>
            <a:r>
              <a:rPr lang="en-AU" sz="1900" dirty="0"/>
              <a:t>and use of relevant processing features of the programming language to develop all working modules.</a:t>
            </a:r>
          </a:p>
          <a:p>
            <a:pPr lvl="0">
              <a:spcBef>
                <a:spcPts val="600"/>
              </a:spcBef>
            </a:pPr>
            <a:r>
              <a:rPr lang="en-AU" sz="1900" dirty="0" smtClean="0"/>
              <a:t>Comprehensive justification </a:t>
            </a:r>
            <a:r>
              <a:rPr lang="en-AU" sz="1900" dirty="0"/>
              <a:t>and explanation of how the selection of appropriate processing features of the programming language are used to develop working modules.</a:t>
            </a:r>
          </a:p>
          <a:p>
            <a:pPr lvl="0">
              <a:spcBef>
                <a:spcPts val="600"/>
              </a:spcBef>
            </a:pPr>
            <a:r>
              <a:rPr lang="en-AU" sz="1900" dirty="0" smtClean="0"/>
              <a:t>Comprehensive use </a:t>
            </a:r>
            <a:r>
              <a:rPr lang="en-AU" sz="1900" dirty="0"/>
              <a:t>of relevant data validation techniques are applied efficiently and effectively to check the reasonableness of all input data.</a:t>
            </a:r>
          </a:p>
          <a:p>
            <a:pPr lvl="0">
              <a:spcBef>
                <a:spcPts val="600"/>
              </a:spcBef>
            </a:pPr>
            <a:r>
              <a:rPr lang="en-AU" sz="1900" dirty="0" smtClean="0"/>
              <a:t>Comprehensive use </a:t>
            </a:r>
            <a:r>
              <a:rPr lang="en-AU" sz="1900" dirty="0"/>
              <a:t>of test data is expressed in a testing table, with both expected and actual output stated, and showing detailed evidence of debugging.</a:t>
            </a:r>
          </a:p>
          <a:p>
            <a:pPr lvl="0">
              <a:spcBef>
                <a:spcPts val="600"/>
              </a:spcBef>
            </a:pPr>
            <a:r>
              <a:rPr lang="en-AU" sz="1900" dirty="0" smtClean="0"/>
              <a:t>All software </a:t>
            </a:r>
            <a:r>
              <a:rPr lang="en-AU" sz="1900" dirty="0"/>
              <a:t>modules include comprehensive internal documentation regarding the functioning of modules and use of selected processing features.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altLang="en-US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15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23813" y="0"/>
            <a:ext cx="7836173" cy="587375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3 Outcome 1 – Planning questions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/>
              <a:t>Some questions to consider when planning for Unit 3 Outcome 1:</a:t>
            </a:r>
            <a:r>
              <a:rPr lang="en-US" sz="2000" dirty="0" smtClean="0"/>
              <a:t> </a:t>
            </a:r>
            <a:endParaRPr lang="en-US" sz="2000" dirty="0"/>
          </a:p>
          <a:p>
            <a:pPr lvl="0">
              <a:spcBef>
                <a:spcPts val="600"/>
              </a:spcBef>
            </a:pPr>
            <a:r>
              <a:rPr lang="en-AU" sz="2000" dirty="0" smtClean="0"/>
              <a:t>How will you prepare your students for this outcome?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What do your students need to know about programming and creating working software modules? What programming language will they use?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What programming language requirements need to be met? Refer to the Programming requirements document for Software Development on the study page.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How long will you need to teach and assess this outcome?</a:t>
            </a:r>
          </a:p>
          <a:p>
            <a:pPr lvl="1" indent="-379413">
              <a:spcBef>
                <a:spcPts val="600"/>
              </a:spcBef>
            </a:pPr>
            <a:r>
              <a:rPr lang="en-AU" sz="2000" dirty="0" smtClean="0"/>
              <a:t>Will you teach and assess the working modules separately?</a:t>
            </a:r>
          </a:p>
          <a:p>
            <a:pPr lvl="1" indent="-379413">
              <a:spcBef>
                <a:spcPts val="600"/>
              </a:spcBef>
            </a:pPr>
            <a:r>
              <a:rPr lang="en-AU" sz="2000" dirty="0" smtClean="0"/>
              <a:t>Will you teach all the content and then assess the modules at the end?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How will you bring the key knowledge and key skills together to develop tasks that meet requirements?</a:t>
            </a:r>
            <a:endParaRPr lang="en-AU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altLang="en-US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2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E_PP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6F8CBF-CBDA-47D8-B2D5-45831A6E3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44A985-73BC-4531-86B4-1295B093A7A2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1aab662d-a6b2-42d6-996b-a574723d1ad8"/>
    <ds:schemaRef ds:uri="http://schemas.microsoft.com/office/infopath/2007/PartnerControl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09AA2C5-4C80-4A5C-9362-3161FCEFFDA8}"/>
</file>

<file path=docProps/app.xml><?xml version="1.0" encoding="utf-8"?>
<Properties xmlns="http://schemas.openxmlformats.org/officeDocument/2006/extended-properties" xmlns:vt="http://schemas.openxmlformats.org/officeDocument/2006/docPropsVTypes">
  <Template>VCE_PP_Template</Template>
  <TotalTime>798</TotalTime>
  <Words>1625</Words>
  <Application>Microsoft Office PowerPoint</Application>
  <PresentationFormat>On-screen Show (4:3)</PresentationFormat>
  <Paragraphs>192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Courier New</vt:lpstr>
      <vt:lpstr>VCE_PP_Template</vt:lpstr>
      <vt:lpstr>Unit 3 Software development  Delivering the outcomes</vt:lpstr>
      <vt:lpstr>Copyright</vt:lpstr>
      <vt:lpstr>Unit 3 Software development</vt:lpstr>
      <vt:lpstr>PowerPoint Presentation</vt:lpstr>
      <vt:lpstr>Delivering Unit 3 Outcome 1  Programming</vt:lpstr>
      <vt:lpstr>PowerPoint Presentation</vt:lpstr>
      <vt:lpstr>Unit 3 Outcome 1 – Background</vt:lpstr>
      <vt:lpstr>Unit 3 Outcome 1 – Descriptors</vt:lpstr>
      <vt:lpstr>Unit 3 Outcome 1 – Planning questions</vt:lpstr>
      <vt:lpstr>PowerPoint Presentation</vt:lpstr>
      <vt:lpstr>PowerPoint Presentation</vt:lpstr>
      <vt:lpstr>Unit 3 Outcome 1 – Task development</vt:lpstr>
      <vt:lpstr>PowerPoint Presentation</vt:lpstr>
      <vt:lpstr>Delivering Unit 3 Outcome 2  Analysis and design</vt:lpstr>
      <vt:lpstr>PowerPoint Presentation</vt:lpstr>
      <vt:lpstr>PowerPoint Presentation</vt:lpstr>
      <vt:lpstr>Unit 3 Outcome 2 – Planning questions</vt:lpstr>
      <vt:lpstr>PowerPoint Presentation</vt:lpstr>
      <vt:lpstr>PowerPoint Presentation</vt:lpstr>
      <vt:lpstr>PowerPoint Presentation</vt:lpstr>
      <vt:lpstr>PowerPoint Presentation</vt:lpstr>
      <vt:lpstr>Phil Feain Curriculum Manager, Digital Technologies  Victorian Curriculum and Assessment Authority</vt:lpstr>
    </vt:vector>
  </TitlesOfParts>
  <Company>Victorian Curriculum and Assessment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Feain, Philip A</dc:creator>
  <cp:lastModifiedBy>Coleman, Julie J</cp:lastModifiedBy>
  <cp:revision>108</cp:revision>
  <cp:lastPrinted>2019-07-08T03:44:31Z</cp:lastPrinted>
  <dcterms:created xsi:type="dcterms:W3CDTF">2019-06-24T04:01:49Z</dcterms:created>
  <dcterms:modified xsi:type="dcterms:W3CDTF">2020-05-29T00:12:17Z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DEECD_Author">
    <vt:lpwstr/>
  </property>
  <property fmtid="{D5CDD505-2E9C-101B-9397-08002B2CF9AE}" pid="4" name="DEECD_SubjectCategory">
    <vt:lpwstr/>
  </property>
  <property fmtid="{D5CDD505-2E9C-101B-9397-08002B2CF9AE}" pid="5" name="DEECD_ItemType">
    <vt:lpwstr/>
  </property>
  <property fmtid="{D5CDD505-2E9C-101B-9397-08002B2CF9AE}" pid="6" name="DEECD_Audience">
    <vt:lpwstr/>
  </property>
  <property fmtid="{D5CDD505-2E9C-101B-9397-08002B2CF9AE}" pid="7" name="DEECD_Expired">
    <vt:bool>false</vt:bool>
  </property>
</Properties>
</file>