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281" r:id="rId7"/>
    <p:sldId id="261" r:id="rId8"/>
    <p:sldId id="279" r:id="rId9"/>
    <p:sldId id="263" r:id="rId10"/>
    <p:sldId id="271" r:id="rId11"/>
    <p:sldId id="286" r:id="rId12"/>
    <p:sldId id="280" r:id="rId13"/>
    <p:sldId id="264" r:id="rId14"/>
    <p:sldId id="276" r:id="rId15"/>
    <p:sldId id="287" r:id="rId16"/>
    <p:sldId id="260" r:id="rId1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098" autoAdjust="0"/>
  </p:normalViewPr>
  <p:slideViewPr>
    <p:cSldViewPr>
      <p:cViewPr varScale="1">
        <p:scale>
          <a:sx n="55" d="100"/>
          <a:sy n="55" d="100"/>
        </p:scale>
        <p:origin x="24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sz="3200" b="1" dirty="0" smtClean="0"/>
            <a:t>O1 </a:t>
          </a:r>
        </a:p>
        <a:p>
          <a:r>
            <a:rPr lang="en-AU" sz="3200" b="1" dirty="0" smtClean="0"/>
            <a:t>Programming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Analysis and design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3 </a:t>
          </a:r>
        </a:p>
        <a:p>
          <a:pPr>
            <a:spcAft>
              <a:spcPts val="600"/>
            </a:spcAft>
          </a:pPr>
          <a:r>
            <a:rPr lang="en-AU" sz="3200" b="1" dirty="0" smtClean="0"/>
            <a:t>Software development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EA83A2D4-7B94-4FF0-B1B3-1A1C40351B93}" type="presOf" srcId="{7452C768-7527-443E-8DAC-3C41B4C08BAF}" destId="{1DCEDDD2-F56E-4D9A-A32E-1E7B5C2C1F02}" srcOrd="0" destOrd="0" presId="urn:microsoft.com/office/officeart/2005/8/layout/hierarchy4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7D8B6497-343F-4054-9B86-B06ACDB94CEE}" type="presOf" srcId="{99E744B5-0934-4A63-9D89-10FD807F99F1}" destId="{4ECB256A-DDA4-420E-993D-2ED1BBE08274}" srcOrd="0" destOrd="0" presId="urn:microsoft.com/office/officeart/2005/8/layout/hierarchy4"/>
    <dgm:cxn modelId="{7DBF3E53-50A9-40E2-9538-04B7E7ECD6C9}" type="presOf" srcId="{8FB56A25-14B5-45F1-838E-799A47436166}" destId="{0F1FEBDC-C665-438E-998A-8DC0197407B9}" srcOrd="0" destOrd="0" presId="urn:microsoft.com/office/officeart/2005/8/layout/hierarchy4"/>
    <dgm:cxn modelId="{02303787-6674-47C3-A9DC-46EE6CD67DAC}" type="presOf" srcId="{0A201747-BF29-42C4-A187-62E4DDC0D73C}" destId="{AE533799-257E-45C2-AB65-9BDDDC3C45E7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D6C63308-8609-49B2-9D5A-B7A33AC619C9}" type="presParOf" srcId="{0F1FEBDC-C665-438E-998A-8DC0197407B9}" destId="{E3EDF1D0-F8C6-4463-AA66-E762F7513BCF}" srcOrd="0" destOrd="0" presId="urn:microsoft.com/office/officeart/2005/8/layout/hierarchy4"/>
    <dgm:cxn modelId="{DFD87374-1BBE-43B3-9771-C76168E43B60}" type="presParOf" srcId="{E3EDF1D0-F8C6-4463-AA66-E762F7513BCF}" destId="{4ECB256A-DDA4-420E-993D-2ED1BBE08274}" srcOrd="0" destOrd="0" presId="urn:microsoft.com/office/officeart/2005/8/layout/hierarchy4"/>
    <dgm:cxn modelId="{BCBBFFA3-DA2E-46FA-8C3F-C6F5BA9AFDC5}" type="presParOf" srcId="{E3EDF1D0-F8C6-4463-AA66-E762F7513BCF}" destId="{07E7D75B-1D47-4141-9740-E98718D1D1A7}" srcOrd="1" destOrd="0" presId="urn:microsoft.com/office/officeart/2005/8/layout/hierarchy4"/>
    <dgm:cxn modelId="{725ECA3D-BC16-47D8-9782-999991C66FC0}" type="presParOf" srcId="{E3EDF1D0-F8C6-4463-AA66-E762F7513BCF}" destId="{15E9ABAB-CBAB-48CE-A83E-3BB1ED319D2B}" srcOrd="2" destOrd="0" presId="urn:microsoft.com/office/officeart/2005/8/layout/hierarchy4"/>
    <dgm:cxn modelId="{D9584069-F80E-4026-9D87-18BBD930F47A}" type="presParOf" srcId="{15E9ABAB-CBAB-48CE-A83E-3BB1ED319D2B}" destId="{B40C3789-C6B6-4485-A899-71DD9B34E7A4}" srcOrd="0" destOrd="0" presId="urn:microsoft.com/office/officeart/2005/8/layout/hierarchy4"/>
    <dgm:cxn modelId="{F382F93A-EACE-456E-8DCA-02439741A0D6}" type="presParOf" srcId="{B40C3789-C6B6-4485-A899-71DD9B34E7A4}" destId="{AE533799-257E-45C2-AB65-9BDDDC3C45E7}" srcOrd="0" destOrd="0" presId="urn:microsoft.com/office/officeart/2005/8/layout/hierarchy4"/>
    <dgm:cxn modelId="{848986FD-535F-4B28-BE90-AECCFACFE64D}" type="presParOf" srcId="{B40C3789-C6B6-4485-A899-71DD9B34E7A4}" destId="{55622AFA-1401-4F4B-9DEA-7E81DA98E66E}" srcOrd="1" destOrd="0" presId="urn:microsoft.com/office/officeart/2005/8/layout/hierarchy4"/>
    <dgm:cxn modelId="{3519DACE-8783-4167-B952-04C812EB30F4}" type="presParOf" srcId="{15E9ABAB-CBAB-48CE-A83E-3BB1ED319D2B}" destId="{20DB0713-FBF7-448C-99F3-24E3EE5BAFE6}" srcOrd="1" destOrd="0" presId="urn:microsoft.com/office/officeart/2005/8/layout/hierarchy4"/>
    <dgm:cxn modelId="{B94904E2-ABE4-4F85-89E4-24D903454011}" type="presParOf" srcId="{15E9ABAB-CBAB-48CE-A83E-3BB1ED319D2B}" destId="{9A3E9DF3-149F-4849-AC58-42891A2831CE}" srcOrd="2" destOrd="0" presId="urn:microsoft.com/office/officeart/2005/8/layout/hierarchy4"/>
    <dgm:cxn modelId="{4E34777B-54BE-49C0-924C-29B25B09AEEC}" type="presParOf" srcId="{9A3E9DF3-149F-4849-AC58-42891A2831CE}" destId="{1DCEDDD2-F56E-4D9A-A32E-1E7B5C2C1F02}" srcOrd="0" destOrd="0" presId="urn:microsoft.com/office/officeart/2005/8/layout/hierarchy4"/>
    <dgm:cxn modelId="{CBFD718E-3D47-437A-9572-7F403A697072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3375" y="1861"/>
          <a:ext cx="9137249" cy="1929976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3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Software development</a:t>
          </a:r>
          <a:endParaRPr lang="en-AU" sz="3200" b="1" kern="1200" dirty="0"/>
        </a:p>
      </dsp:txBody>
      <dsp:txXfrm>
        <a:off x="59902" y="58388"/>
        <a:ext cx="9024195" cy="1816922"/>
      </dsp:txXfrm>
    </dsp:sp>
    <dsp:sp modelId="{AE533799-257E-45C2-AB65-9BDDDC3C45E7}">
      <dsp:nvSpPr>
        <dsp:cNvPr id="0" name=""/>
        <dsp:cNvSpPr/>
      </dsp:nvSpPr>
      <dsp:spPr>
        <a:xfrm>
          <a:off x="3375" y="2172618"/>
          <a:ext cx="4384476" cy="19299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O1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Programming</a:t>
          </a:r>
          <a:endParaRPr lang="en-AU" sz="3200" b="1" kern="1200" dirty="0"/>
        </a:p>
      </dsp:txBody>
      <dsp:txXfrm>
        <a:off x="59902" y="2229145"/>
        <a:ext cx="4271422" cy="1816922"/>
      </dsp:txXfrm>
    </dsp:sp>
    <dsp:sp modelId="{1DCEDDD2-F56E-4D9A-A32E-1E7B5C2C1F02}">
      <dsp:nvSpPr>
        <dsp:cNvPr id="0" name=""/>
        <dsp:cNvSpPr/>
      </dsp:nvSpPr>
      <dsp:spPr>
        <a:xfrm>
          <a:off x="4756148" y="2172618"/>
          <a:ext cx="4384476" cy="192997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Analysis and design</a:t>
          </a:r>
          <a:endParaRPr lang="en-AU" sz="3200" b="1" kern="1200" dirty="0"/>
        </a:p>
      </dsp:txBody>
      <dsp:txXfrm>
        <a:off x="4812675" y="2229145"/>
        <a:ext cx="4271422" cy="1816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82E79-C113-4F81-9496-BDA873F5273C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21359-6E89-4FD6-9456-858B3B5E698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410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889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9538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2918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5989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151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0702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4177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995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642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0634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2985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41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8590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5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EAFA74-2A0D-4156-B736-36458A74BE55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DB807C-1973-42E6-A0D7-37C8164F5E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83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B6DB7-F39F-451B-B1F0-933BB4129C20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ED52AA-898D-4AA0-ABA6-97026DD38C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257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0949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AD53F-A5E1-4FD1-AC3D-E0C2A3D414A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E3B8CD-CFF4-43D6-98B0-B2D68AF0454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4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6CD139-D916-41B6-9FA9-724899D0EB6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D2B14-91E7-45E5-9AA6-C8426AF368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25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33793A-711D-4552-8FD3-D7EFEBFB77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2A2CD6-44BB-41E6-B3FD-9143DF6942B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8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869B6F-B5CE-437F-80E8-43201840888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C4C0F6-D65E-411C-B2DC-79DE8F0FBA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30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110E6-9B14-4A22-A05A-FA8657FF6E3E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B60D34-8EAD-48D8-94D9-9254DAB9D3A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390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F67D8D-4CF3-4E42-9A36-08560F5E97D6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453467-CDD4-4593-905C-53419029C12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2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BE129-DE0B-4E77-92D4-716EC9194B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EA6FFB-A115-4461-A708-AB230E013CB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38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3</a:t>
            </a:r>
            <a:r>
              <a:rPr lang="en-AU" altLang="en-US" dirty="0">
                <a:latin typeface="Arial" charset="0"/>
                <a:cs typeface="Arial" charset="0"/>
              </a:rPr>
              <a:t> </a:t>
            </a:r>
            <a:r>
              <a:rPr lang="en-AU" altLang="en-US" dirty="0" smtClean="0">
                <a:latin typeface="Arial" charset="0"/>
                <a:cs typeface="Arial" charset="0"/>
              </a:rPr>
              <a:t>Software development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2 (SAT Part 1)</a:t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6" y="2060848"/>
            <a:ext cx="9117134" cy="38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9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2 (SAT Part 1)</a:t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Outcome 2</a:t>
            </a:r>
            <a:endParaRPr lang="en-AU" sz="1800" b="1" dirty="0"/>
          </a:p>
          <a:p>
            <a:pPr marL="0" indent="0">
              <a:buNone/>
            </a:pPr>
            <a:r>
              <a:rPr lang="en-US" sz="1800" dirty="0"/>
              <a:t>On completion of this unit the student should be able </a:t>
            </a:r>
            <a:r>
              <a:rPr lang="en-US" sz="1800" dirty="0" smtClean="0"/>
              <a:t>to:</a:t>
            </a:r>
          </a:p>
          <a:p>
            <a:r>
              <a:rPr lang="en-US" sz="1800" dirty="0" smtClean="0"/>
              <a:t>analyse </a:t>
            </a:r>
            <a:r>
              <a:rPr lang="en-US" sz="1800" dirty="0"/>
              <a:t>and document a need or </a:t>
            </a:r>
            <a:r>
              <a:rPr lang="en-US" sz="1800" dirty="0" smtClean="0"/>
              <a:t>opportunity</a:t>
            </a:r>
          </a:p>
          <a:p>
            <a:r>
              <a:rPr lang="en-US" sz="1800" dirty="0" smtClean="0"/>
              <a:t>justify </a:t>
            </a:r>
            <a:r>
              <a:rPr lang="en-US" sz="1800" dirty="0"/>
              <a:t>the use of an appropriate development </a:t>
            </a:r>
            <a:r>
              <a:rPr lang="en-US" sz="1800" dirty="0" smtClean="0"/>
              <a:t>model</a:t>
            </a:r>
          </a:p>
          <a:p>
            <a:r>
              <a:rPr lang="en-US" sz="1800" dirty="0" smtClean="0"/>
              <a:t>formulate </a:t>
            </a:r>
            <a:r>
              <a:rPr lang="en-US" sz="1800" dirty="0"/>
              <a:t>a project </a:t>
            </a:r>
            <a:r>
              <a:rPr lang="en-US" sz="1800" dirty="0" smtClean="0"/>
              <a:t>plan</a:t>
            </a:r>
          </a:p>
          <a:p>
            <a:r>
              <a:rPr lang="en-US" sz="1800" dirty="0" smtClean="0"/>
              <a:t>generate </a:t>
            </a:r>
            <a:r>
              <a:rPr lang="en-US" sz="1800" dirty="0"/>
              <a:t>alternative design </a:t>
            </a:r>
            <a:r>
              <a:rPr lang="en-US" sz="1800" dirty="0" smtClean="0"/>
              <a:t>ideas</a:t>
            </a:r>
          </a:p>
          <a:p>
            <a:r>
              <a:rPr lang="en-US" sz="1800" dirty="0" smtClean="0"/>
              <a:t>represent </a:t>
            </a:r>
            <a:r>
              <a:rPr lang="en-US" sz="1800" dirty="0"/>
              <a:t>the preferred solution design for creating a software solution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b="1" dirty="0"/>
              <a:t>Software tools</a:t>
            </a:r>
          </a:p>
          <a:p>
            <a:r>
              <a:rPr lang="en-US" sz="1800" dirty="0"/>
              <a:t>Unified Modelling Language (UML) and UML tools to create use cases. Appropriate tool for documenting project plans</a:t>
            </a:r>
            <a:r>
              <a:rPr lang="en-US" sz="1800" dirty="0" smtClean="0"/>
              <a:t>.</a:t>
            </a:r>
            <a:endParaRPr lang="en-US" sz="1800" b="1" dirty="0" smtClean="0"/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1800" b="1" dirty="0" smtClean="0"/>
              <a:t>Assessment contribution</a:t>
            </a:r>
            <a:endParaRPr lang="en-US" sz="1800" b="1" dirty="0"/>
          </a:p>
          <a:p>
            <a:r>
              <a:rPr lang="en-US" sz="1800" dirty="0" smtClean="0"/>
              <a:t>School-assessed Task </a:t>
            </a:r>
            <a:r>
              <a:rPr lang="en-US" sz="1800" dirty="0"/>
              <a:t>for Unit 3 </a:t>
            </a:r>
            <a:r>
              <a:rPr lang="en-US" sz="1800" dirty="0" smtClean="0"/>
              <a:t>Outcome 2 and Unit 4 Outcome 1 will </a:t>
            </a:r>
            <a:r>
              <a:rPr lang="en-US" sz="1800" dirty="0"/>
              <a:t>contribute </a:t>
            </a:r>
            <a:r>
              <a:rPr lang="en-US" sz="1800" dirty="0" smtClean="0"/>
              <a:t>30 </a:t>
            </a:r>
            <a:r>
              <a:rPr lang="en-US" sz="1800" dirty="0"/>
              <a:t>per cent to the study score. </a:t>
            </a:r>
            <a:r>
              <a:rPr lang="en-US" sz="1800" dirty="0" smtClean="0"/>
              <a:t>Unit 3 Outcome 2 is worth 15 per cent.</a:t>
            </a:r>
            <a:endParaRPr lang="en-US" sz="1800" dirty="0"/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674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2 (SAT Part 1)</a:t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213285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ollect and interpret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elect and justify the use of a development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pply analysis tools and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etermine solution requirements, constraints and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ocument a software requirements specification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enerate alternative design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evelop evaluation criteria to select designs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roduce detailed designs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reate, monitor and modify project plans.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 VCAA SAT criteria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8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47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99E3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8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3</a:t>
            </a:r>
            <a:br>
              <a:rPr lang="en-AU" dirty="0" smtClean="0"/>
            </a:br>
            <a:r>
              <a:rPr lang="en-AU" dirty="0" smtClean="0"/>
              <a:t>Software development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746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Software development</a:t>
            </a:r>
            <a:br>
              <a:rPr lang="en-AU" dirty="0" smtClean="0"/>
            </a:br>
            <a:r>
              <a:rPr lang="en-AU" dirty="0" smtClean="0"/>
              <a:t>Overview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060158"/>
              </p:ext>
            </p:extLst>
          </p:nvPr>
        </p:nvGraphicFramePr>
        <p:xfrm>
          <a:off x="0" y="1916832"/>
          <a:ext cx="91440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583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3 Outcome 1</a:t>
            </a:r>
            <a:br>
              <a:rPr lang="en-AU" dirty="0" smtClean="0"/>
            </a:br>
            <a:r>
              <a:rPr lang="en-AU" dirty="0" smtClean="0"/>
              <a:t>Programming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071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</a:t>
            </a:r>
            <a:r>
              <a:rPr lang="en-AU" dirty="0"/>
              <a:t>1 (SAC)</a:t>
            </a:r>
            <a:br>
              <a:rPr lang="en-AU" dirty="0"/>
            </a:br>
            <a:r>
              <a:rPr lang="en-AU" dirty="0" smtClean="0"/>
              <a:t>Programming</a:t>
            </a:r>
            <a:endParaRPr lang="en-A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7"/>
            <a:ext cx="9137662" cy="320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0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</a:t>
            </a:r>
            <a:r>
              <a:rPr lang="en-AU" dirty="0"/>
              <a:t>1 (SAC)</a:t>
            </a:r>
            <a:br>
              <a:rPr lang="en-AU" dirty="0"/>
            </a:br>
            <a:r>
              <a:rPr lang="en-AU" dirty="0" smtClean="0"/>
              <a:t>Programming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Outcome 1</a:t>
            </a:r>
            <a:endParaRPr lang="en-AU" sz="1800" dirty="0"/>
          </a:p>
          <a:p>
            <a:pPr marL="0" indent="0">
              <a:buNone/>
            </a:pPr>
            <a:r>
              <a:rPr lang="en-US" sz="1800" dirty="0" smtClean="0"/>
              <a:t>Students should </a:t>
            </a:r>
            <a:r>
              <a:rPr lang="en-US" sz="1800" dirty="0"/>
              <a:t>be able </a:t>
            </a:r>
            <a:r>
              <a:rPr lang="en-US" sz="1800" dirty="0" smtClean="0"/>
              <a:t>to: </a:t>
            </a:r>
          </a:p>
          <a:p>
            <a:r>
              <a:rPr lang="en-US" sz="1800" dirty="0" smtClean="0"/>
              <a:t>interpret </a:t>
            </a:r>
            <a:r>
              <a:rPr lang="en-US" sz="1800" dirty="0"/>
              <a:t>teacher-provided solution requirements and </a:t>
            </a:r>
            <a:r>
              <a:rPr lang="en-US" sz="1800" dirty="0" smtClean="0"/>
              <a:t>designs</a:t>
            </a:r>
          </a:p>
          <a:p>
            <a:r>
              <a:rPr lang="en-US" sz="1800" dirty="0" smtClean="0"/>
              <a:t>apply </a:t>
            </a:r>
            <a:r>
              <a:rPr lang="en-US" sz="1800" dirty="0"/>
              <a:t>a range of functions and </a:t>
            </a:r>
            <a:r>
              <a:rPr lang="en-US" sz="1800" dirty="0" smtClean="0"/>
              <a:t>techniques</a:t>
            </a:r>
          </a:p>
          <a:p>
            <a:r>
              <a:rPr lang="en-US" sz="1800" dirty="0" smtClean="0"/>
              <a:t>use </a:t>
            </a:r>
            <a:r>
              <a:rPr lang="en-US" sz="1800" dirty="0"/>
              <a:t>a programming language to develop and test working software modules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/>
              <a:t>Software tools</a:t>
            </a:r>
          </a:p>
          <a:p>
            <a:r>
              <a:rPr lang="en-US" sz="1800" dirty="0"/>
              <a:t>An appropriate programming language.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Assessment contribution and marks</a:t>
            </a:r>
            <a:endParaRPr lang="en-US" sz="1800" dirty="0" smtClean="0"/>
          </a:p>
          <a:p>
            <a:r>
              <a:rPr lang="en-US" sz="1800" dirty="0" smtClean="0"/>
              <a:t>School-assessed </a:t>
            </a:r>
            <a:r>
              <a:rPr lang="en-US" sz="1800" dirty="0"/>
              <a:t>Coursework for Unit 3 will contribute 10 per cent to the study score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Total marks will be 100.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90641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3 Outcome </a:t>
            </a:r>
            <a:r>
              <a:rPr lang="en-AU" dirty="0"/>
              <a:t>1 (SAC)</a:t>
            </a:r>
            <a:br>
              <a:rPr lang="en-AU" dirty="0"/>
            </a:br>
            <a:r>
              <a:rPr lang="en-AU" dirty="0" smtClean="0"/>
              <a:t>Programming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2082875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nterpret solution requirements and designs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 a range of data types and data 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 and justify a range of appropriate processing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evelop and apply suitable validation, testing and debugging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internal documentation.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Respond to solution requirements and designs to create working modules.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 VCAA performance descriptors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05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3 Outcome 2</a:t>
            </a:r>
            <a:br>
              <a:rPr lang="en-AU" dirty="0" smtClean="0"/>
            </a:br>
            <a:r>
              <a:rPr lang="en-AU" dirty="0" smtClean="0"/>
              <a:t>Analysis and design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19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04443A-635B-40F4-A257-49BB82CB15B1}"/>
</file>

<file path=customXml/itemProps3.xml><?xml version="1.0" encoding="utf-8"?>
<ds:datastoreItem xmlns:ds="http://schemas.openxmlformats.org/officeDocument/2006/customXml" ds:itemID="{50E8A307-3FF1-43DD-B2A6-16820FB5602C}">
  <ds:schemaRefs>
    <ds:schemaRef ds:uri="http://schemas.openxmlformats.org/package/2006/metadata/core-properties"/>
    <ds:schemaRef ds:uri="http://purl.org/dc/dcmitype/"/>
    <ds:schemaRef ds:uri="1aab662d-a6b2-42d6-996b-a574723d1ad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337</TotalTime>
  <Words>484</Words>
  <Application>Microsoft Office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VCE_PP_Template</vt:lpstr>
      <vt:lpstr>Unit 3 Software development  Introduction</vt:lpstr>
      <vt:lpstr>Copyright</vt:lpstr>
      <vt:lpstr>Unit 3 Software development</vt:lpstr>
      <vt:lpstr>Unit 3 Software development Overview</vt:lpstr>
      <vt:lpstr>Unit 3 Outcome 1 Programming</vt:lpstr>
      <vt:lpstr>Unit 3 Outcome 1 (SAC) Programming</vt:lpstr>
      <vt:lpstr>Unit 3 Outcome 1 (SAC) Programming</vt:lpstr>
      <vt:lpstr>Unit 3 Outcome 1 (SAC) Programming</vt:lpstr>
      <vt:lpstr>Unit 3 Outcome 2 Analysis and design</vt:lpstr>
      <vt:lpstr>Unit 3 Outcome 2 (SAT Part 1) Analysis and design</vt:lpstr>
      <vt:lpstr>Unit 3 Outcome 2 (SAT Part 1) Analysis and design</vt:lpstr>
      <vt:lpstr>Unit 3 Outcome 2 (SAT Part 1) Analysis and design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1 and 2 Applied Computing</dc:title>
  <dc:creator>Feain, Philip A</dc:creator>
  <cp:lastModifiedBy>Coleman, Julie J</cp:lastModifiedBy>
  <cp:revision>59</cp:revision>
  <cp:lastPrinted>2019-08-28T08:09:53Z</cp:lastPrinted>
  <dcterms:created xsi:type="dcterms:W3CDTF">2019-04-01T04:50:53Z</dcterms:created>
  <dcterms:modified xsi:type="dcterms:W3CDTF">2020-05-29T00:11:54Z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