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64" r:id="rId6"/>
    <p:sldId id="266" r:id="rId7"/>
    <p:sldId id="263" r:id="rId8"/>
    <p:sldId id="271" r:id="rId9"/>
    <p:sldId id="291" r:id="rId10"/>
    <p:sldId id="305" r:id="rId11"/>
    <p:sldId id="281" r:id="rId12"/>
    <p:sldId id="307" r:id="rId13"/>
    <p:sldId id="283" r:id="rId14"/>
    <p:sldId id="310" r:id="rId15"/>
    <p:sldId id="272" r:id="rId16"/>
    <p:sldId id="292" r:id="rId17"/>
    <p:sldId id="306" r:id="rId18"/>
    <p:sldId id="308" r:id="rId19"/>
    <p:sldId id="285" r:id="rId20"/>
    <p:sldId id="287" r:id="rId21"/>
    <p:sldId id="286" r:id="rId22"/>
    <p:sldId id="309" r:id="rId23"/>
    <p:sldId id="259" r:id="rId24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85" autoAdjust="0"/>
  </p:normalViewPr>
  <p:slideViewPr>
    <p:cSldViewPr>
      <p:cViewPr varScale="1">
        <p:scale>
          <a:sx n="69" d="100"/>
          <a:sy n="69" d="100"/>
        </p:scale>
        <p:origin x="20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6A25-14B5-45F1-838E-799A4743616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0A201747-BF29-42C4-A187-62E4DDC0D73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AU" sz="3200" b="1" dirty="0" smtClean="0"/>
            <a:t>O1</a:t>
          </a:r>
        </a:p>
        <a:p>
          <a:r>
            <a:rPr lang="en-AU" sz="3200" b="1" dirty="0" smtClean="0"/>
            <a:t>Development and evaluation</a:t>
          </a:r>
          <a:endParaRPr lang="en-AU" sz="3200" b="1" dirty="0"/>
        </a:p>
      </dgm:t>
    </dgm:pt>
    <dgm:pt modelId="{D76420DD-C900-4157-9798-0AB043250130}" type="parTrans" cxnId="{F663C953-34EB-4B02-81E7-17B9E717658A}">
      <dgm:prSet/>
      <dgm:spPr/>
      <dgm:t>
        <a:bodyPr/>
        <a:lstStyle/>
        <a:p>
          <a:endParaRPr lang="en-AU"/>
        </a:p>
      </dgm:t>
    </dgm:pt>
    <dgm:pt modelId="{A1EC4636-04AD-4F9D-912B-6B36D59FC86E}" type="sibTrans" cxnId="{F663C953-34EB-4B02-81E7-17B9E717658A}">
      <dgm:prSet/>
      <dgm:spPr/>
      <dgm:t>
        <a:bodyPr/>
        <a:lstStyle/>
        <a:p>
          <a:endParaRPr lang="en-AU"/>
        </a:p>
      </dgm:t>
    </dgm:pt>
    <dgm:pt modelId="{7452C768-7527-443E-8DAC-3C41B4C08BAF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O2</a:t>
          </a:r>
        </a:p>
        <a:p>
          <a:pPr>
            <a:spcAft>
              <a:spcPts val="600"/>
            </a:spcAft>
          </a:pPr>
          <a:r>
            <a:rPr lang="en-AU" sz="3200" b="1" dirty="0" smtClean="0"/>
            <a:t>Data and information security</a:t>
          </a:r>
          <a:endParaRPr lang="en-AU" sz="3200" b="1" dirty="0"/>
        </a:p>
      </dgm:t>
    </dgm:pt>
    <dgm:pt modelId="{87CCE7ED-68D3-49D5-87FF-89332E1B39ED}" type="parTrans" cxnId="{0D22A151-FE6F-4DD7-83B6-716096DB143B}">
      <dgm:prSet/>
      <dgm:spPr/>
      <dgm:t>
        <a:bodyPr/>
        <a:lstStyle/>
        <a:p>
          <a:endParaRPr lang="en-AU"/>
        </a:p>
      </dgm:t>
    </dgm:pt>
    <dgm:pt modelId="{A2A970BD-9B76-4F57-B654-74647601F61D}" type="sibTrans" cxnId="{0D22A151-FE6F-4DD7-83B6-716096DB143B}">
      <dgm:prSet/>
      <dgm:spPr/>
      <dgm:t>
        <a:bodyPr/>
        <a:lstStyle/>
        <a:p>
          <a:endParaRPr lang="en-AU"/>
        </a:p>
      </dgm:t>
    </dgm:pt>
    <dgm:pt modelId="{99E744B5-0934-4A63-9D89-10FD807F99F1}">
      <dgm:prSet phldrT="[Text]" custT="1"/>
      <dgm:spPr>
        <a:solidFill>
          <a:srgbClr val="0070C0"/>
        </a:solidFill>
      </dgm:spPr>
      <dgm:t>
        <a:bodyPr/>
        <a:lstStyle/>
        <a:p>
          <a:pPr>
            <a:spcAft>
              <a:spcPts val="600"/>
            </a:spcAft>
          </a:pPr>
          <a:r>
            <a:rPr lang="en-AU" sz="3200" b="1" dirty="0" smtClean="0"/>
            <a:t>Unit 4 </a:t>
          </a:r>
        </a:p>
        <a:p>
          <a:pPr>
            <a:spcAft>
              <a:spcPts val="600"/>
            </a:spcAft>
          </a:pPr>
          <a:r>
            <a:rPr lang="en-AU" sz="3200" b="1" dirty="0" smtClean="0"/>
            <a:t>Data analytics</a:t>
          </a:r>
          <a:endParaRPr lang="en-AU" sz="3200" b="1" dirty="0"/>
        </a:p>
      </dgm:t>
    </dgm:pt>
    <dgm:pt modelId="{7C010F5B-2ECA-4ED3-A8F9-6B1E4632DE32}" type="sibTrans" cxnId="{48CEA6C8-16B4-483F-A1DA-CAFE1EF2009C}">
      <dgm:prSet/>
      <dgm:spPr/>
      <dgm:t>
        <a:bodyPr/>
        <a:lstStyle/>
        <a:p>
          <a:endParaRPr lang="en-AU"/>
        </a:p>
      </dgm:t>
    </dgm:pt>
    <dgm:pt modelId="{3526421E-14FC-41E6-A94D-0C74182CCFEB}" type="parTrans" cxnId="{48CEA6C8-16B4-483F-A1DA-CAFE1EF2009C}">
      <dgm:prSet/>
      <dgm:spPr/>
      <dgm:t>
        <a:bodyPr/>
        <a:lstStyle/>
        <a:p>
          <a:endParaRPr lang="en-AU"/>
        </a:p>
      </dgm:t>
    </dgm:pt>
    <dgm:pt modelId="{0F1FEBDC-C665-438E-998A-8DC0197407B9}" type="pres">
      <dgm:prSet presAssocID="{8FB56A25-14B5-45F1-838E-799A4743616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E3EDF1D0-F8C6-4463-AA66-E762F7513BCF}" type="pres">
      <dgm:prSet presAssocID="{99E744B5-0934-4A63-9D89-10FD807F99F1}" presName="vertOne" presStyleCnt="0"/>
      <dgm:spPr/>
    </dgm:pt>
    <dgm:pt modelId="{4ECB256A-DDA4-420E-993D-2ED1BBE08274}" type="pres">
      <dgm:prSet presAssocID="{99E744B5-0934-4A63-9D89-10FD807F99F1}" presName="txOne" presStyleLbl="node0" presStyleIdx="0" presStyleCnt="1" custLinFactNeighborX="-4545" custLinFactNeighborY="-93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07E7D75B-1D47-4141-9740-E98718D1D1A7}" type="pres">
      <dgm:prSet presAssocID="{99E744B5-0934-4A63-9D89-10FD807F99F1}" presName="parTransOne" presStyleCnt="0"/>
      <dgm:spPr/>
    </dgm:pt>
    <dgm:pt modelId="{15E9ABAB-CBAB-48CE-A83E-3BB1ED319D2B}" type="pres">
      <dgm:prSet presAssocID="{99E744B5-0934-4A63-9D89-10FD807F99F1}" presName="horzOne" presStyleCnt="0"/>
      <dgm:spPr/>
    </dgm:pt>
    <dgm:pt modelId="{B40C3789-C6B6-4485-A899-71DD9B34E7A4}" type="pres">
      <dgm:prSet presAssocID="{0A201747-BF29-42C4-A187-62E4DDC0D73C}" presName="vertTwo" presStyleCnt="0"/>
      <dgm:spPr/>
    </dgm:pt>
    <dgm:pt modelId="{AE533799-257E-45C2-AB65-9BDDDC3C45E7}" type="pres">
      <dgm:prSet presAssocID="{0A201747-BF29-42C4-A187-62E4DDC0D73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55622AFA-1401-4F4B-9DEA-7E81DA98E66E}" type="pres">
      <dgm:prSet presAssocID="{0A201747-BF29-42C4-A187-62E4DDC0D73C}" presName="horzTwo" presStyleCnt="0"/>
      <dgm:spPr/>
    </dgm:pt>
    <dgm:pt modelId="{20DB0713-FBF7-448C-99F3-24E3EE5BAFE6}" type="pres">
      <dgm:prSet presAssocID="{A1EC4636-04AD-4F9D-912B-6B36D59FC86E}" presName="sibSpaceTwo" presStyleCnt="0"/>
      <dgm:spPr/>
    </dgm:pt>
    <dgm:pt modelId="{9A3E9DF3-149F-4849-AC58-42891A2831CE}" type="pres">
      <dgm:prSet presAssocID="{7452C768-7527-443E-8DAC-3C41B4C08BAF}" presName="vertTwo" presStyleCnt="0"/>
      <dgm:spPr/>
    </dgm:pt>
    <dgm:pt modelId="{1DCEDDD2-F56E-4D9A-A32E-1E7B5C2C1F02}" type="pres">
      <dgm:prSet presAssocID="{7452C768-7527-443E-8DAC-3C41B4C08BA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FBFC79F-A7C7-4EC1-BF21-AF8A434A6BC9}" type="pres">
      <dgm:prSet presAssocID="{7452C768-7527-443E-8DAC-3C41B4C08BAF}" presName="horzTwo" presStyleCnt="0"/>
      <dgm:spPr/>
    </dgm:pt>
  </dgm:ptLst>
  <dgm:cxnLst>
    <dgm:cxn modelId="{F663C953-34EB-4B02-81E7-17B9E717658A}" srcId="{99E744B5-0934-4A63-9D89-10FD807F99F1}" destId="{0A201747-BF29-42C4-A187-62E4DDC0D73C}" srcOrd="0" destOrd="0" parTransId="{D76420DD-C900-4157-9798-0AB043250130}" sibTransId="{A1EC4636-04AD-4F9D-912B-6B36D59FC86E}"/>
    <dgm:cxn modelId="{2B163641-48BA-4324-B8E5-645BBE01133D}" type="presOf" srcId="{7452C768-7527-443E-8DAC-3C41B4C08BAF}" destId="{1DCEDDD2-F56E-4D9A-A32E-1E7B5C2C1F02}" srcOrd="0" destOrd="0" presId="urn:microsoft.com/office/officeart/2005/8/layout/hierarchy4"/>
    <dgm:cxn modelId="{0D22A151-FE6F-4DD7-83B6-716096DB143B}" srcId="{99E744B5-0934-4A63-9D89-10FD807F99F1}" destId="{7452C768-7527-443E-8DAC-3C41B4C08BAF}" srcOrd="1" destOrd="0" parTransId="{87CCE7ED-68D3-49D5-87FF-89332E1B39ED}" sibTransId="{A2A970BD-9B76-4F57-B654-74647601F61D}"/>
    <dgm:cxn modelId="{1855CF3D-C6B4-49B0-BC19-D309A2F08DD9}" type="presOf" srcId="{0A201747-BF29-42C4-A187-62E4DDC0D73C}" destId="{AE533799-257E-45C2-AB65-9BDDDC3C45E7}" srcOrd="0" destOrd="0" presId="urn:microsoft.com/office/officeart/2005/8/layout/hierarchy4"/>
    <dgm:cxn modelId="{7EA85E74-9232-43B2-B0C6-47CD403B1897}" type="presOf" srcId="{99E744B5-0934-4A63-9D89-10FD807F99F1}" destId="{4ECB256A-DDA4-420E-993D-2ED1BBE08274}" srcOrd="0" destOrd="0" presId="urn:microsoft.com/office/officeart/2005/8/layout/hierarchy4"/>
    <dgm:cxn modelId="{48CEA6C8-16B4-483F-A1DA-CAFE1EF2009C}" srcId="{8FB56A25-14B5-45F1-838E-799A47436166}" destId="{99E744B5-0934-4A63-9D89-10FD807F99F1}" srcOrd="0" destOrd="0" parTransId="{3526421E-14FC-41E6-A94D-0C74182CCFEB}" sibTransId="{7C010F5B-2ECA-4ED3-A8F9-6B1E4632DE32}"/>
    <dgm:cxn modelId="{FFB1E79A-2852-4982-A2EF-8643619A156D}" type="presOf" srcId="{8FB56A25-14B5-45F1-838E-799A47436166}" destId="{0F1FEBDC-C665-438E-998A-8DC0197407B9}" srcOrd="0" destOrd="0" presId="urn:microsoft.com/office/officeart/2005/8/layout/hierarchy4"/>
    <dgm:cxn modelId="{9F429D86-7DAB-475F-9591-5B2E1EBE5C9D}" type="presParOf" srcId="{0F1FEBDC-C665-438E-998A-8DC0197407B9}" destId="{E3EDF1D0-F8C6-4463-AA66-E762F7513BCF}" srcOrd="0" destOrd="0" presId="urn:microsoft.com/office/officeart/2005/8/layout/hierarchy4"/>
    <dgm:cxn modelId="{23C63938-CABF-4DAC-9E7E-EEDD062C96FB}" type="presParOf" srcId="{E3EDF1D0-F8C6-4463-AA66-E762F7513BCF}" destId="{4ECB256A-DDA4-420E-993D-2ED1BBE08274}" srcOrd="0" destOrd="0" presId="urn:microsoft.com/office/officeart/2005/8/layout/hierarchy4"/>
    <dgm:cxn modelId="{7FFA94D1-49CB-4C63-908C-6DFF40AC586A}" type="presParOf" srcId="{E3EDF1D0-F8C6-4463-AA66-E762F7513BCF}" destId="{07E7D75B-1D47-4141-9740-E98718D1D1A7}" srcOrd="1" destOrd="0" presId="urn:microsoft.com/office/officeart/2005/8/layout/hierarchy4"/>
    <dgm:cxn modelId="{F62B7EB8-06CE-41A8-A5A3-A45781A7DF43}" type="presParOf" srcId="{E3EDF1D0-F8C6-4463-AA66-E762F7513BCF}" destId="{15E9ABAB-CBAB-48CE-A83E-3BB1ED319D2B}" srcOrd="2" destOrd="0" presId="urn:microsoft.com/office/officeart/2005/8/layout/hierarchy4"/>
    <dgm:cxn modelId="{B4A7D618-ABD1-459D-A552-56A8D3EB756E}" type="presParOf" srcId="{15E9ABAB-CBAB-48CE-A83E-3BB1ED319D2B}" destId="{B40C3789-C6B6-4485-A899-71DD9B34E7A4}" srcOrd="0" destOrd="0" presId="urn:microsoft.com/office/officeart/2005/8/layout/hierarchy4"/>
    <dgm:cxn modelId="{FB79A521-A42E-4ED8-83E2-235BA3F8D59C}" type="presParOf" srcId="{B40C3789-C6B6-4485-A899-71DD9B34E7A4}" destId="{AE533799-257E-45C2-AB65-9BDDDC3C45E7}" srcOrd="0" destOrd="0" presId="urn:microsoft.com/office/officeart/2005/8/layout/hierarchy4"/>
    <dgm:cxn modelId="{9CB3F816-659E-4180-89FB-3A8F509EBF8E}" type="presParOf" srcId="{B40C3789-C6B6-4485-A899-71DD9B34E7A4}" destId="{55622AFA-1401-4F4B-9DEA-7E81DA98E66E}" srcOrd="1" destOrd="0" presId="urn:microsoft.com/office/officeart/2005/8/layout/hierarchy4"/>
    <dgm:cxn modelId="{C4319DD8-BF6C-4DAC-971B-02A4FE4C011B}" type="presParOf" srcId="{15E9ABAB-CBAB-48CE-A83E-3BB1ED319D2B}" destId="{20DB0713-FBF7-448C-99F3-24E3EE5BAFE6}" srcOrd="1" destOrd="0" presId="urn:microsoft.com/office/officeart/2005/8/layout/hierarchy4"/>
    <dgm:cxn modelId="{33E1E876-83BA-4259-B45E-1A7E5780B8AF}" type="presParOf" srcId="{15E9ABAB-CBAB-48CE-A83E-3BB1ED319D2B}" destId="{9A3E9DF3-149F-4849-AC58-42891A2831CE}" srcOrd="2" destOrd="0" presId="urn:microsoft.com/office/officeart/2005/8/layout/hierarchy4"/>
    <dgm:cxn modelId="{C80D1268-9072-415B-9902-4ABAFED2B37F}" type="presParOf" srcId="{9A3E9DF3-149F-4849-AC58-42891A2831CE}" destId="{1DCEDDD2-F56E-4D9A-A32E-1E7B5C2C1F02}" srcOrd="0" destOrd="0" presId="urn:microsoft.com/office/officeart/2005/8/layout/hierarchy4"/>
    <dgm:cxn modelId="{AA801219-4B5C-458B-8C75-4B7B55D7C747}" type="presParOf" srcId="{9A3E9DF3-149F-4849-AC58-42891A2831CE}" destId="{4FBFC79F-A7C7-4EC1-BF21-AF8A434A6B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B256A-DDA4-420E-993D-2ED1BBE08274}">
      <dsp:nvSpPr>
        <dsp:cNvPr id="0" name=""/>
        <dsp:cNvSpPr/>
      </dsp:nvSpPr>
      <dsp:spPr>
        <a:xfrm>
          <a:off x="0" y="0"/>
          <a:ext cx="9137249" cy="1965874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Unit 4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Data analytics</a:t>
          </a:r>
          <a:endParaRPr lang="en-AU" sz="3200" b="1" kern="1200" dirty="0"/>
        </a:p>
      </dsp:txBody>
      <dsp:txXfrm>
        <a:off x="57578" y="57578"/>
        <a:ext cx="9022093" cy="1850718"/>
      </dsp:txXfrm>
    </dsp:sp>
    <dsp:sp modelId="{AE533799-257E-45C2-AB65-9BDDDC3C45E7}">
      <dsp:nvSpPr>
        <dsp:cNvPr id="0" name=""/>
        <dsp:cNvSpPr/>
      </dsp:nvSpPr>
      <dsp:spPr>
        <a:xfrm>
          <a:off x="3375" y="2208747"/>
          <a:ext cx="4384476" cy="1965874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O1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200" b="1" kern="1200" dirty="0" smtClean="0"/>
            <a:t>Development and evaluation</a:t>
          </a:r>
          <a:endParaRPr lang="en-AU" sz="3200" b="1" kern="1200" dirty="0"/>
        </a:p>
      </dsp:txBody>
      <dsp:txXfrm>
        <a:off x="60953" y="2266325"/>
        <a:ext cx="4269320" cy="1850718"/>
      </dsp:txXfrm>
    </dsp:sp>
    <dsp:sp modelId="{1DCEDDD2-F56E-4D9A-A32E-1E7B5C2C1F02}">
      <dsp:nvSpPr>
        <dsp:cNvPr id="0" name=""/>
        <dsp:cNvSpPr/>
      </dsp:nvSpPr>
      <dsp:spPr>
        <a:xfrm>
          <a:off x="4756148" y="2208747"/>
          <a:ext cx="4384476" cy="1965874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O2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en-AU" sz="3200" b="1" kern="1200" dirty="0" smtClean="0"/>
            <a:t>Data and information security</a:t>
          </a:r>
          <a:endParaRPr lang="en-AU" sz="3200" b="1" kern="1200" dirty="0"/>
        </a:p>
      </dsp:txBody>
      <dsp:txXfrm>
        <a:off x="4813726" y="2266325"/>
        <a:ext cx="4269320" cy="185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D70FD-8193-4182-9616-4E42EE9E798B}" type="datetimeFigureOut">
              <a:rPr lang="en-AU" smtClean="0"/>
              <a:t>29/05/2020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FCE73-3B6A-44A8-81D6-4E4C6DDFB9B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833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69356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313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044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0966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836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836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4302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0264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0448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baseline="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504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9695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74014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163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E8235-BE24-4935-9784-FD840D5A75E1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3115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5D2D2-C8C1-4C88-A276-F41BDED2B11C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4854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1410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3620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3452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FCE73-3B6A-44A8-81D6-4E4C6DDFB9BA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3620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039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A0F661-ECA1-44CE-BFEA-72EFC0D908A1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42D4F7-0671-473B-8D20-19493AD7246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359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E00E363-634D-4942-8782-70CBCD60947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880B96-BD2C-47D5-AB60-1B7F55A0117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836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74090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6B5B3C-EB97-413E-8929-0B042D823B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E28801-58C3-49C6-A627-AEE17E0D2A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92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B14262-D7C7-437C-AD10-C0AB82B96A73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B4421EB-AC79-4780-AEC2-2479F5102CC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50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7FAB81-CA43-48D2-AC34-D1B865091DAD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CBB2CA-688C-4C1C-A919-C669C193C45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476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2C7E29-A9D1-46E8-9EF6-2B6FA5595A79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23FF441-3BAB-4CD3-BADA-C15B2CF625A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72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B27C49-2237-4EDC-B32E-D4178029A8C2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BC49E54-F11B-4518-8832-BCC53593A20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687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3E7FB1-B10A-4A2E-AD97-918681E8C20A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CF193E-4AE3-44DD-B98B-3FC56AFCE41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30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06D699-6A39-483B-AB41-81CD31DBF96C}" type="datetimeFigureOut">
              <a:rPr lang="en-AU"/>
              <a:pPr>
                <a:defRPr/>
              </a:pPr>
              <a:t>29/05/2020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78B5914-0F5A-44EC-8A3E-0545B1C9BAD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23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 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caa.vic.edu.au/Pages/aboutus/policies/policy-copyrigh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latin typeface="Arial" charset="0"/>
                <a:cs typeface="Arial" charset="0"/>
              </a:rPr>
              <a:t>Unit 4 Data analytics</a:t>
            </a:r>
            <a:br>
              <a:rPr lang="en-AU" altLang="en-US" dirty="0" smtClean="0">
                <a:latin typeface="Arial" charset="0"/>
                <a:cs typeface="Arial" charset="0"/>
              </a:rPr>
            </a:br>
            <a:r>
              <a:rPr lang="en-AU" altLang="en-US" dirty="0">
                <a:latin typeface="Arial" charset="0"/>
                <a:cs typeface="Arial" charset="0"/>
              </a:rPr>
              <a:t/>
            </a:r>
            <a:br>
              <a:rPr lang="en-AU" altLang="en-US" dirty="0">
                <a:latin typeface="Arial" charset="0"/>
                <a:cs typeface="Arial" charset="0"/>
              </a:rPr>
            </a:br>
            <a:r>
              <a:rPr lang="en-AU" altLang="en-US" dirty="0" smtClean="0">
                <a:latin typeface="Arial" charset="0"/>
                <a:cs typeface="Arial" charset="0"/>
              </a:rPr>
              <a:t>Delivering the outcomes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115616" y="4365104"/>
            <a:ext cx="6840760" cy="1752600"/>
          </a:xfrm>
        </p:spPr>
        <p:txBody>
          <a:bodyPr/>
          <a:lstStyle/>
          <a:p>
            <a:pPr eaLnBrk="1" hangingPunct="1"/>
            <a:r>
              <a:rPr lang="en-AU" altLang="en-US" b="1" smtClean="0">
                <a:latin typeface="Arial" charset="0"/>
                <a:cs typeface="Arial" charset="0"/>
              </a:rPr>
              <a:t>2020–2024</a:t>
            </a:r>
            <a:endParaRPr lang="en-AU" altLang="en-US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6648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 smtClean="0"/>
              <a:t>There </a:t>
            </a:r>
            <a:r>
              <a:rPr lang="en-AU" sz="2000" dirty="0"/>
              <a:t>are two </a:t>
            </a:r>
            <a:r>
              <a:rPr lang="en-AU" sz="2000" dirty="0" smtClean="0"/>
              <a:t>possible strategies </a:t>
            </a:r>
            <a:r>
              <a:rPr lang="en-AU" sz="2000" dirty="0"/>
              <a:t>for delivering this outcome</a:t>
            </a:r>
            <a:r>
              <a:rPr lang="en-AU" sz="2000" dirty="0" smtClean="0"/>
              <a:t>. Like U3 O2.</a:t>
            </a:r>
            <a:endParaRPr lang="en-AU" sz="2000" dirty="0"/>
          </a:p>
          <a:p>
            <a:pPr marL="0" indent="0">
              <a:buNone/>
            </a:pPr>
            <a:endParaRPr lang="en-AU" sz="1000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000" b="1" dirty="0"/>
              <a:t>Strategy 1 – Milestones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AU" sz="2000" dirty="0"/>
              <a:t>For each criterion: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Teaching and learning – assessing – feedback (repeat</a:t>
            </a:r>
            <a:r>
              <a:rPr lang="en-AU" sz="2000" dirty="0" smtClean="0"/>
              <a:t>).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Advantages – quick feedback for students and very effective for motivating students, particularly if they start off slow – better </a:t>
            </a:r>
            <a:r>
              <a:rPr lang="en-AU" sz="2000" dirty="0" smtClean="0"/>
              <a:t>authentication.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Disadvantages – you need to be responsive and </a:t>
            </a:r>
            <a:r>
              <a:rPr lang="en-AU" sz="2000" dirty="0" smtClean="0"/>
              <a:t>disciplined.</a:t>
            </a:r>
            <a:endParaRPr lang="en-AU" sz="2000" dirty="0"/>
          </a:p>
          <a:p>
            <a:endParaRPr lang="en-AU" sz="2000" dirty="0"/>
          </a:p>
          <a:p>
            <a:pPr marL="0" indent="0">
              <a:spcBef>
                <a:spcPts val="600"/>
              </a:spcBef>
              <a:buNone/>
            </a:pPr>
            <a:r>
              <a:rPr lang="en-AU" sz="2000" b="1" dirty="0"/>
              <a:t>Strategy 2 – Submit all</a:t>
            </a:r>
            <a:r>
              <a:rPr lang="en-AU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Teaching and </a:t>
            </a:r>
            <a:r>
              <a:rPr lang="en-AU" sz="2000" dirty="0" smtClean="0"/>
              <a:t>learning.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Students work on criteria and submit as one submission for </a:t>
            </a:r>
            <a:r>
              <a:rPr lang="en-AU" sz="2000" dirty="0" smtClean="0"/>
              <a:t>assessment.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Advantages – less marking throughout the </a:t>
            </a:r>
            <a:r>
              <a:rPr lang="en-AU" sz="2000" dirty="0" smtClean="0"/>
              <a:t>SAT.</a:t>
            </a:r>
            <a:endParaRPr lang="en-AU" sz="2000" dirty="0"/>
          </a:p>
          <a:p>
            <a:pPr>
              <a:spcBef>
                <a:spcPts val="600"/>
              </a:spcBef>
            </a:pPr>
            <a:r>
              <a:rPr lang="en-AU" sz="2000" dirty="0"/>
              <a:t>Disadvantages – some students will struggle due to less feedback – possible issues with authentication – more concentrated marking in a busy time of Term </a:t>
            </a:r>
            <a:r>
              <a:rPr lang="en-AU" sz="2000" dirty="0" smtClean="0"/>
              <a:t>3, possibly near the SAC.</a:t>
            </a:r>
            <a:endParaRPr lang="en-AU" sz="2000" dirty="0"/>
          </a:p>
          <a:p>
            <a:pPr marL="0" indent="0">
              <a:buNone/>
            </a:pPr>
            <a:r>
              <a:rPr lang="en-AU" sz="2000" dirty="0" smtClean="0"/>
              <a:t>.</a:t>
            </a: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08416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1 – Strategies</a:t>
            </a:r>
          </a:p>
        </p:txBody>
      </p:sp>
    </p:spTree>
    <p:extLst>
      <p:ext uri="{BB962C8B-B14F-4D97-AF65-F5344CB8AC3E}">
        <p14:creationId xmlns:p14="http://schemas.microsoft.com/office/powerpoint/2010/main" val="15514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</a:t>
            </a:r>
            <a:r>
              <a:rPr lang="en-AU" altLang="en-US" sz="3200" dirty="0">
                <a:solidFill>
                  <a:schemeClr val="bg1"/>
                </a:solidFill>
                <a:latin typeface="Arial" charset="0"/>
                <a:cs typeface="Arial" charset="0"/>
              </a:rPr>
              <a:t>4</a:t>
            </a:r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Outcome 1 – Commercial Instructions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If using commercial instructions: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They need to be modified as they can be very detailed and basically tell students what to </a:t>
            </a:r>
            <a:r>
              <a:rPr lang="en-AU" sz="2000" dirty="0"/>
              <a:t>do. This could </a:t>
            </a:r>
            <a:r>
              <a:rPr lang="en-AU" sz="2000" dirty="0" smtClean="0"/>
              <a:t>be considered as </a:t>
            </a:r>
            <a:r>
              <a:rPr lang="en-AU" sz="2000" dirty="0"/>
              <a:t>undue </a:t>
            </a:r>
            <a:r>
              <a:rPr lang="en-AU" sz="2000" dirty="0" smtClean="0"/>
              <a:t>assistance.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Check the task </a:t>
            </a:r>
            <a:r>
              <a:rPr lang="en-AU" sz="2000" dirty="0"/>
              <a:t>against the </a:t>
            </a:r>
            <a:r>
              <a:rPr lang="en-AU" sz="2000" dirty="0" smtClean="0"/>
              <a:t>outcome statement, key </a:t>
            </a:r>
            <a:r>
              <a:rPr lang="en-AU" sz="2000" dirty="0"/>
              <a:t>knowledge and key skills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Only include content that is within the scope of the outcome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VCAA assessment criteria only to be used for </a:t>
            </a:r>
            <a:r>
              <a:rPr lang="en-AU" sz="2000" dirty="0" smtClean="0"/>
              <a:t>assessment.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31433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Unit 4 Outcome 2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Data and information security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04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73224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2 – Background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331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66023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2 – Background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On completion of this unit the student should be able to: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respond to a teacher-provided case study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</a:t>
            </a:r>
            <a:r>
              <a:rPr lang="en-US" sz="2000" dirty="0" smtClean="0"/>
              <a:t>nvestigate the current data and information </a:t>
            </a:r>
            <a:r>
              <a:rPr lang="en-US" sz="2000" dirty="0"/>
              <a:t>security strategies of an organisation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</a:t>
            </a:r>
            <a:r>
              <a:rPr lang="en-US" sz="2000" dirty="0" smtClean="0"/>
              <a:t>xamine the threats to the security of data and information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recommend </a:t>
            </a:r>
            <a:r>
              <a:rPr lang="en-US" sz="2000" dirty="0" smtClean="0"/>
              <a:t>strategies </a:t>
            </a:r>
            <a:r>
              <a:rPr lang="en-US" sz="2000" dirty="0"/>
              <a:t>to improve current </a:t>
            </a:r>
            <a:r>
              <a:rPr lang="en-US" sz="2000" dirty="0" smtClean="0"/>
              <a:t>practices.</a:t>
            </a: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b="1" dirty="0"/>
              <a:t>Assessment contribution and marks: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School-assessed Coursework for Unit 4 will contribute 10 per cent to the study score.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Total marks will be 100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b="1" dirty="0"/>
              <a:t>Assessment task: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case study with one of the following:</a:t>
            </a:r>
          </a:p>
          <a:p>
            <a:pPr marL="625475" lvl="1" indent="-269875">
              <a:buFont typeface="Courier New" panose="02070309020205020404" pitchFamily="49" charset="0"/>
              <a:buChar char="­"/>
            </a:pPr>
            <a:r>
              <a:rPr lang="en-US" sz="2000" dirty="0"/>
              <a:t>structured </a:t>
            </a:r>
            <a:r>
              <a:rPr lang="en-US" sz="2000" dirty="0" smtClean="0"/>
              <a:t>questions or written report or multimedia </a:t>
            </a:r>
            <a:r>
              <a:rPr lang="en-US" sz="2000" dirty="0"/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Address VCAA performance descriptors.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11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66023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2 – Descriptors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dirty="0"/>
              <a:t>Performance descriptors from the Advice for </a:t>
            </a:r>
            <a:r>
              <a:rPr lang="en-US" sz="2000" b="1" dirty="0" smtClean="0"/>
              <a:t>teachers (Very high):</a:t>
            </a:r>
            <a:r>
              <a:rPr lang="en-US" sz="2000" dirty="0" smtClean="0"/>
              <a:t> </a:t>
            </a:r>
            <a:endParaRPr lang="en-US" sz="2000" dirty="0"/>
          </a:p>
          <a:p>
            <a:pPr lvl="0"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analysis </a:t>
            </a:r>
            <a:r>
              <a:rPr lang="en-AU" sz="2000" dirty="0"/>
              <a:t>and discussion of the current </a:t>
            </a:r>
            <a:r>
              <a:rPr lang="en-AU" sz="2000" dirty="0" smtClean="0"/>
              <a:t>and information security strategies used by an organisation.</a:t>
            </a:r>
          </a:p>
          <a:p>
            <a:pPr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set of evaluation criteria to measure effectiveness of the current data and information security strategies are proposed and applied.</a:t>
            </a:r>
            <a:endParaRPr lang="en-AU" sz="2000" dirty="0"/>
          </a:p>
          <a:p>
            <a:pPr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identification and evaluation of the threats to the security of data and information.</a:t>
            </a:r>
            <a:endParaRPr lang="en-AU" sz="2000" dirty="0"/>
          </a:p>
          <a:p>
            <a:pPr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understanding </a:t>
            </a:r>
            <a:r>
              <a:rPr lang="en-AU" sz="2000" dirty="0"/>
              <a:t>of the </a:t>
            </a:r>
            <a:r>
              <a:rPr lang="en-AU" sz="2000" dirty="0" smtClean="0"/>
              <a:t>relevant </a:t>
            </a:r>
            <a:r>
              <a:rPr lang="en-AU" sz="2000" dirty="0"/>
              <a:t>legal and ethical consequences of ineffective </a:t>
            </a:r>
            <a:r>
              <a:rPr lang="en-AU" sz="2000" dirty="0" smtClean="0"/>
              <a:t>data and information security strategies.</a:t>
            </a:r>
            <a:endParaRPr lang="en-AU" sz="2000" dirty="0"/>
          </a:p>
          <a:p>
            <a:pPr defTabSz="142240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2000" dirty="0" smtClean="0"/>
              <a:t>Comprehensive recommendations </a:t>
            </a:r>
            <a:r>
              <a:rPr lang="en-AU" sz="2000" dirty="0"/>
              <a:t>are made and justified to improve the current </a:t>
            </a:r>
            <a:r>
              <a:rPr lang="en-AU" sz="2000" dirty="0" smtClean="0"/>
              <a:t>data and information security practices.</a:t>
            </a:r>
            <a:endParaRPr lang="en-AU" sz="2000" dirty="0"/>
          </a:p>
          <a:p>
            <a:pPr marL="0" lvl="0" indent="0" defTabSz="1422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95495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7834"/>
            <a:ext cx="9144000" cy="6280166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Some questions to consider when planning for Unit 4 Outcome 2: </a:t>
            </a:r>
            <a:endParaRPr lang="en-US" sz="2000" b="1" dirty="0" smtClean="0"/>
          </a:p>
          <a:p>
            <a:r>
              <a:rPr lang="en-AU" sz="2000" dirty="0" smtClean="0"/>
              <a:t>How will you </a:t>
            </a:r>
            <a:r>
              <a:rPr lang="en-AU" sz="2000" dirty="0"/>
              <a:t>prepare </a:t>
            </a:r>
            <a:r>
              <a:rPr lang="en-AU" sz="2000" dirty="0" smtClean="0"/>
              <a:t>your students </a:t>
            </a:r>
            <a:r>
              <a:rPr lang="en-AU" sz="2000" dirty="0"/>
              <a:t>for this outcome</a:t>
            </a:r>
            <a:r>
              <a:rPr lang="en-AU" sz="2000" dirty="0" smtClean="0"/>
              <a:t>?</a:t>
            </a:r>
          </a:p>
          <a:p>
            <a:r>
              <a:rPr lang="en-AU" sz="2000" dirty="0"/>
              <a:t>What do your students need to know about data and information security strategies and threats?</a:t>
            </a:r>
            <a:endParaRPr lang="en-US" sz="2000" dirty="0"/>
          </a:p>
          <a:p>
            <a:r>
              <a:rPr lang="en-AU" sz="2000" dirty="0"/>
              <a:t>How will you develop a case study? How will this task look? When will you create it? What scenario for an organisation will you have? School, business, etc.</a:t>
            </a:r>
          </a:p>
          <a:p>
            <a:r>
              <a:rPr lang="en-AU" sz="2000" dirty="0"/>
              <a:t>What samples of case studies can you find in the media and online? </a:t>
            </a:r>
          </a:p>
          <a:p>
            <a:r>
              <a:rPr lang="en-AU" sz="2000" dirty="0"/>
              <a:t>How can your IT Support staff help you with this outcome? Make use of the support they can give you.</a:t>
            </a:r>
          </a:p>
          <a:p>
            <a:r>
              <a:rPr lang="en-AU" sz="2000" dirty="0"/>
              <a:t>How long will you need to teach and assess this task? Keep in mind this often takes place in the last few weeks of Term 3</a:t>
            </a:r>
            <a:r>
              <a:rPr lang="en-AU" sz="2000" dirty="0" smtClean="0"/>
              <a:t>.</a:t>
            </a:r>
          </a:p>
          <a:p>
            <a:r>
              <a:rPr lang="en-AU" sz="2000" dirty="0" smtClean="0"/>
              <a:t>How </a:t>
            </a:r>
            <a:r>
              <a:rPr lang="en-AU" sz="2000" dirty="0"/>
              <a:t>will you ensure you will develop an assessment task that meets requirements</a:t>
            </a:r>
            <a:r>
              <a:rPr lang="en-AU" sz="2000" dirty="0" smtClean="0"/>
              <a:t>?</a:t>
            </a:r>
            <a:endParaRPr lang="en-AU" sz="2000" dirty="0"/>
          </a:p>
          <a:p>
            <a:r>
              <a:rPr lang="en-AU" sz="2000" dirty="0" smtClean="0"/>
              <a:t>How </a:t>
            </a:r>
            <a:r>
              <a:rPr lang="en-AU" sz="2000" dirty="0"/>
              <a:t>will your students address the case study? Structured questions, report in written format or report in multimedia format?</a:t>
            </a:r>
          </a:p>
          <a:p>
            <a:r>
              <a:rPr lang="en-AU" sz="2000" dirty="0"/>
              <a:t>T</a:t>
            </a:r>
            <a:r>
              <a:rPr lang="en-AU" sz="2000" dirty="0" smtClean="0"/>
              <a:t>his </a:t>
            </a:r>
            <a:r>
              <a:rPr lang="en-AU" sz="2000" dirty="0"/>
              <a:t>is not to be a test or an </a:t>
            </a:r>
            <a:r>
              <a:rPr lang="en-AU" sz="2000" dirty="0" smtClean="0"/>
              <a:t>examination/practice examination.</a:t>
            </a:r>
            <a:endParaRPr lang="en-AU" sz="2000" dirty="0"/>
          </a:p>
          <a:p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81236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2 – Planning questions</a:t>
            </a:r>
          </a:p>
        </p:txBody>
      </p:sp>
    </p:spTree>
    <p:extLst>
      <p:ext uri="{BB962C8B-B14F-4D97-AF65-F5344CB8AC3E}">
        <p14:creationId xmlns:p14="http://schemas.microsoft.com/office/powerpoint/2010/main" val="32404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6" y="570296"/>
            <a:ext cx="9130083" cy="3962400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/>
              <a:t>There are several </a:t>
            </a:r>
            <a:r>
              <a:rPr lang="en-AU" sz="2000" dirty="0" smtClean="0"/>
              <a:t>possible strategies </a:t>
            </a:r>
            <a:r>
              <a:rPr lang="en-AU" sz="2000" dirty="0"/>
              <a:t>for delivering this outcome.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r>
              <a:rPr lang="en-AU" sz="2000" b="1" dirty="0"/>
              <a:t>Strategy 1</a:t>
            </a:r>
          </a:p>
          <a:p>
            <a:pPr marL="0" indent="0">
              <a:buNone/>
            </a:pPr>
            <a:r>
              <a:rPr lang="en-AU" sz="2000" dirty="0" smtClean="0"/>
              <a:t>Complete the SAT with about 4 weeks to go in Term 3 and then introduce the SAC. Have:</a:t>
            </a:r>
            <a:endParaRPr lang="en-AU" sz="2000" dirty="0"/>
          </a:p>
          <a:p>
            <a:r>
              <a:rPr lang="en-AU" sz="2000" dirty="0" smtClean="0"/>
              <a:t>3 weeks for teaching and learning of the key knowledge</a:t>
            </a:r>
          </a:p>
          <a:p>
            <a:r>
              <a:rPr lang="en-AU" sz="2000" dirty="0" smtClean="0"/>
              <a:t>Assessment (case study) in the last week in a double period.</a:t>
            </a:r>
            <a:endParaRPr lang="en-AU" sz="2000" dirty="0"/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r>
              <a:rPr lang="en-AU" sz="2000" b="1" dirty="0"/>
              <a:t>Strategy 2</a:t>
            </a:r>
          </a:p>
          <a:p>
            <a:r>
              <a:rPr lang="en-AU" sz="2000" dirty="0" smtClean="0"/>
              <a:t>Complete the SAT at the end of Term 3 and have students working on the SAC from early in Term 3. Students are working on both at the same time. Assess the SAC in the last week or two.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r>
              <a:rPr lang="en-AU" sz="2000" b="1" dirty="0" smtClean="0"/>
              <a:t>Strategy 3</a:t>
            </a:r>
          </a:p>
          <a:p>
            <a:pPr marL="0" indent="0">
              <a:buNone/>
            </a:pPr>
            <a:r>
              <a:rPr lang="en-AU" sz="2000" dirty="0" smtClean="0"/>
              <a:t>Complete the SAT with about 2 weeks to go in Term 3 and then introduce the SAC. Have:</a:t>
            </a:r>
          </a:p>
          <a:p>
            <a:r>
              <a:rPr lang="en-AU" sz="2000" dirty="0" smtClean="0"/>
              <a:t>2 weeks before the holidays and 1 week after the holidays for teaching</a:t>
            </a:r>
          </a:p>
          <a:p>
            <a:r>
              <a:rPr lang="en-AU" sz="2000" dirty="0" smtClean="0"/>
              <a:t>Assessment in the second week of Term 4</a:t>
            </a:r>
            <a:endParaRPr lang="en-AU" sz="20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22818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2 – Strategies</a:t>
            </a:r>
          </a:p>
        </p:txBody>
      </p:sp>
    </p:spTree>
    <p:extLst>
      <p:ext uri="{BB962C8B-B14F-4D97-AF65-F5344CB8AC3E}">
        <p14:creationId xmlns:p14="http://schemas.microsoft.com/office/powerpoint/2010/main" val="15514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52432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2 – Task development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AU" sz="1800" b="1" dirty="0" smtClean="0"/>
              <a:t>An approach for developing an assessment task could be: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Determine the task type with the case study: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s</a:t>
            </a:r>
            <a:r>
              <a:rPr lang="en-AU" sz="1600" dirty="0" smtClean="0"/>
              <a:t>tructured questions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w</a:t>
            </a:r>
            <a:r>
              <a:rPr lang="en-AU" sz="1600" dirty="0" smtClean="0"/>
              <a:t>ritten report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r</a:t>
            </a:r>
            <a:r>
              <a:rPr lang="en-AU" sz="1600" dirty="0" smtClean="0"/>
              <a:t>eport in multimedia format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Use the key knowledge, key </a:t>
            </a:r>
            <a:r>
              <a:rPr lang="en-AU" sz="1800" dirty="0" smtClean="0"/>
              <a:t>skills and performance </a:t>
            </a:r>
            <a:r>
              <a:rPr lang="en-AU" sz="1800" dirty="0"/>
              <a:t>descriptors </a:t>
            </a:r>
            <a:r>
              <a:rPr lang="en-AU" sz="1800" dirty="0" smtClean="0"/>
              <a:t>to </a:t>
            </a:r>
            <a:r>
              <a:rPr lang="en-AU" sz="1800" dirty="0"/>
              <a:t>determine the required content </a:t>
            </a:r>
            <a:r>
              <a:rPr lang="en-AU" sz="1800" dirty="0" smtClean="0"/>
              <a:t>to be included in the case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Determine the structured questions or prompts required to address the case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Develop the case study and consider the following: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 smtClean="0"/>
              <a:t>a fictitious organisation but real world with a level of complexity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t</a:t>
            </a:r>
            <a:r>
              <a:rPr lang="en-AU" sz="1600" dirty="0" smtClean="0"/>
              <a:t>he organisation needs have some data and information management strategies that can be analysed and discussed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 smtClean="0"/>
              <a:t>weaknesses within the current data and information management strategies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 smtClean="0"/>
              <a:t>threats</a:t>
            </a:r>
          </a:p>
          <a:p>
            <a:pPr marL="901700" lvl="1" indent="-457200">
              <a:buFont typeface="Arial" panose="020B0604020202020204" pitchFamily="34" charset="0"/>
              <a:buChar char="─"/>
            </a:pPr>
            <a:r>
              <a:rPr lang="en-AU" sz="1600" dirty="0"/>
              <a:t>a</a:t>
            </a:r>
            <a:r>
              <a:rPr lang="en-AU" sz="1600" dirty="0" smtClean="0"/>
              <a:t>reas for students to consider legal, and ethical issues</a:t>
            </a:r>
          </a:p>
          <a:p>
            <a:pPr marL="457200" indent="-457200">
              <a:buFont typeface="+mj-lt"/>
              <a:buAutoNum type="arabicPeriod"/>
            </a:pPr>
            <a:r>
              <a:rPr lang="en-AU" sz="1800" dirty="0"/>
              <a:t>Develop a marking scheme consistent with the key skills and the performance </a:t>
            </a:r>
            <a:r>
              <a:rPr lang="en-AU" sz="1800" dirty="0" smtClean="0"/>
              <a:t>descriptors (100 marks).</a:t>
            </a:r>
            <a:endParaRPr lang="en-AU" sz="1800" dirty="0"/>
          </a:p>
          <a:p>
            <a:pPr marL="457200" indent="-457200">
              <a:buFont typeface="+mj-lt"/>
              <a:buAutoNum type="arabicPeriod"/>
            </a:pPr>
            <a:r>
              <a:rPr lang="en-AU" sz="1800" dirty="0" smtClean="0"/>
              <a:t>Complete the task yourself and determine how long students will need to complete the task.</a:t>
            </a:r>
            <a:endParaRPr lang="en-AU" sz="1800" dirty="0"/>
          </a:p>
          <a:p>
            <a:pPr marL="457200" indent="-457200">
              <a:buFont typeface="+mj-lt"/>
              <a:buAutoNum type="arabicPeriod"/>
            </a:pPr>
            <a:endParaRPr lang="en-AU" sz="2000" dirty="0"/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524328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2 – Commercial tasks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AU" sz="2000" b="1" dirty="0" smtClean="0"/>
              <a:t>If using a commercial task: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Check the task </a:t>
            </a:r>
            <a:r>
              <a:rPr lang="en-AU" sz="2000" dirty="0"/>
              <a:t>against the </a:t>
            </a:r>
            <a:r>
              <a:rPr lang="en-AU" sz="2000" dirty="0" smtClean="0"/>
              <a:t>outcome statement, key </a:t>
            </a:r>
            <a:r>
              <a:rPr lang="en-AU" sz="2000" dirty="0"/>
              <a:t>knowledge and key skills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Only include content that is within the scope of the outcome</a:t>
            </a:r>
            <a:r>
              <a:rPr lang="en-AU" sz="20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The task </a:t>
            </a:r>
            <a:r>
              <a:rPr lang="en-AU" sz="2000" dirty="0"/>
              <a:t>it is to be significantly modified in terms of context and </a:t>
            </a:r>
            <a:r>
              <a:rPr lang="en-AU" sz="2000" dirty="0" smtClean="0"/>
              <a:t>content.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Marking </a:t>
            </a:r>
            <a:r>
              <a:rPr lang="en-AU" sz="2000" dirty="0"/>
              <a:t>schemes also need to be </a:t>
            </a:r>
            <a:r>
              <a:rPr lang="en-AU" sz="2000" dirty="0" smtClean="0"/>
              <a:t>checked to ensure accuracy and that they contribute to 100 marks.</a:t>
            </a:r>
            <a:endParaRPr lang="en-AU" sz="2000" dirty="0"/>
          </a:p>
          <a:p>
            <a:pPr marL="0" indent="0">
              <a:buNone/>
            </a:pPr>
            <a:endParaRPr lang="en-AU" sz="2000" dirty="0"/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627784" cy="548680"/>
          </a:xfrm>
        </p:spPr>
        <p:txBody>
          <a:bodyPr/>
          <a:lstStyle/>
          <a:p>
            <a:pPr algn="l" eaLnBrk="1" hangingPunct="1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Copyright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90500" indent="0">
              <a:buNone/>
            </a:pPr>
            <a:r>
              <a:rPr lang="en-AU" sz="2000" dirty="0"/>
              <a:t>© Victorian Curriculum and Assessment Authority (VCAA) </a:t>
            </a:r>
            <a:r>
              <a:rPr lang="en-AU" sz="2000" dirty="0" smtClean="0"/>
              <a:t>2019. </a:t>
            </a:r>
            <a:endParaRPr lang="en-AU" sz="2000" dirty="0"/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VCAA presentations may be reproduced in accordance with the </a:t>
            </a:r>
            <a:r>
              <a:rPr lang="en-AU" sz="2000" u="sng" dirty="0">
                <a:solidFill>
                  <a:schemeClr val="accent1"/>
                </a:solidFill>
                <a:hlinkClick r:id="rId3"/>
              </a:rPr>
              <a:t>VCAA’s Copyright and Intellectual Property Policy</a:t>
            </a:r>
            <a:r>
              <a:rPr lang="en-AU" sz="2000" dirty="0"/>
              <a:t>, and as permitted under the Copyright Act 1968. </a:t>
            </a:r>
          </a:p>
          <a:p>
            <a:pPr marL="190500" indent="0">
              <a:buNone/>
            </a:pPr>
            <a:endParaRPr lang="en-AU" sz="2000" dirty="0"/>
          </a:p>
          <a:p>
            <a:pPr marL="190500" indent="0">
              <a:buNone/>
            </a:pPr>
            <a:r>
              <a:rPr lang="en-AU" sz="2000" dirty="0"/>
              <a:t>VCE is a registered trademark of the VCAA.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en-AU" sz="2800" dirty="0"/>
              <a:t>Phil Feain</a:t>
            </a:r>
            <a:br>
              <a:rPr lang="en-AU" sz="2800" dirty="0"/>
            </a:br>
            <a:r>
              <a:rPr lang="en-AU" sz="2800" dirty="0"/>
              <a:t>Curriculum Manager, Digital </a:t>
            </a:r>
            <a:r>
              <a:rPr lang="en-AU" sz="2800" dirty="0" smtClean="0"/>
              <a:t>Technologies</a:t>
            </a:r>
            <a:br>
              <a:rPr lang="en-AU" sz="2800" dirty="0" smtClean="0"/>
            </a:b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Victorian Curriculum and Assessment Authority</a:t>
            </a:r>
            <a:endParaRPr lang="en-AU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en-AU" sz="2800" b="1" dirty="0"/>
              <a:t>Ph: (03) 9032 1724</a:t>
            </a:r>
            <a:br>
              <a:rPr lang="en-AU" sz="2800" b="1" dirty="0"/>
            </a:br>
            <a:r>
              <a:rPr lang="en-AU" sz="2800" b="1" dirty="0"/>
              <a:t/>
            </a:r>
            <a:br>
              <a:rPr lang="en-AU" sz="2800" b="1" dirty="0"/>
            </a:br>
            <a:r>
              <a:rPr lang="en-AU" sz="2800" b="1" dirty="0"/>
              <a:t>feain.philip.a@edumail.vic.gov.au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5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Unit 4 Data analytics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60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181581"/>
              </p:ext>
            </p:extLst>
          </p:nvPr>
        </p:nvGraphicFramePr>
        <p:xfrm>
          <a:off x="-15274" y="1052736"/>
          <a:ext cx="91440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219573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81032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AU" dirty="0" smtClean="0"/>
              <a:t>Delivering Unit 4 Outcome 1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Development and evaluation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520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37220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1 – Background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2723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42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7834"/>
            <a:ext cx="9144000" cy="3962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On completion of this unit the student should be able to: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</a:t>
            </a:r>
            <a:r>
              <a:rPr lang="en-US" sz="2000" dirty="0" smtClean="0"/>
              <a:t>evelop and evaluate infographics or dynamic data visualisations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</a:t>
            </a:r>
            <a:r>
              <a:rPr lang="en-US" sz="2000" dirty="0" smtClean="0"/>
              <a:t>resent findings in response to a research question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ssess the effectiveness of the project plan in monitoring progress.</a:t>
            </a:r>
            <a:endParaRPr lang="en-US" sz="20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b="1" dirty="0"/>
              <a:t>Software tools: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At least one data manipulation tool and one visualisation tool, for example database software, spreadsheet software, data visualisation software, tool for planning a project.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b="1" dirty="0"/>
              <a:t>Assessment contribution: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School-assessed Task for Unit 3 Outcome 2 and Unit 4 Outcome 1 will contribute 30 per cent to the study score.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Unit </a:t>
            </a:r>
            <a:r>
              <a:rPr lang="en-US" sz="2000" dirty="0" smtClean="0"/>
              <a:t>4 </a:t>
            </a:r>
            <a:r>
              <a:rPr lang="en-US" sz="2000" dirty="0"/>
              <a:t>Outcome </a:t>
            </a:r>
            <a:r>
              <a:rPr lang="en-US" sz="2000" dirty="0" smtClean="0"/>
              <a:t>1 </a:t>
            </a:r>
            <a:r>
              <a:rPr lang="en-US" sz="2000" dirty="0"/>
              <a:t>is worth 15 per cent.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Address VCAA SAT criteria.</a:t>
            </a: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6516216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1 – Background</a:t>
            </a:r>
          </a:p>
        </p:txBody>
      </p:sp>
    </p:spTree>
    <p:extLst>
      <p:ext uri="{BB962C8B-B14F-4D97-AF65-F5344CB8AC3E}">
        <p14:creationId xmlns:p14="http://schemas.microsoft.com/office/powerpoint/2010/main" val="56002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7834"/>
            <a:ext cx="9144000" cy="3962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/>
              <a:t>Some questions to consider when planning for Unit 4 Outcome 1:</a:t>
            </a:r>
            <a:r>
              <a:rPr lang="en-US" sz="2000" dirty="0"/>
              <a:t> 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How will you </a:t>
            </a:r>
            <a:r>
              <a:rPr lang="en-AU" sz="2000" dirty="0"/>
              <a:t>prepare </a:t>
            </a:r>
            <a:r>
              <a:rPr lang="en-AU" sz="2000" dirty="0" smtClean="0"/>
              <a:t>your students </a:t>
            </a:r>
            <a:r>
              <a:rPr lang="en-AU" sz="2000" dirty="0"/>
              <a:t>for this outcome</a:t>
            </a:r>
            <a:r>
              <a:rPr lang="en-AU" sz="2000" dirty="0" smtClean="0"/>
              <a:t>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do your students need to know about developing and evaluating infographics or dynamic data visualisations</a:t>
            </a:r>
            <a:r>
              <a:rPr lang="en-AU" sz="2000" dirty="0" smtClean="0"/>
              <a:t>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What </a:t>
            </a:r>
            <a:r>
              <a:rPr lang="en-AU" sz="2000" dirty="0" smtClean="0"/>
              <a:t>assessment criteria </a:t>
            </a:r>
            <a:r>
              <a:rPr lang="en-AU" sz="2000" dirty="0"/>
              <a:t>will they need to meet? Refer to the </a:t>
            </a:r>
            <a:r>
              <a:rPr lang="en-AU" sz="2000" dirty="0" smtClean="0"/>
              <a:t>Administrative </a:t>
            </a:r>
            <a:r>
              <a:rPr lang="en-AU" sz="2000" dirty="0"/>
              <a:t>information for the SAT </a:t>
            </a:r>
            <a:r>
              <a:rPr lang="en-AU" sz="2000" dirty="0" smtClean="0"/>
              <a:t>on </a:t>
            </a:r>
            <a:r>
              <a:rPr lang="en-AU" sz="2000" dirty="0"/>
              <a:t>the study </a:t>
            </a:r>
            <a:r>
              <a:rPr lang="en-AU" sz="2000" dirty="0" smtClean="0"/>
              <a:t>page.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your students identify what they planned in Unit 3 Outcome 2 is realistic for Unit 4 Outcome 1? Can they actually develop the infographics or dynamic data visualisations</a:t>
            </a:r>
            <a:r>
              <a:rPr lang="en-AU" sz="2000" dirty="0" smtClean="0"/>
              <a:t>?</a:t>
            </a:r>
          </a:p>
          <a:p>
            <a:pPr>
              <a:spcBef>
                <a:spcPts val="600"/>
              </a:spcBef>
            </a:pPr>
            <a:r>
              <a:rPr lang="en-AU" sz="2000" dirty="0"/>
              <a:t>How will your students manage the </a:t>
            </a:r>
            <a:r>
              <a:rPr lang="en-AU" sz="2000" dirty="0" smtClean="0"/>
              <a:t>remaining project?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How and when will </a:t>
            </a:r>
            <a:r>
              <a:rPr lang="en-AU" sz="2000" dirty="0"/>
              <a:t>you observe, authenticate and assess </a:t>
            </a:r>
            <a:r>
              <a:rPr lang="en-AU" sz="2000" dirty="0" smtClean="0"/>
              <a:t>this task?</a:t>
            </a:r>
          </a:p>
          <a:p>
            <a:pPr>
              <a:spcBef>
                <a:spcPts val="600"/>
              </a:spcBef>
            </a:pPr>
            <a:r>
              <a:rPr lang="en-AU" sz="2000" dirty="0" smtClean="0"/>
              <a:t>What </a:t>
            </a:r>
            <a:r>
              <a:rPr lang="en-AU" sz="2000" dirty="0"/>
              <a:t>model will you use for teaching and assessment?</a:t>
            </a:r>
          </a:p>
          <a:p>
            <a:pPr lvl="1" indent="-387350">
              <a:spcBef>
                <a:spcPts val="600"/>
              </a:spcBef>
            </a:pPr>
            <a:r>
              <a:rPr lang="en-AU" sz="2000" dirty="0" smtClean="0"/>
              <a:t>Teaching and assessing each criterion – feedback between criterion.</a:t>
            </a:r>
          </a:p>
          <a:p>
            <a:pPr lvl="1" indent="-387350">
              <a:spcBef>
                <a:spcPts val="600"/>
              </a:spcBef>
            </a:pPr>
            <a:r>
              <a:rPr lang="en-AU" sz="2000" dirty="0" smtClean="0"/>
              <a:t>Teaching while students complete </a:t>
            </a:r>
            <a:r>
              <a:rPr lang="en-AU" sz="2000" dirty="0"/>
              <a:t>Part 2 </a:t>
            </a:r>
            <a:r>
              <a:rPr lang="en-AU" sz="2000" dirty="0" smtClean="0"/>
              <a:t>of the SAT and submit as one task – feedback on all criteria.</a:t>
            </a:r>
            <a:endParaRPr lang="en-AU" sz="2000" dirty="0"/>
          </a:p>
          <a:p>
            <a:pPr marL="4763" lvl="1" indent="0">
              <a:buNone/>
            </a:pPr>
            <a:endParaRPr lang="en-AU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740352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1 – Planning questions</a:t>
            </a:r>
          </a:p>
        </p:txBody>
      </p:sp>
    </p:spTree>
    <p:extLst>
      <p:ext uri="{BB962C8B-B14F-4D97-AF65-F5344CB8AC3E}">
        <p14:creationId xmlns:p14="http://schemas.microsoft.com/office/powerpoint/2010/main" val="32404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7452320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AU" altLang="en-US" sz="320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Unit 4 Outcome 1 – SAT components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4868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sz="2000" b="1" dirty="0" smtClean="0">
                <a:latin typeface="Arial" charset="0"/>
              </a:rPr>
              <a:t>Project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Students will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monitor, modify and annotate their project plan as they progress through the development and evaluation stages of the SAT.</a:t>
            </a:r>
            <a:endParaRPr lang="en-AU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altLang="en-US" sz="2000" b="1" dirty="0" smtClean="0">
              <a:latin typeface="Arial" charset="0"/>
            </a:endParaRPr>
          </a:p>
          <a:p>
            <a:r>
              <a:rPr lang="en-AU" altLang="en-US" sz="2000" b="1" dirty="0">
                <a:latin typeface="Arial" charset="0"/>
              </a:rPr>
              <a:t>D</a:t>
            </a:r>
            <a:r>
              <a:rPr lang="en-AU" altLang="en-US" sz="2000" b="1" dirty="0" smtClean="0">
                <a:latin typeface="Arial" charset="0"/>
              </a:rPr>
              <a:t>evelopment stage: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will develop infographics and dynamic data visualisations applying:</a:t>
            </a:r>
          </a:p>
          <a:p>
            <a:pPr marL="800100" lvl="1" indent="-444500">
              <a:buFont typeface="Courier New" panose="02070309020205020404" pitchFamily="49" charset="0"/>
              <a:buChar char="­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oftware functions, conventions, formats, methods and techniques </a:t>
            </a:r>
          </a:p>
          <a:p>
            <a:pPr marL="800100" lvl="1" indent="-444500">
              <a:buFont typeface="Courier New" panose="02070309020205020404" pitchFamily="49" charset="0"/>
              <a:buChar char="­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A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ata validation and testing techniques. </a:t>
            </a:r>
            <a:endParaRPr lang="en-AU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altLang="en-US" sz="2000" b="1" dirty="0" smtClean="0">
              <a:latin typeface="Arial" charset="0"/>
            </a:endParaRPr>
          </a:p>
          <a:p>
            <a:r>
              <a:rPr lang="en-AU" altLang="en-US" sz="2000" b="1" dirty="0" smtClean="0">
                <a:latin typeface="Arial" charset="0"/>
              </a:rPr>
              <a:t>Evaluation stage: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altLang="en-US" sz="2000" dirty="0" smtClean="0">
                <a:latin typeface="Arial" charset="0"/>
              </a:rPr>
              <a:t>Students will:</a:t>
            </a:r>
          </a:p>
          <a:p>
            <a:pPr marL="800100" lvl="1" indent="-444500">
              <a:buFont typeface="Courier New" panose="02070309020205020404" pitchFamily="49" charset="0"/>
              <a:buChar char="­"/>
            </a:pPr>
            <a:r>
              <a:rPr lang="en-AU" altLang="en-US" sz="2000" dirty="0">
                <a:latin typeface="Arial" charset="0"/>
              </a:rPr>
              <a:t>e</a:t>
            </a:r>
            <a:r>
              <a:rPr lang="en-AU" altLang="en-US" sz="2000" dirty="0" smtClean="0">
                <a:latin typeface="Arial" charset="0"/>
              </a:rPr>
              <a:t>valuate the efficiency and effectiveness of the infographics or dynamic data visualisations using the evaluation criteria developed in Unit 3 Outcome 2</a:t>
            </a:r>
          </a:p>
          <a:p>
            <a:pPr marL="800100" lvl="1" indent="-444500">
              <a:buFont typeface="Courier New" panose="02070309020205020404" pitchFamily="49" charset="0"/>
              <a:buChar char="­"/>
            </a:pPr>
            <a:r>
              <a:rPr lang="en-AU" altLang="en-US" sz="2000" dirty="0" smtClean="0">
                <a:latin typeface="Arial" charset="0"/>
              </a:rPr>
              <a:t>assess the effectiveness of the project plan in managing the project.</a:t>
            </a:r>
          </a:p>
        </p:txBody>
      </p:sp>
    </p:spTree>
    <p:extLst>
      <p:ext uri="{BB962C8B-B14F-4D97-AF65-F5344CB8AC3E}">
        <p14:creationId xmlns:p14="http://schemas.microsoft.com/office/powerpoint/2010/main" val="16764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E_PP_Templat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9E6F8CBF-CBDA-47D8-B2D5-45831A6E3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42B49A-53DA-4CF2-A07E-D22BC48ED787}"/>
</file>

<file path=customXml/itemProps3.xml><?xml version="1.0" encoding="utf-8"?>
<ds:datastoreItem xmlns:ds="http://schemas.openxmlformats.org/officeDocument/2006/customXml" ds:itemID="{AA44A985-73BC-4531-86B4-1295B093A7A2}">
  <ds:schemaRefs>
    <ds:schemaRef ds:uri="http://purl.org/dc/terms/"/>
    <ds:schemaRef ds:uri="http://schemas.openxmlformats.org/package/2006/metadata/core-properties"/>
    <ds:schemaRef ds:uri="http://purl.org/dc/dcmitype/"/>
    <ds:schemaRef ds:uri="1aab662d-a6b2-42d6-996b-a574723d1ad8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VCE_PP_Template</Template>
  <TotalTime>6268</TotalTime>
  <Words>1521</Words>
  <Application>Microsoft Office PowerPoint</Application>
  <PresentationFormat>On-screen Show (4:3)</PresentationFormat>
  <Paragraphs>173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VCE_PP_Template</vt:lpstr>
      <vt:lpstr>Unit 4 Data analytics  Delivering the outcomes</vt:lpstr>
      <vt:lpstr>Copyright</vt:lpstr>
      <vt:lpstr>Unit 4 Data analytics</vt:lpstr>
      <vt:lpstr>PowerPoint Presentation</vt:lpstr>
      <vt:lpstr>Delivering Unit 4 Outcome 1  Development and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Delivering Unit 4 Outcome 2  Data and information security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Phil Feain Curriculum Manager, Digital Technologies  Victorian Curriculum and Assessment Authority</vt:lpstr>
    </vt:vector>
  </TitlesOfParts>
  <Company>Victorian Curriculum and Assessment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Feain, Philip A</dc:creator>
  <cp:lastModifiedBy>Coleman, Julie J</cp:lastModifiedBy>
  <cp:revision>108</cp:revision>
  <cp:lastPrinted>2019-07-05T00:25:08Z</cp:lastPrinted>
  <dcterms:created xsi:type="dcterms:W3CDTF">2019-06-24T04:01:49Z</dcterms:created>
  <dcterms:modified xsi:type="dcterms:W3CDTF">2020-05-29T00:11:33Z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DEECD_Author">
    <vt:lpwstr/>
  </property>
  <property fmtid="{D5CDD505-2E9C-101B-9397-08002B2CF9AE}" pid="4" name="DEECD_SubjectCategory">
    <vt:lpwstr/>
  </property>
  <property fmtid="{D5CDD505-2E9C-101B-9397-08002B2CF9AE}" pid="5" name="DEECD_ItemType">
    <vt:lpwstr/>
  </property>
  <property fmtid="{D5CDD505-2E9C-101B-9397-08002B2CF9AE}" pid="6" name="DEECD_Audience">
    <vt:lpwstr/>
  </property>
  <property fmtid="{D5CDD505-2E9C-101B-9397-08002B2CF9AE}" pid="7" name="DEECD_Expired">
    <vt:bool>false</vt:bool>
  </property>
</Properties>
</file>