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8" r:id="rId6"/>
    <p:sldId id="266" r:id="rId7"/>
    <p:sldId id="265" r:id="rId8"/>
    <p:sldId id="271" r:id="rId9"/>
    <p:sldId id="291" r:id="rId10"/>
    <p:sldId id="303" r:id="rId11"/>
    <p:sldId id="308" r:id="rId12"/>
    <p:sldId id="304" r:id="rId13"/>
    <p:sldId id="305" r:id="rId14"/>
    <p:sldId id="284" r:id="rId15"/>
    <p:sldId id="314" r:id="rId16"/>
    <p:sldId id="272" r:id="rId17"/>
    <p:sldId id="292" r:id="rId18"/>
    <p:sldId id="306" r:id="rId19"/>
    <p:sldId id="307" r:id="rId20"/>
    <p:sldId id="310" r:id="rId21"/>
    <p:sldId id="288" r:id="rId22"/>
    <p:sldId id="312" r:id="rId23"/>
    <p:sldId id="313" r:id="rId24"/>
    <p:sldId id="261" r:id="rId25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15" autoAdjust="0"/>
  </p:normalViewPr>
  <p:slideViewPr>
    <p:cSldViewPr>
      <p:cViewPr varScale="1">
        <p:scale>
          <a:sx n="76" d="100"/>
          <a:sy n="76" d="100"/>
        </p:scale>
        <p:origin x="18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O1</a:t>
          </a:r>
        </a:p>
        <a:p>
          <a:pPr>
            <a:spcAft>
              <a:spcPts val="600"/>
            </a:spcAft>
          </a:pPr>
          <a:r>
            <a:rPr lang="en-AU" sz="3200" b="1" dirty="0" smtClean="0"/>
            <a:t>Development and evaluation</a:t>
          </a:r>
          <a:endParaRPr lang="en-AU" sz="3200" b="1" dirty="0"/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O2</a:t>
          </a:r>
        </a:p>
        <a:p>
          <a:pPr>
            <a:spcAft>
              <a:spcPts val="600"/>
            </a:spcAft>
          </a:pPr>
          <a:r>
            <a:rPr lang="en-AU" sz="3200" b="1" dirty="0" smtClean="0"/>
            <a:t>Software security</a:t>
          </a:r>
          <a:endParaRPr lang="en-AU" sz="3200" b="1" dirty="0"/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Unit 4 </a:t>
          </a:r>
        </a:p>
        <a:p>
          <a:pPr>
            <a:spcAft>
              <a:spcPts val="600"/>
            </a:spcAft>
          </a:pPr>
          <a:r>
            <a:rPr lang="en-AU" sz="3200" b="1" dirty="0" smtClean="0"/>
            <a:t>Software development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 custLinFactNeighborX="-468" custLinFactNeighborY="1679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770A2F1E-1F24-4DB5-AB96-E8D7E663EBAF}" type="presOf" srcId="{8FB56A25-14B5-45F1-838E-799A47436166}" destId="{0F1FEBDC-C665-438E-998A-8DC0197407B9}" srcOrd="0" destOrd="0" presId="urn:microsoft.com/office/officeart/2005/8/layout/hierarchy4"/>
    <dgm:cxn modelId="{6D16291B-23EB-4C4E-BE9E-6473B1DD6443}" type="presOf" srcId="{99E744B5-0934-4A63-9D89-10FD807F99F1}" destId="{4ECB256A-DDA4-420E-993D-2ED1BBE08274}" srcOrd="0" destOrd="0" presId="urn:microsoft.com/office/officeart/2005/8/layout/hierarchy4"/>
    <dgm:cxn modelId="{CAA205E3-F405-458A-8A29-90708BDC9732}" type="presOf" srcId="{7452C768-7527-443E-8DAC-3C41B4C08BAF}" destId="{1DCEDDD2-F56E-4D9A-A32E-1E7B5C2C1F02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F2DA69EE-4B20-47E6-8555-15F31B84477C}" type="presOf" srcId="{0A201747-BF29-42C4-A187-62E4DDC0D73C}" destId="{AE533799-257E-45C2-AB65-9BDDDC3C45E7}" srcOrd="0" destOrd="0" presId="urn:microsoft.com/office/officeart/2005/8/layout/hierarchy4"/>
    <dgm:cxn modelId="{A2C64182-F919-42C8-A44C-9EA6E7C4F088}" type="presParOf" srcId="{0F1FEBDC-C665-438E-998A-8DC0197407B9}" destId="{E3EDF1D0-F8C6-4463-AA66-E762F7513BCF}" srcOrd="0" destOrd="0" presId="urn:microsoft.com/office/officeart/2005/8/layout/hierarchy4"/>
    <dgm:cxn modelId="{726FE974-494A-47A9-98A6-602F9621DB71}" type="presParOf" srcId="{E3EDF1D0-F8C6-4463-AA66-E762F7513BCF}" destId="{4ECB256A-DDA4-420E-993D-2ED1BBE08274}" srcOrd="0" destOrd="0" presId="urn:microsoft.com/office/officeart/2005/8/layout/hierarchy4"/>
    <dgm:cxn modelId="{E688E8B6-15B7-41B4-B462-211294A903EF}" type="presParOf" srcId="{E3EDF1D0-F8C6-4463-AA66-E762F7513BCF}" destId="{07E7D75B-1D47-4141-9740-E98718D1D1A7}" srcOrd="1" destOrd="0" presId="urn:microsoft.com/office/officeart/2005/8/layout/hierarchy4"/>
    <dgm:cxn modelId="{5DA7F4AE-9299-40F5-AE24-23284F53F56D}" type="presParOf" srcId="{E3EDF1D0-F8C6-4463-AA66-E762F7513BCF}" destId="{15E9ABAB-CBAB-48CE-A83E-3BB1ED319D2B}" srcOrd="2" destOrd="0" presId="urn:microsoft.com/office/officeart/2005/8/layout/hierarchy4"/>
    <dgm:cxn modelId="{5228005E-1366-4135-B50A-AC833F47D520}" type="presParOf" srcId="{15E9ABAB-CBAB-48CE-A83E-3BB1ED319D2B}" destId="{B40C3789-C6B6-4485-A899-71DD9B34E7A4}" srcOrd="0" destOrd="0" presId="urn:microsoft.com/office/officeart/2005/8/layout/hierarchy4"/>
    <dgm:cxn modelId="{8722BBC6-8EF0-475A-8C7E-CBB991DFF87B}" type="presParOf" srcId="{B40C3789-C6B6-4485-A899-71DD9B34E7A4}" destId="{AE533799-257E-45C2-AB65-9BDDDC3C45E7}" srcOrd="0" destOrd="0" presId="urn:microsoft.com/office/officeart/2005/8/layout/hierarchy4"/>
    <dgm:cxn modelId="{9B73ED85-C4D4-435E-BB2D-09F14FD8CD58}" type="presParOf" srcId="{B40C3789-C6B6-4485-A899-71DD9B34E7A4}" destId="{55622AFA-1401-4F4B-9DEA-7E81DA98E66E}" srcOrd="1" destOrd="0" presId="urn:microsoft.com/office/officeart/2005/8/layout/hierarchy4"/>
    <dgm:cxn modelId="{4A65A8A8-2D3B-406A-88CC-E406C46AA6CD}" type="presParOf" srcId="{15E9ABAB-CBAB-48CE-A83E-3BB1ED319D2B}" destId="{20DB0713-FBF7-448C-99F3-24E3EE5BAFE6}" srcOrd="1" destOrd="0" presId="urn:microsoft.com/office/officeart/2005/8/layout/hierarchy4"/>
    <dgm:cxn modelId="{B137D068-52B2-4ED7-90CC-41B0CD5D4676}" type="presParOf" srcId="{15E9ABAB-CBAB-48CE-A83E-3BB1ED319D2B}" destId="{9A3E9DF3-149F-4849-AC58-42891A2831CE}" srcOrd="2" destOrd="0" presId="urn:microsoft.com/office/officeart/2005/8/layout/hierarchy4"/>
    <dgm:cxn modelId="{8F8BDB04-8797-4CAA-9898-040C2335D495}" type="presParOf" srcId="{9A3E9DF3-149F-4849-AC58-42891A2831CE}" destId="{1DCEDDD2-F56E-4D9A-A32E-1E7B5C2C1F02}" srcOrd="0" destOrd="0" presId="urn:microsoft.com/office/officeart/2005/8/layout/hierarchy4"/>
    <dgm:cxn modelId="{40ED6182-10BE-4E03-8758-5AD85CE5CF66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3375" y="1811"/>
          <a:ext cx="9137249" cy="1894147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Unit 4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Software development</a:t>
          </a:r>
          <a:endParaRPr lang="en-AU" sz="3200" b="1" kern="1200" dirty="0"/>
        </a:p>
      </dsp:txBody>
      <dsp:txXfrm>
        <a:off x="58853" y="57289"/>
        <a:ext cx="9026293" cy="1783191"/>
      </dsp:txXfrm>
    </dsp:sp>
    <dsp:sp modelId="{AE533799-257E-45C2-AB65-9BDDDC3C45E7}">
      <dsp:nvSpPr>
        <dsp:cNvPr id="0" name=""/>
        <dsp:cNvSpPr/>
      </dsp:nvSpPr>
      <dsp:spPr>
        <a:xfrm>
          <a:off x="3375" y="2136489"/>
          <a:ext cx="4384476" cy="189414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Development and evaluation</a:t>
          </a:r>
          <a:endParaRPr lang="en-AU" sz="3200" b="1" kern="1200" dirty="0"/>
        </a:p>
      </dsp:txBody>
      <dsp:txXfrm>
        <a:off x="58853" y="2191967"/>
        <a:ext cx="4273520" cy="1783191"/>
      </dsp:txXfrm>
    </dsp:sp>
    <dsp:sp modelId="{1DCEDDD2-F56E-4D9A-A32E-1E7B5C2C1F02}">
      <dsp:nvSpPr>
        <dsp:cNvPr id="0" name=""/>
        <dsp:cNvSpPr/>
      </dsp:nvSpPr>
      <dsp:spPr>
        <a:xfrm>
          <a:off x="4735628" y="2138300"/>
          <a:ext cx="4384476" cy="1894147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Software security</a:t>
          </a:r>
          <a:endParaRPr lang="en-AU" sz="3200" b="1" kern="1200" dirty="0"/>
        </a:p>
      </dsp:txBody>
      <dsp:txXfrm>
        <a:off x="4791106" y="2193778"/>
        <a:ext cx="4273520" cy="1783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D47E2-AB08-43A2-8FCC-F1810ADECC6B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85ADA-1BF4-42EC-9CFB-D552287C721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8650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87C39-E8B4-4C29-B69C-B3DDEBAEE0A6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D5DC3-F0C8-4238-8130-2A4BFBCA51F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872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5DC3-F0C8-4238-8130-2A4BFBCA51F2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034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2918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5DC3-F0C8-4238-8130-2A4BFBCA51F2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1964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5044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5DC3-F0C8-4238-8130-2A4BFBCA51F2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76535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5647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82014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3417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5DC3-F0C8-4238-8130-2A4BFBCA51F2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1581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8201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9695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50448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4014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163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1657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5DC3-F0C8-4238-8130-2A4BFBCA51F2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4771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9556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3417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955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039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A0F661-ECA1-44CE-BFEA-72EFC0D908A1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2D4F7-0671-473B-8D20-19493AD724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359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00E363-634D-4942-8782-70CBCD60947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880B96-BD2C-47D5-AB60-1B7F55A0117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836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4090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6B5B3C-EB97-413E-8929-0B042D823B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E28801-58C3-49C6-A627-AEE17E0D2A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923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B14262-D7C7-437C-AD10-C0AB82B96A73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4421EB-AC79-4780-AEC2-2479F5102CC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0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7FAB81-CA43-48D2-AC34-D1B865091DAD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CBB2CA-688C-4C1C-A919-C669C193C45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476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2C7E29-A9D1-46E8-9EF6-2B6FA5595A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3FF441-3BAB-4CD3-BADA-C15B2CF625A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721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B27C49-2237-4EDC-B32E-D4178029A8C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C49E54-F11B-4518-8832-BCC53593A20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687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3E7FB1-B10A-4A2E-AD97-918681E8C20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CF193E-4AE3-44DD-B98B-3FC56AFCE41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30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06D699-6A39-483B-AB41-81CD31DBF96C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8B5914-0F5A-44EC-8A3E-0545B1C9BAD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23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 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Unit 4 Software development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>
                <a:latin typeface="Arial" charset="0"/>
                <a:cs typeface="Arial" charset="0"/>
              </a:rPr>
              <a:t/>
            </a:r>
            <a:br>
              <a:rPr lang="en-AU" altLang="en-US" dirty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Delivering the outcomes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7380312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4 Outcome 1 – SAT components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48680"/>
            <a:ext cx="91440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b="1" dirty="0" smtClean="0">
                <a:latin typeface="Arial" charset="0"/>
              </a:rPr>
              <a:t>Project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will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monitor, modify and annotate their project plan as they progress through the development and evaluation stages of the SAT.</a:t>
            </a:r>
            <a:endParaRPr lang="en-AU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altLang="en-US" sz="2000" b="1" dirty="0" smtClean="0">
              <a:latin typeface="Arial" charset="0"/>
            </a:endParaRPr>
          </a:p>
          <a:p>
            <a:r>
              <a:rPr lang="en-AU" altLang="en-US" b="1" dirty="0">
                <a:latin typeface="Arial" charset="0"/>
              </a:rPr>
              <a:t>D</a:t>
            </a:r>
            <a:r>
              <a:rPr lang="en-AU" altLang="en-US" b="1" dirty="0" smtClean="0">
                <a:latin typeface="Arial" charset="0"/>
              </a:rPr>
              <a:t>evelopment stage: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will develop a software solution that includes: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ppropriate processing features of the programming language, suitable data structures, procedures and techniques for handling and managing data and files, validation techniques and internal documentation of code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esting the solution to ensure it meets requirements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he design, conducting and documentation of usability tests. </a:t>
            </a:r>
            <a:endParaRPr lang="en-AU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altLang="en-US" sz="2000" b="1" dirty="0" smtClean="0">
              <a:latin typeface="Arial" charset="0"/>
            </a:endParaRPr>
          </a:p>
          <a:p>
            <a:r>
              <a:rPr lang="en-AU" altLang="en-US" b="1" dirty="0" smtClean="0">
                <a:latin typeface="Arial" charset="0"/>
              </a:rPr>
              <a:t>Evaluation stage: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altLang="en-US" dirty="0" smtClean="0">
                <a:latin typeface="Arial" charset="0"/>
              </a:rPr>
              <a:t>Students will: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altLang="en-US" dirty="0">
                <a:latin typeface="Arial" charset="0"/>
              </a:rPr>
              <a:t>e</a:t>
            </a:r>
            <a:r>
              <a:rPr lang="en-AU" altLang="en-US" dirty="0" smtClean="0">
                <a:latin typeface="Arial" charset="0"/>
              </a:rPr>
              <a:t>valuate the efficiency and effectiveness of the software solution using the evaluation criteria developed in Unit 3 Outcome 2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altLang="en-US" dirty="0">
                <a:latin typeface="Arial" charset="0"/>
              </a:rPr>
              <a:t>e</a:t>
            </a:r>
            <a:r>
              <a:rPr lang="en-AU" altLang="en-US" dirty="0" smtClean="0">
                <a:latin typeface="Arial" charset="0"/>
              </a:rPr>
              <a:t>valuate the effectiveness of the selected development model to develop the software solution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altLang="en-US" dirty="0">
                <a:latin typeface="Arial" charset="0"/>
              </a:rPr>
              <a:t>a</a:t>
            </a:r>
            <a:r>
              <a:rPr lang="en-AU" altLang="en-US" dirty="0" smtClean="0">
                <a:latin typeface="Arial" charset="0"/>
              </a:rPr>
              <a:t>ssess the effectiveness of the project plan in managing the project.</a:t>
            </a:r>
          </a:p>
        </p:txBody>
      </p:sp>
    </p:spTree>
    <p:extLst>
      <p:ext uri="{BB962C8B-B14F-4D97-AF65-F5344CB8AC3E}">
        <p14:creationId xmlns:p14="http://schemas.microsoft.com/office/powerpoint/2010/main" val="8120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" y="548680"/>
            <a:ext cx="9143380" cy="3962400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/>
              <a:t>There are two </a:t>
            </a:r>
            <a:r>
              <a:rPr lang="en-AU" sz="2000" dirty="0" smtClean="0"/>
              <a:t>possible strategies </a:t>
            </a:r>
            <a:r>
              <a:rPr lang="en-AU" sz="2000" dirty="0"/>
              <a:t>for delivering this outcome. Like U3 O2.</a:t>
            </a:r>
          </a:p>
          <a:p>
            <a:pPr marL="0" indent="0">
              <a:buNone/>
            </a:pPr>
            <a:endParaRPr lang="en-AU" sz="1000" dirty="0"/>
          </a:p>
          <a:p>
            <a:pPr marL="0" indent="0">
              <a:spcBef>
                <a:spcPts val="600"/>
              </a:spcBef>
              <a:buNone/>
            </a:pPr>
            <a:r>
              <a:rPr lang="en-AU" sz="2000" b="1" dirty="0"/>
              <a:t>Strategy 1 – Milestones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AU" sz="2000" dirty="0"/>
              <a:t>For each criterion: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Teaching and learning – assessing – feedback (repeat</a:t>
            </a:r>
            <a:r>
              <a:rPr lang="en-AU" sz="2000" dirty="0" smtClean="0"/>
              <a:t>).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Advantages – quick feedback for students and very effective for motivating students, particularly if they start off slow – better </a:t>
            </a:r>
            <a:r>
              <a:rPr lang="en-AU" sz="2000" dirty="0" smtClean="0"/>
              <a:t>authentication.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Disadvantages – you need to be responsive and </a:t>
            </a:r>
            <a:r>
              <a:rPr lang="en-AU" sz="2000" dirty="0" smtClean="0"/>
              <a:t>disciplined.</a:t>
            </a:r>
            <a:endParaRPr lang="en-AU" sz="2000" dirty="0"/>
          </a:p>
          <a:p>
            <a:endParaRPr lang="en-AU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AU" sz="2000" b="1" dirty="0"/>
              <a:t>Strategy 2 – Submit all</a:t>
            </a:r>
            <a:r>
              <a:rPr lang="en-AU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Teaching and </a:t>
            </a:r>
            <a:r>
              <a:rPr lang="en-AU" sz="2000" dirty="0" smtClean="0"/>
              <a:t>learning.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Students work on criteria and submit as one submission for </a:t>
            </a:r>
            <a:r>
              <a:rPr lang="en-AU" sz="2000" dirty="0" smtClean="0"/>
              <a:t>assessment.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Advantages – less marking throughout the </a:t>
            </a:r>
            <a:r>
              <a:rPr lang="en-AU" sz="2000" dirty="0" smtClean="0"/>
              <a:t>SAT.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Disadvantages – some students will struggle due to less feedback – possible issues with authentication – more concentrated marking in a busy time of Term 3, possibly near the </a:t>
            </a:r>
            <a:r>
              <a:rPr lang="en-AU" sz="2000" dirty="0" smtClean="0"/>
              <a:t>SAC.</a:t>
            </a:r>
            <a:endParaRPr lang="en-AU" sz="2000" dirty="0"/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01216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sz="3200" dirty="0">
                <a:solidFill>
                  <a:schemeClr val="bg1"/>
                </a:solidFill>
              </a:rPr>
              <a:t>Unit 4 Outcome 1 – </a:t>
            </a:r>
            <a:r>
              <a:rPr lang="en-AU" sz="3200" dirty="0" smtClean="0">
                <a:solidFill>
                  <a:schemeClr val="bg1"/>
                </a:solidFill>
              </a:rPr>
              <a:t>Strategies</a:t>
            </a:r>
            <a:endParaRPr lang="en-AU" altLang="en-US" sz="3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Outcome 1 – Commercial Instructions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If using commercial instructions: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They need to be modified as they can be very detailed and basically tell students what to </a:t>
            </a:r>
            <a:r>
              <a:rPr lang="en-AU" sz="2000" dirty="0"/>
              <a:t>do. This could </a:t>
            </a:r>
            <a:r>
              <a:rPr lang="en-AU" sz="2000" dirty="0" smtClean="0"/>
              <a:t>be considered as </a:t>
            </a:r>
            <a:r>
              <a:rPr lang="en-AU" sz="2000" dirty="0"/>
              <a:t>undue </a:t>
            </a:r>
            <a:r>
              <a:rPr lang="en-AU" sz="2000" dirty="0" smtClean="0"/>
              <a:t>assistance.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Check the task </a:t>
            </a:r>
            <a:r>
              <a:rPr lang="en-AU" sz="2000" dirty="0"/>
              <a:t>against the </a:t>
            </a:r>
            <a:r>
              <a:rPr lang="en-AU" sz="2000" dirty="0" smtClean="0"/>
              <a:t>outcome statement, key </a:t>
            </a:r>
            <a:r>
              <a:rPr lang="en-AU" sz="2000" dirty="0"/>
              <a:t>knowledge and key skills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Only include content that is within the scope of the outcome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VCAA assessment criteria only to be used for </a:t>
            </a:r>
            <a:r>
              <a:rPr lang="en-AU" sz="2000" dirty="0" smtClean="0"/>
              <a:t>assessment.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143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Unit 4 Outcome 2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Software security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487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660232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2 – Background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08720"/>
            <a:ext cx="9148725" cy="342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444208" cy="548680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4 Outcome 2 – Background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On completion of this unit the student should be able to: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respond to a teacher-provided case study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examine the current software development security strategies of an organisation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identify the risks and the consequences of ineffective strategies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recommend a risk management plan to improve current security practices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b="1" dirty="0"/>
              <a:t>Assessment contribution and marks: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School-assessed Coursework for Unit 4 will contribute 10 per cent to the study score.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Total marks will be 100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b="1" dirty="0"/>
              <a:t>Assessment task: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case study with one of the following:</a:t>
            </a:r>
          </a:p>
          <a:p>
            <a:pPr marL="625475" lvl="1" indent="-269875">
              <a:buFont typeface="Courier New" panose="02070309020205020404" pitchFamily="49" charset="0"/>
              <a:buChar char="­"/>
            </a:pPr>
            <a:r>
              <a:rPr lang="en-US" sz="2000" dirty="0"/>
              <a:t>structured </a:t>
            </a:r>
            <a:r>
              <a:rPr lang="en-US" sz="2000" dirty="0" smtClean="0"/>
              <a:t>questions or written report or multimedia </a:t>
            </a:r>
            <a:r>
              <a:rPr lang="en-US" sz="2000" dirty="0"/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Address VCAA performance descriptors.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14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23813" y="0"/>
            <a:ext cx="6396013" cy="587375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4 Outcome 2 – Descriptors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/>
              <a:t>Performance descriptors from the Advice for </a:t>
            </a:r>
            <a:r>
              <a:rPr lang="en-US" sz="2000" b="1" dirty="0" smtClean="0"/>
              <a:t>teachers (Very high):</a:t>
            </a:r>
            <a:r>
              <a:rPr lang="en-US" sz="2000" dirty="0" smtClean="0"/>
              <a:t> </a:t>
            </a:r>
            <a:endParaRPr lang="en-US" sz="2000" dirty="0"/>
          </a:p>
          <a:p>
            <a:pPr lvl="0" defTabSz="1422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2000" dirty="0" smtClean="0"/>
              <a:t>Comprehensive analysis </a:t>
            </a:r>
            <a:r>
              <a:rPr lang="en-AU" sz="2000" dirty="0"/>
              <a:t>and discussion of the current security controls used to protect software development practices and to protect software and data</a:t>
            </a:r>
            <a:r>
              <a:rPr lang="en-AU" sz="2000" dirty="0" smtClean="0"/>
              <a:t>.</a:t>
            </a:r>
          </a:p>
          <a:p>
            <a:pPr defTabSz="1422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2000" dirty="0" smtClean="0"/>
              <a:t>Comprehensive identification </a:t>
            </a:r>
            <a:r>
              <a:rPr lang="en-AU" sz="2000" dirty="0"/>
              <a:t>and discussion of the potential risks to software and data security.</a:t>
            </a:r>
          </a:p>
          <a:p>
            <a:pPr defTabSz="1422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2000" dirty="0" smtClean="0"/>
              <a:t>Comprehensive set </a:t>
            </a:r>
            <a:r>
              <a:rPr lang="en-AU" sz="2000" dirty="0"/>
              <a:t>of relevant evaluation criteria to measure the effectiveness of the current security practices are proposed and applied.</a:t>
            </a:r>
          </a:p>
          <a:p>
            <a:pPr defTabSz="1422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2000" dirty="0" smtClean="0"/>
              <a:t>Comprehensive understanding </a:t>
            </a:r>
            <a:r>
              <a:rPr lang="en-AU" sz="2000" dirty="0"/>
              <a:t>of the possible legal and ethical consequences of ineffective security practices.</a:t>
            </a:r>
          </a:p>
          <a:p>
            <a:pPr defTabSz="1422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2000" dirty="0" smtClean="0"/>
              <a:t>Comprehensive recommendations </a:t>
            </a:r>
            <a:r>
              <a:rPr lang="en-AU" sz="2000" dirty="0"/>
              <a:t>are made and justified to improve the current security practices as part of an effective risk management plan.</a:t>
            </a:r>
          </a:p>
          <a:p>
            <a:pPr marL="0" lvl="0" indent="0" defTabSz="1422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7501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3813" y="0"/>
            <a:ext cx="7836173" cy="587375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4 Outcome 2 – Planning questions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/>
              <a:t>Some questions to consider when planning for Unit 4 Outcome 2:</a:t>
            </a:r>
            <a:r>
              <a:rPr lang="en-US" sz="2000" dirty="0" smtClean="0"/>
              <a:t> </a:t>
            </a:r>
            <a:endParaRPr lang="en-US" sz="2000" dirty="0"/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will you prepare your students for this outcome?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What do your students know about security strategies, ineffective strategies and risk management?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will you develop a case study? How will this look? When will you create it? What scenario or organisation will you have?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What samples of case studies can you find in the media and online?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can your IT staff help you with this outcome? Make use of the support they can give you.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long will you need to teach and assess this task? Keep in mind this often takes place in the last few weeks of Term 3.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will you ensure that you develop an assessment task that meets requirements?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will your students address the case study? Structured questions, report in written format or report in multimedia format?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This is not to be a test or an examination/practice examination.</a:t>
            </a:r>
            <a:endParaRPr lang="en-AU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alt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/>
              <a:t>There are several </a:t>
            </a:r>
            <a:r>
              <a:rPr lang="en-AU" sz="2000" dirty="0" smtClean="0"/>
              <a:t>possible strategies </a:t>
            </a:r>
            <a:r>
              <a:rPr lang="en-AU" sz="2000" dirty="0"/>
              <a:t>for delivering this outcome.</a:t>
            </a:r>
          </a:p>
          <a:p>
            <a:pPr marL="0" indent="0">
              <a:buNone/>
            </a:pPr>
            <a:endParaRPr lang="en-AU" sz="1000" dirty="0"/>
          </a:p>
          <a:p>
            <a:pPr marL="0" indent="0">
              <a:buNone/>
            </a:pPr>
            <a:r>
              <a:rPr lang="en-AU" sz="2000" b="1" dirty="0"/>
              <a:t>Strategy 1</a:t>
            </a:r>
          </a:p>
          <a:p>
            <a:pPr marL="0" indent="0">
              <a:buNone/>
            </a:pPr>
            <a:r>
              <a:rPr lang="en-AU" sz="2000" dirty="0"/>
              <a:t>Complete the SAT with about 4 weeks to go in Term 3 and then introduce the SAC. Have:</a:t>
            </a:r>
          </a:p>
          <a:p>
            <a:r>
              <a:rPr lang="en-AU" sz="2000" dirty="0"/>
              <a:t>3 weeks for teaching and learning of the key knowledge</a:t>
            </a:r>
          </a:p>
          <a:p>
            <a:r>
              <a:rPr lang="en-AU" sz="2000" dirty="0"/>
              <a:t>Assessment (case study) in the last week in a double </a:t>
            </a:r>
            <a:r>
              <a:rPr lang="en-AU" sz="2000" dirty="0" smtClean="0"/>
              <a:t>period.</a:t>
            </a:r>
            <a:endParaRPr lang="en-AU" sz="2000" dirty="0"/>
          </a:p>
          <a:p>
            <a:pPr marL="0" indent="0">
              <a:buNone/>
            </a:pPr>
            <a:endParaRPr lang="en-AU" sz="1000" dirty="0"/>
          </a:p>
          <a:p>
            <a:pPr marL="0" indent="0">
              <a:buNone/>
            </a:pPr>
            <a:r>
              <a:rPr lang="en-AU" sz="2000" b="1" dirty="0"/>
              <a:t>Strategy 2</a:t>
            </a:r>
          </a:p>
          <a:p>
            <a:pPr marL="0" indent="0">
              <a:buNone/>
            </a:pPr>
            <a:r>
              <a:rPr lang="en-AU" sz="2000" dirty="0"/>
              <a:t>Complete the SAT at the end of Term 3 and have students working on the SAC from early in Term 3. Students are working on both at the same time. Assess the SAC in the last week or two.</a:t>
            </a:r>
          </a:p>
          <a:p>
            <a:pPr marL="0" indent="0">
              <a:buNone/>
            </a:pPr>
            <a:endParaRPr lang="en-AU" sz="1000" dirty="0"/>
          </a:p>
          <a:p>
            <a:pPr marL="0" indent="0">
              <a:buNone/>
            </a:pPr>
            <a:r>
              <a:rPr lang="en-AU" sz="2000" b="1" dirty="0"/>
              <a:t>Strategy 3</a:t>
            </a:r>
          </a:p>
          <a:p>
            <a:pPr marL="0" indent="0">
              <a:buNone/>
            </a:pPr>
            <a:r>
              <a:rPr lang="en-AU" sz="2000" dirty="0"/>
              <a:t>Complete the SAT with about 2 weeks to go in Term 3 and then introduce the SAC. Have:</a:t>
            </a:r>
          </a:p>
          <a:p>
            <a:r>
              <a:rPr lang="en-AU" sz="2000" dirty="0"/>
              <a:t>2 weeks before the holidays and 1 week after the holidays for teaching</a:t>
            </a:r>
          </a:p>
          <a:p>
            <a:r>
              <a:rPr lang="en-AU" sz="2000" dirty="0"/>
              <a:t>Assessment in the second week of Term </a:t>
            </a:r>
            <a:r>
              <a:rPr lang="en-AU" sz="2000" dirty="0" smtClean="0"/>
              <a:t>4.</a:t>
            </a:r>
            <a:endParaRPr lang="en-AU" sz="2000" dirty="0"/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156176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sz="3200" dirty="0">
                <a:solidFill>
                  <a:schemeClr val="bg1"/>
                </a:solidFill>
              </a:rPr>
              <a:t>Unit 4 Outcome 2 – </a:t>
            </a:r>
            <a:r>
              <a:rPr lang="en-AU" sz="3200" dirty="0" smtClean="0">
                <a:solidFill>
                  <a:schemeClr val="bg1"/>
                </a:solidFill>
              </a:rPr>
              <a:t>Strategies</a:t>
            </a:r>
            <a:endParaRPr lang="en-AU" altLang="en-US" sz="3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23813" y="0"/>
            <a:ext cx="7836173" cy="587375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4 Outcome 2 – Task development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AU" sz="1800" b="1" dirty="0" smtClean="0"/>
              <a:t>An approach for developing an assessment task could be: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 smtClean="0"/>
              <a:t>Determine the task type with the case study: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/>
              <a:t>s</a:t>
            </a:r>
            <a:r>
              <a:rPr lang="en-AU" sz="1600" dirty="0" smtClean="0"/>
              <a:t>tructured questions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/>
              <a:t>w</a:t>
            </a:r>
            <a:r>
              <a:rPr lang="en-AU" sz="1600" dirty="0" smtClean="0"/>
              <a:t>ritten report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/>
              <a:t>r</a:t>
            </a:r>
            <a:r>
              <a:rPr lang="en-AU" sz="1600" dirty="0" smtClean="0"/>
              <a:t>eport in multimedia format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Use the key knowledge, key </a:t>
            </a:r>
            <a:r>
              <a:rPr lang="en-AU" sz="1800" dirty="0" smtClean="0"/>
              <a:t>skills and performance </a:t>
            </a:r>
            <a:r>
              <a:rPr lang="en-AU" sz="1800" dirty="0"/>
              <a:t>descriptors </a:t>
            </a:r>
            <a:r>
              <a:rPr lang="en-AU" sz="1800" dirty="0" smtClean="0"/>
              <a:t>to </a:t>
            </a:r>
            <a:r>
              <a:rPr lang="en-AU" sz="1800" dirty="0"/>
              <a:t>determine the required content </a:t>
            </a:r>
            <a:r>
              <a:rPr lang="en-AU" sz="1800" dirty="0" smtClean="0"/>
              <a:t>to be included in the case study.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 smtClean="0"/>
              <a:t>Determine the structured questions or prompts required to address the case study.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 smtClean="0"/>
              <a:t>Develop the case study and consider the following: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 smtClean="0"/>
              <a:t>a fictitious organisation but real world with a level of complexity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/>
              <a:t>t</a:t>
            </a:r>
            <a:r>
              <a:rPr lang="en-AU" sz="1600" dirty="0" smtClean="0"/>
              <a:t>he organisation needs to be currently developing software and have some security strategies in place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 smtClean="0"/>
              <a:t>weaknesses within the security strategies and security risks to development practices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 smtClean="0"/>
              <a:t>threats and vulnerabilities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/>
              <a:t>a</a:t>
            </a:r>
            <a:r>
              <a:rPr lang="en-AU" sz="1600" dirty="0" smtClean="0"/>
              <a:t>reas for students to consider legal, and ethical issues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Develop a marking scheme consistent with the key skills and the performance </a:t>
            </a:r>
            <a:r>
              <a:rPr lang="en-AU" sz="1800" dirty="0" smtClean="0"/>
              <a:t>descriptors (100 marks).</a:t>
            </a:r>
            <a:endParaRPr lang="en-AU" sz="1800" dirty="0"/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Complete the task yourself and determine how long students will need to complete the task</a:t>
            </a:r>
            <a:r>
              <a:rPr lang="en-AU" sz="1800" dirty="0" smtClean="0"/>
              <a:t>.</a:t>
            </a:r>
            <a:endParaRPr lang="en-AU" sz="2000" dirty="0"/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7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627784" cy="548680"/>
          </a:xfrm>
        </p:spPr>
        <p:txBody>
          <a:bodyPr/>
          <a:lstStyle/>
          <a:p>
            <a:pPr algn="l" eaLnBrk="1" hangingPunct="1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</a:t>
            </a:r>
            <a:r>
              <a:rPr lang="en-AU" sz="2000" dirty="0" smtClean="0"/>
              <a:t>2019. </a:t>
            </a:r>
            <a:endParaRPr lang="en-AU" sz="2000" dirty="0"/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25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52432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2 – Commercial tasks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If using a commercial task: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Check the task </a:t>
            </a:r>
            <a:r>
              <a:rPr lang="en-AU" sz="2000" dirty="0"/>
              <a:t>against the </a:t>
            </a:r>
            <a:r>
              <a:rPr lang="en-AU" sz="2000" dirty="0" smtClean="0"/>
              <a:t>outcome statement, key </a:t>
            </a:r>
            <a:r>
              <a:rPr lang="en-AU" sz="2000" dirty="0"/>
              <a:t>knowledge and key skills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Only include content that is within the scope of the outcome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The task </a:t>
            </a:r>
            <a:r>
              <a:rPr lang="en-AU" sz="2000" dirty="0"/>
              <a:t>it is to be significantly modified in terms of context and </a:t>
            </a:r>
            <a:r>
              <a:rPr lang="en-AU" sz="2000" dirty="0" smtClean="0"/>
              <a:t>content.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Marking </a:t>
            </a:r>
            <a:r>
              <a:rPr lang="en-AU" sz="2000" dirty="0"/>
              <a:t>schemes also need to be </a:t>
            </a:r>
            <a:r>
              <a:rPr lang="en-AU" sz="2000" dirty="0" smtClean="0"/>
              <a:t>checked to ensure accuracy and that they contribute to 100 marks.</a:t>
            </a:r>
            <a:endParaRPr lang="en-AU" sz="2000" dirty="0"/>
          </a:p>
          <a:p>
            <a:pPr marL="0" indent="0">
              <a:buNone/>
            </a:pPr>
            <a:endParaRPr lang="en-AU" sz="2000" dirty="0"/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8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</a:t>
            </a:r>
            <a:r>
              <a:rPr lang="en-AU" sz="2800" dirty="0" smtClean="0"/>
              <a:t>Technologies</a:t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Victorian Curriculum and Assessment Authority</a:t>
            </a:r>
            <a:endParaRPr lang="en-AU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92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Unit 4 Software development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8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681146"/>
              </p:ext>
            </p:extLst>
          </p:nvPr>
        </p:nvGraphicFramePr>
        <p:xfrm>
          <a:off x="0" y="980728"/>
          <a:ext cx="91440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20517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8033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Unit 4 Outcome 1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Development and evaluation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84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3722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sz="3200" dirty="0">
                <a:solidFill>
                  <a:schemeClr val="bg1"/>
                </a:solidFill>
              </a:rPr>
              <a:t>Unit </a:t>
            </a:r>
            <a:r>
              <a:rPr lang="en-AU" sz="3200" dirty="0" smtClean="0">
                <a:solidFill>
                  <a:schemeClr val="bg1"/>
                </a:solidFill>
              </a:rPr>
              <a:t>4 </a:t>
            </a:r>
            <a:r>
              <a:rPr lang="en-AU" sz="3200" dirty="0">
                <a:solidFill>
                  <a:schemeClr val="bg1"/>
                </a:solidFill>
              </a:rPr>
              <a:t>Outcome 1 – Background</a:t>
            </a:r>
            <a:endParaRPr lang="en-AU" altLang="en-US" sz="3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257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779912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63722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4 Outcome 1 – Background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4868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On completion of this unit the student should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develop and evaluate a software solution that meets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evaluate the effectiveness of the development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assess the effectiveness of the project plan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Software tools: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appropriate programming language.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Appropriate tool for documenting project plans.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Assessment contribution: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School-assessed Task for Unit 3 Outcome 2 and Unit 4 Outcome 1 will contribute 30 per cent to the study score.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Unit 4 Outcome 1 is worth 15 per cent.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Address VCAA SAT criteria.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7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3813" y="0"/>
            <a:ext cx="7836173" cy="587375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4 Outcome </a:t>
            </a:r>
            <a:r>
              <a:rPr lang="en-AU" sz="3200" dirty="0">
                <a:solidFill>
                  <a:schemeClr val="bg1"/>
                </a:solidFill>
              </a:rPr>
              <a:t>1</a:t>
            </a:r>
            <a:r>
              <a:rPr lang="en-AU" sz="3200" dirty="0" smtClean="0">
                <a:solidFill>
                  <a:schemeClr val="bg1"/>
                </a:solidFill>
              </a:rPr>
              <a:t> – Planning questions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/>
              <a:t>Some questions to consider when planning for Unit 4 Outcome 1:</a:t>
            </a:r>
            <a:r>
              <a:rPr lang="en-US" sz="2000" dirty="0" smtClean="0"/>
              <a:t> </a:t>
            </a:r>
            <a:endParaRPr lang="en-US" sz="2000" dirty="0"/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will you prepare your students for this outcome?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What do your students need to know about developing and evaluating software solutions?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What assessment criteria will they need to meet? Refer to the Administrative information for the SAT on the study page.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will your students identify what they planned in Unit 3 Outcome 2 can be achieved for Unit 4 Outcome 1? Can they actually develop the software solution?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will your students manage the remaining project?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How and when will you observe, authenticate and assess this task?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What model will you use for teaching and assessment?</a:t>
            </a:r>
          </a:p>
          <a:p>
            <a:pPr lvl="1" indent="-379413">
              <a:spcBef>
                <a:spcPts val="600"/>
              </a:spcBef>
            </a:pPr>
            <a:r>
              <a:rPr lang="en-AU" sz="2000" dirty="0" smtClean="0"/>
              <a:t>Teaching and assessing each criterion – feedback between criterion.</a:t>
            </a:r>
          </a:p>
          <a:p>
            <a:pPr lvl="1" indent="-379413">
              <a:spcBef>
                <a:spcPts val="600"/>
              </a:spcBef>
            </a:pPr>
            <a:r>
              <a:rPr lang="en-AU" sz="2000" dirty="0" smtClean="0"/>
              <a:t>Teaching while students complete Part 2 of the SAT and submit as one task – feedback on all criteria.</a:t>
            </a:r>
            <a:endParaRPr lang="en-AU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alt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95936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56521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Programming requirements</a:t>
            </a:r>
            <a:endParaRPr lang="en-AU" sz="32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95338"/>
            <a:ext cx="71628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8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741AF9-6239-47A0-B34A-FDD83DA3D6D3}"/>
</file>

<file path=customXml/itemProps3.xml><?xml version="1.0" encoding="utf-8"?>
<ds:datastoreItem xmlns:ds="http://schemas.openxmlformats.org/officeDocument/2006/customXml" ds:itemID="{AA44A985-73BC-4531-86B4-1295B093A7A2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1aab662d-a6b2-42d6-996b-a574723d1ad8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688</TotalTime>
  <Words>1537</Words>
  <Application>Microsoft Office PowerPoint</Application>
  <PresentationFormat>On-screen Show (4:3)</PresentationFormat>
  <Paragraphs>179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Courier New</vt:lpstr>
      <vt:lpstr>VCE_PP_Template</vt:lpstr>
      <vt:lpstr>Unit 4 Software development  Delivering the outcomes</vt:lpstr>
      <vt:lpstr>Copyright</vt:lpstr>
      <vt:lpstr>Unit 4 Software development</vt:lpstr>
      <vt:lpstr>PowerPoint Presentation</vt:lpstr>
      <vt:lpstr>Delivering Unit 4 Outcome 1  Development and evaluation</vt:lpstr>
      <vt:lpstr>PowerPoint Presentation</vt:lpstr>
      <vt:lpstr>PowerPoint Presentation</vt:lpstr>
      <vt:lpstr>Unit 4 Outcome 1 – Planning questions</vt:lpstr>
      <vt:lpstr>PowerPoint Presentation</vt:lpstr>
      <vt:lpstr>PowerPoint Presentation</vt:lpstr>
      <vt:lpstr>PowerPoint Presentation</vt:lpstr>
      <vt:lpstr>PowerPoint Presentation</vt:lpstr>
      <vt:lpstr>Delivering Unit 4 Outcome 2  Software security</vt:lpstr>
      <vt:lpstr>PowerPoint Presentation</vt:lpstr>
      <vt:lpstr>Unit 4 Outcome 2 – Background</vt:lpstr>
      <vt:lpstr>Unit 4 Outcome 2 – Descriptors</vt:lpstr>
      <vt:lpstr>Unit 4 Outcome 2 – Planning questions</vt:lpstr>
      <vt:lpstr>PowerPoint Presentation</vt:lpstr>
      <vt:lpstr>Unit 4 Outcome 2 – Task development</vt:lpstr>
      <vt:lpstr>PowerPoint Presentation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Feain, Philip A</dc:creator>
  <cp:lastModifiedBy>Coleman, Julie J</cp:lastModifiedBy>
  <cp:revision>107</cp:revision>
  <cp:lastPrinted>2019-07-08T03:44:31Z</cp:lastPrinted>
  <dcterms:created xsi:type="dcterms:W3CDTF">2019-06-24T04:01:49Z</dcterms:created>
  <dcterms:modified xsi:type="dcterms:W3CDTF">2020-05-29T00:13:10Z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