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1.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7"/>
  </p:notesMasterIdLst>
  <p:sldIdLst>
    <p:sldId id="329" r:id="rId5"/>
    <p:sldId id="425" r:id="rId6"/>
    <p:sldId id="698" r:id="rId7"/>
    <p:sldId id="688" r:id="rId8"/>
    <p:sldId id="715" r:id="rId9"/>
    <p:sldId id="426" r:id="rId10"/>
    <p:sldId id="700" r:id="rId11"/>
    <p:sldId id="427" r:id="rId12"/>
    <p:sldId id="723" r:id="rId13"/>
    <p:sldId id="699" r:id="rId14"/>
    <p:sldId id="716" r:id="rId15"/>
    <p:sldId id="725" r:id="rId16"/>
    <p:sldId id="724" r:id="rId17"/>
    <p:sldId id="738" r:id="rId18"/>
    <p:sldId id="382" r:id="rId19"/>
    <p:sldId id="734" r:id="rId20"/>
    <p:sldId id="737" r:id="rId21"/>
    <p:sldId id="735" r:id="rId22"/>
    <p:sldId id="428" r:id="rId23"/>
    <p:sldId id="720" r:id="rId24"/>
    <p:sldId id="729" r:id="rId25"/>
    <p:sldId id="431" r:id="rId26"/>
    <p:sldId id="718" r:id="rId27"/>
    <p:sldId id="443" r:id="rId28"/>
    <p:sldId id="719" r:id="rId29"/>
    <p:sldId id="444" r:id="rId30"/>
    <p:sldId id="399" r:id="rId31"/>
    <p:sldId id="709" r:id="rId32"/>
    <p:sldId id="366" r:id="rId33"/>
    <p:sldId id="697" r:id="rId34"/>
    <p:sldId id="445" r:id="rId35"/>
    <p:sldId id="446" r:id="rId36"/>
    <p:sldId id="730" r:id="rId37"/>
    <p:sldId id="727" r:id="rId38"/>
    <p:sldId id="731" r:id="rId39"/>
    <p:sldId id="666" r:id="rId40"/>
    <p:sldId id="721" r:id="rId41"/>
    <p:sldId id="432" r:id="rId42"/>
    <p:sldId id="256" r:id="rId43"/>
    <p:sldId id="728" r:id="rId44"/>
    <p:sldId id="705" r:id="rId45"/>
    <p:sldId id="330" r:id="rId4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yn Douglass" initials="RD" lastIdx="18" clrIdx="0">
    <p:extLst>
      <p:ext uri="{19B8F6BF-5375-455C-9EA6-DF929625EA0E}">
        <p15:presenceInfo xmlns:p15="http://schemas.microsoft.com/office/powerpoint/2012/main" userId="S::Robyn.Douglass@education.vic.gov.au::e3a524c2-4098-407d-8e2e-0b6466bbf4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65047" autoAdjust="0"/>
  </p:normalViewPr>
  <p:slideViewPr>
    <p:cSldViewPr snapToGrid="0">
      <p:cViewPr varScale="1">
        <p:scale>
          <a:sx n="32" d="100"/>
          <a:sy n="32" d="100"/>
        </p:scale>
        <p:origin x="804" y="24"/>
      </p:cViewPr>
      <p:guideLst/>
    </p:cSldViewPr>
  </p:slideViewPr>
  <p:outlineViewPr>
    <p:cViewPr>
      <p:scale>
        <a:sx n="33" d="100"/>
        <a:sy n="33" d="100"/>
      </p:scale>
      <p:origin x="0" y="-336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A91711-69CE-4B4B-A8EA-35D0B642FF02}" type="doc">
      <dgm:prSet loTypeId="urn:microsoft.com/office/officeart/2008/layout/BendingPictureBlocks" loCatId="picture" qsTypeId="urn:microsoft.com/office/officeart/2005/8/quickstyle/simple1" qsCatId="simple" csTypeId="urn:microsoft.com/office/officeart/2005/8/colors/accent2_2" csCatId="accent2" phldr="1"/>
      <dgm:spPr/>
      <dgm:t>
        <a:bodyPr/>
        <a:lstStyle/>
        <a:p>
          <a:endParaRPr lang="en-AU"/>
        </a:p>
      </dgm:t>
    </dgm:pt>
    <dgm:pt modelId="{CE00E1E5-1AC7-4CB5-AA81-A7E7A8775F87}">
      <dgm:prSet phldrT="[Text]" custT="1"/>
      <dgm:spPr/>
      <dgm:t>
        <a:bodyPr/>
        <a:lstStyle/>
        <a:p>
          <a:r>
            <a:rPr lang="en-AU" sz="1400" b="1" dirty="0"/>
            <a:t>VCE and VCAL </a:t>
          </a:r>
          <a:r>
            <a:rPr lang="en-AU" sz="1600" b="1" dirty="0"/>
            <a:t>Administrative</a:t>
          </a:r>
          <a:r>
            <a:rPr lang="en-AU" sz="1400" b="1" dirty="0"/>
            <a:t> Handbook 2023</a:t>
          </a:r>
        </a:p>
      </dgm:t>
    </dgm:pt>
    <dgm:pt modelId="{94F61018-04A9-4AE8-A572-0B163835C17D}" type="parTrans" cxnId="{492B7A6A-B0E2-4E1C-B1C5-50C677939797}">
      <dgm:prSet/>
      <dgm:spPr/>
      <dgm:t>
        <a:bodyPr/>
        <a:lstStyle/>
        <a:p>
          <a:endParaRPr lang="en-AU"/>
        </a:p>
      </dgm:t>
    </dgm:pt>
    <dgm:pt modelId="{3B0D1CED-66DF-4344-993B-FB54D842A491}" type="sibTrans" cxnId="{492B7A6A-B0E2-4E1C-B1C5-50C677939797}">
      <dgm:prSet/>
      <dgm:spPr/>
      <dgm:t>
        <a:bodyPr/>
        <a:lstStyle/>
        <a:p>
          <a:endParaRPr lang="en-AU"/>
        </a:p>
      </dgm:t>
    </dgm:pt>
    <dgm:pt modelId="{FCF87C70-056B-4B0C-98DF-D6D01B29FF15}">
      <dgm:prSet phldrT="[Text]" custT="1"/>
      <dgm:spPr/>
      <dgm:t>
        <a:bodyPr/>
        <a:lstStyle/>
        <a:p>
          <a:r>
            <a:rPr lang="en-AU" sz="1600" b="1" dirty="0"/>
            <a:t>VCE Chemistry                 Study </a:t>
          </a:r>
          <a:r>
            <a:rPr lang="en-AU" sz="1600" b="1"/>
            <a:t>Design 2023-2027</a:t>
          </a:r>
          <a:endParaRPr lang="en-AU" sz="1600" b="1" dirty="0"/>
        </a:p>
      </dgm:t>
    </dgm:pt>
    <dgm:pt modelId="{2E577EF6-6B17-4693-99D2-7E2AFAFFB9D4}" type="parTrans" cxnId="{BCD84CA6-66B6-4782-AFAE-ECF281FE36ED}">
      <dgm:prSet/>
      <dgm:spPr/>
      <dgm:t>
        <a:bodyPr/>
        <a:lstStyle/>
        <a:p>
          <a:endParaRPr lang="en-AU"/>
        </a:p>
      </dgm:t>
    </dgm:pt>
    <dgm:pt modelId="{6A4924DD-7CC8-40BE-AD4B-CC75FDD4F800}" type="sibTrans" cxnId="{BCD84CA6-66B6-4782-AFAE-ECF281FE36ED}">
      <dgm:prSet/>
      <dgm:spPr/>
      <dgm:t>
        <a:bodyPr/>
        <a:lstStyle/>
        <a:p>
          <a:endParaRPr lang="en-AU"/>
        </a:p>
      </dgm:t>
    </dgm:pt>
    <dgm:pt modelId="{4571B718-3067-4C4B-9C6E-92F3A1ED2137}" type="pres">
      <dgm:prSet presAssocID="{D4A91711-69CE-4B4B-A8EA-35D0B642FF02}" presName="Name0" presStyleCnt="0">
        <dgm:presLayoutVars>
          <dgm:dir/>
          <dgm:resizeHandles/>
        </dgm:presLayoutVars>
      </dgm:prSet>
      <dgm:spPr/>
    </dgm:pt>
    <dgm:pt modelId="{BD5FF34D-8B9D-431B-9728-A9D0D0FE8D99}" type="pres">
      <dgm:prSet presAssocID="{CE00E1E5-1AC7-4CB5-AA81-A7E7A8775F87}" presName="composite" presStyleCnt="0"/>
      <dgm:spPr/>
    </dgm:pt>
    <dgm:pt modelId="{D8F3250F-9356-4434-83BD-F47372761BB6}" type="pres">
      <dgm:prSet presAssocID="{CE00E1E5-1AC7-4CB5-AA81-A7E7A8775F87}" presName="rect1" presStyleLbl="bgImgPlace1" presStyleIdx="0" presStyleCnt="2"/>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0105" r="20105"/>
          </a:stretch>
        </a:blipFill>
      </dgm:spPr>
    </dgm:pt>
    <dgm:pt modelId="{B9E2039B-3796-454E-9A77-4F4E5A5B265B}" type="pres">
      <dgm:prSet presAssocID="{CE00E1E5-1AC7-4CB5-AA81-A7E7A8775F87}" presName="rect2" presStyleLbl="node1" presStyleIdx="0" presStyleCnt="2" custScaleX="165157" custScaleY="162918">
        <dgm:presLayoutVars>
          <dgm:bulletEnabled val="1"/>
        </dgm:presLayoutVars>
      </dgm:prSet>
      <dgm:spPr/>
    </dgm:pt>
    <dgm:pt modelId="{8E339A50-B256-4138-8ACD-33FD4D1E2973}" type="pres">
      <dgm:prSet presAssocID="{3B0D1CED-66DF-4344-993B-FB54D842A491}" presName="sibTrans" presStyleCnt="0"/>
      <dgm:spPr/>
    </dgm:pt>
    <dgm:pt modelId="{6134F7DA-8351-46F2-AAEE-1452A8B6328D}" type="pres">
      <dgm:prSet presAssocID="{FCF87C70-056B-4B0C-98DF-D6D01B29FF15}" presName="composite" presStyleCnt="0"/>
      <dgm:spPr/>
    </dgm:pt>
    <dgm:pt modelId="{82BEF0FA-482C-408C-A4E4-35EC87F27B69}" type="pres">
      <dgm:prSet presAssocID="{FCF87C70-056B-4B0C-98DF-D6D01B29FF15}" presName="rect1" presStyleLbl="bgImgPlace1" presStyleIdx="1" presStyleCnt="2" custScaleX="57154" custScaleY="88605"/>
      <dgm:spPr>
        <a:blipFill rotWithShape="1">
          <a:blip xmlns:r="http://schemas.openxmlformats.org/officeDocument/2006/relationships" r:embed="rId2"/>
          <a:srcRect/>
          <a:stretch>
            <a:fillRect t="-5000" b="-5000"/>
          </a:stretch>
        </a:blipFill>
      </dgm:spPr>
    </dgm:pt>
    <dgm:pt modelId="{64E2C9B5-3C28-40FE-B6AD-1EC4FC732E7E}" type="pres">
      <dgm:prSet presAssocID="{FCF87C70-056B-4B0C-98DF-D6D01B29FF15}" presName="rect2" presStyleLbl="node1" presStyleIdx="1" presStyleCnt="2" custScaleX="146718" custScaleY="165119" custLinFactNeighborX="1952" custLinFactNeighborY="4390">
        <dgm:presLayoutVars>
          <dgm:bulletEnabled val="1"/>
        </dgm:presLayoutVars>
      </dgm:prSet>
      <dgm:spPr/>
    </dgm:pt>
  </dgm:ptLst>
  <dgm:cxnLst>
    <dgm:cxn modelId="{492B7A6A-B0E2-4E1C-B1C5-50C677939797}" srcId="{D4A91711-69CE-4B4B-A8EA-35D0B642FF02}" destId="{CE00E1E5-1AC7-4CB5-AA81-A7E7A8775F87}" srcOrd="0" destOrd="0" parTransId="{94F61018-04A9-4AE8-A572-0B163835C17D}" sibTransId="{3B0D1CED-66DF-4344-993B-FB54D842A491}"/>
    <dgm:cxn modelId="{AF2CA87B-AF9B-4D5E-B7B1-76829A2F33D4}" type="presOf" srcId="{CE00E1E5-1AC7-4CB5-AA81-A7E7A8775F87}" destId="{B9E2039B-3796-454E-9A77-4F4E5A5B265B}" srcOrd="0" destOrd="0" presId="urn:microsoft.com/office/officeart/2008/layout/BendingPictureBlocks"/>
    <dgm:cxn modelId="{13D7C29B-172C-44E5-A99E-ED5391EEB0F1}" type="presOf" srcId="{FCF87C70-056B-4B0C-98DF-D6D01B29FF15}" destId="{64E2C9B5-3C28-40FE-B6AD-1EC4FC732E7E}" srcOrd="0" destOrd="0" presId="urn:microsoft.com/office/officeart/2008/layout/BendingPictureBlocks"/>
    <dgm:cxn modelId="{AA25DF9D-ED20-4A47-8DD0-CCCE536074DD}" type="presOf" srcId="{D4A91711-69CE-4B4B-A8EA-35D0B642FF02}" destId="{4571B718-3067-4C4B-9C6E-92F3A1ED2137}" srcOrd="0" destOrd="0" presId="urn:microsoft.com/office/officeart/2008/layout/BendingPictureBlocks"/>
    <dgm:cxn modelId="{BCD84CA6-66B6-4782-AFAE-ECF281FE36ED}" srcId="{D4A91711-69CE-4B4B-A8EA-35D0B642FF02}" destId="{FCF87C70-056B-4B0C-98DF-D6D01B29FF15}" srcOrd="1" destOrd="0" parTransId="{2E577EF6-6B17-4693-99D2-7E2AFAFFB9D4}" sibTransId="{6A4924DD-7CC8-40BE-AD4B-CC75FDD4F800}"/>
    <dgm:cxn modelId="{4FB8D024-D5CE-483F-85E1-B4416272876D}" type="presParOf" srcId="{4571B718-3067-4C4B-9C6E-92F3A1ED2137}" destId="{BD5FF34D-8B9D-431B-9728-A9D0D0FE8D99}" srcOrd="0" destOrd="0" presId="urn:microsoft.com/office/officeart/2008/layout/BendingPictureBlocks"/>
    <dgm:cxn modelId="{EC01F1E1-D471-4AA3-8271-67717F30BC89}" type="presParOf" srcId="{BD5FF34D-8B9D-431B-9728-A9D0D0FE8D99}" destId="{D8F3250F-9356-4434-83BD-F47372761BB6}" srcOrd="0" destOrd="0" presId="urn:microsoft.com/office/officeart/2008/layout/BendingPictureBlocks"/>
    <dgm:cxn modelId="{C91072A1-72C6-4B51-8B6A-6B3BA0CED8B1}" type="presParOf" srcId="{BD5FF34D-8B9D-431B-9728-A9D0D0FE8D99}" destId="{B9E2039B-3796-454E-9A77-4F4E5A5B265B}" srcOrd="1" destOrd="0" presId="urn:microsoft.com/office/officeart/2008/layout/BendingPictureBlocks"/>
    <dgm:cxn modelId="{0325547D-E5FB-4F11-A8C4-3DA41A688501}" type="presParOf" srcId="{4571B718-3067-4C4B-9C6E-92F3A1ED2137}" destId="{8E339A50-B256-4138-8ACD-33FD4D1E2973}" srcOrd="1" destOrd="0" presId="urn:microsoft.com/office/officeart/2008/layout/BendingPictureBlocks"/>
    <dgm:cxn modelId="{267D99ED-F88A-4DC5-852F-FA193A52F4F2}" type="presParOf" srcId="{4571B718-3067-4C4B-9C6E-92F3A1ED2137}" destId="{6134F7DA-8351-46F2-AAEE-1452A8B6328D}" srcOrd="2" destOrd="0" presId="urn:microsoft.com/office/officeart/2008/layout/BendingPictureBlocks"/>
    <dgm:cxn modelId="{99B7BDBD-682F-46C9-918E-D912B2E6FCB7}" type="presParOf" srcId="{6134F7DA-8351-46F2-AAEE-1452A8B6328D}" destId="{82BEF0FA-482C-408C-A4E4-35EC87F27B69}" srcOrd="0" destOrd="0" presId="urn:microsoft.com/office/officeart/2008/layout/BendingPictureBlocks"/>
    <dgm:cxn modelId="{F1AF7468-20FB-4CC7-A2C4-38684F5F9133}" type="presParOf" srcId="{6134F7DA-8351-46F2-AAEE-1452A8B6328D}" destId="{64E2C9B5-3C28-40FE-B6AD-1EC4FC732E7E}" srcOrd="1" destOrd="0" presId="urn:microsoft.com/office/officeart/2008/layout/Bend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784AF5-0472-4B1D-A633-400FADF92239}" type="doc">
      <dgm:prSet loTypeId="urn:microsoft.com/office/officeart/2005/8/layout/architecture" loCatId="list" qsTypeId="urn:microsoft.com/office/officeart/2005/8/quickstyle/simple1" qsCatId="simple" csTypeId="urn:microsoft.com/office/officeart/2005/8/colors/accent2_5" csCatId="accent2" phldr="1"/>
      <dgm:spPr/>
      <dgm:t>
        <a:bodyPr/>
        <a:lstStyle/>
        <a:p>
          <a:endParaRPr lang="en-AU"/>
        </a:p>
      </dgm:t>
    </dgm:pt>
    <dgm:pt modelId="{4225839E-94E3-4155-9A73-003E1B227AA5}">
      <dgm:prSet phldrT="[Text]" custT="1"/>
      <dgm:spPr/>
      <dgm:t>
        <a:bodyPr/>
        <a:lstStyle/>
        <a:p>
          <a:r>
            <a:rPr lang="en-AU" sz="4400" dirty="0"/>
            <a:t>Scope of study, Rationale, Aims</a:t>
          </a:r>
        </a:p>
      </dgm:t>
    </dgm:pt>
    <dgm:pt modelId="{57A67F19-EF77-4974-8094-A708F1F4E6DF}" type="parTrans" cxnId="{3250FD69-C6F1-4CB0-9B17-7BB3EA09D42A}">
      <dgm:prSet/>
      <dgm:spPr/>
      <dgm:t>
        <a:bodyPr/>
        <a:lstStyle/>
        <a:p>
          <a:endParaRPr lang="en-AU"/>
        </a:p>
      </dgm:t>
    </dgm:pt>
    <dgm:pt modelId="{DF1BE4B0-5B52-4D78-8C68-6EBDE151E11E}" type="sibTrans" cxnId="{3250FD69-C6F1-4CB0-9B17-7BB3EA09D42A}">
      <dgm:prSet/>
      <dgm:spPr/>
      <dgm:t>
        <a:bodyPr/>
        <a:lstStyle/>
        <a:p>
          <a:endParaRPr lang="en-AU"/>
        </a:p>
      </dgm:t>
    </dgm:pt>
    <dgm:pt modelId="{567FACCD-8731-4F9C-B5A7-73CF839790D5}">
      <dgm:prSet phldrT="[Text]" custT="1"/>
      <dgm:spPr/>
      <dgm:t>
        <a:bodyPr/>
        <a:lstStyle/>
        <a:p>
          <a:r>
            <a:rPr lang="en-AU" sz="3600" dirty="0"/>
            <a:t>Cross-study specifications</a:t>
          </a:r>
        </a:p>
      </dgm:t>
    </dgm:pt>
    <dgm:pt modelId="{94367D44-A1FC-4DEA-8F0E-980A39CAFCBE}" type="parTrans" cxnId="{F37A9A34-3114-400B-8495-74430999C54A}">
      <dgm:prSet/>
      <dgm:spPr/>
      <dgm:t>
        <a:bodyPr/>
        <a:lstStyle/>
        <a:p>
          <a:endParaRPr lang="en-AU"/>
        </a:p>
      </dgm:t>
    </dgm:pt>
    <dgm:pt modelId="{183F0CBC-7039-4689-96A0-C9B47FAF4F00}" type="sibTrans" cxnId="{F37A9A34-3114-400B-8495-74430999C54A}">
      <dgm:prSet/>
      <dgm:spPr/>
      <dgm:t>
        <a:bodyPr/>
        <a:lstStyle/>
        <a:p>
          <a:endParaRPr lang="en-AU"/>
        </a:p>
      </dgm:t>
    </dgm:pt>
    <dgm:pt modelId="{50EED110-BAF7-481F-B587-CB8BD981F99B}">
      <dgm:prSet phldrT="[Text]" custT="1"/>
      <dgm:spPr/>
      <dgm:t>
        <a:bodyPr/>
        <a:lstStyle/>
        <a:p>
          <a:r>
            <a:rPr lang="en-AU" sz="2400" b="1" dirty="0"/>
            <a:t>4 Units</a:t>
          </a:r>
        </a:p>
      </dgm:t>
    </dgm:pt>
    <dgm:pt modelId="{FAE02565-B17E-402F-AF87-27DB44E95DDD}" type="parTrans" cxnId="{9A5B2CEC-F761-4378-8F99-BFF3C3631D05}">
      <dgm:prSet/>
      <dgm:spPr/>
      <dgm:t>
        <a:bodyPr/>
        <a:lstStyle/>
        <a:p>
          <a:endParaRPr lang="en-AU"/>
        </a:p>
      </dgm:t>
    </dgm:pt>
    <dgm:pt modelId="{788CE60B-A601-4E4A-8C4F-60B8DED97078}" type="sibTrans" cxnId="{9A5B2CEC-F761-4378-8F99-BFF3C3631D05}">
      <dgm:prSet/>
      <dgm:spPr/>
      <dgm:t>
        <a:bodyPr/>
        <a:lstStyle/>
        <a:p>
          <a:endParaRPr lang="en-AU"/>
        </a:p>
      </dgm:t>
    </dgm:pt>
    <dgm:pt modelId="{51F8E89E-1875-4BFA-8A3A-2BD0247BD1CF}">
      <dgm:prSet phldrT="[Text]" custT="1"/>
      <dgm:spPr/>
      <dgm:t>
        <a:bodyPr/>
        <a:lstStyle/>
        <a:p>
          <a:r>
            <a:rPr lang="en-AU" sz="2000" b="1" dirty="0"/>
            <a:t>11 Areas of Study</a:t>
          </a:r>
        </a:p>
        <a:p>
          <a:r>
            <a:rPr lang="en-AU" sz="1700" dirty="0"/>
            <a:t>Key Knowledge (and relevant Key Science Skills)</a:t>
          </a:r>
        </a:p>
      </dgm:t>
    </dgm:pt>
    <dgm:pt modelId="{CBB88330-7DA5-41E1-8B55-D789892D7E07}" type="parTrans" cxnId="{4FD28B0D-86B2-42C8-B027-9B2690EEF076}">
      <dgm:prSet/>
      <dgm:spPr/>
      <dgm:t>
        <a:bodyPr/>
        <a:lstStyle/>
        <a:p>
          <a:endParaRPr lang="en-AU"/>
        </a:p>
      </dgm:t>
    </dgm:pt>
    <dgm:pt modelId="{D73AA15C-7BC7-4CF3-B10C-7D7919404AA9}" type="sibTrans" cxnId="{4FD28B0D-86B2-42C8-B027-9B2690EEF076}">
      <dgm:prSet/>
      <dgm:spPr/>
      <dgm:t>
        <a:bodyPr/>
        <a:lstStyle/>
        <a:p>
          <a:endParaRPr lang="en-AU"/>
        </a:p>
      </dgm:t>
    </dgm:pt>
    <dgm:pt modelId="{4847EE2B-999B-4D3E-9254-FDA5EBD0A357}">
      <dgm:prSet phldrT="[Text]"/>
      <dgm:spPr/>
      <dgm:t>
        <a:bodyPr/>
        <a:lstStyle/>
        <a:p>
          <a:r>
            <a:rPr lang="en-AU" dirty="0"/>
            <a:t>Terms used in this study</a:t>
          </a:r>
        </a:p>
      </dgm:t>
    </dgm:pt>
    <dgm:pt modelId="{68BCCDBC-E2EC-46F8-82DD-208DE909A8B8}" type="parTrans" cxnId="{6369AE3F-553A-4CF4-9054-58C5429B2B04}">
      <dgm:prSet/>
      <dgm:spPr/>
      <dgm:t>
        <a:bodyPr/>
        <a:lstStyle/>
        <a:p>
          <a:endParaRPr lang="en-AU"/>
        </a:p>
      </dgm:t>
    </dgm:pt>
    <dgm:pt modelId="{B4A02B4E-8840-4018-8820-3CD60D0B1621}" type="sibTrans" cxnId="{6369AE3F-553A-4CF4-9054-58C5429B2B04}">
      <dgm:prSet/>
      <dgm:spPr/>
      <dgm:t>
        <a:bodyPr/>
        <a:lstStyle/>
        <a:p>
          <a:endParaRPr lang="en-AU"/>
        </a:p>
      </dgm:t>
    </dgm:pt>
    <dgm:pt modelId="{5AAEC948-51FC-45B3-94F1-9A23D85C2A92}">
      <dgm:prSet phldrT="[Text]"/>
      <dgm:spPr/>
      <dgm:t>
        <a:bodyPr/>
        <a:lstStyle/>
        <a:p>
          <a:pPr>
            <a:buNone/>
          </a:pPr>
          <a:r>
            <a:rPr lang="en-AU" b="1" dirty="0"/>
            <a:t>Assessment</a:t>
          </a:r>
        </a:p>
        <a:p>
          <a:pPr>
            <a:buFont typeface="Arial" panose="020B0604020202020204" pitchFamily="34" charset="0"/>
            <a:buChar char="•"/>
          </a:pPr>
          <a:r>
            <a:rPr lang="en-AU" dirty="0"/>
            <a:t>1. Satisfactory completion- certification</a:t>
          </a:r>
        </a:p>
        <a:p>
          <a:pPr>
            <a:buFont typeface="Arial" panose="020B0604020202020204" pitchFamily="34" charset="0"/>
            <a:buChar char="•"/>
          </a:pPr>
          <a:r>
            <a:rPr lang="en-AU" dirty="0"/>
            <a:t>2. Levels of achievement </a:t>
          </a:r>
        </a:p>
      </dgm:t>
    </dgm:pt>
    <dgm:pt modelId="{BDFA5D08-6872-40CC-91BA-EB74FEC5E971}" type="parTrans" cxnId="{B72A3A0E-DB8D-449D-BB7C-0B676EC9DB58}">
      <dgm:prSet/>
      <dgm:spPr/>
      <dgm:t>
        <a:bodyPr/>
        <a:lstStyle/>
        <a:p>
          <a:endParaRPr lang="en-AU"/>
        </a:p>
      </dgm:t>
    </dgm:pt>
    <dgm:pt modelId="{06A30595-8E1D-4067-8C3F-B8195D82F045}" type="sibTrans" cxnId="{B72A3A0E-DB8D-449D-BB7C-0B676EC9DB58}">
      <dgm:prSet/>
      <dgm:spPr/>
      <dgm:t>
        <a:bodyPr/>
        <a:lstStyle/>
        <a:p>
          <a:endParaRPr lang="en-AU"/>
        </a:p>
      </dgm:t>
    </dgm:pt>
    <dgm:pt modelId="{349CADF1-DBE8-4620-AE30-0D819170B799}" type="pres">
      <dgm:prSet presAssocID="{DF784AF5-0472-4B1D-A633-400FADF92239}" presName="Name0" presStyleCnt="0">
        <dgm:presLayoutVars>
          <dgm:chPref val="1"/>
          <dgm:dir/>
          <dgm:animOne val="branch"/>
          <dgm:animLvl val="lvl"/>
          <dgm:resizeHandles/>
        </dgm:presLayoutVars>
      </dgm:prSet>
      <dgm:spPr/>
    </dgm:pt>
    <dgm:pt modelId="{45E15118-C5B9-438F-B440-5585A98FFEA9}" type="pres">
      <dgm:prSet presAssocID="{4225839E-94E3-4155-9A73-003E1B227AA5}" presName="vertOne" presStyleCnt="0"/>
      <dgm:spPr/>
    </dgm:pt>
    <dgm:pt modelId="{710359E3-0EF6-46FE-8FB5-22413F729741}" type="pres">
      <dgm:prSet presAssocID="{4225839E-94E3-4155-9A73-003E1B227AA5}" presName="txOne" presStyleLbl="node0" presStyleIdx="0" presStyleCnt="1" custScaleX="120624" custLinFactY="-193859" custLinFactNeighborX="21547" custLinFactNeighborY="-200000">
        <dgm:presLayoutVars>
          <dgm:chPref val="3"/>
        </dgm:presLayoutVars>
      </dgm:prSet>
      <dgm:spPr/>
    </dgm:pt>
    <dgm:pt modelId="{A044A128-CC4A-4F0B-901E-890EE571517E}" type="pres">
      <dgm:prSet presAssocID="{4225839E-94E3-4155-9A73-003E1B227AA5}" presName="parTransOne" presStyleCnt="0"/>
      <dgm:spPr/>
    </dgm:pt>
    <dgm:pt modelId="{B65F2A20-5FD4-4D45-8FEA-BA5D7C87CCB9}" type="pres">
      <dgm:prSet presAssocID="{4225839E-94E3-4155-9A73-003E1B227AA5}" presName="horzOne" presStyleCnt="0"/>
      <dgm:spPr/>
    </dgm:pt>
    <dgm:pt modelId="{D64BD479-7497-4E39-89F0-7313ED399250}" type="pres">
      <dgm:prSet presAssocID="{567FACCD-8731-4F9C-B5A7-73CF839790D5}" presName="vertTwo" presStyleCnt="0"/>
      <dgm:spPr/>
    </dgm:pt>
    <dgm:pt modelId="{8D50D55B-861E-431B-8C67-B5FA0BE39E87}" type="pres">
      <dgm:prSet presAssocID="{567FACCD-8731-4F9C-B5A7-73CF839790D5}" presName="txTwo" presStyleLbl="node2" presStyleIdx="0" presStyleCnt="2" custScaleX="96248" custLinFactNeighborX="-7074" custLinFactNeighborY="-24376">
        <dgm:presLayoutVars>
          <dgm:chPref val="3"/>
        </dgm:presLayoutVars>
      </dgm:prSet>
      <dgm:spPr/>
    </dgm:pt>
    <dgm:pt modelId="{BAFEE769-5005-496D-BDB2-59373B140406}" type="pres">
      <dgm:prSet presAssocID="{567FACCD-8731-4F9C-B5A7-73CF839790D5}" presName="parTransTwo" presStyleCnt="0"/>
      <dgm:spPr/>
    </dgm:pt>
    <dgm:pt modelId="{50DBD0FB-35D9-4798-8B33-BD068B853ED8}" type="pres">
      <dgm:prSet presAssocID="{567FACCD-8731-4F9C-B5A7-73CF839790D5}" presName="horzTwo" presStyleCnt="0"/>
      <dgm:spPr/>
    </dgm:pt>
    <dgm:pt modelId="{3E5A1523-0299-4B77-B1D7-06A3160ADB2A}" type="pres">
      <dgm:prSet presAssocID="{50EED110-BAF7-481F-B587-CB8BD981F99B}" presName="vertThree" presStyleCnt="0"/>
      <dgm:spPr/>
    </dgm:pt>
    <dgm:pt modelId="{4EBB1FE0-5A88-43C3-82B8-DF836D0A39FF}" type="pres">
      <dgm:prSet presAssocID="{50EED110-BAF7-481F-B587-CB8BD981F99B}" presName="txThree" presStyleLbl="node3" presStyleIdx="0" presStyleCnt="3" custScaleX="104039" custLinFactY="100000" custLinFactNeighborX="-51841" custLinFactNeighborY="128100">
        <dgm:presLayoutVars>
          <dgm:chPref val="3"/>
        </dgm:presLayoutVars>
      </dgm:prSet>
      <dgm:spPr/>
    </dgm:pt>
    <dgm:pt modelId="{12AC7E80-9438-4A39-88CC-7843FFA22E0D}" type="pres">
      <dgm:prSet presAssocID="{50EED110-BAF7-481F-B587-CB8BD981F99B}" presName="horzThree" presStyleCnt="0"/>
      <dgm:spPr/>
    </dgm:pt>
    <dgm:pt modelId="{8B41FFD5-1EAE-4394-8EF5-2ED7E611B5B9}" type="pres">
      <dgm:prSet presAssocID="{788CE60B-A601-4E4A-8C4F-60B8DED97078}" presName="sibSpaceThree" presStyleCnt="0"/>
      <dgm:spPr/>
    </dgm:pt>
    <dgm:pt modelId="{BB684E66-3B6C-4848-B657-9CF73F34B168}" type="pres">
      <dgm:prSet presAssocID="{51F8E89E-1875-4BFA-8A3A-2BD0247BD1CF}" presName="vertThree" presStyleCnt="0"/>
      <dgm:spPr/>
    </dgm:pt>
    <dgm:pt modelId="{22E2EFB4-825A-4C3D-81D1-1D7E9A51CBF7}" type="pres">
      <dgm:prSet presAssocID="{51F8E89E-1875-4BFA-8A3A-2BD0247BD1CF}" presName="txThree" presStyleLbl="node3" presStyleIdx="1" presStyleCnt="3" custScaleX="210239" custLinFactY="100000" custLinFactNeighborX="4104" custLinFactNeighborY="128100">
        <dgm:presLayoutVars>
          <dgm:chPref val="3"/>
        </dgm:presLayoutVars>
      </dgm:prSet>
      <dgm:spPr/>
    </dgm:pt>
    <dgm:pt modelId="{92B3FD5F-05A0-4E22-AA30-E52A428F3C44}" type="pres">
      <dgm:prSet presAssocID="{51F8E89E-1875-4BFA-8A3A-2BD0247BD1CF}" presName="horzThree" presStyleCnt="0"/>
      <dgm:spPr/>
    </dgm:pt>
    <dgm:pt modelId="{127831EA-1810-4561-9113-21A399DB71DF}" type="pres">
      <dgm:prSet presAssocID="{183F0CBC-7039-4689-96A0-C9B47FAF4F00}" presName="sibSpaceTwo" presStyleCnt="0"/>
      <dgm:spPr/>
    </dgm:pt>
    <dgm:pt modelId="{48A951CF-F063-4442-8FB8-AED80AC63246}" type="pres">
      <dgm:prSet presAssocID="{4847EE2B-999B-4D3E-9254-FDA5EBD0A357}" presName="vertTwo" presStyleCnt="0"/>
      <dgm:spPr/>
    </dgm:pt>
    <dgm:pt modelId="{3EE43D69-7F89-4753-B588-89BF2179132A}" type="pres">
      <dgm:prSet presAssocID="{4847EE2B-999B-4D3E-9254-FDA5EBD0A357}" presName="txTwo" presStyleLbl="node2" presStyleIdx="1" presStyleCnt="2" custScaleX="97979" custLinFactNeighborX="-725" custLinFactNeighborY="-19499">
        <dgm:presLayoutVars>
          <dgm:chPref val="3"/>
        </dgm:presLayoutVars>
      </dgm:prSet>
      <dgm:spPr/>
    </dgm:pt>
    <dgm:pt modelId="{5E5551A2-6A9D-4C4A-AFB0-06B80E3A0B8B}" type="pres">
      <dgm:prSet presAssocID="{4847EE2B-999B-4D3E-9254-FDA5EBD0A357}" presName="parTransTwo" presStyleCnt="0"/>
      <dgm:spPr/>
    </dgm:pt>
    <dgm:pt modelId="{EDF7CBFC-79FE-4B28-A519-D043E2704627}" type="pres">
      <dgm:prSet presAssocID="{4847EE2B-999B-4D3E-9254-FDA5EBD0A357}" presName="horzTwo" presStyleCnt="0"/>
      <dgm:spPr/>
    </dgm:pt>
    <dgm:pt modelId="{13710F69-B3C2-4BD3-A47B-F6617C67976A}" type="pres">
      <dgm:prSet presAssocID="{5AAEC948-51FC-45B3-94F1-9A23D85C2A92}" presName="vertThree" presStyleCnt="0"/>
      <dgm:spPr/>
    </dgm:pt>
    <dgm:pt modelId="{CB9BA43D-3FE5-4CE9-8287-A44B3416AA96}" type="pres">
      <dgm:prSet presAssocID="{5AAEC948-51FC-45B3-94F1-9A23D85C2A92}" presName="txThree" presStyleLbl="node3" presStyleIdx="2" presStyleCnt="3" custScaleX="201204" custLinFactX="119777" custLinFactY="100000" custLinFactNeighborX="200000" custLinFactNeighborY="135211">
        <dgm:presLayoutVars>
          <dgm:chPref val="3"/>
        </dgm:presLayoutVars>
      </dgm:prSet>
      <dgm:spPr/>
    </dgm:pt>
    <dgm:pt modelId="{547E0651-5F1C-4FBA-A916-09479AB26648}" type="pres">
      <dgm:prSet presAssocID="{5AAEC948-51FC-45B3-94F1-9A23D85C2A92}" presName="horzThree" presStyleCnt="0"/>
      <dgm:spPr/>
    </dgm:pt>
  </dgm:ptLst>
  <dgm:cxnLst>
    <dgm:cxn modelId="{4FD28B0D-86B2-42C8-B027-9B2690EEF076}" srcId="{567FACCD-8731-4F9C-B5A7-73CF839790D5}" destId="{51F8E89E-1875-4BFA-8A3A-2BD0247BD1CF}" srcOrd="1" destOrd="0" parTransId="{CBB88330-7DA5-41E1-8B55-D789892D7E07}" sibTransId="{D73AA15C-7BC7-4CF3-B10C-7D7919404AA9}"/>
    <dgm:cxn modelId="{B72A3A0E-DB8D-449D-BB7C-0B676EC9DB58}" srcId="{4847EE2B-999B-4D3E-9254-FDA5EBD0A357}" destId="{5AAEC948-51FC-45B3-94F1-9A23D85C2A92}" srcOrd="0" destOrd="0" parTransId="{BDFA5D08-6872-40CC-91BA-EB74FEC5E971}" sibTransId="{06A30595-8E1D-4067-8C3F-B8195D82F045}"/>
    <dgm:cxn modelId="{F37A9A34-3114-400B-8495-74430999C54A}" srcId="{4225839E-94E3-4155-9A73-003E1B227AA5}" destId="{567FACCD-8731-4F9C-B5A7-73CF839790D5}" srcOrd="0" destOrd="0" parTransId="{94367D44-A1FC-4DEA-8F0E-980A39CAFCBE}" sibTransId="{183F0CBC-7039-4689-96A0-C9B47FAF4F00}"/>
    <dgm:cxn modelId="{332D9B3C-34F7-4281-AE51-0CBB79FF9D8E}" type="presOf" srcId="{50EED110-BAF7-481F-B587-CB8BD981F99B}" destId="{4EBB1FE0-5A88-43C3-82B8-DF836D0A39FF}" srcOrd="0" destOrd="0" presId="urn:microsoft.com/office/officeart/2005/8/layout/architecture"/>
    <dgm:cxn modelId="{6369AE3F-553A-4CF4-9054-58C5429B2B04}" srcId="{4225839E-94E3-4155-9A73-003E1B227AA5}" destId="{4847EE2B-999B-4D3E-9254-FDA5EBD0A357}" srcOrd="1" destOrd="0" parTransId="{68BCCDBC-E2EC-46F8-82DD-208DE909A8B8}" sibTransId="{B4A02B4E-8840-4018-8820-3CD60D0B1621}"/>
    <dgm:cxn modelId="{3250FD69-C6F1-4CB0-9B17-7BB3EA09D42A}" srcId="{DF784AF5-0472-4B1D-A633-400FADF92239}" destId="{4225839E-94E3-4155-9A73-003E1B227AA5}" srcOrd="0" destOrd="0" parTransId="{57A67F19-EF77-4974-8094-A708F1F4E6DF}" sibTransId="{DF1BE4B0-5B52-4D78-8C68-6EBDE151E11E}"/>
    <dgm:cxn modelId="{42844274-77DF-45B6-99FA-A5229FB3297B}" type="presOf" srcId="{567FACCD-8731-4F9C-B5A7-73CF839790D5}" destId="{8D50D55B-861E-431B-8C67-B5FA0BE39E87}" srcOrd="0" destOrd="0" presId="urn:microsoft.com/office/officeart/2005/8/layout/architecture"/>
    <dgm:cxn modelId="{D2F97C78-326A-4D77-AF2A-9D55584BC7C4}" type="presOf" srcId="{51F8E89E-1875-4BFA-8A3A-2BD0247BD1CF}" destId="{22E2EFB4-825A-4C3D-81D1-1D7E9A51CBF7}" srcOrd="0" destOrd="0" presId="urn:microsoft.com/office/officeart/2005/8/layout/architecture"/>
    <dgm:cxn modelId="{DB6C50D7-1335-4125-892E-20BF3C567ABE}" type="presOf" srcId="{DF784AF5-0472-4B1D-A633-400FADF92239}" destId="{349CADF1-DBE8-4620-AE30-0D819170B799}" srcOrd="0" destOrd="0" presId="urn:microsoft.com/office/officeart/2005/8/layout/architecture"/>
    <dgm:cxn modelId="{9A5B2CEC-F761-4378-8F99-BFF3C3631D05}" srcId="{567FACCD-8731-4F9C-B5A7-73CF839790D5}" destId="{50EED110-BAF7-481F-B587-CB8BD981F99B}" srcOrd="0" destOrd="0" parTransId="{FAE02565-B17E-402F-AF87-27DB44E95DDD}" sibTransId="{788CE60B-A601-4E4A-8C4F-60B8DED97078}"/>
    <dgm:cxn modelId="{C1A273F4-B4FA-4627-88A1-D8960F02D5FD}" type="presOf" srcId="{4225839E-94E3-4155-9A73-003E1B227AA5}" destId="{710359E3-0EF6-46FE-8FB5-22413F729741}" srcOrd="0" destOrd="0" presId="urn:microsoft.com/office/officeart/2005/8/layout/architecture"/>
    <dgm:cxn modelId="{B0EA25FB-EE03-477B-BDD1-B2926E79FF2C}" type="presOf" srcId="{5AAEC948-51FC-45B3-94F1-9A23D85C2A92}" destId="{CB9BA43D-3FE5-4CE9-8287-A44B3416AA96}" srcOrd="0" destOrd="0" presId="urn:microsoft.com/office/officeart/2005/8/layout/architecture"/>
    <dgm:cxn modelId="{7FE969FD-45F5-4DFB-9AA9-D08234A240A2}" type="presOf" srcId="{4847EE2B-999B-4D3E-9254-FDA5EBD0A357}" destId="{3EE43D69-7F89-4753-B588-89BF2179132A}" srcOrd="0" destOrd="0" presId="urn:microsoft.com/office/officeart/2005/8/layout/architecture"/>
    <dgm:cxn modelId="{543B2A3B-90C8-4B07-97D2-9E4D4A144EC4}" type="presParOf" srcId="{349CADF1-DBE8-4620-AE30-0D819170B799}" destId="{45E15118-C5B9-438F-B440-5585A98FFEA9}" srcOrd="0" destOrd="0" presId="urn:microsoft.com/office/officeart/2005/8/layout/architecture"/>
    <dgm:cxn modelId="{F6C55013-583E-456B-A73C-8D518F14BA8A}" type="presParOf" srcId="{45E15118-C5B9-438F-B440-5585A98FFEA9}" destId="{710359E3-0EF6-46FE-8FB5-22413F729741}" srcOrd="0" destOrd="0" presId="urn:microsoft.com/office/officeart/2005/8/layout/architecture"/>
    <dgm:cxn modelId="{E73D5E1C-30BD-4F83-961B-102A359F0B17}" type="presParOf" srcId="{45E15118-C5B9-438F-B440-5585A98FFEA9}" destId="{A044A128-CC4A-4F0B-901E-890EE571517E}" srcOrd="1" destOrd="0" presId="urn:microsoft.com/office/officeart/2005/8/layout/architecture"/>
    <dgm:cxn modelId="{F40A83A1-6634-43DE-9E47-303AA6957819}" type="presParOf" srcId="{45E15118-C5B9-438F-B440-5585A98FFEA9}" destId="{B65F2A20-5FD4-4D45-8FEA-BA5D7C87CCB9}" srcOrd="2" destOrd="0" presId="urn:microsoft.com/office/officeart/2005/8/layout/architecture"/>
    <dgm:cxn modelId="{F8FA734B-C11F-4BCE-A1D8-F0879118F630}" type="presParOf" srcId="{B65F2A20-5FD4-4D45-8FEA-BA5D7C87CCB9}" destId="{D64BD479-7497-4E39-89F0-7313ED399250}" srcOrd="0" destOrd="0" presId="urn:microsoft.com/office/officeart/2005/8/layout/architecture"/>
    <dgm:cxn modelId="{62970567-AF15-4DCE-8011-3D802F3C0A02}" type="presParOf" srcId="{D64BD479-7497-4E39-89F0-7313ED399250}" destId="{8D50D55B-861E-431B-8C67-B5FA0BE39E87}" srcOrd="0" destOrd="0" presId="urn:microsoft.com/office/officeart/2005/8/layout/architecture"/>
    <dgm:cxn modelId="{34425F2B-C2B0-4E65-AE84-6E7C849C2C7A}" type="presParOf" srcId="{D64BD479-7497-4E39-89F0-7313ED399250}" destId="{BAFEE769-5005-496D-BDB2-59373B140406}" srcOrd="1" destOrd="0" presId="urn:microsoft.com/office/officeart/2005/8/layout/architecture"/>
    <dgm:cxn modelId="{091C28AF-EA87-486F-A959-482286563649}" type="presParOf" srcId="{D64BD479-7497-4E39-89F0-7313ED399250}" destId="{50DBD0FB-35D9-4798-8B33-BD068B853ED8}" srcOrd="2" destOrd="0" presId="urn:microsoft.com/office/officeart/2005/8/layout/architecture"/>
    <dgm:cxn modelId="{CAA7605C-B71A-4499-97ED-69B6A3D44AA2}" type="presParOf" srcId="{50DBD0FB-35D9-4798-8B33-BD068B853ED8}" destId="{3E5A1523-0299-4B77-B1D7-06A3160ADB2A}" srcOrd="0" destOrd="0" presId="urn:microsoft.com/office/officeart/2005/8/layout/architecture"/>
    <dgm:cxn modelId="{7BD31BE6-6720-48C3-88D1-DC794C536CFC}" type="presParOf" srcId="{3E5A1523-0299-4B77-B1D7-06A3160ADB2A}" destId="{4EBB1FE0-5A88-43C3-82B8-DF836D0A39FF}" srcOrd="0" destOrd="0" presId="urn:microsoft.com/office/officeart/2005/8/layout/architecture"/>
    <dgm:cxn modelId="{DC44A470-9832-4C8A-9CDE-252B12E19103}" type="presParOf" srcId="{3E5A1523-0299-4B77-B1D7-06A3160ADB2A}" destId="{12AC7E80-9438-4A39-88CC-7843FFA22E0D}" srcOrd="1" destOrd="0" presId="urn:microsoft.com/office/officeart/2005/8/layout/architecture"/>
    <dgm:cxn modelId="{1DAC357E-8A40-45CE-A47C-F9EB6C4DD1CE}" type="presParOf" srcId="{50DBD0FB-35D9-4798-8B33-BD068B853ED8}" destId="{8B41FFD5-1EAE-4394-8EF5-2ED7E611B5B9}" srcOrd="1" destOrd="0" presId="urn:microsoft.com/office/officeart/2005/8/layout/architecture"/>
    <dgm:cxn modelId="{46560D34-9E26-43E3-AD05-F0B059432634}" type="presParOf" srcId="{50DBD0FB-35D9-4798-8B33-BD068B853ED8}" destId="{BB684E66-3B6C-4848-B657-9CF73F34B168}" srcOrd="2" destOrd="0" presId="urn:microsoft.com/office/officeart/2005/8/layout/architecture"/>
    <dgm:cxn modelId="{1FEF01E6-07B7-4495-98DE-BF0E2E4264AF}" type="presParOf" srcId="{BB684E66-3B6C-4848-B657-9CF73F34B168}" destId="{22E2EFB4-825A-4C3D-81D1-1D7E9A51CBF7}" srcOrd="0" destOrd="0" presId="urn:microsoft.com/office/officeart/2005/8/layout/architecture"/>
    <dgm:cxn modelId="{6979ECE4-C89E-42F8-B561-1AB89A721732}" type="presParOf" srcId="{BB684E66-3B6C-4848-B657-9CF73F34B168}" destId="{92B3FD5F-05A0-4E22-AA30-E52A428F3C44}" srcOrd="1" destOrd="0" presId="urn:microsoft.com/office/officeart/2005/8/layout/architecture"/>
    <dgm:cxn modelId="{344ED443-BF8B-498B-B33A-992F43C7EC5D}" type="presParOf" srcId="{B65F2A20-5FD4-4D45-8FEA-BA5D7C87CCB9}" destId="{127831EA-1810-4561-9113-21A399DB71DF}" srcOrd="1" destOrd="0" presId="urn:microsoft.com/office/officeart/2005/8/layout/architecture"/>
    <dgm:cxn modelId="{A3601A15-8B28-418F-88B2-F16F8AD979A0}" type="presParOf" srcId="{B65F2A20-5FD4-4D45-8FEA-BA5D7C87CCB9}" destId="{48A951CF-F063-4442-8FB8-AED80AC63246}" srcOrd="2" destOrd="0" presId="urn:microsoft.com/office/officeart/2005/8/layout/architecture"/>
    <dgm:cxn modelId="{0F39B07B-006F-450E-909D-7E45DFC370C1}" type="presParOf" srcId="{48A951CF-F063-4442-8FB8-AED80AC63246}" destId="{3EE43D69-7F89-4753-B588-89BF2179132A}" srcOrd="0" destOrd="0" presId="urn:microsoft.com/office/officeart/2005/8/layout/architecture"/>
    <dgm:cxn modelId="{D1314AE2-C8EC-442E-A64E-E1C7CA47EC8F}" type="presParOf" srcId="{48A951CF-F063-4442-8FB8-AED80AC63246}" destId="{5E5551A2-6A9D-4C4A-AFB0-06B80E3A0B8B}" srcOrd="1" destOrd="0" presId="urn:microsoft.com/office/officeart/2005/8/layout/architecture"/>
    <dgm:cxn modelId="{3D49BDDB-1E32-4D94-B83B-5E83DCEEEFB2}" type="presParOf" srcId="{48A951CF-F063-4442-8FB8-AED80AC63246}" destId="{EDF7CBFC-79FE-4B28-A519-D043E2704627}" srcOrd="2" destOrd="0" presId="urn:microsoft.com/office/officeart/2005/8/layout/architecture"/>
    <dgm:cxn modelId="{7F8D2023-8EEC-4486-9CF4-36858A1BCEA4}" type="presParOf" srcId="{EDF7CBFC-79FE-4B28-A519-D043E2704627}" destId="{13710F69-B3C2-4BD3-A47B-F6617C67976A}" srcOrd="0" destOrd="0" presId="urn:microsoft.com/office/officeart/2005/8/layout/architecture"/>
    <dgm:cxn modelId="{55F88069-6536-4C8F-8A41-BF0BB508C881}" type="presParOf" srcId="{13710F69-B3C2-4BD3-A47B-F6617C67976A}" destId="{CB9BA43D-3FE5-4CE9-8287-A44B3416AA96}" srcOrd="0" destOrd="0" presId="urn:microsoft.com/office/officeart/2005/8/layout/architecture"/>
    <dgm:cxn modelId="{C837587E-A20F-4D3F-AB95-055A612ADBD3}" type="presParOf" srcId="{13710F69-B3C2-4BD3-A47B-F6617C67976A}" destId="{547E0651-5F1C-4FBA-A916-09479AB26648}"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CE4AE4-D8E4-40DA-9500-F26334FC5ADB}" type="doc">
      <dgm:prSet loTypeId="urn:microsoft.com/office/officeart/2005/8/layout/radial6" loCatId="cycle" qsTypeId="urn:microsoft.com/office/officeart/2005/8/quickstyle/simple1" qsCatId="simple" csTypeId="urn:microsoft.com/office/officeart/2005/8/colors/accent2_2" csCatId="accent2" phldr="1"/>
      <dgm:spPr/>
      <dgm:t>
        <a:bodyPr/>
        <a:lstStyle/>
        <a:p>
          <a:endParaRPr lang="en-AU"/>
        </a:p>
      </dgm:t>
    </dgm:pt>
    <dgm:pt modelId="{62E91979-5D52-49E1-B0E4-3A779233CDC3}">
      <dgm:prSet phldrT="[Text]"/>
      <dgm:spPr/>
      <dgm:t>
        <a:bodyPr/>
        <a:lstStyle/>
        <a:p>
          <a:r>
            <a:rPr lang="en-AU" dirty="0"/>
            <a:t>Key Science Skills</a:t>
          </a:r>
        </a:p>
      </dgm:t>
    </dgm:pt>
    <dgm:pt modelId="{C3DFD73D-AA7F-4787-A255-5CA938E5D7C3}" type="parTrans" cxnId="{22F0153F-30E9-4749-976B-ABBD42210C14}">
      <dgm:prSet/>
      <dgm:spPr/>
      <dgm:t>
        <a:bodyPr/>
        <a:lstStyle/>
        <a:p>
          <a:endParaRPr lang="en-AU"/>
        </a:p>
      </dgm:t>
    </dgm:pt>
    <dgm:pt modelId="{41F3F508-FE81-454F-8AEB-08ED91659095}" type="sibTrans" cxnId="{22F0153F-30E9-4749-976B-ABBD42210C14}">
      <dgm:prSet/>
      <dgm:spPr/>
      <dgm:t>
        <a:bodyPr/>
        <a:lstStyle/>
        <a:p>
          <a:endParaRPr lang="en-AU"/>
        </a:p>
      </dgm:t>
    </dgm:pt>
    <dgm:pt modelId="{43FE4A57-4AA2-47CC-9D9A-CCA8F8361238}">
      <dgm:prSet phldrT="[Text]"/>
      <dgm:spPr/>
      <dgm:t>
        <a:bodyPr/>
        <a:lstStyle/>
        <a:p>
          <a:r>
            <a:rPr lang="en-AU" dirty="0"/>
            <a:t>Develop aim and questions, formulate hypotheses and make predictions</a:t>
          </a:r>
        </a:p>
      </dgm:t>
    </dgm:pt>
    <dgm:pt modelId="{2710C12A-EEE9-4FEC-A622-F0D8A29F5474}" type="parTrans" cxnId="{C87D79D7-F910-4595-B60A-8E353BD234A9}">
      <dgm:prSet/>
      <dgm:spPr/>
      <dgm:t>
        <a:bodyPr/>
        <a:lstStyle/>
        <a:p>
          <a:endParaRPr lang="en-AU"/>
        </a:p>
      </dgm:t>
    </dgm:pt>
    <dgm:pt modelId="{0CC51D6E-BDCA-40E0-8479-4BC87B083AA4}" type="sibTrans" cxnId="{C87D79D7-F910-4595-B60A-8E353BD234A9}">
      <dgm:prSet/>
      <dgm:spPr/>
      <dgm:t>
        <a:bodyPr/>
        <a:lstStyle/>
        <a:p>
          <a:endParaRPr lang="en-AU"/>
        </a:p>
      </dgm:t>
    </dgm:pt>
    <dgm:pt modelId="{E22E7F3E-E88E-476F-BDE5-274E30848D3B}">
      <dgm:prSet phldrT="[Text]"/>
      <dgm:spPr/>
      <dgm:t>
        <a:bodyPr/>
        <a:lstStyle/>
        <a:p>
          <a:r>
            <a:rPr lang="en-AU" dirty="0"/>
            <a:t>Plan and conduct investigations</a:t>
          </a:r>
        </a:p>
      </dgm:t>
    </dgm:pt>
    <dgm:pt modelId="{58105756-137E-419D-8BB7-B62D78598CF6}" type="parTrans" cxnId="{4CE03107-746A-43D8-96FE-F145804E7146}">
      <dgm:prSet/>
      <dgm:spPr/>
      <dgm:t>
        <a:bodyPr/>
        <a:lstStyle/>
        <a:p>
          <a:endParaRPr lang="en-AU"/>
        </a:p>
      </dgm:t>
    </dgm:pt>
    <dgm:pt modelId="{76CC184F-C7AF-4F25-9477-33648D81680D}" type="sibTrans" cxnId="{4CE03107-746A-43D8-96FE-F145804E7146}">
      <dgm:prSet/>
      <dgm:spPr/>
      <dgm:t>
        <a:bodyPr/>
        <a:lstStyle/>
        <a:p>
          <a:endParaRPr lang="en-AU"/>
        </a:p>
      </dgm:t>
    </dgm:pt>
    <dgm:pt modelId="{A3EFE5E4-0966-48B1-839A-15BE7BB06D23}">
      <dgm:prSet phldrT="[Text]"/>
      <dgm:spPr/>
      <dgm:t>
        <a:bodyPr/>
        <a:lstStyle/>
        <a:p>
          <a:r>
            <a:rPr lang="en-AU" dirty="0"/>
            <a:t>Comply with safety and ethical guidelines</a:t>
          </a:r>
        </a:p>
      </dgm:t>
    </dgm:pt>
    <dgm:pt modelId="{027DF157-7189-4C0A-AE50-4A1D7B9A3C20}" type="parTrans" cxnId="{DBFC7EE2-7423-4854-864F-4FF81C7B50C0}">
      <dgm:prSet/>
      <dgm:spPr/>
      <dgm:t>
        <a:bodyPr/>
        <a:lstStyle/>
        <a:p>
          <a:endParaRPr lang="en-AU"/>
        </a:p>
      </dgm:t>
    </dgm:pt>
    <dgm:pt modelId="{3C1DF9C8-9799-4D71-9FEA-D2FB1883CF4A}" type="sibTrans" cxnId="{DBFC7EE2-7423-4854-864F-4FF81C7B50C0}">
      <dgm:prSet/>
      <dgm:spPr/>
      <dgm:t>
        <a:bodyPr/>
        <a:lstStyle/>
        <a:p>
          <a:endParaRPr lang="en-AU"/>
        </a:p>
      </dgm:t>
    </dgm:pt>
    <dgm:pt modelId="{AC0B60BB-36B2-4170-923E-E72ADAE6FC55}">
      <dgm:prSet phldrT="[Text]"/>
      <dgm:spPr/>
      <dgm:t>
        <a:bodyPr/>
        <a:lstStyle/>
        <a:p>
          <a:r>
            <a:rPr lang="en-AU" dirty="0"/>
            <a:t>Generate, collate and record data</a:t>
          </a:r>
        </a:p>
      </dgm:t>
    </dgm:pt>
    <dgm:pt modelId="{9A7FCED7-AF72-426E-BDA3-F63163277F23}" type="parTrans" cxnId="{25EB5761-B5D7-4A99-BA9A-8CBACDDF4332}">
      <dgm:prSet/>
      <dgm:spPr/>
      <dgm:t>
        <a:bodyPr/>
        <a:lstStyle/>
        <a:p>
          <a:endParaRPr lang="en-AU"/>
        </a:p>
      </dgm:t>
    </dgm:pt>
    <dgm:pt modelId="{D40D9D16-6D35-43D3-BABD-CEA608A5D1B7}" type="sibTrans" cxnId="{25EB5761-B5D7-4A99-BA9A-8CBACDDF4332}">
      <dgm:prSet/>
      <dgm:spPr/>
      <dgm:t>
        <a:bodyPr/>
        <a:lstStyle/>
        <a:p>
          <a:endParaRPr lang="en-AU"/>
        </a:p>
      </dgm:t>
    </dgm:pt>
    <dgm:pt modelId="{2B103EEA-3D04-4200-A8F0-5F83DC0473AF}">
      <dgm:prSet phldrT="[Text]"/>
      <dgm:spPr/>
      <dgm:t>
        <a:bodyPr/>
        <a:lstStyle/>
        <a:p>
          <a:r>
            <a:rPr lang="en-AU" dirty="0"/>
            <a:t>Analyse and evaluate data and investigation methods</a:t>
          </a:r>
        </a:p>
      </dgm:t>
    </dgm:pt>
    <dgm:pt modelId="{5DEA2126-D23D-4C75-81E2-C8E07D5097A8}" type="parTrans" cxnId="{B4E99A40-9D4F-4142-881E-F0332D98032C}">
      <dgm:prSet/>
      <dgm:spPr/>
      <dgm:t>
        <a:bodyPr/>
        <a:lstStyle/>
        <a:p>
          <a:endParaRPr lang="en-AU"/>
        </a:p>
      </dgm:t>
    </dgm:pt>
    <dgm:pt modelId="{FB40DABA-524C-4549-B3F6-AF92C91E9B6E}" type="sibTrans" cxnId="{B4E99A40-9D4F-4142-881E-F0332D98032C}">
      <dgm:prSet/>
      <dgm:spPr/>
      <dgm:t>
        <a:bodyPr/>
        <a:lstStyle/>
        <a:p>
          <a:endParaRPr lang="en-AU"/>
        </a:p>
      </dgm:t>
    </dgm:pt>
    <dgm:pt modelId="{0C1F051F-969F-44B9-B126-5995CE236F2A}">
      <dgm:prSet phldrT="[Text]"/>
      <dgm:spPr/>
      <dgm:t>
        <a:bodyPr/>
        <a:lstStyle/>
        <a:p>
          <a:r>
            <a:rPr lang="en-AU" dirty="0"/>
            <a:t>Construct evidence-based arguments and draw conclusions</a:t>
          </a:r>
        </a:p>
      </dgm:t>
    </dgm:pt>
    <dgm:pt modelId="{07223EC6-8DE3-42DC-BB3B-E3144CF9417F}" type="parTrans" cxnId="{0D05F547-CC4E-441A-AF52-78E54178D601}">
      <dgm:prSet/>
      <dgm:spPr/>
      <dgm:t>
        <a:bodyPr/>
        <a:lstStyle/>
        <a:p>
          <a:endParaRPr lang="en-AU"/>
        </a:p>
      </dgm:t>
    </dgm:pt>
    <dgm:pt modelId="{6C2FDF2C-8394-4E5E-890A-77F7298E273A}" type="sibTrans" cxnId="{0D05F547-CC4E-441A-AF52-78E54178D601}">
      <dgm:prSet/>
      <dgm:spPr/>
      <dgm:t>
        <a:bodyPr/>
        <a:lstStyle/>
        <a:p>
          <a:endParaRPr lang="en-AU"/>
        </a:p>
      </dgm:t>
    </dgm:pt>
    <dgm:pt modelId="{3B973A09-4583-4744-A018-EF634BB5EB3C}">
      <dgm:prSet phldrT="[Text]"/>
      <dgm:spPr/>
      <dgm:t>
        <a:bodyPr/>
        <a:lstStyle/>
        <a:p>
          <a:r>
            <a:rPr lang="en-AU" dirty="0"/>
            <a:t>Analyse, evaluate and communicate scientific ideas</a:t>
          </a:r>
        </a:p>
      </dgm:t>
    </dgm:pt>
    <dgm:pt modelId="{C2151B7B-FD79-4B4B-8A33-56D383C758F2}" type="parTrans" cxnId="{7EAEADAC-0DC5-4AFD-A2C7-C205C30181CE}">
      <dgm:prSet/>
      <dgm:spPr/>
      <dgm:t>
        <a:bodyPr/>
        <a:lstStyle/>
        <a:p>
          <a:endParaRPr lang="en-AU"/>
        </a:p>
      </dgm:t>
    </dgm:pt>
    <dgm:pt modelId="{022B0A24-7A16-4F6D-A3E9-1B4DF90AAFFC}" type="sibTrans" cxnId="{7EAEADAC-0DC5-4AFD-A2C7-C205C30181CE}">
      <dgm:prSet/>
      <dgm:spPr/>
      <dgm:t>
        <a:bodyPr/>
        <a:lstStyle/>
        <a:p>
          <a:endParaRPr lang="en-AU"/>
        </a:p>
      </dgm:t>
    </dgm:pt>
    <dgm:pt modelId="{15EE9FBD-73AE-4EEC-A253-939EBDB55FD9}" type="pres">
      <dgm:prSet presAssocID="{6FCE4AE4-D8E4-40DA-9500-F26334FC5ADB}" presName="Name0" presStyleCnt="0">
        <dgm:presLayoutVars>
          <dgm:chMax val="1"/>
          <dgm:dir/>
          <dgm:animLvl val="ctr"/>
          <dgm:resizeHandles val="exact"/>
        </dgm:presLayoutVars>
      </dgm:prSet>
      <dgm:spPr/>
    </dgm:pt>
    <dgm:pt modelId="{9BE3EA89-1E09-4D7D-B359-DB2CB581EC78}" type="pres">
      <dgm:prSet presAssocID="{62E91979-5D52-49E1-B0E4-3A779233CDC3}" presName="centerShape" presStyleLbl="node0" presStyleIdx="0" presStyleCnt="1"/>
      <dgm:spPr/>
    </dgm:pt>
    <dgm:pt modelId="{3598352A-0ED4-4192-BC8C-C056430D25F9}" type="pres">
      <dgm:prSet presAssocID="{43FE4A57-4AA2-47CC-9D9A-CCA8F8361238}" presName="node" presStyleLbl="node1" presStyleIdx="0" presStyleCnt="7">
        <dgm:presLayoutVars>
          <dgm:bulletEnabled val="1"/>
        </dgm:presLayoutVars>
      </dgm:prSet>
      <dgm:spPr/>
    </dgm:pt>
    <dgm:pt modelId="{FF734CA5-2AF4-42F4-9DDB-00DC4BEC2AB4}" type="pres">
      <dgm:prSet presAssocID="{43FE4A57-4AA2-47CC-9D9A-CCA8F8361238}" presName="dummy" presStyleCnt="0"/>
      <dgm:spPr/>
    </dgm:pt>
    <dgm:pt modelId="{F59E1A96-1B3B-4ED1-8B66-5D293E3CB8DC}" type="pres">
      <dgm:prSet presAssocID="{0CC51D6E-BDCA-40E0-8479-4BC87B083AA4}" presName="sibTrans" presStyleLbl="sibTrans2D1" presStyleIdx="0" presStyleCnt="7"/>
      <dgm:spPr/>
    </dgm:pt>
    <dgm:pt modelId="{0266A5C7-1D15-49F3-B303-D36B242EFBDF}" type="pres">
      <dgm:prSet presAssocID="{E22E7F3E-E88E-476F-BDE5-274E30848D3B}" presName="node" presStyleLbl="node1" presStyleIdx="1" presStyleCnt="7">
        <dgm:presLayoutVars>
          <dgm:bulletEnabled val="1"/>
        </dgm:presLayoutVars>
      </dgm:prSet>
      <dgm:spPr/>
    </dgm:pt>
    <dgm:pt modelId="{4362032F-237D-434E-8997-8BFCC6ACFAD9}" type="pres">
      <dgm:prSet presAssocID="{E22E7F3E-E88E-476F-BDE5-274E30848D3B}" presName="dummy" presStyleCnt="0"/>
      <dgm:spPr/>
    </dgm:pt>
    <dgm:pt modelId="{EBE048C1-4193-41CD-8215-C0F0EFA60F02}" type="pres">
      <dgm:prSet presAssocID="{76CC184F-C7AF-4F25-9477-33648D81680D}" presName="sibTrans" presStyleLbl="sibTrans2D1" presStyleIdx="1" presStyleCnt="7"/>
      <dgm:spPr/>
    </dgm:pt>
    <dgm:pt modelId="{4B4ECBE0-D1F0-46B6-9669-F0E18BC0A4FC}" type="pres">
      <dgm:prSet presAssocID="{A3EFE5E4-0966-48B1-839A-15BE7BB06D23}" presName="node" presStyleLbl="node1" presStyleIdx="2" presStyleCnt="7">
        <dgm:presLayoutVars>
          <dgm:bulletEnabled val="1"/>
        </dgm:presLayoutVars>
      </dgm:prSet>
      <dgm:spPr/>
    </dgm:pt>
    <dgm:pt modelId="{E9813B05-128B-4673-8E35-8CA95CD7BA4B}" type="pres">
      <dgm:prSet presAssocID="{A3EFE5E4-0966-48B1-839A-15BE7BB06D23}" presName="dummy" presStyleCnt="0"/>
      <dgm:spPr/>
    </dgm:pt>
    <dgm:pt modelId="{F9EE2117-AC0C-49FD-A6D9-4E6A4B0293B7}" type="pres">
      <dgm:prSet presAssocID="{3C1DF9C8-9799-4D71-9FEA-D2FB1883CF4A}" presName="sibTrans" presStyleLbl="sibTrans2D1" presStyleIdx="2" presStyleCnt="7"/>
      <dgm:spPr/>
    </dgm:pt>
    <dgm:pt modelId="{295921D8-FF1A-4366-B0C0-7FFEC1C4B6F1}" type="pres">
      <dgm:prSet presAssocID="{AC0B60BB-36B2-4170-923E-E72ADAE6FC55}" presName="node" presStyleLbl="node1" presStyleIdx="3" presStyleCnt="7">
        <dgm:presLayoutVars>
          <dgm:bulletEnabled val="1"/>
        </dgm:presLayoutVars>
      </dgm:prSet>
      <dgm:spPr/>
    </dgm:pt>
    <dgm:pt modelId="{B45F47D5-A711-4669-A669-063413669497}" type="pres">
      <dgm:prSet presAssocID="{AC0B60BB-36B2-4170-923E-E72ADAE6FC55}" presName="dummy" presStyleCnt="0"/>
      <dgm:spPr/>
    </dgm:pt>
    <dgm:pt modelId="{34C39E2A-52DC-4475-BE4F-D8584C3B6546}" type="pres">
      <dgm:prSet presAssocID="{D40D9D16-6D35-43D3-BABD-CEA608A5D1B7}" presName="sibTrans" presStyleLbl="sibTrans2D1" presStyleIdx="3" presStyleCnt="7"/>
      <dgm:spPr/>
    </dgm:pt>
    <dgm:pt modelId="{1AC8F59F-1370-4D8C-8AF9-479C2B533A81}" type="pres">
      <dgm:prSet presAssocID="{2B103EEA-3D04-4200-A8F0-5F83DC0473AF}" presName="node" presStyleLbl="node1" presStyleIdx="4" presStyleCnt="7">
        <dgm:presLayoutVars>
          <dgm:bulletEnabled val="1"/>
        </dgm:presLayoutVars>
      </dgm:prSet>
      <dgm:spPr/>
    </dgm:pt>
    <dgm:pt modelId="{44F36FD7-E4D5-4C83-8E6E-4699C17C4E39}" type="pres">
      <dgm:prSet presAssocID="{2B103EEA-3D04-4200-A8F0-5F83DC0473AF}" presName="dummy" presStyleCnt="0"/>
      <dgm:spPr/>
    </dgm:pt>
    <dgm:pt modelId="{76F7F2DA-9B07-439B-B4A0-DEE068826F22}" type="pres">
      <dgm:prSet presAssocID="{FB40DABA-524C-4549-B3F6-AF92C91E9B6E}" presName="sibTrans" presStyleLbl="sibTrans2D1" presStyleIdx="4" presStyleCnt="7"/>
      <dgm:spPr/>
    </dgm:pt>
    <dgm:pt modelId="{1A43E58D-FE8F-4A43-9600-3AC3A77DA0B4}" type="pres">
      <dgm:prSet presAssocID="{0C1F051F-969F-44B9-B126-5995CE236F2A}" presName="node" presStyleLbl="node1" presStyleIdx="5" presStyleCnt="7">
        <dgm:presLayoutVars>
          <dgm:bulletEnabled val="1"/>
        </dgm:presLayoutVars>
      </dgm:prSet>
      <dgm:spPr/>
    </dgm:pt>
    <dgm:pt modelId="{E3E593D3-4DA8-44E8-B44F-362110A3328A}" type="pres">
      <dgm:prSet presAssocID="{0C1F051F-969F-44B9-B126-5995CE236F2A}" presName="dummy" presStyleCnt="0"/>
      <dgm:spPr/>
    </dgm:pt>
    <dgm:pt modelId="{60F47FE3-ADC0-40AD-AFB4-632D2329BFAD}" type="pres">
      <dgm:prSet presAssocID="{6C2FDF2C-8394-4E5E-890A-77F7298E273A}" presName="sibTrans" presStyleLbl="sibTrans2D1" presStyleIdx="5" presStyleCnt="7"/>
      <dgm:spPr/>
    </dgm:pt>
    <dgm:pt modelId="{120ED909-DE58-4C16-87E9-672107BA4E74}" type="pres">
      <dgm:prSet presAssocID="{3B973A09-4583-4744-A018-EF634BB5EB3C}" presName="node" presStyleLbl="node1" presStyleIdx="6" presStyleCnt="7">
        <dgm:presLayoutVars>
          <dgm:bulletEnabled val="1"/>
        </dgm:presLayoutVars>
      </dgm:prSet>
      <dgm:spPr/>
    </dgm:pt>
    <dgm:pt modelId="{3A93CD19-D20B-450F-8FFE-F4DFD19984B6}" type="pres">
      <dgm:prSet presAssocID="{3B973A09-4583-4744-A018-EF634BB5EB3C}" presName="dummy" presStyleCnt="0"/>
      <dgm:spPr/>
    </dgm:pt>
    <dgm:pt modelId="{57F7A2A9-8467-4E9A-A627-67A072059DFF}" type="pres">
      <dgm:prSet presAssocID="{022B0A24-7A16-4F6D-A3E9-1B4DF90AAFFC}" presName="sibTrans" presStyleLbl="sibTrans2D1" presStyleIdx="6" presStyleCnt="7"/>
      <dgm:spPr/>
    </dgm:pt>
  </dgm:ptLst>
  <dgm:cxnLst>
    <dgm:cxn modelId="{4CE03107-746A-43D8-96FE-F145804E7146}" srcId="{62E91979-5D52-49E1-B0E4-3A779233CDC3}" destId="{E22E7F3E-E88E-476F-BDE5-274E30848D3B}" srcOrd="1" destOrd="0" parTransId="{58105756-137E-419D-8BB7-B62D78598CF6}" sibTransId="{76CC184F-C7AF-4F25-9477-33648D81680D}"/>
    <dgm:cxn modelId="{181BEB0C-D6E1-4323-B4FF-AFE94E88F5D4}" type="presOf" srcId="{A3EFE5E4-0966-48B1-839A-15BE7BB06D23}" destId="{4B4ECBE0-D1F0-46B6-9669-F0E18BC0A4FC}" srcOrd="0" destOrd="0" presId="urn:microsoft.com/office/officeart/2005/8/layout/radial6"/>
    <dgm:cxn modelId="{D5E98B0F-A68D-4619-90F4-82F18FC7D24D}" type="presOf" srcId="{FB40DABA-524C-4549-B3F6-AF92C91E9B6E}" destId="{76F7F2DA-9B07-439B-B4A0-DEE068826F22}" srcOrd="0" destOrd="0" presId="urn:microsoft.com/office/officeart/2005/8/layout/radial6"/>
    <dgm:cxn modelId="{8C3C542D-0F68-41A0-AD10-C839AAF19079}" type="presOf" srcId="{022B0A24-7A16-4F6D-A3E9-1B4DF90AAFFC}" destId="{57F7A2A9-8467-4E9A-A627-67A072059DFF}" srcOrd="0" destOrd="0" presId="urn:microsoft.com/office/officeart/2005/8/layout/radial6"/>
    <dgm:cxn modelId="{03ED8A31-F613-43AF-A1EC-7642AE9E8718}" type="presOf" srcId="{6C2FDF2C-8394-4E5E-890A-77F7298E273A}" destId="{60F47FE3-ADC0-40AD-AFB4-632D2329BFAD}" srcOrd="0" destOrd="0" presId="urn:microsoft.com/office/officeart/2005/8/layout/radial6"/>
    <dgm:cxn modelId="{72190F33-AEEE-415F-9B4C-C5D64BAA4771}" type="presOf" srcId="{D40D9D16-6D35-43D3-BABD-CEA608A5D1B7}" destId="{34C39E2A-52DC-4475-BE4F-D8584C3B6546}" srcOrd="0" destOrd="0" presId="urn:microsoft.com/office/officeart/2005/8/layout/radial6"/>
    <dgm:cxn modelId="{9B777D33-CF53-42EF-807B-819C71DFA8AE}" type="presOf" srcId="{0CC51D6E-BDCA-40E0-8479-4BC87B083AA4}" destId="{F59E1A96-1B3B-4ED1-8B66-5D293E3CB8DC}" srcOrd="0" destOrd="0" presId="urn:microsoft.com/office/officeart/2005/8/layout/radial6"/>
    <dgm:cxn modelId="{B233B634-1540-4588-ABD9-0983C4359C06}" type="presOf" srcId="{2B103EEA-3D04-4200-A8F0-5F83DC0473AF}" destId="{1AC8F59F-1370-4D8C-8AF9-479C2B533A81}" srcOrd="0" destOrd="0" presId="urn:microsoft.com/office/officeart/2005/8/layout/radial6"/>
    <dgm:cxn modelId="{22F0153F-30E9-4749-976B-ABBD42210C14}" srcId="{6FCE4AE4-D8E4-40DA-9500-F26334FC5ADB}" destId="{62E91979-5D52-49E1-B0E4-3A779233CDC3}" srcOrd="0" destOrd="0" parTransId="{C3DFD73D-AA7F-4787-A255-5CA938E5D7C3}" sibTransId="{41F3F508-FE81-454F-8AEB-08ED91659095}"/>
    <dgm:cxn modelId="{B4E99A40-9D4F-4142-881E-F0332D98032C}" srcId="{62E91979-5D52-49E1-B0E4-3A779233CDC3}" destId="{2B103EEA-3D04-4200-A8F0-5F83DC0473AF}" srcOrd="4" destOrd="0" parTransId="{5DEA2126-D23D-4C75-81E2-C8E07D5097A8}" sibTransId="{FB40DABA-524C-4549-B3F6-AF92C91E9B6E}"/>
    <dgm:cxn modelId="{25EB5761-B5D7-4A99-BA9A-8CBACDDF4332}" srcId="{62E91979-5D52-49E1-B0E4-3A779233CDC3}" destId="{AC0B60BB-36B2-4170-923E-E72ADAE6FC55}" srcOrd="3" destOrd="0" parTransId="{9A7FCED7-AF72-426E-BDA3-F63163277F23}" sibTransId="{D40D9D16-6D35-43D3-BABD-CEA608A5D1B7}"/>
    <dgm:cxn modelId="{0D05F547-CC4E-441A-AF52-78E54178D601}" srcId="{62E91979-5D52-49E1-B0E4-3A779233CDC3}" destId="{0C1F051F-969F-44B9-B126-5995CE236F2A}" srcOrd="5" destOrd="0" parTransId="{07223EC6-8DE3-42DC-BB3B-E3144CF9417F}" sibTransId="{6C2FDF2C-8394-4E5E-890A-77F7298E273A}"/>
    <dgm:cxn modelId="{0C179A49-1F27-410E-8159-7B576ECF6438}" type="presOf" srcId="{E22E7F3E-E88E-476F-BDE5-274E30848D3B}" destId="{0266A5C7-1D15-49F3-B303-D36B242EFBDF}" srcOrd="0" destOrd="0" presId="urn:microsoft.com/office/officeart/2005/8/layout/radial6"/>
    <dgm:cxn modelId="{512ABA7D-8073-4757-B453-8DB2335D6826}" type="presOf" srcId="{76CC184F-C7AF-4F25-9477-33648D81680D}" destId="{EBE048C1-4193-41CD-8215-C0F0EFA60F02}" srcOrd="0" destOrd="0" presId="urn:microsoft.com/office/officeart/2005/8/layout/radial6"/>
    <dgm:cxn modelId="{3A2DE282-2920-4D8A-BEEE-91D4D05A3417}" type="presOf" srcId="{43FE4A57-4AA2-47CC-9D9A-CCA8F8361238}" destId="{3598352A-0ED4-4192-BC8C-C056430D25F9}" srcOrd="0" destOrd="0" presId="urn:microsoft.com/office/officeart/2005/8/layout/radial6"/>
    <dgm:cxn modelId="{F89DCF85-32DD-415F-8EFC-2E105AE7C861}" type="presOf" srcId="{0C1F051F-969F-44B9-B126-5995CE236F2A}" destId="{1A43E58D-FE8F-4A43-9600-3AC3A77DA0B4}" srcOrd="0" destOrd="0" presId="urn:microsoft.com/office/officeart/2005/8/layout/radial6"/>
    <dgm:cxn modelId="{5DEA6A9F-70AA-4BE7-9661-669C10727B5A}" type="presOf" srcId="{3C1DF9C8-9799-4D71-9FEA-D2FB1883CF4A}" destId="{F9EE2117-AC0C-49FD-A6D9-4E6A4B0293B7}" srcOrd="0" destOrd="0" presId="urn:microsoft.com/office/officeart/2005/8/layout/radial6"/>
    <dgm:cxn modelId="{7EAEADAC-0DC5-4AFD-A2C7-C205C30181CE}" srcId="{62E91979-5D52-49E1-B0E4-3A779233CDC3}" destId="{3B973A09-4583-4744-A018-EF634BB5EB3C}" srcOrd="6" destOrd="0" parTransId="{C2151B7B-FD79-4B4B-8A33-56D383C758F2}" sibTransId="{022B0A24-7A16-4F6D-A3E9-1B4DF90AAFFC}"/>
    <dgm:cxn modelId="{43640FB3-F880-4C74-BDC2-96AE1787FFC7}" type="presOf" srcId="{AC0B60BB-36B2-4170-923E-E72ADAE6FC55}" destId="{295921D8-FF1A-4366-B0C0-7FFEC1C4B6F1}" srcOrd="0" destOrd="0" presId="urn:microsoft.com/office/officeart/2005/8/layout/radial6"/>
    <dgm:cxn modelId="{7D9663B9-DBC7-4E44-96F9-2D3FEBCBAFBD}" type="presOf" srcId="{6FCE4AE4-D8E4-40DA-9500-F26334FC5ADB}" destId="{15EE9FBD-73AE-4EEC-A253-939EBDB55FD9}" srcOrd="0" destOrd="0" presId="urn:microsoft.com/office/officeart/2005/8/layout/radial6"/>
    <dgm:cxn modelId="{C87D79D7-F910-4595-B60A-8E353BD234A9}" srcId="{62E91979-5D52-49E1-B0E4-3A779233CDC3}" destId="{43FE4A57-4AA2-47CC-9D9A-CCA8F8361238}" srcOrd="0" destOrd="0" parTransId="{2710C12A-EEE9-4FEC-A622-F0D8A29F5474}" sibTransId="{0CC51D6E-BDCA-40E0-8479-4BC87B083AA4}"/>
    <dgm:cxn modelId="{6B4B7BDA-85A4-4174-A16C-B5DC9A6E8BC5}" type="presOf" srcId="{3B973A09-4583-4744-A018-EF634BB5EB3C}" destId="{120ED909-DE58-4C16-87E9-672107BA4E74}" srcOrd="0" destOrd="0" presId="urn:microsoft.com/office/officeart/2005/8/layout/radial6"/>
    <dgm:cxn modelId="{DBFC7EE2-7423-4854-864F-4FF81C7B50C0}" srcId="{62E91979-5D52-49E1-B0E4-3A779233CDC3}" destId="{A3EFE5E4-0966-48B1-839A-15BE7BB06D23}" srcOrd="2" destOrd="0" parTransId="{027DF157-7189-4C0A-AE50-4A1D7B9A3C20}" sibTransId="{3C1DF9C8-9799-4D71-9FEA-D2FB1883CF4A}"/>
    <dgm:cxn modelId="{5D088FFD-B77F-4E21-A6F3-292C95141E75}" type="presOf" srcId="{62E91979-5D52-49E1-B0E4-3A779233CDC3}" destId="{9BE3EA89-1E09-4D7D-B359-DB2CB581EC78}" srcOrd="0" destOrd="0" presId="urn:microsoft.com/office/officeart/2005/8/layout/radial6"/>
    <dgm:cxn modelId="{2F707F9C-73AA-400E-A642-F5AC3702B3B0}" type="presParOf" srcId="{15EE9FBD-73AE-4EEC-A253-939EBDB55FD9}" destId="{9BE3EA89-1E09-4D7D-B359-DB2CB581EC78}" srcOrd="0" destOrd="0" presId="urn:microsoft.com/office/officeart/2005/8/layout/radial6"/>
    <dgm:cxn modelId="{5FC96C92-F361-4866-8685-C177EA9F5249}" type="presParOf" srcId="{15EE9FBD-73AE-4EEC-A253-939EBDB55FD9}" destId="{3598352A-0ED4-4192-BC8C-C056430D25F9}" srcOrd="1" destOrd="0" presId="urn:microsoft.com/office/officeart/2005/8/layout/radial6"/>
    <dgm:cxn modelId="{0328038F-524D-433F-893B-6F86EC1D1F6E}" type="presParOf" srcId="{15EE9FBD-73AE-4EEC-A253-939EBDB55FD9}" destId="{FF734CA5-2AF4-42F4-9DDB-00DC4BEC2AB4}" srcOrd="2" destOrd="0" presId="urn:microsoft.com/office/officeart/2005/8/layout/radial6"/>
    <dgm:cxn modelId="{CEDC44E0-22EC-4873-BFF4-551B85A4B3B2}" type="presParOf" srcId="{15EE9FBD-73AE-4EEC-A253-939EBDB55FD9}" destId="{F59E1A96-1B3B-4ED1-8B66-5D293E3CB8DC}" srcOrd="3" destOrd="0" presId="urn:microsoft.com/office/officeart/2005/8/layout/radial6"/>
    <dgm:cxn modelId="{ECBF8A32-DCCA-4ED6-ADB6-52CD62C19D83}" type="presParOf" srcId="{15EE9FBD-73AE-4EEC-A253-939EBDB55FD9}" destId="{0266A5C7-1D15-49F3-B303-D36B242EFBDF}" srcOrd="4" destOrd="0" presId="urn:microsoft.com/office/officeart/2005/8/layout/radial6"/>
    <dgm:cxn modelId="{2BF0D2A9-FEC5-496D-B18A-A4BAA5F15452}" type="presParOf" srcId="{15EE9FBD-73AE-4EEC-A253-939EBDB55FD9}" destId="{4362032F-237D-434E-8997-8BFCC6ACFAD9}" srcOrd="5" destOrd="0" presId="urn:microsoft.com/office/officeart/2005/8/layout/radial6"/>
    <dgm:cxn modelId="{C212866D-EEA6-4FA6-90C1-EDBEAFE93B0C}" type="presParOf" srcId="{15EE9FBD-73AE-4EEC-A253-939EBDB55FD9}" destId="{EBE048C1-4193-41CD-8215-C0F0EFA60F02}" srcOrd="6" destOrd="0" presId="urn:microsoft.com/office/officeart/2005/8/layout/radial6"/>
    <dgm:cxn modelId="{6B46E6C3-07B0-478C-BFED-AB6662686AD9}" type="presParOf" srcId="{15EE9FBD-73AE-4EEC-A253-939EBDB55FD9}" destId="{4B4ECBE0-D1F0-46B6-9669-F0E18BC0A4FC}" srcOrd="7" destOrd="0" presId="urn:microsoft.com/office/officeart/2005/8/layout/radial6"/>
    <dgm:cxn modelId="{3658FF88-8E12-4D42-BE24-2D66E3E189CC}" type="presParOf" srcId="{15EE9FBD-73AE-4EEC-A253-939EBDB55FD9}" destId="{E9813B05-128B-4673-8E35-8CA95CD7BA4B}" srcOrd="8" destOrd="0" presId="urn:microsoft.com/office/officeart/2005/8/layout/radial6"/>
    <dgm:cxn modelId="{AB0818DC-AC6D-483C-97B3-625B7B01B4A1}" type="presParOf" srcId="{15EE9FBD-73AE-4EEC-A253-939EBDB55FD9}" destId="{F9EE2117-AC0C-49FD-A6D9-4E6A4B0293B7}" srcOrd="9" destOrd="0" presId="urn:microsoft.com/office/officeart/2005/8/layout/radial6"/>
    <dgm:cxn modelId="{B08CEFDB-5218-43B0-AC13-124E2E8A6175}" type="presParOf" srcId="{15EE9FBD-73AE-4EEC-A253-939EBDB55FD9}" destId="{295921D8-FF1A-4366-B0C0-7FFEC1C4B6F1}" srcOrd="10" destOrd="0" presId="urn:microsoft.com/office/officeart/2005/8/layout/radial6"/>
    <dgm:cxn modelId="{30F221F0-A8AB-4D45-9F12-D8514B2213B2}" type="presParOf" srcId="{15EE9FBD-73AE-4EEC-A253-939EBDB55FD9}" destId="{B45F47D5-A711-4669-A669-063413669497}" srcOrd="11" destOrd="0" presId="urn:microsoft.com/office/officeart/2005/8/layout/radial6"/>
    <dgm:cxn modelId="{15DFD2C3-6BFE-4866-899A-30553E6BD4B5}" type="presParOf" srcId="{15EE9FBD-73AE-4EEC-A253-939EBDB55FD9}" destId="{34C39E2A-52DC-4475-BE4F-D8584C3B6546}" srcOrd="12" destOrd="0" presId="urn:microsoft.com/office/officeart/2005/8/layout/radial6"/>
    <dgm:cxn modelId="{841F25C3-41A6-4E37-9EF1-6061A27230AA}" type="presParOf" srcId="{15EE9FBD-73AE-4EEC-A253-939EBDB55FD9}" destId="{1AC8F59F-1370-4D8C-8AF9-479C2B533A81}" srcOrd="13" destOrd="0" presId="urn:microsoft.com/office/officeart/2005/8/layout/radial6"/>
    <dgm:cxn modelId="{422AEA88-D412-4CFB-87F0-FBB400F2A38B}" type="presParOf" srcId="{15EE9FBD-73AE-4EEC-A253-939EBDB55FD9}" destId="{44F36FD7-E4D5-4C83-8E6E-4699C17C4E39}" srcOrd="14" destOrd="0" presId="urn:microsoft.com/office/officeart/2005/8/layout/radial6"/>
    <dgm:cxn modelId="{52F05C8C-7189-4927-B54E-0D64055269C9}" type="presParOf" srcId="{15EE9FBD-73AE-4EEC-A253-939EBDB55FD9}" destId="{76F7F2DA-9B07-439B-B4A0-DEE068826F22}" srcOrd="15" destOrd="0" presId="urn:microsoft.com/office/officeart/2005/8/layout/radial6"/>
    <dgm:cxn modelId="{D066A00B-5187-478B-851D-681E9EE756B3}" type="presParOf" srcId="{15EE9FBD-73AE-4EEC-A253-939EBDB55FD9}" destId="{1A43E58D-FE8F-4A43-9600-3AC3A77DA0B4}" srcOrd="16" destOrd="0" presId="urn:microsoft.com/office/officeart/2005/8/layout/radial6"/>
    <dgm:cxn modelId="{F5173C0A-38E4-44F2-B747-9AD37C1B8242}" type="presParOf" srcId="{15EE9FBD-73AE-4EEC-A253-939EBDB55FD9}" destId="{E3E593D3-4DA8-44E8-B44F-362110A3328A}" srcOrd="17" destOrd="0" presId="urn:microsoft.com/office/officeart/2005/8/layout/radial6"/>
    <dgm:cxn modelId="{3E5A0EEA-277B-4B74-A965-88FDC167B047}" type="presParOf" srcId="{15EE9FBD-73AE-4EEC-A253-939EBDB55FD9}" destId="{60F47FE3-ADC0-40AD-AFB4-632D2329BFAD}" srcOrd="18" destOrd="0" presId="urn:microsoft.com/office/officeart/2005/8/layout/radial6"/>
    <dgm:cxn modelId="{49D976DF-1850-4917-860B-C62A0DD6B38B}" type="presParOf" srcId="{15EE9FBD-73AE-4EEC-A253-939EBDB55FD9}" destId="{120ED909-DE58-4C16-87E9-672107BA4E74}" srcOrd="19" destOrd="0" presId="urn:microsoft.com/office/officeart/2005/8/layout/radial6"/>
    <dgm:cxn modelId="{2BB6E8A3-59BA-46C0-9028-6EF58FD623AB}" type="presParOf" srcId="{15EE9FBD-73AE-4EEC-A253-939EBDB55FD9}" destId="{3A93CD19-D20B-450F-8FFE-F4DFD19984B6}" srcOrd="20" destOrd="0" presId="urn:microsoft.com/office/officeart/2005/8/layout/radial6"/>
    <dgm:cxn modelId="{D58B63A4-575D-4716-AC65-7D8645D9643D}" type="presParOf" srcId="{15EE9FBD-73AE-4EEC-A253-939EBDB55FD9}" destId="{57F7A2A9-8467-4E9A-A627-67A072059DFF}"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3250F-9356-4434-83BD-F47372761BB6}">
      <dsp:nvSpPr>
        <dsp:cNvPr id="0" name=""/>
        <dsp:cNvSpPr/>
      </dsp:nvSpPr>
      <dsp:spPr>
        <a:xfrm>
          <a:off x="2467850" y="1345709"/>
          <a:ext cx="3544176" cy="2980905"/>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0105" r="20105"/>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2039B-3796-454E-9A77-4F4E5A5B265B}">
      <dsp:nvSpPr>
        <dsp:cNvPr id="0" name=""/>
        <dsp:cNvSpPr/>
      </dsp:nvSpPr>
      <dsp:spPr>
        <a:xfrm>
          <a:off x="521744" y="1994559"/>
          <a:ext cx="3172363" cy="312935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b="1" kern="1200" dirty="0"/>
            <a:t>VCE and VCAL </a:t>
          </a:r>
          <a:r>
            <a:rPr lang="en-AU" sz="1600" b="1" kern="1200" dirty="0"/>
            <a:t>Administrative</a:t>
          </a:r>
          <a:r>
            <a:rPr lang="en-AU" sz="1400" b="1" kern="1200" dirty="0"/>
            <a:t> Handbook 2023</a:t>
          </a:r>
        </a:p>
      </dsp:txBody>
      <dsp:txXfrm>
        <a:off x="521744" y="1994559"/>
        <a:ext cx="3172363" cy="3129356"/>
      </dsp:txXfrm>
    </dsp:sp>
    <dsp:sp modelId="{82BEF0FA-482C-408C-A4E4-35EC87F27B69}">
      <dsp:nvSpPr>
        <dsp:cNvPr id="0" name=""/>
        <dsp:cNvSpPr/>
      </dsp:nvSpPr>
      <dsp:spPr>
        <a:xfrm>
          <a:off x="9162836" y="1420059"/>
          <a:ext cx="2025638" cy="2641231"/>
        </a:xfrm>
        <a:prstGeom prst="rect">
          <a:avLst/>
        </a:prstGeom>
        <a:blipFill rotWithShape="1">
          <a:blip xmlns:r="http://schemas.openxmlformats.org/officeDocument/2006/relationships" r:embed="rId2"/>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E2C9B5-3C28-40FE-B6AD-1EC4FC732E7E}">
      <dsp:nvSpPr>
        <dsp:cNvPr id="0" name=""/>
        <dsp:cNvSpPr/>
      </dsp:nvSpPr>
      <dsp:spPr>
        <a:xfrm>
          <a:off x="6672045" y="1962256"/>
          <a:ext cx="2818184" cy="317163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AU" sz="1600" b="1" kern="1200" dirty="0"/>
            <a:t>VCE Chemistry                 Study </a:t>
          </a:r>
          <a:r>
            <a:rPr lang="en-AU" sz="1600" b="1" kern="1200"/>
            <a:t>Design 2023-2027</a:t>
          </a:r>
          <a:endParaRPr lang="en-AU" sz="1600" b="1" kern="1200" dirty="0"/>
        </a:p>
      </dsp:txBody>
      <dsp:txXfrm>
        <a:off x="6672045" y="1962256"/>
        <a:ext cx="2818184" cy="3171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359E3-0EF6-46FE-8FB5-22413F729741}">
      <dsp:nvSpPr>
        <dsp:cNvPr id="0" name=""/>
        <dsp:cNvSpPr/>
      </dsp:nvSpPr>
      <dsp:spPr>
        <a:xfrm>
          <a:off x="371" y="74069"/>
          <a:ext cx="11618011" cy="1189880"/>
        </a:xfrm>
        <a:prstGeom prst="roundRect">
          <a:avLst>
            <a:gd name="adj" fmla="val 10000"/>
          </a:avLst>
        </a:prstGeom>
        <a:solidFill>
          <a:schemeClr val="accent2">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AU" sz="4400" kern="1200" dirty="0"/>
            <a:t>Scope of study, Rationale, Aims</a:t>
          </a:r>
        </a:p>
      </dsp:txBody>
      <dsp:txXfrm>
        <a:off x="35221" y="108919"/>
        <a:ext cx="11548311" cy="1120180"/>
      </dsp:txXfrm>
    </dsp:sp>
    <dsp:sp modelId="{8D50D55B-861E-431B-8C67-B5FA0BE39E87}">
      <dsp:nvSpPr>
        <dsp:cNvPr id="0" name=""/>
        <dsp:cNvSpPr/>
      </dsp:nvSpPr>
      <dsp:spPr>
        <a:xfrm>
          <a:off x="701451" y="1338633"/>
          <a:ext cx="5579807" cy="1189880"/>
        </a:xfrm>
        <a:prstGeom prst="roundRect">
          <a:avLst>
            <a:gd name="adj" fmla="val 10000"/>
          </a:avLst>
        </a:prstGeom>
        <a:solidFill>
          <a:schemeClr val="accent2">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AU" sz="3600" kern="1200" dirty="0"/>
            <a:t>Cross-study specifications</a:t>
          </a:r>
        </a:p>
      </dsp:txBody>
      <dsp:txXfrm>
        <a:off x="736301" y="1373483"/>
        <a:ext cx="5510107" cy="1120180"/>
      </dsp:txXfrm>
    </dsp:sp>
    <dsp:sp modelId="{4EBB1FE0-5A88-43C3-82B8-DF836D0A39FF}">
      <dsp:nvSpPr>
        <dsp:cNvPr id="0" name=""/>
        <dsp:cNvSpPr/>
      </dsp:nvSpPr>
      <dsp:spPr>
        <a:xfrm>
          <a:off x="59123" y="2715117"/>
          <a:ext cx="1893844" cy="1189880"/>
        </a:xfrm>
        <a:prstGeom prst="roundRect">
          <a:avLst>
            <a:gd name="adj" fmla="val 10000"/>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AU" sz="2400" b="1" kern="1200" dirty="0"/>
            <a:t>4 Units</a:t>
          </a:r>
        </a:p>
      </dsp:txBody>
      <dsp:txXfrm>
        <a:off x="93973" y="2749967"/>
        <a:ext cx="1824144" cy="1120180"/>
      </dsp:txXfrm>
    </dsp:sp>
    <dsp:sp modelId="{22E2EFB4-825A-4C3D-81D1-1D7E9A51CBF7}">
      <dsp:nvSpPr>
        <dsp:cNvPr id="0" name=""/>
        <dsp:cNvSpPr/>
      </dsp:nvSpPr>
      <dsp:spPr>
        <a:xfrm>
          <a:off x="3047800" y="2715117"/>
          <a:ext cx="3827025" cy="1189880"/>
        </a:xfrm>
        <a:prstGeom prst="roundRect">
          <a:avLst>
            <a:gd name="adj" fmla="val 10000"/>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b="1" kern="1200" dirty="0"/>
            <a:t>11 Areas of Study</a:t>
          </a:r>
        </a:p>
        <a:p>
          <a:pPr marL="0" lvl="0" indent="0" algn="ctr" defTabSz="889000">
            <a:lnSpc>
              <a:spcPct val="90000"/>
            </a:lnSpc>
            <a:spcBef>
              <a:spcPct val="0"/>
            </a:spcBef>
            <a:spcAft>
              <a:spcPct val="35000"/>
            </a:spcAft>
            <a:buNone/>
          </a:pPr>
          <a:r>
            <a:rPr lang="en-AU" sz="1700" kern="1200" dirty="0"/>
            <a:t>Key Knowledge (and relevant Key Science Skills)</a:t>
          </a:r>
        </a:p>
      </dsp:txBody>
      <dsp:txXfrm>
        <a:off x="3082650" y="2749967"/>
        <a:ext cx="3757325" cy="1120180"/>
      </dsp:txXfrm>
    </dsp:sp>
    <dsp:sp modelId="{3EE43D69-7F89-4753-B588-89BF2179132A}">
      <dsp:nvSpPr>
        <dsp:cNvPr id="0" name=""/>
        <dsp:cNvSpPr/>
      </dsp:nvSpPr>
      <dsp:spPr>
        <a:xfrm>
          <a:off x="6963483" y="1348162"/>
          <a:ext cx="3588539" cy="1189880"/>
        </a:xfrm>
        <a:prstGeom prst="roundRect">
          <a:avLst>
            <a:gd name="adj" fmla="val 10000"/>
          </a:avLst>
        </a:prstGeom>
        <a:solidFill>
          <a:schemeClr val="accent2">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AU" sz="3300" kern="1200" dirty="0"/>
            <a:t>Terms used in this study</a:t>
          </a:r>
        </a:p>
      </dsp:txBody>
      <dsp:txXfrm>
        <a:off x="6998333" y="1383012"/>
        <a:ext cx="3518839" cy="1120180"/>
      </dsp:txXfrm>
    </dsp:sp>
    <dsp:sp modelId="{CB9BA43D-3FE5-4CE9-8287-A44B3416AA96}">
      <dsp:nvSpPr>
        <dsp:cNvPr id="0" name=""/>
        <dsp:cNvSpPr/>
      </dsp:nvSpPr>
      <dsp:spPr>
        <a:xfrm>
          <a:off x="7955823" y="2772519"/>
          <a:ext cx="3662559" cy="1189880"/>
        </a:xfrm>
        <a:prstGeom prst="roundRect">
          <a:avLst>
            <a:gd name="adj" fmla="val 10000"/>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AU" sz="1500" b="1" kern="1200" dirty="0"/>
            <a:t>Assessment</a:t>
          </a:r>
        </a:p>
        <a:p>
          <a:pPr marL="0" lvl="0" indent="0" algn="ctr" defTabSz="666750">
            <a:lnSpc>
              <a:spcPct val="90000"/>
            </a:lnSpc>
            <a:spcBef>
              <a:spcPct val="0"/>
            </a:spcBef>
            <a:spcAft>
              <a:spcPct val="35000"/>
            </a:spcAft>
            <a:buFont typeface="Arial" panose="020B0604020202020204" pitchFamily="34" charset="0"/>
            <a:buNone/>
          </a:pPr>
          <a:r>
            <a:rPr lang="en-AU" sz="1500" kern="1200" dirty="0"/>
            <a:t>1. Satisfactory completion- certification</a:t>
          </a:r>
        </a:p>
        <a:p>
          <a:pPr marL="0" lvl="0" indent="0" algn="ctr" defTabSz="666750">
            <a:lnSpc>
              <a:spcPct val="90000"/>
            </a:lnSpc>
            <a:spcBef>
              <a:spcPct val="0"/>
            </a:spcBef>
            <a:spcAft>
              <a:spcPct val="35000"/>
            </a:spcAft>
            <a:buFont typeface="Arial" panose="020B0604020202020204" pitchFamily="34" charset="0"/>
            <a:buNone/>
          </a:pPr>
          <a:r>
            <a:rPr lang="en-AU" sz="1500" kern="1200" dirty="0"/>
            <a:t>2. Levels of achievement </a:t>
          </a:r>
        </a:p>
      </dsp:txBody>
      <dsp:txXfrm>
        <a:off x="7990673" y="2807369"/>
        <a:ext cx="3592859" cy="11201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7A2A9-8467-4E9A-A627-67A072059DFF}">
      <dsp:nvSpPr>
        <dsp:cNvPr id="0" name=""/>
        <dsp:cNvSpPr/>
      </dsp:nvSpPr>
      <dsp:spPr>
        <a:xfrm>
          <a:off x="3388031" y="632945"/>
          <a:ext cx="5026825" cy="5026825"/>
        </a:xfrm>
        <a:prstGeom prst="blockArc">
          <a:avLst>
            <a:gd name="adj1" fmla="val 13114286"/>
            <a:gd name="adj2" fmla="val 16200000"/>
            <a:gd name="adj3" fmla="val 3906"/>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F47FE3-ADC0-40AD-AFB4-632D2329BFAD}">
      <dsp:nvSpPr>
        <dsp:cNvPr id="0" name=""/>
        <dsp:cNvSpPr/>
      </dsp:nvSpPr>
      <dsp:spPr>
        <a:xfrm>
          <a:off x="3388031" y="632945"/>
          <a:ext cx="5026825" cy="5026825"/>
        </a:xfrm>
        <a:prstGeom prst="blockArc">
          <a:avLst>
            <a:gd name="adj1" fmla="val 10028571"/>
            <a:gd name="adj2" fmla="val 13114286"/>
            <a:gd name="adj3" fmla="val 3906"/>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F7F2DA-9B07-439B-B4A0-DEE068826F22}">
      <dsp:nvSpPr>
        <dsp:cNvPr id="0" name=""/>
        <dsp:cNvSpPr/>
      </dsp:nvSpPr>
      <dsp:spPr>
        <a:xfrm>
          <a:off x="3388031" y="632945"/>
          <a:ext cx="5026825" cy="5026825"/>
        </a:xfrm>
        <a:prstGeom prst="blockArc">
          <a:avLst>
            <a:gd name="adj1" fmla="val 6942857"/>
            <a:gd name="adj2" fmla="val 10028571"/>
            <a:gd name="adj3" fmla="val 3906"/>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C39E2A-52DC-4475-BE4F-D8584C3B6546}">
      <dsp:nvSpPr>
        <dsp:cNvPr id="0" name=""/>
        <dsp:cNvSpPr/>
      </dsp:nvSpPr>
      <dsp:spPr>
        <a:xfrm>
          <a:off x="3388031" y="632945"/>
          <a:ext cx="5026825" cy="5026825"/>
        </a:xfrm>
        <a:prstGeom prst="blockArc">
          <a:avLst>
            <a:gd name="adj1" fmla="val 3857143"/>
            <a:gd name="adj2" fmla="val 6942857"/>
            <a:gd name="adj3" fmla="val 3906"/>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EE2117-AC0C-49FD-A6D9-4E6A4B0293B7}">
      <dsp:nvSpPr>
        <dsp:cNvPr id="0" name=""/>
        <dsp:cNvSpPr/>
      </dsp:nvSpPr>
      <dsp:spPr>
        <a:xfrm>
          <a:off x="3388031" y="632945"/>
          <a:ext cx="5026825" cy="5026825"/>
        </a:xfrm>
        <a:prstGeom prst="blockArc">
          <a:avLst>
            <a:gd name="adj1" fmla="val 771429"/>
            <a:gd name="adj2" fmla="val 3857143"/>
            <a:gd name="adj3" fmla="val 3906"/>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E048C1-4193-41CD-8215-C0F0EFA60F02}">
      <dsp:nvSpPr>
        <dsp:cNvPr id="0" name=""/>
        <dsp:cNvSpPr/>
      </dsp:nvSpPr>
      <dsp:spPr>
        <a:xfrm>
          <a:off x="3388031" y="632945"/>
          <a:ext cx="5026825" cy="5026825"/>
        </a:xfrm>
        <a:prstGeom prst="blockArc">
          <a:avLst>
            <a:gd name="adj1" fmla="val 19285714"/>
            <a:gd name="adj2" fmla="val 771429"/>
            <a:gd name="adj3" fmla="val 3906"/>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9E1A96-1B3B-4ED1-8B66-5D293E3CB8DC}">
      <dsp:nvSpPr>
        <dsp:cNvPr id="0" name=""/>
        <dsp:cNvSpPr/>
      </dsp:nvSpPr>
      <dsp:spPr>
        <a:xfrm>
          <a:off x="3388031" y="632945"/>
          <a:ext cx="5026825" cy="5026825"/>
        </a:xfrm>
        <a:prstGeom prst="blockArc">
          <a:avLst>
            <a:gd name="adj1" fmla="val 16200000"/>
            <a:gd name="adj2" fmla="val 19285714"/>
            <a:gd name="adj3" fmla="val 3906"/>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E3EA89-1E09-4D7D-B359-DB2CB581EC78}">
      <dsp:nvSpPr>
        <dsp:cNvPr id="0" name=""/>
        <dsp:cNvSpPr/>
      </dsp:nvSpPr>
      <dsp:spPr>
        <a:xfrm>
          <a:off x="4927475" y="2172389"/>
          <a:ext cx="1947937" cy="194793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AU" sz="2800" kern="1200" dirty="0"/>
            <a:t>Key Science Skills</a:t>
          </a:r>
        </a:p>
      </dsp:txBody>
      <dsp:txXfrm>
        <a:off x="5212744" y="2457658"/>
        <a:ext cx="1377399" cy="1377399"/>
      </dsp:txXfrm>
    </dsp:sp>
    <dsp:sp modelId="{3598352A-0ED4-4192-BC8C-C056430D25F9}">
      <dsp:nvSpPr>
        <dsp:cNvPr id="0" name=""/>
        <dsp:cNvSpPr/>
      </dsp:nvSpPr>
      <dsp:spPr>
        <a:xfrm>
          <a:off x="5219665" y="255"/>
          <a:ext cx="1363556" cy="136355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AU" sz="1100" kern="1200" dirty="0"/>
            <a:t>Develop aim and questions, formulate hypotheses and make predictions</a:t>
          </a:r>
        </a:p>
      </dsp:txBody>
      <dsp:txXfrm>
        <a:off x="5419353" y="199943"/>
        <a:ext cx="964180" cy="964180"/>
      </dsp:txXfrm>
    </dsp:sp>
    <dsp:sp modelId="{0266A5C7-1D15-49F3-B303-D36B242EFBDF}">
      <dsp:nvSpPr>
        <dsp:cNvPr id="0" name=""/>
        <dsp:cNvSpPr/>
      </dsp:nvSpPr>
      <dsp:spPr>
        <a:xfrm>
          <a:off x="7146352" y="928099"/>
          <a:ext cx="1363556" cy="136355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AU" sz="1100" kern="1200" dirty="0"/>
            <a:t>Plan and conduct investigations</a:t>
          </a:r>
        </a:p>
      </dsp:txBody>
      <dsp:txXfrm>
        <a:off x="7346040" y="1127787"/>
        <a:ext cx="964180" cy="964180"/>
      </dsp:txXfrm>
    </dsp:sp>
    <dsp:sp modelId="{4B4ECBE0-D1F0-46B6-9669-F0E18BC0A4FC}">
      <dsp:nvSpPr>
        <dsp:cNvPr id="0" name=""/>
        <dsp:cNvSpPr/>
      </dsp:nvSpPr>
      <dsp:spPr>
        <a:xfrm>
          <a:off x="7622204" y="3012944"/>
          <a:ext cx="1363556" cy="136355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AU" sz="1100" kern="1200" dirty="0"/>
            <a:t>Comply with safety and ethical guidelines</a:t>
          </a:r>
        </a:p>
      </dsp:txBody>
      <dsp:txXfrm>
        <a:off x="7821892" y="3212632"/>
        <a:ext cx="964180" cy="964180"/>
      </dsp:txXfrm>
    </dsp:sp>
    <dsp:sp modelId="{295921D8-FF1A-4366-B0C0-7FFEC1C4B6F1}">
      <dsp:nvSpPr>
        <dsp:cNvPr id="0" name=""/>
        <dsp:cNvSpPr/>
      </dsp:nvSpPr>
      <dsp:spPr>
        <a:xfrm>
          <a:off x="6288896" y="4684860"/>
          <a:ext cx="1363556" cy="136355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AU" sz="1100" kern="1200" dirty="0"/>
            <a:t>Generate, collate and record data</a:t>
          </a:r>
        </a:p>
      </dsp:txBody>
      <dsp:txXfrm>
        <a:off x="6488584" y="4884548"/>
        <a:ext cx="964180" cy="964180"/>
      </dsp:txXfrm>
    </dsp:sp>
    <dsp:sp modelId="{1AC8F59F-1370-4D8C-8AF9-479C2B533A81}">
      <dsp:nvSpPr>
        <dsp:cNvPr id="0" name=""/>
        <dsp:cNvSpPr/>
      </dsp:nvSpPr>
      <dsp:spPr>
        <a:xfrm>
          <a:off x="4150435" y="4684860"/>
          <a:ext cx="1363556" cy="136355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AU" sz="1100" kern="1200" dirty="0"/>
            <a:t>Analyse and evaluate data and investigation methods</a:t>
          </a:r>
        </a:p>
      </dsp:txBody>
      <dsp:txXfrm>
        <a:off x="4350123" y="4884548"/>
        <a:ext cx="964180" cy="964180"/>
      </dsp:txXfrm>
    </dsp:sp>
    <dsp:sp modelId="{1A43E58D-FE8F-4A43-9600-3AC3A77DA0B4}">
      <dsp:nvSpPr>
        <dsp:cNvPr id="0" name=""/>
        <dsp:cNvSpPr/>
      </dsp:nvSpPr>
      <dsp:spPr>
        <a:xfrm>
          <a:off x="2817127" y="3012944"/>
          <a:ext cx="1363556" cy="136355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AU" sz="1100" kern="1200" dirty="0"/>
            <a:t>Construct evidence-based arguments and draw conclusions</a:t>
          </a:r>
        </a:p>
      </dsp:txBody>
      <dsp:txXfrm>
        <a:off x="3016815" y="3212632"/>
        <a:ext cx="964180" cy="964180"/>
      </dsp:txXfrm>
    </dsp:sp>
    <dsp:sp modelId="{120ED909-DE58-4C16-87E9-672107BA4E74}">
      <dsp:nvSpPr>
        <dsp:cNvPr id="0" name=""/>
        <dsp:cNvSpPr/>
      </dsp:nvSpPr>
      <dsp:spPr>
        <a:xfrm>
          <a:off x="3292979" y="928099"/>
          <a:ext cx="1363556" cy="136355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AU" sz="1100" kern="1200" dirty="0"/>
            <a:t>Analyse, evaluate and communicate scientific ideas</a:t>
          </a:r>
        </a:p>
      </dsp:txBody>
      <dsp:txXfrm>
        <a:off x="3492667" y="1127787"/>
        <a:ext cx="964180" cy="964180"/>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19T11:30:25.532"/>
    </inkml:context>
    <inkml:brush xml:id="br0">
      <inkml:brushProperty name="width" value="0.025" units="cm"/>
      <inkml:brushProperty name="height" value="0.025" units="cm"/>
      <inkml:brushProperty name="color" value="#7F5F52"/>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BCDA110-9F6F-4535-A940-24900609B24E}" type="datetimeFigureOut">
              <a:rPr lang="en-AU" smtClean="0"/>
              <a:t>4/08/2022</a:t>
            </a:fld>
            <a:endParaRPr lang="en-AU"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AF5F9FC-620C-4B6D-A6A9-D5B8CA54C810}" type="slidenum">
              <a:rPr lang="en-AU" smtClean="0"/>
              <a:t>‹#›</a:t>
            </a:fld>
            <a:endParaRPr lang="en-AU" dirty="0"/>
          </a:p>
        </p:txBody>
      </p:sp>
    </p:spTree>
    <p:extLst>
      <p:ext uri="{BB962C8B-B14F-4D97-AF65-F5344CB8AC3E}">
        <p14:creationId xmlns:p14="http://schemas.microsoft.com/office/powerpoint/2010/main" val="2836471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5F9FC-620C-4B6D-A6A9-D5B8CA54C810}" type="slidenum">
              <a:rPr lang="en-AU" smtClean="0"/>
              <a:t>1</a:t>
            </a:fld>
            <a:endParaRPr lang="en-AU" dirty="0"/>
          </a:p>
        </p:txBody>
      </p:sp>
    </p:spTree>
    <p:extLst>
      <p:ext uri="{BB962C8B-B14F-4D97-AF65-F5344CB8AC3E}">
        <p14:creationId xmlns:p14="http://schemas.microsoft.com/office/powerpoint/2010/main" val="2635300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5F9FC-620C-4B6D-A6A9-D5B8CA54C810}" type="slidenum">
              <a:rPr lang="en-AU" smtClean="0"/>
              <a:t>11</a:t>
            </a:fld>
            <a:endParaRPr lang="en-AU" dirty="0"/>
          </a:p>
        </p:txBody>
      </p:sp>
    </p:spTree>
    <p:extLst>
      <p:ext uri="{BB962C8B-B14F-4D97-AF65-F5344CB8AC3E}">
        <p14:creationId xmlns:p14="http://schemas.microsoft.com/office/powerpoint/2010/main" val="3956826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5F9FC-620C-4B6D-A6A9-D5B8CA54C810}" type="slidenum">
              <a:rPr lang="en-AU" smtClean="0"/>
              <a:t>13</a:t>
            </a:fld>
            <a:endParaRPr lang="en-AU" dirty="0"/>
          </a:p>
        </p:txBody>
      </p:sp>
    </p:spTree>
    <p:extLst>
      <p:ext uri="{BB962C8B-B14F-4D97-AF65-F5344CB8AC3E}">
        <p14:creationId xmlns:p14="http://schemas.microsoft.com/office/powerpoint/2010/main" val="2551841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5F9FC-620C-4B6D-A6A9-D5B8CA54C810}" type="slidenum">
              <a:rPr lang="en-AU" smtClean="0"/>
              <a:t>14</a:t>
            </a:fld>
            <a:endParaRPr lang="en-AU" dirty="0"/>
          </a:p>
        </p:txBody>
      </p:sp>
    </p:spTree>
    <p:extLst>
      <p:ext uri="{BB962C8B-B14F-4D97-AF65-F5344CB8AC3E}">
        <p14:creationId xmlns:p14="http://schemas.microsoft.com/office/powerpoint/2010/main" val="2348415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15</a:t>
            </a:fld>
            <a:endParaRPr lang="en-AU" dirty="0"/>
          </a:p>
        </p:txBody>
      </p:sp>
    </p:spTree>
    <p:extLst>
      <p:ext uri="{BB962C8B-B14F-4D97-AF65-F5344CB8AC3E}">
        <p14:creationId xmlns:p14="http://schemas.microsoft.com/office/powerpoint/2010/main" val="3862951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5F9FC-620C-4B6D-A6A9-D5B8CA54C810}" type="slidenum">
              <a:rPr lang="en-AU" smtClean="0"/>
              <a:t>16</a:t>
            </a:fld>
            <a:endParaRPr lang="en-AU" dirty="0"/>
          </a:p>
        </p:txBody>
      </p:sp>
    </p:spTree>
    <p:extLst>
      <p:ext uri="{BB962C8B-B14F-4D97-AF65-F5344CB8AC3E}">
        <p14:creationId xmlns:p14="http://schemas.microsoft.com/office/powerpoint/2010/main" val="1344756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5F9FC-620C-4B6D-A6A9-D5B8CA54C810}" type="slidenum">
              <a:rPr lang="en-AU" smtClean="0"/>
              <a:t>17</a:t>
            </a:fld>
            <a:endParaRPr lang="en-AU" dirty="0"/>
          </a:p>
        </p:txBody>
      </p:sp>
    </p:spTree>
    <p:extLst>
      <p:ext uri="{BB962C8B-B14F-4D97-AF65-F5344CB8AC3E}">
        <p14:creationId xmlns:p14="http://schemas.microsoft.com/office/powerpoint/2010/main" val="2984730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5F9FC-620C-4B6D-A6A9-D5B8CA54C810}" type="slidenum">
              <a:rPr lang="en-AU" smtClean="0"/>
              <a:t>18</a:t>
            </a:fld>
            <a:endParaRPr lang="en-AU" dirty="0"/>
          </a:p>
        </p:txBody>
      </p:sp>
    </p:spTree>
    <p:extLst>
      <p:ext uri="{BB962C8B-B14F-4D97-AF65-F5344CB8AC3E}">
        <p14:creationId xmlns:p14="http://schemas.microsoft.com/office/powerpoint/2010/main" val="1247944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19</a:t>
            </a:fld>
            <a:endParaRPr lang="en-AU" dirty="0"/>
          </a:p>
        </p:txBody>
      </p:sp>
    </p:spTree>
    <p:extLst>
      <p:ext uri="{BB962C8B-B14F-4D97-AF65-F5344CB8AC3E}">
        <p14:creationId xmlns:p14="http://schemas.microsoft.com/office/powerpoint/2010/main" val="296232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5F9FC-620C-4B6D-A6A9-D5B8CA54C810}" type="slidenum">
              <a:rPr lang="en-AU" smtClean="0"/>
              <a:t>21</a:t>
            </a:fld>
            <a:endParaRPr lang="en-AU" dirty="0"/>
          </a:p>
        </p:txBody>
      </p:sp>
    </p:spTree>
    <p:extLst>
      <p:ext uri="{BB962C8B-B14F-4D97-AF65-F5344CB8AC3E}">
        <p14:creationId xmlns:p14="http://schemas.microsoft.com/office/powerpoint/2010/main" val="937596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AU" b="1"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22</a:t>
            </a:fld>
            <a:endParaRPr lang="en-AU" dirty="0"/>
          </a:p>
        </p:txBody>
      </p:sp>
    </p:spTree>
    <p:extLst>
      <p:ext uri="{BB962C8B-B14F-4D97-AF65-F5344CB8AC3E}">
        <p14:creationId xmlns:p14="http://schemas.microsoft.com/office/powerpoint/2010/main" val="1850899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086DB27-C44E-42FC-8577-04AF19E06BB2}" type="slidenum">
              <a:rPr lang="en-AU" smtClean="0"/>
              <a:pPr/>
              <a:t>2</a:t>
            </a:fld>
            <a:endParaRPr lang="en-AU" dirty="0"/>
          </a:p>
        </p:txBody>
      </p:sp>
    </p:spTree>
    <p:extLst>
      <p:ext uri="{BB962C8B-B14F-4D97-AF65-F5344CB8AC3E}">
        <p14:creationId xmlns:p14="http://schemas.microsoft.com/office/powerpoint/2010/main" val="1238522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5F9FC-620C-4B6D-A6A9-D5B8CA54C810}" type="slidenum">
              <a:rPr lang="en-AU" smtClean="0"/>
              <a:t>24</a:t>
            </a:fld>
            <a:endParaRPr lang="en-AU" dirty="0"/>
          </a:p>
        </p:txBody>
      </p:sp>
    </p:spTree>
    <p:extLst>
      <p:ext uri="{BB962C8B-B14F-4D97-AF65-F5344CB8AC3E}">
        <p14:creationId xmlns:p14="http://schemas.microsoft.com/office/powerpoint/2010/main" val="1115546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5F9FC-620C-4B6D-A6A9-D5B8CA54C810}" type="slidenum">
              <a:rPr lang="en-AU" smtClean="0"/>
              <a:t>26</a:t>
            </a:fld>
            <a:endParaRPr lang="en-AU" dirty="0"/>
          </a:p>
        </p:txBody>
      </p:sp>
    </p:spTree>
    <p:extLst>
      <p:ext uri="{BB962C8B-B14F-4D97-AF65-F5344CB8AC3E}">
        <p14:creationId xmlns:p14="http://schemas.microsoft.com/office/powerpoint/2010/main" val="2185338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5F9FC-620C-4B6D-A6A9-D5B8CA54C810}" type="slidenum">
              <a:rPr lang="en-AU" smtClean="0"/>
              <a:t>28</a:t>
            </a:fld>
            <a:endParaRPr lang="en-AU" dirty="0"/>
          </a:p>
        </p:txBody>
      </p:sp>
    </p:spTree>
    <p:extLst>
      <p:ext uri="{BB962C8B-B14F-4D97-AF65-F5344CB8AC3E}">
        <p14:creationId xmlns:p14="http://schemas.microsoft.com/office/powerpoint/2010/main" val="2292367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31</a:t>
            </a:fld>
            <a:endParaRPr lang="en-AU" dirty="0"/>
          </a:p>
        </p:txBody>
      </p:sp>
    </p:spTree>
    <p:extLst>
      <p:ext uri="{BB962C8B-B14F-4D97-AF65-F5344CB8AC3E}">
        <p14:creationId xmlns:p14="http://schemas.microsoft.com/office/powerpoint/2010/main" val="4151185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dirty="0"/>
          </a:p>
        </p:txBody>
      </p:sp>
      <p:sp>
        <p:nvSpPr>
          <p:cNvPr id="4" name="Slide Number Placeholder 3"/>
          <p:cNvSpPr>
            <a:spLocks noGrp="1"/>
          </p:cNvSpPr>
          <p:nvPr>
            <p:ph type="sldNum" sz="quarter" idx="10"/>
          </p:nvPr>
        </p:nvSpPr>
        <p:spPr/>
        <p:txBody>
          <a:bodyPr/>
          <a:lstStyle/>
          <a:p>
            <a:fld id="{4086DB27-C44E-42FC-8577-04AF19E06BB2}" type="slidenum">
              <a:rPr lang="en-AU" smtClean="0"/>
              <a:pPr/>
              <a:t>32</a:t>
            </a:fld>
            <a:endParaRPr lang="en-AU" dirty="0"/>
          </a:p>
        </p:txBody>
      </p:sp>
    </p:spTree>
    <p:extLst>
      <p:ext uri="{BB962C8B-B14F-4D97-AF65-F5344CB8AC3E}">
        <p14:creationId xmlns:p14="http://schemas.microsoft.com/office/powerpoint/2010/main" val="1052001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sldNum" sz="quarter" idx="5"/>
          </p:nvPr>
        </p:nvSpPr>
        <p:spPr>
          <a:noFill/>
        </p:spPr>
        <p:txBody>
          <a:bodyPr/>
          <a:lstStyle>
            <a:defPPr>
              <a:defRPr kern="1200" smtId="4294967295"/>
            </a:defPPr>
            <a:lvl1pPr defTabSz="905688">
              <a:defRPr sz="1900">
                <a:solidFill>
                  <a:schemeClr val="tx1"/>
                </a:solidFill>
                <a:latin typeface="Times New Roman" pitchFamily="18" charset="0"/>
              </a:defRPr>
            </a:lvl1pPr>
            <a:lvl2pPr marL="585445" indent="-225171" defTabSz="905688">
              <a:defRPr sz="1900">
                <a:solidFill>
                  <a:schemeClr val="tx1"/>
                </a:solidFill>
                <a:latin typeface="Times New Roman" pitchFamily="18" charset="0"/>
              </a:defRPr>
            </a:lvl2pPr>
            <a:lvl3pPr marL="900684" indent="-180137" defTabSz="905688">
              <a:defRPr sz="1900">
                <a:solidFill>
                  <a:schemeClr val="tx1"/>
                </a:solidFill>
                <a:latin typeface="Times New Roman" pitchFamily="18" charset="0"/>
              </a:defRPr>
            </a:lvl3pPr>
            <a:lvl4pPr marL="1260958" indent="-180137" defTabSz="905688">
              <a:defRPr sz="1900">
                <a:solidFill>
                  <a:schemeClr val="tx1"/>
                </a:solidFill>
                <a:latin typeface="Times New Roman" pitchFamily="18" charset="0"/>
              </a:defRPr>
            </a:lvl4pPr>
            <a:lvl5pPr marL="1621231" indent="-180137" defTabSz="905688">
              <a:defRPr sz="1900">
                <a:solidFill>
                  <a:schemeClr val="tx1"/>
                </a:solidFill>
                <a:latin typeface="Times New Roman" pitchFamily="18" charset="0"/>
              </a:defRPr>
            </a:lvl5pPr>
            <a:lvl6pPr marL="1981505" indent="-180137" defTabSz="905688" eaLnBrk="0" fontAlgn="base" hangingPunct="0">
              <a:spcBef>
                <a:spcPct val="0"/>
              </a:spcBef>
              <a:spcAft>
                <a:spcPct val="0"/>
              </a:spcAft>
              <a:defRPr sz="1900">
                <a:solidFill>
                  <a:schemeClr val="tx1"/>
                </a:solidFill>
                <a:latin typeface="Times New Roman" pitchFamily="18" charset="0"/>
              </a:defRPr>
            </a:lvl6pPr>
            <a:lvl7pPr marL="2341778" indent="-180137" defTabSz="905688" eaLnBrk="0" fontAlgn="base" hangingPunct="0">
              <a:spcBef>
                <a:spcPct val="0"/>
              </a:spcBef>
              <a:spcAft>
                <a:spcPct val="0"/>
              </a:spcAft>
              <a:defRPr sz="1900">
                <a:solidFill>
                  <a:schemeClr val="tx1"/>
                </a:solidFill>
                <a:latin typeface="Times New Roman" pitchFamily="18" charset="0"/>
              </a:defRPr>
            </a:lvl7pPr>
            <a:lvl8pPr marL="2702052" indent="-180137" defTabSz="905688" eaLnBrk="0" fontAlgn="base" hangingPunct="0">
              <a:spcBef>
                <a:spcPct val="0"/>
              </a:spcBef>
              <a:spcAft>
                <a:spcPct val="0"/>
              </a:spcAft>
              <a:defRPr sz="1900">
                <a:solidFill>
                  <a:schemeClr val="tx1"/>
                </a:solidFill>
                <a:latin typeface="Times New Roman" pitchFamily="18" charset="0"/>
              </a:defRPr>
            </a:lvl8pPr>
            <a:lvl9pPr marL="3062326" indent="-180137" defTabSz="905688" eaLnBrk="0" fontAlgn="base" hangingPunct="0">
              <a:spcBef>
                <a:spcPct val="0"/>
              </a:spcBef>
              <a:spcAft>
                <a:spcPct val="0"/>
              </a:spcAft>
              <a:defRPr sz="1900">
                <a:solidFill>
                  <a:schemeClr val="tx1"/>
                </a:solidFill>
                <a:latin typeface="Times New Roman" pitchFamily="18" charset="0"/>
              </a:defRPr>
            </a:lvl9pPr>
          </a:lstStyle>
          <a:p>
            <a:fld id="{D5580D61-8B82-42C3-9A37-58134866DD67}" type="slidenum">
              <a:rPr lang="zh-CN" altLang="en-US" sz="1200"/>
              <a:t>39</a:t>
            </a:fld>
            <a:endParaRPr lang="en-US" altLang="zh-CN" sz="1200" dirty="0"/>
          </a:p>
        </p:txBody>
      </p:sp>
      <p:sp>
        <p:nvSpPr>
          <p:cNvPr id="3075" name="Rectangle 2"/>
          <p:cNvSpPr>
            <a:spLocks noGrp="1" noRot="1" noChangeAspect="1" noChangeArrowheads="1" noTextEdit="1"/>
          </p:cNvSpPr>
          <p:nvPr>
            <p:ph type="sldImg"/>
          </p:nvPr>
        </p:nvSpPr>
        <p:spPr/>
      </p:sp>
      <p:sp>
        <p:nvSpPr>
          <p:cNvPr id="3076" name="Rectangle 3"/>
          <p:cNvSpPr>
            <a:spLocks noGrp="1" noChangeArrowheads="1"/>
          </p:cNvSpPr>
          <p:nvPr>
            <p:ph type="body" idx="1"/>
          </p:nvPr>
        </p:nvSpPr>
        <p:spPr>
          <a:noFill/>
        </p:spPr>
        <p:txBody>
          <a:bodyPr/>
          <a:lstStyle>
            <a:defPPr>
              <a:defRPr kern="1200" smtId="4294967295"/>
            </a:defP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10"/>
          </p:nvPr>
        </p:nvSpPr>
        <p:spPr/>
        <p:txBody>
          <a:bodyPr/>
          <a:lstStyle/>
          <a:p>
            <a:fld id="{5E866DCC-47A1-4C75-A3E3-B7DA63A5A983}" type="slidenum">
              <a:rPr lang="en-AU" smtClean="0"/>
              <a:t>41</a:t>
            </a:fld>
            <a:endParaRPr lang="en-AU" dirty="0"/>
          </a:p>
        </p:txBody>
      </p:sp>
    </p:spTree>
    <p:extLst>
      <p:ext uri="{BB962C8B-B14F-4D97-AF65-F5344CB8AC3E}">
        <p14:creationId xmlns:p14="http://schemas.microsoft.com/office/powerpoint/2010/main" val="5558925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5F9FC-620C-4B6D-A6A9-D5B8CA54C810}" type="slidenum">
              <a:rPr lang="en-AU" smtClean="0"/>
              <a:t>42</a:t>
            </a:fld>
            <a:endParaRPr lang="en-AU" dirty="0"/>
          </a:p>
        </p:txBody>
      </p:sp>
    </p:spTree>
    <p:extLst>
      <p:ext uri="{BB962C8B-B14F-4D97-AF65-F5344CB8AC3E}">
        <p14:creationId xmlns:p14="http://schemas.microsoft.com/office/powerpoint/2010/main" val="426950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10"/>
          </p:nvPr>
        </p:nvSpPr>
        <p:spPr/>
        <p:txBody>
          <a:bodyPr/>
          <a:lstStyle/>
          <a:p>
            <a:fld id="{5E866DCC-47A1-4C75-A3E3-B7DA63A5A983}" type="slidenum">
              <a:rPr lang="en-AU" smtClean="0"/>
              <a:t>3</a:t>
            </a:fld>
            <a:endParaRPr lang="en-AU" dirty="0"/>
          </a:p>
        </p:txBody>
      </p:sp>
    </p:spTree>
    <p:extLst>
      <p:ext uri="{BB962C8B-B14F-4D97-AF65-F5344CB8AC3E}">
        <p14:creationId xmlns:p14="http://schemas.microsoft.com/office/powerpoint/2010/main" val="1712365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5F9FC-620C-4B6D-A6A9-D5B8CA54C810}" type="slidenum">
              <a:rPr lang="en-AU" smtClean="0"/>
              <a:t>4</a:t>
            </a:fld>
            <a:endParaRPr lang="en-AU" dirty="0"/>
          </a:p>
        </p:txBody>
      </p:sp>
    </p:spTree>
    <p:extLst>
      <p:ext uri="{BB962C8B-B14F-4D97-AF65-F5344CB8AC3E}">
        <p14:creationId xmlns:p14="http://schemas.microsoft.com/office/powerpoint/2010/main" val="1675118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5F9FC-620C-4B6D-A6A9-D5B8CA54C810}" type="slidenum">
              <a:rPr lang="en-AU" smtClean="0"/>
              <a:t>5</a:t>
            </a:fld>
            <a:endParaRPr lang="en-AU" dirty="0"/>
          </a:p>
        </p:txBody>
      </p:sp>
    </p:spTree>
    <p:extLst>
      <p:ext uri="{BB962C8B-B14F-4D97-AF65-F5344CB8AC3E}">
        <p14:creationId xmlns:p14="http://schemas.microsoft.com/office/powerpoint/2010/main" val="4271068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sz="1400" b="0" kern="1200" dirty="0">
              <a:solidFill>
                <a:schemeClr val="tx1"/>
              </a:solidFill>
              <a:effectLst/>
              <a:latin typeface="Verdana" pitchFamily="34" charset="0"/>
              <a:ea typeface="+mn-ea"/>
              <a:cs typeface="+mn-cs"/>
            </a:endParaRPr>
          </a:p>
        </p:txBody>
      </p:sp>
      <p:sp>
        <p:nvSpPr>
          <p:cNvPr id="4" name="Slide Number Placeholder 3"/>
          <p:cNvSpPr>
            <a:spLocks noGrp="1"/>
          </p:cNvSpPr>
          <p:nvPr>
            <p:ph type="sldNum" sz="quarter" idx="5"/>
          </p:nvPr>
        </p:nvSpPr>
        <p:spPr/>
        <p:txBody>
          <a:bodyPr/>
          <a:lstStyle/>
          <a:p>
            <a:fld id="{4086DB27-C44E-42FC-8577-04AF19E06BB2}" type="slidenum">
              <a:rPr lang="en-AU" smtClean="0"/>
              <a:pPr/>
              <a:t>6</a:t>
            </a:fld>
            <a:endParaRPr lang="en-AU" dirty="0"/>
          </a:p>
        </p:txBody>
      </p:sp>
    </p:spTree>
    <p:extLst>
      <p:ext uri="{BB962C8B-B14F-4D97-AF65-F5344CB8AC3E}">
        <p14:creationId xmlns:p14="http://schemas.microsoft.com/office/powerpoint/2010/main" val="1634274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5"/>
          </p:nvPr>
        </p:nvSpPr>
        <p:spPr/>
        <p:txBody>
          <a:bodyPr/>
          <a:lstStyle/>
          <a:p>
            <a:fld id="{3AF5F9FC-620C-4B6D-A6A9-D5B8CA54C810}" type="slidenum">
              <a:rPr lang="en-AU" smtClean="0"/>
              <a:t>7</a:t>
            </a:fld>
            <a:endParaRPr lang="en-AU" dirty="0"/>
          </a:p>
        </p:txBody>
      </p:sp>
    </p:spTree>
    <p:extLst>
      <p:ext uri="{BB962C8B-B14F-4D97-AF65-F5344CB8AC3E}">
        <p14:creationId xmlns:p14="http://schemas.microsoft.com/office/powerpoint/2010/main" val="3299130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1800" b="1" dirty="0"/>
          </a:p>
          <a:p>
            <a:pPr marL="0" indent="0">
              <a:buFont typeface="Arial" panose="020B0604020202020204" pitchFamily="34" charset="0"/>
              <a:buNone/>
            </a:pPr>
            <a:endParaRPr lang="en-AU" sz="1800" kern="1200" dirty="0">
              <a:solidFill>
                <a:schemeClr val="tx1"/>
              </a:solidFill>
              <a:effectLst/>
              <a:latin typeface="Verdana" pitchFamily="34" charset="0"/>
              <a:ea typeface="+mn-ea"/>
              <a:cs typeface="+mn-cs"/>
            </a:endParaRPr>
          </a:p>
          <a:p>
            <a:endParaRPr lang="en-AU" sz="1800" b="1"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8</a:t>
            </a:fld>
            <a:endParaRPr lang="en-AU" dirty="0"/>
          </a:p>
        </p:txBody>
      </p:sp>
    </p:spTree>
    <p:extLst>
      <p:ext uri="{BB962C8B-B14F-4D97-AF65-F5344CB8AC3E}">
        <p14:creationId xmlns:p14="http://schemas.microsoft.com/office/powerpoint/2010/main" val="3520700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F5F9FC-620C-4B6D-A6A9-D5B8CA54C810}" type="slidenum">
              <a:rPr lang="en-AU" smtClean="0"/>
              <a:t>10</a:t>
            </a:fld>
            <a:endParaRPr lang="en-AU" dirty="0"/>
          </a:p>
        </p:txBody>
      </p:sp>
    </p:spTree>
    <p:extLst>
      <p:ext uri="{BB962C8B-B14F-4D97-AF65-F5344CB8AC3E}">
        <p14:creationId xmlns:p14="http://schemas.microsoft.com/office/powerpoint/2010/main" val="3594571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7381" y="836713"/>
            <a:ext cx="7200800" cy="1662047"/>
          </a:xfrm>
        </p:spPr>
        <p:txBody>
          <a:bodyPr/>
          <a:lstStyle>
            <a:lvl1pPr algn="l">
              <a:defRPr sz="4800">
                <a:solidFill>
                  <a:schemeClr val="bg1"/>
                </a:solidFill>
              </a:defRPr>
            </a:lvl1pPr>
          </a:lstStyle>
          <a:p>
            <a:r>
              <a:rPr lang="en-US" dirty="0"/>
              <a:t>Click to edit Master title style</a:t>
            </a:r>
            <a:endParaRPr lang="en-AU" dirty="0"/>
          </a:p>
        </p:txBody>
      </p:sp>
      <p:sp>
        <p:nvSpPr>
          <p:cNvPr id="3" name="Subtitle 2"/>
          <p:cNvSpPr>
            <a:spLocks noGrp="1"/>
          </p:cNvSpPr>
          <p:nvPr>
            <p:ph type="subTitle" idx="1"/>
          </p:nvPr>
        </p:nvSpPr>
        <p:spPr>
          <a:xfrm>
            <a:off x="527381" y="2660915"/>
            <a:ext cx="6336704" cy="1344149"/>
          </a:xfrm>
        </p:spPr>
        <p:txBody>
          <a:bodyPr/>
          <a:lstStyle>
            <a:lvl1pPr marL="0" indent="0" algn="l">
              <a:buNone/>
              <a:defRPr sz="3200" b="0">
                <a:solidFill>
                  <a:schemeClr val="bg1"/>
                </a:solidFill>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AU" dirty="0"/>
          </a:p>
        </p:txBody>
      </p:sp>
    </p:spTree>
    <p:extLst>
      <p:ext uri="{BB962C8B-B14F-4D97-AF65-F5344CB8AC3E}">
        <p14:creationId xmlns:p14="http://schemas.microsoft.com/office/powerpoint/2010/main" val="123530628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7603400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334000"/>
          </a:xfrm>
        </p:spPr>
        <p:txBody>
          <a:bodyPr vert="eaVert"/>
          <a:lstStyle/>
          <a:p>
            <a:r>
              <a:rPr lang="en-US" dirty="0"/>
              <a:t>Click to edit Master title style</a:t>
            </a:r>
            <a:endParaRPr lang="en-AU" dirty="0"/>
          </a:p>
        </p:txBody>
      </p:sp>
      <p:sp>
        <p:nvSpPr>
          <p:cNvPr id="3" name="Vertical Text Placeholder 2"/>
          <p:cNvSpPr>
            <a:spLocks noGrp="1"/>
          </p:cNvSpPr>
          <p:nvPr>
            <p:ph type="body" orient="vert" idx="1"/>
          </p:nvPr>
        </p:nvSpPr>
        <p:spPr>
          <a:xfrm>
            <a:off x="914400" y="609600"/>
            <a:ext cx="7569200" cy="533400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1982079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9349" y="548680"/>
            <a:ext cx="11617291" cy="1143000"/>
          </a:xfrm>
        </p:spPr>
        <p:txBody>
          <a:bodyPr/>
          <a:lstStyle>
            <a:lvl1pPr algn="l">
              <a:defRPr sz="4800"/>
            </a:lvl1pPr>
          </a:lstStyle>
          <a:p>
            <a:r>
              <a:rPr lang="en-US" dirty="0"/>
              <a:t>Click to edit Master title style</a:t>
            </a:r>
            <a:endParaRPr lang="en-AU" dirty="0"/>
          </a:p>
        </p:txBody>
      </p:sp>
      <p:sp>
        <p:nvSpPr>
          <p:cNvPr id="3" name="Content Placeholder 2"/>
          <p:cNvSpPr>
            <a:spLocks noGrp="1"/>
          </p:cNvSpPr>
          <p:nvPr>
            <p:ph idx="1"/>
          </p:nvPr>
        </p:nvSpPr>
        <p:spPr>
          <a:xfrm>
            <a:off x="239349" y="1981200"/>
            <a:ext cx="11617291" cy="3962400"/>
          </a:xfrm>
        </p:spPr>
        <p:txBody>
          <a:bodyPr/>
          <a:lstStyle>
            <a:lvl1pPr>
              <a:defRPr sz="3200"/>
            </a:lvl1pPr>
            <a:lvl2pPr>
              <a:defRPr sz="2667"/>
            </a:lvl2pPr>
            <a:lvl3pPr>
              <a:defRPr sz="2400"/>
            </a:lvl3pPr>
            <a:lvl4pPr>
              <a:defRPr sz="2133"/>
            </a:lvl4pPr>
            <a:lvl5pPr>
              <a:defRPr sz="2133"/>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05684505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5360" y="4406901"/>
            <a:ext cx="11617291" cy="1362075"/>
          </a:xfrm>
        </p:spPr>
        <p:txBody>
          <a:bodyPr anchor="t"/>
          <a:lstStyle>
            <a:lvl1pPr algn="l">
              <a:defRPr sz="4800" b="1" cap="all"/>
            </a:lvl1pPr>
          </a:lstStyle>
          <a:p>
            <a:r>
              <a:rPr lang="en-US" dirty="0"/>
              <a:t>Click to edit Master title style</a:t>
            </a:r>
            <a:endParaRPr lang="en-AU" dirty="0"/>
          </a:p>
        </p:txBody>
      </p:sp>
      <p:sp>
        <p:nvSpPr>
          <p:cNvPr id="3" name="Text Placeholder 2"/>
          <p:cNvSpPr>
            <a:spLocks noGrp="1"/>
          </p:cNvSpPr>
          <p:nvPr>
            <p:ph type="body" idx="1"/>
          </p:nvPr>
        </p:nvSpPr>
        <p:spPr>
          <a:xfrm>
            <a:off x="335360" y="2906713"/>
            <a:ext cx="11617291" cy="1500187"/>
          </a:xfrm>
        </p:spPr>
        <p:txBody>
          <a:bodyPr anchor="b"/>
          <a:lstStyle>
            <a:lvl1pPr marL="0" indent="0">
              <a:buNone/>
              <a:defRPr sz="2133"/>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dirty="0"/>
              <a:t>Edit Master text styles</a:t>
            </a:r>
          </a:p>
        </p:txBody>
      </p:sp>
    </p:spTree>
    <p:extLst>
      <p:ext uri="{BB962C8B-B14F-4D97-AF65-F5344CB8AC3E}">
        <p14:creationId xmlns:p14="http://schemas.microsoft.com/office/powerpoint/2010/main" val="55065115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35360" y="609600"/>
            <a:ext cx="11521280" cy="1143000"/>
          </a:xfrm>
        </p:spPr>
        <p:txBody>
          <a:bodyPr/>
          <a:lstStyle>
            <a:lvl1pPr algn="l">
              <a:defRPr sz="4800"/>
            </a:lvl1pPr>
          </a:lstStyle>
          <a:p>
            <a:r>
              <a:rPr lang="en-US" dirty="0"/>
              <a:t>Click to edit Master title style</a:t>
            </a:r>
            <a:endParaRPr lang="en-AU" dirty="0"/>
          </a:p>
        </p:txBody>
      </p:sp>
      <p:sp>
        <p:nvSpPr>
          <p:cNvPr id="3" name="Content Placeholder 2"/>
          <p:cNvSpPr>
            <a:spLocks noGrp="1"/>
          </p:cNvSpPr>
          <p:nvPr>
            <p:ph sz="half" idx="1"/>
          </p:nvPr>
        </p:nvSpPr>
        <p:spPr>
          <a:xfrm>
            <a:off x="335360" y="1981200"/>
            <a:ext cx="5760640" cy="3962400"/>
          </a:xfrm>
        </p:spPr>
        <p:txBody>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384032" y="1981200"/>
            <a:ext cx="5472608" cy="3962400"/>
          </a:xfrm>
        </p:spPr>
        <p:txBody>
          <a:bodyPr/>
          <a:lstStyle>
            <a:lvl1pPr>
              <a:defRPr sz="3200"/>
            </a:lvl1pPr>
            <a:lvl2pPr>
              <a:defRPr sz="2667"/>
            </a:lvl2pPr>
            <a:lvl3pPr>
              <a:defRPr sz="2400"/>
            </a:lvl3pPr>
            <a:lvl4pPr>
              <a:defRPr sz="2133"/>
            </a:lvl4pPr>
            <a:lvl5pPr>
              <a:defRPr sz="2133"/>
            </a:lvl5pPr>
            <a:lvl6pPr>
              <a:defRPr sz="2400"/>
            </a:lvl6pPr>
            <a:lvl7pPr>
              <a:defRPr sz="2400"/>
            </a:lvl7pPr>
            <a:lvl8pPr>
              <a:defRPr sz="2400"/>
            </a:lvl8pPr>
            <a:lvl9pPr>
              <a:defRPr sz="2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25830279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9350" y="548681"/>
            <a:ext cx="11713301" cy="868959"/>
          </a:xfrm>
        </p:spPr>
        <p:txBody>
          <a:bodyPr/>
          <a:lstStyle>
            <a:lvl1pPr algn="l">
              <a:defRPr sz="4800"/>
            </a:lvl1pPr>
          </a:lstStyle>
          <a:p>
            <a:r>
              <a:rPr lang="en-US" dirty="0"/>
              <a:t>Click to edit Master title style</a:t>
            </a:r>
            <a:endParaRPr lang="en-AU" dirty="0"/>
          </a:p>
        </p:txBody>
      </p:sp>
      <p:sp>
        <p:nvSpPr>
          <p:cNvPr id="3" name="Text Placeholder 2"/>
          <p:cNvSpPr>
            <a:spLocks noGrp="1"/>
          </p:cNvSpPr>
          <p:nvPr>
            <p:ph type="body" idx="1"/>
          </p:nvPr>
        </p:nvSpPr>
        <p:spPr>
          <a:xfrm>
            <a:off x="239349" y="1535113"/>
            <a:ext cx="5760640"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Edit Master text styles</a:t>
            </a:r>
          </a:p>
        </p:txBody>
      </p:sp>
      <p:sp>
        <p:nvSpPr>
          <p:cNvPr id="4" name="Content Placeholder 3"/>
          <p:cNvSpPr>
            <a:spLocks noGrp="1"/>
          </p:cNvSpPr>
          <p:nvPr>
            <p:ph sz="half" idx="2"/>
          </p:nvPr>
        </p:nvSpPr>
        <p:spPr>
          <a:xfrm>
            <a:off x="239349" y="2174875"/>
            <a:ext cx="5760640" cy="3750403"/>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ext Placeholder 2">
            <a:extLst>
              <a:ext uri="{FF2B5EF4-FFF2-40B4-BE49-F238E27FC236}">
                <a16:creationId xmlns:a16="http://schemas.microsoft.com/office/drawing/2014/main" id="{53030868-EB89-BB45-9333-4265F84D3D9E}"/>
              </a:ext>
            </a:extLst>
          </p:cNvPr>
          <p:cNvSpPr>
            <a:spLocks noGrp="1"/>
          </p:cNvSpPr>
          <p:nvPr>
            <p:ph type="body" idx="10"/>
          </p:nvPr>
        </p:nvSpPr>
        <p:spPr>
          <a:xfrm>
            <a:off x="6192011" y="1565607"/>
            <a:ext cx="5760640"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Edit Master text styles</a:t>
            </a:r>
          </a:p>
        </p:txBody>
      </p:sp>
      <p:sp>
        <p:nvSpPr>
          <p:cNvPr id="10" name="Content Placeholder 3">
            <a:extLst>
              <a:ext uri="{FF2B5EF4-FFF2-40B4-BE49-F238E27FC236}">
                <a16:creationId xmlns:a16="http://schemas.microsoft.com/office/drawing/2014/main" id="{936ACB6C-847D-DD42-BAFD-A7F5B7D2AB2D}"/>
              </a:ext>
            </a:extLst>
          </p:cNvPr>
          <p:cNvSpPr>
            <a:spLocks noGrp="1"/>
          </p:cNvSpPr>
          <p:nvPr>
            <p:ph sz="half" idx="11"/>
          </p:nvPr>
        </p:nvSpPr>
        <p:spPr>
          <a:xfrm>
            <a:off x="6192011" y="2205368"/>
            <a:ext cx="5760640" cy="3719909"/>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51719502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9350" y="609600"/>
            <a:ext cx="11713301" cy="1143000"/>
          </a:xfrm>
        </p:spPr>
        <p:txBody>
          <a:bodyPr/>
          <a:lstStyle>
            <a:lvl1pPr algn="l">
              <a:defRPr sz="4800"/>
            </a:lvl1pPr>
          </a:lstStyle>
          <a:p>
            <a:r>
              <a:rPr lang="en-US" dirty="0"/>
              <a:t>Click to edit Master title style</a:t>
            </a:r>
            <a:endParaRPr lang="en-AU" dirty="0"/>
          </a:p>
        </p:txBody>
      </p:sp>
    </p:spTree>
    <p:extLst>
      <p:ext uri="{BB962C8B-B14F-4D97-AF65-F5344CB8AC3E}">
        <p14:creationId xmlns:p14="http://schemas.microsoft.com/office/powerpoint/2010/main" val="418778006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2696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548681"/>
            <a:ext cx="4011084" cy="886420"/>
          </a:xfrm>
        </p:spPr>
        <p:txBody>
          <a:bodyPr anchor="b"/>
          <a:lstStyle>
            <a:lvl1pPr algn="l">
              <a:defRPr sz="2667" b="1"/>
            </a:lvl1pPr>
          </a:lstStyle>
          <a:p>
            <a:r>
              <a:rPr lang="en-US" dirty="0"/>
              <a:t>Click to edit Master title style</a:t>
            </a:r>
            <a:endParaRPr lang="en-AU" dirty="0"/>
          </a:p>
        </p:txBody>
      </p:sp>
      <p:sp>
        <p:nvSpPr>
          <p:cNvPr id="3" name="Content Placeholder 2"/>
          <p:cNvSpPr>
            <a:spLocks noGrp="1"/>
          </p:cNvSpPr>
          <p:nvPr>
            <p:ph idx="1"/>
          </p:nvPr>
        </p:nvSpPr>
        <p:spPr>
          <a:xfrm>
            <a:off x="4766733" y="548681"/>
            <a:ext cx="6815667" cy="5577483"/>
          </a:xfrm>
        </p:spPr>
        <p:txBody>
          <a:bodyPr/>
          <a:lstStyle>
            <a:lvl1pPr>
              <a:defRPr sz="3200"/>
            </a:lvl1pPr>
            <a:lvl2pPr>
              <a:defRPr sz="2667"/>
            </a:lvl2pPr>
            <a:lvl3pPr>
              <a:defRPr sz="2400"/>
            </a:lvl3pPr>
            <a:lvl4pPr>
              <a:defRPr sz="2133"/>
            </a:lvl4pPr>
            <a:lvl5pPr>
              <a:defRPr sz="2133"/>
            </a:lvl5pPr>
            <a:lvl6pPr>
              <a:defRPr sz="2667"/>
            </a:lvl6pPr>
            <a:lvl7pPr>
              <a:defRPr sz="2667"/>
            </a:lvl7pPr>
            <a:lvl8pPr>
              <a:defRPr sz="2667"/>
            </a:lvl8pPr>
            <a:lvl9pPr>
              <a:defRPr sz="2667"/>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Tree>
    <p:extLst>
      <p:ext uri="{BB962C8B-B14F-4D97-AF65-F5344CB8AC3E}">
        <p14:creationId xmlns:p14="http://schemas.microsoft.com/office/powerpoint/2010/main" val="6050740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dirty="0"/>
              <a:t>Click to edit Master title style</a:t>
            </a:r>
            <a:endParaRPr lang="en-AU"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endParaRPr lang="en-AU" dirty="0"/>
          </a:p>
        </p:txBody>
      </p:sp>
      <p:sp>
        <p:nvSpPr>
          <p:cNvPr id="4" name="Text Placeholder 3"/>
          <p:cNvSpPr>
            <a:spLocks noGrp="1"/>
          </p:cNvSpPr>
          <p:nvPr>
            <p:ph type="body" sz="half" idx="2"/>
          </p:nvPr>
        </p:nvSpPr>
        <p:spPr>
          <a:xfrm>
            <a:off x="2389717" y="5367338"/>
            <a:ext cx="7315200" cy="65395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Edit Master text styles</a:t>
            </a:r>
          </a:p>
        </p:txBody>
      </p:sp>
    </p:spTree>
    <p:extLst>
      <p:ext uri="{BB962C8B-B14F-4D97-AF65-F5344CB8AC3E}">
        <p14:creationId xmlns:p14="http://schemas.microsoft.com/office/powerpoint/2010/main" val="42777773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9350" y="609600"/>
            <a:ext cx="1171330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AU" dirty="0"/>
          </a:p>
        </p:txBody>
      </p:sp>
      <p:sp>
        <p:nvSpPr>
          <p:cNvPr id="1027" name="Rectangle 3"/>
          <p:cNvSpPr>
            <a:spLocks noGrp="1" noChangeArrowheads="1"/>
          </p:cNvSpPr>
          <p:nvPr>
            <p:ph type="body" idx="1"/>
          </p:nvPr>
        </p:nvSpPr>
        <p:spPr bwMode="auto">
          <a:xfrm>
            <a:off x="239350" y="1981200"/>
            <a:ext cx="11713301"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a:t> 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spTree>
    <p:extLst>
      <p:ext uri="{BB962C8B-B14F-4D97-AF65-F5344CB8AC3E}">
        <p14:creationId xmlns:p14="http://schemas.microsoft.com/office/powerpoint/2010/main" val="38206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fontAlgn="base" hangingPunct="1">
        <a:spcBef>
          <a:spcPct val="0"/>
        </a:spcBef>
        <a:spcAft>
          <a:spcPct val="0"/>
        </a:spcAft>
        <a:defRPr sz="4800" b="1">
          <a:solidFill>
            <a:srgbClr val="0099E3"/>
          </a:solidFill>
          <a:latin typeface="+mj-lt"/>
          <a:ea typeface="+mj-ea"/>
          <a:cs typeface="+mj-cs"/>
        </a:defRPr>
      </a:lvl1pPr>
      <a:lvl2pPr algn="ctr" rtl="0" eaLnBrk="1" fontAlgn="base" hangingPunct="1">
        <a:spcBef>
          <a:spcPct val="0"/>
        </a:spcBef>
        <a:spcAft>
          <a:spcPct val="0"/>
        </a:spcAft>
        <a:defRPr sz="5867" b="1">
          <a:solidFill>
            <a:srgbClr val="2A5686"/>
          </a:solidFill>
          <a:latin typeface="Verdana" pitchFamily="34" charset="0"/>
        </a:defRPr>
      </a:lvl2pPr>
      <a:lvl3pPr algn="ctr" rtl="0" eaLnBrk="1" fontAlgn="base" hangingPunct="1">
        <a:spcBef>
          <a:spcPct val="0"/>
        </a:spcBef>
        <a:spcAft>
          <a:spcPct val="0"/>
        </a:spcAft>
        <a:defRPr sz="5867" b="1">
          <a:solidFill>
            <a:srgbClr val="2A5686"/>
          </a:solidFill>
          <a:latin typeface="Verdana" pitchFamily="34" charset="0"/>
        </a:defRPr>
      </a:lvl3pPr>
      <a:lvl4pPr algn="ctr" rtl="0" eaLnBrk="1" fontAlgn="base" hangingPunct="1">
        <a:spcBef>
          <a:spcPct val="0"/>
        </a:spcBef>
        <a:spcAft>
          <a:spcPct val="0"/>
        </a:spcAft>
        <a:defRPr sz="5867" b="1">
          <a:solidFill>
            <a:srgbClr val="2A5686"/>
          </a:solidFill>
          <a:latin typeface="Verdana" pitchFamily="34" charset="0"/>
        </a:defRPr>
      </a:lvl4pPr>
      <a:lvl5pPr algn="ctr" rtl="0" eaLnBrk="1" fontAlgn="base" hangingPunct="1">
        <a:spcBef>
          <a:spcPct val="0"/>
        </a:spcBef>
        <a:spcAft>
          <a:spcPct val="0"/>
        </a:spcAft>
        <a:defRPr sz="5867" b="1">
          <a:solidFill>
            <a:srgbClr val="2A5686"/>
          </a:solidFill>
          <a:latin typeface="Verdana" pitchFamily="34" charset="0"/>
        </a:defRPr>
      </a:lvl5pPr>
      <a:lvl6pPr marL="609585" algn="ctr" rtl="0" eaLnBrk="1" fontAlgn="base" hangingPunct="1">
        <a:spcBef>
          <a:spcPct val="0"/>
        </a:spcBef>
        <a:spcAft>
          <a:spcPct val="0"/>
        </a:spcAft>
        <a:defRPr sz="5867" b="1">
          <a:solidFill>
            <a:srgbClr val="2A5686"/>
          </a:solidFill>
          <a:latin typeface="Verdana" pitchFamily="34" charset="0"/>
        </a:defRPr>
      </a:lvl6pPr>
      <a:lvl7pPr marL="1219170" algn="ctr" rtl="0" eaLnBrk="1" fontAlgn="base" hangingPunct="1">
        <a:spcBef>
          <a:spcPct val="0"/>
        </a:spcBef>
        <a:spcAft>
          <a:spcPct val="0"/>
        </a:spcAft>
        <a:defRPr sz="5867" b="1">
          <a:solidFill>
            <a:srgbClr val="2A5686"/>
          </a:solidFill>
          <a:latin typeface="Verdana" pitchFamily="34" charset="0"/>
        </a:defRPr>
      </a:lvl7pPr>
      <a:lvl8pPr marL="1828754" algn="ctr" rtl="0" eaLnBrk="1" fontAlgn="base" hangingPunct="1">
        <a:spcBef>
          <a:spcPct val="0"/>
        </a:spcBef>
        <a:spcAft>
          <a:spcPct val="0"/>
        </a:spcAft>
        <a:defRPr sz="5867" b="1">
          <a:solidFill>
            <a:srgbClr val="2A5686"/>
          </a:solidFill>
          <a:latin typeface="Verdana" pitchFamily="34" charset="0"/>
        </a:defRPr>
      </a:lvl8pPr>
      <a:lvl9pPr marL="2438339" algn="ctr" rtl="0" eaLnBrk="1" fontAlgn="base" hangingPunct="1">
        <a:spcBef>
          <a:spcPct val="0"/>
        </a:spcBef>
        <a:spcAft>
          <a:spcPct val="0"/>
        </a:spcAft>
        <a:defRPr sz="5867" b="1">
          <a:solidFill>
            <a:srgbClr val="2A5686"/>
          </a:solidFill>
          <a:latin typeface="Verdana" pitchFamily="34" charset="0"/>
        </a:defRPr>
      </a:lvl9pPr>
    </p:titleStyle>
    <p:bodyStyle>
      <a:lvl1pPr marL="355591" indent="-355591" algn="l" rtl="0" eaLnBrk="1" fontAlgn="base" hangingPunct="1">
        <a:spcBef>
          <a:spcPct val="20000"/>
        </a:spcBef>
        <a:spcAft>
          <a:spcPct val="0"/>
        </a:spcAft>
        <a:buFont typeface="Arial" pitchFamily="34" charset="0"/>
        <a:buChar char="•"/>
        <a:defRPr sz="3200" b="1">
          <a:solidFill>
            <a:srgbClr val="303132"/>
          </a:solidFill>
          <a:latin typeface="+mn-lt"/>
          <a:ea typeface="+mn-ea"/>
          <a:cs typeface="+mn-cs"/>
        </a:defRPr>
      </a:lvl1pPr>
      <a:lvl2pPr marL="990575" indent="-380990" algn="l" rtl="0" eaLnBrk="1" fontAlgn="base" hangingPunct="1">
        <a:spcBef>
          <a:spcPct val="20000"/>
        </a:spcBef>
        <a:spcAft>
          <a:spcPct val="0"/>
        </a:spcAft>
        <a:buFont typeface="Arial" pitchFamily="34" charset="0"/>
        <a:buChar char="‒"/>
        <a:defRPr sz="2667">
          <a:solidFill>
            <a:srgbClr val="303132"/>
          </a:solidFill>
          <a:latin typeface="+mn-lt"/>
        </a:defRPr>
      </a:lvl2pPr>
      <a:lvl3pPr marL="1523962" indent="-304792" algn="l" rtl="0" eaLnBrk="1" fontAlgn="base" hangingPunct="1">
        <a:spcBef>
          <a:spcPct val="20000"/>
        </a:spcBef>
        <a:spcAft>
          <a:spcPct val="0"/>
        </a:spcAft>
        <a:buChar char="–"/>
        <a:defRPr sz="2400">
          <a:solidFill>
            <a:srgbClr val="303132"/>
          </a:solidFill>
          <a:latin typeface="+mn-lt"/>
        </a:defRPr>
      </a:lvl3pPr>
      <a:lvl4pPr marL="2133547" indent="-304792" algn="l" rtl="0" eaLnBrk="1" fontAlgn="base" hangingPunct="1">
        <a:spcBef>
          <a:spcPct val="20000"/>
        </a:spcBef>
        <a:spcAft>
          <a:spcPct val="0"/>
        </a:spcAft>
        <a:buChar char="–"/>
        <a:defRPr sz="2133">
          <a:solidFill>
            <a:srgbClr val="303132"/>
          </a:solidFill>
          <a:latin typeface="+mn-lt"/>
        </a:defRPr>
      </a:lvl4pPr>
      <a:lvl5pPr marL="2743131" indent="-304792" algn="l" rtl="0" eaLnBrk="1" fontAlgn="base" hangingPunct="1">
        <a:spcBef>
          <a:spcPct val="20000"/>
        </a:spcBef>
        <a:spcAft>
          <a:spcPct val="0"/>
        </a:spcAft>
        <a:buChar char="–"/>
        <a:defRPr sz="2133">
          <a:solidFill>
            <a:srgbClr val="303132"/>
          </a:solidFill>
          <a:latin typeface="+mn-lt"/>
        </a:defRPr>
      </a:lvl5pPr>
      <a:lvl6pPr marL="3352716" indent="-304792" algn="l" rtl="0" eaLnBrk="1" fontAlgn="base" hangingPunct="1">
        <a:spcBef>
          <a:spcPct val="20000"/>
        </a:spcBef>
        <a:spcAft>
          <a:spcPct val="0"/>
        </a:spcAft>
        <a:buChar char="–"/>
        <a:defRPr sz="2667">
          <a:solidFill>
            <a:srgbClr val="303132"/>
          </a:solidFill>
          <a:latin typeface="+mn-lt"/>
        </a:defRPr>
      </a:lvl6pPr>
      <a:lvl7pPr marL="3962301" indent="-304792" algn="l" rtl="0" eaLnBrk="1" fontAlgn="base" hangingPunct="1">
        <a:spcBef>
          <a:spcPct val="20000"/>
        </a:spcBef>
        <a:spcAft>
          <a:spcPct val="0"/>
        </a:spcAft>
        <a:buChar char="–"/>
        <a:defRPr sz="2667">
          <a:solidFill>
            <a:srgbClr val="303132"/>
          </a:solidFill>
          <a:latin typeface="+mn-lt"/>
        </a:defRPr>
      </a:lvl7pPr>
      <a:lvl8pPr marL="4571886" indent="-304792" algn="l" rtl="0" eaLnBrk="1" fontAlgn="base" hangingPunct="1">
        <a:spcBef>
          <a:spcPct val="20000"/>
        </a:spcBef>
        <a:spcAft>
          <a:spcPct val="0"/>
        </a:spcAft>
        <a:buChar char="–"/>
        <a:defRPr sz="2667">
          <a:solidFill>
            <a:srgbClr val="303132"/>
          </a:solidFill>
          <a:latin typeface="+mn-lt"/>
        </a:defRPr>
      </a:lvl8pPr>
      <a:lvl9pPr marL="5181470" indent="-304792" algn="l" rtl="0" eaLnBrk="1" fontAlgn="base" hangingPunct="1">
        <a:spcBef>
          <a:spcPct val="20000"/>
        </a:spcBef>
        <a:spcAft>
          <a:spcPct val="0"/>
        </a:spcAft>
        <a:buChar char="–"/>
        <a:defRPr sz="2667">
          <a:solidFill>
            <a:srgbClr val="303132"/>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VCE Chemistry</a:t>
            </a:r>
            <a:endParaRPr lang="en-AU" dirty="0"/>
          </a:p>
        </p:txBody>
      </p:sp>
      <p:sp>
        <p:nvSpPr>
          <p:cNvPr id="5" name="Subtitle 4"/>
          <p:cNvSpPr>
            <a:spLocks noGrp="1"/>
          </p:cNvSpPr>
          <p:nvPr>
            <p:ph type="subTitle" idx="1"/>
          </p:nvPr>
        </p:nvSpPr>
        <p:spPr>
          <a:xfrm>
            <a:off x="527381" y="2660915"/>
            <a:ext cx="6336704" cy="2196835"/>
          </a:xfrm>
        </p:spPr>
        <p:txBody>
          <a:bodyPr/>
          <a:lstStyle/>
          <a:p>
            <a:r>
              <a:rPr lang="en-AU" sz="2400" dirty="0"/>
              <a:t>Implementation of VCE Study Design </a:t>
            </a:r>
          </a:p>
          <a:p>
            <a:r>
              <a:rPr lang="en-AU" sz="2400" dirty="0"/>
              <a:t>Units 1 and 2: 2023 – 2027</a:t>
            </a:r>
          </a:p>
          <a:p>
            <a:r>
              <a:rPr lang="en-AU" sz="2400" dirty="0"/>
              <a:t>Units 3 and 4: 2024 – 2027 </a:t>
            </a:r>
          </a:p>
          <a:p>
            <a:endParaRPr lang="en-AU" sz="2400" dirty="0">
              <a:solidFill>
                <a:schemeClr val="accent2">
                  <a:lumMod val="20000"/>
                  <a:lumOff val="80000"/>
                </a:schemeClr>
              </a:solidFill>
            </a:endParaRPr>
          </a:p>
          <a:p>
            <a:r>
              <a:rPr lang="en-AU" sz="2400" dirty="0">
                <a:solidFill>
                  <a:schemeClr val="accent2">
                    <a:lumMod val="20000"/>
                    <a:lumOff val="80000"/>
                  </a:schemeClr>
                </a:solidFill>
              </a:rPr>
              <a:t>Introduction and overview of Units 1 to 4</a:t>
            </a:r>
            <a:endParaRPr lang="en-GB" sz="1800" dirty="0">
              <a:solidFill>
                <a:schemeClr val="accent2">
                  <a:lumMod val="20000"/>
                  <a:lumOff val="80000"/>
                </a:schemeClr>
              </a:solidFill>
            </a:endParaRPr>
          </a:p>
          <a:p>
            <a:endParaRPr lang="en-GB" sz="1800" dirty="0">
              <a:solidFill>
                <a:schemeClr val="accent2">
                  <a:lumMod val="20000"/>
                  <a:lumOff val="80000"/>
                </a:schemeClr>
              </a:solidFill>
            </a:endParaRPr>
          </a:p>
          <a:p>
            <a:endParaRPr lang="en-GB" sz="1800" dirty="0">
              <a:solidFill>
                <a:schemeClr val="accent2">
                  <a:lumMod val="20000"/>
                  <a:lumOff val="80000"/>
                </a:schemeClr>
              </a:solidFill>
            </a:endParaRPr>
          </a:p>
          <a:p>
            <a:endParaRPr lang="en-GB" sz="1800" dirty="0">
              <a:solidFill>
                <a:schemeClr val="accent2">
                  <a:lumMod val="20000"/>
                  <a:lumOff val="80000"/>
                </a:schemeClr>
              </a:solidFill>
            </a:endParaRPr>
          </a:p>
          <a:p>
            <a:endParaRPr lang="en-GB" sz="1800" dirty="0">
              <a:solidFill>
                <a:schemeClr val="accent2">
                  <a:lumMod val="20000"/>
                  <a:lumOff val="80000"/>
                </a:schemeClr>
              </a:solidFill>
            </a:endParaRPr>
          </a:p>
          <a:p>
            <a:endParaRPr lang="en-GB" sz="1800" dirty="0">
              <a:solidFill>
                <a:schemeClr val="accent2">
                  <a:lumMod val="20000"/>
                  <a:lumOff val="80000"/>
                </a:schemeClr>
              </a:solidFill>
            </a:endParaRPr>
          </a:p>
          <a:p>
            <a:endParaRPr lang="en-GB" sz="1800" dirty="0">
              <a:solidFill>
                <a:schemeClr val="accent2">
                  <a:lumMod val="20000"/>
                  <a:lumOff val="80000"/>
                </a:schemeClr>
              </a:solidFill>
            </a:endParaRPr>
          </a:p>
          <a:p>
            <a:endParaRPr lang="en-GB" sz="1800" dirty="0">
              <a:solidFill>
                <a:schemeClr val="accent2">
                  <a:lumMod val="20000"/>
                  <a:lumOff val="80000"/>
                </a:schemeClr>
              </a:solidFill>
            </a:endParaRPr>
          </a:p>
          <a:p>
            <a:endParaRPr lang="en-GB" sz="1800" dirty="0">
              <a:solidFill>
                <a:schemeClr val="accent2">
                  <a:lumMod val="20000"/>
                  <a:lumOff val="80000"/>
                </a:schemeClr>
              </a:solidFill>
            </a:endParaRPr>
          </a:p>
          <a:p>
            <a:r>
              <a:rPr lang="en-GB" sz="1800" dirty="0">
                <a:solidFill>
                  <a:schemeClr val="accent2">
                    <a:lumMod val="20000"/>
                    <a:lumOff val="80000"/>
                  </a:schemeClr>
                </a:solidFill>
              </a:rPr>
              <a:t>2021</a:t>
            </a:r>
            <a:endParaRPr lang="en-AU" sz="1800" dirty="0">
              <a:solidFill>
                <a:schemeClr val="accent2">
                  <a:lumMod val="20000"/>
                  <a:lumOff val="80000"/>
                </a:schemeClr>
              </a:solidFill>
            </a:endParaRPr>
          </a:p>
        </p:txBody>
      </p:sp>
    </p:spTree>
    <p:extLst>
      <p:ext uri="{BB962C8B-B14F-4D97-AF65-F5344CB8AC3E}">
        <p14:creationId xmlns:p14="http://schemas.microsoft.com/office/powerpoint/2010/main" val="60740935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52EF7-CE89-4AC7-BCE0-83A07116D3FD}"/>
              </a:ext>
            </a:extLst>
          </p:cNvPr>
          <p:cNvSpPr>
            <a:spLocks noGrp="1"/>
          </p:cNvSpPr>
          <p:nvPr>
            <p:ph type="title"/>
          </p:nvPr>
        </p:nvSpPr>
        <p:spPr>
          <a:xfrm>
            <a:off x="239347" y="186730"/>
            <a:ext cx="11617291" cy="718145"/>
          </a:xfrm>
        </p:spPr>
        <p:txBody>
          <a:bodyPr/>
          <a:lstStyle/>
          <a:p>
            <a:r>
              <a:rPr lang="en-US" sz="3600" dirty="0"/>
              <a:t>Integration of key knowledge and key science skills</a:t>
            </a:r>
          </a:p>
        </p:txBody>
      </p:sp>
      <p:sp>
        <p:nvSpPr>
          <p:cNvPr id="3" name="Content Placeholder 2">
            <a:extLst>
              <a:ext uri="{FF2B5EF4-FFF2-40B4-BE49-F238E27FC236}">
                <a16:creationId xmlns:a16="http://schemas.microsoft.com/office/drawing/2014/main" id="{C7F2A9B4-EEAC-4368-9BF2-01C3E2965045}"/>
              </a:ext>
            </a:extLst>
          </p:cNvPr>
          <p:cNvSpPr>
            <a:spLocks noGrp="1"/>
          </p:cNvSpPr>
          <p:nvPr>
            <p:ph idx="1"/>
          </p:nvPr>
        </p:nvSpPr>
        <p:spPr>
          <a:xfrm>
            <a:off x="239347" y="948266"/>
            <a:ext cx="11617291" cy="3962400"/>
          </a:xfrm>
        </p:spPr>
        <p:txBody>
          <a:bodyPr/>
          <a:lstStyle/>
          <a:p>
            <a:pPr marL="0" indent="0">
              <a:buNone/>
            </a:pPr>
            <a:r>
              <a:rPr lang="en-US" sz="2000" dirty="0"/>
              <a:t>Key science skills:</a:t>
            </a:r>
          </a:p>
          <a:p>
            <a:r>
              <a:rPr lang="en-US" sz="2000" dirty="0"/>
              <a:t>are not an ‘add on’ to the key knowledge</a:t>
            </a:r>
          </a:p>
          <a:p>
            <a:r>
              <a:rPr lang="en-US" sz="2000" dirty="0"/>
              <a:t>may be explicit in key knowledge</a:t>
            </a:r>
          </a:p>
          <a:p>
            <a:r>
              <a:rPr lang="en-US" sz="2000" dirty="0"/>
              <a:t>may be implicit, allowing  flexibility for teachers to choose when/how to include in teaching and learning programs</a:t>
            </a:r>
          </a:p>
        </p:txBody>
      </p:sp>
      <p:graphicFrame>
        <p:nvGraphicFramePr>
          <p:cNvPr id="5" name="Table 4">
            <a:extLst>
              <a:ext uri="{FF2B5EF4-FFF2-40B4-BE49-F238E27FC236}">
                <a16:creationId xmlns:a16="http://schemas.microsoft.com/office/drawing/2014/main" id="{BD20A697-4A73-4661-8394-BC65600D687D}"/>
              </a:ext>
            </a:extLst>
          </p:cNvPr>
          <p:cNvGraphicFramePr>
            <a:graphicFrameLocks noGrp="1"/>
          </p:cNvGraphicFramePr>
          <p:nvPr>
            <p:extLst>
              <p:ext uri="{D42A27DB-BD31-4B8C-83A1-F6EECF244321}">
                <p14:modId xmlns:p14="http://schemas.microsoft.com/office/powerpoint/2010/main" val="1082436650"/>
              </p:ext>
            </p:extLst>
          </p:nvPr>
        </p:nvGraphicFramePr>
        <p:xfrm>
          <a:off x="148282" y="2796116"/>
          <a:ext cx="11708356" cy="3274201"/>
        </p:xfrm>
        <a:graphic>
          <a:graphicData uri="http://schemas.openxmlformats.org/drawingml/2006/table">
            <a:tbl>
              <a:tblPr firstRow="1" bandRow="1">
                <a:tableStyleId>{93296810-A885-4BE3-A3E7-6D5BEEA58F35}</a:tableStyleId>
              </a:tblPr>
              <a:tblGrid>
                <a:gridCol w="2523481">
                  <a:extLst>
                    <a:ext uri="{9D8B030D-6E8A-4147-A177-3AD203B41FA5}">
                      <a16:colId xmlns:a16="http://schemas.microsoft.com/office/drawing/2014/main" val="22590846"/>
                    </a:ext>
                  </a:extLst>
                </a:gridCol>
                <a:gridCol w="9184875">
                  <a:extLst>
                    <a:ext uri="{9D8B030D-6E8A-4147-A177-3AD203B41FA5}">
                      <a16:colId xmlns:a16="http://schemas.microsoft.com/office/drawing/2014/main" val="2914436292"/>
                    </a:ext>
                  </a:extLst>
                </a:gridCol>
              </a:tblGrid>
              <a:tr h="346922">
                <a:tc>
                  <a:txBody>
                    <a:bodyPr/>
                    <a:lstStyle/>
                    <a:p>
                      <a:r>
                        <a:rPr lang="en-US" sz="1800" dirty="0"/>
                        <a:t>Key science skill</a:t>
                      </a:r>
                    </a:p>
                  </a:txBody>
                  <a:tcPr/>
                </a:tc>
                <a:tc>
                  <a:txBody>
                    <a:bodyPr/>
                    <a:lstStyle/>
                    <a:p>
                      <a:r>
                        <a:rPr lang="en-US" sz="1800" dirty="0"/>
                        <a:t>Key knowledge examples of the inclusion of key science skills</a:t>
                      </a:r>
                    </a:p>
                  </a:txBody>
                  <a:tcPr/>
                </a:tc>
                <a:extLst>
                  <a:ext uri="{0D108BD9-81ED-4DB2-BD59-A6C34878D82A}">
                    <a16:rowId xmlns:a16="http://schemas.microsoft.com/office/drawing/2014/main" val="4148569860"/>
                  </a:ext>
                </a:extLst>
              </a:tr>
              <a:tr h="2908441">
                <a:tc>
                  <a:txBody>
                    <a:bodyPr/>
                    <a:lstStyle/>
                    <a:p>
                      <a:pPr marL="342900" indent="-342900">
                        <a:buFont typeface="Arial" panose="020B0604020202020204" pitchFamily="34" charset="0"/>
                        <a:buChar char="•"/>
                      </a:pPr>
                      <a:r>
                        <a:rPr lang="en-US" sz="1800" dirty="0">
                          <a:solidFill>
                            <a:schemeClr val="tx1"/>
                          </a:solidFill>
                        </a:rPr>
                        <a:t>Plot graphs involving two variables that show linear and non-linear relationships</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b="1" i="1" dirty="0">
                          <a:solidFill>
                            <a:schemeClr val="tx1"/>
                          </a:solidFill>
                        </a:rPr>
                        <a:t>Unit 1 Area of Study 1: </a:t>
                      </a:r>
                      <a:r>
                        <a:rPr lang="en-US" sz="1800" b="0" i="1" dirty="0">
                          <a:solidFill>
                            <a:schemeClr val="tx1"/>
                          </a:solidFill>
                        </a:rPr>
                        <a:t>the periodic table as an organizational tool to identify patterns and trends in …properties (electronegativity, first ionisation energy, metallic and non-metallic character and reactivity) of elements</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800" b="1" i="1" dirty="0">
                          <a:solidFill>
                            <a:schemeClr val="tx1"/>
                          </a:solidFill>
                        </a:rPr>
                        <a:t>Unit 2 Area of Study 1: </a:t>
                      </a:r>
                      <a:r>
                        <a:rPr lang="en-US" sz="1800" b="0" i="1" dirty="0">
                          <a:solidFill>
                            <a:schemeClr val="tx1"/>
                          </a:solidFill>
                        </a:rPr>
                        <a:t>trends in the boiling points of Group 16 hydrides</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800" b="1" i="1" dirty="0">
                          <a:solidFill>
                            <a:schemeClr val="tx1"/>
                          </a:solidFill>
                        </a:rPr>
                        <a:t>Unit 2 Area of Study 2: </a:t>
                      </a:r>
                      <a:r>
                        <a:rPr lang="en-US" sz="1800" b="0" i="1" dirty="0">
                          <a:solidFill>
                            <a:schemeClr val="tx1"/>
                          </a:solidFill>
                        </a:rPr>
                        <a:t>use of solubility graphs; effect of temperature on solubility</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800" b="1" i="1" dirty="0">
                          <a:solidFill>
                            <a:schemeClr val="tx1"/>
                          </a:solidFill>
                        </a:rPr>
                        <a:t>Unit 3 Area of Study 1: </a:t>
                      </a:r>
                      <a:r>
                        <a:rPr lang="en-US" sz="1800" b="0" i="1" dirty="0">
                          <a:solidFill>
                            <a:schemeClr val="tx1"/>
                          </a:solidFill>
                        </a:rPr>
                        <a:t>energy profile diagrams; temperature-time graphs from solution calorimetry</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800" b="1" i="1" dirty="0">
                          <a:solidFill>
                            <a:schemeClr val="tx1"/>
                          </a:solidFill>
                        </a:rPr>
                        <a:t>Unit 3 Area of Study 2: </a:t>
                      </a:r>
                      <a:r>
                        <a:rPr lang="en-US" sz="1800" b="0" i="1" dirty="0">
                          <a:solidFill>
                            <a:schemeClr val="tx1"/>
                          </a:solidFill>
                        </a:rPr>
                        <a:t>equilibrium temperature-time graphs; Faraday’s laws</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800" b="1" i="1" dirty="0">
                          <a:solidFill>
                            <a:schemeClr val="tx1"/>
                          </a:solidFill>
                        </a:rPr>
                        <a:t>Unit 4 Area of Study 1</a:t>
                      </a:r>
                      <a:r>
                        <a:rPr lang="en-US" sz="1800" b="0" i="1" dirty="0">
                          <a:solidFill>
                            <a:schemeClr val="tx1"/>
                          </a:solidFill>
                        </a:rPr>
                        <a:t>: trends in physical properties within homologous series</a:t>
                      </a:r>
                      <a:endParaRPr lang="en-US" sz="1800" b="1" i="1" dirty="0">
                        <a:solidFill>
                          <a:srgbClr val="C00000"/>
                        </a:solidFill>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800" b="1" i="1" dirty="0">
                          <a:solidFill>
                            <a:schemeClr val="tx1"/>
                          </a:solidFill>
                        </a:rPr>
                        <a:t>Unit 4 Area of Study 2</a:t>
                      </a:r>
                      <a:r>
                        <a:rPr lang="en-US" sz="1800" b="0" i="1" dirty="0">
                          <a:solidFill>
                            <a:schemeClr val="tx1"/>
                          </a:solidFill>
                        </a:rPr>
                        <a:t>: HPLC calibration curves</a:t>
                      </a:r>
                      <a:endParaRPr lang="en-US" sz="1800" b="1" i="1" dirty="0">
                        <a:solidFill>
                          <a:srgbClr val="C00000"/>
                        </a:solidFill>
                      </a:endParaRPr>
                    </a:p>
                  </a:txBody>
                  <a:tcPr/>
                </a:tc>
                <a:extLst>
                  <a:ext uri="{0D108BD9-81ED-4DB2-BD59-A6C34878D82A}">
                    <a16:rowId xmlns:a16="http://schemas.microsoft.com/office/drawing/2014/main" val="2937429860"/>
                  </a:ext>
                </a:extLst>
              </a:tr>
            </a:tbl>
          </a:graphicData>
        </a:graphic>
      </p:graphicFrame>
    </p:spTree>
    <p:extLst>
      <p:ext uri="{BB962C8B-B14F-4D97-AF65-F5344CB8AC3E}">
        <p14:creationId xmlns:p14="http://schemas.microsoft.com/office/powerpoint/2010/main" val="344112181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B1DCF-2F6D-4E01-8C25-A608535BC078}"/>
              </a:ext>
            </a:extLst>
          </p:cNvPr>
          <p:cNvSpPr>
            <a:spLocks noGrp="1"/>
          </p:cNvSpPr>
          <p:nvPr>
            <p:ph type="title"/>
          </p:nvPr>
        </p:nvSpPr>
        <p:spPr>
          <a:xfrm>
            <a:off x="239349" y="244348"/>
            <a:ext cx="11617291" cy="1143000"/>
          </a:xfrm>
        </p:spPr>
        <p:txBody>
          <a:bodyPr/>
          <a:lstStyle/>
          <a:p>
            <a:r>
              <a:rPr lang="en-US" dirty="0"/>
              <a:t>Key science skills planners</a:t>
            </a:r>
          </a:p>
        </p:txBody>
      </p:sp>
      <p:sp>
        <p:nvSpPr>
          <p:cNvPr id="6" name="TextBox 5">
            <a:extLst>
              <a:ext uri="{FF2B5EF4-FFF2-40B4-BE49-F238E27FC236}">
                <a16:creationId xmlns:a16="http://schemas.microsoft.com/office/drawing/2014/main" id="{C1A9D1EE-9C06-4745-88BC-D7D51CEF27F6}"/>
              </a:ext>
            </a:extLst>
          </p:cNvPr>
          <p:cNvSpPr txBox="1"/>
          <p:nvPr/>
        </p:nvSpPr>
        <p:spPr>
          <a:xfrm>
            <a:off x="239349" y="2714625"/>
            <a:ext cx="1717589" cy="1200329"/>
          </a:xfrm>
          <a:prstGeom prst="rect">
            <a:avLst/>
          </a:prstGeom>
          <a:noFill/>
        </p:spPr>
        <p:txBody>
          <a:bodyPr wrap="square" rtlCol="0">
            <a:spAutoFit/>
          </a:bodyPr>
          <a:lstStyle/>
          <a:p>
            <a:pPr algn="ctr"/>
            <a:r>
              <a:rPr lang="en-US" dirty="0"/>
              <a:t>A planner for mapping Units 1 and 2 key science skills</a:t>
            </a:r>
          </a:p>
        </p:txBody>
      </p:sp>
      <p:sp>
        <p:nvSpPr>
          <p:cNvPr id="7" name="Arrow: Right 6">
            <a:extLst>
              <a:ext uri="{FF2B5EF4-FFF2-40B4-BE49-F238E27FC236}">
                <a16:creationId xmlns:a16="http://schemas.microsoft.com/office/drawing/2014/main" id="{E90AE824-A7B2-4008-BE93-D0398600E38C}"/>
              </a:ext>
            </a:extLst>
          </p:cNvPr>
          <p:cNvSpPr/>
          <p:nvPr/>
        </p:nvSpPr>
        <p:spPr bwMode="auto">
          <a:xfrm>
            <a:off x="1956938" y="3314789"/>
            <a:ext cx="1079225" cy="388377"/>
          </a:xfrm>
          <a:prstGeom prst="rightArrow">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B0F0"/>
              </a:solidFill>
              <a:effectLst/>
              <a:latin typeface="Verdana" pitchFamily="34" charset="0"/>
            </a:endParaRPr>
          </a:p>
        </p:txBody>
      </p:sp>
      <p:sp>
        <p:nvSpPr>
          <p:cNvPr id="9" name="TextBox 8">
            <a:extLst>
              <a:ext uri="{FF2B5EF4-FFF2-40B4-BE49-F238E27FC236}">
                <a16:creationId xmlns:a16="http://schemas.microsoft.com/office/drawing/2014/main" id="{EBE4D8BB-95CB-4DE3-8539-78783C596D91}"/>
              </a:ext>
            </a:extLst>
          </p:cNvPr>
          <p:cNvSpPr txBox="1"/>
          <p:nvPr/>
        </p:nvSpPr>
        <p:spPr>
          <a:xfrm>
            <a:off x="377439" y="4427460"/>
            <a:ext cx="1857633" cy="1477328"/>
          </a:xfrm>
          <a:prstGeom prst="rect">
            <a:avLst/>
          </a:prstGeom>
          <a:solidFill>
            <a:schemeClr val="accent6">
              <a:lumMod val="20000"/>
              <a:lumOff val="80000"/>
            </a:schemeClr>
          </a:solidFill>
        </p:spPr>
        <p:txBody>
          <a:bodyPr wrap="square" rtlCol="0">
            <a:spAutoFit/>
          </a:bodyPr>
          <a:lstStyle/>
          <a:p>
            <a:r>
              <a:rPr lang="en-US" dirty="0"/>
              <a:t>Note: a separate planner is available for Units 3 and 4</a:t>
            </a:r>
          </a:p>
        </p:txBody>
      </p:sp>
      <p:pic>
        <p:nvPicPr>
          <p:cNvPr id="4" name="Picture 3">
            <a:extLst>
              <a:ext uri="{FF2B5EF4-FFF2-40B4-BE49-F238E27FC236}">
                <a16:creationId xmlns:a16="http://schemas.microsoft.com/office/drawing/2014/main" id="{655F25C3-4591-4877-A067-64D88BB4F4B6}"/>
              </a:ext>
            </a:extLst>
          </p:cNvPr>
          <p:cNvPicPr>
            <a:picLocks noChangeAspect="1"/>
          </p:cNvPicPr>
          <p:nvPr/>
        </p:nvPicPr>
        <p:blipFill>
          <a:blip r:embed="rId3"/>
          <a:stretch>
            <a:fillRect/>
          </a:stretch>
        </p:blipFill>
        <p:spPr>
          <a:xfrm>
            <a:off x="3153461" y="1442983"/>
            <a:ext cx="8703180" cy="4065719"/>
          </a:xfrm>
          <a:prstGeom prst="rect">
            <a:avLst/>
          </a:prstGeom>
        </p:spPr>
      </p:pic>
    </p:spTree>
    <p:extLst>
      <p:ext uri="{BB962C8B-B14F-4D97-AF65-F5344CB8AC3E}">
        <p14:creationId xmlns:p14="http://schemas.microsoft.com/office/powerpoint/2010/main" val="224209912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A692-5353-450B-AED1-F78CCD8EEC5F}"/>
              </a:ext>
            </a:extLst>
          </p:cNvPr>
          <p:cNvSpPr>
            <a:spLocks noGrp="1"/>
          </p:cNvSpPr>
          <p:nvPr>
            <p:ph type="title"/>
          </p:nvPr>
        </p:nvSpPr>
        <p:spPr>
          <a:xfrm>
            <a:off x="239348" y="129539"/>
            <a:ext cx="11617291" cy="965488"/>
          </a:xfrm>
        </p:spPr>
        <p:txBody>
          <a:bodyPr/>
          <a:lstStyle/>
          <a:p>
            <a:r>
              <a:rPr lang="en-US" sz="4000" dirty="0"/>
              <a:t>Overview of changes – Units 1 to 4</a:t>
            </a:r>
          </a:p>
        </p:txBody>
      </p:sp>
      <p:sp>
        <p:nvSpPr>
          <p:cNvPr id="3" name="Content Placeholder 2">
            <a:extLst>
              <a:ext uri="{FF2B5EF4-FFF2-40B4-BE49-F238E27FC236}">
                <a16:creationId xmlns:a16="http://schemas.microsoft.com/office/drawing/2014/main" id="{8C889C68-B482-4451-834B-BCCBAE7E3870}"/>
              </a:ext>
            </a:extLst>
          </p:cNvPr>
          <p:cNvSpPr>
            <a:spLocks noGrp="1"/>
          </p:cNvSpPr>
          <p:nvPr>
            <p:ph idx="1"/>
          </p:nvPr>
        </p:nvSpPr>
        <p:spPr>
          <a:xfrm>
            <a:off x="239348" y="1039761"/>
            <a:ext cx="11617291" cy="4778477"/>
          </a:xfrm>
        </p:spPr>
        <p:txBody>
          <a:bodyPr/>
          <a:lstStyle/>
          <a:p>
            <a:r>
              <a:rPr lang="en-US" sz="2400" dirty="0"/>
              <a:t>Streamlining of content/contemporary applications:</a:t>
            </a:r>
          </a:p>
          <a:p>
            <a:pPr marL="1092184" lvl="1" indent="-457200">
              <a:buFontTx/>
              <a:buChar char="-"/>
            </a:pPr>
            <a:r>
              <a:rPr lang="en-US" sz="2400" dirty="0">
                <a:solidFill>
                  <a:schemeClr val="tx1"/>
                </a:solidFill>
              </a:rPr>
              <a:t>Unit 1: shells/subshells; critical elements; melting points of metals; metal recycling/plastics recycling and circular economy; solubility tables and precipitation reactions; separation of mixtures; R</a:t>
            </a:r>
            <a:r>
              <a:rPr lang="en-US" sz="2400" baseline="-25000" dirty="0">
                <a:solidFill>
                  <a:schemeClr val="tx1"/>
                </a:solidFill>
              </a:rPr>
              <a:t>f</a:t>
            </a:r>
            <a:r>
              <a:rPr lang="en-US" sz="2400" dirty="0">
                <a:solidFill>
                  <a:schemeClr val="tx1"/>
                </a:solidFill>
              </a:rPr>
              <a:t> values; plant-based biomass as a renewable source of organic compounds </a:t>
            </a:r>
          </a:p>
          <a:p>
            <a:pPr marL="1092184" lvl="1" indent="-457200">
              <a:buFontTx/>
              <a:buChar char="-"/>
            </a:pPr>
            <a:r>
              <a:rPr lang="en-US" sz="2400" dirty="0">
                <a:solidFill>
                  <a:schemeClr val="tx1"/>
                </a:solidFill>
              </a:rPr>
              <a:t>Unit 2: ice/water density; natural vs commercial indicators; water of hydration; measuring gases; greenhouse gases</a:t>
            </a:r>
          </a:p>
          <a:p>
            <a:pPr marL="1092184" lvl="1" indent="-457200">
              <a:buFontTx/>
              <a:buChar char="-"/>
            </a:pPr>
            <a:r>
              <a:rPr lang="en-US" sz="2400" dirty="0">
                <a:solidFill>
                  <a:schemeClr val="tx1"/>
                </a:solidFill>
              </a:rPr>
              <a:t>Unit 3: fuels/biofuels/foods; photosynthesis; cellular respiration; limiting reactants/reagents; fuel cell design; ‘green’ hydrogen</a:t>
            </a:r>
          </a:p>
          <a:p>
            <a:pPr marL="1092184" lvl="1" indent="-457200">
              <a:buFontTx/>
              <a:buChar char="-"/>
            </a:pPr>
            <a:r>
              <a:rPr lang="en-US" sz="2400" dirty="0">
                <a:solidFill>
                  <a:schemeClr val="tx1"/>
                </a:solidFill>
              </a:rPr>
              <a:t>Unit 4: green chemistry production; purity; medicinal chemistry </a:t>
            </a:r>
          </a:p>
          <a:p>
            <a:pPr marL="355591" lvl="1" indent="-355591">
              <a:buFont typeface="Arial" pitchFamily="34" charset="0"/>
              <a:buChar char="•"/>
            </a:pPr>
            <a:r>
              <a:rPr lang="en-US" sz="2400" b="1" dirty="0">
                <a:ea typeface="+mn-ea"/>
                <a:cs typeface="+mn-cs"/>
              </a:rPr>
              <a:t>Units 1 and 2 assessment – 16 suggested tasks (others are possible)</a:t>
            </a:r>
          </a:p>
          <a:p>
            <a:pPr marL="355591" lvl="1" indent="-355591">
              <a:buFont typeface="Arial" pitchFamily="34" charset="0"/>
              <a:buChar char="•"/>
            </a:pPr>
            <a:r>
              <a:rPr lang="en-US" sz="2400" b="1" dirty="0">
                <a:ea typeface="+mn-ea"/>
                <a:cs typeface="+mn-cs"/>
              </a:rPr>
              <a:t>Units 3 and 4 assessment - 5 SAC tasks</a:t>
            </a:r>
            <a:endParaRPr lang="en-US" sz="2400" dirty="0"/>
          </a:p>
        </p:txBody>
      </p:sp>
    </p:spTree>
    <p:extLst>
      <p:ext uri="{BB962C8B-B14F-4D97-AF65-F5344CB8AC3E}">
        <p14:creationId xmlns:p14="http://schemas.microsoft.com/office/powerpoint/2010/main" val="428482191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96F56-3D79-45B5-A19D-56283C9F7E14}"/>
              </a:ext>
            </a:extLst>
          </p:cNvPr>
          <p:cNvSpPr>
            <a:spLocks noGrp="1"/>
          </p:cNvSpPr>
          <p:nvPr>
            <p:ph type="title"/>
          </p:nvPr>
        </p:nvSpPr>
        <p:spPr>
          <a:xfrm>
            <a:off x="287354" y="106228"/>
            <a:ext cx="11617291" cy="759010"/>
          </a:xfrm>
        </p:spPr>
        <p:txBody>
          <a:bodyPr/>
          <a:lstStyle/>
          <a:p>
            <a:r>
              <a:rPr lang="en-US" sz="4000" dirty="0"/>
              <a:t>Overview of changes – new inclusions</a:t>
            </a:r>
          </a:p>
        </p:txBody>
      </p:sp>
      <p:sp>
        <p:nvSpPr>
          <p:cNvPr id="3" name="Content Placeholder 2">
            <a:extLst>
              <a:ext uri="{FF2B5EF4-FFF2-40B4-BE49-F238E27FC236}">
                <a16:creationId xmlns:a16="http://schemas.microsoft.com/office/drawing/2014/main" id="{78311D03-34A4-420C-A388-38BE352E7626}"/>
              </a:ext>
            </a:extLst>
          </p:cNvPr>
          <p:cNvSpPr>
            <a:spLocks noGrp="1"/>
          </p:cNvSpPr>
          <p:nvPr>
            <p:ph idx="1"/>
          </p:nvPr>
        </p:nvSpPr>
        <p:spPr>
          <a:xfrm>
            <a:off x="287354" y="1193712"/>
            <a:ext cx="11617291" cy="4798716"/>
          </a:xfrm>
        </p:spPr>
        <p:txBody>
          <a:bodyPr/>
          <a:lstStyle/>
          <a:p>
            <a:r>
              <a:rPr lang="en-US" sz="2800" dirty="0"/>
              <a:t>Cross study specifications:</a:t>
            </a:r>
          </a:p>
          <a:p>
            <a:pPr marL="634984" lvl="1" indent="0">
              <a:buNone/>
            </a:pPr>
            <a:r>
              <a:rPr lang="en-US" dirty="0"/>
              <a:t>- </a:t>
            </a:r>
            <a:r>
              <a:rPr lang="en-US" b="1" i="1" dirty="0">
                <a:solidFill>
                  <a:schemeClr val="tx1"/>
                </a:solidFill>
              </a:rPr>
              <a:t>New sections</a:t>
            </a:r>
            <a:r>
              <a:rPr lang="en-US" dirty="0">
                <a:solidFill>
                  <a:schemeClr val="tx1"/>
                </a:solidFill>
              </a:rPr>
              <a:t>: critical and creative thinking; ethical understanding; individual and collaborative scientific endeavour; Aboriginal and Torres Strait Islander knowledge, culture and perspectives</a:t>
            </a:r>
          </a:p>
          <a:p>
            <a:r>
              <a:rPr lang="en-US" sz="2800" dirty="0">
                <a:solidFill>
                  <a:schemeClr val="tx1"/>
                </a:solidFill>
              </a:rPr>
              <a:t>Terms used in this study:</a:t>
            </a:r>
          </a:p>
          <a:p>
            <a:pPr marL="1092184" lvl="1" indent="-457200">
              <a:buFontTx/>
              <a:buChar char="-"/>
            </a:pPr>
            <a:r>
              <a:rPr lang="en-US" dirty="0">
                <a:solidFill>
                  <a:schemeClr val="tx1"/>
                </a:solidFill>
              </a:rPr>
              <a:t>data and measurement; measurement errors, uncertainty, significant figures and outliers</a:t>
            </a:r>
          </a:p>
          <a:p>
            <a:pPr marL="1092184" lvl="1" indent="-457200">
              <a:buFontTx/>
              <a:buChar char="-"/>
            </a:pPr>
            <a:r>
              <a:rPr lang="en-US" dirty="0">
                <a:solidFill>
                  <a:schemeClr val="tx1"/>
                </a:solidFill>
              </a:rPr>
              <a:t>sustainability - sustainable development, green chemistry principles, linear and circular economies</a:t>
            </a:r>
          </a:p>
        </p:txBody>
      </p:sp>
    </p:spTree>
    <p:extLst>
      <p:ext uri="{BB962C8B-B14F-4D97-AF65-F5344CB8AC3E}">
        <p14:creationId xmlns:p14="http://schemas.microsoft.com/office/powerpoint/2010/main" val="350782003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4D238-C4D2-4D0E-9877-3E1C5B052C32}"/>
              </a:ext>
            </a:extLst>
          </p:cNvPr>
          <p:cNvSpPr>
            <a:spLocks noGrp="1"/>
          </p:cNvSpPr>
          <p:nvPr>
            <p:ph type="title"/>
          </p:nvPr>
        </p:nvSpPr>
        <p:spPr>
          <a:xfrm>
            <a:off x="287354" y="271278"/>
            <a:ext cx="11617291" cy="1143000"/>
          </a:xfrm>
        </p:spPr>
        <p:txBody>
          <a:bodyPr/>
          <a:lstStyle/>
          <a:p>
            <a:r>
              <a:rPr lang="en-US" sz="3600" dirty="0"/>
              <a:t>Aboriginal and Torres Strait Islander knowledge</a:t>
            </a:r>
          </a:p>
        </p:txBody>
      </p:sp>
      <p:pic>
        <p:nvPicPr>
          <p:cNvPr id="4" name="Content Placeholder 3" descr="Diagram&#10;&#10;Description automatically generated">
            <a:extLst>
              <a:ext uri="{FF2B5EF4-FFF2-40B4-BE49-F238E27FC236}">
                <a16:creationId xmlns:a16="http://schemas.microsoft.com/office/drawing/2014/main" id="{F7972DE0-9B04-4210-8733-E8713777FF0C}"/>
              </a:ext>
            </a:extLst>
          </p:cNvPr>
          <p:cNvPicPr>
            <a:picLocks noGrp="1"/>
          </p:cNvPicPr>
          <p:nvPr>
            <p:ph idx="1"/>
          </p:nvPr>
        </p:nvPicPr>
        <p:blipFill rotWithShape="1">
          <a:blip r:embed="rId3">
            <a:extLst>
              <a:ext uri="{28A0092B-C50C-407E-A947-70E740481C1C}">
                <a14:useLocalDpi xmlns:a14="http://schemas.microsoft.com/office/drawing/2010/main" val="0"/>
              </a:ext>
            </a:extLst>
          </a:blip>
          <a:srcRect l="5983" t="22134" r="20373" b="30962"/>
          <a:stretch/>
        </p:blipFill>
        <p:spPr bwMode="auto">
          <a:xfrm>
            <a:off x="4386113" y="1715784"/>
            <a:ext cx="7172313" cy="3322515"/>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6A167906-DAE1-4CC1-BCDB-146D2A608803}"/>
              </a:ext>
            </a:extLst>
          </p:cNvPr>
          <p:cNvSpPr txBox="1"/>
          <p:nvPr/>
        </p:nvSpPr>
        <p:spPr>
          <a:xfrm>
            <a:off x="4386113" y="5155139"/>
            <a:ext cx="6842589" cy="369332"/>
          </a:xfrm>
          <a:prstGeom prst="rect">
            <a:avLst/>
          </a:prstGeom>
          <a:noFill/>
        </p:spPr>
        <p:txBody>
          <a:bodyPr wrap="square" rtlCol="0">
            <a:spAutoFit/>
          </a:bodyPr>
          <a:lstStyle/>
          <a:p>
            <a:pPr algn="ctr"/>
            <a:r>
              <a:rPr lang="en-AU" sz="1800" dirty="0">
                <a:effectLst/>
                <a:ea typeface="Calibri" panose="020F0502020204030204" pitchFamily="34" charset="0"/>
              </a:rPr>
              <a:t>Saponin units form a micelle structure in water</a:t>
            </a:r>
            <a:endParaRPr lang="en-US" dirty="0"/>
          </a:p>
        </p:txBody>
      </p:sp>
      <p:sp>
        <p:nvSpPr>
          <p:cNvPr id="6" name="TextBox 5">
            <a:extLst>
              <a:ext uri="{FF2B5EF4-FFF2-40B4-BE49-F238E27FC236}">
                <a16:creationId xmlns:a16="http://schemas.microsoft.com/office/drawing/2014/main" id="{C599FE2F-CC3E-4B6E-9254-530C78005D5D}"/>
              </a:ext>
            </a:extLst>
          </p:cNvPr>
          <p:cNvSpPr txBox="1"/>
          <p:nvPr/>
        </p:nvSpPr>
        <p:spPr>
          <a:xfrm>
            <a:off x="523982" y="1414278"/>
            <a:ext cx="3585681" cy="4862870"/>
          </a:xfrm>
          <a:prstGeom prst="rect">
            <a:avLst/>
          </a:prstGeom>
          <a:noFill/>
        </p:spPr>
        <p:txBody>
          <a:bodyPr wrap="square" rtlCol="0">
            <a:spAutoFit/>
          </a:bodyPr>
          <a:lstStyle/>
          <a:p>
            <a:r>
              <a:rPr lang="en-US" sz="2400" b="1" dirty="0"/>
              <a:t>New resource:</a:t>
            </a:r>
          </a:p>
          <a:p>
            <a:r>
              <a:rPr lang="en-US" sz="2400" b="1" dirty="0"/>
              <a:t>Unit 1 Area of Study 1</a:t>
            </a:r>
          </a:p>
          <a:p>
            <a:endParaRPr lang="en-US" dirty="0"/>
          </a:p>
          <a:p>
            <a:r>
              <a:rPr lang="en-US" sz="2400" b="1" i="1" dirty="0"/>
              <a:t>Making bush soap from the acacia plant</a:t>
            </a:r>
          </a:p>
          <a:p>
            <a:endParaRPr lang="en-US" dirty="0"/>
          </a:p>
          <a:p>
            <a:pPr marL="285750" indent="-285750">
              <a:buFont typeface="Arial" panose="020B0604020202020204" pitchFamily="34" charset="0"/>
              <a:buChar char="•"/>
            </a:pPr>
            <a:r>
              <a:rPr lang="en-US" sz="2000" dirty="0"/>
              <a:t>Background information and practical activity</a:t>
            </a:r>
          </a:p>
          <a:p>
            <a:pPr marL="285750" indent="-285750">
              <a:buFont typeface="Arial" panose="020B0604020202020204" pitchFamily="34" charset="0"/>
              <a:buChar char="•"/>
            </a:pPr>
            <a:r>
              <a:rPr lang="en-US" sz="2000" dirty="0"/>
              <a:t>Saponins as amphiphilic molecules</a:t>
            </a:r>
          </a:p>
          <a:p>
            <a:pPr marL="285750" indent="-285750">
              <a:buFont typeface="Arial" panose="020B0604020202020204" pitchFamily="34" charset="0"/>
              <a:buChar char="•"/>
            </a:pPr>
            <a:r>
              <a:rPr lang="en-US" sz="2000" dirty="0"/>
              <a:t>Links to ‘polar and non-polar character with reference to the shape of the molecule’ (p. 24)</a:t>
            </a:r>
          </a:p>
          <a:p>
            <a:endParaRPr lang="en-US" dirty="0"/>
          </a:p>
        </p:txBody>
      </p:sp>
    </p:spTree>
    <p:extLst>
      <p:ext uri="{BB962C8B-B14F-4D97-AF65-F5344CB8AC3E}">
        <p14:creationId xmlns:p14="http://schemas.microsoft.com/office/powerpoint/2010/main" val="8336737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AE276-DA67-43CE-A59E-FF812866A515}"/>
              </a:ext>
            </a:extLst>
          </p:cNvPr>
          <p:cNvSpPr>
            <a:spLocks noGrp="1"/>
          </p:cNvSpPr>
          <p:nvPr>
            <p:ph type="title"/>
          </p:nvPr>
        </p:nvSpPr>
        <p:spPr>
          <a:xfrm>
            <a:off x="431371" y="247176"/>
            <a:ext cx="11521280" cy="1143000"/>
          </a:xfrm>
        </p:spPr>
        <p:txBody>
          <a:bodyPr wrap="square" anchor="ctr">
            <a:normAutofit/>
          </a:bodyPr>
          <a:lstStyle/>
          <a:p>
            <a:r>
              <a:rPr lang="en-AU" dirty="0"/>
              <a:t>Kuuku l’yu medicinal plants project</a:t>
            </a:r>
          </a:p>
        </p:txBody>
      </p:sp>
      <p:pic>
        <p:nvPicPr>
          <p:cNvPr id="10" name="Picture 9">
            <a:extLst>
              <a:ext uri="{FF2B5EF4-FFF2-40B4-BE49-F238E27FC236}">
                <a16:creationId xmlns:a16="http://schemas.microsoft.com/office/drawing/2014/main" id="{E97D9A68-E928-41E8-A4F0-25CE55B0F55B}"/>
              </a:ext>
            </a:extLst>
          </p:cNvPr>
          <p:cNvPicPr>
            <a:picLocks noChangeAspect="1"/>
          </p:cNvPicPr>
          <p:nvPr/>
        </p:nvPicPr>
        <p:blipFill>
          <a:blip r:embed="rId3"/>
          <a:stretch>
            <a:fillRect/>
          </a:stretch>
        </p:blipFill>
        <p:spPr>
          <a:xfrm>
            <a:off x="5711957" y="1390176"/>
            <a:ext cx="5760640" cy="3272788"/>
          </a:xfrm>
          <a:prstGeom prst="rect">
            <a:avLst/>
          </a:prstGeom>
          <a:noFill/>
        </p:spPr>
      </p:pic>
      <p:sp>
        <p:nvSpPr>
          <p:cNvPr id="3" name="Content Placeholder 2">
            <a:extLst>
              <a:ext uri="{FF2B5EF4-FFF2-40B4-BE49-F238E27FC236}">
                <a16:creationId xmlns:a16="http://schemas.microsoft.com/office/drawing/2014/main" id="{33219FA8-8F81-411E-868F-56E8CC278CBF}"/>
              </a:ext>
            </a:extLst>
          </p:cNvPr>
          <p:cNvSpPr>
            <a:spLocks noGrp="1"/>
          </p:cNvSpPr>
          <p:nvPr>
            <p:ph sz="half" idx="2"/>
          </p:nvPr>
        </p:nvSpPr>
        <p:spPr>
          <a:xfrm>
            <a:off x="5855973" y="4815327"/>
            <a:ext cx="5472608" cy="1093810"/>
          </a:xfrm>
        </p:spPr>
        <p:txBody>
          <a:bodyPr wrap="square" anchor="t">
            <a:normAutofit/>
          </a:bodyPr>
          <a:lstStyle/>
          <a:p>
            <a:pPr marL="0" indent="0">
              <a:lnSpc>
                <a:spcPct val="90000"/>
              </a:lnSpc>
              <a:buNone/>
            </a:pPr>
            <a:r>
              <a:rPr lang="en-AU" sz="1800" dirty="0"/>
              <a:t>HPLC profile of Uncha leaf extract: </a:t>
            </a:r>
            <a:r>
              <a:rPr lang="en-AU" sz="1800" b="0" dirty="0"/>
              <a:t>The labelled peaks in the HPLC profile correspond to the active anti-inflammatory compounds which were able to be collected from the HPLC after separation</a:t>
            </a:r>
          </a:p>
        </p:txBody>
      </p:sp>
      <p:sp>
        <p:nvSpPr>
          <p:cNvPr id="8" name="TextBox 7">
            <a:extLst>
              <a:ext uri="{FF2B5EF4-FFF2-40B4-BE49-F238E27FC236}">
                <a16:creationId xmlns:a16="http://schemas.microsoft.com/office/drawing/2014/main" id="{7859FE79-5EFF-4CD8-84EB-E697A6AE631C}"/>
              </a:ext>
            </a:extLst>
          </p:cNvPr>
          <p:cNvSpPr txBox="1"/>
          <p:nvPr/>
        </p:nvSpPr>
        <p:spPr>
          <a:xfrm>
            <a:off x="719403" y="3717033"/>
            <a:ext cx="184731" cy="461665"/>
          </a:xfrm>
          <a:prstGeom prst="rect">
            <a:avLst/>
          </a:prstGeom>
          <a:noFill/>
        </p:spPr>
        <p:txBody>
          <a:bodyPr wrap="none" rtlCol="0">
            <a:spAutoFit/>
          </a:bodyPr>
          <a:lstStyle/>
          <a:p>
            <a:endParaRPr lang="en-AU" sz="2400" dirty="0"/>
          </a:p>
        </p:txBody>
      </p:sp>
      <p:sp>
        <p:nvSpPr>
          <p:cNvPr id="6" name="TextBox 5">
            <a:extLst>
              <a:ext uri="{FF2B5EF4-FFF2-40B4-BE49-F238E27FC236}">
                <a16:creationId xmlns:a16="http://schemas.microsoft.com/office/drawing/2014/main" id="{C33464E1-1F8B-4CE2-8E5C-8226764742FC}"/>
              </a:ext>
            </a:extLst>
          </p:cNvPr>
          <p:cNvSpPr txBox="1"/>
          <p:nvPr/>
        </p:nvSpPr>
        <p:spPr>
          <a:xfrm>
            <a:off x="719403" y="1390176"/>
            <a:ext cx="4677787" cy="6001643"/>
          </a:xfrm>
          <a:prstGeom prst="rect">
            <a:avLst/>
          </a:prstGeom>
          <a:noFill/>
        </p:spPr>
        <p:txBody>
          <a:bodyPr wrap="square" rtlCol="0">
            <a:spAutoFit/>
          </a:bodyPr>
          <a:lstStyle/>
          <a:p>
            <a:r>
              <a:rPr lang="en-US" sz="2400" b="1" dirty="0">
                <a:solidFill>
                  <a:srgbClr val="303132"/>
                </a:solidFill>
                <a:cs typeface="Arial" panose="020B0604020202020204" pitchFamily="34" charset="0"/>
              </a:rPr>
              <a:t>New resource:</a:t>
            </a:r>
          </a:p>
          <a:p>
            <a:r>
              <a:rPr lang="en-US" sz="2400" b="1" dirty="0">
                <a:solidFill>
                  <a:srgbClr val="303132"/>
                </a:solidFill>
                <a:cs typeface="Arial" panose="020B0604020202020204" pitchFamily="34" charset="0"/>
              </a:rPr>
              <a:t>Unit 1 Area of Study 1</a:t>
            </a:r>
          </a:p>
          <a:p>
            <a:r>
              <a:rPr lang="en-US" sz="2400" b="1" dirty="0">
                <a:solidFill>
                  <a:srgbClr val="303132"/>
                </a:solidFill>
                <a:cs typeface="Arial" panose="020B0604020202020204" pitchFamily="34" charset="0"/>
              </a:rPr>
              <a:t>Unit 4 Area of Study 2</a:t>
            </a:r>
          </a:p>
          <a:p>
            <a:endParaRPr lang="en-US" sz="2400" b="1" dirty="0">
              <a:solidFill>
                <a:srgbClr val="303132"/>
              </a:solidFill>
              <a:cs typeface="Arial" panose="020B0604020202020204" pitchFamily="34" charset="0"/>
            </a:endParaRPr>
          </a:p>
          <a:p>
            <a:r>
              <a:rPr lang="en-US" dirty="0"/>
              <a:t>Set of PowerPoint slides and embedded videos of separation techniques that show the stages in the investigation of native plants for medicinal properties  undertaken through an equitable partnership between Aboriginal researchers and Western scientific researchers</a:t>
            </a:r>
          </a:p>
          <a:p>
            <a:endParaRPr lang="en-US" dirty="0"/>
          </a:p>
          <a:p>
            <a:r>
              <a:rPr lang="en-US" dirty="0"/>
              <a:t>Includes data and procedural explanations from thin-layer chromatography, column chromatography; HPLC; NMR, IR and MS.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6978280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0D6C0-11F1-42B7-A078-87F56FA90E6D}"/>
              </a:ext>
            </a:extLst>
          </p:cNvPr>
          <p:cNvSpPr>
            <a:spLocks noGrp="1"/>
          </p:cNvSpPr>
          <p:nvPr>
            <p:ph type="title"/>
          </p:nvPr>
        </p:nvSpPr>
        <p:spPr>
          <a:xfrm>
            <a:off x="506027" y="87041"/>
            <a:ext cx="11398618" cy="1143000"/>
          </a:xfrm>
        </p:spPr>
        <p:txBody>
          <a:bodyPr/>
          <a:lstStyle/>
          <a:p>
            <a:r>
              <a:rPr lang="en-US" sz="4000" dirty="0"/>
              <a:t>Sustainability:</a:t>
            </a:r>
            <a:br>
              <a:rPr lang="en-US" sz="4000" dirty="0"/>
            </a:br>
            <a:r>
              <a:rPr lang="en-US" sz="2800" dirty="0"/>
              <a:t>Sustainable Development Goals (p 20)</a:t>
            </a:r>
          </a:p>
        </p:txBody>
      </p:sp>
      <p:graphicFrame>
        <p:nvGraphicFramePr>
          <p:cNvPr id="4" name="Content Placeholder 3">
            <a:extLst>
              <a:ext uri="{FF2B5EF4-FFF2-40B4-BE49-F238E27FC236}">
                <a16:creationId xmlns:a16="http://schemas.microsoft.com/office/drawing/2014/main" id="{14A99CD5-46DC-4CE3-A496-F0A33DAC6183}"/>
              </a:ext>
            </a:extLst>
          </p:cNvPr>
          <p:cNvGraphicFramePr>
            <a:graphicFrameLocks noGrp="1"/>
          </p:cNvGraphicFramePr>
          <p:nvPr>
            <p:ph idx="1"/>
            <p:extLst>
              <p:ext uri="{D42A27DB-BD31-4B8C-83A1-F6EECF244321}">
                <p14:modId xmlns:p14="http://schemas.microsoft.com/office/powerpoint/2010/main" val="613581029"/>
              </p:ext>
            </p:extLst>
          </p:nvPr>
        </p:nvGraphicFramePr>
        <p:xfrm>
          <a:off x="506027" y="1416472"/>
          <a:ext cx="11132598" cy="4419600"/>
        </p:xfrm>
        <a:graphic>
          <a:graphicData uri="http://schemas.openxmlformats.org/drawingml/2006/table">
            <a:tbl>
              <a:tblPr firstRow="1" firstCol="1" bandRow="1">
                <a:tableStyleId>{93296810-A885-4BE3-A3E7-6D5BEEA58F35}</a:tableStyleId>
              </a:tblPr>
              <a:tblGrid>
                <a:gridCol w="2367123">
                  <a:extLst>
                    <a:ext uri="{9D8B030D-6E8A-4147-A177-3AD203B41FA5}">
                      <a16:colId xmlns:a16="http://schemas.microsoft.com/office/drawing/2014/main" val="3592716867"/>
                    </a:ext>
                  </a:extLst>
                </a:gridCol>
                <a:gridCol w="8765475">
                  <a:extLst>
                    <a:ext uri="{9D8B030D-6E8A-4147-A177-3AD203B41FA5}">
                      <a16:colId xmlns:a16="http://schemas.microsoft.com/office/drawing/2014/main" val="2688724851"/>
                    </a:ext>
                  </a:extLst>
                </a:gridCol>
              </a:tblGrid>
              <a:tr h="0">
                <a:tc>
                  <a:txBody>
                    <a:bodyPr/>
                    <a:lstStyle/>
                    <a:p>
                      <a:pPr>
                        <a:spcAft>
                          <a:spcPts val="6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Goal</a:t>
                      </a:r>
                    </a:p>
                  </a:txBody>
                  <a:tcPr marL="68580" marR="68580" marT="0" marB="0"/>
                </a:tc>
                <a:tc>
                  <a:txBody>
                    <a:bodyPr/>
                    <a:lstStyle/>
                    <a:p>
                      <a:pPr marL="0" lvl="0" indent="0">
                        <a:spcAft>
                          <a:spcPts val="600"/>
                        </a:spcAft>
                        <a:buFont typeface="Symbol" panose="05050102010706020507" pitchFamily="18" charset="2"/>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Examples of learning activities</a:t>
                      </a:r>
                    </a:p>
                  </a:txBody>
                  <a:tcPr marL="68580" marR="68580" marT="0" marB="0"/>
                </a:tc>
                <a:extLst>
                  <a:ext uri="{0D108BD9-81ED-4DB2-BD59-A6C34878D82A}">
                    <a16:rowId xmlns:a16="http://schemas.microsoft.com/office/drawing/2014/main" val="2208746191"/>
                  </a:ext>
                </a:extLst>
              </a:tr>
              <a:tr h="0">
                <a:tc>
                  <a:txBody>
                    <a:bodyPr/>
                    <a:lstStyle/>
                    <a:p>
                      <a:pPr>
                        <a:spcAft>
                          <a:spcPts val="600"/>
                        </a:spcAft>
                      </a:pPr>
                      <a:r>
                        <a:rPr lang="en-AU" sz="1800" dirty="0">
                          <a:effectLst/>
                        </a:rPr>
                        <a:t>Goal 9: Industry, innovation and infrastructure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spcAft>
                          <a:spcPts val="600"/>
                        </a:spcAft>
                        <a:buFont typeface="Symbol" panose="05050102010706020507" pitchFamily="18" charset="2"/>
                        <a:buChar char=""/>
                      </a:pPr>
                      <a:r>
                        <a:rPr lang="en-AU" sz="1800" dirty="0">
                          <a:effectLst/>
                        </a:rPr>
                        <a:t>Students make concrete from more sustainably sourced and compare their strength to concrete made from traditional feedstocks that are scarce in supply. Students relate the structure and properties of glass, plastics and waste concrete (demonstrating closed loop recycling) to their potential as a sustainable feedstock in concrete production.</a:t>
                      </a:r>
                      <a:endParaRPr lang="en-US" sz="1800" dirty="0">
                        <a:effectLst/>
                      </a:endParaRPr>
                    </a:p>
                    <a:p>
                      <a:pPr marL="342900" lvl="0" indent="-342900">
                        <a:spcAft>
                          <a:spcPts val="600"/>
                        </a:spcAft>
                        <a:buFont typeface="Symbol" panose="05050102010706020507" pitchFamily="18" charset="2"/>
                        <a:buChar char=""/>
                      </a:pPr>
                      <a:r>
                        <a:rPr lang="en-AU" sz="1800" dirty="0">
                          <a:effectLst/>
                        </a:rPr>
                        <a:t>Students access secondary sources on the internet to investigate innovative processes for metal recycling from electronic devices, including hard-to-recover metals such as gold and silver. Students can compare these processes with crude, hazardous chemical processes using strong acids, utilised predominantly in low- and middle-income countries, leading to serious toxic residue build-up.</a:t>
                      </a:r>
                      <a:endParaRPr lang="en-US" sz="1800" dirty="0">
                        <a:effectLst/>
                      </a:endParaRPr>
                    </a:p>
                    <a:p>
                      <a:pPr marL="342900" lvl="0" indent="-342900">
                        <a:spcAft>
                          <a:spcPts val="600"/>
                        </a:spcAft>
                        <a:buFont typeface="Symbol" panose="05050102010706020507" pitchFamily="18" charset="2"/>
                        <a:buChar char=""/>
                      </a:pPr>
                      <a:r>
                        <a:rPr lang="en-AU" sz="1800" dirty="0">
                          <a:effectLst/>
                        </a:rPr>
                        <a:t>Students can investigate the chemical processes underpinning the production of the so-called ‘colours of hydrogen’ (blue, green, brown and more), and relate this to ongoing efforts to produce hydrogen as a renewable feedstock for chemical and energy production without producing greenhouse gas emissions.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4453298"/>
                  </a:ext>
                </a:extLst>
              </a:tr>
            </a:tbl>
          </a:graphicData>
        </a:graphic>
      </p:graphicFrame>
    </p:spTree>
    <p:extLst>
      <p:ext uri="{BB962C8B-B14F-4D97-AF65-F5344CB8AC3E}">
        <p14:creationId xmlns:p14="http://schemas.microsoft.com/office/powerpoint/2010/main" val="420165890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0D6C0-11F1-42B7-A078-87F56FA90E6D}"/>
              </a:ext>
            </a:extLst>
          </p:cNvPr>
          <p:cNvSpPr>
            <a:spLocks noGrp="1"/>
          </p:cNvSpPr>
          <p:nvPr>
            <p:ph type="title"/>
          </p:nvPr>
        </p:nvSpPr>
        <p:spPr>
          <a:xfrm>
            <a:off x="506027" y="87041"/>
            <a:ext cx="11398618" cy="1143000"/>
          </a:xfrm>
        </p:spPr>
        <p:txBody>
          <a:bodyPr/>
          <a:lstStyle/>
          <a:p>
            <a:r>
              <a:rPr lang="en-US" sz="4000" dirty="0"/>
              <a:t>Sustainability:</a:t>
            </a:r>
            <a:br>
              <a:rPr lang="en-US" sz="4000" dirty="0"/>
            </a:br>
            <a:r>
              <a:rPr lang="en-US" sz="2800" dirty="0"/>
              <a:t>Green chemistry principles (p 21)</a:t>
            </a:r>
          </a:p>
        </p:txBody>
      </p:sp>
      <p:graphicFrame>
        <p:nvGraphicFramePr>
          <p:cNvPr id="4" name="Content Placeholder 3">
            <a:extLst>
              <a:ext uri="{FF2B5EF4-FFF2-40B4-BE49-F238E27FC236}">
                <a16:creationId xmlns:a16="http://schemas.microsoft.com/office/drawing/2014/main" id="{14A99CD5-46DC-4CE3-A496-F0A33DAC6183}"/>
              </a:ext>
            </a:extLst>
          </p:cNvPr>
          <p:cNvGraphicFramePr>
            <a:graphicFrameLocks noGrp="1"/>
          </p:cNvGraphicFramePr>
          <p:nvPr>
            <p:ph idx="1"/>
            <p:extLst>
              <p:ext uri="{D42A27DB-BD31-4B8C-83A1-F6EECF244321}">
                <p14:modId xmlns:p14="http://schemas.microsoft.com/office/powerpoint/2010/main" val="1444915874"/>
              </p:ext>
            </p:extLst>
          </p:nvPr>
        </p:nvGraphicFramePr>
        <p:xfrm>
          <a:off x="548952" y="1303456"/>
          <a:ext cx="11094095" cy="4815840"/>
        </p:xfrm>
        <a:graphic>
          <a:graphicData uri="http://schemas.openxmlformats.org/drawingml/2006/table">
            <a:tbl>
              <a:tblPr firstRow="1" firstCol="1" bandRow="1">
                <a:tableStyleId>{93296810-A885-4BE3-A3E7-6D5BEEA58F35}</a:tableStyleId>
              </a:tblPr>
              <a:tblGrid>
                <a:gridCol w="2328620">
                  <a:extLst>
                    <a:ext uri="{9D8B030D-6E8A-4147-A177-3AD203B41FA5}">
                      <a16:colId xmlns:a16="http://schemas.microsoft.com/office/drawing/2014/main" val="3592716867"/>
                    </a:ext>
                  </a:extLst>
                </a:gridCol>
                <a:gridCol w="8765475">
                  <a:extLst>
                    <a:ext uri="{9D8B030D-6E8A-4147-A177-3AD203B41FA5}">
                      <a16:colId xmlns:a16="http://schemas.microsoft.com/office/drawing/2014/main" val="2688724851"/>
                    </a:ext>
                  </a:extLst>
                </a:gridCol>
              </a:tblGrid>
              <a:tr h="170543">
                <a:tc>
                  <a:txBody>
                    <a:bodyPr/>
                    <a:lstStyle/>
                    <a:p>
                      <a:pPr>
                        <a:spcAft>
                          <a:spcPts val="6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Principle</a:t>
                      </a:r>
                    </a:p>
                  </a:txBody>
                  <a:tcPr marL="68580" marR="68580" marT="0" marB="0"/>
                </a:tc>
                <a:tc>
                  <a:txBody>
                    <a:bodyPr/>
                    <a:lstStyle/>
                    <a:p>
                      <a:pPr marL="0" lvl="0" indent="0">
                        <a:spcAft>
                          <a:spcPts val="600"/>
                        </a:spcAft>
                        <a:buFont typeface="Symbol" panose="05050102010706020507" pitchFamily="18" charset="2"/>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Examples of learning activities</a:t>
                      </a:r>
                    </a:p>
                  </a:txBody>
                  <a:tcPr marL="68580" marR="68580" marT="0" marB="0"/>
                </a:tc>
                <a:extLst>
                  <a:ext uri="{0D108BD9-81ED-4DB2-BD59-A6C34878D82A}">
                    <a16:rowId xmlns:a16="http://schemas.microsoft.com/office/drawing/2014/main" val="2208746191"/>
                  </a:ext>
                </a:extLst>
              </a:tr>
              <a:tr h="0">
                <a:tc>
                  <a:txBody>
                    <a:bodyPr/>
                    <a:lstStyle/>
                    <a:p>
                      <a:pPr marL="0" algn="l" defTabSz="1219170" rtl="0" eaLnBrk="1" latinLnBrk="0" hangingPunct="1">
                        <a:spcAft>
                          <a:spcPts val="600"/>
                        </a:spcAft>
                      </a:pPr>
                      <a:r>
                        <a:rPr lang="en-AU" sz="1800" b="1" kern="1200" dirty="0">
                          <a:solidFill>
                            <a:schemeClr val="lt1"/>
                          </a:solidFill>
                          <a:effectLst/>
                          <a:latin typeface="+mn-lt"/>
                          <a:ea typeface="+mn-ea"/>
                          <a:cs typeface="+mn-cs"/>
                        </a:rPr>
                        <a:t>Atom economy</a:t>
                      </a:r>
                      <a:endParaRPr lang="en-US" sz="1800" b="1" kern="1200" dirty="0">
                        <a:solidFill>
                          <a:schemeClr val="lt1"/>
                        </a:solidFill>
                        <a:effectLst/>
                        <a:latin typeface="+mn-lt"/>
                        <a:ea typeface="+mn-ea"/>
                        <a:cs typeface="+mn-cs"/>
                      </a:endParaRPr>
                    </a:p>
                  </a:txBody>
                  <a:tcPr marL="68580" marR="68580" marT="0" marB="0"/>
                </a:tc>
                <a:tc>
                  <a:txBody>
                    <a:bodyPr/>
                    <a:lstStyle/>
                    <a:p>
                      <a:pPr marL="342900" lvl="0" indent="-342900">
                        <a:spcAft>
                          <a:spcPts val="600"/>
                        </a:spcAft>
                        <a:buFont typeface="Symbol" panose="05050102010706020507" pitchFamily="18" charset="2"/>
                        <a:buChar char=""/>
                      </a:pPr>
                      <a:r>
                        <a:rPr lang="en-AU" sz="1800" kern="1200" dirty="0">
                          <a:solidFill>
                            <a:schemeClr val="dk1"/>
                          </a:solidFill>
                          <a:effectLst/>
                          <a:latin typeface="+mn-lt"/>
                          <a:ea typeface="+mn-ea"/>
                          <a:cs typeface="+mn-cs"/>
                        </a:rPr>
                        <a:t>Investigation of the atom economy of saponification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4453298"/>
                  </a:ext>
                </a:extLst>
              </a:tr>
              <a:tr h="0">
                <a:tc>
                  <a:txBody>
                    <a:bodyPr/>
                    <a:lstStyle/>
                    <a:p>
                      <a:pPr>
                        <a:spcAft>
                          <a:spcPts val="600"/>
                        </a:spcAft>
                      </a:pPr>
                      <a:r>
                        <a:rPr lang="en-US" sz="1800" dirty="0">
                          <a:effectLst/>
                          <a:latin typeface="+mj-lt"/>
                          <a:ea typeface="Calibri" panose="020F0502020204030204" pitchFamily="34" charset="0"/>
                          <a:cs typeface="Times New Roman" panose="02020603050405020304" pitchFamily="18" charset="0"/>
                        </a:rPr>
                        <a:t>Catalysis </a:t>
                      </a:r>
                    </a:p>
                  </a:txBody>
                  <a:tcPr marL="68580" marR="68580" marT="0" marB="0"/>
                </a:tc>
                <a:tc>
                  <a:txBody>
                    <a:bodyPr/>
                    <a:lstStyle/>
                    <a:p>
                      <a:pPr marL="342900" lvl="0" indent="-342900" algn="l" defTabSz="1219170" rtl="0" eaLnBrk="1" latinLnBrk="0" hangingPunct="1">
                        <a:spcAft>
                          <a:spcPts val="600"/>
                        </a:spcAft>
                        <a:buFont typeface="Symbol" panose="05050102010706020507" pitchFamily="18" charset="2"/>
                        <a:buChar char=""/>
                      </a:pPr>
                      <a:r>
                        <a:rPr lang="en-AU" sz="1800" kern="1200" dirty="0">
                          <a:solidFill>
                            <a:schemeClr val="dk1"/>
                          </a:solidFill>
                          <a:effectLst/>
                          <a:latin typeface="+mn-lt"/>
                          <a:ea typeface="+mn-ea"/>
                          <a:cs typeface="+mn-cs"/>
                        </a:rPr>
                        <a:t>Experiment to show that Vitamin C can be used as a catalyst to speed up the decomposition of hydrogen peroxide</a:t>
                      </a:r>
                      <a:endParaRPr lang="en-US" sz="18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355026994"/>
                  </a:ext>
                </a:extLst>
              </a:tr>
              <a:tr h="0">
                <a:tc>
                  <a:txBody>
                    <a:bodyPr/>
                    <a:lstStyle/>
                    <a:p>
                      <a:pPr>
                        <a:spcAft>
                          <a:spcPts val="600"/>
                        </a:spcAft>
                      </a:pPr>
                      <a:r>
                        <a:rPr lang="en-US" sz="1800" dirty="0">
                          <a:effectLst/>
                          <a:latin typeface="+mj-lt"/>
                          <a:ea typeface="Calibri" panose="020F0502020204030204" pitchFamily="34" charset="0"/>
                          <a:cs typeface="Times New Roman" panose="02020603050405020304" pitchFamily="18" charset="0"/>
                        </a:rPr>
                        <a:t>Design for degradation</a:t>
                      </a:r>
                    </a:p>
                  </a:txBody>
                  <a:tcPr marL="68580" marR="68580" marT="0" marB="0"/>
                </a:tc>
                <a:tc>
                  <a:txBody>
                    <a:bodyPr/>
                    <a:lstStyle/>
                    <a:p>
                      <a:pPr marL="342900" lvl="0" indent="-342900" algn="l" defTabSz="1219170" rtl="0" eaLnBrk="1" latinLnBrk="0" hangingPunct="1">
                        <a:spcAft>
                          <a:spcPts val="600"/>
                        </a:spcAft>
                        <a:buFont typeface="Symbol" panose="05050102010706020507" pitchFamily="18" charset="2"/>
                        <a:buChar char=""/>
                      </a:pPr>
                      <a:r>
                        <a:rPr lang="en-US" sz="1800" kern="1200" dirty="0">
                          <a:solidFill>
                            <a:schemeClr val="dk1"/>
                          </a:solidFill>
                          <a:effectLst/>
                          <a:latin typeface="+mn-lt"/>
                          <a:ea typeface="+mn-ea"/>
                          <a:cs typeface="+mn-cs"/>
                        </a:rPr>
                        <a:t>Deliberate </a:t>
                      </a:r>
                      <a:r>
                        <a:rPr lang="en-AU" sz="1800" kern="1200" dirty="0">
                          <a:solidFill>
                            <a:schemeClr val="dk1"/>
                          </a:solidFill>
                          <a:effectLst/>
                          <a:latin typeface="+mn-lt"/>
                          <a:ea typeface="+mn-ea"/>
                          <a:cs typeface="+mn-cs"/>
                        </a:rPr>
                        <a:t>degradation of (excess light stimulation, abrasion, soaked in solutions) of common biodegradable and non-biodegradable single-use plastics sold in supermarkets </a:t>
                      </a:r>
                      <a:endParaRPr lang="en-US" sz="18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723862236"/>
                  </a:ext>
                </a:extLst>
              </a:tr>
              <a:tr h="0">
                <a:tc>
                  <a:txBody>
                    <a:bodyPr/>
                    <a:lstStyle/>
                    <a:p>
                      <a:pPr>
                        <a:spcAft>
                          <a:spcPts val="600"/>
                        </a:spcAft>
                      </a:pPr>
                      <a:r>
                        <a:rPr lang="en-US" sz="1800" dirty="0">
                          <a:effectLst/>
                          <a:latin typeface="+mj-lt"/>
                          <a:ea typeface="Calibri" panose="020F0502020204030204" pitchFamily="34" charset="0"/>
                          <a:cs typeface="Times New Roman" panose="02020603050405020304" pitchFamily="18" charset="0"/>
                        </a:rPr>
                        <a:t>Design for energy efficiency</a:t>
                      </a:r>
                    </a:p>
                  </a:txBody>
                  <a:tcPr marL="68580" marR="68580" marT="0" marB="0"/>
                </a:tc>
                <a:tc>
                  <a:txBody>
                    <a:bodyPr/>
                    <a:lstStyle/>
                    <a:p>
                      <a:pPr marL="342900" lvl="0" indent="-342900" algn="l" defTabSz="1219170" rtl="0" eaLnBrk="1" latinLnBrk="0" hangingPunct="1">
                        <a:spcAft>
                          <a:spcPts val="600"/>
                        </a:spcAft>
                        <a:buFont typeface="Symbol" panose="05050102010706020507" pitchFamily="18" charset="2"/>
                        <a:buChar char=""/>
                      </a:pPr>
                      <a:r>
                        <a:rPr lang="en-AU" sz="1800" u="none" kern="1200" dirty="0">
                          <a:solidFill>
                            <a:schemeClr val="dk1"/>
                          </a:solidFill>
                          <a:effectLst/>
                          <a:latin typeface="+mn-lt"/>
                          <a:ea typeface="+mn-ea"/>
                          <a:cs typeface="+mn-cs"/>
                        </a:rPr>
                        <a:t>Extraction of essential oils (e.g., from lemons) </a:t>
                      </a:r>
                      <a:r>
                        <a:rPr lang="en-AU" sz="1800" kern="1200" dirty="0">
                          <a:solidFill>
                            <a:schemeClr val="dk1"/>
                          </a:solidFill>
                          <a:effectLst/>
                          <a:latin typeface="+mn-lt"/>
                          <a:ea typeface="+mn-ea"/>
                          <a:cs typeface="+mn-cs"/>
                        </a:rPr>
                        <a:t>and comparison of the energy requirements using traditional techniques, steam distillation and using novel approaches such as pressurised liquid CO</a:t>
                      </a:r>
                      <a:r>
                        <a:rPr lang="en-AU" sz="1800" kern="1200" baseline="-25000" dirty="0">
                          <a:solidFill>
                            <a:schemeClr val="dk1"/>
                          </a:solidFill>
                          <a:effectLst/>
                          <a:latin typeface="+mn-lt"/>
                          <a:ea typeface="+mn-ea"/>
                          <a:cs typeface="+mn-cs"/>
                        </a:rPr>
                        <a:t>2</a:t>
                      </a:r>
                      <a:r>
                        <a:rPr lang="en-AU" sz="1800" kern="1200" dirty="0">
                          <a:solidFill>
                            <a:schemeClr val="dk1"/>
                          </a:solidFill>
                          <a:effectLst/>
                          <a:latin typeface="+mn-lt"/>
                          <a:ea typeface="+mn-ea"/>
                          <a:cs typeface="+mn-cs"/>
                        </a:rPr>
                        <a:t> </a:t>
                      </a:r>
                      <a:endParaRPr lang="en-US" sz="18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1614409"/>
                  </a:ext>
                </a:extLst>
              </a:tr>
              <a:tr h="0">
                <a:tc>
                  <a:txBody>
                    <a:bodyPr/>
                    <a:lstStyle/>
                    <a:p>
                      <a:pPr marL="0" algn="l" defTabSz="1219170" rtl="0" eaLnBrk="1" latinLnBrk="0" hangingPunct="1">
                        <a:spcAft>
                          <a:spcPts val="600"/>
                        </a:spcAft>
                      </a:pPr>
                      <a:r>
                        <a:rPr lang="en-AU" sz="1800" b="1" kern="1200" dirty="0">
                          <a:solidFill>
                            <a:schemeClr val="lt1"/>
                          </a:solidFill>
                          <a:effectLst/>
                          <a:latin typeface="+mj-lt"/>
                          <a:ea typeface="+mn-ea"/>
                          <a:cs typeface="Times New Roman" panose="02020603050405020304" pitchFamily="18" charset="0"/>
                        </a:rPr>
                        <a:t>Designing safer chemicals</a:t>
                      </a:r>
                      <a:endParaRPr lang="en-US" sz="1800" b="1" kern="1200" dirty="0">
                        <a:solidFill>
                          <a:schemeClr val="lt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l" defTabSz="1219170" rtl="0" eaLnBrk="1" fontAlgn="auto" latinLnBrk="0" hangingPunct="1">
                        <a:lnSpc>
                          <a:spcPct val="100000"/>
                        </a:lnSpc>
                        <a:spcBef>
                          <a:spcPts val="0"/>
                        </a:spcBef>
                        <a:spcAft>
                          <a:spcPts val="600"/>
                        </a:spcAft>
                        <a:buClrTx/>
                        <a:buSzTx/>
                        <a:buFont typeface="Symbol" panose="05050102010706020507" pitchFamily="18" charset="2"/>
                        <a:buChar char=""/>
                        <a:tabLst/>
                        <a:defRPr/>
                      </a:pPr>
                      <a:r>
                        <a:rPr lang="en-AU" sz="1800" u="none" kern="1200" dirty="0">
                          <a:solidFill>
                            <a:schemeClr val="dk1"/>
                          </a:solidFill>
                          <a:effectLst/>
                          <a:latin typeface="+mn-lt"/>
                          <a:ea typeface="+mn-ea"/>
                          <a:cs typeface="+mn-cs"/>
                        </a:rPr>
                        <a:t>Make and test the effectiveness of less harmful sparklers, replacing the toxic barium nitrate with strontium nitrate as the oxidiser</a:t>
                      </a:r>
                      <a:endParaRPr lang="en-US" sz="1800" u="none"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530428126"/>
                  </a:ext>
                </a:extLst>
              </a:tr>
              <a:tr h="0">
                <a:tc>
                  <a:txBody>
                    <a:bodyPr/>
                    <a:lstStyle/>
                    <a:p>
                      <a:pPr marL="0" algn="l" defTabSz="1219170" rtl="0" eaLnBrk="1" latinLnBrk="0" hangingPunct="1">
                        <a:spcAft>
                          <a:spcPts val="600"/>
                        </a:spcAft>
                      </a:pPr>
                      <a:r>
                        <a:rPr lang="en-US" sz="1800" b="1" kern="1200" dirty="0">
                          <a:solidFill>
                            <a:schemeClr val="lt1"/>
                          </a:solidFill>
                          <a:effectLst/>
                          <a:latin typeface="+mj-lt"/>
                          <a:ea typeface="Calibri" panose="020F0502020204030204" pitchFamily="34" charset="0"/>
                          <a:cs typeface="Times New Roman" panose="02020603050405020304" pitchFamily="18" charset="0"/>
                        </a:rPr>
                        <a:t>Prevention of waste</a:t>
                      </a:r>
                    </a:p>
                  </a:txBody>
                  <a:tcPr marL="68580" marR="68580" marT="0" marB="0"/>
                </a:tc>
                <a:tc>
                  <a:txBody>
                    <a:bodyPr/>
                    <a:lstStyle/>
                    <a:p>
                      <a:pPr marL="342900" marR="0" lvl="0" indent="-342900" algn="l" defTabSz="1219170" rtl="0" eaLnBrk="1" fontAlgn="auto" latinLnBrk="0" hangingPunct="1">
                        <a:lnSpc>
                          <a:spcPct val="100000"/>
                        </a:lnSpc>
                        <a:spcBef>
                          <a:spcPts val="0"/>
                        </a:spcBef>
                        <a:spcAft>
                          <a:spcPts val="600"/>
                        </a:spcAft>
                        <a:buClrTx/>
                        <a:buSzTx/>
                        <a:buFont typeface="Symbol" panose="05050102010706020507" pitchFamily="18" charset="2"/>
                        <a:buChar char=""/>
                        <a:tabLst/>
                        <a:defRPr/>
                      </a:pPr>
                      <a:r>
                        <a:rPr lang="en-AU" sz="1800" kern="1200" dirty="0">
                          <a:solidFill>
                            <a:schemeClr val="dk1"/>
                          </a:solidFill>
                          <a:effectLst/>
                          <a:latin typeface="+mn-lt"/>
                          <a:ea typeface="+mn-ea"/>
                          <a:cs typeface="+mn-cs"/>
                        </a:rPr>
                        <a:t>Investigation of a ‘green’ version of a clock reaction using </a:t>
                      </a:r>
                      <a:r>
                        <a:rPr lang="en-GB" sz="1800" kern="1200" dirty="0">
                          <a:solidFill>
                            <a:schemeClr val="dk1"/>
                          </a:solidFill>
                          <a:effectLst/>
                          <a:latin typeface="+mn-lt"/>
                          <a:ea typeface="+mn-ea"/>
                          <a:cs typeface="+mn-cs"/>
                        </a:rPr>
                        <a:t>starch solution, Vitamin C in solution, 3% hydrogen peroxide, tincture of iodine and water</a:t>
                      </a:r>
                      <a:endParaRPr lang="en-US" sz="18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834160497"/>
                  </a:ext>
                </a:extLst>
              </a:tr>
              <a:tr h="0">
                <a:tc>
                  <a:txBody>
                    <a:bodyPr/>
                    <a:lstStyle/>
                    <a:p>
                      <a:pPr marL="0" algn="l" defTabSz="1219170" rtl="0" eaLnBrk="1" latinLnBrk="0" hangingPunct="1">
                        <a:spcAft>
                          <a:spcPts val="600"/>
                        </a:spcAft>
                      </a:pPr>
                      <a:r>
                        <a:rPr lang="en-US" sz="1800" b="1" kern="1200" dirty="0">
                          <a:solidFill>
                            <a:schemeClr val="lt1"/>
                          </a:solidFill>
                          <a:effectLst/>
                          <a:latin typeface="+mj-lt"/>
                          <a:ea typeface="Calibri" panose="020F0502020204030204" pitchFamily="34" charset="0"/>
                          <a:cs typeface="Times New Roman" panose="02020603050405020304" pitchFamily="18" charset="0"/>
                        </a:rPr>
                        <a:t>Use of renewable feedstocks</a:t>
                      </a:r>
                    </a:p>
                  </a:txBody>
                  <a:tcPr marL="68580" marR="68580" marT="0" marB="0"/>
                </a:tc>
                <a:tc>
                  <a:txBody>
                    <a:bodyPr/>
                    <a:lstStyle/>
                    <a:p>
                      <a:pPr marL="342900" marR="0" lvl="0" indent="-342900" algn="l" defTabSz="1219170" rtl="0" eaLnBrk="1" fontAlgn="auto" latinLnBrk="0" hangingPunct="1">
                        <a:lnSpc>
                          <a:spcPct val="100000"/>
                        </a:lnSpc>
                        <a:spcBef>
                          <a:spcPts val="0"/>
                        </a:spcBef>
                        <a:spcAft>
                          <a:spcPts val="600"/>
                        </a:spcAft>
                        <a:buClrTx/>
                        <a:buSzTx/>
                        <a:buFont typeface="Symbol" panose="05050102010706020507" pitchFamily="18" charset="2"/>
                        <a:buChar char=""/>
                        <a:tabLst/>
                        <a:defRPr/>
                      </a:pPr>
                      <a:r>
                        <a:rPr lang="en-AU" sz="1800" u="none" kern="1200" dirty="0">
                          <a:solidFill>
                            <a:schemeClr val="dk1"/>
                          </a:solidFill>
                          <a:effectLst/>
                          <a:latin typeface="+mn-lt"/>
                          <a:ea typeface="+mn-ea"/>
                          <a:cs typeface="+mn-cs"/>
                        </a:rPr>
                        <a:t>Students make absorbable medical sutures from renewable feedstocks, and compare their tensile strength and degradation with commercial other absorbable and non-absorbable sutures.</a:t>
                      </a:r>
                      <a:endParaRPr lang="en-US" sz="1800" u="none"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892618383"/>
                  </a:ext>
                </a:extLst>
              </a:tr>
            </a:tbl>
          </a:graphicData>
        </a:graphic>
      </p:graphicFrame>
    </p:spTree>
    <p:extLst>
      <p:ext uri="{BB962C8B-B14F-4D97-AF65-F5344CB8AC3E}">
        <p14:creationId xmlns:p14="http://schemas.microsoft.com/office/powerpoint/2010/main" val="421434562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0D6C0-11F1-42B7-A078-87F56FA90E6D}"/>
              </a:ext>
            </a:extLst>
          </p:cNvPr>
          <p:cNvSpPr>
            <a:spLocks noGrp="1"/>
          </p:cNvSpPr>
          <p:nvPr>
            <p:ph type="title"/>
          </p:nvPr>
        </p:nvSpPr>
        <p:spPr>
          <a:xfrm>
            <a:off x="506027" y="87041"/>
            <a:ext cx="11398618" cy="1143000"/>
          </a:xfrm>
        </p:spPr>
        <p:txBody>
          <a:bodyPr/>
          <a:lstStyle/>
          <a:p>
            <a:r>
              <a:rPr lang="en-US" sz="4000" dirty="0"/>
              <a:t>Sustainability:</a:t>
            </a:r>
            <a:br>
              <a:rPr lang="en-US" sz="4000" dirty="0"/>
            </a:br>
            <a:r>
              <a:rPr lang="en-US" sz="2800" dirty="0"/>
              <a:t>Linear </a:t>
            </a:r>
            <a:r>
              <a:rPr lang="en-US" sz="2800" dirty="0">
                <a:sym typeface="Wingdings" panose="05000000000000000000" pitchFamily="2" charset="2"/>
              </a:rPr>
              <a:t> circular economy (pp 21-22)</a:t>
            </a:r>
            <a:endParaRPr lang="en-US" sz="2800" dirty="0"/>
          </a:p>
        </p:txBody>
      </p:sp>
      <p:graphicFrame>
        <p:nvGraphicFramePr>
          <p:cNvPr id="3" name="Content Placeholder 2">
            <a:extLst>
              <a:ext uri="{FF2B5EF4-FFF2-40B4-BE49-F238E27FC236}">
                <a16:creationId xmlns:a16="http://schemas.microsoft.com/office/drawing/2014/main" id="{58B75298-4DBE-4B2B-92F1-2FD256FBD6ED}"/>
              </a:ext>
            </a:extLst>
          </p:cNvPr>
          <p:cNvGraphicFramePr>
            <a:graphicFrameLocks noGrp="1"/>
          </p:cNvGraphicFramePr>
          <p:nvPr>
            <p:ph idx="1"/>
            <p:extLst>
              <p:ext uri="{D42A27DB-BD31-4B8C-83A1-F6EECF244321}">
                <p14:modId xmlns:p14="http://schemas.microsoft.com/office/powerpoint/2010/main" val="2637420016"/>
              </p:ext>
            </p:extLst>
          </p:nvPr>
        </p:nvGraphicFramePr>
        <p:xfrm>
          <a:off x="636997" y="1356189"/>
          <a:ext cx="11188557" cy="4737414"/>
        </p:xfrm>
        <a:graphic>
          <a:graphicData uri="http://schemas.openxmlformats.org/drawingml/2006/table">
            <a:tbl>
              <a:tblPr firstRow="1" firstCol="1" bandRow="1">
                <a:tableStyleId>{93296810-A885-4BE3-A3E7-6D5BEEA58F35}</a:tableStyleId>
              </a:tblPr>
              <a:tblGrid>
                <a:gridCol w="2722652">
                  <a:extLst>
                    <a:ext uri="{9D8B030D-6E8A-4147-A177-3AD203B41FA5}">
                      <a16:colId xmlns:a16="http://schemas.microsoft.com/office/drawing/2014/main" val="3387101062"/>
                    </a:ext>
                  </a:extLst>
                </a:gridCol>
                <a:gridCol w="8465905">
                  <a:extLst>
                    <a:ext uri="{9D8B030D-6E8A-4147-A177-3AD203B41FA5}">
                      <a16:colId xmlns:a16="http://schemas.microsoft.com/office/drawing/2014/main" val="1015087789"/>
                    </a:ext>
                  </a:extLst>
                </a:gridCol>
              </a:tblGrid>
              <a:tr h="465419">
                <a:tc>
                  <a:txBody>
                    <a:bodyPr/>
                    <a:lstStyle/>
                    <a:p>
                      <a:pPr>
                        <a:spcAft>
                          <a:spcPts val="600"/>
                        </a:spcAft>
                      </a:pPr>
                      <a:r>
                        <a:rPr lang="en-AU" sz="1800" dirty="0">
                          <a:effectLst/>
                        </a:rPr>
                        <a:t>Circular economy components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en-AU" sz="1800" dirty="0">
                          <a:effectLst/>
                        </a:rPr>
                        <a:t>Learning activities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52774008"/>
                  </a:ext>
                </a:extLst>
              </a:tr>
              <a:tr h="2327097">
                <a:tc>
                  <a:txBody>
                    <a:bodyPr/>
                    <a:lstStyle/>
                    <a:p>
                      <a:pPr>
                        <a:spcAft>
                          <a:spcPts val="600"/>
                        </a:spcAft>
                      </a:pPr>
                      <a:r>
                        <a:rPr lang="en-AU" sz="1800" dirty="0">
                          <a:effectLst/>
                        </a:rPr>
                        <a:t>Recycle / Re-purpose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en-AU" sz="1800" dirty="0">
                          <a:effectLst/>
                        </a:rPr>
                        <a:t>Polylactic acid is an increasingly biodegradable polymer used in commercial products. However, rather than leaving it to degrade (albeit far faster than other non-biodegradable polymers), students can chemically convert the plastic material back to lactic acid form via simple base hydrolysis. A subsequent reaction step can form an antimicrobial cleaning solution of lactic acid, and its cleaning ability (wiping a dirty surface) can be compared to other non-green and green cleaning products. The pH of the depolymerised lactic acid could also be determined by titration against a strong base.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01153760"/>
                  </a:ext>
                </a:extLst>
              </a:tr>
              <a:tr h="1861677">
                <a:tc>
                  <a:txBody>
                    <a:bodyPr/>
                    <a:lstStyle/>
                    <a:p>
                      <a:pPr>
                        <a:spcAft>
                          <a:spcPts val="600"/>
                        </a:spcAft>
                      </a:pPr>
                      <a:r>
                        <a:rPr lang="en-AU" sz="1800" dirty="0">
                          <a:effectLst/>
                        </a:rPr>
                        <a:t>Re-make / Enrich</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600"/>
                        </a:spcAft>
                      </a:pPr>
                      <a:r>
                        <a:rPr lang="en-AU" sz="1800" dirty="0">
                          <a:effectLst/>
                        </a:rPr>
                        <a:t>Making materials from mushrooms (or more specifically </a:t>
                      </a:r>
                      <a:r>
                        <a:rPr lang="en-GB" sz="1800" dirty="0">
                          <a:effectLst/>
                        </a:rPr>
                        <a:t>Mycelium —essentially mushroom roots) is an ideal example </a:t>
                      </a:r>
                      <a:r>
                        <a:rPr lang="en-AU" sz="1800" dirty="0">
                          <a:effectLst/>
                        </a:rPr>
                        <a:t>of ‘cradle to cradle design’ that students can replicate. With a suitable ‘starter’ material, students can grow their own mushroom-based material in a mould in just a few days. Students can then compare the strength of this material as a packaging material, compared to traditional lightweight non-biodegradable packaging such as polystyrene.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83046177"/>
                  </a:ext>
                </a:extLst>
              </a:tr>
            </a:tbl>
          </a:graphicData>
        </a:graphic>
      </p:graphicFrame>
    </p:spTree>
    <p:extLst>
      <p:ext uri="{BB962C8B-B14F-4D97-AF65-F5344CB8AC3E}">
        <p14:creationId xmlns:p14="http://schemas.microsoft.com/office/powerpoint/2010/main" val="299617472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F7B4E-1BFC-42A7-BBF3-2C7630965A93}"/>
              </a:ext>
            </a:extLst>
          </p:cNvPr>
          <p:cNvSpPr>
            <a:spLocks noGrp="1"/>
          </p:cNvSpPr>
          <p:nvPr>
            <p:ph type="title"/>
          </p:nvPr>
        </p:nvSpPr>
        <p:spPr>
          <a:xfrm>
            <a:off x="239349" y="13943"/>
            <a:ext cx="11617291" cy="1143000"/>
          </a:xfrm>
        </p:spPr>
        <p:txBody>
          <a:bodyPr/>
          <a:lstStyle/>
          <a:p>
            <a:r>
              <a:rPr lang="en-AU" sz="4000" dirty="0"/>
              <a:t>Scientific Investigation (p 13</a:t>
            </a:r>
            <a:r>
              <a:rPr lang="en-US" sz="4000" dirty="0"/>
              <a:t> – </a:t>
            </a:r>
            <a:r>
              <a:rPr lang="en-AU" sz="4000" dirty="0"/>
              <a:t>15):</a:t>
            </a:r>
            <a:br>
              <a:rPr lang="en-AU" sz="4000" dirty="0"/>
            </a:br>
            <a:r>
              <a:rPr lang="en-AU" sz="2400" dirty="0"/>
              <a:t>asking questions; testing ideas; using evidence</a:t>
            </a:r>
          </a:p>
        </p:txBody>
      </p:sp>
      <p:sp>
        <p:nvSpPr>
          <p:cNvPr id="3" name="Content Placeholder 2">
            <a:extLst>
              <a:ext uri="{FF2B5EF4-FFF2-40B4-BE49-F238E27FC236}">
                <a16:creationId xmlns:a16="http://schemas.microsoft.com/office/drawing/2014/main" id="{298AE094-63CC-46D1-BED8-9C64CF640231}"/>
              </a:ext>
            </a:extLst>
          </p:cNvPr>
          <p:cNvSpPr>
            <a:spLocks noGrp="1"/>
          </p:cNvSpPr>
          <p:nvPr>
            <p:ph idx="1"/>
          </p:nvPr>
        </p:nvSpPr>
        <p:spPr>
          <a:xfrm>
            <a:off x="287354" y="1176001"/>
            <a:ext cx="11617291" cy="2252999"/>
          </a:xfrm>
        </p:spPr>
        <p:txBody>
          <a:bodyPr/>
          <a:lstStyle/>
          <a:p>
            <a:r>
              <a:rPr lang="en-AU" dirty="0"/>
              <a:t>Opportunities for teacher-facilitated, student-adapted and student-designed investigations across Units 1</a:t>
            </a:r>
            <a:r>
              <a:rPr lang="en-AU" b="0" i="1" dirty="0"/>
              <a:t> – </a:t>
            </a:r>
            <a:r>
              <a:rPr lang="en-AU" dirty="0"/>
              <a:t>4</a:t>
            </a:r>
          </a:p>
          <a:p>
            <a:r>
              <a:rPr lang="en-AU" dirty="0">
                <a:solidFill>
                  <a:schemeClr val="accent6"/>
                </a:solidFill>
              </a:rPr>
              <a:t>Scientific investigation methodologies </a:t>
            </a:r>
            <a:r>
              <a:rPr lang="en-AU" dirty="0"/>
              <a:t>for 2023-2027 Study Design:</a:t>
            </a:r>
          </a:p>
        </p:txBody>
      </p:sp>
      <p:sp>
        <p:nvSpPr>
          <p:cNvPr id="4" name="TextBox 3"/>
          <p:cNvSpPr txBox="1"/>
          <p:nvPr/>
        </p:nvSpPr>
        <p:spPr>
          <a:xfrm>
            <a:off x="779674" y="3448058"/>
            <a:ext cx="10308657" cy="3108543"/>
          </a:xfrm>
          <a:prstGeom prst="rect">
            <a:avLst/>
          </a:prstGeom>
          <a:noFill/>
        </p:spPr>
        <p:txBody>
          <a:bodyPr wrap="square" numCol="2" rtlCol="0">
            <a:spAutoFit/>
          </a:bodyPr>
          <a:lstStyle/>
          <a:p>
            <a:pPr marL="285750" indent="-285750">
              <a:buFont typeface="Arial" panose="020B0604020202020204" pitchFamily="34" charset="0"/>
              <a:buChar char="•"/>
            </a:pPr>
            <a:r>
              <a:rPr lang="en-AU" sz="2800" b="1" dirty="0"/>
              <a:t>Case study</a:t>
            </a:r>
          </a:p>
          <a:p>
            <a:pPr marL="285750" indent="-285750">
              <a:buFont typeface="Arial" panose="020B0604020202020204" pitchFamily="34" charset="0"/>
              <a:buChar char="•"/>
            </a:pPr>
            <a:r>
              <a:rPr lang="en-AU" sz="2800" b="1" dirty="0"/>
              <a:t>Classification and identification</a:t>
            </a:r>
          </a:p>
          <a:p>
            <a:pPr marL="285750" indent="-285750">
              <a:buFont typeface="Arial" panose="020B0604020202020204" pitchFamily="34" charset="0"/>
              <a:buChar char="•"/>
            </a:pPr>
            <a:r>
              <a:rPr lang="en-AU" sz="2800" b="1" dirty="0"/>
              <a:t>Controlled experiment</a:t>
            </a:r>
          </a:p>
          <a:p>
            <a:pPr marL="285750" indent="-285750">
              <a:buFont typeface="Arial" panose="020B0604020202020204" pitchFamily="34" charset="0"/>
              <a:buChar char="•"/>
            </a:pPr>
            <a:r>
              <a:rPr lang="en-AU" sz="2800" b="1" dirty="0"/>
              <a:t>Fieldwork</a:t>
            </a:r>
          </a:p>
          <a:p>
            <a:pPr marL="285750" indent="-285750">
              <a:buFont typeface="Arial" panose="020B0604020202020204" pitchFamily="34" charset="0"/>
              <a:buChar char="•"/>
            </a:pPr>
            <a:endParaRPr lang="en-AU" sz="2800" b="1" dirty="0"/>
          </a:p>
          <a:p>
            <a:pPr marL="285750" indent="-285750">
              <a:buFont typeface="Arial" panose="020B0604020202020204" pitchFamily="34" charset="0"/>
              <a:buChar char="•"/>
            </a:pPr>
            <a:endParaRPr lang="en-AU" sz="2800" b="1" dirty="0"/>
          </a:p>
          <a:p>
            <a:pPr marL="285750" indent="-285750">
              <a:buFont typeface="Arial" panose="020B0604020202020204" pitchFamily="34" charset="0"/>
              <a:buChar char="•"/>
            </a:pPr>
            <a:r>
              <a:rPr lang="en-AU" sz="2800" b="1" dirty="0"/>
              <a:t>Literature review</a:t>
            </a:r>
          </a:p>
          <a:p>
            <a:pPr marL="285750" indent="-285750">
              <a:buFont typeface="Arial" panose="020B0604020202020204" pitchFamily="34" charset="0"/>
              <a:buChar char="•"/>
            </a:pPr>
            <a:r>
              <a:rPr lang="en-AU" sz="2800" b="1" dirty="0"/>
              <a:t>Modelling</a:t>
            </a:r>
          </a:p>
          <a:p>
            <a:pPr marL="285750" indent="-285750">
              <a:buFont typeface="Arial" panose="020B0604020202020204" pitchFamily="34" charset="0"/>
              <a:buChar char="•"/>
            </a:pPr>
            <a:r>
              <a:rPr lang="en-AU" sz="2800" b="1" dirty="0"/>
              <a:t>Product, process or system development</a:t>
            </a:r>
          </a:p>
          <a:p>
            <a:pPr marL="285750" indent="-285750">
              <a:buFont typeface="Arial" panose="020B0604020202020204" pitchFamily="34" charset="0"/>
              <a:buChar char="•"/>
            </a:pPr>
            <a:r>
              <a:rPr lang="en-AU" sz="2800" b="1" dirty="0"/>
              <a:t>Simulation</a:t>
            </a:r>
          </a:p>
        </p:txBody>
      </p:sp>
    </p:spTree>
    <p:extLst>
      <p:ext uri="{BB962C8B-B14F-4D97-AF65-F5344CB8AC3E}">
        <p14:creationId xmlns:p14="http://schemas.microsoft.com/office/powerpoint/2010/main" val="50452584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1B8BE86-AEE7-4393-9772-8492A701B9A8}"/>
              </a:ext>
            </a:extLst>
          </p:cNvPr>
          <p:cNvSpPr>
            <a:spLocks noGrp="1"/>
          </p:cNvSpPr>
          <p:nvPr>
            <p:ph sz="half" idx="2"/>
          </p:nvPr>
        </p:nvSpPr>
        <p:spPr>
          <a:xfrm>
            <a:off x="4556760" y="195410"/>
            <a:ext cx="7315199" cy="5840393"/>
          </a:xfrm>
        </p:spPr>
        <p:txBody>
          <a:bodyPr/>
          <a:lstStyle/>
          <a:p>
            <a:pPr marL="0" indent="0">
              <a:spcAft>
                <a:spcPts val="1800"/>
              </a:spcAft>
              <a:buNone/>
            </a:pPr>
            <a:r>
              <a:rPr lang="en-AU" sz="4800" dirty="0">
                <a:solidFill>
                  <a:schemeClr val="accent6"/>
                </a:solidFill>
              </a:rPr>
              <a:t>Purpose</a:t>
            </a:r>
          </a:p>
          <a:p>
            <a:r>
              <a:rPr lang="en-AU" dirty="0"/>
              <a:t>Outline implementation support resources</a:t>
            </a:r>
          </a:p>
          <a:p>
            <a:r>
              <a:rPr lang="en-AU" dirty="0"/>
              <a:t>Explain the key requirements of the revised study design</a:t>
            </a:r>
          </a:p>
          <a:p>
            <a:r>
              <a:rPr lang="en-AU" dirty="0"/>
              <a:t>Provide an overview of the content of VCE Chemistry</a:t>
            </a:r>
          </a:p>
          <a:p>
            <a:r>
              <a:rPr lang="en-AU" dirty="0"/>
              <a:t>Consider VCE assessment principles in relation to assessment</a:t>
            </a:r>
          </a:p>
          <a:p>
            <a:endParaRPr lang="en-AU" dirty="0"/>
          </a:p>
        </p:txBody>
      </p:sp>
      <p:sp>
        <p:nvSpPr>
          <p:cNvPr id="2" name="TextBox 1">
            <a:extLst>
              <a:ext uri="{FF2B5EF4-FFF2-40B4-BE49-F238E27FC236}">
                <a16:creationId xmlns:a16="http://schemas.microsoft.com/office/drawing/2014/main" id="{B88A6B6E-7A91-44C7-8833-C6A5C13E04F9}"/>
              </a:ext>
            </a:extLst>
          </p:cNvPr>
          <p:cNvSpPr txBox="1"/>
          <p:nvPr/>
        </p:nvSpPr>
        <p:spPr>
          <a:xfrm>
            <a:off x="857250" y="1785938"/>
            <a:ext cx="3314700" cy="369332"/>
          </a:xfrm>
          <a:prstGeom prst="rect">
            <a:avLst/>
          </a:prstGeom>
          <a:noFill/>
        </p:spPr>
        <p:txBody>
          <a:bodyPr wrap="square" rtlCol="0">
            <a:spAutoFit/>
          </a:bodyPr>
          <a:lstStyle/>
          <a:p>
            <a:endParaRPr lang="en-US" dirty="0"/>
          </a:p>
        </p:txBody>
      </p:sp>
      <p:pic>
        <p:nvPicPr>
          <p:cNvPr id="5" name="Picture 4">
            <a:extLst>
              <a:ext uri="{FF2B5EF4-FFF2-40B4-BE49-F238E27FC236}">
                <a16:creationId xmlns:a16="http://schemas.microsoft.com/office/drawing/2014/main" id="{7E1D321B-85E4-4A30-9D52-7768F8C5DA55}"/>
              </a:ext>
            </a:extLst>
          </p:cNvPr>
          <p:cNvPicPr>
            <a:picLocks noChangeAspect="1"/>
          </p:cNvPicPr>
          <p:nvPr/>
        </p:nvPicPr>
        <p:blipFill>
          <a:blip r:embed="rId3"/>
          <a:stretch>
            <a:fillRect/>
          </a:stretch>
        </p:blipFill>
        <p:spPr>
          <a:xfrm>
            <a:off x="496665" y="520058"/>
            <a:ext cx="3867690" cy="5515745"/>
          </a:xfrm>
          <a:prstGeom prst="rect">
            <a:avLst/>
          </a:prstGeom>
        </p:spPr>
      </p:pic>
    </p:spTree>
    <p:extLst>
      <p:ext uri="{BB962C8B-B14F-4D97-AF65-F5344CB8AC3E}">
        <p14:creationId xmlns:p14="http://schemas.microsoft.com/office/powerpoint/2010/main" val="10494312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B9E63-8D5B-4833-8BC1-9C40BA91D349}"/>
              </a:ext>
            </a:extLst>
          </p:cNvPr>
          <p:cNvSpPr>
            <a:spLocks noGrp="1"/>
          </p:cNvSpPr>
          <p:nvPr>
            <p:ph type="title"/>
          </p:nvPr>
        </p:nvSpPr>
        <p:spPr>
          <a:xfrm>
            <a:off x="152852" y="105948"/>
            <a:ext cx="11617291" cy="821725"/>
          </a:xfrm>
        </p:spPr>
        <p:txBody>
          <a:bodyPr/>
          <a:lstStyle/>
          <a:p>
            <a:r>
              <a:rPr lang="en-US" dirty="0"/>
              <a:t>Examples of scientific methodologies</a:t>
            </a:r>
          </a:p>
        </p:txBody>
      </p:sp>
      <p:sp>
        <p:nvSpPr>
          <p:cNvPr id="3" name="Content Placeholder 2">
            <a:extLst>
              <a:ext uri="{FF2B5EF4-FFF2-40B4-BE49-F238E27FC236}">
                <a16:creationId xmlns:a16="http://schemas.microsoft.com/office/drawing/2014/main" id="{141A6DE4-0A41-497B-A040-2310E9B53844}"/>
              </a:ext>
            </a:extLst>
          </p:cNvPr>
          <p:cNvSpPr>
            <a:spLocks noGrp="1"/>
          </p:cNvSpPr>
          <p:nvPr>
            <p:ph idx="1"/>
          </p:nvPr>
        </p:nvSpPr>
        <p:spPr>
          <a:xfrm>
            <a:off x="152852" y="1534206"/>
            <a:ext cx="1787157" cy="2924434"/>
          </a:xfrm>
        </p:spPr>
        <p:txBody>
          <a:bodyPr/>
          <a:lstStyle/>
          <a:p>
            <a:pPr marL="0" indent="0" algn="ctr">
              <a:buNone/>
            </a:pPr>
            <a:r>
              <a:rPr lang="en-US" sz="2000" dirty="0"/>
              <a:t>Refer to the </a:t>
            </a:r>
            <a:r>
              <a:rPr lang="en-US" sz="2000" i="1" dirty="0"/>
              <a:t>Support materials </a:t>
            </a:r>
            <a:r>
              <a:rPr lang="en-US" sz="2000" dirty="0"/>
              <a:t>on the VCAA website.</a:t>
            </a:r>
          </a:p>
          <a:p>
            <a:pPr marL="0" indent="0" algn="ctr">
              <a:buNone/>
            </a:pPr>
            <a:endParaRPr lang="en-US" sz="2000" dirty="0"/>
          </a:p>
          <a:p>
            <a:pPr marL="0" indent="0" algn="ctr">
              <a:buNone/>
            </a:pPr>
            <a:r>
              <a:rPr lang="en-US" sz="2000" dirty="0"/>
              <a:t>Learning materials have been tagged with relevant methodology</a:t>
            </a:r>
          </a:p>
          <a:p>
            <a:pPr marL="0" indent="0">
              <a:buNone/>
            </a:pPr>
            <a:endParaRPr lang="en-US" dirty="0"/>
          </a:p>
        </p:txBody>
      </p:sp>
      <p:graphicFrame>
        <p:nvGraphicFramePr>
          <p:cNvPr id="4" name="Table 4">
            <a:extLst>
              <a:ext uri="{FF2B5EF4-FFF2-40B4-BE49-F238E27FC236}">
                <a16:creationId xmlns:a16="http://schemas.microsoft.com/office/drawing/2014/main" id="{A037A170-F494-4B2E-97BD-E79E53BC3F4E}"/>
              </a:ext>
            </a:extLst>
          </p:cNvPr>
          <p:cNvGraphicFramePr>
            <a:graphicFrameLocks noGrp="1"/>
          </p:cNvGraphicFramePr>
          <p:nvPr>
            <p:extLst>
              <p:ext uri="{D42A27DB-BD31-4B8C-83A1-F6EECF244321}">
                <p14:modId xmlns:p14="http://schemas.microsoft.com/office/powerpoint/2010/main" val="88028711"/>
              </p:ext>
            </p:extLst>
          </p:nvPr>
        </p:nvGraphicFramePr>
        <p:xfrm>
          <a:off x="2055369" y="960120"/>
          <a:ext cx="9983779" cy="4602480"/>
        </p:xfrm>
        <a:graphic>
          <a:graphicData uri="http://schemas.openxmlformats.org/drawingml/2006/table">
            <a:tbl>
              <a:tblPr firstRow="1" bandRow="1">
                <a:tableStyleId>{93296810-A885-4BE3-A3E7-6D5BEEA58F35}</a:tableStyleId>
              </a:tblPr>
              <a:tblGrid>
                <a:gridCol w="2214790">
                  <a:extLst>
                    <a:ext uri="{9D8B030D-6E8A-4147-A177-3AD203B41FA5}">
                      <a16:colId xmlns:a16="http://schemas.microsoft.com/office/drawing/2014/main" val="643382934"/>
                    </a:ext>
                  </a:extLst>
                </a:gridCol>
                <a:gridCol w="7768989">
                  <a:extLst>
                    <a:ext uri="{9D8B030D-6E8A-4147-A177-3AD203B41FA5}">
                      <a16:colId xmlns:a16="http://schemas.microsoft.com/office/drawing/2014/main" val="735515302"/>
                    </a:ext>
                  </a:extLst>
                </a:gridCol>
              </a:tblGrid>
              <a:tr h="370840">
                <a:tc>
                  <a:txBody>
                    <a:bodyPr/>
                    <a:lstStyle/>
                    <a:p>
                      <a:r>
                        <a:rPr lang="en-US" dirty="0"/>
                        <a:t>Methodology</a:t>
                      </a:r>
                    </a:p>
                  </a:txBody>
                  <a:tcPr/>
                </a:tc>
                <a:tc>
                  <a:txBody>
                    <a:bodyPr/>
                    <a:lstStyle/>
                    <a:p>
                      <a:r>
                        <a:rPr lang="en-US" dirty="0"/>
                        <a:t>Example</a:t>
                      </a:r>
                    </a:p>
                  </a:txBody>
                  <a:tcPr/>
                </a:tc>
                <a:extLst>
                  <a:ext uri="{0D108BD9-81ED-4DB2-BD59-A6C34878D82A}">
                    <a16:rowId xmlns:a16="http://schemas.microsoft.com/office/drawing/2014/main" val="2134297315"/>
                  </a:ext>
                </a:extLst>
              </a:tr>
              <a:tr h="37084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400" b="1" dirty="0"/>
                        <a:t>Case study</a:t>
                      </a:r>
                    </a:p>
                  </a:txBody>
                  <a:tcPr/>
                </a:tc>
                <a:tc>
                  <a:txBody>
                    <a:bodyPr/>
                    <a:lstStyle/>
                    <a:p>
                      <a:pPr marL="0" algn="l" defTabSz="1219170" rtl="0" eaLnBrk="1" latinLnBrk="0" hangingPunct="1"/>
                      <a:r>
                        <a:rPr lang="en-US" sz="1400" kern="1200" dirty="0">
                          <a:solidFill>
                            <a:schemeClr val="tx1">
                              <a:lumMod val="85000"/>
                              <a:lumOff val="15000"/>
                            </a:schemeClr>
                          </a:solidFill>
                          <a:latin typeface="+mn-lt"/>
                          <a:ea typeface="+mn-ea"/>
                          <a:cs typeface="+mn-cs"/>
                        </a:rPr>
                        <a:t>Discuss the social and scientific issues involved in the utilisation of seaweed (macroalgae) as a biofuel (Unit 3 AoS1)</a:t>
                      </a:r>
                    </a:p>
                  </a:txBody>
                  <a:tcPr/>
                </a:tc>
                <a:extLst>
                  <a:ext uri="{0D108BD9-81ED-4DB2-BD59-A6C34878D82A}">
                    <a16:rowId xmlns:a16="http://schemas.microsoft.com/office/drawing/2014/main" val="2598057973"/>
                  </a:ext>
                </a:extLst>
              </a:tr>
              <a:tr h="37084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400" b="1" dirty="0"/>
                        <a:t>Classification and identification</a:t>
                      </a:r>
                    </a:p>
                  </a:txBody>
                  <a:tcPr/>
                </a:tc>
                <a:tc>
                  <a:txBody>
                    <a:bodyPr/>
                    <a:lstStyle/>
                    <a:p>
                      <a:pPr marL="0" algn="l" defTabSz="1219170" rtl="0" eaLnBrk="1" latinLnBrk="0" hangingPunct="1"/>
                      <a:r>
                        <a:rPr lang="en-US" sz="1400" kern="1200" dirty="0">
                          <a:solidFill>
                            <a:schemeClr val="tx1">
                              <a:lumMod val="85000"/>
                              <a:lumOff val="15000"/>
                            </a:schemeClr>
                          </a:solidFill>
                          <a:latin typeface="+mn-lt"/>
                          <a:ea typeface="+mn-ea"/>
                          <a:cs typeface="+mn-cs"/>
                        </a:rPr>
                        <a:t>Access the structures of a range of medicinal compounds and identify functional groups, including isomers and chiral centres which are attributed to their bioactivity (Unit 4, AoS2)</a:t>
                      </a:r>
                    </a:p>
                  </a:txBody>
                  <a:tcPr/>
                </a:tc>
                <a:extLst>
                  <a:ext uri="{0D108BD9-81ED-4DB2-BD59-A6C34878D82A}">
                    <a16:rowId xmlns:a16="http://schemas.microsoft.com/office/drawing/2014/main" val="2173647755"/>
                  </a:ext>
                </a:extLst>
              </a:tr>
              <a:tr h="37084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400" b="1" dirty="0"/>
                        <a:t>Controlled experiment</a:t>
                      </a:r>
                    </a:p>
                  </a:txBody>
                  <a:tcPr/>
                </a:tc>
                <a:tc>
                  <a:txBody>
                    <a:bodyPr/>
                    <a:lstStyle/>
                    <a:p>
                      <a:r>
                        <a:rPr lang="en-US" sz="1400" dirty="0">
                          <a:solidFill>
                            <a:schemeClr val="tx1">
                              <a:lumMod val="85000"/>
                              <a:lumOff val="15000"/>
                            </a:schemeClr>
                          </a:solidFill>
                        </a:rPr>
                        <a:t>Determine the ideal temperature conditions to demonstrate that Vitamin C can be used as a catalyst to speed up the decomposition of hydrogen peroxide (Unit 4 AoS1)</a:t>
                      </a:r>
                    </a:p>
                  </a:txBody>
                  <a:tcPr/>
                </a:tc>
                <a:extLst>
                  <a:ext uri="{0D108BD9-81ED-4DB2-BD59-A6C34878D82A}">
                    <a16:rowId xmlns:a16="http://schemas.microsoft.com/office/drawing/2014/main" val="1765889283"/>
                  </a:ext>
                </a:extLst>
              </a:tr>
              <a:tr h="37084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400" b="1" dirty="0"/>
                        <a:t>Fieldwork</a:t>
                      </a:r>
                    </a:p>
                  </a:txBody>
                  <a:tcPr/>
                </a:tc>
                <a:tc>
                  <a:txBody>
                    <a:bodyPr/>
                    <a:lstStyle/>
                    <a:p>
                      <a:r>
                        <a:rPr lang="en-AU" sz="1400" kern="1200" dirty="0">
                          <a:solidFill>
                            <a:schemeClr val="dk1"/>
                          </a:solidFill>
                          <a:effectLst/>
                          <a:latin typeface="+mn-lt"/>
                          <a:ea typeface="+mn-ea"/>
                          <a:cs typeface="+mn-cs"/>
                        </a:rPr>
                        <a:t>Organise a site tour to a polymer manufacturing or recycling plant and summarise processes and safety precautions (Unit 1 AoS2)</a:t>
                      </a:r>
                      <a:endParaRPr lang="en-US" sz="1400" dirty="0"/>
                    </a:p>
                  </a:txBody>
                  <a:tcPr/>
                </a:tc>
                <a:extLst>
                  <a:ext uri="{0D108BD9-81ED-4DB2-BD59-A6C34878D82A}">
                    <a16:rowId xmlns:a16="http://schemas.microsoft.com/office/drawing/2014/main" val="646641043"/>
                  </a:ext>
                </a:extLst>
              </a:tr>
              <a:tr h="37084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400" b="1" dirty="0"/>
                        <a:t>Literature review</a:t>
                      </a:r>
                    </a:p>
                  </a:txBody>
                  <a:tcPr/>
                </a:tc>
                <a:tc>
                  <a:txBody>
                    <a:bodyPr/>
                    <a:lstStyle/>
                    <a:p>
                      <a:pPr marL="0" algn="l" defTabSz="1219170" rtl="0" eaLnBrk="1" latinLnBrk="0" hangingPunct="1"/>
                      <a:r>
                        <a:rPr lang="en-US" sz="1400" kern="1200" dirty="0">
                          <a:solidFill>
                            <a:schemeClr val="dk1"/>
                          </a:solidFill>
                          <a:effectLst/>
                          <a:latin typeface="+mn-lt"/>
                          <a:ea typeface="+mn-ea"/>
                          <a:cs typeface="+mn-cs"/>
                        </a:rPr>
                        <a:t>Compare the global warming potentials for greenhouse gases CO2, CH4 and H2O and explain why the differences occur (Unit 2 AoS2) </a:t>
                      </a:r>
                    </a:p>
                  </a:txBody>
                  <a:tcPr/>
                </a:tc>
                <a:extLst>
                  <a:ext uri="{0D108BD9-81ED-4DB2-BD59-A6C34878D82A}">
                    <a16:rowId xmlns:a16="http://schemas.microsoft.com/office/drawing/2014/main" val="1748123559"/>
                  </a:ext>
                </a:extLst>
              </a:tr>
              <a:tr h="37084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400" b="1" dirty="0"/>
                        <a:t>Modelling</a:t>
                      </a:r>
                    </a:p>
                  </a:txBody>
                  <a:tcPr/>
                </a:tc>
                <a:tc>
                  <a:txBody>
                    <a:bodyPr/>
                    <a:lstStyle/>
                    <a:p>
                      <a:pPr marL="0" algn="l" defTabSz="1219170" rtl="0" eaLnBrk="1" latinLnBrk="0" hangingPunct="1"/>
                      <a:r>
                        <a:rPr lang="en-US" sz="1400" kern="1200" dirty="0">
                          <a:solidFill>
                            <a:schemeClr val="dk1"/>
                          </a:solidFill>
                          <a:effectLst/>
                          <a:latin typeface="+mn-lt"/>
                          <a:ea typeface="+mn-ea"/>
                          <a:cs typeface="+mn-cs"/>
                        </a:rPr>
                        <a:t>Produce an animation or physical model to illustrate why ice is less dense than liquid water (Unit 2 AoS1)</a:t>
                      </a:r>
                    </a:p>
                  </a:txBody>
                  <a:tcPr/>
                </a:tc>
                <a:extLst>
                  <a:ext uri="{0D108BD9-81ED-4DB2-BD59-A6C34878D82A}">
                    <a16:rowId xmlns:a16="http://schemas.microsoft.com/office/drawing/2014/main" val="883357989"/>
                  </a:ext>
                </a:extLst>
              </a:tr>
              <a:tr h="37084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400" b="1" dirty="0"/>
                        <a:t>Product, process or </a:t>
                      </a:r>
                      <a:r>
                        <a:rPr lang="en-AU" sz="1400" b="1" kern="1200" dirty="0">
                          <a:solidFill>
                            <a:schemeClr val="dk1"/>
                          </a:solidFill>
                          <a:latin typeface="+mn-lt"/>
                          <a:ea typeface="+mn-ea"/>
                          <a:cs typeface="+mn-cs"/>
                        </a:rPr>
                        <a:t>system</a:t>
                      </a:r>
                      <a:r>
                        <a:rPr lang="en-AU" sz="1400" b="1" dirty="0"/>
                        <a:t> development</a:t>
                      </a:r>
                    </a:p>
                  </a:txBody>
                  <a:tcPr/>
                </a:tc>
                <a:tc>
                  <a:txBody>
                    <a:bodyPr/>
                    <a:lstStyle/>
                    <a:p>
                      <a:pPr marL="0" algn="l" defTabSz="1219170" rtl="0" eaLnBrk="1" latinLnBrk="0" hangingPunct="1"/>
                      <a:r>
                        <a:rPr lang="en-AU" sz="1400" kern="1200" dirty="0">
                          <a:solidFill>
                            <a:schemeClr val="dk1"/>
                          </a:solidFill>
                          <a:effectLst/>
                          <a:latin typeface="+mn-lt"/>
                          <a:ea typeface="+mn-ea"/>
                          <a:cs typeface="+mn-cs"/>
                        </a:rPr>
                        <a:t>Formulate a biodegradable ink for use with recyclable paper (Unit 1 AoS1)</a:t>
                      </a:r>
                    </a:p>
                    <a:p>
                      <a:pPr marL="0" algn="l" defTabSz="1219170" rtl="0" eaLnBrk="1" latinLnBrk="0" hangingPunct="1"/>
                      <a:endParaRPr lang="en-US" sz="1100" kern="1200" dirty="0">
                        <a:solidFill>
                          <a:schemeClr val="dk1"/>
                        </a:solidFill>
                        <a:effectLst/>
                        <a:latin typeface="+mn-lt"/>
                        <a:ea typeface="+mn-ea"/>
                        <a:cs typeface="+mn-cs"/>
                      </a:endParaRPr>
                    </a:p>
                  </a:txBody>
                  <a:tcPr/>
                </a:tc>
                <a:extLst>
                  <a:ext uri="{0D108BD9-81ED-4DB2-BD59-A6C34878D82A}">
                    <a16:rowId xmlns:a16="http://schemas.microsoft.com/office/drawing/2014/main" val="2024220358"/>
                  </a:ext>
                </a:extLst>
              </a:tr>
              <a:tr h="37084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400" b="1" dirty="0"/>
                        <a:t>Simulation</a:t>
                      </a:r>
                    </a:p>
                  </a:txBody>
                  <a:tcPr/>
                </a:tc>
                <a:tc>
                  <a:txBody>
                    <a:bodyPr/>
                    <a:lstStyle/>
                    <a:p>
                      <a:pPr marL="0" algn="l" defTabSz="1219170" rtl="0" eaLnBrk="1" latinLnBrk="0" hangingPunct="1"/>
                      <a:r>
                        <a:rPr lang="en-US" sz="1400" kern="1200" dirty="0">
                          <a:solidFill>
                            <a:schemeClr val="tx1">
                              <a:lumMod val="85000"/>
                              <a:lumOff val="15000"/>
                            </a:schemeClr>
                          </a:solidFill>
                          <a:latin typeface="+mn-lt"/>
                          <a:ea typeface="+mn-ea"/>
                          <a:cs typeface="+mn-cs"/>
                        </a:rPr>
                        <a:t>Use a spreadsheet to manipulate data to illustrate the constancy of K</a:t>
                      </a:r>
                      <a:r>
                        <a:rPr lang="en-US" sz="1400" kern="1200" baseline="-25000" dirty="0">
                          <a:solidFill>
                            <a:schemeClr val="tx1">
                              <a:lumMod val="85000"/>
                              <a:lumOff val="15000"/>
                            </a:schemeClr>
                          </a:solidFill>
                          <a:latin typeface="+mn-lt"/>
                          <a:ea typeface="+mn-ea"/>
                          <a:cs typeface="+mn-cs"/>
                        </a:rPr>
                        <a:t>c</a:t>
                      </a:r>
                      <a:r>
                        <a:rPr lang="en-US" sz="1400" kern="1200" dirty="0">
                          <a:solidFill>
                            <a:schemeClr val="tx1">
                              <a:lumMod val="85000"/>
                              <a:lumOff val="15000"/>
                            </a:schemeClr>
                          </a:solidFill>
                          <a:latin typeface="+mn-lt"/>
                          <a:ea typeface="+mn-ea"/>
                          <a:cs typeface="+mn-cs"/>
                        </a:rPr>
                        <a:t> at constant temperature (Unit 3 AoS2)</a:t>
                      </a:r>
                    </a:p>
                  </a:txBody>
                  <a:tcPr/>
                </a:tc>
                <a:extLst>
                  <a:ext uri="{0D108BD9-81ED-4DB2-BD59-A6C34878D82A}">
                    <a16:rowId xmlns:a16="http://schemas.microsoft.com/office/drawing/2014/main" val="246548529"/>
                  </a:ext>
                </a:extLst>
              </a:tr>
            </a:tbl>
          </a:graphicData>
        </a:graphic>
      </p:graphicFrame>
    </p:spTree>
    <p:extLst>
      <p:ext uri="{BB962C8B-B14F-4D97-AF65-F5344CB8AC3E}">
        <p14:creationId xmlns:p14="http://schemas.microsoft.com/office/powerpoint/2010/main" val="75028133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356659"/>
            <a:ext cx="11233248" cy="1143000"/>
          </a:xfrm>
        </p:spPr>
        <p:txBody>
          <a:bodyPr/>
          <a:lstStyle/>
          <a:p>
            <a:r>
              <a:rPr lang="en-AU" dirty="0"/>
              <a:t>Practical work</a:t>
            </a:r>
          </a:p>
        </p:txBody>
      </p:sp>
      <p:sp>
        <p:nvSpPr>
          <p:cNvPr id="3" name="Content Placeholder 2"/>
          <p:cNvSpPr>
            <a:spLocks noGrp="1"/>
          </p:cNvSpPr>
          <p:nvPr>
            <p:ph idx="1"/>
          </p:nvPr>
        </p:nvSpPr>
        <p:spPr>
          <a:xfrm>
            <a:off x="623392" y="1508787"/>
            <a:ext cx="11233248" cy="4387188"/>
          </a:xfrm>
        </p:spPr>
        <p:txBody>
          <a:bodyPr/>
          <a:lstStyle/>
          <a:p>
            <a:pPr>
              <a:spcAft>
                <a:spcPts val="600"/>
              </a:spcAft>
            </a:pPr>
            <a:r>
              <a:rPr lang="en-AU" sz="2400" dirty="0"/>
              <a:t>Central component of </a:t>
            </a:r>
            <a:r>
              <a:rPr lang="en-AU" sz="2400" u="sng" dirty="0"/>
              <a:t>learning</a:t>
            </a:r>
            <a:r>
              <a:rPr lang="en-AU" sz="2400" dirty="0"/>
              <a:t> and </a:t>
            </a:r>
            <a:r>
              <a:rPr lang="en-AU" sz="2400" u="sng" dirty="0"/>
              <a:t>assessment</a:t>
            </a:r>
          </a:p>
          <a:p>
            <a:pPr>
              <a:spcAft>
                <a:spcPts val="600"/>
              </a:spcAft>
            </a:pPr>
            <a:r>
              <a:rPr lang="en-AU" sz="2400" dirty="0"/>
              <a:t>Includes activities such as laboratory experiments, fieldwork, simulations, modelling and other direct experiences described in the scientific investigation methodologies </a:t>
            </a:r>
          </a:p>
          <a:p>
            <a:pPr>
              <a:spcAft>
                <a:spcPts val="600"/>
              </a:spcAft>
            </a:pPr>
            <a:r>
              <a:rPr lang="en-AU" sz="2400" dirty="0"/>
              <a:t>A minimum of 10 hours of class time to be devoted to student practical activities and scientific investigations across Areas of Study 1 and 2 for Units 1 to 4.</a:t>
            </a:r>
          </a:p>
          <a:p>
            <a:pPr>
              <a:spcAft>
                <a:spcPts val="600"/>
              </a:spcAft>
            </a:pPr>
            <a:r>
              <a:rPr lang="en-AU" sz="2400" dirty="0"/>
              <a:t>A minimum of 7 hours to be devoted to Area of Study 3 in Units 1 and 2</a:t>
            </a:r>
          </a:p>
          <a:p>
            <a:pPr>
              <a:spcAft>
                <a:spcPts val="600"/>
              </a:spcAft>
            </a:pPr>
            <a:r>
              <a:rPr lang="en-AU" sz="2400" dirty="0"/>
              <a:t>A minimum of 10 hours to be devoted to the student-designed investigation in Unit 4, Area of Study 3.</a:t>
            </a:r>
          </a:p>
          <a:p>
            <a:endParaRPr lang="en-AU" sz="2400" dirty="0"/>
          </a:p>
        </p:txBody>
      </p:sp>
    </p:spTree>
    <p:extLst>
      <p:ext uri="{BB962C8B-B14F-4D97-AF65-F5344CB8AC3E}">
        <p14:creationId xmlns:p14="http://schemas.microsoft.com/office/powerpoint/2010/main" val="243297344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F7B4E-1BFC-42A7-BBF3-2C7630965A93}"/>
              </a:ext>
            </a:extLst>
          </p:cNvPr>
          <p:cNvSpPr>
            <a:spLocks noGrp="1"/>
          </p:cNvSpPr>
          <p:nvPr>
            <p:ph type="title"/>
          </p:nvPr>
        </p:nvSpPr>
        <p:spPr>
          <a:xfrm>
            <a:off x="239349" y="13943"/>
            <a:ext cx="11617291" cy="1143000"/>
          </a:xfrm>
        </p:spPr>
        <p:txBody>
          <a:bodyPr/>
          <a:lstStyle/>
          <a:p>
            <a:r>
              <a:rPr lang="en-AU" dirty="0"/>
              <a:t>Logbooks (p 14)</a:t>
            </a:r>
          </a:p>
        </p:txBody>
      </p:sp>
      <p:sp>
        <p:nvSpPr>
          <p:cNvPr id="3" name="Content Placeholder 2">
            <a:extLst>
              <a:ext uri="{FF2B5EF4-FFF2-40B4-BE49-F238E27FC236}">
                <a16:creationId xmlns:a16="http://schemas.microsoft.com/office/drawing/2014/main" id="{298AE094-63CC-46D1-BED8-9C64CF640231}"/>
              </a:ext>
            </a:extLst>
          </p:cNvPr>
          <p:cNvSpPr>
            <a:spLocks noGrp="1"/>
          </p:cNvSpPr>
          <p:nvPr>
            <p:ph idx="1"/>
          </p:nvPr>
        </p:nvSpPr>
        <p:spPr>
          <a:xfrm>
            <a:off x="287355" y="1156943"/>
            <a:ext cx="11617291" cy="4967631"/>
          </a:xfrm>
        </p:spPr>
        <p:txBody>
          <a:bodyPr/>
          <a:lstStyle/>
          <a:p>
            <a:pPr marL="0" indent="0">
              <a:buNone/>
            </a:pPr>
            <a:r>
              <a:rPr lang="en-AU" sz="2800" dirty="0"/>
              <a:t>Logbook of practical activities maintained for each of Units 1 to 4 for recording, authentication and assessment purposes.</a:t>
            </a:r>
          </a:p>
          <a:p>
            <a:pPr marL="0" indent="0">
              <a:spcAft>
                <a:spcPts val="1200"/>
              </a:spcAft>
              <a:buNone/>
            </a:pPr>
            <a:r>
              <a:rPr lang="en-US" sz="2800" dirty="0"/>
              <a:t>The presentation format of the logbook is a school decision and no specific format is prescribed. Its purposes may include:</a:t>
            </a:r>
          </a:p>
          <a:p>
            <a:r>
              <a:rPr lang="en-US" sz="2400" dirty="0"/>
              <a:t>reporting on an investigation or activity</a:t>
            </a:r>
          </a:p>
          <a:p>
            <a:r>
              <a:rPr lang="en-US" sz="2400" dirty="0"/>
              <a:t>responding to questions in a practical worksheet or problem-solving exercise</a:t>
            </a:r>
          </a:p>
          <a:p>
            <a:r>
              <a:rPr lang="en-US" sz="2400" dirty="0"/>
              <a:t>writing up an investigation as a formal report or as the basis of a scientific poster</a:t>
            </a:r>
          </a:p>
          <a:p>
            <a:r>
              <a:rPr lang="en-US" sz="2400" dirty="0"/>
              <a:t>providing a basis for further learning, for example, referenced in class discussions about demonstrations, activities or practical work</a:t>
            </a:r>
          </a:p>
          <a:p>
            <a:endParaRPr lang="en-US" sz="2400" dirty="0"/>
          </a:p>
          <a:p>
            <a:endParaRPr lang="en-AU" dirty="0"/>
          </a:p>
        </p:txBody>
      </p:sp>
    </p:spTree>
    <p:extLst>
      <p:ext uri="{BB962C8B-B14F-4D97-AF65-F5344CB8AC3E}">
        <p14:creationId xmlns:p14="http://schemas.microsoft.com/office/powerpoint/2010/main" val="71118126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A9BCF-F16F-4B8A-AE15-444BEACA5C54}"/>
              </a:ext>
            </a:extLst>
          </p:cNvPr>
          <p:cNvSpPr>
            <a:spLocks noGrp="1"/>
          </p:cNvSpPr>
          <p:nvPr>
            <p:ph type="title"/>
          </p:nvPr>
        </p:nvSpPr>
        <p:spPr>
          <a:xfrm>
            <a:off x="239348" y="363329"/>
            <a:ext cx="11617291" cy="1143000"/>
          </a:xfrm>
        </p:spPr>
        <p:txBody>
          <a:bodyPr/>
          <a:lstStyle/>
          <a:p>
            <a:r>
              <a:rPr lang="en-US" dirty="0"/>
              <a:t>Data book</a:t>
            </a:r>
          </a:p>
        </p:txBody>
      </p:sp>
      <p:sp>
        <p:nvSpPr>
          <p:cNvPr id="3" name="Content Placeholder 2">
            <a:extLst>
              <a:ext uri="{FF2B5EF4-FFF2-40B4-BE49-F238E27FC236}">
                <a16:creationId xmlns:a16="http://schemas.microsoft.com/office/drawing/2014/main" id="{AD3BDCFE-7014-421B-B0E9-03C672759C35}"/>
              </a:ext>
            </a:extLst>
          </p:cNvPr>
          <p:cNvSpPr>
            <a:spLocks noGrp="1"/>
          </p:cNvSpPr>
          <p:nvPr>
            <p:ph idx="1"/>
          </p:nvPr>
        </p:nvSpPr>
        <p:spPr>
          <a:xfrm>
            <a:off x="287354" y="1447800"/>
            <a:ext cx="11617291" cy="4755292"/>
          </a:xfrm>
        </p:spPr>
        <p:txBody>
          <a:bodyPr/>
          <a:lstStyle/>
          <a:p>
            <a:r>
              <a:rPr lang="en-US" sz="2800" dirty="0">
                <a:solidFill>
                  <a:schemeClr val="tx1"/>
                </a:solidFill>
              </a:rPr>
              <a:t>The current Data Book for the external examination will be reviewed along with the examination specifications and will be published in December 2023, after the 2023 VCE Chemistry examination has been sat by students</a:t>
            </a:r>
          </a:p>
          <a:p>
            <a:r>
              <a:rPr lang="en-US" sz="2800" dirty="0">
                <a:solidFill>
                  <a:schemeClr val="tx1"/>
                </a:solidFill>
              </a:rPr>
              <a:t>Consideration will be given to reducing the ‘memory load’ for students in examinations and will be benchmarked</a:t>
            </a:r>
          </a:p>
          <a:p>
            <a:r>
              <a:rPr lang="en-US" sz="2800" dirty="0">
                <a:solidFill>
                  <a:schemeClr val="tx1"/>
                </a:solidFill>
              </a:rPr>
              <a:t>Students should be encouraged to become familiar with the Data Book as part of their regular classes</a:t>
            </a:r>
          </a:p>
        </p:txBody>
      </p:sp>
    </p:spTree>
    <p:extLst>
      <p:ext uri="{BB962C8B-B14F-4D97-AF65-F5344CB8AC3E}">
        <p14:creationId xmlns:p14="http://schemas.microsoft.com/office/powerpoint/2010/main" val="338850058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71" y="269776"/>
            <a:ext cx="11617291" cy="733114"/>
          </a:xfrm>
        </p:spPr>
        <p:txBody>
          <a:bodyPr/>
          <a:lstStyle/>
          <a:p>
            <a:r>
              <a:rPr lang="en-AU" dirty="0"/>
              <a:t>Units 1 and 2 Structure</a:t>
            </a:r>
          </a:p>
        </p:txBody>
      </p:sp>
      <p:graphicFrame>
        <p:nvGraphicFramePr>
          <p:cNvPr id="4" name="Table 3">
            <a:extLst>
              <a:ext uri="{FF2B5EF4-FFF2-40B4-BE49-F238E27FC236}">
                <a16:creationId xmlns:a16="http://schemas.microsoft.com/office/drawing/2014/main" id="{639AB025-0FA2-4D4F-B4CE-811DC0602BC0}"/>
              </a:ext>
            </a:extLst>
          </p:cNvPr>
          <p:cNvGraphicFramePr>
            <a:graphicFrameLocks noGrp="1"/>
          </p:cNvGraphicFramePr>
          <p:nvPr>
            <p:extLst>
              <p:ext uri="{D42A27DB-BD31-4B8C-83A1-F6EECF244321}">
                <p14:modId xmlns:p14="http://schemas.microsoft.com/office/powerpoint/2010/main" val="2843423701"/>
              </p:ext>
            </p:extLst>
          </p:nvPr>
        </p:nvGraphicFramePr>
        <p:xfrm>
          <a:off x="287355" y="1292317"/>
          <a:ext cx="11617290" cy="4792699"/>
        </p:xfrm>
        <a:graphic>
          <a:graphicData uri="http://schemas.openxmlformats.org/drawingml/2006/table">
            <a:tbl>
              <a:tblPr firstRow="1" bandRow="1">
                <a:tableStyleId>{21E4AEA4-8DFA-4A89-87EB-49C32662AFE0}</a:tableStyleId>
              </a:tblPr>
              <a:tblGrid>
                <a:gridCol w="2932182">
                  <a:extLst>
                    <a:ext uri="{9D8B030D-6E8A-4147-A177-3AD203B41FA5}">
                      <a16:colId xmlns:a16="http://schemas.microsoft.com/office/drawing/2014/main" val="1171226755"/>
                    </a:ext>
                  </a:extLst>
                </a:gridCol>
                <a:gridCol w="8685108">
                  <a:extLst>
                    <a:ext uri="{9D8B030D-6E8A-4147-A177-3AD203B41FA5}">
                      <a16:colId xmlns:a16="http://schemas.microsoft.com/office/drawing/2014/main" val="3266437682"/>
                    </a:ext>
                  </a:extLst>
                </a:gridCol>
              </a:tblGrid>
              <a:tr h="582737">
                <a:tc>
                  <a:txBody>
                    <a:bodyPr/>
                    <a:lstStyle/>
                    <a:p>
                      <a:r>
                        <a:rPr lang="en-AU" sz="2800" dirty="0"/>
                        <a:t>Unit titles</a:t>
                      </a:r>
                    </a:p>
                  </a:txBody>
                  <a:tcPr marL="121920" marR="121920" marT="60960" marB="60960"/>
                </a:tc>
                <a:tc>
                  <a:txBody>
                    <a:bodyPr/>
                    <a:lstStyle/>
                    <a:p>
                      <a:r>
                        <a:rPr lang="en-AU" sz="2800" dirty="0"/>
                        <a:t>Area of Study titles</a:t>
                      </a:r>
                    </a:p>
                  </a:txBody>
                  <a:tcPr marL="121920" marR="121920" marT="60960" marB="60960"/>
                </a:tc>
                <a:extLst>
                  <a:ext uri="{0D108BD9-81ED-4DB2-BD59-A6C34878D82A}">
                    <a16:rowId xmlns:a16="http://schemas.microsoft.com/office/drawing/2014/main" val="3770828096"/>
                  </a:ext>
                </a:extLst>
              </a:tr>
              <a:tr h="1902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b="1" dirty="0">
                          <a:solidFill>
                            <a:schemeClr val="tx1"/>
                          </a:solidFill>
                        </a:rPr>
                        <a:t>Unit 1: </a:t>
                      </a:r>
                      <a:r>
                        <a:rPr lang="en-AU" sz="2400" dirty="0">
                          <a:solidFill>
                            <a:schemeClr val="tx1"/>
                          </a:solidFill>
                        </a:rPr>
                        <a:t>How can the diversity of materials be explained</a:t>
                      </a:r>
                      <a:r>
                        <a:rPr lang="en-AU" sz="2400" baseline="0" dirty="0">
                          <a:solidFill>
                            <a:schemeClr val="tx1"/>
                          </a:solidFill>
                        </a:rPr>
                        <a:t>?</a:t>
                      </a:r>
                      <a:endParaRPr lang="en-AU" sz="2400" dirty="0">
                        <a:solidFill>
                          <a:schemeClr val="tx1"/>
                        </a:solidFill>
                      </a:endParaRP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b="1" dirty="0">
                          <a:solidFill>
                            <a:schemeClr val="tx1"/>
                          </a:solidFill>
                        </a:rPr>
                        <a:t>Area</a:t>
                      </a:r>
                      <a:r>
                        <a:rPr lang="en-AU" sz="2400" b="1" baseline="0" dirty="0">
                          <a:solidFill>
                            <a:schemeClr val="tx1"/>
                          </a:solidFill>
                        </a:rPr>
                        <a:t> of Study 1: </a:t>
                      </a:r>
                      <a:r>
                        <a:rPr lang="en-AU" sz="2400" baseline="0" dirty="0">
                          <a:solidFill>
                            <a:schemeClr val="tx1"/>
                          </a:solidFill>
                        </a:rPr>
                        <a:t>How do chemical structures of materials explain their properties and reactions?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400" b="1" baseline="0" dirty="0">
                          <a:solidFill>
                            <a:schemeClr val="tx1"/>
                          </a:solidFill>
                        </a:rPr>
                        <a:t>Area of Study 2: </a:t>
                      </a:r>
                      <a:r>
                        <a:rPr lang="en-AU" sz="2400" baseline="0" dirty="0">
                          <a:solidFill>
                            <a:schemeClr val="tx1"/>
                          </a:solidFill>
                        </a:rPr>
                        <a:t>How are materials quantified and classified?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400" b="1" dirty="0">
                          <a:solidFill>
                            <a:schemeClr val="tx1"/>
                          </a:solidFill>
                        </a:rPr>
                        <a:t>Area of Study 3: </a:t>
                      </a:r>
                      <a:r>
                        <a:rPr lang="en-AU" sz="2400" dirty="0">
                          <a:solidFill>
                            <a:schemeClr val="tx1"/>
                          </a:solidFill>
                        </a:rPr>
                        <a:t>How can chemical principles be applied to create a more sustainable future</a:t>
                      </a:r>
                      <a:r>
                        <a:rPr lang="en-AU" sz="2400" baseline="0" dirty="0">
                          <a:solidFill>
                            <a:schemeClr val="tx1"/>
                          </a:solidFill>
                        </a:rPr>
                        <a:t>?</a:t>
                      </a:r>
                      <a:endParaRPr lang="en-AU" sz="2400" b="1" dirty="0">
                        <a:solidFill>
                          <a:schemeClr val="tx1"/>
                        </a:solidFill>
                      </a:endParaRPr>
                    </a:p>
                  </a:txBody>
                  <a:tcPr marL="121920" marR="121920" marT="60960" marB="60960"/>
                </a:tc>
                <a:extLst>
                  <a:ext uri="{0D108BD9-81ED-4DB2-BD59-A6C34878D82A}">
                    <a16:rowId xmlns:a16="http://schemas.microsoft.com/office/drawing/2014/main" val="336321460"/>
                  </a:ext>
                </a:extLst>
              </a:tr>
              <a:tr h="225924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2400" b="1" dirty="0">
                          <a:solidFill>
                            <a:schemeClr val="tx1"/>
                          </a:solidFill>
                        </a:rPr>
                        <a:t>Unit 2: </a:t>
                      </a:r>
                      <a:r>
                        <a:rPr lang="en-AU" sz="2400" b="0" dirty="0">
                          <a:solidFill>
                            <a:schemeClr val="tx1"/>
                          </a:solidFill>
                        </a:rPr>
                        <a:t>Ho</a:t>
                      </a:r>
                      <a:r>
                        <a:rPr lang="en-AU" sz="2400" dirty="0">
                          <a:solidFill>
                            <a:schemeClr val="tx1"/>
                          </a:solidFill>
                        </a:rPr>
                        <a:t>w do chemical reactions shape the natural world?</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b="1" dirty="0">
                          <a:solidFill>
                            <a:schemeClr val="tx1"/>
                          </a:solidFill>
                        </a:rPr>
                        <a:t>Area</a:t>
                      </a:r>
                      <a:r>
                        <a:rPr lang="en-AU" sz="2400" b="1" baseline="0" dirty="0">
                          <a:solidFill>
                            <a:schemeClr val="tx1"/>
                          </a:solidFill>
                        </a:rPr>
                        <a:t> of Study 1: </a:t>
                      </a:r>
                      <a:r>
                        <a:rPr lang="en-AU" sz="2400" baseline="0" dirty="0">
                          <a:solidFill>
                            <a:schemeClr val="tx1"/>
                          </a:solidFill>
                        </a:rPr>
                        <a:t>How do chemicals interact with water?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400" b="1" baseline="0" dirty="0">
                          <a:solidFill>
                            <a:schemeClr val="tx1"/>
                          </a:solidFill>
                        </a:rPr>
                        <a:t>Area of Study 2: </a:t>
                      </a:r>
                      <a:r>
                        <a:rPr lang="en-AU" sz="2400" baseline="0" dirty="0">
                          <a:solidFill>
                            <a:schemeClr val="tx1"/>
                          </a:solidFill>
                        </a:rPr>
                        <a:t>How are chemicals measured and analysed?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400" b="1" dirty="0">
                          <a:solidFill>
                            <a:schemeClr val="tx1"/>
                          </a:solidFill>
                        </a:rPr>
                        <a:t>Area of Study 3: </a:t>
                      </a:r>
                      <a:r>
                        <a:rPr lang="en-AU" sz="2400" dirty="0">
                          <a:solidFill>
                            <a:schemeClr val="tx1"/>
                          </a:solidFill>
                        </a:rPr>
                        <a:t>How do quantitative scientific investigations develop our understanding of chemical reactions</a:t>
                      </a:r>
                      <a:r>
                        <a:rPr lang="en-AU" sz="2400" baseline="0" dirty="0">
                          <a:solidFill>
                            <a:schemeClr val="tx1"/>
                          </a:solidFill>
                        </a:rPr>
                        <a:t>?</a:t>
                      </a:r>
                    </a:p>
                  </a:txBody>
                  <a:tcPr marL="121920" marR="121920" marT="60960" marB="60960"/>
                </a:tc>
                <a:extLst>
                  <a:ext uri="{0D108BD9-81ED-4DB2-BD59-A6C34878D82A}">
                    <a16:rowId xmlns:a16="http://schemas.microsoft.com/office/drawing/2014/main" val="3359036003"/>
                  </a:ext>
                </a:extLst>
              </a:tr>
            </a:tbl>
          </a:graphicData>
        </a:graphic>
      </p:graphicFrame>
    </p:spTree>
    <p:extLst>
      <p:ext uri="{BB962C8B-B14F-4D97-AF65-F5344CB8AC3E}">
        <p14:creationId xmlns:p14="http://schemas.microsoft.com/office/powerpoint/2010/main" val="43625381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EC7C-22C6-4117-8BC9-ECA0F463A2DD}"/>
              </a:ext>
            </a:extLst>
          </p:cNvPr>
          <p:cNvSpPr>
            <a:spLocks noGrp="1"/>
          </p:cNvSpPr>
          <p:nvPr>
            <p:ph type="title"/>
          </p:nvPr>
        </p:nvSpPr>
        <p:spPr>
          <a:xfrm>
            <a:off x="239347" y="227404"/>
            <a:ext cx="11617291" cy="789738"/>
          </a:xfrm>
        </p:spPr>
        <p:txBody>
          <a:bodyPr/>
          <a:lstStyle/>
          <a:p>
            <a:r>
              <a:rPr lang="en-US" sz="3600" dirty="0"/>
              <a:t>Integrating Unit 1 options </a:t>
            </a:r>
            <a:r>
              <a:rPr lang="en-US" sz="3600"/>
              <a:t>into Unit 1 ‘</a:t>
            </a:r>
            <a:r>
              <a:rPr lang="en-US" sz="3600" dirty="0"/>
              <a:t>core’</a:t>
            </a:r>
          </a:p>
        </p:txBody>
      </p:sp>
      <p:sp>
        <p:nvSpPr>
          <p:cNvPr id="3" name="Content Placeholder 2">
            <a:extLst>
              <a:ext uri="{FF2B5EF4-FFF2-40B4-BE49-F238E27FC236}">
                <a16:creationId xmlns:a16="http://schemas.microsoft.com/office/drawing/2014/main" id="{5F6A2032-BE1E-4710-BC4B-0707C269B464}"/>
              </a:ext>
            </a:extLst>
          </p:cNvPr>
          <p:cNvSpPr>
            <a:spLocks noGrp="1"/>
          </p:cNvSpPr>
          <p:nvPr>
            <p:ph idx="1"/>
          </p:nvPr>
        </p:nvSpPr>
        <p:spPr>
          <a:xfrm>
            <a:off x="239346" y="1017142"/>
            <a:ext cx="11617291" cy="3962400"/>
          </a:xfrm>
        </p:spPr>
        <p:txBody>
          <a:bodyPr/>
          <a:lstStyle/>
          <a:p>
            <a:pPr marL="0" indent="0">
              <a:buNone/>
            </a:pPr>
            <a:r>
              <a:rPr lang="en-US" sz="2000" dirty="0"/>
              <a:t>Content in the Unit 1 Area of Study 3 options may be used to support learning in Unit 1 Areas of Study 1 and 2 and to provide students with ideas for further investigation, for example: </a:t>
            </a:r>
          </a:p>
          <a:p>
            <a:pPr marL="0" indent="0">
              <a:buNone/>
            </a:pPr>
            <a:endParaRPr lang="en-US" b="0" dirty="0"/>
          </a:p>
        </p:txBody>
      </p:sp>
      <p:graphicFrame>
        <p:nvGraphicFramePr>
          <p:cNvPr id="4" name="Table 4">
            <a:extLst>
              <a:ext uri="{FF2B5EF4-FFF2-40B4-BE49-F238E27FC236}">
                <a16:creationId xmlns:a16="http://schemas.microsoft.com/office/drawing/2014/main" id="{CA3F96B9-0F25-4BAD-8F98-03458A8132A3}"/>
              </a:ext>
            </a:extLst>
          </p:cNvPr>
          <p:cNvGraphicFramePr>
            <a:graphicFrameLocks noGrp="1"/>
          </p:cNvGraphicFramePr>
          <p:nvPr>
            <p:extLst>
              <p:ext uri="{D42A27DB-BD31-4B8C-83A1-F6EECF244321}">
                <p14:modId xmlns:p14="http://schemas.microsoft.com/office/powerpoint/2010/main" val="1961522675"/>
              </p:ext>
            </p:extLst>
          </p:nvPr>
        </p:nvGraphicFramePr>
        <p:xfrm>
          <a:off x="136989" y="1724687"/>
          <a:ext cx="11918022" cy="4358640"/>
        </p:xfrm>
        <a:graphic>
          <a:graphicData uri="http://schemas.openxmlformats.org/drawingml/2006/table">
            <a:tbl>
              <a:tblPr firstRow="1" bandRow="1">
                <a:tableStyleId>{93296810-A885-4BE3-A3E7-6D5BEEA58F35}</a:tableStyleId>
              </a:tblPr>
              <a:tblGrid>
                <a:gridCol w="3349451">
                  <a:extLst>
                    <a:ext uri="{9D8B030D-6E8A-4147-A177-3AD203B41FA5}">
                      <a16:colId xmlns:a16="http://schemas.microsoft.com/office/drawing/2014/main" val="604506685"/>
                    </a:ext>
                  </a:extLst>
                </a:gridCol>
                <a:gridCol w="2989704">
                  <a:extLst>
                    <a:ext uri="{9D8B030D-6E8A-4147-A177-3AD203B41FA5}">
                      <a16:colId xmlns:a16="http://schemas.microsoft.com/office/drawing/2014/main" val="2330232446"/>
                    </a:ext>
                  </a:extLst>
                </a:gridCol>
                <a:gridCol w="5578867">
                  <a:extLst>
                    <a:ext uri="{9D8B030D-6E8A-4147-A177-3AD203B41FA5}">
                      <a16:colId xmlns:a16="http://schemas.microsoft.com/office/drawing/2014/main" val="4099816145"/>
                    </a:ext>
                  </a:extLst>
                </a:gridCol>
              </a:tblGrid>
              <a:tr h="370840">
                <a:tc>
                  <a:txBody>
                    <a:bodyPr/>
                    <a:lstStyle/>
                    <a:p>
                      <a:r>
                        <a:rPr lang="en-US" sz="2000" dirty="0"/>
                        <a:t>Unit 1 Area of Study 3 option</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000" dirty="0"/>
                        <a:t>Unit 1 Area of Study 3 option question</a:t>
                      </a:r>
                    </a:p>
                  </a:txBody>
                  <a:tcPr/>
                </a:tc>
                <a:tc>
                  <a:txBody>
                    <a:bodyPr/>
                    <a:lstStyle/>
                    <a:p>
                      <a:r>
                        <a:rPr lang="en-US" sz="2000" dirty="0"/>
                        <a:t>Application</a:t>
                      </a:r>
                    </a:p>
                  </a:txBody>
                  <a:tcPr/>
                </a:tc>
                <a:extLst>
                  <a:ext uri="{0D108BD9-81ED-4DB2-BD59-A6C34878D82A}">
                    <a16:rowId xmlns:a16="http://schemas.microsoft.com/office/drawing/2014/main" val="2268442576"/>
                  </a:ext>
                </a:extLst>
              </a:tr>
              <a:tr h="370840">
                <a:tc>
                  <a:txBody>
                    <a:bodyPr/>
                    <a:lstStyle/>
                    <a:p>
                      <a:r>
                        <a:rPr lang="en-US" sz="1800" dirty="0">
                          <a:solidFill>
                            <a:schemeClr val="tx1"/>
                          </a:solidFill>
                        </a:rPr>
                        <a:t>Option 1 Endangered elements in the periodic table</a:t>
                      </a:r>
                    </a:p>
                  </a:txBody>
                  <a:tcPr/>
                </a:tc>
                <a:tc>
                  <a:txBody>
                    <a:bodyPr/>
                    <a:lstStyle/>
                    <a:p>
                      <a:r>
                        <a:rPr lang="en-US" sz="1800" dirty="0">
                          <a:solidFill>
                            <a:schemeClr val="tx1"/>
                          </a:solidFill>
                        </a:rPr>
                        <a:t>Should helium party balloons be banned?</a:t>
                      </a:r>
                    </a:p>
                  </a:txBody>
                  <a:tcPr/>
                </a:tc>
                <a:tc>
                  <a:txBody>
                    <a:bodyPr/>
                    <a:lstStyle/>
                    <a:p>
                      <a:r>
                        <a:rPr lang="en-US" sz="1800" dirty="0">
                          <a:solidFill>
                            <a:schemeClr val="tx1"/>
                          </a:solidFill>
                        </a:rPr>
                        <a:t>Unit 1 AoS1: critical elements, e.g., helium</a:t>
                      </a:r>
                    </a:p>
                  </a:txBody>
                  <a:tcPr/>
                </a:tc>
                <a:extLst>
                  <a:ext uri="{0D108BD9-81ED-4DB2-BD59-A6C34878D82A}">
                    <a16:rowId xmlns:a16="http://schemas.microsoft.com/office/drawing/2014/main" val="4161135172"/>
                  </a:ext>
                </a:extLst>
              </a:tr>
              <a:tr h="370840">
                <a:tc>
                  <a:txBody>
                    <a:bodyPr/>
                    <a:lstStyle/>
                    <a:p>
                      <a:r>
                        <a:rPr lang="en-US" sz="1800" dirty="0">
                          <a:solidFill>
                            <a:schemeClr val="tx1"/>
                          </a:solidFill>
                        </a:rPr>
                        <a:t>Option 2: Producing and using ‘greener’ polymers</a:t>
                      </a:r>
                    </a:p>
                  </a:txBody>
                  <a:tcPr/>
                </a:tc>
                <a:tc>
                  <a:txBody>
                    <a:bodyPr/>
                    <a:lstStyle/>
                    <a:p>
                      <a:r>
                        <a:rPr lang="en-US" sz="1800" dirty="0">
                          <a:solidFill>
                            <a:schemeClr val="tx1"/>
                          </a:solidFill>
                        </a:rPr>
                        <a:t>Is the recycling of packaging using aluminium more sustainable than LDPE?</a:t>
                      </a:r>
                    </a:p>
                  </a:txBody>
                  <a:tcPr/>
                </a:tc>
                <a:tc>
                  <a:txBody>
                    <a:bodyPr/>
                    <a:lstStyle/>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tx1"/>
                          </a:solidFill>
                        </a:rPr>
                        <a:t>Unit 1 AoS1: metal recycling as an example of a circular economy</a:t>
                      </a:r>
                      <a:endParaRPr kumimoji="0" lang="en-US" sz="18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rial"/>
                          <a:ea typeface="+mn-ea"/>
                          <a:cs typeface="+mn-cs"/>
                        </a:rPr>
                        <a:t>Unit 1 AoS2: categorisation of plastics as plastic-based (…LDPE) </a:t>
                      </a:r>
                    </a:p>
                  </a:txBody>
                  <a:tcPr/>
                </a:tc>
                <a:extLst>
                  <a:ext uri="{0D108BD9-81ED-4DB2-BD59-A6C34878D82A}">
                    <a16:rowId xmlns:a16="http://schemas.microsoft.com/office/drawing/2014/main" val="2488609561"/>
                  </a:ext>
                </a:extLst>
              </a:tr>
              <a:tr h="370840">
                <a:tc>
                  <a:txBody>
                    <a:bodyPr/>
                    <a:lstStyle/>
                    <a:p>
                      <a:r>
                        <a:rPr lang="en-US" sz="1800" dirty="0">
                          <a:solidFill>
                            <a:schemeClr val="tx1"/>
                          </a:solidFill>
                        </a:rPr>
                        <a:t>Option 3: The chemistry of Aboriginal and Torres Strait Islander peoples’ practices</a:t>
                      </a:r>
                    </a:p>
                  </a:txBody>
                  <a:tcPr/>
                </a:tc>
                <a:tc>
                  <a:txBody>
                    <a:bodyPr/>
                    <a:lstStyle/>
                    <a:p>
                      <a:r>
                        <a:rPr lang="en-US" sz="1800" dirty="0">
                          <a:solidFill>
                            <a:schemeClr val="tx1"/>
                          </a:solidFill>
                        </a:rPr>
                        <a:t>Which plants are important to Aboriginal and Torres Strait Islander peoples?</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a:ea typeface="+mn-ea"/>
                          <a:cs typeface="+mn-cs"/>
                        </a:rPr>
                        <a:t>Unit 1 AoS1: polar and non-polar character with reference to the shape of the molecule?</a:t>
                      </a:r>
                    </a:p>
                  </a:txBody>
                  <a:tcPr/>
                </a:tc>
                <a:extLst>
                  <a:ext uri="{0D108BD9-81ED-4DB2-BD59-A6C34878D82A}">
                    <a16:rowId xmlns:a16="http://schemas.microsoft.com/office/drawing/2014/main" val="3432127186"/>
                  </a:ext>
                </a:extLst>
              </a:tr>
              <a:tr h="370840">
                <a:tc>
                  <a:txBody>
                    <a:bodyPr/>
                    <a:lstStyle/>
                    <a:p>
                      <a:r>
                        <a:rPr lang="en-US" sz="1800" dirty="0">
                          <a:solidFill>
                            <a:schemeClr val="tx1"/>
                          </a:solidFill>
                        </a:rPr>
                        <a:t>Option 4: The sustainability of a commercial product or material</a:t>
                      </a:r>
                    </a:p>
                  </a:txBody>
                  <a:tcPr/>
                </a:tc>
                <a:tc>
                  <a:txBody>
                    <a:bodyPr/>
                    <a:lstStyle/>
                    <a:p>
                      <a:r>
                        <a:rPr lang="en-US" sz="1800" dirty="0">
                          <a:solidFill>
                            <a:schemeClr val="tx1"/>
                          </a:solidFill>
                        </a:rPr>
                        <a:t>To what extent have manufacturing processes become ‘greener?</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a:ea typeface="+mn-ea"/>
                          <a:cs typeface="+mn-cs"/>
                        </a:rPr>
                        <a:t>Unit 1 AoS1: recycling processes for element recovery</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a:ea typeface="+mn-ea"/>
                          <a:cs typeface="+mn-cs"/>
                        </a:rPr>
                        <a:t>Unit 1 AoS2: innovations in polymer manufacture</a:t>
                      </a:r>
                    </a:p>
                  </a:txBody>
                  <a:tcPr/>
                </a:tc>
                <a:extLst>
                  <a:ext uri="{0D108BD9-81ED-4DB2-BD59-A6C34878D82A}">
                    <a16:rowId xmlns:a16="http://schemas.microsoft.com/office/drawing/2014/main" val="3290663721"/>
                  </a:ext>
                </a:extLst>
              </a:tr>
            </a:tbl>
          </a:graphicData>
        </a:graphic>
      </p:graphicFrame>
    </p:spTree>
    <p:extLst>
      <p:ext uri="{BB962C8B-B14F-4D97-AF65-F5344CB8AC3E}">
        <p14:creationId xmlns:p14="http://schemas.microsoft.com/office/powerpoint/2010/main" val="170412971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71" y="119874"/>
            <a:ext cx="11617291" cy="1143000"/>
          </a:xfrm>
        </p:spPr>
        <p:txBody>
          <a:bodyPr/>
          <a:lstStyle/>
          <a:p>
            <a:r>
              <a:rPr lang="en-AU" dirty="0"/>
              <a:t>Units 3 and 4 Structure</a:t>
            </a:r>
          </a:p>
        </p:txBody>
      </p:sp>
      <p:graphicFrame>
        <p:nvGraphicFramePr>
          <p:cNvPr id="4" name="Table 3">
            <a:extLst>
              <a:ext uri="{FF2B5EF4-FFF2-40B4-BE49-F238E27FC236}">
                <a16:creationId xmlns:a16="http://schemas.microsoft.com/office/drawing/2014/main" id="{639AB025-0FA2-4D4F-B4CE-811DC0602BC0}"/>
              </a:ext>
            </a:extLst>
          </p:cNvPr>
          <p:cNvGraphicFramePr>
            <a:graphicFrameLocks noGrp="1"/>
          </p:cNvGraphicFramePr>
          <p:nvPr>
            <p:extLst>
              <p:ext uri="{D42A27DB-BD31-4B8C-83A1-F6EECF244321}">
                <p14:modId xmlns:p14="http://schemas.microsoft.com/office/powerpoint/2010/main" val="3436135389"/>
              </p:ext>
            </p:extLst>
          </p:nvPr>
        </p:nvGraphicFramePr>
        <p:xfrm>
          <a:off x="143338" y="1262874"/>
          <a:ext cx="11905324" cy="4709160"/>
        </p:xfrm>
        <a:graphic>
          <a:graphicData uri="http://schemas.openxmlformats.org/drawingml/2006/table">
            <a:tbl>
              <a:tblPr firstRow="1" bandRow="1">
                <a:tableStyleId>{21E4AEA4-8DFA-4A89-87EB-49C32662AFE0}</a:tableStyleId>
              </a:tblPr>
              <a:tblGrid>
                <a:gridCol w="2899665">
                  <a:extLst>
                    <a:ext uri="{9D8B030D-6E8A-4147-A177-3AD203B41FA5}">
                      <a16:colId xmlns:a16="http://schemas.microsoft.com/office/drawing/2014/main" val="1171226755"/>
                    </a:ext>
                  </a:extLst>
                </a:gridCol>
                <a:gridCol w="9005659">
                  <a:extLst>
                    <a:ext uri="{9D8B030D-6E8A-4147-A177-3AD203B41FA5}">
                      <a16:colId xmlns:a16="http://schemas.microsoft.com/office/drawing/2014/main" val="3266437682"/>
                    </a:ext>
                  </a:extLst>
                </a:gridCol>
              </a:tblGrid>
              <a:tr h="425524">
                <a:tc>
                  <a:txBody>
                    <a:bodyPr/>
                    <a:lstStyle/>
                    <a:p>
                      <a:r>
                        <a:rPr lang="en-AU" sz="2100" dirty="0"/>
                        <a:t>Unit titles</a:t>
                      </a:r>
                    </a:p>
                  </a:txBody>
                  <a:tcPr marL="121920" marR="121920" marT="60960" marB="60960"/>
                </a:tc>
                <a:tc>
                  <a:txBody>
                    <a:bodyPr/>
                    <a:lstStyle/>
                    <a:p>
                      <a:r>
                        <a:rPr lang="en-AU" sz="2100" dirty="0"/>
                        <a:t>Area of Study titles</a:t>
                      </a:r>
                    </a:p>
                  </a:txBody>
                  <a:tcPr marL="121920" marR="121920" marT="60960" marB="60960"/>
                </a:tc>
                <a:extLst>
                  <a:ext uri="{0D108BD9-81ED-4DB2-BD59-A6C34878D82A}">
                    <a16:rowId xmlns:a16="http://schemas.microsoft.com/office/drawing/2014/main" val="3770828096"/>
                  </a:ext>
                </a:extLst>
              </a:tr>
              <a:tr h="172791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2400" b="1" dirty="0">
                          <a:solidFill>
                            <a:schemeClr val="tx1"/>
                          </a:solidFill>
                        </a:rPr>
                        <a:t>Unit 3: </a:t>
                      </a:r>
                      <a:r>
                        <a:rPr lang="en-AU" sz="2400" dirty="0">
                          <a:solidFill>
                            <a:schemeClr val="tx1"/>
                          </a:solidFill>
                        </a:rPr>
                        <a:t>How can design and innovation help to optimise chemical processes?</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b="1" dirty="0">
                          <a:solidFill>
                            <a:schemeClr val="tx1"/>
                          </a:solidFill>
                        </a:rPr>
                        <a:t>Area</a:t>
                      </a:r>
                      <a:r>
                        <a:rPr lang="en-AU" sz="2400" b="1" baseline="0" dirty="0">
                          <a:solidFill>
                            <a:schemeClr val="tx1"/>
                          </a:solidFill>
                        </a:rPr>
                        <a:t> of Study 1: </a:t>
                      </a:r>
                      <a:r>
                        <a:rPr lang="en-AU" sz="2400" b="0" baseline="0" dirty="0">
                          <a:solidFill>
                            <a:schemeClr val="tx1"/>
                          </a:solidFill>
                        </a:rPr>
                        <a:t>What are the current and future options for supplying energy?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400" b="1" baseline="0" dirty="0">
                          <a:solidFill>
                            <a:schemeClr val="tx1"/>
                          </a:solidFill>
                        </a:rPr>
                        <a:t>Area of Study 2: </a:t>
                      </a:r>
                      <a:r>
                        <a:rPr lang="en-AU" sz="2400" baseline="0" dirty="0">
                          <a:solidFill>
                            <a:schemeClr val="tx1"/>
                          </a:solidFill>
                        </a:rPr>
                        <a:t>How can the rate and yield of chemical reactions be optimised?</a:t>
                      </a:r>
                    </a:p>
                  </a:txBody>
                  <a:tcPr marL="121920" marR="121920" marT="60960" marB="60960"/>
                </a:tc>
                <a:extLst>
                  <a:ext uri="{0D108BD9-81ED-4DB2-BD59-A6C34878D82A}">
                    <a16:rowId xmlns:a16="http://schemas.microsoft.com/office/drawing/2014/main" val="336321460"/>
                  </a:ext>
                </a:extLst>
              </a:tr>
              <a:tr h="181826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2400" b="1" dirty="0">
                          <a:solidFill>
                            <a:schemeClr val="tx1"/>
                          </a:solidFill>
                        </a:rPr>
                        <a:t>Unit</a:t>
                      </a:r>
                      <a:r>
                        <a:rPr lang="en-AU" sz="2400" b="1" baseline="0" dirty="0">
                          <a:solidFill>
                            <a:schemeClr val="tx1"/>
                          </a:solidFill>
                        </a:rPr>
                        <a:t> 4: </a:t>
                      </a:r>
                      <a:r>
                        <a:rPr lang="en-AU" sz="2400" baseline="0" dirty="0">
                          <a:solidFill>
                            <a:schemeClr val="tx1"/>
                          </a:solidFill>
                        </a:rPr>
                        <a:t>How are carbon-based compounds designed for purpose?</a:t>
                      </a:r>
                      <a:endParaRPr lang="en-AU" sz="2400" dirty="0">
                        <a:solidFill>
                          <a:schemeClr val="tx1"/>
                        </a:solidFill>
                      </a:endParaRP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b="1" dirty="0">
                          <a:solidFill>
                            <a:schemeClr val="tx1"/>
                          </a:solidFill>
                        </a:rPr>
                        <a:t>Area</a:t>
                      </a:r>
                      <a:r>
                        <a:rPr lang="en-AU" sz="2400" b="1" baseline="0" dirty="0">
                          <a:solidFill>
                            <a:schemeClr val="tx1"/>
                          </a:solidFill>
                        </a:rPr>
                        <a:t> of Study 1: </a:t>
                      </a:r>
                      <a:r>
                        <a:rPr lang="en-AU" sz="2400" baseline="0" dirty="0">
                          <a:solidFill>
                            <a:schemeClr val="tx1"/>
                          </a:solidFill>
                        </a:rPr>
                        <a:t>How are organic compounds categorised and synthesised?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400" b="1" baseline="0" dirty="0">
                          <a:solidFill>
                            <a:schemeClr val="tx1"/>
                          </a:solidFill>
                        </a:rPr>
                        <a:t>Area of Study 2: </a:t>
                      </a:r>
                      <a:r>
                        <a:rPr lang="en-AU" sz="2400" dirty="0">
                          <a:solidFill>
                            <a:schemeClr val="tx1"/>
                          </a:solidFill>
                        </a:rPr>
                        <a:t>How </a:t>
                      </a:r>
                      <a:r>
                        <a:rPr lang="en-AU" sz="2400" baseline="0" dirty="0">
                          <a:solidFill>
                            <a:schemeClr val="tx1"/>
                          </a:solidFill>
                        </a:rPr>
                        <a:t>are organic compounds analysed and used?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400" b="1" baseline="0" dirty="0">
                          <a:solidFill>
                            <a:schemeClr val="tx1"/>
                          </a:solidFill>
                        </a:rPr>
                        <a:t>Area of Study 3: </a:t>
                      </a:r>
                      <a:r>
                        <a:rPr lang="en-AU" sz="2400" b="0" baseline="0" dirty="0">
                          <a:solidFill>
                            <a:schemeClr val="tx1"/>
                          </a:solidFill>
                        </a:rPr>
                        <a:t>How is scientific inquiry used to investigate the sustainable production of energy and/or materials?</a:t>
                      </a:r>
                      <a:endParaRPr lang="en-AU" sz="2400" b="0" dirty="0">
                        <a:solidFill>
                          <a:schemeClr val="tx1"/>
                        </a:solidFill>
                      </a:endParaRPr>
                    </a:p>
                  </a:txBody>
                  <a:tcPr marL="121920" marR="121920" marT="60960" marB="60960"/>
                </a:tc>
                <a:extLst>
                  <a:ext uri="{0D108BD9-81ED-4DB2-BD59-A6C34878D82A}">
                    <a16:rowId xmlns:a16="http://schemas.microsoft.com/office/drawing/2014/main" val="3359036003"/>
                  </a:ext>
                </a:extLst>
              </a:tr>
            </a:tbl>
          </a:graphicData>
        </a:graphic>
      </p:graphicFrame>
    </p:spTree>
    <p:extLst>
      <p:ext uri="{BB962C8B-B14F-4D97-AF65-F5344CB8AC3E}">
        <p14:creationId xmlns:p14="http://schemas.microsoft.com/office/powerpoint/2010/main" val="319026091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349" y="188466"/>
            <a:ext cx="11617291" cy="902915"/>
          </a:xfrm>
        </p:spPr>
        <p:txBody>
          <a:bodyPr/>
          <a:lstStyle/>
          <a:p>
            <a:r>
              <a:rPr lang="en-AU" sz="4000" dirty="0">
                <a:latin typeface="Arial" charset="0"/>
                <a:ea typeface="Arial" charset="0"/>
                <a:cs typeface="Arial" charset="0"/>
              </a:rPr>
              <a:t>Curriculum and assessment programs</a:t>
            </a:r>
            <a:endParaRPr lang="en-AU" sz="4000" dirty="0"/>
          </a:p>
        </p:txBody>
      </p:sp>
      <p:sp>
        <p:nvSpPr>
          <p:cNvPr id="3" name="Content Placeholder 2"/>
          <p:cNvSpPr>
            <a:spLocks noGrp="1"/>
          </p:cNvSpPr>
          <p:nvPr>
            <p:ph idx="1"/>
          </p:nvPr>
        </p:nvSpPr>
        <p:spPr>
          <a:xfrm>
            <a:off x="239349" y="1091381"/>
            <a:ext cx="11617291" cy="4876800"/>
          </a:xfrm>
        </p:spPr>
        <p:txBody>
          <a:bodyPr/>
          <a:lstStyle/>
          <a:p>
            <a:r>
              <a:rPr lang="en-US" sz="2400" dirty="0"/>
              <a:t>Each school is different:</a:t>
            </a:r>
          </a:p>
          <a:p>
            <a:pPr lvl="1">
              <a:buFontTx/>
              <a:buChar char="-"/>
            </a:pPr>
            <a:r>
              <a:rPr lang="en-US" sz="2400" dirty="0"/>
              <a:t>different contexts in which students operate </a:t>
            </a:r>
          </a:p>
          <a:p>
            <a:pPr lvl="1">
              <a:buFontTx/>
              <a:buChar char="-"/>
            </a:pPr>
            <a:r>
              <a:rPr lang="en-US" sz="2400" dirty="0"/>
              <a:t>different circumstances in which schools are situated</a:t>
            </a:r>
          </a:p>
          <a:p>
            <a:r>
              <a:rPr lang="en-US" sz="2400" dirty="0"/>
              <a:t>Students will have different:</a:t>
            </a:r>
          </a:p>
          <a:p>
            <a:pPr lvl="1">
              <a:buFontTx/>
              <a:buChar char="-"/>
            </a:pPr>
            <a:r>
              <a:rPr lang="en-US" sz="2400" dirty="0"/>
              <a:t>strengths and talents</a:t>
            </a:r>
          </a:p>
          <a:p>
            <a:pPr lvl="1">
              <a:buFontTx/>
              <a:buChar char="-"/>
            </a:pPr>
            <a:r>
              <a:rPr lang="en-US" sz="2400" dirty="0"/>
              <a:t>available resources</a:t>
            </a:r>
          </a:p>
          <a:p>
            <a:r>
              <a:rPr lang="en-US" sz="2400" dirty="0"/>
              <a:t>Schools have flexibility in:</a:t>
            </a:r>
          </a:p>
          <a:p>
            <a:pPr lvl="1">
              <a:buFontTx/>
              <a:buChar char="-"/>
            </a:pPr>
            <a:r>
              <a:rPr lang="en-US" sz="2400" dirty="0"/>
              <a:t>designing curriculum programs that meet the needs of their cohort and the context in which they are learning</a:t>
            </a:r>
          </a:p>
          <a:p>
            <a:pPr lvl="1">
              <a:buFontTx/>
              <a:buChar char="-"/>
            </a:pPr>
            <a:r>
              <a:rPr lang="en-US" sz="2400" dirty="0"/>
              <a:t>developing assessment programs that are aligned to the </a:t>
            </a:r>
            <a:r>
              <a:rPr lang="en-US" sz="2400" i="1" dirty="0"/>
              <a:t>VCE Chemistry Study Design </a:t>
            </a:r>
            <a:r>
              <a:rPr lang="en-US" sz="2400" dirty="0"/>
              <a:t>and comply with VCE assessment principles. </a:t>
            </a:r>
          </a:p>
          <a:p>
            <a:endParaRPr lang="en-AU" dirty="0"/>
          </a:p>
        </p:txBody>
      </p:sp>
    </p:spTree>
    <p:extLst>
      <p:ext uri="{BB962C8B-B14F-4D97-AF65-F5344CB8AC3E}">
        <p14:creationId xmlns:p14="http://schemas.microsoft.com/office/powerpoint/2010/main" val="392787767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349" y="260648"/>
            <a:ext cx="11617291" cy="1143000"/>
          </a:xfrm>
        </p:spPr>
        <p:txBody>
          <a:bodyPr/>
          <a:lstStyle/>
          <a:p>
            <a:r>
              <a:rPr lang="en-AU" dirty="0"/>
              <a:t>Planning template</a:t>
            </a:r>
          </a:p>
        </p:txBody>
      </p:sp>
      <p:sp>
        <p:nvSpPr>
          <p:cNvPr id="5" name="TextBox 4"/>
          <p:cNvSpPr txBox="1"/>
          <p:nvPr/>
        </p:nvSpPr>
        <p:spPr>
          <a:xfrm>
            <a:off x="310614" y="5095937"/>
            <a:ext cx="11474757" cy="1077026"/>
          </a:xfrm>
          <a:prstGeom prst="rect">
            <a:avLst/>
          </a:prstGeom>
          <a:noFill/>
        </p:spPr>
        <p:txBody>
          <a:bodyPr wrap="square" rtlCol="0">
            <a:spAutoFit/>
          </a:bodyPr>
          <a:lstStyle/>
          <a:p>
            <a:r>
              <a:rPr lang="en-AU" sz="2133" dirty="0"/>
              <a:t>Whilst designed specifically for schools seeking to deliver a VCE study for the first time, the </a:t>
            </a:r>
            <a:r>
              <a:rPr lang="en-AU" sz="2133" u="sng" dirty="0">
                <a:solidFill>
                  <a:schemeClr val="accent6"/>
                </a:solidFill>
              </a:rPr>
              <a:t>VCE Curriculum and Assessment Plans </a:t>
            </a:r>
            <a:r>
              <a:rPr lang="en-AU" sz="2133" dirty="0"/>
              <a:t>are a useful tool for all teachers in planning assessment.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5623" y="86398"/>
            <a:ext cx="1347217" cy="1347217"/>
          </a:xfrm>
          <a:prstGeom prst="rect">
            <a:avLst/>
          </a:prstGeom>
        </p:spPr>
      </p:pic>
      <p:pic>
        <p:nvPicPr>
          <p:cNvPr id="7" name="Content Placeholder 3">
            <a:extLst>
              <a:ext uri="{FF2B5EF4-FFF2-40B4-BE49-F238E27FC236}">
                <a16:creationId xmlns:a16="http://schemas.microsoft.com/office/drawing/2014/main" id="{EF3935EC-93EA-44F0-A06D-6604C930E0A8}"/>
              </a:ext>
            </a:extLst>
          </p:cNvPr>
          <p:cNvPicPr>
            <a:picLocks noGrp="1" noChangeAspect="1"/>
          </p:cNvPicPr>
          <p:nvPr>
            <p:ph idx="1"/>
          </p:nvPr>
        </p:nvPicPr>
        <p:blipFill>
          <a:blip r:embed="rId4"/>
          <a:stretch>
            <a:fillRect/>
          </a:stretch>
        </p:blipFill>
        <p:spPr>
          <a:xfrm>
            <a:off x="130997" y="1607865"/>
            <a:ext cx="11833993" cy="3313822"/>
          </a:xfrm>
          <a:prstGeom prst="rect">
            <a:avLst/>
          </a:prstGeom>
        </p:spPr>
      </p:pic>
    </p:spTree>
    <p:extLst>
      <p:ext uri="{BB962C8B-B14F-4D97-AF65-F5344CB8AC3E}">
        <p14:creationId xmlns:p14="http://schemas.microsoft.com/office/powerpoint/2010/main" val="333100406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349" y="225408"/>
            <a:ext cx="11617291" cy="1143000"/>
          </a:xfrm>
        </p:spPr>
        <p:txBody>
          <a:bodyPr/>
          <a:lstStyle/>
          <a:p>
            <a:r>
              <a:rPr lang="en-AU" dirty="0">
                <a:latin typeface="Arial" charset="0"/>
                <a:ea typeface="Arial" charset="0"/>
                <a:cs typeface="Arial" charset="0"/>
              </a:rPr>
              <a:t>Units 1-4 School-based Assessment</a:t>
            </a:r>
            <a:endParaRPr lang="en-AU" dirty="0"/>
          </a:p>
        </p:txBody>
      </p:sp>
      <p:sp>
        <p:nvSpPr>
          <p:cNvPr id="3" name="Content Placeholder 2"/>
          <p:cNvSpPr>
            <a:spLocks noGrp="1"/>
          </p:cNvSpPr>
          <p:nvPr>
            <p:ph idx="1"/>
          </p:nvPr>
        </p:nvSpPr>
        <p:spPr>
          <a:xfrm>
            <a:off x="239349" y="1487055"/>
            <a:ext cx="11617291" cy="4170218"/>
          </a:xfrm>
        </p:spPr>
        <p:txBody>
          <a:bodyPr/>
          <a:lstStyle/>
          <a:p>
            <a:pPr marL="0" indent="0">
              <a:buNone/>
            </a:pPr>
            <a:r>
              <a:rPr lang="en-AU" sz="4000" dirty="0">
                <a:solidFill>
                  <a:schemeClr val="accent6"/>
                </a:solidFill>
              </a:rPr>
              <a:t>Two forms of assessment for each outcome:</a:t>
            </a:r>
          </a:p>
          <a:p>
            <a:pPr marL="0" indent="0">
              <a:buNone/>
            </a:pPr>
            <a:endParaRPr lang="en-AU" sz="1100" dirty="0">
              <a:solidFill>
                <a:schemeClr val="accent6"/>
              </a:solidFill>
            </a:endParaRPr>
          </a:p>
          <a:p>
            <a:r>
              <a:rPr lang="en-AU" sz="3600" dirty="0"/>
              <a:t>Satisfactory completion of an outcome (S or N)</a:t>
            </a:r>
          </a:p>
          <a:p>
            <a:pPr marL="634984" lvl="1" indent="0">
              <a:buNone/>
            </a:pPr>
            <a:r>
              <a:rPr lang="en-AU" sz="3067" dirty="0"/>
              <a:t>- Units 1-4</a:t>
            </a:r>
          </a:p>
          <a:p>
            <a:r>
              <a:rPr lang="en-AU" sz="3600" dirty="0"/>
              <a:t>Levels of achievement </a:t>
            </a:r>
          </a:p>
          <a:p>
            <a:pPr lvl="1">
              <a:buFontTx/>
              <a:buChar char="-"/>
            </a:pPr>
            <a:r>
              <a:rPr lang="en-AU" sz="3067" dirty="0"/>
              <a:t>school-based in Units 1 and 2</a:t>
            </a:r>
          </a:p>
          <a:p>
            <a:pPr lvl="1">
              <a:buFontTx/>
              <a:buChar char="-"/>
            </a:pPr>
            <a:r>
              <a:rPr lang="en-AU" sz="3067" dirty="0"/>
              <a:t>School-assessed Coursework (SAC) moderated against external examination in Units 3 and 4)</a:t>
            </a:r>
            <a:endParaRPr lang="en-US" sz="3067" dirty="0"/>
          </a:p>
          <a:p>
            <a:endParaRPr lang="en-AU" dirty="0"/>
          </a:p>
        </p:txBody>
      </p:sp>
    </p:spTree>
    <p:extLst>
      <p:ext uri="{BB962C8B-B14F-4D97-AF65-F5344CB8AC3E}">
        <p14:creationId xmlns:p14="http://schemas.microsoft.com/office/powerpoint/2010/main" val="76475570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VCE resources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313025"/>
              </p:ext>
            </p:extLst>
          </p:nvPr>
        </p:nvGraphicFramePr>
        <p:xfrm>
          <a:off x="334297" y="235975"/>
          <a:ext cx="11710220" cy="6469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055005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08151-15FD-4CAD-91DD-00AE4C1F87AD}"/>
              </a:ext>
            </a:extLst>
          </p:cNvPr>
          <p:cNvSpPr>
            <a:spLocks noGrp="1"/>
          </p:cNvSpPr>
          <p:nvPr>
            <p:ph type="title"/>
          </p:nvPr>
        </p:nvSpPr>
        <p:spPr>
          <a:xfrm>
            <a:off x="1140542" y="260648"/>
            <a:ext cx="10716098" cy="1143000"/>
          </a:xfrm>
        </p:spPr>
        <p:txBody>
          <a:bodyPr/>
          <a:lstStyle/>
          <a:p>
            <a:r>
              <a:rPr lang="en-US" dirty="0"/>
              <a:t>VCE assessment principles</a:t>
            </a:r>
          </a:p>
        </p:txBody>
      </p:sp>
      <p:sp>
        <p:nvSpPr>
          <p:cNvPr id="3" name="Content Placeholder 2">
            <a:extLst>
              <a:ext uri="{FF2B5EF4-FFF2-40B4-BE49-F238E27FC236}">
                <a16:creationId xmlns:a16="http://schemas.microsoft.com/office/drawing/2014/main" id="{108F9060-D625-428F-A98A-A9C73CC5AB49}"/>
              </a:ext>
            </a:extLst>
          </p:cNvPr>
          <p:cNvSpPr>
            <a:spLocks noGrp="1"/>
          </p:cNvSpPr>
          <p:nvPr>
            <p:ph idx="1"/>
          </p:nvPr>
        </p:nvSpPr>
        <p:spPr>
          <a:xfrm>
            <a:off x="1140542" y="1579050"/>
            <a:ext cx="10716098" cy="3962400"/>
          </a:xfrm>
        </p:spPr>
        <p:txBody>
          <a:bodyPr/>
          <a:lstStyle/>
          <a:p>
            <a:pPr marL="0" indent="0">
              <a:buNone/>
            </a:pPr>
            <a:r>
              <a:rPr lang="en-AU" sz="3600" dirty="0"/>
              <a:t>The VCE Assessment Principles state that assessment should be: </a:t>
            </a:r>
          </a:p>
          <a:p>
            <a:r>
              <a:rPr lang="en-AU" sz="3600" i="1" dirty="0">
                <a:solidFill>
                  <a:schemeClr val="tx1"/>
                </a:solidFill>
              </a:rPr>
              <a:t>valid and reasonable</a:t>
            </a:r>
            <a:endParaRPr lang="en-AU" sz="3600" dirty="0">
              <a:solidFill>
                <a:schemeClr val="tx1"/>
              </a:solidFill>
            </a:endParaRPr>
          </a:p>
          <a:p>
            <a:r>
              <a:rPr lang="en-AU" sz="3600" i="1" dirty="0">
                <a:solidFill>
                  <a:schemeClr val="tx1"/>
                </a:solidFill>
              </a:rPr>
              <a:t>equitable</a:t>
            </a:r>
            <a:endParaRPr lang="en-AU" sz="3600" dirty="0">
              <a:solidFill>
                <a:schemeClr val="tx1"/>
              </a:solidFill>
            </a:endParaRPr>
          </a:p>
          <a:p>
            <a:r>
              <a:rPr lang="en-AU" sz="3600" i="1" dirty="0">
                <a:solidFill>
                  <a:schemeClr val="tx1"/>
                </a:solidFill>
              </a:rPr>
              <a:t>balanced</a:t>
            </a:r>
            <a:endParaRPr lang="en-AU" sz="3600" dirty="0">
              <a:solidFill>
                <a:schemeClr val="tx1"/>
              </a:solidFill>
            </a:endParaRPr>
          </a:p>
          <a:p>
            <a:r>
              <a:rPr lang="en-AU" sz="3600" i="1" dirty="0">
                <a:solidFill>
                  <a:schemeClr val="tx1"/>
                </a:solidFill>
              </a:rPr>
              <a:t>efficient</a:t>
            </a:r>
          </a:p>
          <a:p>
            <a:endParaRPr lang="en-US" dirty="0"/>
          </a:p>
        </p:txBody>
      </p:sp>
    </p:spTree>
    <p:extLst>
      <p:ext uri="{BB962C8B-B14F-4D97-AF65-F5344CB8AC3E}">
        <p14:creationId xmlns:p14="http://schemas.microsoft.com/office/powerpoint/2010/main" val="102581663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E84D0-A465-4B0B-8970-942B14A3DFBA}"/>
              </a:ext>
            </a:extLst>
          </p:cNvPr>
          <p:cNvSpPr>
            <a:spLocks noGrp="1"/>
          </p:cNvSpPr>
          <p:nvPr>
            <p:ph type="title"/>
          </p:nvPr>
        </p:nvSpPr>
        <p:spPr/>
        <p:txBody>
          <a:bodyPr/>
          <a:lstStyle/>
          <a:p>
            <a:r>
              <a:rPr lang="en-AU" dirty="0"/>
              <a:t>VCE Assessment principles</a:t>
            </a:r>
          </a:p>
        </p:txBody>
      </p:sp>
      <p:sp>
        <p:nvSpPr>
          <p:cNvPr id="5" name="Text Placeholder 4">
            <a:extLst>
              <a:ext uri="{FF2B5EF4-FFF2-40B4-BE49-F238E27FC236}">
                <a16:creationId xmlns:a16="http://schemas.microsoft.com/office/drawing/2014/main" id="{9A7E8864-C85F-4B34-A1EC-984421D9A20C}"/>
              </a:ext>
            </a:extLst>
          </p:cNvPr>
          <p:cNvSpPr>
            <a:spLocks noGrp="1"/>
          </p:cNvSpPr>
          <p:nvPr>
            <p:ph type="body" idx="1"/>
          </p:nvPr>
        </p:nvSpPr>
        <p:spPr/>
        <p:txBody>
          <a:bodyPr/>
          <a:lstStyle/>
          <a:p>
            <a:r>
              <a:rPr lang="en-AU" dirty="0"/>
              <a:t>Valid</a:t>
            </a:r>
          </a:p>
        </p:txBody>
      </p:sp>
      <p:sp>
        <p:nvSpPr>
          <p:cNvPr id="6" name="Content Placeholder 5">
            <a:extLst>
              <a:ext uri="{FF2B5EF4-FFF2-40B4-BE49-F238E27FC236}">
                <a16:creationId xmlns:a16="http://schemas.microsoft.com/office/drawing/2014/main" id="{2F9EB233-B8C5-469E-B502-C9078BA9FC9C}"/>
              </a:ext>
            </a:extLst>
          </p:cNvPr>
          <p:cNvSpPr>
            <a:spLocks noGrp="1"/>
          </p:cNvSpPr>
          <p:nvPr>
            <p:ph sz="half" idx="2"/>
          </p:nvPr>
        </p:nvSpPr>
        <p:spPr>
          <a:xfrm>
            <a:off x="239349" y="2292350"/>
            <a:ext cx="5760640" cy="3632927"/>
          </a:xfrm>
        </p:spPr>
        <p:txBody>
          <a:bodyPr/>
          <a:lstStyle/>
          <a:p>
            <a:r>
              <a:rPr lang="en-AU" sz="2400" dirty="0">
                <a:latin typeface="Arial" panose="020B0604020202020204" pitchFamily="34" charset="0"/>
                <a:cs typeface="Arial" panose="020B0604020202020204" pitchFamily="34" charset="0"/>
              </a:rPr>
              <a:t>fair and reasonable</a:t>
            </a:r>
          </a:p>
          <a:p>
            <a:r>
              <a:rPr lang="en-AU" sz="2400" dirty="0">
                <a:latin typeface="Arial" panose="020B0604020202020204" pitchFamily="34" charset="0"/>
                <a:cs typeface="Arial" panose="020B0604020202020204" pitchFamily="34" charset="0"/>
              </a:rPr>
              <a:t>designated task type</a:t>
            </a:r>
          </a:p>
          <a:p>
            <a:r>
              <a:rPr lang="en-AU" sz="2400" dirty="0">
                <a:latin typeface="Arial" panose="020B0604020202020204" pitchFamily="34" charset="0"/>
                <a:cs typeface="Arial" panose="020B0604020202020204" pitchFamily="34" charset="0"/>
              </a:rPr>
              <a:t>conducted under fair conditions for all students</a:t>
            </a:r>
          </a:p>
          <a:p>
            <a:r>
              <a:rPr lang="en-AU" sz="2400" dirty="0">
                <a:latin typeface="Arial" panose="020B0604020202020204" pitchFamily="34" charset="0"/>
                <a:cs typeface="Arial" panose="020B0604020202020204" pitchFamily="34" charset="0"/>
              </a:rPr>
              <a:t>clear instructions included</a:t>
            </a:r>
          </a:p>
          <a:p>
            <a:endParaRPr lang="en-AU" dirty="0"/>
          </a:p>
        </p:txBody>
      </p:sp>
      <p:sp>
        <p:nvSpPr>
          <p:cNvPr id="7" name="Text Placeholder 6">
            <a:extLst>
              <a:ext uri="{FF2B5EF4-FFF2-40B4-BE49-F238E27FC236}">
                <a16:creationId xmlns:a16="http://schemas.microsoft.com/office/drawing/2014/main" id="{1983FB42-8CF1-40F4-A10D-F06077ECAD66}"/>
              </a:ext>
            </a:extLst>
          </p:cNvPr>
          <p:cNvSpPr>
            <a:spLocks noGrp="1"/>
          </p:cNvSpPr>
          <p:nvPr>
            <p:ph type="body" idx="10"/>
          </p:nvPr>
        </p:nvSpPr>
        <p:spPr/>
        <p:txBody>
          <a:bodyPr/>
          <a:lstStyle/>
          <a:p>
            <a:r>
              <a:rPr lang="en-AU" dirty="0"/>
              <a:t>Equitable</a:t>
            </a:r>
          </a:p>
        </p:txBody>
      </p:sp>
      <p:sp>
        <p:nvSpPr>
          <p:cNvPr id="8" name="Content Placeholder 7">
            <a:extLst>
              <a:ext uri="{FF2B5EF4-FFF2-40B4-BE49-F238E27FC236}">
                <a16:creationId xmlns:a16="http://schemas.microsoft.com/office/drawing/2014/main" id="{85E433E0-4A51-4679-9A7C-19E15D55FEE2}"/>
              </a:ext>
            </a:extLst>
          </p:cNvPr>
          <p:cNvSpPr>
            <a:spLocks noGrp="1"/>
          </p:cNvSpPr>
          <p:nvPr>
            <p:ph sz="half" idx="11"/>
          </p:nvPr>
        </p:nvSpPr>
        <p:spPr>
          <a:xfrm>
            <a:off x="6192011" y="2292349"/>
            <a:ext cx="5760640" cy="3632928"/>
          </a:xfrm>
        </p:spPr>
        <p:txBody>
          <a:bodyPr/>
          <a:lstStyle/>
          <a:p>
            <a:r>
              <a:rPr lang="en-AU" sz="2400" dirty="0">
                <a:latin typeface="Arial" panose="020B0604020202020204" pitchFamily="34" charset="0"/>
                <a:cs typeface="Arial" panose="020B0604020202020204" pitchFamily="34" charset="0"/>
              </a:rPr>
              <a:t>accessible to all students</a:t>
            </a:r>
          </a:p>
          <a:p>
            <a:r>
              <a:rPr lang="en-AU" sz="2400" dirty="0">
                <a:latin typeface="Arial" panose="020B0604020202020204" pitchFamily="34" charset="0"/>
                <a:cs typeface="Arial" panose="020B0604020202020204" pitchFamily="34" charset="0"/>
              </a:rPr>
              <a:t>doesn’t privilege or disadvantage certain groups of students</a:t>
            </a:r>
          </a:p>
          <a:p>
            <a:r>
              <a:rPr lang="en-AU" sz="2400" dirty="0">
                <a:latin typeface="Arial" panose="020B0604020202020204" pitchFamily="34" charset="0"/>
                <a:cs typeface="Arial" panose="020B0604020202020204" pitchFamily="34" charset="0"/>
              </a:rPr>
              <a:t>alternative tasks (if set) are comparable in scope and demand</a:t>
            </a:r>
          </a:p>
          <a:p>
            <a:endParaRPr lang="en-AU" dirty="0"/>
          </a:p>
        </p:txBody>
      </p:sp>
      <p:pic>
        <p:nvPicPr>
          <p:cNvPr id="9" name="Picture 2" descr="C:\Users\09740833\AppData\Local\Microsoft\Windows\Temporary Internet Files\Content.IE5\GLKHVBRQ\valid[1].jpg">
            <a:extLst>
              <a:ext uri="{FF2B5EF4-FFF2-40B4-BE49-F238E27FC236}">
                <a16:creationId xmlns:a16="http://schemas.microsoft.com/office/drawing/2014/main" id="{075709A6-F68D-4242-81FC-E84E3E3C4B58}"/>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20465" y="4689987"/>
            <a:ext cx="1937599" cy="12917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09740833\AppData\Local\Microsoft\Windows\Temporary Internet Files\Content.IE5\X09HMM91\EqualOpportunity[1].jpg">
            <a:extLst>
              <a:ext uri="{FF2B5EF4-FFF2-40B4-BE49-F238E27FC236}">
                <a16:creationId xmlns:a16="http://schemas.microsoft.com/office/drawing/2014/main" id="{C009D620-2466-402B-950B-FDAB10CEA38B}"/>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668099" y="4324026"/>
            <a:ext cx="2003435" cy="1688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22503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E84D0-A465-4B0B-8970-942B14A3DFBA}"/>
              </a:ext>
            </a:extLst>
          </p:cNvPr>
          <p:cNvSpPr>
            <a:spLocks noGrp="1"/>
          </p:cNvSpPr>
          <p:nvPr>
            <p:ph type="title"/>
          </p:nvPr>
        </p:nvSpPr>
        <p:spPr>
          <a:xfrm>
            <a:off x="239350" y="151014"/>
            <a:ext cx="11713301" cy="781709"/>
          </a:xfrm>
        </p:spPr>
        <p:txBody>
          <a:bodyPr/>
          <a:lstStyle/>
          <a:p>
            <a:r>
              <a:rPr lang="en-AU" dirty="0"/>
              <a:t>VCE Assessment principles</a:t>
            </a:r>
          </a:p>
        </p:txBody>
      </p:sp>
      <p:sp>
        <p:nvSpPr>
          <p:cNvPr id="5" name="Text Placeholder 4">
            <a:extLst>
              <a:ext uri="{FF2B5EF4-FFF2-40B4-BE49-F238E27FC236}">
                <a16:creationId xmlns:a16="http://schemas.microsoft.com/office/drawing/2014/main" id="{9A7E8864-C85F-4B34-A1EC-984421D9A20C}"/>
              </a:ext>
            </a:extLst>
          </p:cNvPr>
          <p:cNvSpPr>
            <a:spLocks noGrp="1"/>
          </p:cNvSpPr>
          <p:nvPr>
            <p:ph type="body" idx="1"/>
          </p:nvPr>
        </p:nvSpPr>
        <p:spPr>
          <a:xfrm>
            <a:off x="239349" y="1028734"/>
            <a:ext cx="5760640" cy="688036"/>
          </a:xfrm>
        </p:spPr>
        <p:txBody>
          <a:bodyPr/>
          <a:lstStyle/>
          <a:p>
            <a:r>
              <a:rPr lang="en-AU" dirty="0"/>
              <a:t>Balanced</a:t>
            </a:r>
          </a:p>
        </p:txBody>
      </p:sp>
      <p:sp>
        <p:nvSpPr>
          <p:cNvPr id="6" name="Content Placeholder 5">
            <a:extLst>
              <a:ext uri="{FF2B5EF4-FFF2-40B4-BE49-F238E27FC236}">
                <a16:creationId xmlns:a16="http://schemas.microsoft.com/office/drawing/2014/main" id="{2F9EB233-B8C5-469E-B502-C9078BA9FC9C}"/>
              </a:ext>
            </a:extLst>
          </p:cNvPr>
          <p:cNvSpPr>
            <a:spLocks noGrp="1"/>
          </p:cNvSpPr>
          <p:nvPr>
            <p:ph sz="half" idx="2"/>
          </p:nvPr>
        </p:nvSpPr>
        <p:spPr>
          <a:xfrm>
            <a:off x="239349" y="1812781"/>
            <a:ext cx="5760640" cy="4112497"/>
          </a:xfrm>
        </p:spPr>
        <p:txBody>
          <a:bodyPr/>
          <a:lstStyle/>
          <a:p>
            <a:r>
              <a:rPr lang="en-AU" sz="2400" dirty="0">
                <a:latin typeface="Arial" panose="020B0604020202020204" pitchFamily="34" charset="0"/>
                <a:cs typeface="Arial" panose="020B0604020202020204" pitchFamily="34" charset="0"/>
              </a:rPr>
              <a:t>variety of task types used</a:t>
            </a:r>
          </a:p>
          <a:p>
            <a:r>
              <a:rPr lang="en-AU" sz="2400" dirty="0">
                <a:latin typeface="Arial" panose="020B0604020202020204" pitchFamily="34" charset="0"/>
                <a:cs typeface="Arial" panose="020B0604020202020204" pitchFamily="34" charset="0"/>
              </a:rPr>
              <a:t>variety of conditions used</a:t>
            </a:r>
          </a:p>
          <a:p>
            <a:r>
              <a:rPr lang="en-AU" sz="2400" dirty="0">
                <a:latin typeface="Arial" panose="020B0604020202020204" pitchFamily="34" charset="0"/>
                <a:cs typeface="Arial" panose="020B0604020202020204" pitchFamily="34" charset="0"/>
              </a:rPr>
              <a:t>allow students to demonstrate different levels of achievement</a:t>
            </a:r>
          </a:p>
          <a:p>
            <a:r>
              <a:rPr lang="en-AU" sz="2400" dirty="0">
                <a:latin typeface="Arial" panose="020B0604020202020204" pitchFamily="34" charset="0"/>
                <a:cs typeface="Arial" panose="020B0604020202020204" pitchFamily="34" charset="0"/>
              </a:rPr>
              <a:t>suitable criteria, descriptors, rubrics or marking schemes used</a:t>
            </a:r>
          </a:p>
          <a:p>
            <a:r>
              <a:rPr lang="en-AU" sz="2400" dirty="0">
                <a:latin typeface="Arial" panose="020B0604020202020204" pitchFamily="34" charset="0"/>
                <a:cs typeface="Arial" panose="020B0604020202020204" pitchFamily="34" charset="0"/>
              </a:rPr>
              <a:t>representative parts of outcomes,  key knowledge and key skills are assessed</a:t>
            </a:r>
          </a:p>
          <a:p>
            <a:endParaRPr lang="en-AU" sz="2400" dirty="0"/>
          </a:p>
        </p:txBody>
      </p:sp>
      <p:sp>
        <p:nvSpPr>
          <p:cNvPr id="7" name="Text Placeholder 6">
            <a:extLst>
              <a:ext uri="{FF2B5EF4-FFF2-40B4-BE49-F238E27FC236}">
                <a16:creationId xmlns:a16="http://schemas.microsoft.com/office/drawing/2014/main" id="{1983FB42-8CF1-40F4-A10D-F06077ECAD66}"/>
              </a:ext>
            </a:extLst>
          </p:cNvPr>
          <p:cNvSpPr>
            <a:spLocks noGrp="1"/>
          </p:cNvSpPr>
          <p:nvPr>
            <p:ph type="body" idx="10"/>
          </p:nvPr>
        </p:nvSpPr>
        <p:spPr>
          <a:xfrm>
            <a:off x="6192011" y="1138369"/>
            <a:ext cx="5760640" cy="562440"/>
          </a:xfrm>
        </p:spPr>
        <p:txBody>
          <a:bodyPr/>
          <a:lstStyle/>
          <a:p>
            <a:r>
              <a:rPr lang="en-AU" dirty="0"/>
              <a:t>Efficient</a:t>
            </a:r>
          </a:p>
        </p:txBody>
      </p:sp>
      <p:sp>
        <p:nvSpPr>
          <p:cNvPr id="8" name="Content Placeholder 7">
            <a:extLst>
              <a:ext uri="{FF2B5EF4-FFF2-40B4-BE49-F238E27FC236}">
                <a16:creationId xmlns:a16="http://schemas.microsoft.com/office/drawing/2014/main" id="{85E433E0-4A51-4679-9A7C-19E15D55FEE2}"/>
              </a:ext>
            </a:extLst>
          </p:cNvPr>
          <p:cNvSpPr>
            <a:spLocks noGrp="1"/>
          </p:cNvSpPr>
          <p:nvPr>
            <p:ph sz="half" idx="11"/>
          </p:nvPr>
        </p:nvSpPr>
        <p:spPr>
          <a:xfrm>
            <a:off x="6192011" y="1700810"/>
            <a:ext cx="5760640" cy="4224468"/>
          </a:xfrm>
        </p:spPr>
        <p:txBody>
          <a:bodyPr/>
          <a:lstStyle/>
          <a:p>
            <a:r>
              <a:rPr lang="en-AU" sz="2400" dirty="0">
                <a:latin typeface="Arial" panose="020B0604020202020204" pitchFamily="34" charset="0"/>
                <a:cs typeface="Arial" panose="020B0604020202020204" pitchFamily="34" charset="0"/>
              </a:rPr>
              <a:t>minimum number of assessments</a:t>
            </a:r>
          </a:p>
          <a:p>
            <a:r>
              <a:rPr lang="en-AU" sz="2400" dirty="0">
                <a:latin typeface="Arial" panose="020B0604020202020204" pitchFamily="34" charset="0"/>
                <a:cs typeface="Arial" panose="020B0604020202020204" pitchFamily="34" charset="0"/>
              </a:rPr>
              <a:t>precision vs efficiency</a:t>
            </a:r>
          </a:p>
          <a:p>
            <a:r>
              <a:rPr lang="en-AU" sz="2400" dirty="0">
                <a:latin typeface="Arial" panose="020B0604020202020204" pitchFamily="34" charset="0"/>
                <a:cs typeface="Arial" panose="020B0604020202020204" pitchFamily="34" charset="0"/>
              </a:rPr>
              <a:t>minimise undue workload/stress on students</a:t>
            </a:r>
          </a:p>
          <a:p>
            <a:r>
              <a:rPr lang="en-US" sz="2400" dirty="0">
                <a:latin typeface="Arial" panose="020B0604020202020204" pitchFamily="34" charset="0"/>
                <a:cs typeface="Arial" panose="020B0604020202020204" pitchFamily="34" charset="0"/>
              </a:rPr>
              <a:t>part of the regular teaching and learning program</a:t>
            </a:r>
            <a:endParaRPr lang="en-AU" sz="2400" dirty="0">
              <a:latin typeface="Arial" panose="020B0604020202020204" pitchFamily="34" charset="0"/>
              <a:cs typeface="Arial" panose="020B0604020202020204" pitchFamily="34" charset="0"/>
            </a:endParaRPr>
          </a:p>
          <a:p>
            <a:r>
              <a:rPr lang="en-AU" sz="2400" dirty="0">
                <a:latin typeface="Arial" panose="020B0604020202020204" pitchFamily="34" charset="0"/>
                <a:cs typeface="Arial" panose="020B0604020202020204" pitchFamily="34" charset="0"/>
              </a:rPr>
              <a:t>avoid under or over assessment of the outcome</a:t>
            </a:r>
          </a:p>
          <a:p>
            <a:r>
              <a:rPr lang="en-US" sz="2400" dirty="0">
                <a:latin typeface="Arial" panose="020B0604020202020204" pitchFamily="34" charset="0"/>
                <a:cs typeface="Arial" panose="020B0604020202020204" pitchFamily="34" charset="0"/>
              </a:rPr>
              <a:t>completed mainly in class and within a limited timeframe</a:t>
            </a:r>
            <a:endParaRPr lang="en-AU" sz="2400" dirty="0">
              <a:latin typeface="Arial" panose="020B0604020202020204" pitchFamily="34" charset="0"/>
              <a:cs typeface="Arial" panose="020B0604020202020204" pitchFamily="34" charset="0"/>
            </a:endParaRPr>
          </a:p>
          <a:p>
            <a:endParaRPr lang="en-AU" sz="2133" dirty="0"/>
          </a:p>
        </p:txBody>
      </p:sp>
      <p:pic>
        <p:nvPicPr>
          <p:cNvPr id="11" name="Picture 4" descr="C:\Users\09740833\AppData\Local\Microsoft\Windows\Temporary Internet Files\Content.IE5\X09HMM91\balance[1].jpg">
            <a:extLst>
              <a:ext uri="{FF2B5EF4-FFF2-40B4-BE49-F238E27FC236}">
                <a16:creationId xmlns:a16="http://schemas.microsoft.com/office/drawing/2014/main" id="{6CB0498B-448D-47CF-B727-8168941A7FC7}"/>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286866" y="5160909"/>
            <a:ext cx="1422196" cy="9822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C:\Users\09740833\AppData\Local\Microsoft\Windows\Temporary Internet Files\Content.IE5\0322Z7LT\0b651_27230-Clipart-Illustration-Of-A-Green-Energy-Efficient-Lightbulb-With-Leaves-Sprouting-From-The-Glass-And-Green-Arrows-Above-The-Spira[1].jpg">
            <a:extLst>
              <a:ext uri="{FF2B5EF4-FFF2-40B4-BE49-F238E27FC236}">
                <a16:creationId xmlns:a16="http://schemas.microsoft.com/office/drawing/2014/main" id="{C7EA7DE2-A025-4295-9BEC-26E95E7F89A5}"/>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0785987" y="310026"/>
            <a:ext cx="1046593" cy="144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92018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56EC4-5D95-43C2-AE94-B95687B43450}"/>
              </a:ext>
            </a:extLst>
          </p:cNvPr>
          <p:cNvSpPr>
            <a:spLocks noGrp="1"/>
          </p:cNvSpPr>
          <p:nvPr>
            <p:ph type="title"/>
          </p:nvPr>
        </p:nvSpPr>
        <p:spPr>
          <a:xfrm>
            <a:off x="332509" y="164637"/>
            <a:ext cx="11428120" cy="1143000"/>
          </a:xfrm>
        </p:spPr>
        <p:txBody>
          <a:bodyPr/>
          <a:lstStyle/>
          <a:p>
            <a:r>
              <a:rPr lang="en-AU" dirty="0"/>
              <a:t>Units 1 and 2 Assessment</a:t>
            </a:r>
          </a:p>
        </p:txBody>
      </p:sp>
      <p:sp>
        <p:nvSpPr>
          <p:cNvPr id="3" name="Content Placeholder 2">
            <a:extLst>
              <a:ext uri="{FF2B5EF4-FFF2-40B4-BE49-F238E27FC236}">
                <a16:creationId xmlns:a16="http://schemas.microsoft.com/office/drawing/2014/main" id="{DDFB1C5D-9701-4674-B3A9-72E832AADED8}"/>
              </a:ext>
            </a:extLst>
          </p:cNvPr>
          <p:cNvSpPr>
            <a:spLocks noGrp="1"/>
          </p:cNvSpPr>
          <p:nvPr>
            <p:ph idx="1"/>
          </p:nvPr>
        </p:nvSpPr>
        <p:spPr>
          <a:xfrm>
            <a:off x="230645" y="1307637"/>
            <a:ext cx="11730709" cy="4805929"/>
          </a:xfrm>
        </p:spPr>
        <p:txBody>
          <a:bodyPr/>
          <a:lstStyle/>
          <a:p>
            <a:r>
              <a:rPr lang="en-AU" sz="2400" dirty="0"/>
              <a:t>Underpinned by VCE Assessment Principles</a:t>
            </a:r>
          </a:p>
          <a:p>
            <a:r>
              <a:rPr lang="en-AU" sz="2400" dirty="0"/>
              <a:t>All assessments at Units 1 and 2 are school-based, including procedures for assessment of levels of achievement</a:t>
            </a:r>
          </a:p>
          <a:p>
            <a:r>
              <a:rPr lang="en-AU" sz="2400" dirty="0"/>
              <a:t>List of 13 selected tasks to choose from for Unit 1 Outcomes 1 &amp; 2 (pp 30-31)</a:t>
            </a:r>
          </a:p>
          <a:p>
            <a:r>
              <a:rPr lang="en-AU" sz="2400" dirty="0"/>
              <a:t>List of selected tasks to choose from for Unit 2 Outcomes 1 &amp; 2 (p 37) </a:t>
            </a:r>
          </a:p>
          <a:p>
            <a:r>
              <a:rPr lang="en-AU" sz="2400" dirty="0"/>
              <a:t>If multiple tasks are selected for Outcome 1 and/or 2, they must be different </a:t>
            </a:r>
          </a:p>
          <a:p>
            <a:r>
              <a:rPr lang="en-AU" sz="2400" dirty="0"/>
              <a:t>Same task cannot be selected more than once across Outcomes 1 and 2</a:t>
            </a:r>
          </a:p>
          <a:p>
            <a:r>
              <a:rPr lang="en-AU" sz="2400" dirty="0"/>
              <a:t>Unit 1 Outcome 3: </a:t>
            </a:r>
            <a:r>
              <a:rPr lang="en-AU" sz="2400" b="0" dirty="0"/>
              <a:t>A response to a question involving the production or use of a selected material</a:t>
            </a:r>
          </a:p>
          <a:p>
            <a:r>
              <a:rPr lang="en-AU" sz="2400" dirty="0"/>
              <a:t>Unit 2 Outcome 3</a:t>
            </a:r>
            <a:r>
              <a:rPr lang="en-AU" sz="2400" b="0" dirty="0"/>
              <a:t>: A report of a student-adapted or student-designed scientific investigation.</a:t>
            </a:r>
          </a:p>
          <a:p>
            <a:pPr marL="0" indent="0">
              <a:buNone/>
            </a:pPr>
            <a:endParaRPr lang="en-AU" dirty="0"/>
          </a:p>
        </p:txBody>
      </p:sp>
    </p:spTree>
    <p:extLst>
      <p:ext uri="{BB962C8B-B14F-4D97-AF65-F5344CB8AC3E}">
        <p14:creationId xmlns:p14="http://schemas.microsoft.com/office/powerpoint/2010/main" val="107367647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74E5A-7A3F-48AF-A451-C1B928295E58}"/>
              </a:ext>
            </a:extLst>
          </p:cNvPr>
          <p:cNvSpPr>
            <a:spLocks noGrp="1"/>
          </p:cNvSpPr>
          <p:nvPr>
            <p:ph type="title"/>
          </p:nvPr>
        </p:nvSpPr>
        <p:spPr>
          <a:xfrm>
            <a:off x="177565" y="137818"/>
            <a:ext cx="11617291" cy="1034878"/>
          </a:xfrm>
        </p:spPr>
        <p:txBody>
          <a:bodyPr/>
          <a:lstStyle/>
          <a:p>
            <a:r>
              <a:rPr lang="en-US" sz="4000" dirty="0"/>
              <a:t>Examples of Units 1 and 2 assessment tasks</a:t>
            </a:r>
          </a:p>
        </p:txBody>
      </p:sp>
      <p:sp>
        <p:nvSpPr>
          <p:cNvPr id="3" name="Content Placeholder 2">
            <a:extLst>
              <a:ext uri="{FF2B5EF4-FFF2-40B4-BE49-F238E27FC236}">
                <a16:creationId xmlns:a16="http://schemas.microsoft.com/office/drawing/2014/main" id="{AA548FB0-D3DB-4E6C-9C49-551DAB5F3B02}"/>
              </a:ext>
            </a:extLst>
          </p:cNvPr>
          <p:cNvSpPr>
            <a:spLocks noGrp="1"/>
          </p:cNvSpPr>
          <p:nvPr>
            <p:ph idx="1"/>
          </p:nvPr>
        </p:nvSpPr>
        <p:spPr>
          <a:xfrm>
            <a:off x="273624" y="1172696"/>
            <a:ext cx="11617291" cy="4931542"/>
          </a:xfrm>
        </p:spPr>
        <p:txBody>
          <a:bodyPr/>
          <a:lstStyle/>
          <a:p>
            <a:pPr marL="0" indent="0">
              <a:buNone/>
            </a:pPr>
            <a:r>
              <a:rPr lang="en-US" sz="2400" dirty="0"/>
              <a:t>The Support materials on the VCE Chemistry study page include definitions and examples of assessment tasks and their management:</a:t>
            </a:r>
          </a:p>
          <a:p>
            <a:pPr marL="0" indent="0">
              <a:buNone/>
            </a:pPr>
            <a:endParaRPr lang="en-US" dirty="0"/>
          </a:p>
        </p:txBody>
      </p:sp>
      <p:graphicFrame>
        <p:nvGraphicFramePr>
          <p:cNvPr id="4" name="Table 4">
            <a:extLst>
              <a:ext uri="{FF2B5EF4-FFF2-40B4-BE49-F238E27FC236}">
                <a16:creationId xmlns:a16="http://schemas.microsoft.com/office/drawing/2014/main" id="{279DC323-C5B3-4CD6-8B9F-C197ECCF37FC}"/>
              </a:ext>
            </a:extLst>
          </p:cNvPr>
          <p:cNvGraphicFramePr>
            <a:graphicFrameLocks noGrp="1"/>
          </p:cNvGraphicFramePr>
          <p:nvPr>
            <p:extLst>
              <p:ext uri="{D42A27DB-BD31-4B8C-83A1-F6EECF244321}">
                <p14:modId xmlns:p14="http://schemas.microsoft.com/office/powerpoint/2010/main" val="1379131530"/>
              </p:ext>
            </p:extLst>
          </p:nvPr>
        </p:nvGraphicFramePr>
        <p:xfrm>
          <a:off x="346229" y="2043847"/>
          <a:ext cx="11448628" cy="3997148"/>
        </p:xfrm>
        <a:graphic>
          <a:graphicData uri="http://schemas.openxmlformats.org/drawingml/2006/table">
            <a:tbl>
              <a:tblPr firstRow="1" bandRow="1">
                <a:tableStyleId>{93296810-A885-4BE3-A3E7-6D5BEEA58F35}</a:tableStyleId>
              </a:tblPr>
              <a:tblGrid>
                <a:gridCol w="5335380">
                  <a:extLst>
                    <a:ext uri="{9D8B030D-6E8A-4147-A177-3AD203B41FA5}">
                      <a16:colId xmlns:a16="http://schemas.microsoft.com/office/drawing/2014/main" val="145073214"/>
                    </a:ext>
                  </a:extLst>
                </a:gridCol>
                <a:gridCol w="1982912">
                  <a:extLst>
                    <a:ext uri="{9D8B030D-6E8A-4147-A177-3AD203B41FA5}">
                      <a16:colId xmlns:a16="http://schemas.microsoft.com/office/drawing/2014/main" val="3564439468"/>
                    </a:ext>
                  </a:extLst>
                </a:gridCol>
                <a:gridCol w="4130336">
                  <a:extLst>
                    <a:ext uri="{9D8B030D-6E8A-4147-A177-3AD203B41FA5}">
                      <a16:colId xmlns:a16="http://schemas.microsoft.com/office/drawing/2014/main" val="1827010599"/>
                    </a:ext>
                  </a:extLst>
                </a:gridCol>
              </a:tblGrid>
              <a:tr h="370840">
                <a:tc>
                  <a:txBody>
                    <a:bodyPr/>
                    <a:lstStyle/>
                    <a:p>
                      <a:r>
                        <a:rPr lang="en-US" sz="2000" dirty="0"/>
                        <a:t>Assessment task type</a:t>
                      </a:r>
                    </a:p>
                  </a:txBody>
                  <a:tcPr/>
                </a:tc>
                <a:tc>
                  <a:txBody>
                    <a:bodyPr/>
                    <a:lstStyle/>
                    <a:p>
                      <a:pPr algn="l"/>
                      <a:r>
                        <a:rPr lang="en-US" sz="2000" dirty="0"/>
                        <a:t>Unit and AoS</a:t>
                      </a:r>
                    </a:p>
                  </a:txBody>
                  <a:tcPr/>
                </a:tc>
                <a:tc>
                  <a:txBody>
                    <a:bodyPr/>
                    <a:lstStyle/>
                    <a:p>
                      <a:r>
                        <a:rPr lang="en-US" sz="2000" dirty="0"/>
                        <a:t>Contexts</a:t>
                      </a:r>
                    </a:p>
                  </a:txBody>
                  <a:tcPr/>
                </a:tc>
                <a:extLst>
                  <a:ext uri="{0D108BD9-81ED-4DB2-BD59-A6C34878D82A}">
                    <a16:rowId xmlns:a16="http://schemas.microsoft.com/office/drawing/2014/main" val="2088616276"/>
                  </a:ext>
                </a:extLst>
              </a:tr>
              <a:tr h="436677">
                <a:tc>
                  <a:txBody>
                    <a:bodyPr/>
                    <a:lstStyle/>
                    <a:p>
                      <a:r>
                        <a:rPr lang="en-US" sz="1800" dirty="0">
                          <a:solidFill>
                            <a:schemeClr val="tx1"/>
                          </a:solidFill>
                        </a:rPr>
                        <a:t>Application of chemistry to a real-life context</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a:ea typeface="+mn-ea"/>
                          <a:cs typeface="+mn-cs"/>
                        </a:rPr>
                        <a:t>Unit 1 AoS1</a:t>
                      </a:r>
                    </a:p>
                  </a:txBody>
                  <a:tcPr/>
                </a:tc>
                <a:tc>
                  <a:txBody>
                    <a:bodyPr/>
                    <a:lstStyle/>
                    <a:p>
                      <a:r>
                        <a:rPr lang="en-US" sz="1800" dirty="0">
                          <a:solidFill>
                            <a:schemeClr val="tx1"/>
                          </a:solidFill>
                        </a:rPr>
                        <a:t>Open steel production</a:t>
                      </a:r>
                    </a:p>
                  </a:txBody>
                  <a:tcPr/>
                </a:tc>
                <a:extLst>
                  <a:ext uri="{0D108BD9-81ED-4DB2-BD59-A6C34878D82A}">
                    <a16:rowId xmlns:a16="http://schemas.microsoft.com/office/drawing/2014/main" val="3180707422"/>
                  </a:ext>
                </a:extLst>
              </a:tr>
              <a:tr h="436677">
                <a:tc>
                  <a:txBody>
                    <a:bodyPr/>
                    <a:lstStyle/>
                    <a:p>
                      <a:r>
                        <a:rPr lang="en-US" sz="1800" dirty="0">
                          <a:solidFill>
                            <a:schemeClr val="tx1"/>
                          </a:solidFill>
                        </a:rPr>
                        <a:t>Problem-solving</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a:ea typeface="+mn-ea"/>
                          <a:cs typeface="+mn-cs"/>
                        </a:rPr>
                        <a:t>Unit 1 AoS1</a:t>
                      </a:r>
                    </a:p>
                  </a:txBody>
                  <a:tcPr/>
                </a:tc>
                <a:tc>
                  <a:txBody>
                    <a:bodyPr/>
                    <a:lstStyle/>
                    <a:p>
                      <a:r>
                        <a:rPr lang="en-US" sz="1800" dirty="0">
                          <a:solidFill>
                            <a:schemeClr val="tx1"/>
                          </a:solidFill>
                        </a:rPr>
                        <a:t>Mystery ionic solids</a:t>
                      </a:r>
                    </a:p>
                  </a:txBody>
                  <a:tcPr/>
                </a:tc>
                <a:extLst>
                  <a:ext uri="{0D108BD9-81ED-4DB2-BD59-A6C34878D82A}">
                    <a16:rowId xmlns:a16="http://schemas.microsoft.com/office/drawing/2014/main" val="2203422719"/>
                  </a:ext>
                </a:extLst>
              </a:tr>
              <a:tr h="436677">
                <a:tc>
                  <a:txBody>
                    <a:bodyPr/>
                    <a:lstStyle/>
                    <a:p>
                      <a:r>
                        <a:rPr lang="en-US" sz="1800" dirty="0">
                          <a:solidFill>
                            <a:schemeClr val="tx1"/>
                          </a:solidFill>
                        </a:rPr>
                        <a:t>Media analysis</a:t>
                      </a:r>
                    </a:p>
                  </a:txBody>
                  <a:tcPr/>
                </a:tc>
                <a:tc>
                  <a:txBody>
                    <a:bodyPr/>
                    <a:lstStyle/>
                    <a:p>
                      <a:pPr algn="l"/>
                      <a:r>
                        <a:rPr lang="en-US" sz="1800" dirty="0">
                          <a:solidFill>
                            <a:schemeClr val="tx1"/>
                          </a:solidFill>
                        </a:rPr>
                        <a:t>Unit 1 AoS2</a:t>
                      </a:r>
                    </a:p>
                  </a:txBody>
                  <a:tcPr/>
                </a:tc>
                <a:tc>
                  <a:txBody>
                    <a:bodyPr/>
                    <a:lstStyle/>
                    <a:p>
                      <a:r>
                        <a:rPr lang="en-US" sz="1800" dirty="0">
                          <a:solidFill>
                            <a:schemeClr val="tx1"/>
                          </a:solidFill>
                        </a:rPr>
                        <a:t>Innovations in plastic recycling</a:t>
                      </a:r>
                    </a:p>
                  </a:txBody>
                  <a:tcPr/>
                </a:tc>
                <a:extLst>
                  <a:ext uri="{0D108BD9-81ED-4DB2-BD59-A6C34878D82A}">
                    <a16:rowId xmlns:a16="http://schemas.microsoft.com/office/drawing/2014/main" val="332735318"/>
                  </a:ext>
                </a:extLst>
              </a:tr>
              <a:tr h="436677">
                <a:tc>
                  <a:txBody>
                    <a:bodyPr/>
                    <a:lstStyle/>
                    <a:p>
                      <a:r>
                        <a:rPr lang="en-US" sz="1800" dirty="0">
                          <a:solidFill>
                            <a:schemeClr val="tx1"/>
                          </a:solidFill>
                        </a:rPr>
                        <a:t>Analysis and evaluation of an innovation</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a:ea typeface="+mn-ea"/>
                          <a:cs typeface="+mn-cs"/>
                        </a:rPr>
                        <a:t>Unit 1 AoS2</a:t>
                      </a:r>
                    </a:p>
                  </a:txBody>
                  <a:tcPr/>
                </a:tc>
                <a:tc>
                  <a:txBody>
                    <a:bodyPr/>
                    <a:lstStyle/>
                    <a:p>
                      <a:r>
                        <a:rPr lang="en-US" sz="1800" dirty="0">
                          <a:solidFill>
                            <a:schemeClr val="tx1"/>
                          </a:solidFill>
                        </a:rPr>
                        <a:t>Nullarbor fibre</a:t>
                      </a:r>
                    </a:p>
                  </a:txBody>
                  <a:tcPr/>
                </a:tc>
                <a:extLst>
                  <a:ext uri="{0D108BD9-81ED-4DB2-BD59-A6C34878D82A}">
                    <a16:rowId xmlns:a16="http://schemas.microsoft.com/office/drawing/2014/main" val="3698812661"/>
                  </a:ext>
                </a:extLst>
              </a:tr>
              <a:tr h="741680">
                <a:tc>
                  <a:txBody>
                    <a:bodyPr/>
                    <a:lstStyle/>
                    <a:p>
                      <a:r>
                        <a:rPr lang="en-US" sz="1800" dirty="0">
                          <a:solidFill>
                            <a:schemeClr val="tx1"/>
                          </a:solidFill>
                        </a:rPr>
                        <a:t>Critique of an experimental design, chemical process or apparatus</a:t>
                      </a:r>
                    </a:p>
                  </a:txBody>
                  <a:tcPr/>
                </a:tc>
                <a:tc>
                  <a:txBody>
                    <a:bodyPr/>
                    <a:lstStyle/>
                    <a:p>
                      <a:pPr algn="l"/>
                      <a:r>
                        <a:rPr lang="en-US" sz="1800" dirty="0">
                          <a:solidFill>
                            <a:schemeClr val="tx1"/>
                          </a:solidFill>
                        </a:rPr>
                        <a:t>Unit 2 AoS1</a:t>
                      </a:r>
                    </a:p>
                  </a:txBody>
                  <a:tcPr/>
                </a:tc>
                <a:tc>
                  <a:txBody>
                    <a:bodyPr/>
                    <a:lstStyle/>
                    <a:p>
                      <a:r>
                        <a:rPr lang="en-US" sz="1800" dirty="0">
                          <a:solidFill>
                            <a:schemeClr val="tx1"/>
                          </a:solidFill>
                        </a:rPr>
                        <a:t>Galvanic cells</a:t>
                      </a:r>
                    </a:p>
                  </a:txBody>
                  <a:tcPr/>
                </a:tc>
                <a:extLst>
                  <a:ext uri="{0D108BD9-81ED-4DB2-BD59-A6C34878D82A}">
                    <a16:rowId xmlns:a16="http://schemas.microsoft.com/office/drawing/2014/main" val="4261611319"/>
                  </a:ext>
                </a:extLst>
              </a:tr>
              <a:tr h="370840">
                <a:tc>
                  <a:txBody>
                    <a:bodyPr/>
                    <a:lstStyle/>
                    <a:p>
                      <a:r>
                        <a:rPr lang="en-US" sz="1800" dirty="0">
                          <a:solidFill>
                            <a:schemeClr val="tx1"/>
                          </a:solidFill>
                        </a:rPr>
                        <a:t>Fieldwork report</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a:ea typeface="+mn-ea"/>
                          <a:cs typeface="+mn-cs"/>
                        </a:rPr>
                        <a:t>Unit 2 AoS1</a:t>
                      </a:r>
                    </a:p>
                  </a:txBody>
                  <a:tcPr/>
                </a:tc>
                <a:tc>
                  <a:txBody>
                    <a:bodyPr/>
                    <a:lstStyle/>
                    <a:p>
                      <a:r>
                        <a:rPr lang="en-US" sz="1800" dirty="0">
                          <a:solidFill>
                            <a:schemeClr val="tx1"/>
                          </a:solidFill>
                        </a:rPr>
                        <a:t>Water quality</a:t>
                      </a:r>
                    </a:p>
                  </a:txBody>
                  <a:tcPr/>
                </a:tc>
                <a:extLst>
                  <a:ext uri="{0D108BD9-81ED-4DB2-BD59-A6C34878D82A}">
                    <a16:rowId xmlns:a16="http://schemas.microsoft.com/office/drawing/2014/main" val="1801863471"/>
                  </a:ext>
                </a:extLst>
              </a:tr>
              <a:tr h="370840">
                <a:tc>
                  <a:txBody>
                    <a:bodyPr/>
                    <a:lstStyle/>
                    <a:p>
                      <a:r>
                        <a:rPr lang="en-US" sz="1800" dirty="0">
                          <a:solidFill>
                            <a:schemeClr val="tx1"/>
                          </a:solidFill>
                        </a:rPr>
                        <a:t>Analysis and evaluation of primary data</a:t>
                      </a:r>
                    </a:p>
                  </a:txBody>
                  <a:tcPr/>
                </a:tc>
                <a:tc>
                  <a:txBody>
                    <a:bodyPr/>
                    <a:lstStyle/>
                    <a:p>
                      <a:pPr algn="l"/>
                      <a:r>
                        <a:rPr lang="en-US" sz="1800" dirty="0">
                          <a:solidFill>
                            <a:schemeClr val="tx1"/>
                          </a:solidFill>
                        </a:rPr>
                        <a:t>Unit 2 AoS2</a:t>
                      </a:r>
                    </a:p>
                  </a:txBody>
                  <a:tcPr/>
                </a:tc>
                <a:tc>
                  <a:txBody>
                    <a:bodyPr/>
                    <a:lstStyle/>
                    <a:p>
                      <a:r>
                        <a:rPr lang="en-US" sz="1800" dirty="0">
                          <a:solidFill>
                            <a:schemeClr val="tx1"/>
                          </a:solidFill>
                        </a:rPr>
                        <a:t>Colorimetry</a:t>
                      </a:r>
                    </a:p>
                  </a:txBody>
                  <a:tcPr/>
                </a:tc>
                <a:extLst>
                  <a:ext uri="{0D108BD9-81ED-4DB2-BD59-A6C34878D82A}">
                    <a16:rowId xmlns:a16="http://schemas.microsoft.com/office/drawing/2014/main" val="3815853129"/>
                  </a:ext>
                </a:extLst>
              </a:tr>
              <a:tr h="370840">
                <a:tc>
                  <a:txBody>
                    <a:bodyPr/>
                    <a:lstStyle/>
                    <a:p>
                      <a:r>
                        <a:rPr lang="en-US" sz="1800" dirty="0">
                          <a:solidFill>
                            <a:schemeClr val="tx1"/>
                          </a:solidFill>
                        </a:rPr>
                        <a:t>Report of a laboratory activity</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a:ea typeface="+mn-ea"/>
                          <a:cs typeface="+mn-cs"/>
                        </a:rPr>
                        <a:t>Unit 2 AoS2</a:t>
                      </a:r>
                    </a:p>
                  </a:txBody>
                  <a:tcPr/>
                </a:tc>
                <a:tc>
                  <a:txBody>
                    <a:bodyPr/>
                    <a:lstStyle/>
                    <a:p>
                      <a:r>
                        <a:rPr lang="en-US" sz="1800" dirty="0">
                          <a:solidFill>
                            <a:schemeClr val="tx1"/>
                          </a:solidFill>
                        </a:rPr>
                        <a:t>Acids and bases</a:t>
                      </a:r>
                    </a:p>
                  </a:txBody>
                  <a:tcPr/>
                </a:tc>
                <a:extLst>
                  <a:ext uri="{0D108BD9-81ED-4DB2-BD59-A6C34878D82A}">
                    <a16:rowId xmlns:a16="http://schemas.microsoft.com/office/drawing/2014/main" val="3466839462"/>
                  </a:ext>
                </a:extLst>
              </a:tr>
            </a:tbl>
          </a:graphicData>
        </a:graphic>
      </p:graphicFrame>
    </p:spTree>
    <p:extLst>
      <p:ext uri="{BB962C8B-B14F-4D97-AF65-F5344CB8AC3E}">
        <p14:creationId xmlns:p14="http://schemas.microsoft.com/office/powerpoint/2010/main" val="24127802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8D2D9-B8D7-4790-A4E5-0CEF0F17DEFC}"/>
              </a:ext>
            </a:extLst>
          </p:cNvPr>
          <p:cNvSpPr>
            <a:spLocks noGrp="1"/>
          </p:cNvSpPr>
          <p:nvPr>
            <p:ph type="title"/>
          </p:nvPr>
        </p:nvSpPr>
        <p:spPr>
          <a:xfrm>
            <a:off x="287548" y="164637"/>
            <a:ext cx="11617291" cy="1248139"/>
          </a:xfrm>
        </p:spPr>
        <p:txBody>
          <a:bodyPr/>
          <a:lstStyle/>
          <a:p>
            <a:r>
              <a:rPr lang="en-AU" dirty="0"/>
              <a:t>Units 3 and 4 Assessment</a:t>
            </a:r>
          </a:p>
        </p:txBody>
      </p:sp>
      <p:sp>
        <p:nvSpPr>
          <p:cNvPr id="3" name="Rectangle 2"/>
          <p:cNvSpPr/>
          <p:nvPr/>
        </p:nvSpPr>
        <p:spPr>
          <a:xfrm>
            <a:off x="431370" y="1316765"/>
            <a:ext cx="11473468" cy="4770537"/>
          </a:xfrm>
          <a:prstGeom prst="rect">
            <a:avLst/>
          </a:prstGeom>
        </p:spPr>
        <p:txBody>
          <a:bodyPr wrap="square">
            <a:spAutoFit/>
          </a:bodyPr>
          <a:lstStyle/>
          <a:p>
            <a:pPr marL="380990" indent="-380990">
              <a:buFont typeface="Arial" panose="020B0604020202020204" pitchFamily="34" charset="0"/>
              <a:buChar char="•"/>
            </a:pPr>
            <a:r>
              <a:rPr lang="en-AU" sz="2400" b="1" dirty="0"/>
              <a:t>Unit 3 School-assessed Coursework: 20 per cent of study score</a:t>
            </a:r>
          </a:p>
          <a:p>
            <a:pPr marL="380990" indent="-380990">
              <a:buFont typeface="Arial" panose="020B0604020202020204" pitchFamily="34" charset="0"/>
              <a:buChar char="•"/>
            </a:pPr>
            <a:r>
              <a:rPr lang="en-AU" sz="2400" b="1" dirty="0"/>
              <a:t>Unit 4 School-assessed Coursework: 30 per cent of study score</a:t>
            </a:r>
          </a:p>
          <a:p>
            <a:pPr marL="380990" indent="-380990">
              <a:spcAft>
                <a:spcPts val="1600"/>
              </a:spcAft>
              <a:buFont typeface="Arial" panose="020B0604020202020204" pitchFamily="34" charset="0"/>
              <a:buChar char="•"/>
            </a:pPr>
            <a:r>
              <a:rPr lang="en-AU" sz="2400" b="1" dirty="0"/>
              <a:t>End-of-year examination: 50 per cent of study score</a:t>
            </a:r>
          </a:p>
          <a:p>
            <a:pPr>
              <a:spcAft>
                <a:spcPts val="1600"/>
              </a:spcAft>
            </a:pPr>
            <a:r>
              <a:rPr lang="en-AU" sz="2400" b="1" i="1" dirty="0"/>
              <a:t>For Outcomes 1 and 2: </a:t>
            </a:r>
            <a:r>
              <a:rPr lang="en-AU" sz="2400" b="1" dirty="0"/>
              <a:t>Four designated School-assessed Coursework tasks </a:t>
            </a:r>
            <a:r>
              <a:rPr lang="en-AU" sz="2400" dirty="0"/>
              <a:t>in Units 3 and 4. Each task can only be selected once across Units 3 and 4.</a:t>
            </a:r>
          </a:p>
          <a:p>
            <a:pPr>
              <a:spcAft>
                <a:spcPts val="1600"/>
              </a:spcAft>
            </a:pPr>
            <a:r>
              <a:rPr lang="en-AU" sz="2400" dirty="0"/>
              <a:t>For each task the time allocated should be </a:t>
            </a:r>
            <a:r>
              <a:rPr lang="en-AU" sz="2400" b="1" dirty="0"/>
              <a:t>approximately 50-70 minutes for a written and 10 minutes for a multimodal or oral presentation</a:t>
            </a:r>
          </a:p>
          <a:p>
            <a:r>
              <a:rPr lang="en-AU" sz="2400" b="1" i="1" dirty="0"/>
              <a:t>For Outcome 3: </a:t>
            </a:r>
            <a:r>
              <a:rPr lang="en-AU" sz="2400" dirty="0"/>
              <a:t>communication of the design, analysis and findings of a student-designed and student-conducted scientific investigation through a structured scientific poster and logbook entries</a:t>
            </a:r>
          </a:p>
          <a:p>
            <a:endParaRPr lang="en-AU" sz="2400" b="1" dirty="0"/>
          </a:p>
        </p:txBody>
      </p:sp>
    </p:spTree>
    <p:extLst>
      <p:ext uri="{BB962C8B-B14F-4D97-AF65-F5344CB8AC3E}">
        <p14:creationId xmlns:p14="http://schemas.microsoft.com/office/powerpoint/2010/main" val="20775415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8D2D9-B8D7-4790-A4E5-0CEF0F17DEFC}"/>
              </a:ext>
            </a:extLst>
          </p:cNvPr>
          <p:cNvSpPr>
            <a:spLocks noGrp="1"/>
          </p:cNvSpPr>
          <p:nvPr>
            <p:ph type="title"/>
          </p:nvPr>
        </p:nvSpPr>
        <p:spPr>
          <a:xfrm>
            <a:off x="287354" y="67229"/>
            <a:ext cx="11617291" cy="1248139"/>
          </a:xfrm>
        </p:spPr>
        <p:txBody>
          <a:bodyPr/>
          <a:lstStyle/>
          <a:p>
            <a:r>
              <a:rPr lang="en-AU" sz="3733" dirty="0"/>
              <a:t>Revised VCE Chemistry Assessment</a:t>
            </a:r>
            <a:br>
              <a:rPr lang="en-AU" sz="3733" dirty="0"/>
            </a:br>
            <a:r>
              <a:rPr lang="en-AU" sz="2800" dirty="0"/>
              <a:t>School-based Assessment tasks: Units 3 and 4, Outcomes 1 and 2</a:t>
            </a:r>
          </a:p>
        </p:txBody>
      </p:sp>
      <p:graphicFrame>
        <p:nvGraphicFramePr>
          <p:cNvPr id="4" name="Table 3">
            <a:extLst>
              <a:ext uri="{FF2B5EF4-FFF2-40B4-BE49-F238E27FC236}">
                <a16:creationId xmlns:a16="http://schemas.microsoft.com/office/drawing/2014/main" id="{639AB025-0FA2-4D4F-B4CE-811DC0602BC0}"/>
              </a:ext>
            </a:extLst>
          </p:cNvPr>
          <p:cNvGraphicFramePr>
            <a:graphicFrameLocks noGrp="1"/>
          </p:cNvGraphicFramePr>
          <p:nvPr>
            <p:extLst>
              <p:ext uri="{D42A27DB-BD31-4B8C-83A1-F6EECF244321}">
                <p14:modId xmlns:p14="http://schemas.microsoft.com/office/powerpoint/2010/main" val="3844819521"/>
              </p:ext>
            </p:extLst>
          </p:nvPr>
        </p:nvGraphicFramePr>
        <p:xfrm>
          <a:off x="173858" y="1315368"/>
          <a:ext cx="11844281" cy="4754880"/>
        </p:xfrm>
        <a:graphic>
          <a:graphicData uri="http://schemas.openxmlformats.org/drawingml/2006/table">
            <a:tbl>
              <a:tblPr firstRow="1" bandRow="1">
                <a:tableStyleId>{5C22544A-7EE6-4342-B048-85BDC9FD1C3A}</a:tableStyleId>
              </a:tblPr>
              <a:tblGrid>
                <a:gridCol w="2669902">
                  <a:extLst>
                    <a:ext uri="{9D8B030D-6E8A-4147-A177-3AD203B41FA5}">
                      <a16:colId xmlns:a16="http://schemas.microsoft.com/office/drawing/2014/main" val="1171226755"/>
                    </a:ext>
                  </a:extLst>
                </a:gridCol>
                <a:gridCol w="9174379">
                  <a:extLst>
                    <a:ext uri="{9D8B030D-6E8A-4147-A177-3AD203B41FA5}">
                      <a16:colId xmlns:a16="http://schemas.microsoft.com/office/drawing/2014/main" val="3266437682"/>
                    </a:ext>
                  </a:extLst>
                </a:gridCol>
              </a:tblGrid>
              <a:tr h="609600">
                <a:tc>
                  <a:txBody>
                    <a:bodyPr/>
                    <a:lstStyle/>
                    <a:p>
                      <a:r>
                        <a:rPr lang="en-AU" sz="3200" dirty="0"/>
                        <a:t>Outcome</a:t>
                      </a:r>
                    </a:p>
                  </a:txBody>
                  <a:tcPr marL="121920" marR="121920" marT="60960" marB="60960">
                    <a:solidFill>
                      <a:schemeClr val="accent2"/>
                    </a:solidFill>
                  </a:tcPr>
                </a:tc>
                <a:tc>
                  <a:txBody>
                    <a:bodyPr/>
                    <a:lstStyle/>
                    <a:p>
                      <a:r>
                        <a:rPr lang="en-AU" sz="3200" dirty="0"/>
                        <a:t>Assessment tasks</a:t>
                      </a:r>
                    </a:p>
                  </a:txBody>
                  <a:tcPr marL="121920" marR="121920" marT="60960" marB="60960">
                    <a:solidFill>
                      <a:schemeClr val="accent2"/>
                    </a:solidFill>
                  </a:tcPr>
                </a:tc>
                <a:extLst>
                  <a:ext uri="{0D108BD9-81ED-4DB2-BD59-A6C34878D82A}">
                    <a16:rowId xmlns:a16="http://schemas.microsoft.com/office/drawing/2014/main" val="3770828096"/>
                  </a:ext>
                </a:extLst>
              </a:tr>
              <a:tr h="772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100" dirty="0"/>
                        <a:t>Unit 3 Outcome 1</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2100" b="1" dirty="0"/>
                        <a:t>Supplying energy</a:t>
                      </a:r>
                    </a:p>
                  </a:txBody>
                  <a:tcPr marL="121920" marR="121920" marT="60960" marB="60960">
                    <a:solidFill>
                      <a:schemeClr val="accent2">
                        <a:lumMod val="40000"/>
                        <a:lumOff val="60000"/>
                      </a:schemeClr>
                    </a:solidFill>
                  </a:tcPr>
                </a:tc>
                <a:tc rowSpan="4">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1" kern="1200" dirty="0">
                          <a:solidFill>
                            <a:schemeClr val="dk1"/>
                          </a:solidFill>
                          <a:effectLst/>
                          <a:latin typeface="+mn-lt"/>
                          <a:ea typeface="+mn-ea"/>
                          <a:cs typeface="+mn-cs"/>
                        </a:rPr>
                        <a:t>comparison and evaluation </a:t>
                      </a:r>
                      <a:r>
                        <a:rPr lang="en-GB" sz="2400" kern="1200" dirty="0">
                          <a:solidFill>
                            <a:schemeClr val="dk1"/>
                          </a:solidFill>
                          <a:effectLst/>
                          <a:latin typeface="+mn-lt"/>
                          <a:ea typeface="+mn-ea"/>
                          <a:cs typeface="+mn-cs"/>
                        </a:rPr>
                        <a:t>of chemical concepts, methodologies and methods, and findings from at least two practical activities</a:t>
                      </a:r>
                      <a:r>
                        <a:rPr lang="en-GB" sz="2400" b="1" kern="1200" dirty="0">
                          <a:solidFill>
                            <a:schemeClr val="dk1"/>
                          </a:solidFill>
                          <a:effectLst/>
                          <a:latin typeface="+mn-lt"/>
                          <a:ea typeface="+mn-ea"/>
                          <a:cs typeface="+mn-cs"/>
                        </a:rPr>
                        <a:t> </a:t>
                      </a:r>
                      <a:endParaRPr lang="en-US" sz="2400" b="1" kern="1200" dirty="0">
                        <a:solidFill>
                          <a:schemeClr val="dk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kern="1200" dirty="0">
                          <a:solidFill>
                            <a:schemeClr val="dk1"/>
                          </a:solidFill>
                          <a:effectLst/>
                          <a:latin typeface="+mn-lt"/>
                          <a:ea typeface="+mn-ea"/>
                          <a:cs typeface="+mn-cs"/>
                        </a:rPr>
                        <a:t>analysis and evaluation of </a:t>
                      </a:r>
                      <a:r>
                        <a:rPr lang="en-GB" sz="2400" b="1" kern="1200" dirty="0">
                          <a:solidFill>
                            <a:schemeClr val="dk1"/>
                          </a:solidFill>
                          <a:effectLst/>
                          <a:latin typeface="+mn-lt"/>
                          <a:ea typeface="+mn-ea"/>
                          <a:cs typeface="+mn-cs"/>
                        </a:rPr>
                        <a:t>primary and/or secondary data</a:t>
                      </a:r>
                      <a:r>
                        <a:rPr lang="en-GB" sz="2400" kern="1200" dirty="0">
                          <a:solidFill>
                            <a:schemeClr val="dk1"/>
                          </a:solidFill>
                          <a:effectLst/>
                          <a:latin typeface="+mn-lt"/>
                          <a:ea typeface="+mn-ea"/>
                          <a:cs typeface="+mn-cs"/>
                        </a:rPr>
                        <a:t>, including identified assumptions or data limitations, and conclusions</a:t>
                      </a:r>
                      <a:endParaRPr lang="en-US" sz="2400" kern="1200" dirty="0">
                        <a:solidFill>
                          <a:schemeClr val="dk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kern="1200" dirty="0">
                          <a:solidFill>
                            <a:schemeClr val="dk1"/>
                          </a:solidFill>
                          <a:effectLst/>
                          <a:latin typeface="+mn-lt"/>
                          <a:ea typeface="+mn-ea"/>
                          <a:cs typeface="+mn-cs"/>
                        </a:rPr>
                        <a:t>problem-solving</a:t>
                      </a:r>
                      <a:r>
                        <a:rPr lang="en-US" sz="2400" kern="1200" dirty="0">
                          <a:solidFill>
                            <a:schemeClr val="dk1"/>
                          </a:solidFill>
                          <a:effectLst/>
                          <a:latin typeface="+mn-lt"/>
                          <a:ea typeface="+mn-ea"/>
                          <a:cs typeface="+mn-cs"/>
                        </a:rPr>
                        <a:t>, including calculations, </a:t>
                      </a:r>
                      <a:r>
                        <a:rPr lang="en-US" sz="2400" b="1" kern="1200" dirty="0">
                          <a:solidFill>
                            <a:schemeClr val="dk1"/>
                          </a:solidFill>
                          <a:effectLst/>
                          <a:latin typeface="+mn-lt"/>
                          <a:ea typeface="+mn-ea"/>
                          <a:cs typeface="+mn-cs"/>
                        </a:rPr>
                        <a:t>using chemistry concepts and skills applied to real-world contexts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kern="1200" dirty="0">
                          <a:solidFill>
                            <a:schemeClr val="dk1"/>
                          </a:solidFill>
                          <a:effectLst/>
                          <a:latin typeface="+mn-lt"/>
                          <a:ea typeface="+mn-ea"/>
                          <a:cs typeface="+mn-cs"/>
                        </a:rPr>
                        <a:t>analysis and evaluation </a:t>
                      </a:r>
                      <a:r>
                        <a:rPr lang="en-US" sz="2400" kern="1200" dirty="0">
                          <a:solidFill>
                            <a:schemeClr val="dk1"/>
                          </a:solidFill>
                          <a:effectLst/>
                          <a:latin typeface="+mn-lt"/>
                          <a:ea typeface="+mn-ea"/>
                          <a:cs typeface="+mn-cs"/>
                        </a:rPr>
                        <a:t>of a chemical innovation, research study, case study, socio-scientific issue or media communication</a:t>
                      </a:r>
                      <a:endParaRPr lang="en-AU" sz="2400" kern="1200" dirty="0">
                        <a:solidFill>
                          <a:schemeClr val="dk1"/>
                        </a:solidFill>
                        <a:effectLst/>
                        <a:latin typeface="+mn-lt"/>
                        <a:ea typeface="+mn-ea"/>
                        <a:cs typeface="+mn-cs"/>
                      </a:endParaRPr>
                    </a:p>
                  </a:txBody>
                  <a:tcPr marL="121920" marR="121920" marT="60960" marB="60960">
                    <a:solidFill>
                      <a:schemeClr val="accent2">
                        <a:lumMod val="40000"/>
                        <a:lumOff val="60000"/>
                      </a:schemeClr>
                    </a:solidFill>
                  </a:tcPr>
                </a:tc>
                <a:extLst>
                  <a:ext uri="{0D108BD9-81ED-4DB2-BD59-A6C34878D82A}">
                    <a16:rowId xmlns:a16="http://schemas.microsoft.com/office/drawing/2014/main" val="336321460"/>
                  </a:ext>
                </a:extLst>
              </a:tr>
              <a:tr h="1201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100" b="0" i="0" u="none" strike="noStrike" kern="1200" cap="none" spc="0" normalizeH="0" baseline="0" noProof="0" dirty="0">
                          <a:ln>
                            <a:noFill/>
                          </a:ln>
                          <a:solidFill>
                            <a:srgbClr val="000000"/>
                          </a:solidFill>
                          <a:effectLst/>
                          <a:uLnTx/>
                          <a:uFillTx/>
                          <a:latin typeface="Arial"/>
                          <a:ea typeface="+mn-ea"/>
                          <a:cs typeface="+mn-cs"/>
                        </a:rPr>
                        <a:t>Unit 3 Outcome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100" b="1" i="0" u="none" strike="noStrike" kern="1200" cap="none" spc="0" normalizeH="0" baseline="0" noProof="0" dirty="0">
                          <a:ln>
                            <a:noFill/>
                          </a:ln>
                          <a:solidFill>
                            <a:srgbClr val="000000"/>
                          </a:solidFill>
                          <a:effectLst/>
                          <a:uLnTx/>
                          <a:uFillTx/>
                          <a:latin typeface="Arial"/>
                          <a:ea typeface="+mn-ea"/>
                          <a:cs typeface="+mn-cs"/>
                        </a:rPr>
                        <a:t>Producing chemicals</a:t>
                      </a:r>
                    </a:p>
                  </a:txBody>
                  <a:tcPr marL="121920" marR="121920" marT="60960" marB="60960">
                    <a:solidFill>
                      <a:schemeClr val="accent2">
                        <a:lumMod val="20000"/>
                        <a:lumOff val="80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2100" kern="1200" dirty="0">
                        <a:solidFill>
                          <a:schemeClr val="dk1"/>
                        </a:solidFill>
                        <a:effectLst/>
                        <a:latin typeface="+mn-lt"/>
                        <a:ea typeface="+mn-ea"/>
                        <a:cs typeface="+mn-cs"/>
                      </a:endParaRPr>
                    </a:p>
                  </a:txBody>
                  <a:tcPr marL="121920" marR="121920" marT="60960" marB="60960">
                    <a:solidFill>
                      <a:schemeClr val="accent2">
                        <a:lumMod val="20000"/>
                        <a:lumOff val="80000"/>
                      </a:schemeClr>
                    </a:solidFill>
                  </a:tcPr>
                </a:tc>
                <a:extLst>
                  <a:ext uri="{0D108BD9-81ED-4DB2-BD59-A6C34878D82A}">
                    <a16:rowId xmlns:a16="http://schemas.microsoft.com/office/drawing/2014/main" val="3359036003"/>
                  </a:ext>
                </a:extLst>
              </a:tr>
              <a:tr h="80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100" b="0" i="0" u="none" strike="noStrike" kern="1200" cap="none" spc="0" normalizeH="0" baseline="0" noProof="0" dirty="0">
                          <a:ln>
                            <a:noFill/>
                          </a:ln>
                          <a:solidFill>
                            <a:srgbClr val="000000"/>
                          </a:solidFill>
                          <a:effectLst/>
                          <a:uLnTx/>
                          <a:uFillTx/>
                          <a:latin typeface="Arial"/>
                          <a:ea typeface="+mn-ea"/>
                          <a:cs typeface="+mn-cs"/>
                        </a:rPr>
                        <a:t>Unit 3 Outcome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100" b="1" i="0" u="none" strike="noStrike" kern="1200" cap="none" spc="0" normalizeH="0" baseline="0" noProof="0" dirty="0">
                          <a:ln>
                            <a:noFill/>
                          </a:ln>
                          <a:solidFill>
                            <a:srgbClr val="000000"/>
                          </a:solidFill>
                          <a:effectLst/>
                          <a:uLnTx/>
                          <a:uFillTx/>
                          <a:latin typeface="Arial"/>
                          <a:ea typeface="+mn-ea"/>
                          <a:cs typeface="+mn-cs"/>
                        </a:rPr>
                        <a:t>Organic properties and reactions</a:t>
                      </a:r>
                    </a:p>
                  </a:txBody>
                  <a:tcPr marL="121920" marR="121920" marT="60960" marB="60960">
                    <a:solidFill>
                      <a:schemeClr val="accent2">
                        <a:lumMod val="40000"/>
                        <a:lumOff val="60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2100" kern="1200" dirty="0">
                        <a:solidFill>
                          <a:schemeClr val="dk1"/>
                        </a:solidFill>
                        <a:effectLst/>
                        <a:latin typeface="+mn-lt"/>
                        <a:ea typeface="+mn-ea"/>
                        <a:cs typeface="+mn-cs"/>
                      </a:endParaRPr>
                    </a:p>
                  </a:txBody>
                  <a:tcPr marL="121920" marR="121920" marT="60960" marB="60960">
                    <a:solidFill>
                      <a:schemeClr val="accent2">
                        <a:lumMod val="40000"/>
                        <a:lumOff val="60000"/>
                      </a:schemeClr>
                    </a:solidFill>
                  </a:tcPr>
                </a:tc>
                <a:extLst>
                  <a:ext uri="{0D108BD9-81ED-4DB2-BD59-A6C34878D82A}">
                    <a16:rowId xmlns:a16="http://schemas.microsoft.com/office/drawing/2014/main" val="1650179009"/>
                  </a:ext>
                </a:extLst>
              </a:tr>
              <a:tr h="772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100" b="0" i="0" u="none" strike="noStrike" kern="1200" cap="none" spc="0" normalizeH="0" baseline="0" noProof="0" dirty="0">
                          <a:ln>
                            <a:noFill/>
                          </a:ln>
                          <a:solidFill>
                            <a:srgbClr val="000000"/>
                          </a:solidFill>
                          <a:effectLst/>
                          <a:uLnTx/>
                          <a:uFillTx/>
                          <a:latin typeface="Arial"/>
                          <a:ea typeface="+mn-ea"/>
                          <a:cs typeface="+mn-cs"/>
                        </a:rPr>
                        <a:t>Unit 4 Outcome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100" b="1" i="0" u="none" strike="noStrike" kern="1200" cap="none" spc="0" normalizeH="0" baseline="0" noProof="0" dirty="0">
                          <a:ln>
                            <a:noFill/>
                          </a:ln>
                          <a:solidFill>
                            <a:srgbClr val="000000"/>
                          </a:solidFill>
                          <a:effectLst/>
                          <a:uLnTx/>
                          <a:uFillTx/>
                          <a:latin typeface="Arial"/>
                          <a:ea typeface="+mn-ea"/>
                          <a:cs typeface="+mn-cs"/>
                        </a:rPr>
                        <a:t>Organic analysis and use</a:t>
                      </a:r>
                    </a:p>
                  </a:txBody>
                  <a:tcPr marL="121920" marR="121920" marT="60960" marB="60960">
                    <a:solidFill>
                      <a:schemeClr val="accent2">
                        <a:lumMod val="20000"/>
                        <a:lumOff val="80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2100" kern="1200" dirty="0">
                        <a:solidFill>
                          <a:schemeClr val="dk1"/>
                        </a:solidFill>
                        <a:effectLst/>
                        <a:latin typeface="+mn-lt"/>
                        <a:ea typeface="+mn-ea"/>
                        <a:cs typeface="+mn-cs"/>
                      </a:endParaRPr>
                    </a:p>
                  </a:txBody>
                  <a:tcPr marL="121920" marR="121920" marT="60960" marB="60960">
                    <a:solidFill>
                      <a:schemeClr val="accent2">
                        <a:lumMod val="20000"/>
                        <a:lumOff val="80000"/>
                      </a:schemeClr>
                    </a:solidFill>
                  </a:tcPr>
                </a:tc>
                <a:extLst>
                  <a:ext uri="{0D108BD9-81ED-4DB2-BD59-A6C34878D82A}">
                    <a16:rowId xmlns:a16="http://schemas.microsoft.com/office/drawing/2014/main" val="1984867143"/>
                  </a:ext>
                </a:extLst>
              </a:tr>
            </a:tbl>
          </a:graphicData>
        </a:graphic>
      </p:graphicFrame>
    </p:spTree>
    <p:extLst>
      <p:ext uri="{BB962C8B-B14F-4D97-AF65-F5344CB8AC3E}">
        <p14:creationId xmlns:p14="http://schemas.microsoft.com/office/powerpoint/2010/main" val="171580408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95648-3C58-42F4-9773-7CE16B1DE975}"/>
              </a:ext>
            </a:extLst>
          </p:cNvPr>
          <p:cNvSpPr>
            <a:spLocks noGrp="1"/>
          </p:cNvSpPr>
          <p:nvPr>
            <p:ph type="title"/>
          </p:nvPr>
        </p:nvSpPr>
        <p:spPr>
          <a:xfrm>
            <a:off x="146223" y="317539"/>
            <a:ext cx="11899557" cy="822921"/>
          </a:xfrm>
        </p:spPr>
        <p:txBody>
          <a:bodyPr/>
          <a:lstStyle/>
          <a:p>
            <a:r>
              <a:rPr lang="en-US" sz="3200" dirty="0"/>
              <a:t>Examples of SAC task allocations across Units 3 and 4</a:t>
            </a:r>
          </a:p>
        </p:txBody>
      </p:sp>
      <p:graphicFrame>
        <p:nvGraphicFramePr>
          <p:cNvPr id="4" name="Table 4">
            <a:extLst>
              <a:ext uri="{FF2B5EF4-FFF2-40B4-BE49-F238E27FC236}">
                <a16:creationId xmlns:a16="http://schemas.microsoft.com/office/drawing/2014/main" id="{0CA2E4AE-FA13-42F4-A006-B3163C07A8C3}"/>
              </a:ext>
            </a:extLst>
          </p:cNvPr>
          <p:cNvGraphicFramePr>
            <a:graphicFrameLocks noGrp="1"/>
          </p:cNvGraphicFramePr>
          <p:nvPr>
            <p:ph idx="1"/>
            <p:extLst>
              <p:ext uri="{D42A27DB-BD31-4B8C-83A1-F6EECF244321}">
                <p14:modId xmlns:p14="http://schemas.microsoft.com/office/powerpoint/2010/main" val="201660365"/>
              </p:ext>
            </p:extLst>
          </p:nvPr>
        </p:nvGraphicFramePr>
        <p:xfrm>
          <a:off x="146220" y="1140460"/>
          <a:ext cx="11618316" cy="4577080"/>
        </p:xfrm>
        <a:graphic>
          <a:graphicData uri="http://schemas.openxmlformats.org/drawingml/2006/table">
            <a:tbl>
              <a:tblPr firstRow="1" bandRow="1">
                <a:tableStyleId>{93296810-A885-4BE3-A3E7-6D5BEEA58F35}</a:tableStyleId>
              </a:tblPr>
              <a:tblGrid>
                <a:gridCol w="5592892">
                  <a:extLst>
                    <a:ext uri="{9D8B030D-6E8A-4147-A177-3AD203B41FA5}">
                      <a16:colId xmlns:a16="http://schemas.microsoft.com/office/drawing/2014/main" val="2018071450"/>
                    </a:ext>
                  </a:extLst>
                </a:gridCol>
                <a:gridCol w="6025424">
                  <a:extLst>
                    <a:ext uri="{9D8B030D-6E8A-4147-A177-3AD203B41FA5}">
                      <a16:colId xmlns:a16="http://schemas.microsoft.com/office/drawing/2014/main" val="970452252"/>
                    </a:ext>
                  </a:extLst>
                </a:gridCol>
              </a:tblGrid>
              <a:tr h="370840">
                <a:tc>
                  <a:txBody>
                    <a:bodyPr/>
                    <a:lstStyle/>
                    <a:p>
                      <a:r>
                        <a:rPr lang="en-US" sz="1800" dirty="0"/>
                        <a:t>Assessment task (SAC task)</a:t>
                      </a:r>
                    </a:p>
                  </a:txBody>
                  <a:tcPr/>
                </a:tc>
                <a:tc>
                  <a:txBody>
                    <a:bodyPr/>
                    <a:lstStyle/>
                    <a:p>
                      <a:r>
                        <a:rPr lang="en-US" sz="1800" dirty="0"/>
                        <a:t>Example of SAC task allocation across Units 3 and 4</a:t>
                      </a:r>
                    </a:p>
                  </a:txBody>
                  <a:tcPr/>
                </a:tc>
                <a:extLst>
                  <a:ext uri="{0D108BD9-81ED-4DB2-BD59-A6C34878D82A}">
                    <a16:rowId xmlns:a16="http://schemas.microsoft.com/office/drawing/2014/main" val="35376460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chemeClr val="dk1"/>
                          </a:solidFill>
                          <a:effectLst/>
                          <a:latin typeface="+mn-lt"/>
                          <a:ea typeface="+mn-ea"/>
                          <a:cs typeface="+mn-cs"/>
                        </a:rPr>
                        <a:t>Comparison and evaluation of chemical concepts, methodologies and methods, and findings from at least two practical activities </a:t>
                      </a:r>
                      <a:endParaRPr lang="en-US" sz="1800" b="0" kern="1200" dirty="0">
                        <a:solidFill>
                          <a:schemeClr val="dk1"/>
                        </a:solidFill>
                        <a:effectLst/>
                        <a:latin typeface="+mn-lt"/>
                        <a:ea typeface="+mn-ea"/>
                        <a:cs typeface="+mn-cs"/>
                      </a:endParaRPr>
                    </a:p>
                  </a:txBody>
                  <a:tcPr/>
                </a:tc>
                <a:tc>
                  <a:txBody>
                    <a:bodyPr/>
                    <a:lstStyle/>
                    <a:p>
                      <a:pPr>
                        <a:lnSpc>
                          <a:spcPct val="107000"/>
                        </a:lnSpc>
                        <a:spcAft>
                          <a:spcPts val="800"/>
                        </a:spcAft>
                      </a:pPr>
                      <a:r>
                        <a:rPr lang="en-US" sz="1800" b="1" dirty="0">
                          <a:solidFill>
                            <a:schemeClr val="tx1"/>
                          </a:solidFill>
                          <a:effectLst/>
                          <a:latin typeface="+mn-lt"/>
                          <a:ea typeface="Calibri" panose="020F0502020204030204" pitchFamily="34" charset="0"/>
                          <a:cs typeface="Times New Roman" panose="02020603050405020304" pitchFamily="18" charset="0"/>
                        </a:rPr>
                        <a:t>Unit 4 Area of Study 1: </a:t>
                      </a:r>
                      <a:r>
                        <a:rPr lang="en-US" sz="1800" b="0" dirty="0">
                          <a:solidFill>
                            <a:schemeClr val="tx1"/>
                          </a:solidFill>
                          <a:effectLst/>
                          <a:latin typeface="+mn-lt"/>
                          <a:ea typeface="Calibri" panose="020F0502020204030204" pitchFamily="34" charset="0"/>
                          <a:cs typeface="Times New Roman" panose="02020603050405020304" pitchFamily="18" charset="0"/>
                        </a:rPr>
                        <a:t>compare the findings from two different ways to measure viscosity of different liquids (</a:t>
                      </a:r>
                      <a:r>
                        <a:rPr lang="en-US" sz="1800" b="0" baseline="0" dirty="0">
                          <a:solidFill>
                            <a:schemeClr val="tx1"/>
                          </a:solidFill>
                          <a:effectLst/>
                          <a:latin typeface="+mn-lt"/>
                          <a:ea typeface="Calibri" panose="020F0502020204030204" pitchFamily="34" charset="0"/>
                          <a:cs typeface="Calibri" panose="020F0502020204030204" pitchFamily="34" charset="0"/>
                        </a:rPr>
                        <a:t>‘marble dropped in jar of fluid’ vs ‘capillary tube’)</a:t>
                      </a:r>
                      <a:endParaRPr lang="en-US" sz="18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09160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chemeClr val="dk1"/>
                          </a:solidFill>
                          <a:effectLst/>
                          <a:latin typeface="+mn-lt"/>
                          <a:ea typeface="+mn-ea"/>
                          <a:cs typeface="+mn-cs"/>
                        </a:rPr>
                        <a:t>Analysis and evaluation of primary and/or secondary data, including identified assumptions or data limitations, and conclusions</a:t>
                      </a:r>
                      <a:endParaRPr lang="en-US" sz="1800" b="0" kern="1200" dirty="0">
                        <a:solidFill>
                          <a:schemeClr val="dk1"/>
                        </a:solidFill>
                        <a:effectLst/>
                        <a:latin typeface="+mn-lt"/>
                        <a:ea typeface="+mn-ea"/>
                        <a:cs typeface="+mn-cs"/>
                      </a:endParaRPr>
                    </a:p>
                  </a:txBody>
                  <a:tcPr/>
                </a:tc>
                <a:tc>
                  <a:txBody>
                    <a:bodyPr/>
                    <a:lstStyle/>
                    <a:p>
                      <a:pPr>
                        <a:lnSpc>
                          <a:spcPct val="107000"/>
                        </a:lnSpc>
                        <a:spcAft>
                          <a:spcPts val="800"/>
                        </a:spcAft>
                      </a:pPr>
                      <a:r>
                        <a:rPr lang="en-US" sz="1800" b="1" dirty="0">
                          <a:solidFill>
                            <a:schemeClr val="tx1"/>
                          </a:solidFill>
                          <a:effectLst/>
                          <a:latin typeface="+mn-lt"/>
                          <a:ea typeface="Calibri" panose="020F0502020204030204" pitchFamily="34" charset="0"/>
                          <a:cs typeface="Times New Roman" panose="02020603050405020304" pitchFamily="18" charset="0"/>
                        </a:rPr>
                        <a:t>Unit 3 Area of Study 2: </a:t>
                      </a:r>
                      <a:r>
                        <a:rPr lang="en-US" sz="1800" dirty="0">
                          <a:solidFill>
                            <a:schemeClr val="tx1"/>
                          </a:solidFill>
                          <a:effectLst/>
                          <a:latin typeface="+mn-lt"/>
                          <a:ea typeface="Calibri" panose="020F0502020204030204" pitchFamily="34" charset="0"/>
                          <a:cs typeface="Calibri" panose="020F0502020204030204" pitchFamily="34" charset="0"/>
                        </a:rPr>
                        <a:t>analysis of data from class experiments related to Le Chatelier’s principle</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71635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schemeClr val="dk1"/>
                          </a:solidFill>
                          <a:effectLst/>
                          <a:latin typeface="+mn-lt"/>
                          <a:ea typeface="+mn-ea"/>
                          <a:cs typeface="+mn-cs"/>
                        </a:rPr>
                        <a:t>Problem-solving, including calculations, using chemistry concepts and skills applied to real-world contexts</a:t>
                      </a:r>
                    </a:p>
                  </a:txBody>
                  <a:tcPr/>
                </a:tc>
                <a:tc>
                  <a:txBody>
                    <a:bodyPr/>
                    <a:lstStyle/>
                    <a:p>
                      <a:r>
                        <a:rPr lang="en-US" sz="1800" b="1" kern="1200" dirty="0">
                          <a:solidFill>
                            <a:schemeClr val="tx1"/>
                          </a:solidFill>
                          <a:effectLst/>
                          <a:latin typeface="+mn-lt"/>
                          <a:ea typeface="+mn-ea"/>
                          <a:cs typeface="+mn-cs"/>
                        </a:rPr>
                        <a:t>Unit 4 Area of Study 2: </a:t>
                      </a:r>
                      <a:r>
                        <a:rPr lang="en-US" sz="1800" kern="1200" dirty="0">
                          <a:solidFill>
                            <a:schemeClr val="tx1"/>
                          </a:solidFill>
                          <a:effectLst/>
                          <a:latin typeface="+mn-lt"/>
                          <a:ea typeface="+mn-ea"/>
                          <a:cs typeface="+mn-cs"/>
                        </a:rPr>
                        <a:t>identification of an organic contaminant using experimental data including spectral analysis</a:t>
                      </a:r>
                    </a:p>
                    <a:p>
                      <a:endParaRPr lang="en-US" sz="1800" dirty="0">
                        <a:solidFill>
                          <a:srgbClr val="C00000"/>
                        </a:solidFill>
                        <a:latin typeface="+mn-lt"/>
                      </a:endParaRPr>
                    </a:p>
                  </a:txBody>
                  <a:tcPr/>
                </a:tc>
                <a:extLst>
                  <a:ext uri="{0D108BD9-81ED-4DB2-BD59-A6C34878D82A}">
                    <a16:rowId xmlns:a16="http://schemas.microsoft.com/office/drawing/2014/main" val="28576684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schemeClr val="dk1"/>
                          </a:solidFill>
                          <a:effectLst/>
                          <a:latin typeface="+mn-lt"/>
                          <a:ea typeface="+mn-ea"/>
                          <a:cs typeface="+mn-cs"/>
                        </a:rPr>
                        <a:t>Analysis and evaluation of a chemical innovation, research study, case study, socio-scientific issue or media communication</a:t>
                      </a:r>
                      <a:endParaRPr lang="en-AU" sz="1800" b="0" kern="1200" dirty="0">
                        <a:solidFill>
                          <a:schemeClr val="dk1"/>
                        </a:solidFill>
                        <a:effectLst/>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Unit 3 Area of Study 1: </a:t>
                      </a:r>
                      <a:r>
                        <a:rPr lang="en-US" sz="1800" kern="1200" dirty="0">
                          <a:solidFill>
                            <a:schemeClr val="tx1"/>
                          </a:solidFill>
                          <a:effectLst/>
                          <a:latin typeface="+mn-lt"/>
                          <a:ea typeface="+mn-ea"/>
                          <a:cs typeface="+mn-cs"/>
                        </a:rPr>
                        <a:t>media analysis: improving lithium-ion batteries https://www.sciencedaily.com/releases/2022/05/220519103844.htm  </a:t>
                      </a:r>
                      <a:endParaRPr lang="en-US" sz="1800" dirty="0">
                        <a:solidFill>
                          <a:schemeClr val="tx1"/>
                        </a:solidFill>
                        <a:latin typeface="+mn-lt"/>
                      </a:endParaRPr>
                    </a:p>
                  </a:txBody>
                  <a:tcPr/>
                </a:tc>
                <a:extLst>
                  <a:ext uri="{0D108BD9-81ED-4DB2-BD59-A6C34878D82A}">
                    <a16:rowId xmlns:a16="http://schemas.microsoft.com/office/drawing/2014/main" val="2750571284"/>
                  </a:ext>
                </a:extLst>
              </a:tr>
            </a:tbl>
          </a:graphicData>
        </a:graphic>
      </p:graphicFrame>
    </p:spTree>
    <p:extLst>
      <p:ext uri="{BB962C8B-B14F-4D97-AF65-F5344CB8AC3E}">
        <p14:creationId xmlns:p14="http://schemas.microsoft.com/office/powerpoint/2010/main" val="373562453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569A9-8F8D-41AC-8195-67BD8884F03C}"/>
              </a:ext>
            </a:extLst>
          </p:cNvPr>
          <p:cNvSpPr>
            <a:spLocks noGrp="1"/>
          </p:cNvSpPr>
          <p:nvPr>
            <p:ph type="title"/>
          </p:nvPr>
        </p:nvSpPr>
        <p:spPr>
          <a:xfrm>
            <a:off x="527381" y="260648"/>
            <a:ext cx="8640960" cy="1152128"/>
          </a:xfrm>
        </p:spPr>
        <p:txBody>
          <a:bodyPr/>
          <a:lstStyle/>
          <a:p>
            <a:r>
              <a:rPr lang="en-US" sz="2800" dirty="0"/>
              <a:t>New Unit 4 Outcome 3 Scientific poster format</a:t>
            </a:r>
            <a:br>
              <a:rPr lang="en-US" sz="2800" dirty="0"/>
            </a:br>
            <a:r>
              <a:rPr lang="en-US" sz="2000" dirty="0"/>
              <a:t>Maximum: 600 words</a:t>
            </a:r>
            <a:br>
              <a:rPr lang="en-US" sz="2000" dirty="0"/>
            </a:br>
            <a:r>
              <a:rPr lang="en-US" sz="2000" dirty="0"/>
              <a:t>20 – 25% of space allocated to communicating main finding</a:t>
            </a:r>
            <a:endParaRPr lang="en-AU" sz="2000" dirty="0"/>
          </a:p>
        </p:txBody>
      </p:sp>
      <p:graphicFrame>
        <p:nvGraphicFramePr>
          <p:cNvPr id="6" name="Table 6">
            <a:extLst>
              <a:ext uri="{FF2B5EF4-FFF2-40B4-BE49-F238E27FC236}">
                <a16:creationId xmlns:a16="http://schemas.microsoft.com/office/drawing/2014/main" id="{DEDD08E7-7CA6-4780-AF5B-16CC8B41CB7F}"/>
              </a:ext>
            </a:extLst>
          </p:cNvPr>
          <p:cNvGraphicFramePr>
            <a:graphicFrameLocks noGrp="1"/>
          </p:cNvGraphicFramePr>
          <p:nvPr>
            <p:extLst>
              <p:ext uri="{D42A27DB-BD31-4B8C-83A1-F6EECF244321}">
                <p14:modId xmlns:p14="http://schemas.microsoft.com/office/powerpoint/2010/main" val="3006310101"/>
              </p:ext>
            </p:extLst>
          </p:nvPr>
        </p:nvGraphicFramePr>
        <p:xfrm>
          <a:off x="527381" y="1604797"/>
          <a:ext cx="11233248" cy="4358483"/>
        </p:xfrm>
        <a:graphic>
          <a:graphicData uri="http://schemas.openxmlformats.org/drawingml/2006/table">
            <a:tbl>
              <a:tblPr firstRow="1" bandRow="1">
                <a:tableStyleId>{21E4AEA4-8DFA-4A89-87EB-49C32662AFE0}</a:tableStyleId>
              </a:tblPr>
              <a:tblGrid>
                <a:gridCol w="3360373">
                  <a:extLst>
                    <a:ext uri="{9D8B030D-6E8A-4147-A177-3AD203B41FA5}">
                      <a16:colId xmlns:a16="http://schemas.microsoft.com/office/drawing/2014/main" val="1001529281"/>
                    </a:ext>
                  </a:extLst>
                </a:gridCol>
                <a:gridCol w="4320480">
                  <a:extLst>
                    <a:ext uri="{9D8B030D-6E8A-4147-A177-3AD203B41FA5}">
                      <a16:colId xmlns:a16="http://schemas.microsoft.com/office/drawing/2014/main" val="3209641445"/>
                    </a:ext>
                  </a:extLst>
                </a:gridCol>
                <a:gridCol w="3552395">
                  <a:extLst>
                    <a:ext uri="{9D8B030D-6E8A-4147-A177-3AD203B41FA5}">
                      <a16:colId xmlns:a16="http://schemas.microsoft.com/office/drawing/2014/main" val="572453583"/>
                    </a:ext>
                  </a:extLst>
                </a:gridCol>
              </a:tblGrid>
              <a:tr h="904240">
                <a:tc gridSpan="3">
                  <a:txBody>
                    <a:bodyPr/>
                    <a:lstStyle/>
                    <a:p>
                      <a:pPr algn="ctr"/>
                      <a:r>
                        <a:rPr lang="en-US" sz="3200" dirty="0"/>
                        <a:t>Title as an investigation question</a:t>
                      </a:r>
                    </a:p>
                    <a:p>
                      <a:pPr algn="ctr"/>
                      <a:r>
                        <a:rPr lang="en-US" sz="2100" dirty="0"/>
                        <a:t>Student name</a:t>
                      </a:r>
                      <a:endParaRPr lang="en-AU" sz="2100" dirty="0"/>
                    </a:p>
                  </a:txBody>
                  <a:tcPr/>
                </a:tc>
                <a:tc hMerge="1">
                  <a:txBody>
                    <a:bodyPr/>
                    <a:lstStyle/>
                    <a:p>
                      <a:endParaRPr lang="en-AU" sz="2000" dirty="0"/>
                    </a:p>
                  </a:txBody>
                  <a:tcPr/>
                </a:tc>
                <a:tc hMerge="1">
                  <a:txBody>
                    <a:bodyPr/>
                    <a:lstStyle/>
                    <a:p>
                      <a:endParaRPr lang="en-AU" dirty="0"/>
                    </a:p>
                  </a:txBody>
                  <a:tcPr/>
                </a:tc>
                <a:extLst>
                  <a:ext uri="{0D108BD9-81ED-4DB2-BD59-A6C34878D82A}">
                    <a16:rowId xmlns:a16="http://schemas.microsoft.com/office/drawing/2014/main" val="2943193187"/>
                  </a:ext>
                </a:extLst>
              </a:tr>
              <a:tr h="2812839">
                <a:tc>
                  <a:txBody>
                    <a:bodyPr/>
                    <a:lstStyle/>
                    <a:p>
                      <a:r>
                        <a:rPr lang="en-US" sz="2100" dirty="0"/>
                        <a:t>Introduction</a:t>
                      </a:r>
                    </a:p>
                    <a:p>
                      <a:endParaRPr lang="en-US" sz="2100" dirty="0"/>
                    </a:p>
                    <a:p>
                      <a:endParaRPr lang="en-US" sz="2100" dirty="0"/>
                    </a:p>
                    <a:p>
                      <a:r>
                        <a:rPr lang="en-US" sz="2100" dirty="0"/>
                        <a:t>Methodology and methods</a:t>
                      </a:r>
                    </a:p>
                    <a:p>
                      <a:endParaRPr lang="en-US" sz="2100" dirty="0"/>
                    </a:p>
                    <a:p>
                      <a:endParaRPr lang="en-US" sz="2100" dirty="0"/>
                    </a:p>
                    <a:p>
                      <a:r>
                        <a:rPr lang="en-US" sz="2100" dirty="0"/>
                        <a:t>Results</a:t>
                      </a:r>
                      <a:endParaRPr lang="en-AU" sz="2100" b="1" dirty="0"/>
                    </a:p>
                  </a:txBody>
                  <a:tcPr/>
                </a:tc>
                <a:tc>
                  <a:txBody>
                    <a:bodyPr/>
                    <a:lstStyle/>
                    <a:p>
                      <a:pPr algn="ctr">
                        <a:spcAft>
                          <a:spcPts val="1600"/>
                        </a:spcAft>
                      </a:pPr>
                      <a:endParaRPr lang="en-US" sz="2100" dirty="0"/>
                    </a:p>
                    <a:p>
                      <a:pPr algn="ctr"/>
                      <a:r>
                        <a:rPr lang="en-US" sz="2100" dirty="0"/>
                        <a:t>Communication statement reporting the key finding of the investigation in response to the investigation question as </a:t>
                      </a:r>
                    </a:p>
                    <a:p>
                      <a:pPr algn="ctr"/>
                      <a:r>
                        <a:rPr lang="en-US" sz="2100" dirty="0"/>
                        <a:t>a one-sentence summary</a:t>
                      </a:r>
                    </a:p>
                    <a:p>
                      <a:pPr algn="ctr"/>
                      <a:endParaRPr lang="en-AU" sz="2400" dirty="0"/>
                    </a:p>
                  </a:txBody>
                  <a:tcPr/>
                </a:tc>
                <a:tc>
                  <a:txBody>
                    <a:bodyPr/>
                    <a:lstStyle/>
                    <a:p>
                      <a:r>
                        <a:rPr lang="en-US" sz="2100" dirty="0"/>
                        <a:t>Discussion</a:t>
                      </a:r>
                    </a:p>
                    <a:p>
                      <a:endParaRPr lang="en-US" sz="2100" dirty="0"/>
                    </a:p>
                    <a:p>
                      <a:endParaRPr lang="en-US" sz="2100" dirty="0"/>
                    </a:p>
                    <a:p>
                      <a:endParaRPr lang="en-US" sz="2100" dirty="0"/>
                    </a:p>
                    <a:p>
                      <a:endParaRPr lang="en-US" sz="2100" dirty="0"/>
                    </a:p>
                    <a:p>
                      <a:endParaRPr lang="en-US" sz="2100" dirty="0"/>
                    </a:p>
                    <a:p>
                      <a:r>
                        <a:rPr lang="en-US" sz="2100" dirty="0"/>
                        <a:t>Conclusion</a:t>
                      </a:r>
                    </a:p>
                    <a:p>
                      <a:endParaRPr lang="en-US" sz="1900" dirty="0"/>
                    </a:p>
                  </a:txBody>
                  <a:tcPr/>
                </a:tc>
                <a:extLst>
                  <a:ext uri="{0D108BD9-81ED-4DB2-BD59-A6C34878D82A}">
                    <a16:rowId xmlns:a16="http://schemas.microsoft.com/office/drawing/2014/main" val="2063830950"/>
                  </a:ext>
                </a:extLst>
              </a:tr>
              <a:tr h="641404">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References and acknowledgments</a:t>
                      </a:r>
                      <a:endParaRPr lang="en-AU" sz="2100" b="1" dirty="0"/>
                    </a:p>
                  </a:txBody>
                  <a:tcPr/>
                </a:tc>
                <a:tc hMerge="1">
                  <a:txBody>
                    <a:bodyPr/>
                    <a:lstStyle/>
                    <a:p>
                      <a:pPr algn="ctr"/>
                      <a:endParaRPr lang="en-AU" sz="1800" dirty="0"/>
                    </a:p>
                  </a:txBody>
                  <a:tcPr marL="68580" marR="68580" marT="34290" marB="34290"/>
                </a:tc>
                <a:tc hMerge="1">
                  <a:txBody>
                    <a:bodyPr/>
                    <a:lstStyle/>
                    <a:p>
                      <a:endParaRPr lang="en-AU" sz="1400" dirty="0"/>
                    </a:p>
                  </a:txBody>
                  <a:tcPr marL="68580" marR="68580" marT="34290" marB="34290"/>
                </a:tc>
                <a:extLst>
                  <a:ext uri="{0D108BD9-81ED-4DB2-BD59-A6C34878D82A}">
                    <a16:rowId xmlns:a16="http://schemas.microsoft.com/office/drawing/2014/main" val="3711756530"/>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1308" y="105768"/>
            <a:ext cx="1499029" cy="1499029"/>
          </a:xfrm>
          <a:prstGeom prst="rect">
            <a:avLst/>
          </a:prstGeom>
        </p:spPr>
      </p:pic>
    </p:spTree>
    <p:extLst>
      <p:ext uri="{BB962C8B-B14F-4D97-AF65-F5344CB8AC3E}">
        <p14:creationId xmlns:p14="http://schemas.microsoft.com/office/powerpoint/2010/main" val="333072968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C24D4BC5-5256-4C2E-B3FB-87EA69B63AF3}"/>
              </a:ext>
            </a:extLst>
          </p:cNvPr>
          <p:cNvSpPr/>
          <p:nvPr/>
        </p:nvSpPr>
        <p:spPr>
          <a:xfrm>
            <a:off x="235300" y="0"/>
            <a:ext cx="6651044" cy="5980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2000" dirty="0">
              <a:latin typeface="+mj-lt"/>
            </a:endParaRPr>
          </a:p>
        </p:txBody>
      </p:sp>
      <p:sp>
        <p:nvSpPr>
          <p:cNvPr id="89" name="TextBox 19">
            <a:extLst>
              <a:ext uri="{FF2B5EF4-FFF2-40B4-BE49-F238E27FC236}">
                <a16:creationId xmlns:a16="http://schemas.microsoft.com/office/drawing/2014/main" id="{9742DD1E-D7E3-4AB1-8A17-D5B59B6AB38B}"/>
              </a:ext>
            </a:extLst>
          </p:cNvPr>
          <p:cNvSpPr txBox="1">
            <a:spLocks noChangeArrowheads="1"/>
          </p:cNvSpPr>
          <p:nvPr/>
        </p:nvSpPr>
        <p:spPr bwMode="auto">
          <a:xfrm>
            <a:off x="228105" y="868122"/>
            <a:ext cx="6835324" cy="935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9045" tIns="9523" rIns="19045" bIns="9523">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r>
              <a:rPr lang="en-AU" sz="1100" dirty="0">
                <a:latin typeface="Arial" panose="020B0604020202020204" pitchFamily="34" charset="0"/>
                <a:cs typeface="Arial" panose="020B0604020202020204" pitchFamily="34" charset="0"/>
              </a:rPr>
              <a:t>According to the National Coffee Association (NCA), "Decaffeination removes about 97% or more of the caffeine in coffee beans. A typical cup of decaf coffee has about 2 mg of caffeine</a:t>
            </a:r>
            <a:r>
              <a:rPr lang="en-US" sz="1100" dirty="0">
                <a:latin typeface="Arial" panose="020B0604020202020204" pitchFamily="34" charset="0"/>
                <a:cs typeface="Arial" panose="020B0604020202020204" pitchFamily="34" charset="0"/>
              </a:rPr>
              <a:t>, compared to a typical cup of regular coffee, which has about 95 mg of caffeine".</a:t>
            </a:r>
            <a:endParaRPr lang="en-AU" sz="1100" dirty="0">
              <a:latin typeface="Arial" panose="020B0604020202020204" pitchFamily="34" charset="0"/>
              <a:cs typeface="Arial" panose="020B0604020202020204" pitchFamily="34" charset="0"/>
            </a:endParaRPr>
          </a:p>
          <a:p>
            <a:pPr algn="just">
              <a:lnSpc>
                <a:spcPct val="110000"/>
              </a:lnSpc>
            </a:pPr>
            <a:r>
              <a:rPr lang="en-AU" sz="1100" dirty="0">
                <a:latin typeface="Arial" panose="020B0604020202020204" pitchFamily="34" charset="0"/>
                <a:cs typeface="Arial" panose="020B0604020202020204" pitchFamily="34" charset="0"/>
              </a:rPr>
              <a:t>My aim is to find whether Aldi decaffeinated coffee is completely caffeine free. My hypothesis is that there is a little bit of caffeine content found within the decaffeinated coffee pod, thus it is not completely caffeine free. </a:t>
            </a:r>
          </a:p>
        </p:txBody>
      </p:sp>
      <p:sp>
        <p:nvSpPr>
          <p:cNvPr id="90" name="Rectangle 10">
            <a:extLst>
              <a:ext uri="{FF2B5EF4-FFF2-40B4-BE49-F238E27FC236}">
                <a16:creationId xmlns:a16="http://schemas.microsoft.com/office/drawing/2014/main" id="{8C463412-CC68-4A0F-AE72-68EF99EB2F46}"/>
              </a:ext>
            </a:extLst>
          </p:cNvPr>
          <p:cNvSpPr>
            <a:spLocks noChangeArrowheads="1"/>
          </p:cNvSpPr>
          <p:nvPr/>
        </p:nvSpPr>
        <p:spPr bwMode="auto">
          <a:xfrm>
            <a:off x="465481" y="649715"/>
            <a:ext cx="1778000" cy="205050"/>
          </a:xfrm>
          <a:prstGeom prst="snipRoundRect">
            <a:avLst>
              <a:gd name="adj1" fmla="val 0"/>
              <a:gd name="adj2" fmla="val 50000"/>
            </a:avLst>
          </a:prstGeom>
          <a:solidFill>
            <a:srgbClr val="A167B2"/>
          </a:solidFill>
          <a:ln w="12700">
            <a:noFill/>
            <a:miter lim="800000"/>
          </a:ln>
        </p:spPr>
        <p:txBody>
          <a:bodyPr wrap="none" lIns="57150" tIns="15240" rIns="57150" bIns="14284" anchor="ctr" anchorCtr="0"/>
          <a:lstStyle>
            <a:defPPr>
              <a:defRPr kern="1200" smtId="4294967295"/>
            </a:defPPr>
          </a:lstStyle>
          <a:p>
            <a:pPr defTabSz="979549">
              <a:defRPr/>
            </a:pPr>
            <a:r>
              <a:rPr lang="en-US" sz="1100" b="1" dirty="0">
                <a:solidFill>
                  <a:schemeClr val="bg1"/>
                </a:solidFill>
                <a:latin typeface="+mj-lt"/>
              </a:rPr>
              <a:t>Introduction</a:t>
            </a:r>
          </a:p>
        </p:txBody>
      </p:sp>
      <p:sp>
        <p:nvSpPr>
          <p:cNvPr id="29" name="Text Placeholder 5">
            <a:extLst>
              <a:ext uri="{FF2B5EF4-FFF2-40B4-BE49-F238E27FC236}">
                <a16:creationId xmlns:a16="http://schemas.microsoft.com/office/drawing/2014/main" id="{01F402A7-946F-42F9-AF9B-91CD0BE08A08}"/>
              </a:ext>
            </a:extLst>
          </p:cNvPr>
          <p:cNvSpPr txBox="1"/>
          <p:nvPr/>
        </p:nvSpPr>
        <p:spPr>
          <a:xfrm>
            <a:off x="461320" y="134567"/>
            <a:ext cx="5815912" cy="501791"/>
          </a:xfrm>
          <a:prstGeom prst="rect">
            <a:avLst/>
          </a:prstGeom>
        </p:spPr>
        <p:txBody>
          <a:bodyPr lIns="0" tIns="0" rIns="0" bIns="0">
            <a:noAutofit/>
          </a:bodyPr>
          <a:lstStyle>
            <a:defPPr>
              <a:defRPr kern="1200" smtId="4294967295"/>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783434">
              <a:spcBef>
                <a:spcPct val="20000"/>
              </a:spcBef>
              <a:defRPr/>
            </a:pPr>
            <a:r>
              <a:rPr lang="en-US" sz="1375" b="1" dirty="0">
                <a:solidFill>
                  <a:srgbClr val="353941"/>
                </a:solidFill>
                <a:latin typeface="Quattrocento" panose="02020802030000000404" pitchFamily="18" charset="0"/>
              </a:rPr>
              <a:t>Are Aldi decaffeinated coffee pods completely caffeine free?!</a:t>
            </a:r>
          </a:p>
        </p:txBody>
      </p:sp>
      <p:sp>
        <p:nvSpPr>
          <p:cNvPr id="30" name="Text Placeholder 5">
            <a:extLst>
              <a:ext uri="{FF2B5EF4-FFF2-40B4-BE49-F238E27FC236}">
                <a16:creationId xmlns:a16="http://schemas.microsoft.com/office/drawing/2014/main" id="{D6A9BCBB-127F-4C3E-96AD-10F7D5149CCE}"/>
              </a:ext>
            </a:extLst>
          </p:cNvPr>
          <p:cNvSpPr txBox="1"/>
          <p:nvPr/>
        </p:nvSpPr>
        <p:spPr>
          <a:xfrm>
            <a:off x="2436813" y="435565"/>
            <a:ext cx="1905000" cy="179408"/>
          </a:xfrm>
          <a:prstGeom prst="rect">
            <a:avLst/>
          </a:prstGeom>
        </p:spPr>
        <p:txBody>
          <a:bodyPr wrap="square" lIns="0" tIns="0" rIns="0" bIns="0">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defRPr/>
            </a:pPr>
            <a:r>
              <a:rPr lang="en-US" sz="1166" dirty="0">
                <a:solidFill>
                  <a:srgbClr val="353941"/>
                </a:solidFill>
                <a:latin typeface="Quattrocento Sans" panose="020B0502050000020003" pitchFamily="34" charset="0"/>
                <a:cs typeface="Arial" panose="020B0604020202020204" pitchFamily="34" charset="0"/>
              </a:rPr>
              <a:t>Stu Dent</a:t>
            </a:r>
          </a:p>
        </p:txBody>
      </p:sp>
      <p:sp>
        <p:nvSpPr>
          <p:cNvPr id="2" name="Speech Bubble: Rectangle 1">
            <a:extLst>
              <a:ext uri="{FF2B5EF4-FFF2-40B4-BE49-F238E27FC236}">
                <a16:creationId xmlns:a16="http://schemas.microsoft.com/office/drawing/2014/main" id="{0B6A63E6-E9A3-465D-A4BF-A4836EF6DDD6}"/>
              </a:ext>
            </a:extLst>
          </p:cNvPr>
          <p:cNvSpPr/>
          <p:nvPr/>
        </p:nvSpPr>
        <p:spPr bwMode="auto">
          <a:xfrm>
            <a:off x="7240517" y="313823"/>
            <a:ext cx="4723378" cy="3904264"/>
          </a:xfrm>
          <a:prstGeom prst="wedgeRectCallout">
            <a:avLst>
              <a:gd name="adj1" fmla="val -44287"/>
              <a:gd name="adj2" fmla="val 87408"/>
            </a:avLst>
          </a:prstGeom>
          <a:solidFill>
            <a:srgbClr val="A167B2"/>
          </a:solidFill>
          <a:ln w="9525" cap="flat" cmpd="sng" algn="ctr">
            <a:noFill/>
            <a:prstDash val="solid"/>
            <a:round/>
            <a:headEnd type="none" w="med" len="med"/>
            <a:tailEnd type="none" w="med" len="med"/>
          </a:ln>
          <a:effectLst/>
        </p:spPr>
        <p:txBody>
          <a:bodyPr vert="horz" wrap="square" lIns="19050" tIns="9525" rIns="19050" bIns="9525" numCol="1" rtlCol="0" anchor="t" anchorCtr="0" compatLnSpc="1">
            <a:prstTxWarp prst="textNoShape">
              <a:avLst/>
            </a:prstTxWarp>
          </a:bodyPr>
          <a:lstStyle/>
          <a:p>
            <a:pPr defTabSz="190470" eaLnBrk="0" fontAlgn="base" hangingPunct="0">
              <a:spcBef>
                <a:spcPct val="0"/>
              </a:spcBef>
              <a:spcAft>
                <a:spcPct val="0"/>
              </a:spcAft>
            </a:pPr>
            <a:endParaRPr lang="en-US" sz="500" dirty="0">
              <a:effectLst>
                <a:outerShdw blurRad="38100" dist="38100" dir="2700000" algn="tl">
                  <a:srgbClr val="000000">
                    <a:alpha val="43137"/>
                  </a:srgbClr>
                </a:outerShdw>
              </a:effectLst>
              <a:latin typeface="Times New Roman" pitchFamily="18" charset="0"/>
            </a:endParaRPr>
          </a:p>
        </p:txBody>
      </p:sp>
      <p:sp>
        <p:nvSpPr>
          <p:cNvPr id="31" name="Text Placeholder 5">
            <a:extLst>
              <a:ext uri="{FF2B5EF4-FFF2-40B4-BE49-F238E27FC236}">
                <a16:creationId xmlns:a16="http://schemas.microsoft.com/office/drawing/2014/main" id="{215554B0-D5BC-4979-8172-52398213BBA7}"/>
              </a:ext>
            </a:extLst>
          </p:cNvPr>
          <p:cNvSpPr txBox="1"/>
          <p:nvPr/>
        </p:nvSpPr>
        <p:spPr>
          <a:xfrm>
            <a:off x="7568969" y="637793"/>
            <a:ext cx="3984625" cy="1184712"/>
          </a:xfrm>
          <a:prstGeom prst="rect">
            <a:avLst/>
          </a:prstGeom>
        </p:spPr>
        <p:txBody>
          <a:bodyPr lIns="0" tIns="0" rIns="0" bIns="0">
            <a:noAutofit/>
          </a:bodyPr>
          <a:lstStyle>
            <a:defPPr>
              <a:defRPr kern="1200" smtId="4294967295"/>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783434">
              <a:spcBef>
                <a:spcPct val="20000"/>
              </a:spcBef>
              <a:spcAft>
                <a:spcPts val="125"/>
              </a:spcAft>
              <a:defRPr/>
            </a:pPr>
            <a:r>
              <a:rPr lang="en-US" sz="3291" dirty="0">
                <a:solidFill>
                  <a:schemeClr val="bg1"/>
                </a:solidFill>
                <a:latin typeface="Quattrocento Sans" panose="020B0502050000020003" pitchFamily="34" charset="0"/>
              </a:rPr>
              <a:t>NEWS FLASH: </a:t>
            </a:r>
          </a:p>
          <a:p>
            <a:pPr algn="ctr" defTabSz="783434">
              <a:spcBef>
                <a:spcPct val="20000"/>
              </a:spcBef>
              <a:spcAft>
                <a:spcPts val="125"/>
              </a:spcAft>
              <a:defRPr/>
            </a:pPr>
            <a:r>
              <a:rPr lang="en-US" sz="3291" dirty="0">
                <a:solidFill>
                  <a:schemeClr val="bg1"/>
                </a:solidFill>
                <a:latin typeface="Quattrocento Sans" panose="020B0502050000020003" pitchFamily="34" charset="0"/>
              </a:rPr>
              <a:t>Your decaffeinated coffee might not be </a:t>
            </a:r>
            <a:r>
              <a:rPr lang="en-US" sz="3291" b="1" i="1" dirty="0">
                <a:solidFill>
                  <a:schemeClr val="bg1"/>
                </a:solidFill>
                <a:latin typeface="Quattrocento Sans" panose="020B0502050000020003" pitchFamily="34" charset="0"/>
              </a:rPr>
              <a:t>completely </a:t>
            </a:r>
            <a:r>
              <a:rPr lang="en-US" sz="3291" dirty="0">
                <a:solidFill>
                  <a:schemeClr val="bg1"/>
                </a:solidFill>
                <a:latin typeface="Quattrocento Sans" panose="020B0502050000020003" pitchFamily="34" charset="0"/>
              </a:rPr>
              <a:t>caffeine free!!</a:t>
            </a:r>
          </a:p>
          <a:p>
            <a:pPr algn="ctr" defTabSz="783434">
              <a:spcBef>
                <a:spcPct val="20000"/>
              </a:spcBef>
              <a:spcAft>
                <a:spcPts val="125"/>
              </a:spcAft>
              <a:defRPr/>
            </a:pPr>
            <a:r>
              <a:rPr lang="en-US" sz="2875" b="1" dirty="0">
                <a:solidFill>
                  <a:srgbClr val="84C1D6"/>
                </a:solidFill>
                <a:latin typeface="Quattrocento Sans" panose="020B0502050000020003" pitchFamily="34" charset="0"/>
              </a:rPr>
              <a:t>(woahhhh!)</a:t>
            </a:r>
          </a:p>
          <a:p>
            <a:pPr algn="ctr" defTabSz="783434">
              <a:spcBef>
                <a:spcPct val="20000"/>
              </a:spcBef>
              <a:spcAft>
                <a:spcPts val="125"/>
              </a:spcAft>
              <a:defRPr/>
            </a:pPr>
            <a:r>
              <a:rPr lang="en-US" sz="1666" b="1" dirty="0">
                <a:solidFill>
                  <a:schemeClr val="bg1"/>
                </a:solidFill>
                <a:latin typeface="Quattrocento Sans" panose="020B0502050000020003" pitchFamily="34" charset="0"/>
              </a:rPr>
              <a:t>Read on for more…</a:t>
            </a:r>
          </a:p>
        </p:txBody>
      </p:sp>
      <p:sp>
        <p:nvSpPr>
          <p:cNvPr id="35" name="Text Placeholder 5">
            <a:extLst>
              <a:ext uri="{FF2B5EF4-FFF2-40B4-BE49-F238E27FC236}">
                <a16:creationId xmlns:a16="http://schemas.microsoft.com/office/drawing/2014/main" id="{C0EC7256-2C69-4AF3-91F5-9E6E10559AF6}"/>
              </a:ext>
            </a:extLst>
          </p:cNvPr>
          <p:cNvSpPr txBox="1"/>
          <p:nvPr/>
        </p:nvSpPr>
        <p:spPr>
          <a:xfrm>
            <a:off x="4171950" y="4469709"/>
            <a:ext cx="1905000" cy="179408"/>
          </a:xfrm>
          <a:prstGeom prst="rect">
            <a:avLst/>
          </a:prstGeom>
        </p:spPr>
        <p:txBody>
          <a:bodyPr wrap="square" lIns="0" tIns="0" rIns="0" bIns="0">
            <a:spAutoFit/>
          </a:bodyPr>
          <a:lstStyle>
            <a:defPPr>
              <a:defRPr kern="1200" smtId="4294967295"/>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defRPr/>
            </a:pPr>
            <a:r>
              <a:rPr lang="en-US" sz="1166" i="1" dirty="0">
                <a:solidFill>
                  <a:schemeClr val="bg1"/>
                </a:solidFill>
                <a:latin typeface="Quattrocento" panose="02020802030000000404" pitchFamily="18" charset="0"/>
                <a:cs typeface="Arial" panose="020B0604020202020204" pitchFamily="34" charset="0"/>
              </a:rPr>
              <a:t>Miss</a:t>
            </a:r>
          </a:p>
        </p:txBody>
      </p:sp>
      <p:sp>
        <p:nvSpPr>
          <p:cNvPr id="38" name="TextBox 19">
            <a:extLst>
              <a:ext uri="{FF2B5EF4-FFF2-40B4-BE49-F238E27FC236}">
                <a16:creationId xmlns:a16="http://schemas.microsoft.com/office/drawing/2014/main" id="{9E04376D-618A-48F3-ADBA-407D29FA2410}"/>
              </a:ext>
            </a:extLst>
          </p:cNvPr>
          <p:cNvSpPr txBox="1">
            <a:spLocks noChangeArrowheads="1"/>
          </p:cNvSpPr>
          <p:nvPr/>
        </p:nvSpPr>
        <p:spPr bwMode="auto">
          <a:xfrm>
            <a:off x="1697038" y="4450782"/>
            <a:ext cx="1905000" cy="8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9045" tIns="9523" rIns="19045" bIns="9523">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lnSpc>
                <a:spcPct val="110000"/>
              </a:lnSpc>
            </a:pPr>
            <a:endParaRPr lang="en-AU" sz="417" dirty="0">
              <a:latin typeface="Quattrocento" panose="020B0604020202020204" charset="0"/>
            </a:endParaRPr>
          </a:p>
        </p:txBody>
      </p:sp>
      <p:sp>
        <p:nvSpPr>
          <p:cNvPr id="39" name="Rectangle 10">
            <a:extLst>
              <a:ext uri="{FF2B5EF4-FFF2-40B4-BE49-F238E27FC236}">
                <a16:creationId xmlns:a16="http://schemas.microsoft.com/office/drawing/2014/main" id="{31FBE945-C793-432B-9E35-E03D2C90DF58}"/>
              </a:ext>
            </a:extLst>
          </p:cNvPr>
          <p:cNvSpPr>
            <a:spLocks noChangeArrowheads="1"/>
          </p:cNvSpPr>
          <p:nvPr/>
        </p:nvSpPr>
        <p:spPr bwMode="auto">
          <a:xfrm>
            <a:off x="461319" y="1905004"/>
            <a:ext cx="1960394" cy="227260"/>
          </a:xfrm>
          <a:prstGeom prst="snipRoundRect">
            <a:avLst>
              <a:gd name="adj1" fmla="val 0"/>
              <a:gd name="adj2" fmla="val 50000"/>
            </a:avLst>
          </a:prstGeom>
          <a:solidFill>
            <a:srgbClr val="A167B2"/>
          </a:solidFill>
          <a:ln w="12700">
            <a:noFill/>
            <a:miter lim="800000"/>
          </a:ln>
        </p:spPr>
        <p:txBody>
          <a:bodyPr wrap="none" lIns="57150" tIns="15240" rIns="57150" bIns="14284" anchor="ctr" anchorCtr="0"/>
          <a:lstStyle>
            <a:defPPr>
              <a:defRPr kern="1200" smtId="4294967295"/>
            </a:defPPr>
          </a:lstStyle>
          <a:p>
            <a:pPr defTabSz="979549">
              <a:defRPr/>
            </a:pPr>
            <a:r>
              <a:rPr lang="en-US" sz="1100" b="1" dirty="0">
                <a:solidFill>
                  <a:schemeClr val="bg1"/>
                </a:solidFill>
                <a:latin typeface="+mj-lt"/>
              </a:rPr>
              <a:t>Methodology </a:t>
            </a:r>
          </a:p>
        </p:txBody>
      </p:sp>
      <p:sp>
        <p:nvSpPr>
          <p:cNvPr id="7" name="Rectangle 3">
            <a:extLst>
              <a:ext uri="{FF2B5EF4-FFF2-40B4-BE49-F238E27FC236}">
                <a16:creationId xmlns:a16="http://schemas.microsoft.com/office/drawing/2014/main" id="{0670CBD2-3786-4EE3-8A0C-D47DDBE993E3}"/>
              </a:ext>
            </a:extLst>
          </p:cNvPr>
          <p:cNvSpPr>
            <a:spLocks noChangeArrowheads="1"/>
          </p:cNvSpPr>
          <p:nvPr/>
        </p:nvSpPr>
        <p:spPr bwMode="auto">
          <a:xfrm>
            <a:off x="235299" y="2196727"/>
            <a:ext cx="4099489" cy="158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ctr" anchorCtr="0" compatLnSpc="1">
            <a:prstTxWarp prst="textNoShape">
              <a:avLst/>
            </a:prstTxWarp>
            <a:spAutoFit/>
          </a:bodyPr>
          <a:lstStyle/>
          <a:p>
            <a:pPr defTabSz="190470" eaLnBrk="0" fontAlgn="base" hangingPunct="0">
              <a:spcBef>
                <a:spcPct val="0"/>
              </a:spcBef>
              <a:spcAft>
                <a:spcPct val="0"/>
              </a:spcAft>
            </a:pPr>
            <a:r>
              <a:rPr lang="en-AU" altLang="en-US" sz="1100" b="1" dirty="0">
                <a:latin typeface="+mj-lt"/>
                <a:cs typeface="Calibri" panose="020F0502020204030204" pitchFamily="34" charset="0"/>
              </a:rPr>
              <a:t>HPLC analysis:</a:t>
            </a:r>
            <a:endParaRPr lang="en-AU" altLang="en-US" sz="1100" dirty="0">
              <a:latin typeface="+mj-lt"/>
              <a:cs typeface="Calibri" panose="020F0502020204030204" pitchFamily="34" charset="0"/>
            </a:endParaRPr>
          </a:p>
          <a:p>
            <a:pPr marL="47617" indent="-47617" defTabSz="190470" eaLnBrk="0" fontAlgn="ctr" hangingPunct="0">
              <a:spcBef>
                <a:spcPct val="0"/>
              </a:spcBef>
              <a:spcAft>
                <a:spcPct val="0"/>
              </a:spcAft>
              <a:buFont typeface="+mj-lt"/>
              <a:buAutoNum type="arabicPeriod"/>
            </a:pPr>
            <a:r>
              <a:rPr lang="en-AU" altLang="en-US" sz="1100" dirty="0">
                <a:latin typeface="+mj-lt"/>
                <a:cs typeface="Calibri" panose="020F0502020204030204" pitchFamily="34" charset="0"/>
              </a:rPr>
              <a:t> Make standard solutions (150 ppm) </a:t>
            </a:r>
          </a:p>
          <a:p>
            <a:pPr marL="47617" indent="-47617" defTabSz="190470" eaLnBrk="0" fontAlgn="ctr" hangingPunct="0">
              <a:spcBef>
                <a:spcPct val="0"/>
              </a:spcBef>
              <a:spcAft>
                <a:spcPct val="0"/>
              </a:spcAft>
              <a:buFont typeface="+mj-lt"/>
              <a:buAutoNum type="arabicPeriod"/>
            </a:pPr>
            <a:r>
              <a:rPr lang="en-AU" altLang="en-US" sz="1100" dirty="0">
                <a:latin typeface="+mj-lt"/>
                <a:cs typeface="Calibri" panose="020F0502020204030204" pitchFamily="34" charset="0"/>
              </a:rPr>
              <a:t> Measure standards in HPLC &amp; create calibration curve </a:t>
            </a:r>
          </a:p>
          <a:p>
            <a:pPr marL="47617" indent="-47617" defTabSz="190470" eaLnBrk="0" fontAlgn="ctr" hangingPunct="0">
              <a:spcBef>
                <a:spcPct val="0"/>
              </a:spcBef>
              <a:spcAft>
                <a:spcPct val="0"/>
              </a:spcAft>
              <a:buFont typeface="+mj-lt"/>
              <a:buAutoNum type="arabicPeriod"/>
            </a:pPr>
            <a:r>
              <a:rPr lang="en-AU" altLang="en-US" sz="1100" dirty="0">
                <a:latin typeface="+mj-lt"/>
                <a:cs typeface="Calibri" panose="020F0502020204030204" pitchFamily="34" charset="0"/>
              </a:rPr>
              <a:t> Prepare samples </a:t>
            </a:r>
          </a:p>
          <a:p>
            <a:pPr marL="47617" indent="-47617" defTabSz="190470" eaLnBrk="0" fontAlgn="ctr" hangingPunct="0">
              <a:spcBef>
                <a:spcPct val="0"/>
              </a:spcBef>
              <a:spcAft>
                <a:spcPct val="0"/>
              </a:spcAft>
              <a:buFont typeface="+mj-lt"/>
              <a:buAutoNum type="arabicPeriod"/>
            </a:pPr>
            <a:r>
              <a:rPr lang="en-AU" altLang="en-US" sz="1100" dirty="0">
                <a:latin typeface="+mj-lt"/>
                <a:cs typeface="Calibri" panose="020F0502020204030204" pitchFamily="34" charset="0"/>
              </a:rPr>
              <a:t> Dilute samples to fit in the calibration curve </a:t>
            </a:r>
          </a:p>
          <a:p>
            <a:pPr marL="47617" indent="-47617" defTabSz="190470" eaLnBrk="0" fontAlgn="ctr" hangingPunct="0">
              <a:spcBef>
                <a:spcPct val="0"/>
              </a:spcBef>
              <a:spcAft>
                <a:spcPct val="0"/>
              </a:spcAft>
              <a:buFont typeface="+mj-lt"/>
              <a:buAutoNum type="arabicPeriod"/>
            </a:pPr>
            <a:r>
              <a:rPr lang="en-AU" altLang="en-US" sz="1100" dirty="0">
                <a:latin typeface="+mj-lt"/>
                <a:cs typeface="Calibri" panose="020F0502020204030204" pitchFamily="34" charset="0"/>
              </a:rPr>
              <a:t> Measure samples in HPLC </a:t>
            </a:r>
          </a:p>
          <a:p>
            <a:pPr marL="47617" indent="-47617" defTabSz="190470" eaLnBrk="0" fontAlgn="ctr" hangingPunct="0">
              <a:spcBef>
                <a:spcPct val="0"/>
              </a:spcBef>
              <a:spcAft>
                <a:spcPct val="0"/>
              </a:spcAft>
              <a:buFont typeface="+mj-lt"/>
              <a:buAutoNum type="arabicPeriod"/>
            </a:pPr>
            <a:r>
              <a:rPr lang="en-AU" altLang="en-US" sz="1100" dirty="0">
                <a:latin typeface="+mj-lt"/>
                <a:cs typeface="Calibri" panose="020F0502020204030204" pitchFamily="34" charset="0"/>
              </a:rPr>
              <a:t> Use calibration curve to interpolate caffeine concentration </a:t>
            </a:r>
          </a:p>
          <a:p>
            <a:pPr marL="47617" indent="-47617" defTabSz="190470" eaLnBrk="0" fontAlgn="ctr" hangingPunct="0">
              <a:spcBef>
                <a:spcPct val="0"/>
              </a:spcBef>
              <a:spcAft>
                <a:spcPct val="0"/>
              </a:spcAft>
              <a:buFont typeface="+mj-lt"/>
              <a:buAutoNum type="arabicPeriod"/>
            </a:pPr>
            <a:r>
              <a:rPr lang="en-AU" altLang="en-US" sz="1100" dirty="0">
                <a:latin typeface="+mj-lt"/>
                <a:cs typeface="Calibri" panose="020F0502020204030204" pitchFamily="34" charset="0"/>
              </a:rPr>
              <a:t> Take into account dilution to find caffeine content of original sample </a:t>
            </a:r>
          </a:p>
          <a:p>
            <a:pPr defTabSz="190470" eaLnBrk="0" fontAlgn="base" hangingPunct="0">
              <a:spcBef>
                <a:spcPct val="0"/>
              </a:spcBef>
              <a:spcAft>
                <a:spcPct val="0"/>
              </a:spcAft>
            </a:pPr>
            <a:endParaRPr lang="en-AU" altLang="en-US" sz="417" dirty="0">
              <a:latin typeface="Quattrocento" panose="020B0604020202020204" charset="0"/>
            </a:endParaRPr>
          </a:p>
        </p:txBody>
      </p:sp>
      <p:sp>
        <p:nvSpPr>
          <p:cNvPr id="8" name="Rectangle 5">
            <a:extLst>
              <a:ext uri="{FF2B5EF4-FFF2-40B4-BE49-F238E27FC236}">
                <a16:creationId xmlns:a16="http://schemas.microsoft.com/office/drawing/2014/main" id="{1FC9F8F4-C34B-46ED-A1EE-836789BF3292}"/>
              </a:ext>
            </a:extLst>
          </p:cNvPr>
          <p:cNvSpPr>
            <a:spLocks noChangeArrowheads="1"/>
          </p:cNvSpPr>
          <p:nvPr/>
        </p:nvSpPr>
        <p:spPr bwMode="auto">
          <a:xfrm>
            <a:off x="8941651" y="5674640"/>
            <a:ext cx="3015049" cy="3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9525" rIns="19050" bIns="9525" numCol="1" anchor="ctr" anchorCtr="0" compatLnSpc="1">
            <a:prstTxWarp prst="textNoShape">
              <a:avLst/>
            </a:prstTxWarp>
            <a:spAutoFit/>
          </a:bodyPr>
          <a:lstStyle/>
          <a:p>
            <a:pPr defTabSz="190470" eaLnBrk="0" fontAlgn="base" hangingPunct="0">
              <a:spcBef>
                <a:spcPct val="0"/>
              </a:spcBef>
              <a:spcAft>
                <a:spcPct val="0"/>
              </a:spcAft>
            </a:pPr>
            <a:endParaRPr lang="en-AU" altLang="en-US" sz="229" dirty="0">
              <a:latin typeface="Calibri" panose="020F0502020204030204" pitchFamily="34" charset="0"/>
              <a:cs typeface="Calibri" panose="020F0502020204030204" pitchFamily="34" charset="0"/>
            </a:endParaRPr>
          </a:p>
          <a:p>
            <a:pPr defTabSz="190470" eaLnBrk="0" fontAlgn="base" hangingPunct="0">
              <a:spcBef>
                <a:spcPct val="0"/>
              </a:spcBef>
              <a:spcAft>
                <a:spcPct val="0"/>
              </a:spcAft>
            </a:pPr>
            <a:endParaRPr lang="en-AU" altLang="en-US" sz="229" dirty="0">
              <a:latin typeface="Calibri" panose="020F0502020204030204" pitchFamily="34" charset="0"/>
              <a:cs typeface="Calibri" panose="020F0502020204030204" pitchFamily="34" charset="0"/>
            </a:endParaRPr>
          </a:p>
          <a:p>
            <a:pPr defTabSz="190470" eaLnBrk="0" fontAlgn="base" hangingPunct="0">
              <a:spcBef>
                <a:spcPct val="0"/>
              </a:spcBef>
              <a:spcAft>
                <a:spcPct val="0"/>
              </a:spcAft>
            </a:pPr>
            <a:r>
              <a:rPr lang="en-AU" altLang="en-US" sz="1200" dirty="0">
                <a:latin typeface="+mj-lt"/>
                <a:cs typeface="Calibri" panose="020F0502020204030204" pitchFamily="34" charset="0"/>
              </a:rPr>
              <a:t>HPLC machine used in caffeine experiment</a:t>
            </a:r>
            <a:r>
              <a:rPr lang="en-AU" altLang="en-US" sz="229" b="1" dirty="0">
                <a:latin typeface="Calibri" panose="020F0502020204030204" pitchFamily="34" charset="0"/>
                <a:cs typeface="Calibri" panose="020F0502020204030204" pitchFamily="34" charset="0"/>
              </a:rPr>
              <a:t>2: </a:t>
            </a:r>
            <a:r>
              <a:rPr lang="en-AU" altLang="en-US" sz="229" dirty="0">
                <a:latin typeface="Calibri" panose="020F0502020204030204" pitchFamily="34" charset="0"/>
                <a:cs typeface="Calibri" panose="020F0502020204030204" pitchFamily="34" charset="0"/>
              </a:rPr>
              <a:t>Calibration curve displaying HPLC results for caffeine standard solutions</a:t>
            </a:r>
            <a:endParaRPr lang="en-AU" altLang="en-US" sz="375" dirty="0">
              <a:latin typeface="Arial" panose="020B0604020202020204" pitchFamily="34" charset="0"/>
            </a:endParaRPr>
          </a:p>
        </p:txBody>
      </p:sp>
      <p:pic>
        <p:nvPicPr>
          <p:cNvPr id="1031" name="Picture 7" descr="3000 &#10;2500 &#10;2000 &#10;1500 &#10;Area of Peak &#10;208x -1 &#10;Concentration of Caffeine {ppm) &#10;76 ">
            <a:extLst>
              <a:ext uri="{FF2B5EF4-FFF2-40B4-BE49-F238E27FC236}">
                <a16:creationId xmlns:a16="http://schemas.microsoft.com/office/drawing/2014/main" id="{65C0172D-BD18-4BD5-842E-41F39F1EAF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6008" y="2309997"/>
            <a:ext cx="2507487" cy="144766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10">
            <a:extLst>
              <a:ext uri="{FF2B5EF4-FFF2-40B4-BE49-F238E27FC236}">
                <a16:creationId xmlns:a16="http://schemas.microsoft.com/office/drawing/2014/main" id="{AA68F632-03A7-4DCA-A54E-28C2C55780CD}"/>
              </a:ext>
            </a:extLst>
          </p:cNvPr>
          <p:cNvSpPr>
            <a:spLocks noChangeArrowheads="1"/>
          </p:cNvSpPr>
          <p:nvPr/>
        </p:nvSpPr>
        <p:spPr bwMode="auto">
          <a:xfrm>
            <a:off x="4720752" y="1905004"/>
            <a:ext cx="1778000" cy="258205"/>
          </a:xfrm>
          <a:prstGeom prst="snipRoundRect">
            <a:avLst>
              <a:gd name="adj1" fmla="val 0"/>
              <a:gd name="adj2" fmla="val 50000"/>
            </a:avLst>
          </a:prstGeom>
          <a:solidFill>
            <a:srgbClr val="A167B2"/>
          </a:solidFill>
          <a:ln w="12700">
            <a:noFill/>
            <a:miter lim="800000"/>
          </a:ln>
        </p:spPr>
        <p:txBody>
          <a:bodyPr wrap="none" lIns="57150" tIns="15240" rIns="57150" bIns="14284" anchor="ctr" anchorCtr="0"/>
          <a:lstStyle>
            <a:defPPr>
              <a:defRPr kern="1200" smtId="4294967295"/>
            </a:defPPr>
          </a:lstStyle>
          <a:p>
            <a:pPr defTabSz="979549">
              <a:defRPr/>
            </a:pPr>
            <a:r>
              <a:rPr lang="en-US" sz="1100" b="1" dirty="0">
                <a:solidFill>
                  <a:schemeClr val="bg1"/>
                </a:solidFill>
              </a:rPr>
              <a:t>Results</a:t>
            </a:r>
          </a:p>
        </p:txBody>
      </p:sp>
      <p:pic>
        <p:nvPicPr>
          <p:cNvPr id="42" name="Picture 6" descr="Identify the following parts on the HPLC machine below (sotvent reservoir, pump, sample &#10;injector. column, absorption detector). &#10;Sol nt reservoir &#10;purpp_ &#10;absorbance &#10;01 umn &#10;Sample i Figure 7: The parts ot a HPLC unit &#10;High Performance Liquid Chromatography is used to determine the amount of caffeine a &#10;sample of a soft drink. The chromatogram below shows the detector response when a standard &#10;solution Of caffeine With c concentration Of 200mc L-1 is measured usina the instrument. ">
            <a:extLst>
              <a:ext uri="{FF2B5EF4-FFF2-40B4-BE49-F238E27FC236}">
                <a16:creationId xmlns:a16="http://schemas.microsoft.com/office/drawing/2014/main" id="{7BF18058-09F1-4827-9CB8-33EF6D5EDB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44758" y="4218087"/>
            <a:ext cx="2208836" cy="1497304"/>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19">
            <a:extLst>
              <a:ext uri="{FF2B5EF4-FFF2-40B4-BE49-F238E27FC236}">
                <a16:creationId xmlns:a16="http://schemas.microsoft.com/office/drawing/2014/main" id="{2C1E4D76-7201-497C-B422-672F49578B5A}"/>
              </a:ext>
            </a:extLst>
          </p:cNvPr>
          <p:cNvSpPr txBox="1">
            <a:spLocks noChangeArrowheads="1"/>
          </p:cNvSpPr>
          <p:nvPr/>
        </p:nvSpPr>
        <p:spPr bwMode="auto">
          <a:xfrm>
            <a:off x="210834" y="3979033"/>
            <a:ext cx="6828130" cy="12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9045" tIns="9523" rIns="19045" bIns="9523">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nSpc>
                <a:spcPct val="110000"/>
              </a:lnSpc>
            </a:pPr>
            <a:r>
              <a:rPr lang="en-AU" sz="1000" dirty="0">
                <a:latin typeface="Arial" panose="020B0604020202020204" pitchFamily="34" charset="0"/>
                <a:cs typeface="Arial" panose="020B0604020202020204" pitchFamily="34" charset="0"/>
              </a:rPr>
              <a:t>I compared the caffeine content in Aldi coffee pods with four other caffeinated samples . I found that the decaffeinated sample had significantly less caffeine content than the other samples, which is to be expected given that it is 'decaffeinated’. These results support my hypothesis that there is in fact some caffeine content in decaffeinated coffee pods (10.65 mg in a 43 mL serve). There weren't any unexpected results in this experiment, given that the caffeine levels were significantly lower in decaffeinated coffee. However the experiment supported my hypothesis that decaffeinated coffee is not completely caffeine free. There were no errors with the method, as the HPLC analysis flowed smoothly and the results were collected efficiently and accurately. </a:t>
            </a:r>
          </a:p>
          <a:p>
            <a:pPr algn="just">
              <a:lnSpc>
                <a:spcPct val="110000"/>
              </a:lnSpc>
            </a:pPr>
            <a:endParaRPr lang="en-AU" sz="417" dirty="0">
              <a:latin typeface="Quattrocento" panose="020B0604020202020204" charset="0"/>
            </a:endParaRPr>
          </a:p>
        </p:txBody>
      </p:sp>
      <p:sp>
        <p:nvSpPr>
          <p:cNvPr id="44" name="Rectangle 10">
            <a:extLst>
              <a:ext uri="{FF2B5EF4-FFF2-40B4-BE49-F238E27FC236}">
                <a16:creationId xmlns:a16="http://schemas.microsoft.com/office/drawing/2014/main" id="{B0C9D0C3-348A-4C45-905B-2573F372B95D}"/>
              </a:ext>
            </a:extLst>
          </p:cNvPr>
          <p:cNvSpPr>
            <a:spLocks noChangeArrowheads="1"/>
          </p:cNvSpPr>
          <p:nvPr/>
        </p:nvSpPr>
        <p:spPr bwMode="auto">
          <a:xfrm>
            <a:off x="461319" y="3749642"/>
            <a:ext cx="1778000" cy="184424"/>
          </a:xfrm>
          <a:prstGeom prst="snipRoundRect">
            <a:avLst>
              <a:gd name="adj1" fmla="val 0"/>
              <a:gd name="adj2" fmla="val 50000"/>
            </a:avLst>
          </a:prstGeom>
          <a:solidFill>
            <a:srgbClr val="A167B2"/>
          </a:solidFill>
          <a:ln w="12700">
            <a:noFill/>
            <a:miter lim="800000"/>
          </a:ln>
        </p:spPr>
        <p:txBody>
          <a:bodyPr wrap="none" lIns="57150" tIns="15240" rIns="57150" bIns="14284" anchor="ctr" anchorCtr="0"/>
          <a:lstStyle>
            <a:defPPr>
              <a:defRPr kern="1200" smtId="4294967295"/>
            </a:defPPr>
          </a:lstStyle>
          <a:p>
            <a:pPr defTabSz="979549">
              <a:defRPr/>
            </a:pPr>
            <a:r>
              <a:rPr lang="en-US" sz="1100" b="1" dirty="0">
                <a:solidFill>
                  <a:schemeClr val="bg1"/>
                </a:solidFill>
                <a:latin typeface="+mj-lt"/>
              </a:rPr>
              <a:t>Discussion</a:t>
            </a:r>
          </a:p>
        </p:txBody>
      </p:sp>
      <p:sp>
        <p:nvSpPr>
          <p:cNvPr id="24" name="TextBox 19">
            <a:extLst>
              <a:ext uri="{FF2B5EF4-FFF2-40B4-BE49-F238E27FC236}">
                <a16:creationId xmlns:a16="http://schemas.microsoft.com/office/drawing/2014/main" id="{6F0607DB-79C6-4B65-AFB5-8BF848E7D4A8}"/>
              </a:ext>
            </a:extLst>
          </p:cNvPr>
          <p:cNvSpPr txBox="1">
            <a:spLocks noChangeArrowheads="1"/>
          </p:cNvSpPr>
          <p:nvPr/>
        </p:nvSpPr>
        <p:spPr bwMode="auto">
          <a:xfrm>
            <a:off x="219487" y="5470444"/>
            <a:ext cx="6828133" cy="69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9045" tIns="9523" rIns="19045" bIns="9523">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r>
              <a:rPr lang="en-AU" sz="1000" dirty="0">
                <a:latin typeface="Arial" panose="020B0604020202020204" pitchFamily="34" charset="0"/>
                <a:cs typeface="Arial" panose="020B0604020202020204" pitchFamily="34" charset="0"/>
              </a:rPr>
              <a:t>The results indicate that my hypothesis is supported, given that there is in fact </a:t>
            </a:r>
            <a:r>
              <a:rPr lang="en-AU" sz="1000" i="1" dirty="0">
                <a:latin typeface="Arial" panose="020B0604020202020204" pitchFamily="34" charset="0"/>
                <a:cs typeface="Arial" panose="020B0604020202020204" pitchFamily="34" charset="0"/>
              </a:rPr>
              <a:t>some</a:t>
            </a:r>
            <a:r>
              <a:rPr lang="en-AU" sz="1000" dirty="0">
                <a:latin typeface="Arial" panose="020B0604020202020204" pitchFamily="34" charset="0"/>
                <a:cs typeface="Arial" panose="020B0604020202020204" pitchFamily="34" charset="0"/>
              </a:rPr>
              <a:t> caffeine content in decaffeinated coffee pods (10.65mg in a 43 mL serve, according to sample A from source 2). Therefore, decaffeinated coffee pods from Aldi are not completely caffeine free, and there is some caffeine content in decaffeinated coffee pods from Aldi, despite there being significantly less caffeine content than regular coffee pods. </a:t>
            </a:r>
          </a:p>
          <a:p>
            <a:pPr algn="just">
              <a:lnSpc>
                <a:spcPct val="110000"/>
              </a:lnSpc>
            </a:pPr>
            <a:endParaRPr lang="en-AU" sz="417" dirty="0">
              <a:latin typeface="Quattrocento" panose="020B0604020202020204" charset="0"/>
            </a:endParaRPr>
          </a:p>
        </p:txBody>
      </p:sp>
      <p:sp>
        <p:nvSpPr>
          <p:cNvPr id="25" name="Rectangle 10">
            <a:extLst>
              <a:ext uri="{FF2B5EF4-FFF2-40B4-BE49-F238E27FC236}">
                <a16:creationId xmlns:a16="http://schemas.microsoft.com/office/drawing/2014/main" id="{85DDD689-C85D-4D38-961C-13C6E61F2E2E}"/>
              </a:ext>
            </a:extLst>
          </p:cNvPr>
          <p:cNvSpPr>
            <a:spLocks noChangeArrowheads="1"/>
          </p:cNvSpPr>
          <p:nvPr/>
        </p:nvSpPr>
        <p:spPr bwMode="auto">
          <a:xfrm>
            <a:off x="455035" y="5248351"/>
            <a:ext cx="1778000" cy="190025"/>
          </a:xfrm>
          <a:prstGeom prst="snipRoundRect">
            <a:avLst>
              <a:gd name="adj1" fmla="val 0"/>
              <a:gd name="adj2" fmla="val 50000"/>
            </a:avLst>
          </a:prstGeom>
          <a:solidFill>
            <a:srgbClr val="A167B2"/>
          </a:solidFill>
          <a:ln w="12700">
            <a:noFill/>
            <a:miter lim="800000"/>
          </a:ln>
        </p:spPr>
        <p:txBody>
          <a:bodyPr wrap="none" lIns="57150" tIns="15240" rIns="57150" bIns="14284" anchor="ctr" anchorCtr="0"/>
          <a:lstStyle>
            <a:defPPr>
              <a:defRPr kern="1200" smtId="4294967295"/>
            </a:defPPr>
          </a:lstStyle>
          <a:p>
            <a:pPr defTabSz="979549">
              <a:defRPr/>
            </a:pPr>
            <a:r>
              <a:rPr lang="en-US" sz="1100" b="1" dirty="0">
                <a:solidFill>
                  <a:schemeClr val="bg1"/>
                </a:solidFill>
                <a:latin typeface="+mj-lt"/>
              </a:rPr>
              <a:t>Conclusion</a:t>
            </a:r>
          </a:p>
        </p:txBody>
      </p:sp>
      <p:sp>
        <p:nvSpPr>
          <p:cNvPr id="26" name="TextBox 19">
            <a:extLst>
              <a:ext uri="{FF2B5EF4-FFF2-40B4-BE49-F238E27FC236}">
                <a16:creationId xmlns:a16="http://schemas.microsoft.com/office/drawing/2014/main" id="{7225D8B6-288F-4BB4-9EDA-D1BE632DC1C4}"/>
              </a:ext>
            </a:extLst>
          </p:cNvPr>
          <p:cNvSpPr txBox="1">
            <a:spLocks noChangeArrowheads="1"/>
          </p:cNvSpPr>
          <p:nvPr/>
        </p:nvSpPr>
        <p:spPr bwMode="auto">
          <a:xfrm>
            <a:off x="3057294" y="6477380"/>
            <a:ext cx="4273781" cy="3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9045" tIns="9523" rIns="19045" bIns="9523">
            <a:spAutoFit/>
          </a:bodyPr>
          <a:lstStyle>
            <a:defPPr>
              <a:defRPr kern="1200" smtId="4294967295"/>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71426" indent="-71426" algn="just">
              <a:lnSpc>
                <a:spcPct val="110000"/>
              </a:lnSpc>
              <a:buFont typeface="Arial" panose="020B0604020202020204" pitchFamily="34" charset="0"/>
              <a:buChar char="•"/>
            </a:pPr>
            <a:r>
              <a:rPr lang="en-AU" sz="917" dirty="0">
                <a:solidFill>
                  <a:schemeClr val="bg1"/>
                </a:solidFill>
                <a:latin typeface="Arial" panose="020B0604020202020204" pitchFamily="34" charset="0"/>
                <a:cs typeface="Arial" panose="020B0604020202020204" pitchFamily="34" charset="0"/>
              </a:rPr>
              <a:t>Mr Tex Sapor, from Brandnew School, for assisting with the analysis</a:t>
            </a:r>
          </a:p>
          <a:p>
            <a:pPr marL="71426" indent="-71426" algn="just">
              <a:lnSpc>
                <a:spcPct val="110000"/>
              </a:lnSpc>
              <a:buFont typeface="Arial" panose="020B0604020202020204" pitchFamily="34" charset="0"/>
              <a:buChar char="•"/>
            </a:pPr>
            <a:r>
              <a:rPr lang="en-AU" sz="917" dirty="0">
                <a:solidFill>
                  <a:schemeClr val="bg1"/>
                </a:solidFill>
                <a:latin typeface="Arial" panose="020B0604020202020204" pitchFamily="34" charset="0"/>
                <a:cs typeface="Arial" panose="020B0604020202020204" pitchFamily="34" charset="0"/>
              </a:rPr>
              <a:t>Ms T. Cha, for encouraging me to always check my calculations</a:t>
            </a:r>
          </a:p>
        </p:txBody>
      </p:sp>
      <p:sp>
        <p:nvSpPr>
          <p:cNvPr id="27" name="Rectangle 10">
            <a:extLst>
              <a:ext uri="{FF2B5EF4-FFF2-40B4-BE49-F238E27FC236}">
                <a16:creationId xmlns:a16="http://schemas.microsoft.com/office/drawing/2014/main" id="{3051C200-29A4-4160-A4B5-7CB65057E94D}"/>
              </a:ext>
            </a:extLst>
          </p:cNvPr>
          <p:cNvSpPr>
            <a:spLocks noChangeArrowheads="1"/>
          </p:cNvSpPr>
          <p:nvPr/>
        </p:nvSpPr>
        <p:spPr bwMode="auto">
          <a:xfrm>
            <a:off x="3057294" y="6269374"/>
            <a:ext cx="1778000" cy="179536"/>
          </a:xfrm>
          <a:prstGeom prst="snipRoundRect">
            <a:avLst>
              <a:gd name="adj1" fmla="val 0"/>
              <a:gd name="adj2" fmla="val 50000"/>
            </a:avLst>
          </a:prstGeom>
          <a:solidFill>
            <a:srgbClr val="A167B2"/>
          </a:solidFill>
          <a:ln w="12700">
            <a:noFill/>
            <a:miter lim="800000"/>
          </a:ln>
        </p:spPr>
        <p:txBody>
          <a:bodyPr wrap="none" lIns="57150" tIns="15240" rIns="57150" bIns="14284" anchor="ctr" anchorCtr="0"/>
          <a:lstStyle>
            <a:defPPr>
              <a:defRPr kern="1200" smtId="4294967295"/>
            </a:defPPr>
          </a:lstStyle>
          <a:p>
            <a:pPr defTabSz="979549">
              <a:defRPr/>
            </a:pPr>
            <a:r>
              <a:rPr lang="en-US" sz="1000" b="1" dirty="0">
                <a:solidFill>
                  <a:schemeClr val="bg1"/>
                </a:solidFill>
                <a:latin typeface="Arial" panose="020B0604020202020204" pitchFamily="34" charset="0"/>
                <a:cs typeface="Arial" panose="020B0604020202020204" pitchFamily="34" charset="0"/>
              </a:rPr>
              <a:t>References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88E5A-B5D3-488C-B084-C5F2C24C1D01}"/>
              </a:ext>
            </a:extLst>
          </p:cNvPr>
          <p:cNvSpPr>
            <a:spLocks noGrp="1"/>
          </p:cNvSpPr>
          <p:nvPr>
            <p:ph type="title"/>
          </p:nvPr>
        </p:nvSpPr>
        <p:spPr>
          <a:xfrm>
            <a:off x="239349" y="161925"/>
            <a:ext cx="11617291" cy="851892"/>
          </a:xfrm>
        </p:spPr>
        <p:txBody>
          <a:bodyPr/>
          <a:lstStyle/>
          <a:p>
            <a:r>
              <a:rPr lang="en-US" sz="3200" dirty="0"/>
              <a:t>New study design support materials: updated webpages</a:t>
            </a:r>
            <a:br>
              <a:rPr lang="en-US" sz="3200" dirty="0"/>
            </a:br>
            <a:r>
              <a:rPr lang="en-US" sz="1800" dirty="0"/>
              <a:t>https://www.vcaa.vic.edu.au/curriculum/vce/vce-study-designs/Chemistry/Pages/Index.aspx</a:t>
            </a:r>
          </a:p>
        </p:txBody>
      </p:sp>
      <p:sp>
        <p:nvSpPr>
          <p:cNvPr id="3" name="Content Placeholder 2">
            <a:extLst>
              <a:ext uri="{FF2B5EF4-FFF2-40B4-BE49-F238E27FC236}">
                <a16:creationId xmlns:a16="http://schemas.microsoft.com/office/drawing/2014/main" id="{90223860-BE5D-450E-8DE3-1D91368EBAA6}"/>
              </a:ext>
            </a:extLst>
          </p:cNvPr>
          <p:cNvSpPr>
            <a:spLocks noGrp="1"/>
          </p:cNvSpPr>
          <p:nvPr>
            <p:ph idx="1"/>
          </p:nvPr>
        </p:nvSpPr>
        <p:spPr>
          <a:xfrm>
            <a:off x="590169" y="1310283"/>
            <a:ext cx="10915650" cy="4909542"/>
          </a:xfrm>
        </p:spPr>
        <p:txBody>
          <a:bodyPr/>
          <a:lstStyle/>
          <a:p>
            <a:r>
              <a:rPr lang="en-US" sz="2800" i="1" dirty="0"/>
              <a:t>VCE Chemistry Study Design 2023-2027 (staged implementation)</a:t>
            </a:r>
          </a:p>
          <a:p>
            <a:r>
              <a:rPr lang="en-US" sz="2800" dirty="0"/>
              <a:t>VCE </a:t>
            </a:r>
            <a:r>
              <a:rPr lang="en-US" sz="2800" i="1" dirty="0"/>
              <a:t>Chemistry </a:t>
            </a:r>
            <a:r>
              <a:rPr lang="en-US" sz="2800" dirty="0"/>
              <a:t>support materials:  </a:t>
            </a:r>
            <a:r>
              <a:rPr lang="en-US" sz="2800" b="0" dirty="0"/>
              <a:t>planning advice; teaching and learning activities and plans; assessment advice</a:t>
            </a:r>
          </a:p>
          <a:p>
            <a:r>
              <a:rPr lang="en-US" sz="2800" dirty="0"/>
              <a:t>VCE examination specifications 2024-2027</a:t>
            </a:r>
          </a:p>
          <a:p>
            <a:r>
              <a:rPr lang="en-US" sz="2800" dirty="0"/>
              <a:t>VCE sample examination (available end of 2023)</a:t>
            </a:r>
          </a:p>
          <a:p>
            <a:r>
              <a:rPr lang="en-US" sz="2800" dirty="0"/>
              <a:t>Implementation videos: Introduction; Units 1&amp;2; Units 3&amp;4</a:t>
            </a:r>
          </a:p>
          <a:p>
            <a:r>
              <a:rPr lang="en-US" sz="2800" dirty="0"/>
              <a:t>Live Q&amp;A sessions in 2022 for Units 1&amp;2</a:t>
            </a:r>
          </a:p>
          <a:p>
            <a:r>
              <a:rPr lang="en-US" sz="2800" dirty="0"/>
              <a:t>Live Q&amp;A sessions in 2023 for Units 3&amp;4, with a special focus on assessment</a:t>
            </a:r>
          </a:p>
        </p:txBody>
      </p:sp>
    </p:spTree>
    <p:extLst>
      <p:ext uri="{BB962C8B-B14F-4D97-AF65-F5344CB8AC3E}">
        <p14:creationId xmlns:p14="http://schemas.microsoft.com/office/powerpoint/2010/main" val="153429809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icture Placeholder 28" descr="Graphic Outline of coffee cup">
            <a:extLst>
              <a:ext uri="{FF2B5EF4-FFF2-40B4-BE49-F238E27FC236}">
                <a16:creationId xmlns:a16="http://schemas.microsoft.com/office/drawing/2014/main" id="{89026735-9BE4-4D3C-A2C0-140AEEE2815E}"/>
              </a:ext>
            </a:extLst>
          </p:cNvPr>
          <p:cNvGrpSpPr/>
          <p:nvPr/>
        </p:nvGrpSpPr>
        <p:grpSpPr>
          <a:xfrm>
            <a:off x="3453117" y="2997629"/>
            <a:ext cx="6905009" cy="3005209"/>
            <a:chOff x="-2306" y="281365"/>
            <a:chExt cx="7781257" cy="4224882"/>
          </a:xfrm>
          <a:solidFill>
            <a:srgbClr val="D5CABD"/>
          </a:solidFill>
        </p:grpSpPr>
        <p:sp>
          <p:nvSpPr>
            <p:cNvPr id="5" name="Freeform: Shape 4">
              <a:extLst>
                <a:ext uri="{FF2B5EF4-FFF2-40B4-BE49-F238E27FC236}">
                  <a16:creationId xmlns:a16="http://schemas.microsoft.com/office/drawing/2014/main" id="{055550AC-677E-483C-9B61-10E9B198926A}"/>
                </a:ext>
              </a:extLst>
            </p:cNvPr>
            <p:cNvSpPr/>
            <p:nvPr/>
          </p:nvSpPr>
          <p:spPr>
            <a:xfrm>
              <a:off x="-2306" y="281365"/>
              <a:ext cx="2999250" cy="4171135"/>
            </a:xfrm>
            <a:custGeom>
              <a:avLst/>
              <a:gdLst>
                <a:gd name="connsiteX0" fmla="*/ 2271499 w 2999250"/>
                <a:gd name="connsiteY0" fmla="*/ 3075574 h 4171135"/>
                <a:gd name="connsiteX1" fmla="*/ 2305118 w 2999250"/>
                <a:gd name="connsiteY1" fmla="*/ 2885393 h 4171135"/>
                <a:gd name="connsiteX2" fmla="*/ 2321991 w 2999250"/>
                <a:gd name="connsiteY2" fmla="*/ 2790366 h 4171135"/>
                <a:gd name="connsiteX3" fmla="*/ 2338864 w 2999250"/>
                <a:gd name="connsiteY3" fmla="*/ 2695339 h 4171135"/>
                <a:gd name="connsiteX4" fmla="*/ 2379207 w 2999250"/>
                <a:gd name="connsiteY4" fmla="*/ 2702961 h 4171135"/>
                <a:gd name="connsiteX5" fmla="*/ 2392401 w 2999250"/>
                <a:gd name="connsiteY5" fmla="*/ 2764831 h 4171135"/>
                <a:gd name="connsiteX6" fmla="*/ 2397982 w 2999250"/>
                <a:gd name="connsiteY6" fmla="*/ 2819840 h 4171135"/>
                <a:gd name="connsiteX7" fmla="*/ 2436549 w 2999250"/>
                <a:gd name="connsiteY7" fmla="*/ 2877008 h 4171135"/>
                <a:gd name="connsiteX8" fmla="*/ 2554659 w 2999250"/>
                <a:gd name="connsiteY8" fmla="*/ 2765847 h 4171135"/>
                <a:gd name="connsiteX9" fmla="*/ 2829193 w 2999250"/>
                <a:gd name="connsiteY9" fmla="*/ 2792526 h 4171135"/>
                <a:gd name="connsiteX10" fmla="*/ 2574958 w 2999250"/>
                <a:gd name="connsiteY10" fmla="*/ 3368406 h 4171135"/>
                <a:gd name="connsiteX11" fmla="*/ 2297887 w 2999250"/>
                <a:gd name="connsiteY11" fmla="*/ 3532162 h 4171135"/>
                <a:gd name="connsiteX12" fmla="*/ 2200075 w 2999250"/>
                <a:gd name="connsiteY12" fmla="*/ 3560874 h 4171135"/>
                <a:gd name="connsiteX13" fmla="*/ 2150090 w 2999250"/>
                <a:gd name="connsiteY13" fmla="*/ 3637226 h 4171135"/>
                <a:gd name="connsiteX14" fmla="*/ 2100106 w 2999250"/>
                <a:gd name="connsiteY14" fmla="*/ 3713578 h 4171135"/>
                <a:gd name="connsiteX15" fmla="*/ 2112158 w 2999250"/>
                <a:gd name="connsiteY15" fmla="*/ 3729204 h 4171135"/>
                <a:gd name="connsiteX16" fmla="*/ 2996146 w 2999250"/>
                <a:gd name="connsiteY16" fmla="*/ 2866337 h 4171135"/>
                <a:gd name="connsiteX17" fmla="*/ 2708672 w 2999250"/>
                <a:gd name="connsiteY17" fmla="*/ 2448370 h 4171135"/>
                <a:gd name="connsiteX18" fmla="*/ 2400266 w 2999250"/>
                <a:gd name="connsiteY18" fmla="*/ 2541237 h 4171135"/>
                <a:gd name="connsiteX19" fmla="*/ 2212127 w 2999250"/>
                <a:gd name="connsiteY19" fmla="*/ 2450911 h 4171135"/>
                <a:gd name="connsiteX20" fmla="*/ 2175209 w 2999250"/>
                <a:gd name="connsiteY20" fmla="*/ 2280421 h 4171135"/>
                <a:gd name="connsiteX21" fmla="*/ 1915773 w 2999250"/>
                <a:gd name="connsiteY21" fmla="*/ 2111709 h 4171135"/>
                <a:gd name="connsiteX22" fmla="*/ 1452085 w 2999250"/>
                <a:gd name="connsiteY22" fmla="*/ 2077408 h 4171135"/>
                <a:gd name="connsiteX23" fmla="*/ 1459570 w 2999250"/>
                <a:gd name="connsiteY23" fmla="*/ 2095575 h 4171135"/>
                <a:gd name="connsiteX24" fmla="*/ 1367593 w 2999250"/>
                <a:gd name="connsiteY24" fmla="*/ 1759550 h 4171135"/>
                <a:gd name="connsiteX25" fmla="*/ 1128835 w 2999250"/>
                <a:gd name="connsiteY25" fmla="*/ 1661601 h 4171135"/>
                <a:gd name="connsiteX26" fmla="*/ 999942 w 2999250"/>
                <a:gd name="connsiteY26" fmla="*/ 1346665 h 4171135"/>
                <a:gd name="connsiteX27" fmla="*/ 1268005 w 2999250"/>
                <a:gd name="connsiteY27" fmla="*/ 1172236 h 4171135"/>
                <a:gd name="connsiteX28" fmla="*/ 1536449 w 2999250"/>
                <a:gd name="connsiteY28" fmla="*/ 1015340 h 4171135"/>
                <a:gd name="connsiteX29" fmla="*/ 1692365 w 2999250"/>
                <a:gd name="connsiteY29" fmla="*/ 613634 h 4171135"/>
                <a:gd name="connsiteX30" fmla="*/ 1517039 w 2999250"/>
                <a:gd name="connsiteY30" fmla="*/ 375939 h 4171135"/>
                <a:gd name="connsiteX31" fmla="*/ 1483166 w 2999250"/>
                <a:gd name="connsiteY31" fmla="*/ 20350 h 4171135"/>
                <a:gd name="connsiteX32" fmla="*/ 1474920 w 2999250"/>
                <a:gd name="connsiteY32" fmla="*/ 785 h 4171135"/>
                <a:gd name="connsiteX33" fmla="*/ 1246692 w 2999250"/>
                <a:gd name="connsiteY33" fmla="*/ 484306 h 4171135"/>
                <a:gd name="connsiteX34" fmla="*/ 1412249 w 2999250"/>
                <a:gd name="connsiteY34" fmla="*/ 716538 h 4171135"/>
                <a:gd name="connsiteX35" fmla="*/ 1741461 w 2999250"/>
                <a:gd name="connsiteY35" fmla="*/ 844469 h 4171135"/>
                <a:gd name="connsiteX36" fmla="*/ 1410347 w 2999250"/>
                <a:gd name="connsiteY36" fmla="*/ 1379950 h 4171135"/>
                <a:gd name="connsiteX37" fmla="*/ 1118179 w 2999250"/>
                <a:gd name="connsiteY37" fmla="*/ 1538752 h 4171135"/>
                <a:gd name="connsiteX38" fmla="*/ 912913 w 2999250"/>
                <a:gd name="connsiteY38" fmla="*/ 1741002 h 4171135"/>
                <a:gd name="connsiteX39" fmla="*/ 1102321 w 2999250"/>
                <a:gd name="connsiteY39" fmla="*/ 1884178 h 4171135"/>
                <a:gd name="connsiteX40" fmla="*/ 1546852 w 2999250"/>
                <a:gd name="connsiteY40" fmla="*/ 1972091 h 4171135"/>
                <a:gd name="connsiteX41" fmla="*/ 1549009 w 2999250"/>
                <a:gd name="connsiteY41" fmla="*/ 1955321 h 4171135"/>
                <a:gd name="connsiteX42" fmla="*/ 807870 w 2999250"/>
                <a:gd name="connsiteY42" fmla="*/ 2105357 h 4171135"/>
                <a:gd name="connsiteX43" fmla="*/ 513418 w 2999250"/>
                <a:gd name="connsiteY43" fmla="*/ 2231637 h 4171135"/>
                <a:gd name="connsiteX44" fmla="*/ 521030 w 2999250"/>
                <a:gd name="connsiteY44" fmla="*/ 2394250 h 4171135"/>
                <a:gd name="connsiteX45" fmla="*/ 620111 w 2999250"/>
                <a:gd name="connsiteY45" fmla="*/ 2424359 h 4171135"/>
                <a:gd name="connsiteX46" fmla="*/ 848085 w 2999250"/>
                <a:gd name="connsiteY46" fmla="*/ 2432236 h 4171135"/>
                <a:gd name="connsiteX47" fmla="*/ 1288938 w 2999250"/>
                <a:gd name="connsiteY47" fmla="*/ 2407590 h 4171135"/>
                <a:gd name="connsiteX48" fmla="*/ 1719641 w 2999250"/>
                <a:gd name="connsiteY48" fmla="*/ 2346101 h 4171135"/>
                <a:gd name="connsiteX49" fmla="*/ 1931123 w 2999250"/>
                <a:gd name="connsiteY49" fmla="*/ 2348007 h 4171135"/>
                <a:gd name="connsiteX50" fmla="*/ 1987451 w 2999250"/>
                <a:gd name="connsiteY50" fmla="*/ 2384849 h 4171135"/>
                <a:gd name="connsiteX51" fmla="*/ 1998234 w 2999250"/>
                <a:gd name="connsiteY51" fmla="*/ 2414196 h 4171135"/>
                <a:gd name="connsiteX52" fmla="*/ 1937339 w 2999250"/>
                <a:gd name="connsiteY52" fmla="*/ 2439350 h 4171135"/>
                <a:gd name="connsiteX53" fmla="*/ 1830139 w 2999250"/>
                <a:gd name="connsiteY53" fmla="*/ 2477844 h 4171135"/>
                <a:gd name="connsiteX54" fmla="*/ 1010218 w 2999250"/>
                <a:gd name="connsiteY54" fmla="*/ 2553560 h 4171135"/>
                <a:gd name="connsiteX55" fmla="*/ 812056 w 2999250"/>
                <a:gd name="connsiteY55" fmla="*/ 2516337 h 4171135"/>
                <a:gd name="connsiteX56" fmla="*/ 713737 w 2999250"/>
                <a:gd name="connsiteY56" fmla="*/ 2489277 h 4171135"/>
                <a:gd name="connsiteX57" fmla="*/ 667558 w 2999250"/>
                <a:gd name="connsiteY57" fmla="*/ 2473524 h 4171135"/>
                <a:gd name="connsiteX58" fmla="*/ 675931 w 2999250"/>
                <a:gd name="connsiteY58" fmla="*/ 2344450 h 4171135"/>
                <a:gd name="connsiteX59" fmla="*/ 1061344 w 2999250"/>
                <a:gd name="connsiteY59" fmla="*/ 2233796 h 4171135"/>
                <a:gd name="connsiteX60" fmla="*/ 1946600 w 2999250"/>
                <a:gd name="connsiteY60" fmla="*/ 2173833 h 4171135"/>
                <a:gd name="connsiteX61" fmla="*/ 2168993 w 2999250"/>
                <a:gd name="connsiteY61" fmla="*/ 2192762 h 4171135"/>
                <a:gd name="connsiteX62" fmla="*/ 2359416 w 2999250"/>
                <a:gd name="connsiteY62" fmla="*/ 2271782 h 4171135"/>
                <a:gd name="connsiteX63" fmla="*/ 2048853 w 2999250"/>
                <a:gd name="connsiteY63" fmla="*/ 2554958 h 4171135"/>
                <a:gd name="connsiteX64" fmla="*/ 1624239 w 2999250"/>
                <a:gd name="connsiteY64" fmla="*/ 2660783 h 4171135"/>
                <a:gd name="connsiteX65" fmla="*/ 1161313 w 2999250"/>
                <a:gd name="connsiteY65" fmla="*/ 2716428 h 4171135"/>
                <a:gd name="connsiteX66" fmla="*/ 692043 w 2999250"/>
                <a:gd name="connsiteY66" fmla="*/ 2657989 h 4171135"/>
                <a:gd name="connsiteX67" fmla="*/ 269840 w 2999250"/>
                <a:gd name="connsiteY67" fmla="*/ 2399840 h 4171135"/>
                <a:gd name="connsiteX68" fmla="*/ 251698 w 2999250"/>
                <a:gd name="connsiteY68" fmla="*/ 2407335 h 4171135"/>
                <a:gd name="connsiteX69" fmla="*/ 615163 w 2999250"/>
                <a:gd name="connsiteY69" fmla="*/ 3775828 h 4171135"/>
                <a:gd name="connsiteX70" fmla="*/ 710819 w 2999250"/>
                <a:gd name="connsiteY70" fmla="*/ 3887498 h 4171135"/>
                <a:gd name="connsiteX71" fmla="*/ 832735 w 2999250"/>
                <a:gd name="connsiteY71" fmla="*/ 4045537 h 4171135"/>
                <a:gd name="connsiteX72" fmla="*/ 794042 w 2999250"/>
                <a:gd name="connsiteY72" fmla="*/ 4148568 h 4171135"/>
                <a:gd name="connsiteX73" fmla="*/ 745706 w 2999250"/>
                <a:gd name="connsiteY73" fmla="*/ 4148568 h 4171135"/>
                <a:gd name="connsiteX74" fmla="*/ 343801 w 2999250"/>
                <a:gd name="connsiteY74" fmla="*/ 4148187 h 4171135"/>
                <a:gd name="connsiteX75" fmla="*/ 10276 w 2999250"/>
                <a:gd name="connsiteY75" fmla="*/ 4147933 h 4171135"/>
                <a:gd name="connsiteX76" fmla="*/ 10276 w 2999250"/>
                <a:gd name="connsiteY76" fmla="*/ 4169276 h 4171135"/>
                <a:gd name="connsiteX77" fmla="*/ 742154 w 2999250"/>
                <a:gd name="connsiteY77" fmla="*/ 4169911 h 4171135"/>
                <a:gd name="connsiteX78" fmla="*/ 821190 w 2999250"/>
                <a:gd name="connsiteY78" fmla="*/ 4160510 h 4171135"/>
                <a:gd name="connsiteX79" fmla="*/ 808885 w 2999250"/>
                <a:gd name="connsiteY79" fmla="*/ 3958514 h 4171135"/>
                <a:gd name="connsiteX80" fmla="*/ 559851 w 2999250"/>
                <a:gd name="connsiteY80" fmla="*/ 3662380 h 4171135"/>
                <a:gd name="connsiteX81" fmla="*/ 378055 w 2999250"/>
                <a:gd name="connsiteY81" fmla="*/ 3303233 h 4171135"/>
                <a:gd name="connsiteX82" fmla="*/ 273011 w 2999250"/>
                <a:gd name="connsiteY82" fmla="*/ 2407335 h 4171135"/>
                <a:gd name="connsiteX83" fmla="*/ 254870 w 2999250"/>
                <a:gd name="connsiteY83" fmla="*/ 2414831 h 4171135"/>
                <a:gd name="connsiteX84" fmla="*/ 631529 w 2999250"/>
                <a:gd name="connsiteY84" fmla="*/ 2657480 h 4171135"/>
                <a:gd name="connsiteX85" fmla="*/ 1049546 w 2999250"/>
                <a:gd name="connsiteY85" fmla="*/ 2738914 h 4171135"/>
                <a:gd name="connsiteX86" fmla="*/ 1478092 w 2999250"/>
                <a:gd name="connsiteY86" fmla="*/ 2705248 h 4171135"/>
                <a:gd name="connsiteX87" fmla="*/ 1929601 w 2999250"/>
                <a:gd name="connsiteY87" fmla="*/ 2615557 h 4171135"/>
                <a:gd name="connsiteX88" fmla="*/ 2362461 w 2999250"/>
                <a:gd name="connsiteY88" fmla="*/ 2244595 h 4171135"/>
                <a:gd name="connsiteX89" fmla="*/ 1992018 w 2999250"/>
                <a:gd name="connsiteY89" fmla="*/ 2153379 h 4171135"/>
                <a:gd name="connsiteX90" fmla="*/ 1486338 w 2999250"/>
                <a:gd name="connsiteY90" fmla="*/ 2166719 h 4171135"/>
                <a:gd name="connsiteX91" fmla="*/ 1019352 w 2999250"/>
                <a:gd name="connsiteY91" fmla="*/ 2218425 h 4171135"/>
                <a:gd name="connsiteX92" fmla="*/ 646372 w 2999250"/>
                <a:gd name="connsiteY92" fmla="*/ 2340766 h 4171135"/>
                <a:gd name="connsiteX93" fmla="*/ 606283 w 2999250"/>
                <a:gd name="connsiteY93" fmla="*/ 2445448 h 4171135"/>
                <a:gd name="connsiteX94" fmla="*/ 719192 w 2999250"/>
                <a:gd name="connsiteY94" fmla="*/ 2513034 h 4171135"/>
                <a:gd name="connsiteX95" fmla="*/ 1143552 w 2999250"/>
                <a:gd name="connsiteY95" fmla="*/ 2587480 h 4171135"/>
                <a:gd name="connsiteX96" fmla="*/ 1594807 w 2999250"/>
                <a:gd name="connsiteY96" fmla="*/ 2559404 h 4171135"/>
                <a:gd name="connsiteX97" fmla="*/ 1814535 w 2999250"/>
                <a:gd name="connsiteY97" fmla="*/ 2505157 h 4171135"/>
                <a:gd name="connsiteX98" fmla="*/ 1922116 w 2999250"/>
                <a:gd name="connsiteY98" fmla="*/ 2468061 h 4171135"/>
                <a:gd name="connsiteX99" fmla="*/ 2023226 w 2999250"/>
                <a:gd name="connsiteY99" fmla="*/ 2425248 h 4171135"/>
                <a:gd name="connsiteX100" fmla="*/ 1909303 w 2999250"/>
                <a:gd name="connsiteY100" fmla="*/ 2323615 h 4171135"/>
                <a:gd name="connsiteX101" fmla="*/ 1432548 w 2999250"/>
                <a:gd name="connsiteY101" fmla="*/ 2366809 h 4171135"/>
                <a:gd name="connsiteX102" fmla="*/ 848339 w 2999250"/>
                <a:gd name="connsiteY102" fmla="*/ 2410893 h 4171135"/>
                <a:gd name="connsiteX103" fmla="*/ 570761 w 2999250"/>
                <a:gd name="connsiteY103" fmla="*/ 2393488 h 4171135"/>
                <a:gd name="connsiteX104" fmla="*/ 518493 w 2999250"/>
                <a:gd name="connsiteY104" fmla="*/ 2258697 h 4171135"/>
                <a:gd name="connsiteX105" fmla="*/ 622775 w 2999250"/>
                <a:gd name="connsiteY105" fmla="*/ 2189459 h 4171135"/>
                <a:gd name="connsiteX106" fmla="*/ 1559919 w 2999250"/>
                <a:gd name="connsiteY106" fmla="*/ 1973869 h 4171135"/>
                <a:gd name="connsiteX107" fmla="*/ 1562076 w 2999250"/>
                <a:gd name="connsiteY107" fmla="*/ 1957100 h 4171135"/>
                <a:gd name="connsiteX108" fmla="*/ 1329280 w 2999250"/>
                <a:gd name="connsiteY108" fmla="*/ 1852926 h 4171135"/>
                <a:gd name="connsiteX109" fmla="*/ 933084 w 2999250"/>
                <a:gd name="connsiteY109" fmla="*/ 1753833 h 4171135"/>
                <a:gd name="connsiteX110" fmla="*/ 1201275 w 2999250"/>
                <a:gd name="connsiteY110" fmla="*/ 1516011 h 4171135"/>
                <a:gd name="connsiteX111" fmla="*/ 1469338 w 2999250"/>
                <a:gd name="connsiteY111" fmla="*/ 1371565 h 4171135"/>
                <a:gd name="connsiteX112" fmla="*/ 1706701 w 2999250"/>
                <a:gd name="connsiteY112" fmla="*/ 1199296 h 4171135"/>
                <a:gd name="connsiteX113" fmla="*/ 1852594 w 2999250"/>
                <a:gd name="connsiteY113" fmla="*/ 980276 h 4171135"/>
                <a:gd name="connsiteX114" fmla="*/ 1745267 w 2999250"/>
                <a:gd name="connsiteY114" fmla="*/ 822618 h 4171135"/>
                <a:gd name="connsiteX115" fmla="*/ 1440160 w 2999250"/>
                <a:gd name="connsiteY115" fmla="*/ 708661 h 4171135"/>
                <a:gd name="connsiteX116" fmla="*/ 1480756 w 2999250"/>
                <a:gd name="connsiteY116" fmla="*/ 21493 h 4171135"/>
                <a:gd name="connsiteX117" fmla="*/ 1472510 w 2999250"/>
                <a:gd name="connsiteY117" fmla="*/ 1929 h 4171135"/>
                <a:gd name="connsiteX118" fmla="*/ 1483166 w 2999250"/>
                <a:gd name="connsiteY118" fmla="*/ 367555 h 4171135"/>
                <a:gd name="connsiteX119" fmla="*/ 1665470 w 2999250"/>
                <a:gd name="connsiteY119" fmla="*/ 604233 h 4171135"/>
                <a:gd name="connsiteX120" fmla="*/ 1587956 w 2999250"/>
                <a:gd name="connsiteY120" fmla="*/ 941021 h 4171135"/>
                <a:gd name="connsiteX121" fmla="*/ 1036732 w 2999250"/>
                <a:gd name="connsiteY121" fmla="*/ 1285176 h 4171135"/>
                <a:gd name="connsiteX122" fmla="*/ 929278 w 2999250"/>
                <a:gd name="connsiteY122" fmla="*/ 1458715 h 4171135"/>
                <a:gd name="connsiteX123" fmla="*/ 1035337 w 2999250"/>
                <a:gd name="connsiteY123" fmla="*/ 1634160 h 4171135"/>
                <a:gd name="connsiteX124" fmla="*/ 1323445 w 2999250"/>
                <a:gd name="connsiteY124" fmla="*/ 1759169 h 4171135"/>
                <a:gd name="connsiteX125" fmla="*/ 1444346 w 2999250"/>
                <a:gd name="connsiteY125" fmla="*/ 2080203 h 4171135"/>
                <a:gd name="connsiteX126" fmla="*/ 1451831 w 2999250"/>
                <a:gd name="connsiteY126" fmla="*/ 2098370 h 4171135"/>
                <a:gd name="connsiteX127" fmla="*/ 1841684 w 2999250"/>
                <a:gd name="connsiteY127" fmla="*/ 2116029 h 4171135"/>
                <a:gd name="connsiteX128" fmla="*/ 2154784 w 2999250"/>
                <a:gd name="connsiteY128" fmla="*/ 2288806 h 4171135"/>
                <a:gd name="connsiteX129" fmla="*/ 2241813 w 2999250"/>
                <a:gd name="connsiteY129" fmla="*/ 2533742 h 4171135"/>
                <a:gd name="connsiteX130" fmla="*/ 2460019 w 2999250"/>
                <a:gd name="connsiteY130" fmla="*/ 2543016 h 4171135"/>
                <a:gd name="connsiteX131" fmla="*/ 2767537 w 2999250"/>
                <a:gd name="connsiteY131" fmla="*/ 2483687 h 4171135"/>
                <a:gd name="connsiteX132" fmla="*/ 2971408 w 2999250"/>
                <a:gd name="connsiteY132" fmla="*/ 2726464 h 4171135"/>
                <a:gd name="connsiteX133" fmla="*/ 2705374 w 2999250"/>
                <a:gd name="connsiteY133" fmla="*/ 3368278 h 4171135"/>
                <a:gd name="connsiteX134" fmla="*/ 2106322 w 2999250"/>
                <a:gd name="connsiteY134" fmla="*/ 3707988 h 4171135"/>
                <a:gd name="connsiteX135" fmla="*/ 2118374 w 2999250"/>
                <a:gd name="connsiteY135" fmla="*/ 3723614 h 4171135"/>
                <a:gd name="connsiteX136" fmla="*/ 2230522 w 2999250"/>
                <a:gd name="connsiteY136" fmla="*/ 3572053 h 4171135"/>
                <a:gd name="connsiteX137" fmla="*/ 2359289 w 2999250"/>
                <a:gd name="connsiteY137" fmla="*/ 3530638 h 4171135"/>
                <a:gd name="connsiteX138" fmla="*/ 2604644 w 2999250"/>
                <a:gd name="connsiteY138" fmla="*/ 3369295 h 4171135"/>
                <a:gd name="connsiteX139" fmla="*/ 2865983 w 2999250"/>
                <a:gd name="connsiteY139" fmla="*/ 2868878 h 4171135"/>
                <a:gd name="connsiteX140" fmla="*/ 2598681 w 2999250"/>
                <a:gd name="connsiteY140" fmla="*/ 2668279 h 4171135"/>
                <a:gd name="connsiteX141" fmla="*/ 2541973 w 2999250"/>
                <a:gd name="connsiteY141" fmla="*/ 2738914 h 4171135"/>
                <a:gd name="connsiteX142" fmla="*/ 2479556 w 2999250"/>
                <a:gd name="connsiteY142" fmla="*/ 2852998 h 4171135"/>
                <a:gd name="connsiteX143" fmla="*/ 2413840 w 2999250"/>
                <a:gd name="connsiteY143" fmla="*/ 2763941 h 4171135"/>
                <a:gd name="connsiteX144" fmla="*/ 2330110 w 2999250"/>
                <a:gd name="connsiteY144" fmla="*/ 2657607 h 4171135"/>
                <a:gd name="connsiteX145" fmla="*/ 2322625 w 2999250"/>
                <a:gd name="connsiteY145" fmla="*/ 2665103 h 4171135"/>
                <a:gd name="connsiteX146" fmla="*/ 2251201 w 2999250"/>
                <a:gd name="connsiteY146" fmla="*/ 3069095 h 4171135"/>
                <a:gd name="connsiteX147" fmla="*/ 2271499 w 2999250"/>
                <a:gd name="connsiteY147" fmla="*/ 3075574 h 4171135"/>
                <a:gd name="connsiteX148" fmla="*/ 2271499 w 2999250"/>
                <a:gd name="connsiteY148" fmla="*/ 3075574 h 4171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2999250" h="4171135">
                  <a:moveTo>
                    <a:pt x="2271499" y="3075574"/>
                  </a:moveTo>
                  <a:cubicBezTo>
                    <a:pt x="2282663" y="3012181"/>
                    <a:pt x="2293954" y="2948787"/>
                    <a:pt x="2305118" y="2885393"/>
                  </a:cubicBezTo>
                  <a:cubicBezTo>
                    <a:pt x="2310700" y="2853760"/>
                    <a:pt x="2316282" y="2821999"/>
                    <a:pt x="2321991" y="2790366"/>
                  </a:cubicBezTo>
                  <a:cubicBezTo>
                    <a:pt x="2324401" y="2776900"/>
                    <a:pt x="2328715" y="2701564"/>
                    <a:pt x="2338864" y="2695339"/>
                  </a:cubicBezTo>
                  <a:cubicBezTo>
                    <a:pt x="2352311" y="2697880"/>
                    <a:pt x="2365759" y="2700420"/>
                    <a:pt x="2379207" y="2702961"/>
                  </a:cubicBezTo>
                  <a:cubicBezTo>
                    <a:pt x="2388341" y="2722780"/>
                    <a:pt x="2392781" y="2743361"/>
                    <a:pt x="2392401" y="2764831"/>
                  </a:cubicBezTo>
                  <a:cubicBezTo>
                    <a:pt x="2394557" y="2783125"/>
                    <a:pt x="2393542" y="2801800"/>
                    <a:pt x="2397982" y="2819840"/>
                  </a:cubicBezTo>
                  <a:cubicBezTo>
                    <a:pt x="2403564" y="2842580"/>
                    <a:pt x="2413460" y="2866972"/>
                    <a:pt x="2436549" y="2877008"/>
                  </a:cubicBezTo>
                  <a:cubicBezTo>
                    <a:pt x="2505056" y="2906609"/>
                    <a:pt x="2536899" y="2810820"/>
                    <a:pt x="2554659" y="2765847"/>
                  </a:cubicBezTo>
                  <a:cubicBezTo>
                    <a:pt x="2613905" y="2616192"/>
                    <a:pt x="2781746" y="2656718"/>
                    <a:pt x="2829193" y="2792526"/>
                  </a:cubicBezTo>
                  <a:cubicBezTo>
                    <a:pt x="2903662" y="3005575"/>
                    <a:pt x="2724657" y="3235774"/>
                    <a:pt x="2574958" y="3368406"/>
                  </a:cubicBezTo>
                  <a:cubicBezTo>
                    <a:pt x="2494145" y="3439930"/>
                    <a:pt x="2400393" y="3497734"/>
                    <a:pt x="2297887" y="3532162"/>
                  </a:cubicBezTo>
                  <a:cubicBezTo>
                    <a:pt x="2268074" y="3542198"/>
                    <a:pt x="2225448" y="3544104"/>
                    <a:pt x="2200075" y="3560874"/>
                  </a:cubicBezTo>
                  <a:cubicBezTo>
                    <a:pt x="2181045" y="3573451"/>
                    <a:pt x="2162777" y="3617788"/>
                    <a:pt x="2150090" y="3637226"/>
                  </a:cubicBezTo>
                  <a:cubicBezTo>
                    <a:pt x="2133471" y="3662634"/>
                    <a:pt x="2116725" y="3688169"/>
                    <a:pt x="2100106" y="3713578"/>
                  </a:cubicBezTo>
                  <a:cubicBezTo>
                    <a:pt x="2095031" y="3721327"/>
                    <a:pt x="2103404" y="3731999"/>
                    <a:pt x="2112158" y="3729204"/>
                  </a:cubicBezTo>
                  <a:cubicBezTo>
                    <a:pt x="2509750" y="3606228"/>
                    <a:pt x="2940199" y="3315175"/>
                    <a:pt x="2996146" y="2866337"/>
                  </a:cubicBezTo>
                  <a:cubicBezTo>
                    <a:pt x="3019362" y="2679967"/>
                    <a:pt x="2911274" y="2470602"/>
                    <a:pt x="2708672" y="2448370"/>
                  </a:cubicBezTo>
                  <a:cubicBezTo>
                    <a:pt x="2593226" y="2435666"/>
                    <a:pt x="2507212" y="2516845"/>
                    <a:pt x="2400266" y="2541237"/>
                  </a:cubicBezTo>
                  <a:cubicBezTo>
                    <a:pt x="2321864" y="2559150"/>
                    <a:pt x="2238388" y="2533615"/>
                    <a:pt x="2212127" y="2450911"/>
                  </a:cubicBezTo>
                  <a:cubicBezTo>
                    <a:pt x="2194366" y="2395139"/>
                    <a:pt x="2199694" y="2334541"/>
                    <a:pt x="2175209" y="2280421"/>
                  </a:cubicBezTo>
                  <a:cubicBezTo>
                    <a:pt x="2129285" y="2178660"/>
                    <a:pt x="2015868" y="2137880"/>
                    <a:pt x="1915773" y="2111709"/>
                  </a:cubicBezTo>
                  <a:cubicBezTo>
                    <a:pt x="1764297" y="2072072"/>
                    <a:pt x="1607620" y="2061655"/>
                    <a:pt x="1452085" y="2077408"/>
                  </a:cubicBezTo>
                  <a:cubicBezTo>
                    <a:pt x="1454622" y="2083506"/>
                    <a:pt x="1457159" y="2089604"/>
                    <a:pt x="1459570" y="2095575"/>
                  </a:cubicBezTo>
                  <a:cubicBezTo>
                    <a:pt x="1548375" y="1982508"/>
                    <a:pt x="1476950" y="1827517"/>
                    <a:pt x="1367593" y="1759550"/>
                  </a:cubicBezTo>
                  <a:cubicBezTo>
                    <a:pt x="1293886" y="1713688"/>
                    <a:pt x="1207745" y="1695902"/>
                    <a:pt x="1128835" y="1661601"/>
                  </a:cubicBezTo>
                  <a:cubicBezTo>
                    <a:pt x="1005016" y="1607608"/>
                    <a:pt x="884495" y="1474215"/>
                    <a:pt x="999942" y="1346665"/>
                  </a:cubicBezTo>
                  <a:cubicBezTo>
                    <a:pt x="1070224" y="1269042"/>
                    <a:pt x="1176663" y="1219877"/>
                    <a:pt x="1268005" y="1172236"/>
                  </a:cubicBezTo>
                  <a:cubicBezTo>
                    <a:pt x="1359728" y="1124469"/>
                    <a:pt x="1453861" y="1078353"/>
                    <a:pt x="1536449" y="1015340"/>
                  </a:cubicBezTo>
                  <a:cubicBezTo>
                    <a:pt x="1660015" y="921075"/>
                    <a:pt x="1753767" y="771166"/>
                    <a:pt x="1692365" y="613634"/>
                  </a:cubicBezTo>
                  <a:cubicBezTo>
                    <a:pt x="1655701" y="519496"/>
                    <a:pt x="1579964" y="452037"/>
                    <a:pt x="1517039" y="375939"/>
                  </a:cubicBezTo>
                  <a:cubicBezTo>
                    <a:pt x="1441428" y="284596"/>
                    <a:pt x="1362899" y="113090"/>
                    <a:pt x="1483166" y="20350"/>
                  </a:cubicBezTo>
                  <a:cubicBezTo>
                    <a:pt x="1491666" y="13744"/>
                    <a:pt x="1487353" y="-3915"/>
                    <a:pt x="1474920" y="785"/>
                  </a:cubicBezTo>
                  <a:cubicBezTo>
                    <a:pt x="1283609" y="73580"/>
                    <a:pt x="1195566" y="292092"/>
                    <a:pt x="1246692" y="484306"/>
                  </a:cubicBezTo>
                  <a:cubicBezTo>
                    <a:pt x="1272065" y="579968"/>
                    <a:pt x="1329154" y="662545"/>
                    <a:pt x="1412249" y="716538"/>
                  </a:cubicBezTo>
                  <a:cubicBezTo>
                    <a:pt x="1513741" y="782473"/>
                    <a:pt x="1636037" y="790222"/>
                    <a:pt x="1741461" y="844469"/>
                  </a:cubicBezTo>
                  <a:cubicBezTo>
                    <a:pt x="2028428" y="991964"/>
                    <a:pt x="1541651" y="1307663"/>
                    <a:pt x="1410347" y="1379950"/>
                  </a:cubicBezTo>
                  <a:cubicBezTo>
                    <a:pt x="1313169" y="1433307"/>
                    <a:pt x="1213327" y="1481710"/>
                    <a:pt x="1118179" y="1538752"/>
                  </a:cubicBezTo>
                  <a:cubicBezTo>
                    <a:pt x="1039143" y="1586138"/>
                    <a:pt x="936002" y="1643434"/>
                    <a:pt x="912913" y="1741002"/>
                  </a:cubicBezTo>
                  <a:cubicBezTo>
                    <a:pt x="885384" y="1857245"/>
                    <a:pt x="1015546" y="1883034"/>
                    <a:pt x="1102321" y="1884178"/>
                  </a:cubicBezTo>
                  <a:cubicBezTo>
                    <a:pt x="1256207" y="1886210"/>
                    <a:pt x="1433816" y="1833234"/>
                    <a:pt x="1546852" y="1972091"/>
                  </a:cubicBezTo>
                  <a:cubicBezTo>
                    <a:pt x="1547613" y="1966501"/>
                    <a:pt x="1548248" y="1960911"/>
                    <a:pt x="1549009" y="1955321"/>
                  </a:cubicBezTo>
                  <a:cubicBezTo>
                    <a:pt x="1315833" y="2065339"/>
                    <a:pt x="1054620" y="2049586"/>
                    <a:pt x="807870" y="2105357"/>
                  </a:cubicBezTo>
                  <a:cubicBezTo>
                    <a:pt x="711199" y="2127209"/>
                    <a:pt x="586999" y="2160621"/>
                    <a:pt x="513418" y="2231637"/>
                  </a:cubicBezTo>
                  <a:cubicBezTo>
                    <a:pt x="463434" y="2279913"/>
                    <a:pt x="459755" y="2353978"/>
                    <a:pt x="521030" y="2394250"/>
                  </a:cubicBezTo>
                  <a:cubicBezTo>
                    <a:pt x="550209" y="2413433"/>
                    <a:pt x="585985" y="2420802"/>
                    <a:pt x="620111" y="2424359"/>
                  </a:cubicBezTo>
                  <a:cubicBezTo>
                    <a:pt x="695341" y="2432236"/>
                    <a:pt x="772475" y="2431982"/>
                    <a:pt x="848085" y="2432236"/>
                  </a:cubicBezTo>
                  <a:cubicBezTo>
                    <a:pt x="995375" y="2432744"/>
                    <a:pt x="1142664" y="2424359"/>
                    <a:pt x="1288938" y="2407590"/>
                  </a:cubicBezTo>
                  <a:cubicBezTo>
                    <a:pt x="1433055" y="2390947"/>
                    <a:pt x="1575270" y="2359314"/>
                    <a:pt x="1719641" y="2346101"/>
                  </a:cubicBezTo>
                  <a:cubicBezTo>
                    <a:pt x="1790050" y="2339622"/>
                    <a:pt x="1860840" y="2338352"/>
                    <a:pt x="1931123" y="2348007"/>
                  </a:cubicBezTo>
                  <a:cubicBezTo>
                    <a:pt x="1968040" y="2353089"/>
                    <a:pt x="1973496" y="2346736"/>
                    <a:pt x="1987451" y="2384849"/>
                  </a:cubicBezTo>
                  <a:cubicBezTo>
                    <a:pt x="1991003" y="2394631"/>
                    <a:pt x="1994682" y="2404414"/>
                    <a:pt x="1998234" y="2414196"/>
                  </a:cubicBezTo>
                  <a:cubicBezTo>
                    <a:pt x="1978063" y="2422961"/>
                    <a:pt x="1957764" y="2431346"/>
                    <a:pt x="1937339" y="2439350"/>
                  </a:cubicBezTo>
                  <a:cubicBezTo>
                    <a:pt x="1901944" y="2453197"/>
                    <a:pt x="1866296" y="2466029"/>
                    <a:pt x="1830139" y="2477844"/>
                  </a:cubicBezTo>
                  <a:cubicBezTo>
                    <a:pt x="1566643" y="2563470"/>
                    <a:pt x="1284878" y="2589767"/>
                    <a:pt x="1010218" y="2553560"/>
                  </a:cubicBezTo>
                  <a:cubicBezTo>
                    <a:pt x="943487" y="2544794"/>
                    <a:pt x="877391" y="2532472"/>
                    <a:pt x="812056" y="2516337"/>
                  </a:cubicBezTo>
                  <a:cubicBezTo>
                    <a:pt x="779072" y="2508207"/>
                    <a:pt x="746214" y="2499186"/>
                    <a:pt x="713737" y="2489277"/>
                  </a:cubicBezTo>
                  <a:cubicBezTo>
                    <a:pt x="698640" y="2484704"/>
                    <a:pt x="681259" y="2481782"/>
                    <a:pt x="667558" y="2473524"/>
                  </a:cubicBezTo>
                  <a:cubicBezTo>
                    <a:pt x="613514" y="2441129"/>
                    <a:pt x="636984" y="2375321"/>
                    <a:pt x="675931" y="2344450"/>
                  </a:cubicBezTo>
                  <a:cubicBezTo>
                    <a:pt x="780594" y="2261364"/>
                    <a:pt x="933972" y="2252091"/>
                    <a:pt x="1061344" y="2233796"/>
                  </a:cubicBezTo>
                  <a:cubicBezTo>
                    <a:pt x="1353765" y="2191619"/>
                    <a:pt x="1651008" y="2169132"/>
                    <a:pt x="1946600" y="2173833"/>
                  </a:cubicBezTo>
                  <a:cubicBezTo>
                    <a:pt x="2021070" y="2174976"/>
                    <a:pt x="2095666" y="2179296"/>
                    <a:pt x="2168993" y="2192762"/>
                  </a:cubicBezTo>
                  <a:cubicBezTo>
                    <a:pt x="2233567" y="2204577"/>
                    <a:pt x="2313745" y="2220330"/>
                    <a:pt x="2359416" y="2271782"/>
                  </a:cubicBezTo>
                  <a:cubicBezTo>
                    <a:pt x="2476004" y="2402889"/>
                    <a:pt x="2132964" y="2524468"/>
                    <a:pt x="2048853" y="2554958"/>
                  </a:cubicBezTo>
                  <a:cubicBezTo>
                    <a:pt x="1911459" y="2604885"/>
                    <a:pt x="1768103" y="2636137"/>
                    <a:pt x="1624239" y="2660783"/>
                  </a:cubicBezTo>
                  <a:cubicBezTo>
                    <a:pt x="1471241" y="2687081"/>
                    <a:pt x="1316594" y="2710203"/>
                    <a:pt x="1161313" y="2716428"/>
                  </a:cubicBezTo>
                  <a:cubicBezTo>
                    <a:pt x="1002986" y="2722907"/>
                    <a:pt x="842504" y="2710330"/>
                    <a:pt x="692043" y="2657989"/>
                  </a:cubicBezTo>
                  <a:cubicBezTo>
                    <a:pt x="533844" y="2602979"/>
                    <a:pt x="400763" y="2501346"/>
                    <a:pt x="269840" y="2399840"/>
                  </a:cubicBezTo>
                  <a:cubicBezTo>
                    <a:pt x="262228" y="2393869"/>
                    <a:pt x="252840" y="2397807"/>
                    <a:pt x="251698" y="2407335"/>
                  </a:cubicBezTo>
                  <a:cubicBezTo>
                    <a:pt x="192579" y="2885774"/>
                    <a:pt x="317794" y="3393560"/>
                    <a:pt x="615163" y="3775828"/>
                  </a:cubicBezTo>
                  <a:cubicBezTo>
                    <a:pt x="645230" y="3814576"/>
                    <a:pt x="677073" y="3851799"/>
                    <a:pt x="710819" y="3887498"/>
                  </a:cubicBezTo>
                  <a:cubicBezTo>
                    <a:pt x="754714" y="3933995"/>
                    <a:pt x="817892" y="3979984"/>
                    <a:pt x="832735" y="4045537"/>
                  </a:cubicBezTo>
                  <a:cubicBezTo>
                    <a:pt x="840601" y="4080347"/>
                    <a:pt x="833877" y="4138786"/>
                    <a:pt x="794042" y="4148568"/>
                  </a:cubicBezTo>
                  <a:cubicBezTo>
                    <a:pt x="779960" y="4151998"/>
                    <a:pt x="760042" y="4148568"/>
                    <a:pt x="745706" y="4148568"/>
                  </a:cubicBezTo>
                  <a:cubicBezTo>
                    <a:pt x="611738" y="4148441"/>
                    <a:pt x="477770" y="4148314"/>
                    <a:pt x="343801" y="4148187"/>
                  </a:cubicBezTo>
                  <a:cubicBezTo>
                    <a:pt x="232668" y="4148060"/>
                    <a:pt x="121536" y="4147933"/>
                    <a:pt x="10276" y="4147933"/>
                  </a:cubicBezTo>
                  <a:cubicBezTo>
                    <a:pt x="-3425" y="4147933"/>
                    <a:pt x="-3425" y="4169276"/>
                    <a:pt x="10276" y="4169276"/>
                  </a:cubicBezTo>
                  <a:cubicBezTo>
                    <a:pt x="254235" y="4169530"/>
                    <a:pt x="498195" y="4169657"/>
                    <a:pt x="742154" y="4169911"/>
                  </a:cubicBezTo>
                  <a:cubicBezTo>
                    <a:pt x="768922" y="4169911"/>
                    <a:pt x="798355" y="4176136"/>
                    <a:pt x="821190" y="4160510"/>
                  </a:cubicBezTo>
                  <a:cubicBezTo>
                    <a:pt x="889951" y="4113632"/>
                    <a:pt x="848974" y="4006917"/>
                    <a:pt x="808885" y="3958514"/>
                  </a:cubicBezTo>
                  <a:cubicBezTo>
                    <a:pt x="725662" y="3858151"/>
                    <a:pt x="632671" y="3772525"/>
                    <a:pt x="559851" y="3662380"/>
                  </a:cubicBezTo>
                  <a:cubicBezTo>
                    <a:pt x="485635" y="3550202"/>
                    <a:pt x="424867" y="3429258"/>
                    <a:pt x="378055" y="3303233"/>
                  </a:cubicBezTo>
                  <a:cubicBezTo>
                    <a:pt x="271996" y="3017898"/>
                    <a:pt x="235586" y="2709440"/>
                    <a:pt x="273011" y="2407335"/>
                  </a:cubicBezTo>
                  <a:cubicBezTo>
                    <a:pt x="266922" y="2409876"/>
                    <a:pt x="260832" y="2412417"/>
                    <a:pt x="254870" y="2414831"/>
                  </a:cubicBezTo>
                  <a:cubicBezTo>
                    <a:pt x="372980" y="2506428"/>
                    <a:pt x="492613" y="2599549"/>
                    <a:pt x="631529" y="2657480"/>
                  </a:cubicBezTo>
                  <a:cubicBezTo>
                    <a:pt x="763848" y="2712743"/>
                    <a:pt x="906697" y="2735738"/>
                    <a:pt x="1049546" y="2738914"/>
                  </a:cubicBezTo>
                  <a:cubicBezTo>
                    <a:pt x="1193029" y="2742090"/>
                    <a:pt x="1336258" y="2725956"/>
                    <a:pt x="1478092" y="2705248"/>
                  </a:cubicBezTo>
                  <a:cubicBezTo>
                    <a:pt x="1629821" y="2683016"/>
                    <a:pt x="1781804" y="2657480"/>
                    <a:pt x="1929601" y="2615557"/>
                  </a:cubicBezTo>
                  <a:cubicBezTo>
                    <a:pt x="2038069" y="2584813"/>
                    <a:pt x="2563920" y="2426646"/>
                    <a:pt x="2362461" y="2244595"/>
                  </a:cubicBezTo>
                  <a:cubicBezTo>
                    <a:pt x="2270992" y="2161891"/>
                    <a:pt x="2108225" y="2157699"/>
                    <a:pt x="1992018" y="2153379"/>
                  </a:cubicBezTo>
                  <a:cubicBezTo>
                    <a:pt x="1823796" y="2147154"/>
                    <a:pt x="1654179" y="2154777"/>
                    <a:pt x="1486338" y="2166719"/>
                  </a:cubicBezTo>
                  <a:cubicBezTo>
                    <a:pt x="1330042" y="2177771"/>
                    <a:pt x="1174253" y="2195049"/>
                    <a:pt x="1019352" y="2218425"/>
                  </a:cubicBezTo>
                  <a:cubicBezTo>
                    <a:pt x="894771" y="2237227"/>
                    <a:pt x="743169" y="2249550"/>
                    <a:pt x="646372" y="2340766"/>
                  </a:cubicBezTo>
                  <a:cubicBezTo>
                    <a:pt x="618969" y="2366682"/>
                    <a:pt x="592455" y="2405811"/>
                    <a:pt x="606283" y="2445448"/>
                  </a:cubicBezTo>
                  <a:cubicBezTo>
                    <a:pt x="621887" y="2490421"/>
                    <a:pt x="679991" y="2501346"/>
                    <a:pt x="719192" y="2513034"/>
                  </a:cubicBezTo>
                  <a:cubicBezTo>
                    <a:pt x="857093" y="2554196"/>
                    <a:pt x="999942" y="2579096"/>
                    <a:pt x="1143552" y="2587480"/>
                  </a:cubicBezTo>
                  <a:cubicBezTo>
                    <a:pt x="1294393" y="2596246"/>
                    <a:pt x="1446122" y="2586718"/>
                    <a:pt x="1594807" y="2559404"/>
                  </a:cubicBezTo>
                  <a:cubicBezTo>
                    <a:pt x="1669022" y="2545811"/>
                    <a:pt x="1742476" y="2527644"/>
                    <a:pt x="1814535" y="2505157"/>
                  </a:cubicBezTo>
                  <a:cubicBezTo>
                    <a:pt x="1850691" y="2493851"/>
                    <a:pt x="1886594" y="2481528"/>
                    <a:pt x="1922116" y="2468061"/>
                  </a:cubicBezTo>
                  <a:cubicBezTo>
                    <a:pt x="1951421" y="2456882"/>
                    <a:pt x="1999630" y="2446210"/>
                    <a:pt x="2023226" y="2425248"/>
                  </a:cubicBezTo>
                  <a:cubicBezTo>
                    <a:pt x="2099091" y="2357916"/>
                    <a:pt x="1947869" y="2327553"/>
                    <a:pt x="1909303" y="2323615"/>
                  </a:cubicBezTo>
                  <a:cubicBezTo>
                    <a:pt x="1749200" y="2307227"/>
                    <a:pt x="1589986" y="2342544"/>
                    <a:pt x="1432548" y="2366809"/>
                  </a:cubicBezTo>
                  <a:cubicBezTo>
                    <a:pt x="1239334" y="2396664"/>
                    <a:pt x="1043837" y="2411401"/>
                    <a:pt x="848339" y="2410893"/>
                  </a:cubicBezTo>
                  <a:cubicBezTo>
                    <a:pt x="760423" y="2410638"/>
                    <a:pt x="655252" y="2420294"/>
                    <a:pt x="570761" y="2393488"/>
                  </a:cubicBezTo>
                  <a:cubicBezTo>
                    <a:pt x="507963" y="2373542"/>
                    <a:pt x="472822" y="2318533"/>
                    <a:pt x="518493" y="2258697"/>
                  </a:cubicBezTo>
                  <a:cubicBezTo>
                    <a:pt x="543485" y="2226047"/>
                    <a:pt x="586238" y="2206864"/>
                    <a:pt x="622775" y="2189459"/>
                  </a:cubicBezTo>
                  <a:cubicBezTo>
                    <a:pt x="917480" y="2049332"/>
                    <a:pt x="1263819" y="2113488"/>
                    <a:pt x="1559919" y="1973869"/>
                  </a:cubicBezTo>
                  <a:cubicBezTo>
                    <a:pt x="1566643" y="1970693"/>
                    <a:pt x="1566009" y="1961927"/>
                    <a:pt x="1562076" y="1957100"/>
                  </a:cubicBezTo>
                  <a:cubicBezTo>
                    <a:pt x="1503845" y="1885575"/>
                    <a:pt x="1419354" y="1856991"/>
                    <a:pt x="1329280" y="1852926"/>
                  </a:cubicBezTo>
                  <a:cubicBezTo>
                    <a:pt x="1234767" y="1848606"/>
                    <a:pt x="915323" y="1921147"/>
                    <a:pt x="933084" y="1753833"/>
                  </a:cubicBezTo>
                  <a:cubicBezTo>
                    <a:pt x="945263" y="1638606"/>
                    <a:pt x="1112216" y="1565049"/>
                    <a:pt x="1201275" y="1516011"/>
                  </a:cubicBezTo>
                  <a:cubicBezTo>
                    <a:pt x="1290080" y="1466973"/>
                    <a:pt x="1381422" y="1422381"/>
                    <a:pt x="1469338" y="1371565"/>
                  </a:cubicBezTo>
                  <a:cubicBezTo>
                    <a:pt x="1554083" y="1322527"/>
                    <a:pt x="1636037" y="1267518"/>
                    <a:pt x="1706701" y="1199296"/>
                  </a:cubicBezTo>
                  <a:cubicBezTo>
                    <a:pt x="1764170" y="1143652"/>
                    <a:pt x="1841557" y="1063235"/>
                    <a:pt x="1852594" y="980276"/>
                  </a:cubicBezTo>
                  <a:cubicBezTo>
                    <a:pt x="1862490" y="905703"/>
                    <a:pt x="1807558" y="852218"/>
                    <a:pt x="1745267" y="822618"/>
                  </a:cubicBezTo>
                  <a:cubicBezTo>
                    <a:pt x="1646694" y="775739"/>
                    <a:pt x="1535561" y="764941"/>
                    <a:pt x="1440160" y="708661"/>
                  </a:cubicBezTo>
                  <a:cubicBezTo>
                    <a:pt x="1184909" y="558117"/>
                    <a:pt x="1191126" y="131638"/>
                    <a:pt x="1480756" y="21493"/>
                  </a:cubicBezTo>
                  <a:cubicBezTo>
                    <a:pt x="1477965" y="15014"/>
                    <a:pt x="1475301" y="8535"/>
                    <a:pt x="1472510" y="1929"/>
                  </a:cubicBezTo>
                  <a:cubicBezTo>
                    <a:pt x="1352370" y="94542"/>
                    <a:pt x="1405399" y="266557"/>
                    <a:pt x="1483166" y="367555"/>
                  </a:cubicBezTo>
                  <a:cubicBezTo>
                    <a:pt x="1543934" y="446575"/>
                    <a:pt x="1623224" y="512128"/>
                    <a:pt x="1665470" y="604233"/>
                  </a:cubicBezTo>
                  <a:cubicBezTo>
                    <a:pt x="1721163" y="725685"/>
                    <a:pt x="1676127" y="849551"/>
                    <a:pt x="1587956" y="941021"/>
                  </a:cubicBezTo>
                  <a:cubicBezTo>
                    <a:pt x="1435846" y="1098933"/>
                    <a:pt x="1208633" y="1154197"/>
                    <a:pt x="1036732" y="1285176"/>
                  </a:cubicBezTo>
                  <a:cubicBezTo>
                    <a:pt x="981546" y="1327227"/>
                    <a:pt x="929278" y="1384904"/>
                    <a:pt x="929278" y="1458715"/>
                  </a:cubicBezTo>
                  <a:cubicBezTo>
                    <a:pt x="929278" y="1530494"/>
                    <a:pt x="980024" y="1594015"/>
                    <a:pt x="1035337" y="1634160"/>
                  </a:cubicBezTo>
                  <a:cubicBezTo>
                    <a:pt x="1121731" y="1696664"/>
                    <a:pt x="1229692" y="1712036"/>
                    <a:pt x="1323445" y="1759169"/>
                  </a:cubicBezTo>
                  <a:cubicBezTo>
                    <a:pt x="1433563" y="1814432"/>
                    <a:pt x="1536703" y="1962563"/>
                    <a:pt x="1444346" y="2080203"/>
                  </a:cubicBezTo>
                  <a:cubicBezTo>
                    <a:pt x="1439398" y="2086555"/>
                    <a:pt x="1441555" y="2099514"/>
                    <a:pt x="1451831" y="2098370"/>
                  </a:cubicBezTo>
                  <a:cubicBezTo>
                    <a:pt x="1582120" y="2085158"/>
                    <a:pt x="1713044" y="2089858"/>
                    <a:pt x="1841684" y="2116029"/>
                  </a:cubicBezTo>
                  <a:cubicBezTo>
                    <a:pt x="1954593" y="2139024"/>
                    <a:pt x="2102390" y="2172689"/>
                    <a:pt x="2154784" y="2288806"/>
                  </a:cubicBezTo>
                  <a:cubicBezTo>
                    <a:pt x="2190814" y="2368461"/>
                    <a:pt x="2166456" y="2473524"/>
                    <a:pt x="2241813" y="2533742"/>
                  </a:cubicBezTo>
                  <a:cubicBezTo>
                    <a:pt x="2304611" y="2583923"/>
                    <a:pt x="2391132" y="2570838"/>
                    <a:pt x="2460019" y="2543016"/>
                  </a:cubicBezTo>
                  <a:cubicBezTo>
                    <a:pt x="2562906" y="2501473"/>
                    <a:pt x="2653994" y="2441891"/>
                    <a:pt x="2767537" y="2483687"/>
                  </a:cubicBezTo>
                  <a:cubicBezTo>
                    <a:pt x="2871185" y="2521800"/>
                    <a:pt x="2949206" y="2619241"/>
                    <a:pt x="2971408" y="2726464"/>
                  </a:cubicBezTo>
                  <a:cubicBezTo>
                    <a:pt x="3019108" y="2957426"/>
                    <a:pt x="2862685" y="3212525"/>
                    <a:pt x="2705374" y="3368278"/>
                  </a:cubicBezTo>
                  <a:cubicBezTo>
                    <a:pt x="2539689" y="3532162"/>
                    <a:pt x="2327065" y="3639766"/>
                    <a:pt x="2106322" y="3707988"/>
                  </a:cubicBezTo>
                  <a:cubicBezTo>
                    <a:pt x="2110382" y="3713196"/>
                    <a:pt x="2114315" y="3718405"/>
                    <a:pt x="2118374" y="3723614"/>
                  </a:cubicBezTo>
                  <a:cubicBezTo>
                    <a:pt x="2147173" y="3679530"/>
                    <a:pt x="2181933" y="3595429"/>
                    <a:pt x="2230522" y="3572053"/>
                  </a:cubicBezTo>
                  <a:cubicBezTo>
                    <a:pt x="2269469" y="3553251"/>
                    <a:pt x="2318566" y="3548042"/>
                    <a:pt x="2359289" y="3530638"/>
                  </a:cubicBezTo>
                  <a:cubicBezTo>
                    <a:pt x="2449870" y="3492017"/>
                    <a:pt x="2532331" y="3435991"/>
                    <a:pt x="2604644" y="3369295"/>
                  </a:cubicBezTo>
                  <a:cubicBezTo>
                    <a:pt x="2737724" y="3246446"/>
                    <a:pt x="2879939" y="3060330"/>
                    <a:pt x="2865983" y="2868878"/>
                  </a:cubicBezTo>
                  <a:cubicBezTo>
                    <a:pt x="2856722" y="2741709"/>
                    <a:pt x="2740515" y="2578206"/>
                    <a:pt x="2598681" y="2668279"/>
                  </a:cubicBezTo>
                  <a:cubicBezTo>
                    <a:pt x="2571659" y="2685430"/>
                    <a:pt x="2555040" y="2710203"/>
                    <a:pt x="2541973" y="2738914"/>
                  </a:cubicBezTo>
                  <a:cubicBezTo>
                    <a:pt x="2526749" y="2772326"/>
                    <a:pt x="2519899" y="2839150"/>
                    <a:pt x="2479556" y="2852998"/>
                  </a:cubicBezTo>
                  <a:cubicBezTo>
                    <a:pt x="2413206" y="2875738"/>
                    <a:pt x="2417012" y="2799005"/>
                    <a:pt x="2413840" y="2763941"/>
                  </a:cubicBezTo>
                  <a:cubicBezTo>
                    <a:pt x="2409781" y="2719350"/>
                    <a:pt x="2392654" y="2635502"/>
                    <a:pt x="2330110" y="2657607"/>
                  </a:cubicBezTo>
                  <a:cubicBezTo>
                    <a:pt x="2326812" y="2658751"/>
                    <a:pt x="2323387" y="2661292"/>
                    <a:pt x="2322625" y="2665103"/>
                  </a:cubicBezTo>
                  <a:cubicBezTo>
                    <a:pt x="2298775" y="2799767"/>
                    <a:pt x="2274924" y="2934431"/>
                    <a:pt x="2251201" y="3069095"/>
                  </a:cubicBezTo>
                  <a:cubicBezTo>
                    <a:pt x="2248537" y="3083324"/>
                    <a:pt x="2269089" y="3089041"/>
                    <a:pt x="2271499" y="3075574"/>
                  </a:cubicBezTo>
                  <a:lnTo>
                    <a:pt x="2271499" y="3075574"/>
                  </a:lnTo>
                  <a:close/>
                </a:path>
              </a:pathLst>
            </a:custGeom>
            <a:grpFill/>
            <a:ln w="12679"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6E37177A-AEE5-4D12-99BC-A399B9BBD09B}"/>
                </a:ext>
              </a:extLst>
            </p:cNvPr>
            <p:cNvSpPr/>
            <p:nvPr/>
          </p:nvSpPr>
          <p:spPr>
            <a:xfrm>
              <a:off x="872370" y="3343639"/>
              <a:ext cx="1397205" cy="1162608"/>
            </a:xfrm>
            <a:custGeom>
              <a:avLst/>
              <a:gdLst>
                <a:gd name="connsiteX0" fmla="*/ 1376270 w 1397205"/>
                <a:gd name="connsiteY0" fmla="*/ 7584 h 1162608"/>
                <a:gd name="connsiteX1" fmla="*/ 1230376 w 1397205"/>
                <a:gd name="connsiteY1" fmla="*/ 513718 h 1162608"/>
                <a:gd name="connsiteX2" fmla="*/ 1148168 w 1397205"/>
                <a:gd name="connsiteY2" fmla="*/ 749635 h 1162608"/>
                <a:gd name="connsiteX3" fmla="*/ 1003797 w 1397205"/>
                <a:gd name="connsiteY3" fmla="*/ 998128 h 1162608"/>
                <a:gd name="connsiteX4" fmla="*/ 502938 w 1397205"/>
                <a:gd name="connsiteY4" fmla="*/ 1132665 h 1162608"/>
                <a:gd name="connsiteX5" fmla="*/ 257710 w 1397205"/>
                <a:gd name="connsiteY5" fmla="*/ 1140034 h 1162608"/>
                <a:gd name="connsiteX6" fmla="*/ 15273 w 1397205"/>
                <a:gd name="connsiteY6" fmla="*/ 1079181 h 1162608"/>
                <a:gd name="connsiteX7" fmla="*/ 4490 w 1397205"/>
                <a:gd name="connsiteY7" fmla="*/ 1097602 h 1162608"/>
                <a:gd name="connsiteX8" fmla="*/ 213181 w 1397205"/>
                <a:gd name="connsiteY8" fmla="*/ 1159598 h 1162608"/>
                <a:gd name="connsiteX9" fmla="*/ 480737 w 1397205"/>
                <a:gd name="connsiteY9" fmla="*/ 1156041 h 1162608"/>
                <a:gd name="connsiteX10" fmla="*/ 994029 w 1397205"/>
                <a:gd name="connsiteY10" fmla="*/ 1026332 h 1162608"/>
                <a:gd name="connsiteX11" fmla="*/ 1121907 w 1397205"/>
                <a:gd name="connsiteY11" fmla="*/ 877820 h 1162608"/>
                <a:gd name="connsiteX12" fmla="*/ 1224541 w 1397205"/>
                <a:gd name="connsiteY12" fmla="*/ 598455 h 1162608"/>
                <a:gd name="connsiteX13" fmla="*/ 1396822 w 1397205"/>
                <a:gd name="connsiteY13" fmla="*/ 13428 h 1162608"/>
                <a:gd name="connsiteX14" fmla="*/ 1376270 w 1397205"/>
                <a:gd name="connsiteY14" fmla="*/ 7584 h 1162608"/>
                <a:gd name="connsiteX15" fmla="*/ 1376270 w 1397205"/>
                <a:gd name="connsiteY15" fmla="*/ 7584 h 116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97205" h="1162608">
                  <a:moveTo>
                    <a:pt x="1376270" y="7584"/>
                  </a:moveTo>
                  <a:cubicBezTo>
                    <a:pt x="1332882" y="177693"/>
                    <a:pt x="1284928" y="346785"/>
                    <a:pt x="1230376" y="513718"/>
                  </a:cubicBezTo>
                  <a:cubicBezTo>
                    <a:pt x="1204496" y="592865"/>
                    <a:pt x="1177093" y="671504"/>
                    <a:pt x="1148168" y="749635"/>
                  </a:cubicBezTo>
                  <a:cubicBezTo>
                    <a:pt x="1116072" y="836277"/>
                    <a:pt x="1092095" y="955061"/>
                    <a:pt x="1003797" y="998128"/>
                  </a:cubicBezTo>
                  <a:cubicBezTo>
                    <a:pt x="847628" y="1074226"/>
                    <a:pt x="675346" y="1116150"/>
                    <a:pt x="502938" y="1132665"/>
                  </a:cubicBezTo>
                  <a:cubicBezTo>
                    <a:pt x="421492" y="1140415"/>
                    <a:pt x="339537" y="1142447"/>
                    <a:pt x="257710" y="1140034"/>
                  </a:cubicBezTo>
                  <a:cubicBezTo>
                    <a:pt x="171950" y="1137493"/>
                    <a:pt x="86063" y="1133173"/>
                    <a:pt x="15273" y="1079181"/>
                  </a:cubicBezTo>
                  <a:cubicBezTo>
                    <a:pt x="4363" y="1070923"/>
                    <a:pt x="-6294" y="1089344"/>
                    <a:pt x="4490" y="1097602"/>
                  </a:cubicBezTo>
                  <a:cubicBezTo>
                    <a:pt x="66019" y="1144480"/>
                    <a:pt x="137824" y="1155279"/>
                    <a:pt x="213181" y="1159598"/>
                  </a:cubicBezTo>
                  <a:cubicBezTo>
                    <a:pt x="302240" y="1164553"/>
                    <a:pt x="391805" y="1163409"/>
                    <a:pt x="480737" y="1156041"/>
                  </a:cubicBezTo>
                  <a:cubicBezTo>
                    <a:pt x="657585" y="1141431"/>
                    <a:pt x="832404" y="1100651"/>
                    <a:pt x="994029" y="1026332"/>
                  </a:cubicBezTo>
                  <a:cubicBezTo>
                    <a:pt x="1071035" y="990887"/>
                    <a:pt x="1091333" y="955061"/>
                    <a:pt x="1121907" y="877820"/>
                  </a:cubicBezTo>
                  <a:cubicBezTo>
                    <a:pt x="1158318" y="785587"/>
                    <a:pt x="1192571" y="692339"/>
                    <a:pt x="1224541" y="598455"/>
                  </a:cubicBezTo>
                  <a:cubicBezTo>
                    <a:pt x="1290256" y="405987"/>
                    <a:pt x="1346584" y="210470"/>
                    <a:pt x="1396822" y="13428"/>
                  </a:cubicBezTo>
                  <a:cubicBezTo>
                    <a:pt x="1400247" y="-38"/>
                    <a:pt x="1379695" y="-5755"/>
                    <a:pt x="1376270" y="7584"/>
                  </a:cubicBezTo>
                  <a:lnTo>
                    <a:pt x="1376270" y="7584"/>
                  </a:lnTo>
                  <a:close/>
                </a:path>
              </a:pathLst>
            </a:custGeom>
            <a:grpFill/>
            <a:ln w="12679"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EB41A3B9-DF11-441B-8B03-2935A18FBF3A}"/>
                </a:ext>
              </a:extLst>
            </p:cNvPr>
            <p:cNvSpPr/>
            <p:nvPr/>
          </p:nvSpPr>
          <p:spPr>
            <a:xfrm>
              <a:off x="868473" y="4269136"/>
              <a:ext cx="6910478" cy="210796"/>
            </a:xfrm>
            <a:custGeom>
              <a:avLst/>
              <a:gdLst>
                <a:gd name="connsiteX0" fmla="*/ 20566 w 6910478"/>
                <a:gd name="connsiteY0" fmla="*/ 168293 h 210796"/>
                <a:gd name="connsiteX1" fmla="*/ 223421 w 6910478"/>
                <a:gd name="connsiteY1" fmla="*/ 89527 h 210796"/>
                <a:gd name="connsiteX2" fmla="*/ 433001 w 6910478"/>
                <a:gd name="connsiteY2" fmla="*/ 48112 h 210796"/>
                <a:gd name="connsiteX3" fmla="*/ 838712 w 6910478"/>
                <a:gd name="connsiteY3" fmla="*/ 24736 h 210796"/>
                <a:gd name="connsiteX4" fmla="*/ 1164244 w 6910478"/>
                <a:gd name="connsiteY4" fmla="*/ 89909 h 210796"/>
                <a:gd name="connsiteX5" fmla="*/ 1542807 w 6910478"/>
                <a:gd name="connsiteY5" fmla="*/ 134246 h 210796"/>
                <a:gd name="connsiteX6" fmla="*/ 2924228 w 6910478"/>
                <a:gd name="connsiteY6" fmla="*/ 192812 h 210796"/>
                <a:gd name="connsiteX7" fmla="*/ 4658585 w 6910478"/>
                <a:gd name="connsiteY7" fmla="*/ 210725 h 210796"/>
                <a:gd name="connsiteX8" fmla="*/ 6172706 w 6910478"/>
                <a:gd name="connsiteY8" fmla="*/ 188874 h 210796"/>
                <a:gd name="connsiteX9" fmla="*/ 6665192 w 6910478"/>
                <a:gd name="connsiteY9" fmla="*/ 163466 h 210796"/>
                <a:gd name="connsiteX10" fmla="*/ 6817429 w 6910478"/>
                <a:gd name="connsiteY10" fmla="*/ 147077 h 210796"/>
                <a:gd name="connsiteX11" fmla="*/ 6896085 w 6910478"/>
                <a:gd name="connsiteY11" fmla="*/ 128021 h 210796"/>
                <a:gd name="connsiteX12" fmla="*/ 6910040 w 6910478"/>
                <a:gd name="connsiteY12" fmla="*/ 113411 h 210796"/>
                <a:gd name="connsiteX13" fmla="*/ 6889488 w 6910478"/>
                <a:gd name="connsiteY13" fmla="*/ 107694 h 210796"/>
                <a:gd name="connsiteX14" fmla="*/ 6700587 w 6910478"/>
                <a:gd name="connsiteY14" fmla="*/ 139074 h 210796"/>
                <a:gd name="connsiteX15" fmla="*/ 6226624 w 6910478"/>
                <a:gd name="connsiteY15" fmla="*/ 165625 h 210796"/>
                <a:gd name="connsiteX16" fmla="*/ 4735972 w 6910478"/>
                <a:gd name="connsiteY16" fmla="*/ 189255 h 210796"/>
                <a:gd name="connsiteX17" fmla="*/ 2999205 w 6910478"/>
                <a:gd name="connsiteY17" fmla="*/ 173121 h 210796"/>
                <a:gd name="connsiteX18" fmla="*/ 1589492 w 6910478"/>
                <a:gd name="connsiteY18" fmla="*/ 116460 h 210796"/>
                <a:gd name="connsiteX19" fmla="*/ 1187207 w 6910478"/>
                <a:gd name="connsiteY19" fmla="*/ 72631 h 210796"/>
                <a:gd name="connsiteX20" fmla="*/ 957076 w 6910478"/>
                <a:gd name="connsiteY20" fmla="*/ 17114 h 210796"/>
                <a:gd name="connsiteX21" fmla="*/ 229511 w 6910478"/>
                <a:gd name="connsiteY21" fmla="*/ 66279 h 210796"/>
                <a:gd name="connsiteX22" fmla="*/ 49745 w 6910478"/>
                <a:gd name="connsiteY22" fmla="*/ 110362 h 210796"/>
                <a:gd name="connsiteX23" fmla="*/ 141 w 6910478"/>
                <a:gd name="connsiteY23" fmla="*/ 162704 h 210796"/>
                <a:gd name="connsiteX24" fmla="*/ 20566 w 6910478"/>
                <a:gd name="connsiteY24" fmla="*/ 168293 h 210796"/>
                <a:gd name="connsiteX25" fmla="*/ 20566 w 6910478"/>
                <a:gd name="connsiteY25" fmla="*/ 168293 h 210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910478" h="210796">
                  <a:moveTo>
                    <a:pt x="20566" y="168293"/>
                  </a:moveTo>
                  <a:cubicBezTo>
                    <a:pt x="27924" y="114301"/>
                    <a:pt x="182317" y="98802"/>
                    <a:pt x="223421" y="89527"/>
                  </a:cubicBezTo>
                  <a:cubicBezTo>
                    <a:pt x="292816" y="73774"/>
                    <a:pt x="362718" y="59546"/>
                    <a:pt x="433001" y="48112"/>
                  </a:cubicBezTo>
                  <a:cubicBezTo>
                    <a:pt x="566842" y="26388"/>
                    <a:pt x="703221" y="15208"/>
                    <a:pt x="838712" y="24736"/>
                  </a:cubicBezTo>
                  <a:cubicBezTo>
                    <a:pt x="952001" y="32740"/>
                    <a:pt x="1054888" y="67422"/>
                    <a:pt x="1164244" y="89909"/>
                  </a:cubicBezTo>
                  <a:cubicBezTo>
                    <a:pt x="1288317" y="115444"/>
                    <a:pt x="1416704" y="124464"/>
                    <a:pt x="1542807" y="134246"/>
                  </a:cubicBezTo>
                  <a:cubicBezTo>
                    <a:pt x="2002181" y="170072"/>
                    <a:pt x="2463712" y="182141"/>
                    <a:pt x="2924228" y="192812"/>
                  </a:cubicBezTo>
                  <a:cubicBezTo>
                    <a:pt x="3502220" y="206152"/>
                    <a:pt x="4080466" y="211488"/>
                    <a:pt x="4658585" y="210725"/>
                  </a:cubicBezTo>
                  <a:cubicBezTo>
                    <a:pt x="5163250" y="210090"/>
                    <a:pt x="5668168" y="206152"/>
                    <a:pt x="6172706" y="188874"/>
                  </a:cubicBezTo>
                  <a:cubicBezTo>
                    <a:pt x="6336995" y="183284"/>
                    <a:pt x="6501411" y="176805"/>
                    <a:pt x="6665192" y="163466"/>
                  </a:cubicBezTo>
                  <a:cubicBezTo>
                    <a:pt x="6716065" y="159273"/>
                    <a:pt x="6766938" y="154827"/>
                    <a:pt x="6817429" y="147077"/>
                  </a:cubicBezTo>
                  <a:cubicBezTo>
                    <a:pt x="6840011" y="143647"/>
                    <a:pt x="6876801" y="142377"/>
                    <a:pt x="6896085" y="128021"/>
                  </a:cubicBezTo>
                  <a:cubicBezTo>
                    <a:pt x="6901920" y="123702"/>
                    <a:pt x="6907883" y="121161"/>
                    <a:pt x="6910040" y="113411"/>
                  </a:cubicBezTo>
                  <a:cubicBezTo>
                    <a:pt x="6913718" y="100199"/>
                    <a:pt x="6893167" y="94482"/>
                    <a:pt x="6889488" y="107694"/>
                  </a:cubicBezTo>
                  <a:cubicBezTo>
                    <a:pt x="6883399" y="129545"/>
                    <a:pt x="6727229" y="136660"/>
                    <a:pt x="6700587" y="139074"/>
                  </a:cubicBezTo>
                  <a:cubicBezTo>
                    <a:pt x="6543022" y="153302"/>
                    <a:pt x="6384696" y="159781"/>
                    <a:pt x="6226624" y="165625"/>
                  </a:cubicBezTo>
                  <a:cubicBezTo>
                    <a:pt x="5730078" y="183919"/>
                    <a:pt x="5232898" y="188112"/>
                    <a:pt x="4735972" y="189255"/>
                  </a:cubicBezTo>
                  <a:cubicBezTo>
                    <a:pt x="4157092" y="190526"/>
                    <a:pt x="3578085" y="185698"/>
                    <a:pt x="2999205" y="173121"/>
                  </a:cubicBezTo>
                  <a:cubicBezTo>
                    <a:pt x="2529174" y="162958"/>
                    <a:pt x="2058382" y="150762"/>
                    <a:pt x="1589492" y="116460"/>
                  </a:cubicBezTo>
                  <a:cubicBezTo>
                    <a:pt x="1455397" y="106678"/>
                    <a:pt x="1319526" y="97404"/>
                    <a:pt x="1187207" y="72631"/>
                  </a:cubicBezTo>
                  <a:cubicBezTo>
                    <a:pt x="1109312" y="58021"/>
                    <a:pt x="1035478" y="30072"/>
                    <a:pt x="957076" y="17114"/>
                  </a:cubicBezTo>
                  <a:cubicBezTo>
                    <a:pt x="714512" y="-22904"/>
                    <a:pt x="467127" y="12921"/>
                    <a:pt x="229511" y="66279"/>
                  </a:cubicBezTo>
                  <a:cubicBezTo>
                    <a:pt x="170392" y="79618"/>
                    <a:pt x="106833" y="89781"/>
                    <a:pt x="49745" y="110362"/>
                  </a:cubicBezTo>
                  <a:cubicBezTo>
                    <a:pt x="22976" y="120017"/>
                    <a:pt x="4200" y="133230"/>
                    <a:pt x="141" y="162704"/>
                  </a:cubicBezTo>
                  <a:cubicBezTo>
                    <a:pt x="-1889" y="176043"/>
                    <a:pt x="18663" y="181887"/>
                    <a:pt x="20566" y="168293"/>
                  </a:cubicBezTo>
                  <a:lnTo>
                    <a:pt x="20566" y="168293"/>
                  </a:lnTo>
                  <a:close/>
                </a:path>
              </a:pathLst>
            </a:custGeom>
            <a:grpFill/>
            <a:ln w="12679" cap="flat">
              <a:noFill/>
              <a:prstDash val="solid"/>
              <a:miter/>
            </a:ln>
          </p:spPr>
          <p:txBody>
            <a:bodyPr rtlCol="0" anchor="ctr"/>
            <a:lstStyle/>
            <a:p>
              <a:endParaRPr lang="en-US" dirty="0"/>
            </a:p>
          </p:txBody>
        </p:sp>
      </p:grpSp>
      <p:sp>
        <p:nvSpPr>
          <p:cNvPr id="44" name="TextBox 43">
            <a:extLst>
              <a:ext uri="{FF2B5EF4-FFF2-40B4-BE49-F238E27FC236}">
                <a16:creationId xmlns:a16="http://schemas.microsoft.com/office/drawing/2014/main" id="{B505058D-36A6-411B-992B-E70A19F91867}"/>
              </a:ext>
            </a:extLst>
          </p:cNvPr>
          <p:cNvSpPr txBox="1"/>
          <p:nvPr/>
        </p:nvSpPr>
        <p:spPr>
          <a:xfrm>
            <a:off x="3453117" y="370194"/>
            <a:ext cx="6132288" cy="2462213"/>
          </a:xfrm>
          <a:prstGeom prst="rect">
            <a:avLst/>
          </a:prstGeom>
          <a:noFill/>
        </p:spPr>
        <p:txBody>
          <a:bodyPr wrap="square" rtlCol="0">
            <a:spAutoFit/>
          </a:bodyPr>
          <a:lstStyle/>
          <a:p>
            <a:pPr>
              <a:spcBef>
                <a:spcPts val="600"/>
              </a:spcBef>
            </a:pPr>
            <a:r>
              <a:rPr lang="en-AU" sz="4800" b="1" dirty="0">
                <a:solidFill>
                  <a:schemeClr val="tx1">
                    <a:lumMod val="85000"/>
                    <a:lumOff val="15000"/>
                  </a:schemeClr>
                </a:solidFill>
                <a:effectLst>
                  <a:outerShdw blurRad="38100" dist="38100" dir="2700000" algn="tl">
                    <a:srgbClr val="000000">
                      <a:alpha val="43137"/>
                    </a:srgbClr>
                  </a:outerShdw>
                </a:effectLst>
                <a:latin typeface="Avenir Next LT Pro" panose="020B0504020202020204" pitchFamily="34" charset="0"/>
                <a:ea typeface="Batang" panose="02030600000101010101" pitchFamily="18" charset="-127"/>
                <a:cs typeface="Aparajita" panose="02020603050405020304" pitchFamily="18" charset="0"/>
              </a:rPr>
              <a:t>Your cup </a:t>
            </a:r>
          </a:p>
          <a:p>
            <a:pPr>
              <a:spcBef>
                <a:spcPts val="600"/>
              </a:spcBef>
            </a:pPr>
            <a:r>
              <a:rPr lang="en-AU" sz="4800" b="1" dirty="0">
                <a:solidFill>
                  <a:schemeClr val="tx1">
                    <a:lumMod val="85000"/>
                    <a:lumOff val="15000"/>
                  </a:schemeClr>
                </a:solidFill>
                <a:effectLst>
                  <a:outerShdw blurRad="38100" dist="38100" dir="2700000" algn="tl">
                    <a:srgbClr val="000000">
                      <a:alpha val="43137"/>
                    </a:srgbClr>
                  </a:outerShdw>
                </a:effectLst>
                <a:latin typeface="Avenir Next LT Pro" panose="020B0504020202020204" pitchFamily="34" charset="0"/>
                <a:ea typeface="Batang" panose="02030600000101010101" pitchFamily="18" charset="-127"/>
                <a:cs typeface="Aparajita" panose="02020603050405020304" pitchFamily="18" charset="0"/>
              </a:rPr>
              <a:t>of decaf might </a:t>
            </a:r>
          </a:p>
          <a:p>
            <a:pPr>
              <a:spcBef>
                <a:spcPts val="600"/>
              </a:spcBef>
            </a:pPr>
            <a:r>
              <a:rPr lang="en-AU" sz="4800" b="1" dirty="0">
                <a:solidFill>
                  <a:schemeClr val="tx1">
                    <a:lumMod val="85000"/>
                    <a:lumOff val="15000"/>
                  </a:schemeClr>
                </a:solidFill>
                <a:effectLst>
                  <a:outerShdw blurRad="38100" dist="38100" dir="2700000" algn="tl">
                    <a:srgbClr val="000000">
                      <a:alpha val="43137"/>
                    </a:srgbClr>
                  </a:outerShdw>
                </a:effectLst>
                <a:latin typeface="Avenir Next LT Pro" panose="020B0504020202020204" pitchFamily="34" charset="0"/>
                <a:ea typeface="Batang" panose="02030600000101010101" pitchFamily="18" charset="-127"/>
                <a:cs typeface="Aparajita" panose="02020603050405020304" pitchFamily="18" charset="0"/>
              </a:rPr>
              <a:t>be “caf”ed after all!</a:t>
            </a:r>
          </a:p>
        </p:txBody>
      </p:sp>
      <p:sp>
        <p:nvSpPr>
          <p:cNvPr id="46" name="TextBox 45">
            <a:extLst>
              <a:ext uri="{FF2B5EF4-FFF2-40B4-BE49-F238E27FC236}">
                <a16:creationId xmlns:a16="http://schemas.microsoft.com/office/drawing/2014/main" id="{A89FEAF1-9A50-4FF5-B3B3-CBB860F444EE}"/>
              </a:ext>
            </a:extLst>
          </p:cNvPr>
          <p:cNvSpPr txBox="1"/>
          <p:nvPr/>
        </p:nvSpPr>
        <p:spPr>
          <a:xfrm>
            <a:off x="5139849" y="2855249"/>
            <a:ext cx="3246505" cy="1200329"/>
          </a:xfrm>
          <a:prstGeom prst="rect">
            <a:avLst/>
          </a:prstGeom>
          <a:noFill/>
        </p:spPr>
        <p:txBody>
          <a:bodyPr wrap="square" rtlCol="0">
            <a:spAutoFit/>
          </a:bodyPr>
          <a:lstStyle/>
          <a:p>
            <a:pPr algn="ctr"/>
            <a:r>
              <a:rPr lang="en-AU" dirty="0">
                <a:latin typeface="Avenir Next LT Pro Light" panose="020B0304020202020204" pitchFamily="34" charset="0"/>
                <a:ea typeface="Batang" panose="02030600000101010101" pitchFamily="18" charset="-127"/>
                <a:cs typeface="Aparajita" panose="02020603050405020304" pitchFamily="18" charset="0"/>
              </a:rPr>
              <a:t>But does that really matter? While decaf contains a small amount of caffeine, it’s not enough to affect you.</a:t>
            </a:r>
          </a:p>
        </p:txBody>
      </p:sp>
      <mc:AlternateContent xmlns:mc="http://schemas.openxmlformats.org/markup-compatibility/2006" xmlns:p14="http://schemas.microsoft.com/office/powerpoint/2010/main">
        <mc:Choice Requires="p14">
          <p:contentPart p14:bwMode="auto" r:id="rId2">
            <p14:nvContentPartPr>
              <p14:cNvPr id="75" name="Ink 74">
                <a:extLst>
                  <a:ext uri="{FF2B5EF4-FFF2-40B4-BE49-F238E27FC236}">
                    <a16:creationId xmlns:a16="http://schemas.microsoft.com/office/drawing/2014/main" id="{5E511E22-0787-42BA-AB1E-EE2F5E6A7D6C}"/>
                  </a:ext>
                </a:extLst>
              </p14:cNvPr>
              <p14:cNvContentPartPr/>
              <p14:nvPr/>
            </p14:nvContentPartPr>
            <p14:xfrm>
              <a:off x="9442081" y="6449388"/>
              <a:ext cx="360" cy="360"/>
            </p14:xfrm>
          </p:contentPart>
        </mc:Choice>
        <mc:Fallback xmlns="">
          <p:pic>
            <p:nvPicPr>
              <p:cNvPr id="75" name="Ink 74">
                <a:extLst>
                  <a:ext uri="{FF2B5EF4-FFF2-40B4-BE49-F238E27FC236}">
                    <a16:creationId xmlns:a16="http://schemas.microsoft.com/office/drawing/2014/main" id="{5E511E22-0787-42BA-AB1E-EE2F5E6A7D6C}"/>
                  </a:ext>
                </a:extLst>
              </p:cNvPr>
              <p:cNvPicPr/>
              <p:nvPr/>
            </p:nvPicPr>
            <p:blipFill>
              <a:blip r:embed="rId4"/>
              <a:stretch>
                <a:fillRect/>
              </a:stretch>
            </p:blipFill>
            <p:spPr>
              <a:xfrm>
                <a:off x="9437761" y="6445068"/>
                <a:ext cx="9000" cy="9000"/>
              </a:xfrm>
              <a:prstGeom prst="rect">
                <a:avLst/>
              </a:prstGeom>
            </p:spPr>
          </p:pic>
        </mc:Fallback>
      </mc:AlternateContent>
      <p:sp>
        <p:nvSpPr>
          <p:cNvPr id="77" name="TextBox 76">
            <a:extLst>
              <a:ext uri="{FF2B5EF4-FFF2-40B4-BE49-F238E27FC236}">
                <a16:creationId xmlns:a16="http://schemas.microsoft.com/office/drawing/2014/main" id="{C98F106D-C0A2-4570-AB7C-42739A45C374}"/>
              </a:ext>
            </a:extLst>
          </p:cNvPr>
          <p:cNvSpPr txBox="1"/>
          <p:nvPr/>
        </p:nvSpPr>
        <p:spPr>
          <a:xfrm>
            <a:off x="8386519" y="93740"/>
            <a:ext cx="3721284" cy="307777"/>
          </a:xfrm>
          <a:prstGeom prst="rect">
            <a:avLst/>
          </a:prstGeom>
          <a:noFill/>
        </p:spPr>
        <p:txBody>
          <a:bodyPr wrap="square" rtlCol="0">
            <a:spAutoFit/>
          </a:bodyPr>
          <a:lstStyle/>
          <a:p>
            <a:r>
              <a:rPr lang="en-AU" sz="1400" dirty="0">
                <a:solidFill>
                  <a:schemeClr val="tx1">
                    <a:lumMod val="85000"/>
                    <a:lumOff val="15000"/>
                  </a:schemeClr>
                </a:solidFill>
                <a:latin typeface="Avenir Next LT Pro Light" panose="020B0304020202020204" pitchFamily="34" charset="0"/>
              </a:rPr>
              <a:t>Table 1 Composition of standard solutions</a:t>
            </a:r>
          </a:p>
        </p:txBody>
      </p:sp>
      <p:graphicFrame>
        <p:nvGraphicFramePr>
          <p:cNvPr id="78" name="Table 77">
            <a:extLst>
              <a:ext uri="{FF2B5EF4-FFF2-40B4-BE49-F238E27FC236}">
                <a16:creationId xmlns:a16="http://schemas.microsoft.com/office/drawing/2014/main" id="{4D247BA5-6691-4CA7-91E9-E7558FE0F406}"/>
              </a:ext>
            </a:extLst>
          </p:cNvPr>
          <p:cNvGraphicFramePr>
            <a:graphicFrameLocks noGrp="1"/>
          </p:cNvGraphicFramePr>
          <p:nvPr>
            <p:extLst>
              <p:ext uri="{D42A27DB-BD31-4B8C-83A1-F6EECF244321}">
                <p14:modId xmlns:p14="http://schemas.microsoft.com/office/powerpoint/2010/main" val="269768055"/>
              </p:ext>
            </p:extLst>
          </p:nvPr>
        </p:nvGraphicFramePr>
        <p:xfrm>
          <a:off x="8276391" y="469060"/>
          <a:ext cx="3721284" cy="784860"/>
        </p:xfrm>
        <a:graphic>
          <a:graphicData uri="http://schemas.openxmlformats.org/drawingml/2006/table">
            <a:tbl>
              <a:tblPr/>
              <a:tblGrid>
                <a:gridCol w="1256109">
                  <a:extLst>
                    <a:ext uri="{9D8B030D-6E8A-4147-A177-3AD203B41FA5}">
                      <a16:colId xmlns:a16="http://schemas.microsoft.com/office/drawing/2014/main" val="1991686686"/>
                    </a:ext>
                  </a:extLst>
                </a:gridCol>
                <a:gridCol w="453326">
                  <a:extLst>
                    <a:ext uri="{9D8B030D-6E8A-4147-A177-3AD203B41FA5}">
                      <a16:colId xmlns:a16="http://schemas.microsoft.com/office/drawing/2014/main" val="4118293468"/>
                    </a:ext>
                  </a:extLst>
                </a:gridCol>
                <a:gridCol w="408768">
                  <a:extLst>
                    <a:ext uri="{9D8B030D-6E8A-4147-A177-3AD203B41FA5}">
                      <a16:colId xmlns:a16="http://schemas.microsoft.com/office/drawing/2014/main" val="3065999259"/>
                    </a:ext>
                  </a:extLst>
                </a:gridCol>
                <a:gridCol w="364210">
                  <a:extLst>
                    <a:ext uri="{9D8B030D-6E8A-4147-A177-3AD203B41FA5}">
                      <a16:colId xmlns:a16="http://schemas.microsoft.com/office/drawing/2014/main" val="2433405219"/>
                    </a:ext>
                  </a:extLst>
                </a:gridCol>
                <a:gridCol w="371959">
                  <a:extLst>
                    <a:ext uri="{9D8B030D-6E8A-4147-A177-3AD203B41FA5}">
                      <a16:colId xmlns:a16="http://schemas.microsoft.com/office/drawing/2014/main" val="241054068"/>
                    </a:ext>
                  </a:extLst>
                </a:gridCol>
                <a:gridCol w="406831">
                  <a:extLst>
                    <a:ext uri="{9D8B030D-6E8A-4147-A177-3AD203B41FA5}">
                      <a16:colId xmlns:a16="http://schemas.microsoft.com/office/drawing/2014/main" val="1007546123"/>
                    </a:ext>
                  </a:extLst>
                </a:gridCol>
                <a:gridCol w="460081">
                  <a:extLst>
                    <a:ext uri="{9D8B030D-6E8A-4147-A177-3AD203B41FA5}">
                      <a16:colId xmlns:a16="http://schemas.microsoft.com/office/drawing/2014/main" val="2387280868"/>
                    </a:ext>
                  </a:extLst>
                </a:gridCol>
              </a:tblGrid>
              <a:tr h="0">
                <a:tc>
                  <a:txBody>
                    <a:bodyPr/>
                    <a:lstStyle/>
                    <a:p>
                      <a:pPr algn="l" fontAlgn="t">
                        <a:spcBef>
                          <a:spcPts val="400"/>
                        </a:spcBef>
                        <a:spcAft>
                          <a:spcPts val="400"/>
                        </a:spcAft>
                      </a:pPr>
                      <a:r>
                        <a:rPr lang="en-AU" sz="900" dirty="0">
                          <a:solidFill>
                            <a:schemeClr val="tx1">
                              <a:lumMod val="85000"/>
                              <a:lumOff val="15000"/>
                            </a:schemeClr>
                          </a:solidFill>
                          <a:effectLst/>
                          <a:latin typeface="Avenir Next LT Pro Light" panose="020B0304020202020204" pitchFamily="34" charset="0"/>
                        </a:rPr>
                        <a:t>Caffeine stock (µL)</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algn="ctr" fontAlgn="t">
                        <a:spcBef>
                          <a:spcPts val="400"/>
                        </a:spcBef>
                        <a:spcAft>
                          <a:spcPts val="400"/>
                        </a:spcAft>
                      </a:pPr>
                      <a:r>
                        <a:rPr lang="en-AU" sz="1050" dirty="0">
                          <a:solidFill>
                            <a:schemeClr val="tx1">
                              <a:lumMod val="85000"/>
                              <a:lumOff val="15000"/>
                            </a:schemeClr>
                          </a:solidFill>
                          <a:effectLst/>
                          <a:latin typeface="Avenir Next LT Pro Light" panose="020B0304020202020204" pitchFamily="34" charset="0"/>
                        </a:rPr>
                        <a:t>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algn="ctr" fontAlgn="t">
                        <a:spcBef>
                          <a:spcPts val="400"/>
                        </a:spcBef>
                        <a:spcAft>
                          <a:spcPts val="400"/>
                        </a:spcAft>
                      </a:pPr>
                      <a:r>
                        <a:rPr lang="en-AU" sz="1050" dirty="0">
                          <a:solidFill>
                            <a:schemeClr val="tx1">
                              <a:lumMod val="85000"/>
                              <a:lumOff val="15000"/>
                            </a:schemeClr>
                          </a:solidFill>
                          <a:effectLst/>
                          <a:latin typeface="Avenir Next LT Pro Light" panose="020B0304020202020204" pitchFamily="34" charset="0"/>
                        </a:rPr>
                        <a:t> 200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algn="ctr" fontAlgn="t">
                        <a:spcBef>
                          <a:spcPts val="400"/>
                        </a:spcBef>
                        <a:spcAft>
                          <a:spcPts val="400"/>
                        </a:spcAft>
                      </a:pPr>
                      <a:r>
                        <a:rPr lang="en-AU" sz="1050" dirty="0">
                          <a:solidFill>
                            <a:schemeClr val="tx1">
                              <a:lumMod val="85000"/>
                              <a:lumOff val="15000"/>
                            </a:schemeClr>
                          </a:solidFill>
                          <a:effectLst/>
                          <a:latin typeface="Avenir Next LT Pro Light" panose="020B0304020202020204" pitchFamily="34" charset="0"/>
                        </a:rPr>
                        <a:t>400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algn="ctr" fontAlgn="t">
                        <a:spcBef>
                          <a:spcPts val="400"/>
                        </a:spcBef>
                        <a:spcAft>
                          <a:spcPts val="400"/>
                        </a:spcAft>
                      </a:pPr>
                      <a:r>
                        <a:rPr lang="en-AU" sz="1050" dirty="0">
                          <a:solidFill>
                            <a:schemeClr val="tx1">
                              <a:lumMod val="85000"/>
                              <a:lumOff val="15000"/>
                            </a:schemeClr>
                          </a:solidFill>
                          <a:effectLst/>
                          <a:latin typeface="Avenir Next LT Pro Light" panose="020B0304020202020204" pitchFamily="34" charset="0"/>
                        </a:rPr>
                        <a:t>600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algn="ctr" fontAlgn="t">
                        <a:spcBef>
                          <a:spcPts val="400"/>
                        </a:spcBef>
                        <a:spcAft>
                          <a:spcPts val="400"/>
                        </a:spcAft>
                      </a:pPr>
                      <a:r>
                        <a:rPr lang="en-AU" sz="1050" dirty="0">
                          <a:solidFill>
                            <a:schemeClr val="tx1">
                              <a:lumMod val="85000"/>
                              <a:lumOff val="15000"/>
                            </a:schemeClr>
                          </a:solidFill>
                          <a:effectLst/>
                          <a:latin typeface="Avenir Next LT Pro Light" panose="020B0304020202020204" pitchFamily="34" charset="0"/>
                        </a:rPr>
                        <a:t> 800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algn="ctr" fontAlgn="t">
                        <a:spcBef>
                          <a:spcPts val="400"/>
                        </a:spcBef>
                        <a:spcAft>
                          <a:spcPts val="400"/>
                        </a:spcAft>
                      </a:pPr>
                      <a:r>
                        <a:rPr lang="en-AU" sz="1050" dirty="0">
                          <a:solidFill>
                            <a:schemeClr val="tx1">
                              <a:lumMod val="85000"/>
                              <a:lumOff val="15000"/>
                            </a:schemeClr>
                          </a:solidFill>
                          <a:effectLst/>
                          <a:latin typeface="Avenir Next LT Pro Light" panose="020B0304020202020204" pitchFamily="34" charset="0"/>
                        </a:rPr>
                        <a:t>1000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extLst>
                  <a:ext uri="{0D108BD9-81ED-4DB2-BD59-A6C34878D82A}">
                    <a16:rowId xmlns:a16="http://schemas.microsoft.com/office/drawing/2014/main" val="2656944196"/>
                  </a:ext>
                </a:extLst>
              </a:tr>
              <a:tr h="0">
                <a:tc>
                  <a:txBody>
                    <a:bodyPr/>
                    <a:lstStyle/>
                    <a:p>
                      <a:pPr algn="l" fontAlgn="t">
                        <a:spcBef>
                          <a:spcPts val="400"/>
                        </a:spcBef>
                        <a:spcAft>
                          <a:spcPts val="400"/>
                        </a:spcAft>
                      </a:pPr>
                      <a:r>
                        <a:rPr lang="en-AU" sz="1000" dirty="0">
                          <a:solidFill>
                            <a:schemeClr val="tx1">
                              <a:lumMod val="85000"/>
                              <a:lumOff val="15000"/>
                            </a:schemeClr>
                          </a:solidFill>
                          <a:effectLst/>
                          <a:latin typeface="Avenir Next LT Pro Light" panose="020B0304020202020204" pitchFamily="34" charset="0"/>
                        </a:rPr>
                        <a:t>DI water (µL)</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algn="ctr" fontAlgn="t">
                        <a:spcBef>
                          <a:spcPts val="400"/>
                        </a:spcBef>
                        <a:spcAft>
                          <a:spcPts val="400"/>
                        </a:spcAft>
                      </a:pPr>
                      <a:r>
                        <a:rPr lang="en-AU" sz="1050" dirty="0">
                          <a:solidFill>
                            <a:schemeClr val="tx1">
                              <a:lumMod val="85000"/>
                              <a:lumOff val="15000"/>
                            </a:schemeClr>
                          </a:solidFill>
                          <a:effectLst/>
                          <a:latin typeface="Avenir Next LT Pro Light" panose="020B0304020202020204" pitchFamily="34" charset="0"/>
                        </a:rPr>
                        <a:t>1000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algn="ctr" fontAlgn="t">
                        <a:spcBef>
                          <a:spcPts val="400"/>
                        </a:spcBef>
                        <a:spcAft>
                          <a:spcPts val="400"/>
                        </a:spcAft>
                      </a:pPr>
                      <a:r>
                        <a:rPr lang="en-AU" sz="1050" dirty="0">
                          <a:solidFill>
                            <a:schemeClr val="tx1">
                              <a:lumMod val="85000"/>
                              <a:lumOff val="15000"/>
                            </a:schemeClr>
                          </a:solidFill>
                          <a:effectLst/>
                          <a:latin typeface="Avenir Next LT Pro Light" panose="020B0304020202020204" pitchFamily="34" charset="0"/>
                        </a:rPr>
                        <a:t>800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algn="ctr" fontAlgn="t">
                        <a:spcBef>
                          <a:spcPts val="400"/>
                        </a:spcBef>
                        <a:spcAft>
                          <a:spcPts val="400"/>
                        </a:spcAft>
                      </a:pPr>
                      <a:r>
                        <a:rPr lang="en-AU" sz="1050" dirty="0">
                          <a:solidFill>
                            <a:schemeClr val="tx1">
                              <a:lumMod val="85000"/>
                              <a:lumOff val="15000"/>
                            </a:schemeClr>
                          </a:solidFill>
                          <a:effectLst/>
                          <a:latin typeface="Avenir Next LT Pro Light" panose="020B0304020202020204" pitchFamily="34" charset="0"/>
                        </a:rPr>
                        <a:t>600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algn="ctr" fontAlgn="t">
                        <a:spcBef>
                          <a:spcPts val="400"/>
                        </a:spcBef>
                        <a:spcAft>
                          <a:spcPts val="400"/>
                        </a:spcAft>
                      </a:pPr>
                      <a:r>
                        <a:rPr lang="en-AU" sz="1050" dirty="0">
                          <a:solidFill>
                            <a:schemeClr val="tx1">
                              <a:lumMod val="85000"/>
                              <a:lumOff val="15000"/>
                            </a:schemeClr>
                          </a:solidFill>
                          <a:effectLst/>
                          <a:latin typeface="Avenir Next LT Pro Light" panose="020B0304020202020204" pitchFamily="34" charset="0"/>
                        </a:rPr>
                        <a:t>400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algn="ctr" fontAlgn="t">
                        <a:spcBef>
                          <a:spcPts val="400"/>
                        </a:spcBef>
                        <a:spcAft>
                          <a:spcPts val="400"/>
                        </a:spcAft>
                      </a:pPr>
                      <a:r>
                        <a:rPr lang="en-AU" sz="1050" dirty="0">
                          <a:solidFill>
                            <a:schemeClr val="tx1">
                              <a:lumMod val="85000"/>
                              <a:lumOff val="15000"/>
                            </a:schemeClr>
                          </a:solidFill>
                          <a:effectLst/>
                          <a:latin typeface="Avenir Next LT Pro Light" panose="020B0304020202020204" pitchFamily="34" charset="0"/>
                        </a:rPr>
                        <a:t>200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algn="ctr" fontAlgn="t">
                        <a:spcBef>
                          <a:spcPts val="400"/>
                        </a:spcBef>
                        <a:spcAft>
                          <a:spcPts val="400"/>
                        </a:spcAft>
                      </a:pPr>
                      <a:r>
                        <a:rPr lang="en-AU" sz="1050" dirty="0">
                          <a:solidFill>
                            <a:schemeClr val="tx1">
                              <a:lumMod val="85000"/>
                              <a:lumOff val="15000"/>
                            </a:schemeClr>
                          </a:solidFill>
                          <a:effectLst/>
                          <a:latin typeface="Avenir Next LT Pro Light" panose="020B0304020202020204" pitchFamily="34" charset="0"/>
                        </a:rPr>
                        <a:t>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extLst>
                  <a:ext uri="{0D108BD9-81ED-4DB2-BD59-A6C34878D82A}">
                    <a16:rowId xmlns:a16="http://schemas.microsoft.com/office/drawing/2014/main" val="3203518805"/>
                  </a:ext>
                </a:extLst>
              </a:tr>
              <a:tr h="0">
                <a:tc>
                  <a:txBody>
                    <a:bodyPr/>
                    <a:lstStyle/>
                    <a:p>
                      <a:pPr algn="l" fontAlgn="t">
                        <a:spcBef>
                          <a:spcPts val="400"/>
                        </a:spcBef>
                        <a:spcAft>
                          <a:spcPts val="400"/>
                        </a:spcAft>
                      </a:pPr>
                      <a:r>
                        <a:rPr lang="en-AU" sz="1000" dirty="0">
                          <a:solidFill>
                            <a:schemeClr val="tx1">
                              <a:lumMod val="85000"/>
                              <a:lumOff val="15000"/>
                            </a:schemeClr>
                          </a:solidFill>
                          <a:effectLst/>
                          <a:latin typeface="Avenir Next LT Pro Light" panose="020B0304020202020204" pitchFamily="34" charset="0"/>
                        </a:rPr>
                        <a:t>Caffeine (ppm)</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CFC1AD"/>
                    </a:solidFill>
                  </a:tcPr>
                </a:tc>
                <a:tc>
                  <a:txBody>
                    <a:bodyPr/>
                    <a:lstStyle/>
                    <a:p>
                      <a:pPr marL="0" marR="0" algn="ctr" fontAlgn="t">
                        <a:spcBef>
                          <a:spcPts val="0"/>
                        </a:spcBef>
                        <a:spcAft>
                          <a:spcPts val="0"/>
                        </a:spcAft>
                      </a:pPr>
                      <a:r>
                        <a:rPr lang="en-AU" sz="1050" dirty="0">
                          <a:solidFill>
                            <a:schemeClr val="tx1">
                              <a:lumMod val="85000"/>
                              <a:lumOff val="15000"/>
                            </a:schemeClr>
                          </a:solidFill>
                          <a:effectLst/>
                          <a:latin typeface="Avenir Next LT Pro Light" panose="020B0304020202020204" pitchFamily="34" charset="0"/>
                        </a:rPr>
                        <a:t>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CFC1AD"/>
                    </a:solidFill>
                  </a:tcPr>
                </a:tc>
                <a:tc>
                  <a:txBody>
                    <a:bodyPr/>
                    <a:lstStyle/>
                    <a:p>
                      <a:pPr marL="0" marR="0" algn="ctr" fontAlgn="t">
                        <a:spcBef>
                          <a:spcPts val="0"/>
                        </a:spcBef>
                        <a:spcAft>
                          <a:spcPts val="0"/>
                        </a:spcAft>
                      </a:pPr>
                      <a:r>
                        <a:rPr lang="en-AU" sz="1050" dirty="0">
                          <a:solidFill>
                            <a:schemeClr val="tx1">
                              <a:lumMod val="85000"/>
                              <a:lumOff val="15000"/>
                            </a:schemeClr>
                          </a:solidFill>
                          <a:effectLst/>
                          <a:latin typeface="Avenir Next LT Pro Light" panose="020B0304020202020204" pitchFamily="34" charset="0"/>
                        </a:rPr>
                        <a:t>30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CFC1AD"/>
                    </a:solidFill>
                  </a:tcPr>
                </a:tc>
                <a:tc>
                  <a:txBody>
                    <a:bodyPr/>
                    <a:lstStyle/>
                    <a:p>
                      <a:pPr marL="0" marR="0" algn="ctr" fontAlgn="t">
                        <a:spcBef>
                          <a:spcPts val="0"/>
                        </a:spcBef>
                        <a:spcAft>
                          <a:spcPts val="0"/>
                        </a:spcAft>
                      </a:pPr>
                      <a:r>
                        <a:rPr lang="en-AU" sz="1050" dirty="0">
                          <a:solidFill>
                            <a:schemeClr val="tx1">
                              <a:lumMod val="85000"/>
                              <a:lumOff val="15000"/>
                            </a:schemeClr>
                          </a:solidFill>
                          <a:effectLst/>
                          <a:latin typeface="Avenir Next LT Pro Light" panose="020B0304020202020204" pitchFamily="34" charset="0"/>
                        </a:rPr>
                        <a:t>60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CFC1AD"/>
                    </a:solidFill>
                  </a:tcPr>
                </a:tc>
                <a:tc>
                  <a:txBody>
                    <a:bodyPr/>
                    <a:lstStyle/>
                    <a:p>
                      <a:pPr marL="0" marR="0" algn="ctr" fontAlgn="t">
                        <a:spcBef>
                          <a:spcPts val="0"/>
                        </a:spcBef>
                        <a:spcAft>
                          <a:spcPts val="0"/>
                        </a:spcAft>
                      </a:pPr>
                      <a:r>
                        <a:rPr lang="en-AU" sz="1050" dirty="0">
                          <a:solidFill>
                            <a:schemeClr val="tx1">
                              <a:lumMod val="85000"/>
                              <a:lumOff val="15000"/>
                            </a:schemeClr>
                          </a:solidFill>
                          <a:effectLst/>
                          <a:latin typeface="Avenir Next LT Pro Light" panose="020B0304020202020204" pitchFamily="34" charset="0"/>
                        </a:rPr>
                        <a:t>90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CFC1AD"/>
                    </a:solidFill>
                  </a:tcPr>
                </a:tc>
                <a:tc>
                  <a:txBody>
                    <a:bodyPr/>
                    <a:lstStyle/>
                    <a:p>
                      <a:pPr marL="0" marR="0" algn="ctr" fontAlgn="t">
                        <a:spcBef>
                          <a:spcPts val="0"/>
                        </a:spcBef>
                        <a:spcAft>
                          <a:spcPts val="0"/>
                        </a:spcAft>
                      </a:pPr>
                      <a:r>
                        <a:rPr lang="en-AU" sz="1050" dirty="0">
                          <a:solidFill>
                            <a:schemeClr val="tx1">
                              <a:lumMod val="85000"/>
                              <a:lumOff val="15000"/>
                            </a:schemeClr>
                          </a:solidFill>
                          <a:effectLst/>
                          <a:latin typeface="Avenir Next LT Pro Light" panose="020B0304020202020204" pitchFamily="34" charset="0"/>
                        </a:rPr>
                        <a:t>120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CFC1AD"/>
                    </a:solidFill>
                  </a:tcPr>
                </a:tc>
                <a:tc>
                  <a:txBody>
                    <a:bodyPr/>
                    <a:lstStyle/>
                    <a:p>
                      <a:pPr marL="0" marR="0" algn="ctr" fontAlgn="t">
                        <a:spcBef>
                          <a:spcPts val="0"/>
                        </a:spcBef>
                        <a:spcAft>
                          <a:spcPts val="0"/>
                        </a:spcAft>
                      </a:pPr>
                      <a:r>
                        <a:rPr lang="en-AU" sz="1050" dirty="0">
                          <a:solidFill>
                            <a:schemeClr val="tx1">
                              <a:lumMod val="85000"/>
                              <a:lumOff val="15000"/>
                            </a:schemeClr>
                          </a:solidFill>
                          <a:effectLst/>
                          <a:latin typeface="Avenir Next LT Pro Light" panose="020B0304020202020204" pitchFamily="34" charset="0"/>
                        </a:rPr>
                        <a:t>150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CFC1AD"/>
                    </a:solidFill>
                  </a:tcPr>
                </a:tc>
                <a:extLst>
                  <a:ext uri="{0D108BD9-81ED-4DB2-BD59-A6C34878D82A}">
                    <a16:rowId xmlns:a16="http://schemas.microsoft.com/office/drawing/2014/main" val="3059003882"/>
                  </a:ext>
                </a:extLst>
              </a:tr>
            </a:tbl>
          </a:graphicData>
        </a:graphic>
      </p:graphicFrame>
      <p:sp>
        <p:nvSpPr>
          <p:cNvPr id="79" name="TextBox 78">
            <a:extLst>
              <a:ext uri="{FF2B5EF4-FFF2-40B4-BE49-F238E27FC236}">
                <a16:creationId xmlns:a16="http://schemas.microsoft.com/office/drawing/2014/main" id="{8C97B022-416E-4F82-84B3-E37305DCB5FD}"/>
              </a:ext>
            </a:extLst>
          </p:cNvPr>
          <p:cNvSpPr txBox="1"/>
          <p:nvPr/>
        </p:nvSpPr>
        <p:spPr>
          <a:xfrm>
            <a:off x="9951869" y="1390518"/>
            <a:ext cx="2145190" cy="307777"/>
          </a:xfrm>
          <a:prstGeom prst="rect">
            <a:avLst/>
          </a:prstGeom>
          <a:noFill/>
        </p:spPr>
        <p:txBody>
          <a:bodyPr wrap="square" rtlCol="0">
            <a:spAutoFit/>
          </a:bodyPr>
          <a:lstStyle/>
          <a:p>
            <a:r>
              <a:rPr lang="en-AU" sz="1400" dirty="0">
                <a:solidFill>
                  <a:schemeClr val="tx1">
                    <a:lumMod val="85000"/>
                    <a:lumOff val="15000"/>
                  </a:schemeClr>
                </a:solidFill>
                <a:latin typeface="Avenir Next LT Pro Light" panose="020B0304020202020204" pitchFamily="34" charset="0"/>
              </a:rPr>
              <a:t>Table 2 HPLC results</a:t>
            </a:r>
          </a:p>
        </p:txBody>
      </p:sp>
      <p:sp>
        <p:nvSpPr>
          <p:cNvPr id="80" name="TextBox 79">
            <a:extLst>
              <a:ext uri="{FF2B5EF4-FFF2-40B4-BE49-F238E27FC236}">
                <a16:creationId xmlns:a16="http://schemas.microsoft.com/office/drawing/2014/main" id="{852255A3-1321-4FB8-864B-26956CF8657D}"/>
              </a:ext>
            </a:extLst>
          </p:cNvPr>
          <p:cNvSpPr txBox="1"/>
          <p:nvPr/>
        </p:nvSpPr>
        <p:spPr>
          <a:xfrm>
            <a:off x="9332993" y="3909991"/>
            <a:ext cx="2731050" cy="307777"/>
          </a:xfrm>
          <a:prstGeom prst="rect">
            <a:avLst/>
          </a:prstGeom>
          <a:noFill/>
        </p:spPr>
        <p:txBody>
          <a:bodyPr wrap="square" rtlCol="0">
            <a:spAutoFit/>
          </a:bodyPr>
          <a:lstStyle/>
          <a:p>
            <a:r>
              <a:rPr lang="en-AU" sz="1400" dirty="0">
                <a:solidFill>
                  <a:schemeClr val="tx1">
                    <a:lumMod val="85000"/>
                    <a:lumOff val="15000"/>
                  </a:schemeClr>
                </a:solidFill>
                <a:latin typeface="Avenir Next LT Pro Light" panose="020B0304020202020204" pitchFamily="34" charset="0"/>
              </a:rPr>
              <a:t>Table 3 Caffeine content data</a:t>
            </a:r>
          </a:p>
        </p:txBody>
      </p:sp>
      <p:graphicFrame>
        <p:nvGraphicFramePr>
          <p:cNvPr id="81" name="Table 80">
            <a:extLst>
              <a:ext uri="{FF2B5EF4-FFF2-40B4-BE49-F238E27FC236}">
                <a16:creationId xmlns:a16="http://schemas.microsoft.com/office/drawing/2014/main" id="{493E7A47-8511-4CC6-A889-61CD6094687B}"/>
              </a:ext>
            </a:extLst>
          </p:cNvPr>
          <p:cNvGraphicFramePr>
            <a:graphicFrameLocks noGrp="1"/>
          </p:cNvGraphicFramePr>
          <p:nvPr>
            <p:extLst>
              <p:ext uri="{D42A27DB-BD31-4B8C-83A1-F6EECF244321}">
                <p14:modId xmlns:p14="http://schemas.microsoft.com/office/powerpoint/2010/main" val="1307564888"/>
              </p:ext>
            </p:extLst>
          </p:nvPr>
        </p:nvGraphicFramePr>
        <p:xfrm>
          <a:off x="9442081" y="1772100"/>
          <a:ext cx="2533225" cy="1991360"/>
        </p:xfrm>
        <a:graphic>
          <a:graphicData uri="http://schemas.openxmlformats.org/drawingml/2006/table">
            <a:tbl>
              <a:tblPr/>
              <a:tblGrid>
                <a:gridCol w="628585">
                  <a:extLst>
                    <a:ext uri="{9D8B030D-6E8A-4147-A177-3AD203B41FA5}">
                      <a16:colId xmlns:a16="http://schemas.microsoft.com/office/drawing/2014/main" val="1991686686"/>
                    </a:ext>
                  </a:extLst>
                </a:gridCol>
                <a:gridCol w="1143000">
                  <a:extLst>
                    <a:ext uri="{9D8B030D-6E8A-4147-A177-3AD203B41FA5}">
                      <a16:colId xmlns:a16="http://schemas.microsoft.com/office/drawing/2014/main" val="4118293468"/>
                    </a:ext>
                  </a:extLst>
                </a:gridCol>
                <a:gridCol w="761640">
                  <a:extLst>
                    <a:ext uri="{9D8B030D-6E8A-4147-A177-3AD203B41FA5}">
                      <a16:colId xmlns:a16="http://schemas.microsoft.com/office/drawing/2014/main" val="3065999259"/>
                    </a:ext>
                  </a:extLst>
                </a:gridCol>
              </a:tblGrid>
              <a:tr h="0">
                <a:tc>
                  <a:txBody>
                    <a:bodyPr/>
                    <a:lstStyle/>
                    <a:p>
                      <a:pPr algn="ctr" fontAlgn="t">
                        <a:spcBef>
                          <a:spcPts val="400"/>
                        </a:spcBef>
                        <a:spcAft>
                          <a:spcPts val="400"/>
                        </a:spcAft>
                      </a:pPr>
                      <a:r>
                        <a:rPr lang="en-AU" sz="900" dirty="0">
                          <a:solidFill>
                            <a:schemeClr val="tx1">
                              <a:lumMod val="85000"/>
                              <a:lumOff val="15000"/>
                            </a:schemeClr>
                          </a:solidFill>
                          <a:effectLst/>
                          <a:latin typeface="Avenir Next LT Pro Light" panose="020B0304020202020204" pitchFamily="34" charset="0"/>
                        </a:rPr>
                        <a:t>Caffeine (ppm)</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CFC1AD"/>
                    </a:solidFill>
                  </a:tcPr>
                </a:tc>
                <a:tc>
                  <a:txBody>
                    <a:bodyPr/>
                    <a:lstStyle/>
                    <a:p>
                      <a:pPr algn="ctr" fontAlgn="t">
                        <a:spcBef>
                          <a:spcPts val="400"/>
                        </a:spcBef>
                        <a:spcAft>
                          <a:spcPts val="400"/>
                        </a:spcAft>
                      </a:pPr>
                      <a:r>
                        <a:rPr lang="en-AU" sz="1050" dirty="0">
                          <a:solidFill>
                            <a:schemeClr val="tx1">
                              <a:lumMod val="85000"/>
                              <a:lumOff val="15000"/>
                            </a:schemeClr>
                          </a:solidFill>
                          <a:effectLst/>
                          <a:latin typeface="Avenir Next LT Pro Light" panose="020B0304020202020204" pitchFamily="34" charset="0"/>
                        </a:rPr>
                        <a:t>Retention time of peak (min)</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algn="ctr" fontAlgn="t">
                        <a:spcBef>
                          <a:spcPts val="400"/>
                        </a:spcBef>
                        <a:spcAft>
                          <a:spcPts val="400"/>
                        </a:spcAft>
                      </a:pPr>
                      <a:r>
                        <a:rPr lang="en-AU" sz="1050" dirty="0">
                          <a:solidFill>
                            <a:schemeClr val="tx1">
                              <a:lumMod val="85000"/>
                              <a:lumOff val="15000"/>
                            </a:schemeClr>
                          </a:solidFill>
                          <a:effectLst/>
                          <a:latin typeface="Avenir Next LT Pro Light" panose="020B0304020202020204" pitchFamily="34" charset="0"/>
                        </a:rPr>
                        <a:t>Area of peak</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extLst>
                  <a:ext uri="{0D108BD9-81ED-4DB2-BD59-A6C34878D82A}">
                    <a16:rowId xmlns:a16="http://schemas.microsoft.com/office/drawing/2014/main" val="2656944196"/>
                  </a:ext>
                </a:extLst>
              </a:tr>
              <a:tr h="0">
                <a:tc>
                  <a:txBody>
                    <a:bodyPr/>
                    <a:lstStyle/>
                    <a:p>
                      <a:pPr algn="ctr" fontAlgn="t">
                        <a:spcBef>
                          <a:spcPts val="400"/>
                        </a:spcBef>
                        <a:spcAft>
                          <a:spcPts val="400"/>
                        </a:spcAft>
                      </a:pPr>
                      <a:r>
                        <a:rPr lang="en-AU" sz="1000" dirty="0">
                          <a:solidFill>
                            <a:schemeClr val="tx1">
                              <a:lumMod val="85000"/>
                              <a:lumOff val="15000"/>
                            </a:schemeClr>
                          </a:solidFill>
                          <a:effectLst/>
                          <a:latin typeface="Avenir Next LT Pro Light" panose="020B0304020202020204" pitchFamily="34" charset="0"/>
                        </a:rPr>
                        <a:t>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CFC1AD"/>
                    </a:solidFill>
                  </a:tcPr>
                </a:tc>
                <a:tc>
                  <a:txBody>
                    <a:bodyPr/>
                    <a:lstStyle/>
                    <a:p>
                      <a:pPr algn="ctr" fontAlgn="t">
                        <a:spcBef>
                          <a:spcPts val="400"/>
                        </a:spcBef>
                        <a:spcAft>
                          <a:spcPts val="400"/>
                        </a:spcAft>
                      </a:pPr>
                      <a:r>
                        <a:rPr lang="en-AU" sz="1050" dirty="0">
                          <a:solidFill>
                            <a:schemeClr val="tx1">
                              <a:lumMod val="85000"/>
                              <a:lumOff val="15000"/>
                            </a:schemeClr>
                          </a:solidFill>
                          <a:effectLst/>
                          <a:latin typeface="Avenir Next LT Pro Light" panose="020B0304020202020204" pitchFamily="34" charset="0"/>
                        </a:rPr>
                        <a:t>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algn="ctr" fontAlgn="t">
                        <a:spcBef>
                          <a:spcPts val="400"/>
                        </a:spcBef>
                        <a:spcAft>
                          <a:spcPts val="400"/>
                        </a:spcAft>
                      </a:pPr>
                      <a:r>
                        <a:rPr lang="en-AU" sz="1050" dirty="0">
                          <a:solidFill>
                            <a:schemeClr val="tx1">
                              <a:lumMod val="85000"/>
                              <a:lumOff val="15000"/>
                            </a:schemeClr>
                          </a:solidFill>
                          <a:effectLst/>
                          <a:latin typeface="Avenir Next LT Pro Light" panose="020B0304020202020204" pitchFamily="34" charset="0"/>
                        </a:rPr>
                        <a:t>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extLst>
                  <a:ext uri="{0D108BD9-81ED-4DB2-BD59-A6C34878D82A}">
                    <a16:rowId xmlns:a16="http://schemas.microsoft.com/office/drawing/2014/main" val="3203518805"/>
                  </a:ext>
                </a:extLst>
              </a:tr>
              <a:tr h="0">
                <a:tc>
                  <a:txBody>
                    <a:bodyPr/>
                    <a:lstStyle/>
                    <a:p>
                      <a:pPr algn="ctr" fontAlgn="t">
                        <a:spcBef>
                          <a:spcPts val="400"/>
                        </a:spcBef>
                        <a:spcAft>
                          <a:spcPts val="400"/>
                        </a:spcAft>
                      </a:pPr>
                      <a:r>
                        <a:rPr lang="en-AU" sz="1000" dirty="0">
                          <a:solidFill>
                            <a:schemeClr val="tx1">
                              <a:lumMod val="85000"/>
                              <a:lumOff val="15000"/>
                            </a:schemeClr>
                          </a:solidFill>
                          <a:effectLst/>
                          <a:latin typeface="Avenir Next LT Pro Light" panose="020B0304020202020204" pitchFamily="34" charset="0"/>
                        </a:rPr>
                        <a:t>30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CFC1AD"/>
                    </a:solidFill>
                  </a:tcPr>
                </a:tc>
                <a:tc>
                  <a:txBody>
                    <a:bodyPr/>
                    <a:lstStyle/>
                    <a:p>
                      <a:pPr algn="ctr" fontAlgn="t">
                        <a:spcBef>
                          <a:spcPts val="400"/>
                        </a:spcBef>
                        <a:spcAft>
                          <a:spcPts val="400"/>
                        </a:spcAft>
                      </a:pPr>
                      <a:r>
                        <a:rPr lang="en-AU" sz="1050" dirty="0">
                          <a:solidFill>
                            <a:schemeClr val="tx1">
                              <a:lumMod val="85000"/>
                              <a:lumOff val="15000"/>
                            </a:schemeClr>
                          </a:solidFill>
                          <a:effectLst/>
                          <a:latin typeface="Avenir Next LT Pro Light" panose="020B0304020202020204" pitchFamily="34" charset="0"/>
                        </a:rPr>
                        <a:t>2.686</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algn="ctr" fontAlgn="t">
                        <a:spcBef>
                          <a:spcPts val="400"/>
                        </a:spcBef>
                        <a:spcAft>
                          <a:spcPts val="400"/>
                        </a:spcAft>
                      </a:pPr>
                      <a:r>
                        <a:rPr lang="en-AU" sz="1050" dirty="0">
                          <a:solidFill>
                            <a:schemeClr val="tx1">
                              <a:lumMod val="85000"/>
                              <a:lumOff val="15000"/>
                            </a:schemeClr>
                          </a:solidFill>
                          <a:effectLst/>
                          <a:latin typeface="Avenir Next LT Pro Light" panose="020B0304020202020204" pitchFamily="34" charset="0"/>
                        </a:rPr>
                        <a:t>550.092</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extLst>
                  <a:ext uri="{0D108BD9-81ED-4DB2-BD59-A6C34878D82A}">
                    <a16:rowId xmlns:a16="http://schemas.microsoft.com/office/drawing/2014/main" val="239403857"/>
                  </a:ext>
                </a:extLst>
              </a:tr>
              <a:tr h="0">
                <a:tc>
                  <a:txBody>
                    <a:bodyPr/>
                    <a:lstStyle/>
                    <a:p>
                      <a:pPr algn="ctr" fontAlgn="t">
                        <a:spcBef>
                          <a:spcPts val="400"/>
                        </a:spcBef>
                        <a:spcAft>
                          <a:spcPts val="400"/>
                        </a:spcAft>
                      </a:pPr>
                      <a:r>
                        <a:rPr lang="en-AU" sz="1000" dirty="0">
                          <a:solidFill>
                            <a:schemeClr val="tx1">
                              <a:lumMod val="85000"/>
                              <a:lumOff val="15000"/>
                            </a:schemeClr>
                          </a:solidFill>
                          <a:effectLst/>
                          <a:latin typeface="Avenir Next LT Pro Light" panose="020B0304020202020204" pitchFamily="34" charset="0"/>
                        </a:rPr>
                        <a:t>60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CFC1AD"/>
                    </a:solidFill>
                  </a:tcPr>
                </a:tc>
                <a:tc>
                  <a:txBody>
                    <a:bodyPr/>
                    <a:lstStyle/>
                    <a:p>
                      <a:pPr algn="ctr" fontAlgn="t">
                        <a:spcBef>
                          <a:spcPts val="400"/>
                        </a:spcBef>
                        <a:spcAft>
                          <a:spcPts val="400"/>
                        </a:spcAft>
                      </a:pPr>
                      <a:r>
                        <a:rPr lang="en-AU" sz="1050" dirty="0">
                          <a:solidFill>
                            <a:schemeClr val="tx1">
                              <a:lumMod val="85000"/>
                              <a:lumOff val="15000"/>
                            </a:schemeClr>
                          </a:solidFill>
                          <a:effectLst/>
                          <a:latin typeface="Avenir Next LT Pro Light" panose="020B0304020202020204" pitchFamily="34" charset="0"/>
                        </a:rPr>
                        <a:t>2.693</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algn="ctr" fontAlgn="t">
                        <a:spcBef>
                          <a:spcPts val="400"/>
                        </a:spcBef>
                        <a:spcAft>
                          <a:spcPts val="400"/>
                        </a:spcAft>
                      </a:pPr>
                      <a:r>
                        <a:rPr lang="en-AU" sz="1050" dirty="0">
                          <a:solidFill>
                            <a:schemeClr val="tx1">
                              <a:lumMod val="85000"/>
                              <a:lumOff val="15000"/>
                            </a:schemeClr>
                          </a:solidFill>
                          <a:effectLst/>
                          <a:latin typeface="Avenir Next LT Pro Light" panose="020B0304020202020204" pitchFamily="34" charset="0"/>
                        </a:rPr>
                        <a:t>1091.640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extLst>
                  <a:ext uri="{0D108BD9-81ED-4DB2-BD59-A6C34878D82A}">
                    <a16:rowId xmlns:a16="http://schemas.microsoft.com/office/drawing/2014/main" val="465239380"/>
                  </a:ext>
                </a:extLst>
              </a:tr>
              <a:tr h="0">
                <a:tc>
                  <a:txBody>
                    <a:bodyPr/>
                    <a:lstStyle/>
                    <a:p>
                      <a:pPr algn="ctr" fontAlgn="t">
                        <a:spcBef>
                          <a:spcPts val="400"/>
                        </a:spcBef>
                        <a:spcAft>
                          <a:spcPts val="400"/>
                        </a:spcAft>
                      </a:pPr>
                      <a:r>
                        <a:rPr lang="en-AU" sz="1000" dirty="0">
                          <a:solidFill>
                            <a:schemeClr val="tx1">
                              <a:lumMod val="85000"/>
                              <a:lumOff val="15000"/>
                            </a:schemeClr>
                          </a:solidFill>
                          <a:effectLst/>
                          <a:latin typeface="Avenir Next LT Pro Light" panose="020B0304020202020204" pitchFamily="34" charset="0"/>
                        </a:rPr>
                        <a:t>90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CFC1AD"/>
                    </a:solidFill>
                  </a:tcPr>
                </a:tc>
                <a:tc>
                  <a:txBody>
                    <a:bodyPr/>
                    <a:lstStyle/>
                    <a:p>
                      <a:pPr algn="ctr" fontAlgn="t">
                        <a:spcBef>
                          <a:spcPts val="400"/>
                        </a:spcBef>
                        <a:spcAft>
                          <a:spcPts val="400"/>
                        </a:spcAft>
                      </a:pPr>
                      <a:r>
                        <a:rPr lang="en-AU" sz="1050" dirty="0">
                          <a:solidFill>
                            <a:schemeClr val="tx1">
                              <a:lumMod val="85000"/>
                              <a:lumOff val="15000"/>
                            </a:schemeClr>
                          </a:solidFill>
                          <a:effectLst/>
                          <a:latin typeface="Avenir Next LT Pro Light" panose="020B0304020202020204" pitchFamily="34" charset="0"/>
                        </a:rPr>
                        <a:t>2.695</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algn="ctr" fontAlgn="t">
                        <a:spcBef>
                          <a:spcPts val="400"/>
                        </a:spcBef>
                        <a:spcAft>
                          <a:spcPts val="400"/>
                        </a:spcAft>
                      </a:pPr>
                      <a:r>
                        <a:rPr lang="en-AU" sz="1050" dirty="0">
                          <a:solidFill>
                            <a:schemeClr val="tx1">
                              <a:lumMod val="85000"/>
                              <a:lumOff val="15000"/>
                            </a:schemeClr>
                          </a:solidFill>
                          <a:effectLst/>
                          <a:latin typeface="Avenir Next LT Pro Light" panose="020B0304020202020204" pitchFamily="34" charset="0"/>
                        </a:rPr>
                        <a:t>1639.954</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extLst>
                  <a:ext uri="{0D108BD9-81ED-4DB2-BD59-A6C34878D82A}">
                    <a16:rowId xmlns:a16="http://schemas.microsoft.com/office/drawing/2014/main" val="1393310707"/>
                  </a:ext>
                </a:extLst>
              </a:tr>
              <a:tr h="0">
                <a:tc>
                  <a:txBody>
                    <a:bodyPr/>
                    <a:lstStyle/>
                    <a:p>
                      <a:pPr algn="ctr" fontAlgn="t">
                        <a:spcBef>
                          <a:spcPts val="400"/>
                        </a:spcBef>
                        <a:spcAft>
                          <a:spcPts val="400"/>
                        </a:spcAft>
                      </a:pPr>
                      <a:r>
                        <a:rPr lang="en-AU" sz="1000" dirty="0">
                          <a:solidFill>
                            <a:schemeClr val="tx1">
                              <a:lumMod val="85000"/>
                              <a:lumOff val="15000"/>
                            </a:schemeClr>
                          </a:solidFill>
                          <a:effectLst/>
                          <a:latin typeface="Avenir Next LT Pro Light" panose="020B0304020202020204" pitchFamily="34" charset="0"/>
                        </a:rPr>
                        <a:t>120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CFC1AD"/>
                    </a:solidFill>
                  </a:tcPr>
                </a:tc>
                <a:tc>
                  <a:txBody>
                    <a:bodyPr/>
                    <a:lstStyle/>
                    <a:p>
                      <a:pPr algn="ctr" fontAlgn="t">
                        <a:spcBef>
                          <a:spcPts val="400"/>
                        </a:spcBef>
                        <a:spcAft>
                          <a:spcPts val="400"/>
                        </a:spcAft>
                      </a:pPr>
                      <a:r>
                        <a:rPr lang="en-AU" sz="1050" dirty="0">
                          <a:solidFill>
                            <a:schemeClr val="tx1">
                              <a:lumMod val="85000"/>
                              <a:lumOff val="15000"/>
                            </a:schemeClr>
                          </a:solidFill>
                          <a:effectLst/>
                          <a:latin typeface="Avenir Next LT Pro Light" panose="020B0304020202020204" pitchFamily="34" charset="0"/>
                        </a:rPr>
                        <a:t>2.698</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algn="ctr" fontAlgn="t">
                        <a:spcBef>
                          <a:spcPts val="400"/>
                        </a:spcBef>
                        <a:spcAft>
                          <a:spcPts val="400"/>
                        </a:spcAft>
                      </a:pPr>
                      <a:r>
                        <a:rPr lang="en-AU" sz="1050" dirty="0">
                          <a:solidFill>
                            <a:schemeClr val="tx1">
                              <a:lumMod val="85000"/>
                              <a:lumOff val="15000"/>
                            </a:schemeClr>
                          </a:solidFill>
                          <a:effectLst/>
                          <a:latin typeface="Avenir Next LT Pro Light" panose="020B0304020202020204" pitchFamily="34" charset="0"/>
                        </a:rPr>
                        <a:t>2187.144</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extLst>
                  <a:ext uri="{0D108BD9-81ED-4DB2-BD59-A6C34878D82A}">
                    <a16:rowId xmlns:a16="http://schemas.microsoft.com/office/drawing/2014/main" val="3341313798"/>
                  </a:ext>
                </a:extLst>
              </a:tr>
              <a:tr h="0">
                <a:tc>
                  <a:txBody>
                    <a:bodyPr/>
                    <a:lstStyle/>
                    <a:p>
                      <a:pPr algn="ctr" fontAlgn="t">
                        <a:spcBef>
                          <a:spcPts val="400"/>
                        </a:spcBef>
                        <a:spcAft>
                          <a:spcPts val="400"/>
                        </a:spcAft>
                      </a:pPr>
                      <a:r>
                        <a:rPr lang="en-AU" sz="1000" dirty="0">
                          <a:solidFill>
                            <a:schemeClr val="tx1">
                              <a:lumMod val="85000"/>
                              <a:lumOff val="15000"/>
                            </a:schemeClr>
                          </a:solidFill>
                          <a:effectLst/>
                          <a:latin typeface="Avenir Next LT Pro Light" panose="020B0304020202020204" pitchFamily="34" charset="0"/>
                        </a:rPr>
                        <a:t>150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CFC1AD"/>
                    </a:solidFill>
                  </a:tcPr>
                </a:tc>
                <a:tc>
                  <a:txBody>
                    <a:bodyPr/>
                    <a:lstStyle/>
                    <a:p>
                      <a:pPr algn="ctr" fontAlgn="t">
                        <a:spcBef>
                          <a:spcPts val="400"/>
                        </a:spcBef>
                        <a:spcAft>
                          <a:spcPts val="400"/>
                        </a:spcAft>
                      </a:pPr>
                      <a:r>
                        <a:rPr lang="en-AU" sz="1050" dirty="0">
                          <a:solidFill>
                            <a:schemeClr val="tx1">
                              <a:lumMod val="85000"/>
                              <a:lumOff val="15000"/>
                            </a:schemeClr>
                          </a:solidFill>
                          <a:effectLst/>
                          <a:latin typeface="Avenir Next LT Pro Light" panose="020B0304020202020204" pitchFamily="34" charset="0"/>
                        </a:rPr>
                        <a:t>2.700</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algn="ctr" fontAlgn="t">
                        <a:spcBef>
                          <a:spcPts val="400"/>
                        </a:spcBef>
                        <a:spcAft>
                          <a:spcPts val="400"/>
                        </a:spcAft>
                      </a:pPr>
                      <a:r>
                        <a:rPr lang="en-AU" sz="1050" dirty="0">
                          <a:solidFill>
                            <a:schemeClr val="tx1">
                              <a:lumMod val="85000"/>
                              <a:lumOff val="15000"/>
                            </a:schemeClr>
                          </a:solidFill>
                          <a:effectLst/>
                          <a:latin typeface="Avenir Next LT Pro Light" panose="020B0304020202020204" pitchFamily="34" charset="0"/>
                        </a:rPr>
                        <a:t>2731.944</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extLst>
                  <a:ext uri="{0D108BD9-81ED-4DB2-BD59-A6C34878D82A}">
                    <a16:rowId xmlns:a16="http://schemas.microsoft.com/office/drawing/2014/main" val="1396265258"/>
                  </a:ext>
                </a:extLst>
              </a:tr>
            </a:tbl>
          </a:graphicData>
        </a:graphic>
      </p:graphicFrame>
      <p:graphicFrame>
        <p:nvGraphicFramePr>
          <p:cNvPr id="82" name="Table 81">
            <a:extLst>
              <a:ext uri="{FF2B5EF4-FFF2-40B4-BE49-F238E27FC236}">
                <a16:creationId xmlns:a16="http://schemas.microsoft.com/office/drawing/2014/main" id="{6099648A-22CC-4538-93CD-759D4AF215AD}"/>
              </a:ext>
            </a:extLst>
          </p:cNvPr>
          <p:cNvGraphicFramePr>
            <a:graphicFrameLocks noGrp="1"/>
          </p:cNvGraphicFramePr>
          <p:nvPr>
            <p:extLst>
              <p:ext uri="{D42A27DB-BD31-4B8C-83A1-F6EECF244321}">
                <p14:modId xmlns:p14="http://schemas.microsoft.com/office/powerpoint/2010/main" val="1788458259"/>
              </p:ext>
            </p:extLst>
          </p:nvPr>
        </p:nvGraphicFramePr>
        <p:xfrm>
          <a:off x="8149701" y="4201165"/>
          <a:ext cx="3833216" cy="1920240"/>
        </p:xfrm>
        <a:graphic>
          <a:graphicData uri="http://schemas.openxmlformats.org/drawingml/2006/table">
            <a:tbl>
              <a:tblPr/>
              <a:tblGrid>
                <a:gridCol w="514905">
                  <a:extLst>
                    <a:ext uri="{9D8B030D-6E8A-4147-A177-3AD203B41FA5}">
                      <a16:colId xmlns:a16="http://schemas.microsoft.com/office/drawing/2014/main" val="3088376233"/>
                    </a:ext>
                  </a:extLst>
                </a:gridCol>
                <a:gridCol w="656947">
                  <a:extLst>
                    <a:ext uri="{9D8B030D-6E8A-4147-A177-3AD203B41FA5}">
                      <a16:colId xmlns:a16="http://schemas.microsoft.com/office/drawing/2014/main" val="3260309723"/>
                    </a:ext>
                  </a:extLst>
                </a:gridCol>
                <a:gridCol w="661641">
                  <a:extLst>
                    <a:ext uri="{9D8B030D-6E8A-4147-A177-3AD203B41FA5}">
                      <a16:colId xmlns:a16="http://schemas.microsoft.com/office/drawing/2014/main" val="3805841506"/>
                    </a:ext>
                  </a:extLst>
                </a:gridCol>
                <a:gridCol w="587838">
                  <a:extLst>
                    <a:ext uri="{9D8B030D-6E8A-4147-A177-3AD203B41FA5}">
                      <a16:colId xmlns:a16="http://schemas.microsoft.com/office/drawing/2014/main" val="504229107"/>
                    </a:ext>
                  </a:extLst>
                </a:gridCol>
                <a:gridCol w="647869">
                  <a:extLst>
                    <a:ext uri="{9D8B030D-6E8A-4147-A177-3AD203B41FA5}">
                      <a16:colId xmlns:a16="http://schemas.microsoft.com/office/drawing/2014/main" val="1893984758"/>
                    </a:ext>
                  </a:extLst>
                </a:gridCol>
                <a:gridCol w="764016">
                  <a:extLst>
                    <a:ext uri="{9D8B030D-6E8A-4147-A177-3AD203B41FA5}">
                      <a16:colId xmlns:a16="http://schemas.microsoft.com/office/drawing/2014/main" val="1855278194"/>
                    </a:ext>
                  </a:extLst>
                </a:gridCol>
              </a:tblGrid>
              <a:tr h="0">
                <a:tc>
                  <a:txBody>
                    <a:bodyPr/>
                    <a:lstStyle/>
                    <a:p>
                      <a:pPr fontAlgn="t">
                        <a:spcBef>
                          <a:spcPts val="400"/>
                        </a:spcBef>
                        <a:spcAft>
                          <a:spcPts val="400"/>
                        </a:spcAft>
                      </a:pPr>
                      <a:r>
                        <a:rPr lang="en-AU" sz="900" dirty="0">
                          <a:solidFill>
                            <a:schemeClr val="tx1">
                              <a:lumMod val="85000"/>
                              <a:lumOff val="15000"/>
                            </a:schemeClr>
                          </a:solidFill>
                          <a:effectLst/>
                          <a:latin typeface="Avenir Next LT Pro Light" panose="020B0304020202020204" pitchFamily="34" charset="0"/>
                        </a:rPr>
                        <a:t>Sample</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fontAlgn="t">
                        <a:spcBef>
                          <a:spcPts val="400"/>
                        </a:spcBef>
                        <a:spcAft>
                          <a:spcPts val="400"/>
                        </a:spcAft>
                      </a:pPr>
                      <a:r>
                        <a:rPr lang="en-AU" sz="900" dirty="0">
                          <a:solidFill>
                            <a:schemeClr val="tx1">
                              <a:lumMod val="85000"/>
                              <a:lumOff val="15000"/>
                            </a:schemeClr>
                          </a:solidFill>
                          <a:effectLst/>
                          <a:latin typeface="Avenir Next LT Pro Light" panose="020B0304020202020204" pitchFamily="34" charset="0"/>
                        </a:rPr>
                        <a:t>Retention Time of Peak</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fontAlgn="t">
                        <a:spcBef>
                          <a:spcPts val="400"/>
                        </a:spcBef>
                        <a:spcAft>
                          <a:spcPts val="400"/>
                        </a:spcAft>
                      </a:pPr>
                      <a:r>
                        <a:rPr lang="en-AU" sz="900" dirty="0">
                          <a:solidFill>
                            <a:schemeClr val="tx1">
                              <a:lumMod val="85000"/>
                              <a:lumOff val="15000"/>
                            </a:schemeClr>
                          </a:solidFill>
                          <a:effectLst/>
                          <a:latin typeface="Avenir Next LT Pro Light" panose="020B0304020202020204" pitchFamily="34" charset="0"/>
                        </a:rPr>
                        <a:t>Area of Peak</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fontAlgn="t">
                        <a:spcBef>
                          <a:spcPts val="400"/>
                        </a:spcBef>
                        <a:spcAft>
                          <a:spcPts val="400"/>
                        </a:spcAft>
                      </a:pPr>
                      <a:r>
                        <a:rPr lang="en-US" sz="900" dirty="0">
                          <a:solidFill>
                            <a:schemeClr val="tx1">
                              <a:lumMod val="85000"/>
                              <a:lumOff val="15000"/>
                            </a:schemeClr>
                          </a:solidFill>
                          <a:effectLst/>
                          <a:latin typeface="Avenir Next LT Pro Light" panose="020B0304020202020204" pitchFamily="34" charset="0"/>
                        </a:rPr>
                        <a:t>Concentration (ppm) diluted</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fontAlgn="t">
                        <a:spcBef>
                          <a:spcPts val="400"/>
                        </a:spcBef>
                        <a:spcAft>
                          <a:spcPts val="400"/>
                        </a:spcAft>
                      </a:pPr>
                      <a:r>
                        <a:rPr lang="en-US" sz="900" dirty="0">
                          <a:solidFill>
                            <a:schemeClr val="tx1">
                              <a:lumMod val="85000"/>
                              <a:lumOff val="15000"/>
                            </a:schemeClr>
                          </a:solidFill>
                          <a:effectLst/>
                          <a:latin typeface="Avenir Next LT Pro Light" panose="020B0304020202020204" pitchFamily="34" charset="0"/>
                        </a:rPr>
                        <a:t>Concentration (ppm) original</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marL="0" marR="0" fontAlgn="t">
                        <a:spcBef>
                          <a:spcPts val="0"/>
                        </a:spcBef>
                        <a:spcAft>
                          <a:spcPts val="0"/>
                        </a:spcAft>
                      </a:pPr>
                      <a:r>
                        <a:rPr lang="en-US" sz="900" dirty="0">
                          <a:solidFill>
                            <a:schemeClr val="tx1">
                              <a:lumMod val="85000"/>
                              <a:lumOff val="15000"/>
                            </a:schemeClr>
                          </a:solidFill>
                          <a:effectLst/>
                          <a:latin typeface="Avenir Next LT Pro Light" panose="020B0304020202020204" pitchFamily="34" charset="0"/>
                        </a:rPr>
                        <a:t>Amount of caffeine per serve (mg)</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CFC1AD"/>
                    </a:solidFill>
                  </a:tcPr>
                </a:tc>
                <a:extLst>
                  <a:ext uri="{0D108BD9-81ED-4DB2-BD59-A6C34878D82A}">
                    <a16:rowId xmlns:a16="http://schemas.microsoft.com/office/drawing/2014/main" val="1655301227"/>
                  </a:ext>
                </a:extLst>
              </a:tr>
              <a:tr h="0">
                <a:tc>
                  <a:txBody>
                    <a:bodyPr/>
                    <a:lstStyle/>
                    <a:p>
                      <a:pPr fontAlgn="t">
                        <a:spcBef>
                          <a:spcPts val="400"/>
                        </a:spcBef>
                        <a:spcAft>
                          <a:spcPts val="400"/>
                        </a:spcAft>
                      </a:pPr>
                      <a:r>
                        <a:rPr lang="en-US" sz="1000" dirty="0">
                          <a:solidFill>
                            <a:schemeClr val="tx1">
                              <a:lumMod val="85000"/>
                              <a:lumOff val="15000"/>
                            </a:schemeClr>
                          </a:solidFill>
                          <a:effectLst/>
                          <a:latin typeface="Avenir Next LT Pro Light" panose="020B0304020202020204" pitchFamily="34" charset="0"/>
                        </a:rPr>
                        <a:t>A</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marL="0" marR="0" fontAlgn="t">
                        <a:spcBef>
                          <a:spcPts val="0"/>
                        </a:spcBef>
                        <a:spcAft>
                          <a:spcPts val="0"/>
                        </a:spcAft>
                      </a:pPr>
                      <a:r>
                        <a:rPr lang="en-AU" sz="1000" dirty="0">
                          <a:solidFill>
                            <a:schemeClr val="tx1">
                              <a:lumMod val="85000"/>
                              <a:lumOff val="15000"/>
                            </a:schemeClr>
                          </a:solidFill>
                          <a:effectLst/>
                          <a:latin typeface="Avenir Next LT Pro Light" panose="020B0304020202020204" pitchFamily="34" charset="0"/>
                        </a:rPr>
                        <a:t>2.714</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marL="0" marR="0" fontAlgn="t">
                        <a:spcBef>
                          <a:spcPts val="0"/>
                        </a:spcBef>
                        <a:spcAft>
                          <a:spcPts val="0"/>
                        </a:spcAft>
                      </a:pPr>
                      <a:r>
                        <a:rPr lang="en-AU" sz="1000" dirty="0">
                          <a:solidFill>
                            <a:schemeClr val="tx1">
                              <a:lumMod val="85000"/>
                              <a:lumOff val="15000"/>
                            </a:schemeClr>
                          </a:solidFill>
                          <a:effectLst/>
                          <a:latin typeface="Avenir Next LT Pro Light" panose="020B0304020202020204" pitchFamily="34" charset="0"/>
                        </a:rPr>
                        <a:t>226.592</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marL="0" marR="0" fontAlgn="t">
                        <a:spcBef>
                          <a:spcPts val="0"/>
                        </a:spcBef>
                        <a:spcAft>
                          <a:spcPts val="0"/>
                        </a:spcAft>
                      </a:pPr>
                      <a:r>
                        <a:rPr lang="en-AU" sz="1000" dirty="0">
                          <a:solidFill>
                            <a:schemeClr val="tx1">
                              <a:lumMod val="85000"/>
                              <a:lumOff val="15000"/>
                            </a:schemeClr>
                          </a:solidFill>
                          <a:effectLst/>
                          <a:latin typeface="Avenir Next LT Pro Light" panose="020B0304020202020204" pitchFamily="34" charset="0"/>
                        </a:rPr>
                        <a:t>12.381</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marL="0" marR="0" fontAlgn="t">
                        <a:spcBef>
                          <a:spcPts val="0"/>
                        </a:spcBef>
                        <a:spcAft>
                          <a:spcPts val="0"/>
                        </a:spcAft>
                      </a:pPr>
                      <a:r>
                        <a:rPr lang="en-AU" sz="1000" dirty="0">
                          <a:solidFill>
                            <a:schemeClr val="tx1">
                              <a:lumMod val="85000"/>
                              <a:lumOff val="15000"/>
                            </a:schemeClr>
                          </a:solidFill>
                          <a:effectLst/>
                          <a:latin typeface="Avenir Next LT Pro Light" panose="020B0304020202020204" pitchFamily="34" charset="0"/>
                        </a:rPr>
                        <a:t>247.62</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marL="0" marR="0" fontAlgn="t">
                        <a:spcBef>
                          <a:spcPts val="0"/>
                        </a:spcBef>
                        <a:spcAft>
                          <a:spcPts val="0"/>
                        </a:spcAft>
                      </a:pPr>
                      <a:r>
                        <a:rPr lang="en-AU" sz="1000" dirty="0">
                          <a:solidFill>
                            <a:schemeClr val="tx1">
                              <a:lumMod val="85000"/>
                              <a:lumOff val="15000"/>
                            </a:schemeClr>
                          </a:solidFill>
                          <a:effectLst/>
                          <a:latin typeface="Avenir Next LT Pro Light" panose="020B0304020202020204" pitchFamily="34" charset="0"/>
                        </a:rPr>
                        <a:t>10.65</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CFC1AD"/>
                    </a:solidFill>
                  </a:tcPr>
                </a:tc>
                <a:extLst>
                  <a:ext uri="{0D108BD9-81ED-4DB2-BD59-A6C34878D82A}">
                    <a16:rowId xmlns:a16="http://schemas.microsoft.com/office/drawing/2014/main" val="2436489135"/>
                  </a:ext>
                </a:extLst>
              </a:tr>
              <a:tr h="0">
                <a:tc>
                  <a:txBody>
                    <a:bodyPr/>
                    <a:lstStyle/>
                    <a:p>
                      <a:pPr fontAlgn="t">
                        <a:spcBef>
                          <a:spcPts val="400"/>
                        </a:spcBef>
                        <a:spcAft>
                          <a:spcPts val="400"/>
                        </a:spcAft>
                      </a:pPr>
                      <a:r>
                        <a:rPr lang="en-US" sz="1000" dirty="0">
                          <a:solidFill>
                            <a:schemeClr val="tx1">
                              <a:lumMod val="85000"/>
                              <a:lumOff val="15000"/>
                            </a:schemeClr>
                          </a:solidFill>
                          <a:effectLst/>
                          <a:latin typeface="Avenir Next LT Pro Light" panose="020B0304020202020204" pitchFamily="34" charset="0"/>
                        </a:rPr>
                        <a:t>B</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marL="0" marR="0" fontAlgn="t">
                        <a:spcBef>
                          <a:spcPts val="0"/>
                        </a:spcBef>
                        <a:spcAft>
                          <a:spcPts val="0"/>
                        </a:spcAft>
                      </a:pPr>
                      <a:r>
                        <a:rPr lang="en-AU" sz="1000" dirty="0">
                          <a:solidFill>
                            <a:schemeClr val="tx1">
                              <a:lumMod val="85000"/>
                              <a:lumOff val="15000"/>
                            </a:schemeClr>
                          </a:solidFill>
                          <a:effectLst/>
                          <a:latin typeface="Avenir Next LT Pro Light" panose="020B0304020202020204" pitchFamily="34" charset="0"/>
                        </a:rPr>
                        <a:t>2.712</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marL="0" marR="0" fontAlgn="t">
                        <a:spcBef>
                          <a:spcPts val="0"/>
                        </a:spcBef>
                        <a:spcAft>
                          <a:spcPts val="0"/>
                        </a:spcAft>
                      </a:pPr>
                      <a:r>
                        <a:rPr lang="en-AU" sz="1000" dirty="0">
                          <a:solidFill>
                            <a:schemeClr val="tx1">
                              <a:lumMod val="85000"/>
                              <a:lumOff val="15000"/>
                            </a:schemeClr>
                          </a:solidFill>
                          <a:effectLst/>
                          <a:latin typeface="Avenir Next LT Pro Light" panose="020B0304020202020204" pitchFamily="34" charset="0"/>
                        </a:rPr>
                        <a:t>1554.962</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marL="0" marR="0" fontAlgn="t">
                        <a:spcBef>
                          <a:spcPts val="0"/>
                        </a:spcBef>
                        <a:spcAft>
                          <a:spcPts val="0"/>
                        </a:spcAft>
                      </a:pPr>
                      <a:r>
                        <a:rPr lang="en-AU" sz="1000" dirty="0">
                          <a:solidFill>
                            <a:schemeClr val="tx1">
                              <a:lumMod val="85000"/>
                              <a:lumOff val="15000"/>
                            </a:schemeClr>
                          </a:solidFill>
                          <a:effectLst/>
                          <a:latin typeface="Avenir Next LT Pro Light" panose="020B0304020202020204" pitchFamily="34" charset="0"/>
                        </a:rPr>
                        <a:t>85.333</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marL="0" marR="0" fontAlgn="t">
                        <a:spcBef>
                          <a:spcPts val="0"/>
                        </a:spcBef>
                        <a:spcAft>
                          <a:spcPts val="0"/>
                        </a:spcAft>
                      </a:pPr>
                      <a:r>
                        <a:rPr lang="en-AU" sz="1000" dirty="0">
                          <a:solidFill>
                            <a:schemeClr val="tx1">
                              <a:lumMod val="85000"/>
                              <a:lumOff val="15000"/>
                            </a:schemeClr>
                          </a:solidFill>
                          <a:effectLst/>
                          <a:latin typeface="Avenir Next LT Pro Light" panose="020B0304020202020204" pitchFamily="34" charset="0"/>
                        </a:rPr>
                        <a:t>1706.66</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marL="0" marR="0" fontAlgn="t">
                        <a:spcBef>
                          <a:spcPts val="0"/>
                        </a:spcBef>
                        <a:spcAft>
                          <a:spcPts val="0"/>
                        </a:spcAft>
                      </a:pPr>
                      <a:r>
                        <a:rPr lang="en-AU" sz="1000" dirty="0">
                          <a:solidFill>
                            <a:schemeClr val="tx1">
                              <a:lumMod val="85000"/>
                              <a:lumOff val="15000"/>
                            </a:schemeClr>
                          </a:solidFill>
                          <a:effectLst/>
                          <a:latin typeface="Avenir Next LT Pro Light" panose="020B0304020202020204" pitchFamily="34" charset="0"/>
                        </a:rPr>
                        <a:t>73.39</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CFC1AD"/>
                    </a:solidFill>
                  </a:tcPr>
                </a:tc>
                <a:extLst>
                  <a:ext uri="{0D108BD9-81ED-4DB2-BD59-A6C34878D82A}">
                    <a16:rowId xmlns:a16="http://schemas.microsoft.com/office/drawing/2014/main" val="1881829762"/>
                  </a:ext>
                </a:extLst>
              </a:tr>
              <a:tr h="0">
                <a:tc>
                  <a:txBody>
                    <a:bodyPr/>
                    <a:lstStyle/>
                    <a:p>
                      <a:pPr fontAlgn="t">
                        <a:spcBef>
                          <a:spcPts val="400"/>
                        </a:spcBef>
                        <a:spcAft>
                          <a:spcPts val="400"/>
                        </a:spcAft>
                      </a:pPr>
                      <a:r>
                        <a:rPr lang="en-US" sz="1000" dirty="0">
                          <a:solidFill>
                            <a:schemeClr val="tx1">
                              <a:lumMod val="85000"/>
                              <a:lumOff val="15000"/>
                            </a:schemeClr>
                          </a:solidFill>
                          <a:effectLst/>
                          <a:latin typeface="Avenir Next LT Pro Light" panose="020B0304020202020204" pitchFamily="34" charset="0"/>
                        </a:rPr>
                        <a:t>C</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marL="0" marR="0" fontAlgn="t">
                        <a:spcBef>
                          <a:spcPts val="0"/>
                        </a:spcBef>
                        <a:spcAft>
                          <a:spcPts val="0"/>
                        </a:spcAft>
                      </a:pPr>
                      <a:r>
                        <a:rPr lang="en-AU" sz="1000" dirty="0">
                          <a:solidFill>
                            <a:schemeClr val="tx1">
                              <a:lumMod val="85000"/>
                              <a:lumOff val="15000"/>
                            </a:schemeClr>
                          </a:solidFill>
                          <a:effectLst/>
                          <a:latin typeface="Avenir Next LT Pro Light" panose="020B0304020202020204" pitchFamily="34" charset="0"/>
                        </a:rPr>
                        <a:t>2.712</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marL="0" marR="0" fontAlgn="t">
                        <a:spcBef>
                          <a:spcPts val="0"/>
                        </a:spcBef>
                        <a:spcAft>
                          <a:spcPts val="0"/>
                        </a:spcAft>
                      </a:pPr>
                      <a:r>
                        <a:rPr lang="en-AU" sz="1000" dirty="0">
                          <a:solidFill>
                            <a:schemeClr val="tx1">
                              <a:lumMod val="85000"/>
                              <a:lumOff val="15000"/>
                            </a:schemeClr>
                          </a:solidFill>
                          <a:effectLst/>
                          <a:latin typeface="Avenir Next LT Pro Light" panose="020B0304020202020204" pitchFamily="34" charset="0"/>
                        </a:rPr>
                        <a:t>1522.344</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marL="0" marR="0" fontAlgn="t">
                        <a:spcBef>
                          <a:spcPts val="0"/>
                        </a:spcBef>
                        <a:spcAft>
                          <a:spcPts val="0"/>
                        </a:spcAft>
                      </a:pPr>
                      <a:r>
                        <a:rPr lang="en-AU" sz="1000" dirty="0">
                          <a:solidFill>
                            <a:schemeClr val="tx1">
                              <a:lumMod val="85000"/>
                              <a:lumOff val="15000"/>
                            </a:schemeClr>
                          </a:solidFill>
                          <a:effectLst/>
                          <a:latin typeface="Avenir Next LT Pro Light" panose="020B0304020202020204" pitchFamily="34" charset="0"/>
                        </a:rPr>
                        <a:t>83.541</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marL="0" marR="0" fontAlgn="t">
                        <a:spcBef>
                          <a:spcPts val="0"/>
                        </a:spcBef>
                        <a:spcAft>
                          <a:spcPts val="0"/>
                        </a:spcAft>
                      </a:pPr>
                      <a:r>
                        <a:rPr lang="en-AU" sz="1000" dirty="0">
                          <a:solidFill>
                            <a:schemeClr val="tx1">
                              <a:lumMod val="85000"/>
                              <a:lumOff val="15000"/>
                            </a:schemeClr>
                          </a:solidFill>
                          <a:effectLst/>
                          <a:latin typeface="Avenir Next LT Pro Light" panose="020B0304020202020204" pitchFamily="34" charset="0"/>
                        </a:rPr>
                        <a:t>1670.82</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marL="0" marR="0" fontAlgn="t">
                        <a:spcBef>
                          <a:spcPts val="0"/>
                        </a:spcBef>
                        <a:spcAft>
                          <a:spcPts val="0"/>
                        </a:spcAft>
                      </a:pPr>
                      <a:r>
                        <a:rPr lang="en-AU" sz="1000" dirty="0">
                          <a:solidFill>
                            <a:schemeClr val="tx1">
                              <a:lumMod val="85000"/>
                              <a:lumOff val="15000"/>
                            </a:schemeClr>
                          </a:solidFill>
                          <a:effectLst/>
                          <a:latin typeface="Avenir Next LT Pro Light" panose="020B0304020202020204" pitchFamily="34" charset="0"/>
                        </a:rPr>
                        <a:t>71.85</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CFC1AD"/>
                    </a:solidFill>
                  </a:tcPr>
                </a:tc>
                <a:extLst>
                  <a:ext uri="{0D108BD9-81ED-4DB2-BD59-A6C34878D82A}">
                    <a16:rowId xmlns:a16="http://schemas.microsoft.com/office/drawing/2014/main" val="4079363131"/>
                  </a:ext>
                </a:extLst>
              </a:tr>
              <a:tr h="0">
                <a:tc>
                  <a:txBody>
                    <a:bodyPr/>
                    <a:lstStyle/>
                    <a:p>
                      <a:pPr fontAlgn="t">
                        <a:spcBef>
                          <a:spcPts val="400"/>
                        </a:spcBef>
                        <a:spcAft>
                          <a:spcPts val="400"/>
                        </a:spcAft>
                      </a:pPr>
                      <a:r>
                        <a:rPr lang="en-US" sz="1000" dirty="0">
                          <a:solidFill>
                            <a:schemeClr val="tx1">
                              <a:lumMod val="85000"/>
                              <a:lumOff val="15000"/>
                            </a:schemeClr>
                          </a:solidFill>
                          <a:effectLst/>
                          <a:latin typeface="Avenir Next LT Pro Light" panose="020B0304020202020204" pitchFamily="34" charset="0"/>
                        </a:rPr>
                        <a:t>D</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marL="0" marR="0" fontAlgn="t">
                        <a:spcBef>
                          <a:spcPts val="0"/>
                        </a:spcBef>
                        <a:spcAft>
                          <a:spcPts val="0"/>
                        </a:spcAft>
                      </a:pPr>
                      <a:r>
                        <a:rPr lang="en-AU" sz="1000" dirty="0">
                          <a:solidFill>
                            <a:schemeClr val="tx1">
                              <a:lumMod val="85000"/>
                              <a:lumOff val="15000"/>
                            </a:schemeClr>
                          </a:solidFill>
                          <a:effectLst/>
                          <a:latin typeface="Avenir Next LT Pro Light" panose="020B0304020202020204" pitchFamily="34" charset="0"/>
                        </a:rPr>
                        <a:t>2.705</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marL="0" marR="0" fontAlgn="t">
                        <a:spcBef>
                          <a:spcPts val="0"/>
                        </a:spcBef>
                        <a:spcAft>
                          <a:spcPts val="0"/>
                        </a:spcAft>
                      </a:pPr>
                      <a:r>
                        <a:rPr lang="en-AU" sz="1000" dirty="0">
                          <a:solidFill>
                            <a:schemeClr val="tx1">
                              <a:lumMod val="85000"/>
                              <a:lumOff val="15000"/>
                            </a:schemeClr>
                          </a:solidFill>
                          <a:effectLst/>
                          <a:latin typeface="Avenir Next LT Pro Light" panose="020B0304020202020204" pitchFamily="34" charset="0"/>
                        </a:rPr>
                        <a:t>1634.897</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marL="0" marR="0" fontAlgn="t">
                        <a:spcBef>
                          <a:spcPts val="0"/>
                        </a:spcBef>
                        <a:spcAft>
                          <a:spcPts val="0"/>
                        </a:spcAft>
                      </a:pPr>
                      <a:r>
                        <a:rPr lang="en-AU" sz="1000" dirty="0">
                          <a:solidFill>
                            <a:schemeClr val="tx1">
                              <a:lumMod val="85000"/>
                              <a:lumOff val="15000"/>
                            </a:schemeClr>
                          </a:solidFill>
                          <a:effectLst/>
                          <a:latin typeface="Avenir Next LT Pro Light" panose="020B0304020202020204" pitchFamily="34" charset="0"/>
                        </a:rPr>
                        <a:t>89.723</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marL="0" marR="0" fontAlgn="t">
                        <a:spcBef>
                          <a:spcPts val="0"/>
                        </a:spcBef>
                        <a:spcAft>
                          <a:spcPts val="0"/>
                        </a:spcAft>
                      </a:pPr>
                      <a:r>
                        <a:rPr lang="en-AU" sz="1000" dirty="0">
                          <a:solidFill>
                            <a:schemeClr val="tx1">
                              <a:lumMod val="85000"/>
                              <a:lumOff val="15000"/>
                            </a:schemeClr>
                          </a:solidFill>
                          <a:effectLst/>
                          <a:latin typeface="Avenir Next LT Pro Light" panose="020B0304020202020204" pitchFamily="34" charset="0"/>
                        </a:rPr>
                        <a:t>1794.46</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marL="0" marR="0" fontAlgn="t">
                        <a:spcBef>
                          <a:spcPts val="0"/>
                        </a:spcBef>
                        <a:spcAft>
                          <a:spcPts val="0"/>
                        </a:spcAft>
                      </a:pPr>
                      <a:r>
                        <a:rPr lang="en-AU" sz="1000" dirty="0">
                          <a:solidFill>
                            <a:schemeClr val="tx1">
                              <a:lumMod val="85000"/>
                              <a:lumOff val="15000"/>
                            </a:schemeClr>
                          </a:solidFill>
                          <a:effectLst/>
                          <a:latin typeface="Avenir Next LT Pro Light" panose="020B0304020202020204" pitchFamily="34" charset="0"/>
                        </a:rPr>
                        <a:t>77.16</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CFC1AD"/>
                    </a:solidFill>
                  </a:tcPr>
                </a:tc>
                <a:extLst>
                  <a:ext uri="{0D108BD9-81ED-4DB2-BD59-A6C34878D82A}">
                    <a16:rowId xmlns:a16="http://schemas.microsoft.com/office/drawing/2014/main" val="2024211976"/>
                  </a:ext>
                </a:extLst>
              </a:tr>
              <a:tr h="0">
                <a:tc>
                  <a:txBody>
                    <a:bodyPr/>
                    <a:lstStyle/>
                    <a:p>
                      <a:pPr fontAlgn="t">
                        <a:spcBef>
                          <a:spcPts val="400"/>
                        </a:spcBef>
                        <a:spcAft>
                          <a:spcPts val="400"/>
                        </a:spcAft>
                      </a:pPr>
                      <a:r>
                        <a:rPr lang="en-US" sz="1000" dirty="0">
                          <a:solidFill>
                            <a:schemeClr val="tx1">
                              <a:lumMod val="85000"/>
                              <a:lumOff val="15000"/>
                            </a:schemeClr>
                          </a:solidFill>
                          <a:effectLst/>
                          <a:latin typeface="Avenir Next LT Pro Light" panose="020B0304020202020204" pitchFamily="34" charset="0"/>
                        </a:rPr>
                        <a:t>E</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marL="0" marR="0" fontAlgn="t">
                        <a:spcBef>
                          <a:spcPts val="0"/>
                        </a:spcBef>
                        <a:spcAft>
                          <a:spcPts val="0"/>
                        </a:spcAft>
                      </a:pPr>
                      <a:r>
                        <a:rPr lang="en-AU" sz="1000" dirty="0">
                          <a:solidFill>
                            <a:schemeClr val="tx1">
                              <a:lumMod val="85000"/>
                              <a:lumOff val="15000"/>
                            </a:schemeClr>
                          </a:solidFill>
                          <a:effectLst/>
                          <a:latin typeface="Avenir Next LT Pro Light" panose="020B0304020202020204" pitchFamily="34" charset="0"/>
                        </a:rPr>
                        <a:t>2.704</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marL="0" marR="0" fontAlgn="t">
                        <a:spcBef>
                          <a:spcPts val="0"/>
                        </a:spcBef>
                        <a:spcAft>
                          <a:spcPts val="0"/>
                        </a:spcAft>
                      </a:pPr>
                      <a:r>
                        <a:rPr lang="en-AU" sz="1000" dirty="0">
                          <a:solidFill>
                            <a:schemeClr val="tx1">
                              <a:lumMod val="85000"/>
                              <a:lumOff val="15000"/>
                            </a:schemeClr>
                          </a:solidFill>
                          <a:effectLst/>
                          <a:latin typeface="Avenir Next LT Pro Light" panose="020B0304020202020204" pitchFamily="34" charset="0"/>
                        </a:rPr>
                        <a:t>1722.048</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marL="0" marR="0" fontAlgn="t">
                        <a:spcBef>
                          <a:spcPts val="0"/>
                        </a:spcBef>
                        <a:spcAft>
                          <a:spcPts val="0"/>
                        </a:spcAft>
                      </a:pPr>
                      <a:r>
                        <a:rPr lang="en-AU" sz="1000" dirty="0">
                          <a:solidFill>
                            <a:schemeClr val="tx1">
                              <a:lumMod val="85000"/>
                              <a:lumOff val="15000"/>
                            </a:schemeClr>
                          </a:solidFill>
                          <a:effectLst/>
                          <a:latin typeface="Avenir Next LT Pro Light" panose="020B0304020202020204" pitchFamily="34" charset="0"/>
                        </a:rPr>
                        <a:t>94.509 </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marL="0" marR="0" fontAlgn="t">
                        <a:spcBef>
                          <a:spcPts val="0"/>
                        </a:spcBef>
                        <a:spcAft>
                          <a:spcPts val="0"/>
                        </a:spcAft>
                      </a:pPr>
                      <a:r>
                        <a:rPr lang="en-AU" sz="1000" dirty="0">
                          <a:solidFill>
                            <a:schemeClr val="tx1">
                              <a:lumMod val="85000"/>
                              <a:lumOff val="15000"/>
                            </a:schemeClr>
                          </a:solidFill>
                          <a:effectLst/>
                          <a:latin typeface="Avenir Next LT Pro Light" panose="020B0304020202020204" pitchFamily="34" charset="0"/>
                        </a:rPr>
                        <a:t>1890.18</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F2EFEA"/>
                    </a:solidFill>
                  </a:tcPr>
                </a:tc>
                <a:tc>
                  <a:txBody>
                    <a:bodyPr/>
                    <a:lstStyle/>
                    <a:p>
                      <a:pPr marL="0" marR="0" fontAlgn="t">
                        <a:spcBef>
                          <a:spcPts val="0"/>
                        </a:spcBef>
                        <a:spcAft>
                          <a:spcPts val="0"/>
                        </a:spcAft>
                      </a:pPr>
                      <a:r>
                        <a:rPr lang="en-AU" sz="1000" dirty="0">
                          <a:solidFill>
                            <a:schemeClr val="tx1">
                              <a:lumMod val="85000"/>
                              <a:lumOff val="15000"/>
                            </a:schemeClr>
                          </a:solidFill>
                          <a:effectLst/>
                          <a:latin typeface="Avenir Next LT Pro Light" panose="020B0304020202020204" pitchFamily="34" charset="0"/>
                        </a:rPr>
                        <a:t>81.28</a:t>
                      </a:r>
                    </a:p>
                  </a:txBody>
                  <a:tcPr marL="50800" marR="50800" marT="50800" marB="508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CFC1AD"/>
                    </a:solidFill>
                  </a:tcPr>
                </a:tc>
                <a:extLst>
                  <a:ext uri="{0D108BD9-81ED-4DB2-BD59-A6C34878D82A}">
                    <a16:rowId xmlns:a16="http://schemas.microsoft.com/office/drawing/2014/main" val="1770136127"/>
                  </a:ext>
                </a:extLst>
              </a:tr>
            </a:tbl>
          </a:graphicData>
        </a:graphic>
      </p:graphicFrame>
      <p:sp>
        <p:nvSpPr>
          <p:cNvPr id="84" name="TextBox 83">
            <a:extLst>
              <a:ext uri="{FF2B5EF4-FFF2-40B4-BE49-F238E27FC236}">
                <a16:creationId xmlns:a16="http://schemas.microsoft.com/office/drawing/2014/main" id="{A78A36B0-8954-4515-8F8E-153482C970B5}"/>
              </a:ext>
            </a:extLst>
          </p:cNvPr>
          <p:cNvSpPr txBox="1"/>
          <p:nvPr/>
        </p:nvSpPr>
        <p:spPr>
          <a:xfrm>
            <a:off x="127957" y="170820"/>
            <a:ext cx="3178252" cy="3816429"/>
          </a:xfrm>
          <a:prstGeom prst="rect">
            <a:avLst/>
          </a:prstGeom>
          <a:noFill/>
        </p:spPr>
        <p:txBody>
          <a:bodyPr wrap="square">
            <a:spAutoFit/>
          </a:bodyPr>
          <a:lstStyle/>
          <a:p>
            <a:r>
              <a:rPr lang="en-AU" sz="1600" b="1" dirty="0">
                <a:solidFill>
                  <a:schemeClr val="tx1">
                    <a:lumMod val="85000"/>
                    <a:lumOff val="15000"/>
                  </a:schemeClr>
                </a:solidFill>
                <a:effectLst/>
                <a:latin typeface="Avenir Next LT Pro Light" panose="020B0304020202020204" pitchFamily="34" charset="0"/>
              </a:rPr>
              <a:t>Is decaffeinated coffee truly caffeine-free?</a:t>
            </a:r>
            <a:endParaRPr lang="en-AU" sz="1400" dirty="0">
              <a:solidFill>
                <a:schemeClr val="tx1">
                  <a:lumMod val="85000"/>
                  <a:lumOff val="15000"/>
                </a:schemeClr>
              </a:solidFill>
              <a:effectLst/>
              <a:latin typeface="Avenir Next LT Pro Light" panose="020B0304020202020204" pitchFamily="34" charset="0"/>
            </a:endParaRPr>
          </a:p>
          <a:p>
            <a:endParaRPr lang="en-AU" b="1" dirty="0">
              <a:solidFill>
                <a:schemeClr val="tx1">
                  <a:lumMod val="85000"/>
                  <a:lumOff val="15000"/>
                </a:schemeClr>
              </a:solidFill>
              <a:latin typeface="Avenir Next LT Pro Light" panose="020B0304020202020204" pitchFamily="34" charset="0"/>
            </a:endParaRPr>
          </a:p>
          <a:p>
            <a:r>
              <a:rPr lang="en-AU" sz="1200" u="sng" dirty="0">
                <a:solidFill>
                  <a:schemeClr val="tx1">
                    <a:lumMod val="85000"/>
                    <a:lumOff val="15000"/>
                  </a:schemeClr>
                </a:solidFill>
                <a:effectLst/>
                <a:latin typeface="Avenir Next LT Pro Light" panose="020B0304020202020204" pitchFamily="34" charset="0"/>
              </a:rPr>
              <a:t>Aim: </a:t>
            </a:r>
            <a:r>
              <a:rPr lang="en-AU" sz="1200" dirty="0">
                <a:solidFill>
                  <a:schemeClr val="tx1">
                    <a:lumMod val="85000"/>
                    <a:lumOff val="15000"/>
                  </a:schemeClr>
                </a:solidFill>
                <a:effectLst/>
                <a:latin typeface="Avenir Next LT Pro Light" panose="020B0304020202020204" pitchFamily="34" charset="0"/>
              </a:rPr>
              <a:t>to investigate whether "decaffeinated coffee" truly contains no caffeine, and if not, to what extent/proportion it is present compared to the other strength levels.</a:t>
            </a:r>
          </a:p>
          <a:p>
            <a:endParaRPr lang="en-AU" sz="1200" b="1" dirty="0">
              <a:solidFill>
                <a:schemeClr val="tx1">
                  <a:lumMod val="85000"/>
                  <a:lumOff val="15000"/>
                </a:schemeClr>
              </a:solidFill>
              <a:effectLst/>
              <a:latin typeface="Avenir Next LT Pro Light" panose="020B0304020202020204" pitchFamily="34" charset="0"/>
            </a:endParaRPr>
          </a:p>
          <a:p>
            <a:r>
              <a:rPr lang="en-AU" sz="1200" u="sng" dirty="0">
                <a:solidFill>
                  <a:schemeClr val="tx1">
                    <a:lumMod val="85000"/>
                    <a:lumOff val="15000"/>
                  </a:schemeClr>
                </a:solidFill>
                <a:effectLst/>
                <a:latin typeface="Avenir Next LT Pro Light" panose="020B0304020202020204" pitchFamily="34" charset="0"/>
              </a:rPr>
              <a:t>Hypothesis: </a:t>
            </a:r>
            <a:r>
              <a:rPr lang="en-AU" sz="1200" dirty="0">
                <a:solidFill>
                  <a:schemeClr val="tx1">
                    <a:lumMod val="85000"/>
                    <a:lumOff val="15000"/>
                  </a:schemeClr>
                </a:solidFill>
                <a:effectLst/>
                <a:latin typeface="Avenir Next LT Pro Light" panose="020B0304020202020204" pitchFamily="34" charset="0"/>
              </a:rPr>
              <a:t>If strength number determines caffeine content, then the decaf coffee will contain a small amount of caffeine, because extracting 100% of the caffeine from coffee beans is difficult and unrealistic. </a:t>
            </a:r>
            <a:endParaRPr lang="en-AU" sz="1200" dirty="0">
              <a:solidFill>
                <a:schemeClr val="tx1">
                  <a:lumMod val="85000"/>
                  <a:lumOff val="15000"/>
                </a:schemeClr>
              </a:solidFill>
              <a:latin typeface="Avenir Next LT Pro Light" panose="020B0304020202020204" pitchFamily="34" charset="0"/>
            </a:endParaRPr>
          </a:p>
          <a:p>
            <a:endParaRPr lang="en-AU" sz="1200" dirty="0">
              <a:solidFill>
                <a:schemeClr val="tx1">
                  <a:lumMod val="85000"/>
                  <a:lumOff val="15000"/>
                </a:schemeClr>
              </a:solidFill>
              <a:effectLst/>
              <a:latin typeface="Avenir Next LT Pro Light" panose="020B0304020202020204" pitchFamily="34" charset="0"/>
            </a:endParaRPr>
          </a:p>
          <a:p>
            <a:r>
              <a:rPr lang="en-AU" sz="1200" u="sng" dirty="0">
                <a:solidFill>
                  <a:schemeClr val="tx1">
                    <a:lumMod val="85000"/>
                    <a:lumOff val="15000"/>
                  </a:schemeClr>
                </a:solidFill>
                <a:latin typeface="Avenir Next LT Pro Light" panose="020B0304020202020204" pitchFamily="34" charset="0"/>
              </a:rPr>
              <a:t>Results: </a:t>
            </a:r>
            <a:endParaRPr lang="en-AU" sz="1200" dirty="0">
              <a:solidFill>
                <a:schemeClr val="tx1">
                  <a:lumMod val="85000"/>
                  <a:lumOff val="15000"/>
                </a:schemeClr>
              </a:solidFill>
              <a:latin typeface="Avenir Next LT Pro Light" panose="020B0304020202020204" pitchFamily="34" charset="0"/>
            </a:endParaRPr>
          </a:p>
          <a:p>
            <a:r>
              <a:rPr lang="en-AU" sz="1200" dirty="0">
                <a:solidFill>
                  <a:schemeClr val="tx1">
                    <a:lumMod val="85000"/>
                    <a:lumOff val="15000"/>
                  </a:schemeClr>
                </a:solidFill>
                <a:latin typeface="Avenir Next LT Pro Light" panose="020B0304020202020204" pitchFamily="34" charset="0"/>
              </a:rPr>
              <a:t>The results derived show that decaf coffee does contain a very small amount of caffeine, however in comparison to the other samples, it is negligible.</a:t>
            </a:r>
          </a:p>
        </p:txBody>
      </p:sp>
      <p:pic>
        <p:nvPicPr>
          <p:cNvPr id="85" name="Picture 84">
            <a:extLst>
              <a:ext uri="{FF2B5EF4-FFF2-40B4-BE49-F238E27FC236}">
                <a16:creationId xmlns:a16="http://schemas.microsoft.com/office/drawing/2014/main" id="{352083DF-1E13-4815-9D93-C5E24AC8B5E5}"/>
              </a:ext>
            </a:extLst>
          </p:cNvPr>
          <p:cNvPicPr>
            <a:picLocks noChangeAspect="1"/>
          </p:cNvPicPr>
          <p:nvPr/>
        </p:nvPicPr>
        <p:blipFill>
          <a:blip r:embed="rId5"/>
          <a:stretch>
            <a:fillRect/>
          </a:stretch>
        </p:blipFill>
        <p:spPr>
          <a:xfrm>
            <a:off x="309501" y="3987249"/>
            <a:ext cx="2860179" cy="1977358"/>
          </a:xfrm>
          <a:prstGeom prst="rect">
            <a:avLst/>
          </a:prstGeom>
        </p:spPr>
      </p:pic>
    </p:spTree>
    <p:extLst>
      <p:ext uri="{BB962C8B-B14F-4D97-AF65-F5344CB8AC3E}">
        <p14:creationId xmlns:p14="http://schemas.microsoft.com/office/powerpoint/2010/main" val="336259823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87354" y="226947"/>
            <a:ext cx="11617291" cy="1143000"/>
          </a:xfrm>
          <a:ln>
            <a:solidFill>
              <a:schemeClr val="accent1"/>
            </a:solidFill>
          </a:ln>
        </p:spPr>
        <p:txBody>
          <a:bodyPr/>
          <a:lstStyle/>
          <a:p>
            <a:r>
              <a:rPr lang="en-AU" dirty="0"/>
              <a:t>VCE resources</a:t>
            </a:r>
          </a:p>
        </p:txBody>
      </p:sp>
      <p:sp>
        <p:nvSpPr>
          <p:cNvPr id="2" name="Content Placeholder 1">
            <a:extLst>
              <a:ext uri="{FF2B5EF4-FFF2-40B4-BE49-F238E27FC236}">
                <a16:creationId xmlns:a16="http://schemas.microsoft.com/office/drawing/2014/main" id="{CA0BD81B-30CD-411E-9B4F-C9398528B010}"/>
              </a:ext>
            </a:extLst>
          </p:cNvPr>
          <p:cNvSpPr>
            <a:spLocks noGrp="1"/>
          </p:cNvSpPr>
          <p:nvPr>
            <p:ph idx="1"/>
          </p:nvPr>
        </p:nvSpPr>
        <p:spPr>
          <a:xfrm>
            <a:off x="359420" y="1524818"/>
            <a:ext cx="11617291" cy="3962400"/>
          </a:xfrm>
        </p:spPr>
        <p:txBody>
          <a:bodyPr/>
          <a:lstStyle/>
          <a:p>
            <a:r>
              <a:rPr lang="en-AU" sz="2667" dirty="0"/>
              <a:t>Support materials on the VCAA study pages for VCE Chemistry</a:t>
            </a:r>
          </a:p>
          <a:p>
            <a:r>
              <a:rPr lang="en-AU" sz="2667" dirty="0"/>
              <a:t>Administrative information for School-based Assessment </a:t>
            </a:r>
          </a:p>
          <a:p>
            <a:r>
              <a:rPr lang="en-AU" sz="2667" dirty="0"/>
              <a:t>VCAA Bulletin and Notices to schools</a:t>
            </a:r>
          </a:p>
          <a:p>
            <a:r>
              <a:rPr lang="en-AU" sz="2667" dirty="0"/>
              <a:t>School calendar and assessment policy</a:t>
            </a:r>
          </a:p>
          <a:p>
            <a:r>
              <a:rPr lang="en-AU" sz="2667" dirty="0"/>
              <a:t>Statistical moderation reports</a:t>
            </a:r>
          </a:p>
          <a:p>
            <a:r>
              <a:rPr lang="en-AU" sz="2667" dirty="0"/>
              <a:t>School-based assessment audit reports</a:t>
            </a:r>
          </a:p>
          <a:p>
            <a:r>
              <a:rPr lang="en-AU" sz="2667" dirty="0">
                <a:ea typeface="Calibri" pitchFamily="34" charset="0"/>
              </a:rPr>
              <a:t>School-based assessment coursework reports </a:t>
            </a:r>
          </a:p>
          <a:p>
            <a:r>
              <a:rPr lang="en-AU" sz="2667" dirty="0"/>
              <a:t>Examination reports </a:t>
            </a:r>
          </a:p>
          <a:p>
            <a:r>
              <a:rPr lang="en-AU" sz="2667" dirty="0">
                <a:ea typeface="Calibri" pitchFamily="34" charset="0"/>
              </a:rPr>
              <a:t>The school teaching and learning program</a:t>
            </a:r>
            <a:endParaRPr lang="en-AU" sz="2667" dirty="0"/>
          </a:p>
          <a:p>
            <a:endParaRPr lang="en-AU" sz="2667"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9894" y="3583871"/>
            <a:ext cx="2228561" cy="2228561"/>
          </a:xfrm>
          <a:prstGeom prst="rect">
            <a:avLst/>
          </a:prstGeom>
        </p:spPr>
      </p:pic>
      <p:sp>
        <p:nvSpPr>
          <p:cNvPr id="6" name="TextBox 5">
            <a:extLst>
              <a:ext uri="{FF2B5EF4-FFF2-40B4-BE49-F238E27FC236}">
                <a16:creationId xmlns:a16="http://schemas.microsoft.com/office/drawing/2014/main" id="{9389AD18-CD89-497E-8E10-3324AFDEB1AB}"/>
              </a:ext>
            </a:extLst>
          </p:cNvPr>
          <p:cNvSpPr txBox="1"/>
          <p:nvPr/>
        </p:nvSpPr>
        <p:spPr>
          <a:xfrm>
            <a:off x="9539266" y="2782669"/>
            <a:ext cx="2437445" cy="646331"/>
          </a:xfrm>
          <a:prstGeom prst="rect">
            <a:avLst/>
          </a:prstGeom>
          <a:noFill/>
        </p:spPr>
        <p:txBody>
          <a:bodyPr wrap="square" rtlCol="0">
            <a:spAutoFit/>
          </a:bodyPr>
          <a:lstStyle/>
          <a:p>
            <a:r>
              <a:rPr lang="en-US" dirty="0"/>
              <a:t>Subscribe to VCAA notifications:</a:t>
            </a:r>
          </a:p>
        </p:txBody>
      </p:sp>
    </p:spTree>
    <p:extLst>
      <p:ext uri="{BB962C8B-B14F-4D97-AF65-F5344CB8AC3E}">
        <p14:creationId xmlns:p14="http://schemas.microsoft.com/office/powerpoint/2010/main" val="256759137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Contact</a:t>
            </a:r>
          </a:p>
        </p:txBody>
      </p:sp>
      <p:sp>
        <p:nvSpPr>
          <p:cNvPr id="3" name="Content Placeholder 2"/>
          <p:cNvSpPr>
            <a:spLocks noGrp="1"/>
          </p:cNvSpPr>
          <p:nvPr>
            <p:ph idx="1"/>
          </p:nvPr>
        </p:nvSpPr>
        <p:spPr/>
        <p:txBody>
          <a:bodyPr/>
          <a:lstStyle/>
          <a:p>
            <a:pPr marL="0" indent="0">
              <a:buNone/>
            </a:pPr>
            <a:r>
              <a:rPr lang="en-AU" sz="3600" dirty="0"/>
              <a:t>Maria James</a:t>
            </a:r>
          </a:p>
          <a:p>
            <a:pPr marL="0" indent="0">
              <a:buNone/>
            </a:pPr>
            <a:r>
              <a:rPr lang="en-AU" sz="3600" b="0" i="1" dirty="0"/>
              <a:t>Curriculum Manager, Science</a:t>
            </a:r>
          </a:p>
          <a:p>
            <a:pPr marL="0" indent="0">
              <a:buNone/>
            </a:pPr>
            <a:endParaRPr lang="en-AU" sz="3600" dirty="0">
              <a:sym typeface="Wingdings" panose="05000000000000000000" pitchFamily="2" charset="2"/>
            </a:endParaRPr>
          </a:p>
          <a:p>
            <a:pPr marL="0" indent="0">
              <a:buNone/>
              <a:tabLst>
                <a:tab pos="712788" algn="l"/>
              </a:tabLst>
            </a:pPr>
            <a:r>
              <a:rPr lang="en-AU" sz="3600" b="0" dirty="0">
                <a:sym typeface="Wingdings" panose="05000000000000000000" pitchFamily="2" charset="2"/>
              </a:rPr>
              <a:t> 	03 9059 5148</a:t>
            </a:r>
          </a:p>
          <a:p>
            <a:pPr marL="0" indent="0">
              <a:buNone/>
              <a:tabLst>
                <a:tab pos="712788" algn="l"/>
              </a:tabLst>
            </a:pPr>
            <a:r>
              <a:rPr lang="en-AU" sz="3600" b="0" dirty="0">
                <a:sym typeface="Wingdings" panose="05000000000000000000" pitchFamily="2" charset="2"/>
              </a:rPr>
              <a:t>	Maria.James2@education.vic.gov.au</a:t>
            </a:r>
          </a:p>
          <a:p>
            <a:pPr marL="0" indent="0">
              <a:buNone/>
              <a:tabLst>
                <a:tab pos="712788" algn="l"/>
              </a:tabLst>
            </a:pPr>
            <a:endParaRPr lang="en-AU" sz="2800" b="0" dirty="0"/>
          </a:p>
        </p:txBody>
      </p:sp>
    </p:spTree>
    <p:extLst>
      <p:ext uri="{BB962C8B-B14F-4D97-AF65-F5344CB8AC3E}">
        <p14:creationId xmlns:p14="http://schemas.microsoft.com/office/powerpoint/2010/main" val="122373102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59EEB-BF1B-4133-8B79-2FAF0752ADD7}"/>
              </a:ext>
            </a:extLst>
          </p:cNvPr>
          <p:cNvSpPr>
            <a:spLocks noGrp="1"/>
          </p:cNvSpPr>
          <p:nvPr>
            <p:ph type="title"/>
          </p:nvPr>
        </p:nvSpPr>
        <p:spPr/>
        <p:txBody>
          <a:bodyPr/>
          <a:lstStyle/>
          <a:p>
            <a:r>
              <a:rPr lang="en-US" dirty="0"/>
              <a:t>Staged implementation</a:t>
            </a:r>
          </a:p>
        </p:txBody>
      </p:sp>
      <p:sp>
        <p:nvSpPr>
          <p:cNvPr id="3" name="Content Placeholder 2">
            <a:extLst>
              <a:ext uri="{FF2B5EF4-FFF2-40B4-BE49-F238E27FC236}">
                <a16:creationId xmlns:a16="http://schemas.microsoft.com/office/drawing/2014/main" id="{0C567F1B-6256-4E8C-B4B3-BE5C8713ADCF}"/>
              </a:ext>
            </a:extLst>
          </p:cNvPr>
          <p:cNvSpPr>
            <a:spLocks noGrp="1"/>
          </p:cNvSpPr>
          <p:nvPr>
            <p:ph idx="1"/>
          </p:nvPr>
        </p:nvSpPr>
        <p:spPr>
          <a:xfrm>
            <a:off x="287354" y="2191264"/>
            <a:ext cx="11617291" cy="3134497"/>
          </a:xfrm>
        </p:spPr>
        <p:txBody>
          <a:bodyPr/>
          <a:lstStyle/>
          <a:p>
            <a:r>
              <a:rPr lang="en-US" sz="7200" dirty="0"/>
              <a:t>Units 1 &amp; 2: 2023 – 2027</a:t>
            </a:r>
          </a:p>
          <a:p>
            <a:r>
              <a:rPr lang="en-US" sz="7200" dirty="0"/>
              <a:t>Units 3 &amp; 4: 2024 – 2027 </a:t>
            </a:r>
          </a:p>
        </p:txBody>
      </p:sp>
    </p:spTree>
    <p:extLst>
      <p:ext uri="{BB962C8B-B14F-4D97-AF65-F5344CB8AC3E}">
        <p14:creationId xmlns:p14="http://schemas.microsoft.com/office/powerpoint/2010/main" val="305835232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7EE94-3D6E-4823-A133-6054751AC678}"/>
              </a:ext>
            </a:extLst>
          </p:cNvPr>
          <p:cNvSpPr>
            <a:spLocks noGrp="1"/>
          </p:cNvSpPr>
          <p:nvPr>
            <p:ph type="title"/>
          </p:nvPr>
        </p:nvSpPr>
        <p:spPr>
          <a:xfrm>
            <a:off x="287354" y="272455"/>
            <a:ext cx="11617291" cy="1143000"/>
          </a:xfrm>
        </p:spPr>
        <p:txBody>
          <a:bodyPr/>
          <a:lstStyle/>
          <a:p>
            <a:r>
              <a:rPr lang="en-AU" sz="3600" dirty="0"/>
              <a:t>VCE Chemistry 2023-2027 Structure </a:t>
            </a:r>
          </a:p>
        </p:txBody>
      </p:sp>
      <p:graphicFrame>
        <p:nvGraphicFramePr>
          <p:cNvPr id="4" name="Content Placeholder 3">
            <a:extLst>
              <a:ext uri="{FF2B5EF4-FFF2-40B4-BE49-F238E27FC236}">
                <a16:creationId xmlns:a16="http://schemas.microsoft.com/office/drawing/2014/main" id="{069F50B6-BB67-4F5B-A51F-A4BC7D47ED05}"/>
              </a:ext>
            </a:extLst>
          </p:cNvPr>
          <p:cNvGraphicFramePr>
            <a:graphicFrameLocks noGrp="1"/>
          </p:cNvGraphicFramePr>
          <p:nvPr>
            <p:ph idx="1"/>
          </p:nvPr>
        </p:nvGraphicFramePr>
        <p:xfrm>
          <a:off x="287354" y="1634530"/>
          <a:ext cx="11618383"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rrow: Right 2">
            <a:extLst>
              <a:ext uri="{FF2B5EF4-FFF2-40B4-BE49-F238E27FC236}">
                <a16:creationId xmlns:a16="http://schemas.microsoft.com/office/drawing/2014/main" id="{CA0F6DA3-F3BB-40A8-BC76-9C9254A018F8}"/>
              </a:ext>
            </a:extLst>
          </p:cNvPr>
          <p:cNvSpPr/>
          <p:nvPr/>
        </p:nvSpPr>
        <p:spPr bwMode="auto">
          <a:xfrm>
            <a:off x="2213284" y="4620736"/>
            <a:ext cx="1098629" cy="647700"/>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5" name="Arrow: Right 4">
            <a:extLst>
              <a:ext uri="{FF2B5EF4-FFF2-40B4-BE49-F238E27FC236}">
                <a16:creationId xmlns:a16="http://schemas.microsoft.com/office/drawing/2014/main" id="{CFDD36EF-7772-44B6-8E54-B12C28FB0BC5}"/>
              </a:ext>
            </a:extLst>
          </p:cNvPr>
          <p:cNvSpPr/>
          <p:nvPr/>
        </p:nvSpPr>
        <p:spPr bwMode="auto">
          <a:xfrm>
            <a:off x="7147931" y="4575769"/>
            <a:ext cx="1098629" cy="737635"/>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59520955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1D309-EF66-4716-AE98-797A1E8924FA}"/>
              </a:ext>
            </a:extLst>
          </p:cNvPr>
          <p:cNvSpPr>
            <a:spLocks noGrp="1"/>
          </p:cNvSpPr>
          <p:nvPr>
            <p:ph type="title"/>
          </p:nvPr>
        </p:nvSpPr>
        <p:spPr>
          <a:xfrm>
            <a:off x="239348" y="114300"/>
            <a:ext cx="11617291" cy="1143000"/>
          </a:xfrm>
        </p:spPr>
        <p:txBody>
          <a:bodyPr/>
          <a:lstStyle/>
          <a:p>
            <a:r>
              <a:rPr lang="en-US" sz="4400" dirty="0"/>
              <a:t>Aims of VCE Chemistry (p 7)</a:t>
            </a:r>
          </a:p>
        </p:txBody>
      </p:sp>
      <p:sp>
        <p:nvSpPr>
          <p:cNvPr id="3" name="Content Placeholder 2">
            <a:extLst>
              <a:ext uri="{FF2B5EF4-FFF2-40B4-BE49-F238E27FC236}">
                <a16:creationId xmlns:a16="http://schemas.microsoft.com/office/drawing/2014/main" id="{50E3D77E-7742-42A4-9716-07407FC81F87}"/>
              </a:ext>
            </a:extLst>
          </p:cNvPr>
          <p:cNvSpPr>
            <a:spLocks noGrp="1"/>
          </p:cNvSpPr>
          <p:nvPr>
            <p:ph idx="1"/>
          </p:nvPr>
        </p:nvSpPr>
        <p:spPr>
          <a:xfrm>
            <a:off x="239348" y="1076324"/>
            <a:ext cx="11617291" cy="5138495"/>
          </a:xfrm>
        </p:spPr>
        <p:txBody>
          <a:bodyPr/>
          <a:lstStyle/>
          <a:p>
            <a:pPr marL="0" indent="0">
              <a:buNone/>
            </a:pPr>
            <a:r>
              <a:rPr lang="en-US" sz="3600" dirty="0"/>
              <a:t>Three specific aims for the study:</a:t>
            </a:r>
          </a:p>
          <a:p>
            <a:r>
              <a:rPr lang="en-US" sz="2400" dirty="0"/>
              <a:t>develop knowledge and understanding of matter and its interaction with energy, as well as </a:t>
            </a:r>
            <a:r>
              <a:rPr lang="en-US" sz="2400" b="0" dirty="0"/>
              <a:t>key factors that affect chemical systems</a:t>
            </a:r>
            <a:r>
              <a:rPr lang="en-US" sz="2400" dirty="0"/>
              <a:t>, </a:t>
            </a:r>
            <a:r>
              <a:rPr lang="en-US" sz="2400" b="0" dirty="0"/>
              <a:t>to explain the properties, structures,</a:t>
            </a:r>
            <a:r>
              <a:rPr lang="en-US" sz="2400" dirty="0"/>
              <a:t> reactions and related applications of materials in society</a:t>
            </a:r>
            <a:endParaRPr lang="en-US" sz="2400" u="sng" dirty="0"/>
          </a:p>
          <a:p>
            <a:r>
              <a:rPr lang="en-US" sz="2400" b="0" dirty="0"/>
              <a:t>understand and use the language and methodologies of chemistry to solve qualitative and quantitative problems in familiar and unfamiliar contexts</a:t>
            </a:r>
          </a:p>
          <a:p>
            <a:r>
              <a:rPr lang="en-US" sz="2400" dirty="0"/>
              <a:t>develop knowledge and understanding of how chemical systems can be controlled to develop greener and more sustainable processes for the production of chemicals and energy while minimising any adverse effects on human health and the environment, with consideration of wastes as underutilised resources and/or feedstock for another process or product</a:t>
            </a:r>
          </a:p>
        </p:txBody>
      </p:sp>
    </p:spTree>
    <p:extLst>
      <p:ext uri="{BB962C8B-B14F-4D97-AF65-F5344CB8AC3E}">
        <p14:creationId xmlns:p14="http://schemas.microsoft.com/office/powerpoint/2010/main" val="197200620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C988E-2460-45B5-A9A3-5BEE91B65274}"/>
              </a:ext>
            </a:extLst>
          </p:cNvPr>
          <p:cNvSpPr>
            <a:spLocks noGrp="1"/>
          </p:cNvSpPr>
          <p:nvPr>
            <p:ph type="title"/>
          </p:nvPr>
        </p:nvSpPr>
        <p:spPr>
          <a:xfrm>
            <a:off x="239350" y="548680"/>
            <a:ext cx="4800533" cy="1143000"/>
          </a:xfrm>
        </p:spPr>
        <p:txBody>
          <a:bodyPr/>
          <a:lstStyle/>
          <a:p>
            <a:r>
              <a:rPr lang="en-AU" sz="4400" dirty="0"/>
              <a:t>Key Science Skills (pp 11&amp;12)</a:t>
            </a:r>
          </a:p>
        </p:txBody>
      </p:sp>
      <p:graphicFrame>
        <p:nvGraphicFramePr>
          <p:cNvPr id="4" name="Content Placeholder 3">
            <a:extLst>
              <a:ext uri="{FF2B5EF4-FFF2-40B4-BE49-F238E27FC236}">
                <a16:creationId xmlns:a16="http://schemas.microsoft.com/office/drawing/2014/main" id="{19735AE8-C492-40FC-8C68-C72E7BEF49D0}"/>
              </a:ext>
            </a:extLst>
          </p:cNvPr>
          <p:cNvGraphicFramePr>
            <a:graphicFrameLocks noGrp="1"/>
          </p:cNvGraphicFramePr>
          <p:nvPr>
            <p:ph idx="1"/>
          </p:nvPr>
        </p:nvGraphicFramePr>
        <p:xfrm>
          <a:off x="2146433" y="77042"/>
          <a:ext cx="11802888"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23BD708-09F7-4A9A-B0B7-4C95F819C7E8}"/>
              </a:ext>
            </a:extLst>
          </p:cNvPr>
          <p:cNvSpPr txBox="1"/>
          <p:nvPr/>
        </p:nvSpPr>
        <p:spPr>
          <a:xfrm>
            <a:off x="239350" y="2163318"/>
            <a:ext cx="4370750" cy="3785652"/>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pPr marL="457189" indent="-457189">
              <a:buFont typeface="Arial" panose="020B0604020202020204" pitchFamily="34" charset="0"/>
              <a:buChar char="•"/>
            </a:pPr>
            <a:r>
              <a:rPr lang="en-AU" sz="2400" dirty="0">
                <a:solidFill>
                  <a:schemeClr val="tx1"/>
                </a:solidFill>
              </a:rPr>
              <a:t>Contextualised for VCE Chemistry</a:t>
            </a:r>
          </a:p>
          <a:p>
            <a:pPr marL="457189" indent="-457189">
              <a:buFont typeface="Arial" panose="020B0604020202020204" pitchFamily="34" charset="0"/>
              <a:buChar char="•"/>
            </a:pPr>
            <a:r>
              <a:rPr lang="en-AU" sz="2400" dirty="0">
                <a:solidFill>
                  <a:schemeClr val="tx1"/>
                </a:solidFill>
              </a:rPr>
              <a:t>Progressively higher demonstration of skill across Units 1 to 4</a:t>
            </a:r>
          </a:p>
          <a:p>
            <a:pPr marL="457189" indent="-457189">
              <a:buFont typeface="Arial" panose="020B0604020202020204" pitchFamily="34" charset="0"/>
              <a:buChar char="•"/>
            </a:pPr>
            <a:r>
              <a:rPr lang="en-AU" sz="2400" dirty="0">
                <a:solidFill>
                  <a:schemeClr val="tx1"/>
                </a:solidFill>
              </a:rPr>
              <a:t>May focus on a specific skill, or a progression of skills in the context of an investigation</a:t>
            </a:r>
          </a:p>
          <a:p>
            <a:pPr marL="457189" indent="-457189">
              <a:buFont typeface="Arial" panose="020B0604020202020204" pitchFamily="34" charset="0"/>
              <a:buChar char="•"/>
            </a:pPr>
            <a:r>
              <a:rPr lang="en-AU" sz="2400" dirty="0">
                <a:solidFill>
                  <a:schemeClr val="tx1"/>
                </a:solidFill>
              </a:rPr>
              <a:t>Deploy in different contexts </a:t>
            </a:r>
          </a:p>
        </p:txBody>
      </p:sp>
      <p:cxnSp>
        <p:nvCxnSpPr>
          <p:cNvPr id="6" name="Straight Arrow Connector 5">
            <a:extLst>
              <a:ext uri="{FF2B5EF4-FFF2-40B4-BE49-F238E27FC236}">
                <a16:creationId xmlns:a16="http://schemas.microsoft.com/office/drawing/2014/main" id="{221F2E43-FD63-4611-BDF8-1897E15EDB14}"/>
              </a:ext>
            </a:extLst>
          </p:cNvPr>
          <p:cNvCxnSpPr/>
          <p:nvPr/>
        </p:nvCxnSpPr>
        <p:spPr bwMode="auto">
          <a:xfrm flipV="1">
            <a:off x="8020050" y="1438275"/>
            <a:ext cx="0" cy="82867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D3117C65-204F-4EEF-AA7C-745C431029E4}"/>
              </a:ext>
            </a:extLst>
          </p:cNvPr>
          <p:cNvCxnSpPr/>
          <p:nvPr/>
        </p:nvCxnSpPr>
        <p:spPr bwMode="auto">
          <a:xfrm flipV="1">
            <a:off x="8734425" y="2163318"/>
            <a:ext cx="676275" cy="44653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098A9509-C466-4C31-83FB-7BA18A15A666}"/>
              </a:ext>
            </a:extLst>
          </p:cNvPr>
          <p:cNvCxnSpPr/>
          <p:nvPr/>
        </p:nvCxnSpPr>
        <p:spPr bwMode="auto">
          <a:xfrm flipH="1">
            <a:off x="7152119" y="4143375"/>
            <a:ext cx="477406" cy="61912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a:extLst>
              <a:ext uri="{FF2B5EF4-FFF2-40B4-BE49-F238E27FC236}">
                <a16:creationId xmlns:a16="http://schemas.microsoft.com/office/drawing/2014/main" id="{03ED09DD-AEAF-414C-834F-423899CAAD3A}"/>
              </a:ext>
            </a:extLst>
          </p:cNvPr>
          <p:cNvCxnSpPr/>
          <p:nvPr/>
        </p:nvCxnSpPr>
        <p:spPr bwMode="auto">
          <a:xfrm flipH="1" flipV="1">
            <a:off x="6724650" y="2163318"/>
            <a:ext cx="581025" cy="44653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a:extLst>
              <a:ext uri="{FF2B5EF4-FFF2-40B4-BE49-F238E27FC236}">
                <a16:creationId xmlns:a16="http://schemas.microsoft.com/office/drawing/2014/main" id="{7FA74702-008F-4CA0-B066-310BBB456929}"/>
              </a:ext>
            </a:extLst>
          </p:cNvPr>
          <p:cNvCxnSpPr/>
          <p:nvPr/>
        </p:nvCxnSpPr>
        <p:spPr bwMode="auto">
          <a:xfrm flipH="1">
            <a:off x="6353175" y="3429000"/>
            <a:ext cx="685800" cy="18097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E5709C12-FFC4-4EF2-B087-03A533A5B779}"/>
              </a:ext>
            </a:extLst>
          </p:cNvPr>
          <p:cNvCxnSpPr/>
          <p:nvPr/>
        </p:nvCxnSpPr>
        <p:spPr bwMode="auto">
          <a:xfrm>
            <a:off x="9048750" y="3305175"/>
            <a:ext cx="704850" cy="3048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id="{BB448407-6DD8-4575-A789-D5F047666F14}"/>
              </a:ext>
            </a:extLst>
          </p:cNvPr>
          <p:cNvCxnSpPr/>
          <p:nvPr/>
        </p:nvCxnSpPr>
        <p:spPr bwMode="auto">
          <a:xfrm>
            <a:off x="8486775" y="4143375"/>
            <a:ext cx="342900" cy="61912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6657262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75999-4A03-4823-8F5F-02C6EF37297E}"/>
              </a:ext>
            </a:extLst>
          </p:cNvPr>
          <p:cNvSpPr>
            <a:spLocks noGrp="1"/>
          </p:cNvSpPr>
          <p:nvPr>
            <p:ph type="title"/>
          </p:nvPr>
        </p:nvSpPr>
        <p:spPr>
          <a:xfrm>
            <a:off x="239346" y="185738"/>
            <a:ext cx="11617291" cy="1143000"/>
          </a:xfrm>
        </p:spPr>
        <p:txBody>
          <a:bodyPr/>
          <a:lstStyle/>
          <a:p>
            <a:r>
              <a:rPr lang="en-US" sz="4000" dirty="0"/>
              <a:t>Overview of changes – key science skills</a:t>
            </a:r>
          </a:p>
        </p:txBody>
      </p:sp>
      <p:sp>
        <p:nvSpPr>
          <p:cNvPr id="3" name="Content Placeholder 2">
            <a:extLst>
              <a:ext uri="{FF2B5EF4-FFF2-40B4-BE49-F238E27FC236}">
                <a16:creationId xmlns:a16="http://schemas.microsoft.com/office/drawing/2014/main" id="{541418F6-C380-410C-8B17-2403699AC549}"/>
              </a:ext>
            </a:extLst>
          </p:cNvPr>
          <p:cNvSpPr>
            <a:spLocks noGrp="1"/>
          </p:cNvSpPr>
          <p:nvPr>
            <p:ph idx="1"/>
          </p:nvPr>
        </p:nvSpPr>
        <p:spPr>
          <a:xfrm>
            <a:off x="239346" y="1243013"/>
            <a:ext cx="11617291" cy="4652963"/>
          </a:xfrm>
        </p:spPr>
        <p:txBody>
          <a:bodyPr/>
          <a:lstStyle/>
          <a:p>
            <a:r>
              <a:rPr lang="en-US" sz="2400" b="0" dirty="0">
                <a:solidFill>
                  <a:schemeClr val="tx1"/>
                </a:solidFill>
              </a:rPr>
              <a:t>Eight scientific methodologies (p 13 of the study design)</a:t>
            </a:r>
          </a:p>
          <a:p>
            <a:r>
              <a:rPr lang="en-US" sz="2400" b="0" dirty="0">
                <a:solidFill>
                  <a:schemeClr val="tx1"/>
                </a:solidFill>
              </a:rPr>
              <a:t>‘Reliability’ replaced with ‘</a:t>
            </a:r>
            <a:r>
              <a:rPr lang="en-US" sz="2400" dirty="0">
                <a:solidFill>
                  <a:schemeClr val="tx1"/>
                </a:solidFill>
              </a:rPr>
              <a:t>repeatability</a:t>
            </a:r>
            <a:r>
              <a:rPr lang="en-US" sz="2400" b="0" dirty="0">
                <a:solidFill>
                  <a:schemeClr val="tx1"/>
                </a:solidFill>
              </a:rPr>
              <a:t>’ and ‘</a:t>
            </a:r>
            <a:r>
              <a:rPr lang="en-US" sz="2400" dirty="0">
                <a:solidFill>
                  <a:schemeClr val="tx1"/>
                </a:solidFill>
              </a:rPr>
              <a:t>reproducibility</a:t>
            </a:r>
            <a:r>
              <a:rPr lang="en-US" sz="2400" b="0" dirty="0">
                <a:solidFill>
                  <a:schemeClr val="tx1"/>
                </a:solidFill>
              </a:rPr>
              <a:t>’</a:t>
            </a:r>
          </a:p>
          <a:p>
            <a:r>
              <a:rPr lang="en-US" sz="2400" b="0" dirty="0">
                <a:solidFill>
                  <a:schemeClr val="tx1"/>
                </a:solidFill>
              </a:rPr>
              <a:t>Repeat experiments to evaluate the precision of data</a:t>
            </a:r>
          </a:p>
          <a:p>
            <a:r>
              <a:rPr lang="en-US" sz="2400" b="0" dirty="0">
                <a:solidFill>
                  <a:schemeClr val="tx1"/>
                </a:solidFill>
              </a:rPr>
              <a:t>Identification of </a:t>
            </a:r>
            <a:r>
              <a:rPr lang="en-US" sz="2400" dirty="0">
                <a:solidFill>
                  <a:schemeClr val="tx1"/>
                </a:solidFill>
              </a:rPr>
              <a:t>outliers</a:t>
            </a:r>
            <a:r>
              <a:rPr lang="en-US" sz="2400" b="0" dirty="0">
                <a:solidFill>
                  <a:schemeClr val="tx1"/>
                </a:solidFill>
              </a:rPr>
              <a:t>, and </a:t>
            </a:r>
            <a:r>
              <a:rPr lang="en-US" sz="2400" dirty="0">
                <a:solidFill>
                  <a:schemeClr val="tx1"/>
                </a:solidFill>
              </a:rPr>
              <a:t>contradictory</a:t>
            </a:r>
            <a:r>
              <a:rPr lang="en-US" sz="2400" b="0" dirty="0">
                <a:solidFill>
                  <a:schemeClr val="tx1"/>
                </a:solidFill>
              </a:rPr>
              <a:t>, </a:t>
            </a:r>
            <a:r>
              <a:rPr lang="en-US" sz="2400" dirty="0">
                <a:solidFill>
                  <a:schemeClr val="tx1"/>
                </a:solidFill>
              </a:rPr>
              <a:t>provisional</a:t>
            </a:r>
            <a:r>
              <a:rPr lang="en-US" sz="2400" b="0" dirty="0">
                <a:solidFill>
                  <a:schemeClr val="tx1"/>
                </a:solidFill>
              </a:rPr>
              <a:t> or </a:t>
            </a:r>
            <a:r>
              <a:rPr lang="en-US" sz="2400" dirty="0">
                <a:solidFill>
                  <a:schemeClr val="tx1"/>
                </a:solidFill>
              </a:rPr>
              <a:t>incomplete</a:t>
            </a:r>
            <a:r>
              <a:rPr lang="en-US" sz="2400" b="0" dirty="0">
                <a:solidFill>
                  <a:schemeClr val="tx1"/>
                </a:solidFill>
              </a:rPr>
              <a:t> data</a:t>
            </a:r>
          </a:p>
          <a:p>
            <a:r>
              <a:rPr lang="en-US" sz="2400" b="0" dirty="0">
                <a:solidFill>
                  <a:schemeClr val="tx1"/>
                </a:solidFill>
              </a:rPr>
              <a:t>Distinction between opinion, anecdote and evidence, and scientific and non-scientific ideas</a:t>
            </a:r>
          </a:p>
          <a:p>
            <a:r>
              <a:rPr lang="en-US" sz="2400" b="0" dirty="0">
                <a:solidFill>
                  <a:schemeClr val="tx1"/>
                </a:solidFill>
              </a:rPr>
              <a:t>Application of sustainability concepts to chemistry-based scenarios</a:t>
            </a:r>
          </a:p>
          <a:p>
            <a:r>
              <a:rPr lang="en-US" sz="2400" b="0" dirty="0">
                <a:solidFill>
                  <a:schemeClr val="tx1"/>
                </a:solidFill>
              </a:rPr>
              <a:t>Limitations of conclusions, including identification of further evidence required</a:t>
            </a:r>
          </a:p>
          <a:p>
            <a:r>
              <a:rPr lang="en-US" sz="2400" b="0" dirty="0">
                <a:solidFill>
                  <a:schemeClr val="tx1"/>
                </a:solidFill>
              </a:rPr>
              <a:t>Consideration of non-scientific factors related to decision-making: sociocultural; economic; political; legal and/or ethical factors </a:t>
            </a:r>
          </a:p>
          <a:p>
            <a:r>
              <a:rPr lang="en-US" sz="2400" b="0" dirty="0">
                <a:solidFill>
                  <a:schemeClr val="tx1"/>
                </a:solidFill>
              </a:rPr>
              <a:t>Use of a logbook as authentication of generated or collated data.</a:t>
            </a:r>
          </a:p>
          <a:p>
            <a:endParaRPr lang="en-US" sz="2400" b="0" dirty="0"/>
          </a:p>
        </p:txBody>
      </p:sp>
    </p:spTree>
    <p:extLst>
      <p:ext uri="{BB962C8B-B14F-4D97-AF65-F5344CB8AC3E}">
        <p14:creationId xmlns:p14="http://schemas.microsoft.com/office/powerpoint/2010/main" val="3737349108"/>
      </p:ext>
    </p:extLst>
  </p:cSld>
  <p:clrMapOvr>
    <a:masterClrMapping/>
  </p:clrMapOvr>
  <p:transition/>
</p:sld>
</file>

<file path=ppt/theme/theme1.xml><?xml version="1.0" encoding="utf-8"?>
<a:theme xmlns:a="http://schemas.openxmlformats.org/drawingml/2006/main" name="VCAA Powerpoint Template">
  <a:themeElements>
    <a:clrScheme name="VCAA">
      <a:dk1>
        <a:srgbClr val="000000"/>
      </a:dk1>
      <a:lt1>
        <a:srgbClr val="FFFFFF"/>
      </a:lt1>
      <a:dk2>
        <a:srgbClr val="000000"/>
      </a:dk2>
      <a:lt2>
        <a:srgbClr val="808080"/>
      </a:lt2>
      <a:accent1>
        <a:srgbClr val="00CC99"/>
      </a:accent1>
      <a:accent2>
        <a:srgbClr val="0096DF"/>
      </a:accent2>
      <a:accent3>
        <a:srgbClr val="FFFFFF"/>
      </a:accent3>
      <a:accent4>
        <a:srgbClr val="000000"/>
      </a:accent4>
      <a:accent5>
        <a:srgbClr val="AAE2CA"/>
      </a:accent5>
      <a:accent6>
        <a:srgbClr val="0096DF"/>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WebCM Documents" ma:contentTypeID="0x0101008840106FE30D4F50BC61A726A7CA6E3800C6AB3851F4F88F40B98871D148B8EC2C" ma:contentTypeVersion="4" ma:contentTypeDescription="WebCM Documents Content Type" ma:contentTypeScope="" ma:versionID="201aefb3d423ab3496ecf505ba6700f1">
  <xsd:schema xmlns:xsd="http://www.w3.org/2001/XMLSchema" xmlns:xs="http://www.w3.org/2001/XMLSchema" xmlns:p="http://schemas.microsoft.com/office/2006/metadata/properties" xmlns:ns1="http://schemas.microsoft.com/sharepoint/v3" xmlns:ns2="1aab662d-a6b2-42d6-996b-a574723d1ad8" targetNamespace="http://schemas.microsoft.com/office/2006/metadata/properties" ma:root="true" ma:fieldsID="aced064e7767211f932e8066716e15cd" ns1:_="" ns2:_="">
    <xsd:import namespace="http://schemas.microsoft.com/sharepoint/v3"/>
    <xsd:import namespace="1aab662d-a6b2-42d6-996b-a574723d1ad8"/>
    <xsd:element name="properties">
      <xsd:complexType>
        <xsd:sequence>
          <xsd:element name="documentManagement">
            <xsd:complexType>
              <xsd:all>
                <xsd:element ref="ns1:DEECD_Description" minOccurs="0"/>
                <xsd:element ref="ns1:DEECD_Publisher" minOccurs="0"/>
                <xsd:element ref="ns1:DEECD_Keywords" minOccurs="0"/>
                <xsd:element ref="ns1:PublishingStartDate" minOccurs="0"/>
                <xsd:element ref="ns1:PublishingExpirationDate" minOccurs="0"/>
                <xsd:element ref="ns2:TaxCatchAll" minOccurs="0"/>
                <xsd:element ref="ns2:pfad5814e62747ed9f131defefc62dac" minOccurs="0"/>
                <xsd:element ref="ns2:a319977fc8504e09982f090ae1d7c602" minOccurs="0"/>
                <xsd:element ref="ns2:ofbb8b9a280a423a91cf717fb81349cd" minOccurs="0"/>
                <xsd:element ref="ns2:b1688cb4a3a940449dc8286705012a4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ECD_Description" ma:index="8" nillable="true" ma:displayName="Description" ma:internalName="DEECD_Description">
      <xsd:simpleType>
        <xsd:restriction base="dms:Note">
          <xsd:maxLength value="255"/>
        </xsd:restriction>
      </xsd:simpleType>
    </xsd:element>
    <xsd:element name="DEECD_Publisher" ma:index="9" nillable="true" ma:displayName="Publisher" ma:default="Department of Education and early Childhood Development" ma:internalName="DEECD_Publisher">
      <xsd:simpleType>
        <xsd:restriction base="dms:Text"/>
      </xsd:simpleType>
    </xsd:element>
    <xsd:element name="DEECD_Keywords" ma:index="14" nillable="true" ma:displayName="Keywords" ma:internalName="DEECD_Keywords">
      <xsd:simpleType>
        <xsd:restriction base="dms:Note">
          <xsd:maxLength value="255"/>
        </xsd:restriction>
      </xsd:simpleType>
    </xsd:element>
    <xsd:element name="PublishingStartDate" ma:index="15"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6"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b662d-a6b2-42d6-996b-a574723d1ad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0074adc-11cd-43a7-822e-3f870fae400d}" ma:internalName="TaxCatchAll" ma:showField="CatchAllData" ma:web="1aab662d-a6b2-42d6-996b-a574723d1ad8">
      <xsd:complexType>
        <xsd:complexContent>
          <xsd:extension base="dms:MultiChoiceLookup">
            <xsd:sequence>
              <xsd:element name="Value" type="dms:Lookup" maxOccurs="unbounded" minOccurs="0" nillable="true"/>
            </xsd:sequence>
          </xsd:extension>
        </xsd:complexContent>
      </xsd:complexType>
    </xsd:element>
    <xsd:element name="pfad5814e62747ed9f131defefc62dac" ma:index="18" nillable="true" ma:taxonomy="true" ma:internalName="pfad5814e62747ed9f131defefc62dac" ma:taxonomyFieldName="DEECD_SubjectCategory" ma:displayName="Subject Category" ma:fieldId="{9fad5814-e627-47ed-9f13-1defefc62dac}" ma:sspId="272df97b-2740-40bb-9c0d-572a441144cd" ma:termSetId="cc6468fc-15c3-4209-9517-a733b6c80435" ma:anchorId="00000000-0000-0000-0000-000000000000" ma:open="false" ma:isKeyword="false">
      <xsd:complexType>
        <xsd:sequence>
          <xsd:element ref="pc:Terms" minOccurs="0" maxOccurs="1"/>
        </xsd:sequence>
      </xsd:complexType>
    </xsd:element>
    <xsd:element name="a319977fc8504e09982f090ae1d7c602" ma:index="19" nillable="true" ma:taxonomy="true" ma:internalName="a319977fc8504e09982f090ae1d7c602" ma:taxonomyFieldName="DEECD_ItemType" ma:displayName="Item Type" ma:fieldId="{a319977f-c850-4e09-982f-090ae1d7c602}" ma:sspId="272df97b-2740-40bb-9c0d-572a441144cd" ma:termSetId="87a54e1a-a086-4056-9430-e3def70b5bc0" ma:anchorId="00000000-0000-0000-0000-000000000000" ma:open="false" ma:isKeyword="false">
      <xsd:complexType>
        <xsd:sequence>
          <xsd:element ref="pc:Terms" minOccurs="0" maxOccurs="1"/>
        </xsd:sequence>
      </xsd:complexType>
    </xsd:element>
    <xsd:element name="ofbb8b9a280a423a91cf717fb81349cd" ma:index="20" nillable="true" ma:taxonomy="true" ma:internalName="ofbb8b9a280a423a91cf717fb81349cd" ma:taxonomyFieldName="DEECD_Author" ma:displayName="Author" ma:fieldId="{8fbb8b9a-280a-423a-91cf-717fb81349cd}" ma:sspId="272df97b-2740-40bb-9c0d-572a441144cd" ma:termSetId="f9681774-4169-418a-ae49-9bc331f72a4f" ma:anchorId="00000000-0000-0000-0000-000000000000" ma:open="false" ma:isKeyword="false">
      <xsd:complexType>
        <xsd:sequence>
          <xsd:element ref="pc:Terms" minOccurs="0" maxOccurs="1"/>
        </xsd:sequence>
      </xsd:complexType>
    </xsd:element>
    <xsd:element name="b1688cb4a3a940449dc8286705012a42" ma:index="21" nillable="true" ma:taxonomy="true" ma:internalName="b1688cb4a3a940449dc8286705012a42" ma:taxonomyFieldName="DEECD_Audience" ma:displayName="Audience" ma:fieldId="{b1688cb4-a3a9-4044-9dc8-286705012a42}" ma:taxonomyMulti="true" ma:sspId="272df97b-2740-40bb-9c0d-572a441144cd" ma:termSetId="af0be819-ce00-4865-904d-8408c82c230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1688cb4a3a940449dc8286705012a42 xmlns="1aab662d-a6b2-42d6-996b-a574723d1ad8">
      <Terms xmlns="http://schemas.microsoft.com/office/infopath/2007/PartnerControls"/>
    </b1688cb4a3a940449dc8286705012a42>
    <DEECD_Publisher xmlns="http://schemas.microsoft.com/sharepoint/v3">Department of Education and early Childhood Development</DEECD_Publisher>
    <pfad5814e62747ed9f131defefc62dac xmlns="1aab662d-a6b2-42d6-996b-a574723d1ad8">
      <Terms xmlns="http://schemas.microsoft.com/office/infopath/2007/PartnerControls"/>
    </pfad5814e62747ed9f131defefc62dac>
    <a319977fc8504e09982f090ae1d7c602 xmlns="1aab662d-a6b2-42d6-996b-a574723d1ad8">
      <Terms xmlns="http://schemas.microsoft.com/office/infopath/2007/PartnerControls"/>
    </a319977fc8504e09982f090ae1d7c602>
    <DEECD_Keywords xmlns="http://schemas.microsoft.com/sharepoint/v3" xsi:nil="true"/>
    <PublishingExpirationDate xmlns="http://schemas.microsoft.com/sharepoint/v3" xsi:nil="true"/>
    <DEECD_Description xmlns="http://schemas.microsoft.com/sharepoint/v3" xsi:nil="true"/>
    <PublishingStartDate xmlns="http://schemas.microsoft.com/sharepoint/v3" xsi:nil="true"/>
    <TaxCatchAll xmlns="1aab662d-a6b2-42d6-996b-a574723d1ad8"/>
    <ofbb8b9a280a423a91cf717fb81349cd xmlns="1aab662d-a6b2-42d6-996b-a574723d1ad8">
      <Terms xmlns="http://schemas.microsoft.com/office/infopath/2007/PartnerControls"/>
    </ofbb8b9a280a423a91cf717fb81349c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EED365-9CE2-46B3-B81D-805BEBF7A2B6}"/>
</file>

<file path=customXml/itemProps2.xml><?xml version="1.0" encoding="utf-8"?>
<ds:datastoreItem xmlns:ds="http://schemas.openxmlformats.org/officeDocument/2006/customXml" ds:itemID="{55970E5F-73C0-4B0C-99C5-BE0E423D6413}">
  <ds:schemaRefs>
    <ds:schemaRef ds:uri="http://schemas.microsoft.com/office/2006/metadata/properties"/>
    <ds:schemaRef ds:uri="http://www.w3.org/XML/1998/namespace"/>
    <ds:schemaRef ds:uri="http://purl.org/dc/elements/1.1/"/>
    <ds:schemaRef ds:uri="http://purl.org/dc/terms/"/>
    <ds:schemaRef ds:uri="467e0a95-af67-4074-b741-9d8887ad471b"/>
    <ds:schemaRef ds:uri="33ebe5ee-635c-47aa-8338-aa48b8a12f03"/>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FDA15146-B369-45AC-ABC2-F37C011F55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4339</TotalTime>
  <Words>4630</Words>
  <Application>Microsoft Office PowerPoint</Application>
  <PresentationFormat>Widescreen</PresentationFormat>
  <Paragraphs>559</Paragraphs>
  <Slides>42</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Avenir Next LT Pro</vt:lpstr>
      <vt:lpstr>Avenir Next LT Pro Light</vt:lpstr>
      <vt:lpstr>Calibri</vt:lpstr>
      <vt:lpstr>Quattrocento</vt:lpstr>
      <vt:lpstr>Quattrocento Sans</vt:lpstr>
      <vt:lpstr>Symbol</vt:lpstr>
      <vt:lpstr>Times New Roman</vt:lpstr>
      <vt:lpstr>Verdana</vt:lpstr>
      <vt:lpstr>VCAA Powerpoint Template</vt:lpstr>
      <vt:lpstr>VCE Chemistry</vt:lpstr>
      <vt:lpstr>PowerPoint Presentation</vt:lpstr>
      <vt:lpstr>VCE resources</vt:lpstr>
      <vt:lpstr>New study design support materials: updated webpages https://www.vcaa.vic.edu.au/curriculum/vce/vce-study-designs/Chemistry/Pages/Index.aspx</vt:lpstr>
      <vt:lpstr>Staged implementation</vt:lpstr>
      <vt:lpstr>VCE Chemistry 2023-2027 Structure </vt:lpstr>
      <vt:lpstr>Aims of VCE Chemistry (p 7)</vt:lpstr>
      <vt:lpstr>Key Science Skills (pp 11&amp;12)</vt:lpstr>
      <vt:lpstr>Overview of changes – key science skills</vt:lpstr>
      <vt:lpstr>Integration of key knowledge and key science skills</vt:lpstr>
      <vt:lpstr>Key science skills planners</vt:lpstr>
      <vt:lpstr>Overview of changes – Units 1 to 4</vt:lpstr>
      <vt:lpstr>Overview of changes – new inclusions</vt:lpstr>
      <vt:lpstr>Aboriginal and Torres Strait Islander knowledge</vt:lpstr>
      <vt:lpstr>Kuuku l’yu medicinal plants project</vt:lpstr>
      <vt:lpstr>Sustainability: Sustainable Development Goals (p 20)</vt:lpstr>
      <vt:lpstr>Sustainability: Green chemistry principles (p 21)</vt:lpstr>
      <vt:lpstr>Sustainability: Linear  circular economy (pp 21-22)</vt:lpstr>
      <vt:lpstr>Scientific Investigation (p 13 – 15): asking questions; testing ideas; using evidence</vt:lpstr>
      <vt:lpstr>Examples of scientific methodologies</vt:lpstr>
      <vt:lpstr>Practical work</vt:lpstr>
      <vt:lpstr>Logbooks (p 14)</vt:lpstr>
      <vt:lpstr>Data book</vt:lpstr>
      <vt:lpstr>Units 1 and 2 Structure</vt:lpstr>
      <vt:lpstr>Integrating Unit 1 options into Unit 1 ‘core’</vt:lpstr>
      <vt:lpstr>Units 3 and 4 Structure</vt:lpstr>
      <vt:lpstr>Curriculum and assessment programs</vt:lpstr>
      <vt:lpstr>Planning template</vt:lpstr>
      <vt:lpstr>Units 1-4 School-based Assessment</vt:lpstr>
      <vt:lpstr>VCE assessment principles</vt:lpstr>
      <vt:lpstr>VCE Assessment principles</vt:lpstr>
      <vt:lpstr>VCE Assessment principles</vt:lpstr>
      <vt:lpstr>Units 1 and 2 Assessment</vt:lpstr>
      <vt:lpstr>Examples of Units 1 and 2 assessment tasks</vt:lpstr>
      <vt:lpstr>Units 3 and 4 Assessment</vt:lpstr>
      <vt:lpstr>Revised VCE Chemistry Assessment School-based Assessment tasks: Units 3 and 4, Outcomes 1 and 2</vt:lpstr>
      <vt:lpstr>Examples of SAC task allocations across Units 3 and 4</vt:lpstr>
      <vt:lpstr>New Unit 4 Outcome 3 Scientific poster format Maximum: 600 words 20 – 25% of space allocated to communicating main finding</vt:lpstr>
      <vt:lpstr>PowerPoint Presentation</vt:lpstr>
      <vt:lpstr>PowerPoint Presentation</vt:lpstr>
      <vt:lpstr>VCE resources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VCE Chemistry Introduction and overview of Units 1 to 4</dc:title>
  <dc:creator>VCAA</dc:creator>
  <cp:keywords>VCE, Chemistry, Study Design, implementation, presentation</cp:keywords>
  <cp:lastModifiedBy>Anthony Norman</cp:lastModifiedBy>
  <cp:revision>291</cp:revision>
  <cp:lastPrinted>2022-07-19T06:47:35Z</cp:lastPrinted>
  <dcterms:created xsi:type="dcterms:W3CDTF">2021-01-14T10:55:21Z</dcterms:created>
  <dcterms:modified xsi:type="dcterms:W3CDTF">2022-08-04T01:02:51Z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0x0101008840106FE30D4F50BC61A726A7CA6E3800C6AB3851F4F88F40B98871D148B8EC2C</vt:lpwstr>
  </property>
</Properties>
</file>