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315" r:id="rId3"/>
    <p:sldId id="317" r:id="rId4"/>
    <p:sldId id="310" r:id="rId5"/>
    <p:sldId id="295" r:id="rId6"/>
    <p:sldId id="298" r:id="rId7"/>
    <p:sldId id="313" r:id="rId8"/>
    <p:sldId id="300" r:id="rId9"/>
    <p:sldId id="301" r:id="rId10"/>
    <p:sldId id="302" r:id="rId11"/>
    <p:sldId id="309" r:id="rId12"/>
    <p:sldId id="311" r:id="rId13"/>
    <p:sldId id="312" r:id="rId14"/>
    <p:sldId id="318" r:id="rId15"/>
    <p:sldId id="303" r:id="rId16"/>
    <p:sldId id="304" r:id="rId17"/>
    <p:sldId id="305" r:id="rId18"/>
    <p:sldId id="297" r:id="rId19"/>
    <p:sldId id="307" r:id="rId20"/>
    <p:sldId id="308" r:id="rId21"/>
    <p:sldId id="259" r:id="rId22"/>
    <p:sldId id="316" r:id="rId23"/>
  </p:sldIdLst>
  <p:sldSz cx="9144000" cy="5143500" type="screen16x9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E3"/>
    <a:srgbClr val="0099CC"/>
    <a:srgbClr val="306278"/>
    <a:srgbClr val="468EAE"/>
    <a:srgbClr val="646566"/>
    <a:srgbClr val="C0C0C0"/>
    <a:srgbClr val="75AEC7"/>
    <a:srgbClr val="777879"/>
    <a:srgbClr val="303132"/>
    <a:srgbClr val="2A5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99"/>
    <p:restoredTop sz="78747" autoAdjust="0"/>
  </p:normalViewPr>
  <p:slideViewPr>
    <p:cSldViewPr>
      <p:cViewPr varScale="1">
        <p:scale>
          <a:sx n="99" d="100"/>
          <a:sy n="99" d="100"/>
        </p:scale>
        <p:origin x="1075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6D20FD-8F03-4CD0-8EBE-BDFFACD302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227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86DB27-C44E-42FC-8577-04AF19E06BB2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970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5732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2833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4545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6DB27-C44E-42FC-8577-04AF19E06BB2}" type="slidenum">
              <a:rPr lang="en-AU" smtClean="0"/>
              <a:pPr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8557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27534"/>
            <a:ext cx="5400600" cy="1246535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995686"/>
            <a:ext cx="4752528" cy="100811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456893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4801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0005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00050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19838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1510"/>
            <a:ext cx="8712968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5900"/>
            <a:ext cx="8712968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22853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05176"/>
            <a:ext cx="8712968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2180035"/>
            <a:ext cx="8712968" cy="1125140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6592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640960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85900"/>
            <a:ext cx="4320480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1485900"/>
            <a:ext cx="4104456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50836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11510"/>
            <a:ext cx="8784976" cy="651719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151335"/>
            <a:ext cx="432048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631156"/>
            <a:ext cx="4320480" cy="28128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3030868-EB89-BB45-9333-4265F84D3D9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44008" y="1174205"/>
            <a:ext cx="432048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36ACB6C-847D-DD42-BAFD-A7F5B7D2AB2D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44008" y="1654026"/>
            <a:ext cx="4320480" cy="27899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58415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57200"/>
            <a:ext cx="8784976" cy="85725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29441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709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11510"/>
            <a:ext cx="3008313" cy="6648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11511"/>
            <a:ext cx="5111750" cy="41831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1646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4904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68148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457200"/>
            <a:ext cx="8784976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485900"/>
            <a:ext cx="8784976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 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9E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A5686"/>
          </a:solidFill>
          <a:latin typeface="Verdana" pitchFamily="34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0313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‒"/>
        <a:defRPr sz="2000">
          <a:solidFill>
            <a:srgbClr val="30313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rgbClr val="30313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0313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30313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31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1187" y="627534"/>
            <a:ext cx="5400600" cy="1728192"/>
          </a:xfrm>
        </p:spPr>
        <p:txBody>
          <a:bodyPr/>
          <a:lstStyle/>
          <a:p>
            <a:r>
              <a:rPr lang="en-AU" dirty="0"/>
              <a:t>VCE English and EAL Study Design </a:t>
            </a:r>
            <a:br>
              <a:rPr lang="en-AU" dirty="0"/>
            </a:br>
            <a:r>
              <a:rPr lang="en-AU" dirty="0"/>
              <a:t>Implementation:</a:t>
            </a:r>
            <a:br>
              <a:rPr lang="en-AU" dirty="0"/>
            </a:br>
            <a:r>
              <a:rPr lang="en-AU" dirty="0"/>
              <a:t>English 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528" y="271576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vic"/>
              </a:rPr>
              <a:t>For accreditation period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ic"/>
              </a:rPr>
              <a:t>Units 1 and 2: 2023-2027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ic"/>
              </a:rPr>
              <a:t>Units 3 and 4: 2024-2027</a:t>
            </a: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930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B4C7C-19BF-406A-B2B4-075BFE623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23479"/>
            <a:ext cx="8712968" cy="864094"/>
          </a:xfrm>
        </p:spPr>
        <p:txBody>
          <a:bodyPr/>
          <a:lstStyle/>
          <a:p>
            <a:pPr algn="ctr"/>
            <a:r>
              <a:rPr lang="en-US" dirty="0"/>
              <a:t>Unit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EBC2-4891-46CC-97A0-D931D0F7C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59581"/>
            <a:ext cx="8712968" cy="3398119"/>
          </a:xfrm>
        </p:spPr>
        <p:txBody>
          <a:bodyPr/>
          <a:lstStyle/>
          <a:p>
            <a:pPr marL="0" indent="0">
              <a:buNone/>
            </a:pPr>
            <a:r>
              <a:rPr lang="en-US" b="0" dirty="0">
                <a:cs typeface="Calibri" panose="020F0502020204030204" pitchFamily="34" charset="0"/>
              </a:rPr>
              <a:t>Unit 3, Outcome 1: Reading and responding to text</a:t>
            </a:r>
          </a:p>
          <a:p>
            <a:r>
              <a:rPr lang="en-US" b="0" dirty="0">
                <a:cs typeface="Calibri" panose="020F0502020204030204" pitchFamily="34" charset="0"/>
              </a:rPr>
              <a:t>Inferential reading and viewing</a:t>
            </a:r>
          </a:p>
          <a:p>
            <a:r>
              <a:rPr lang="en-US" b="0" dirty="0">
                <a:cs typeface="Calibri" panose="020F0502020204030204" pitchFamily="34" charset="0"/>
              </a:rPr>
              <a:t>Australian text</a:t>
            </a:r>
          </a:p>
          <a:p>
            <a:pPr marL="0" indent="0">
              <a:buNone/>
            </a:pPr>
            <a:r>
              <a:rPr lang="en-US" b="0" dirty="0">
                <a:cs typeface="Calibri" panose="020F0502020204030204" pitchFamily="34" charset="0"/>
              </a:rPr>
              <a:t>Unit 3, Outcome 2: Creating texts</a:t>
            </a:r>
          </a:p>
          <a:p>
            <a:r>
              <a:rPr lang="en-US" b="0" dirty="0">
                <a:cs typeface="Calibri" panose="020F0502020204030204" pitchFamily="34" charset="0"/>
              </a:rPr>
              <a:t>Frameworks of Ideas</a:t>
            </a:r>
          </a:p>
          <a:p>
            <a:r>
              <a:rPr lang="en-US" b="0" dirty="0">
                <a:cs typeface="Calibri" panose="020F0502020204030204" pitchFamily="34" charset="0"/>
              </a:rPr>
              <a:t>Mentor texts </a:t>
            </a:r>
          </a:p>
          <a:p>
            <a:r>
              <a:rPr lang="en-US" b="0" dirty="0">
                <a:cs typeface="Calibri" panose="020F0502020204030204" pitchFamily="34" charset="0"/>
              </a:rPr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1940975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739E9-8C40-4BC7-BD65-41E7FBF82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8712968" cy="843558"/>
          </a:xfrm>
        </p:spPr>
        <p:txBody>
          <a:bodyPr/>
          <a:lstStyle/>
          <a:p>
            <a:pPr algn="ctr"/>
            <a:r>
              <a:rPr lang="en-US" dirty="0"/>
              <a:t>Unit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4294C-A6DE-4AB0-ABD3-E72F413A2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31590"/>
            <a:ext cx="8712968" cy="3326110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>
                <a:cs typeface="Calibri" panose="020F0502020204030204" pitchFamily="34" charset="0"/>
              </a:rPr>
              <a:t>Unit 4, Outcome 1: Reading and responding to texts</a:t>
            </a:r>
          </a:p>
          <a:p>
            <a:pPr marL="0" indent="0">
              <a:buNone/>
            </a:pPr>
            <a:r>
              <a:rPr lang="en-US" sz="2800" b="0" dirty="0">
                <a:cs typeface="Calibri" panose="020F0502020204030204" pitchFamily="34" charset="0"/>
              </a:rPr>
              <a:t>Unit 4, Outcome 2: </a:t>
            </a:r>
            <a:r>
              <a:rPr lang="en-US" sz="2800" b="0" dirty="0" err="1">
                <a:cs typeface="Calibri" panose="020F0502020204030204" pitchFamily="34" charset="0"/>
              </a:rPr>
              <a:t>Analysing</a:t>
            </a:r>
            <a:r>
              <a:rPr lang="en-US" sz="2800" b="0" dirty="0">
                <a:cs typeface="Calibri" panose="020F0502020204030204" pitchFamily="34" charset="0"/>
              </a:rPr>
              <a:t> argument</a:t>
            </a:r>
          </a:p>
          <a:p>
            <a:r>
              <a:rPr lang="en-US" sz="2800" b="0" dirty="0">
                <a:cs typeface="Calibri" panose="020F0502020204030204" pitchFamily="34" charset="0"/>
              </a:rPr>
              <a:t>The oral task </a:t>
            </a:r>
          </a:p>
          <a:p>
            <a:r>
              <a:rPr lang="en-US" sz="2800" b="0" dirty="0">
                <a:cs typeface="Calibri" panose="020F0502020204030204" pitchFamily="34" charset="0"/>
              </a:rPr>
              <a:t>Texts published after September 1 of the previous year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0515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205E2-748E-484A-BC25-4FA65F0A9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51470"/>
            <a:ext cx="8712968" cy="792088"/>
          </a:xfrm>
        </p:spPr>
        <p:txBody>
          <a:bodyPr/>
          <a:lstStyle/>
          <a:p>
            <a:pPr algn="ctr"/>
            <a:r>
              <a:rPr lang="en-US" dirty="0"/>
              <a:t>Framework of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561BA-83E3-4048-8529-7D293013D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843558"/>
            <a:ext cx="8712968" cy="3614142"/>
          </a:xfrm>
        </p:spPr>
        <p:txBody>
          <a:bodyPr/>
          <a:lstStyle/>
          <a:p>
            <a:r>
              <a:rPr lang="en-US" sz="2200" b="0" dirty="0"/>
              <a:t>The vision behind this aspect of the Study Design was to provide teachers with control over the range of possible ideas</a:t>
            </a:r>
          </a:p>
          <a:p>
            <a:r>
              <a:rPr lang="en-US" sz="2200" b="0" dirty="0"/>
              <a:t>A key idea – and associated texts – offers students breadth to engage with ideas while creating containment and cohesion in classrooms</a:t>
            </a:r>
          </a:p>
          <a:p>
            <a:r>
              <a:rPr lang="en-US" sz="2200" b="0" dirty="0"/>
              <a:t>The ideas are: protest, country, personal journeys and play</a:t>
            </a:r>
          </a:p>
          <a:p>
            <a:r>
              <a:rPr lang="en-US" sz="2200" b="0" dirty="0"/>
              <a:t>Each Idea is supported with possible elaborations and will be further supported by List 2 of the 2024 English and EAL text list (</a:t>
            </a:r>
            <a:r>
              <a:rPr lang="en-US" sz="2200" dirty="0"/>
              <a:t>to be published later in 2022</a:t>
            </a:r>
            <a:r>
              <a:rPr lang="en-US" sz="2200" b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405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34701-9E47-4E75-AF39-F71BA669B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81404"/>
            <a:ext cx="8712968" cy="857250"/>
          </a:xfrm>
        </p:spPr>
        <p:txBody>
          <a:bodyPr/>
          <a:lstStyle/>
          <a:p>
            <a:pPr algn="ctr"/>
            <a:r>
              <a:rPr lang="en-US" dirty="0"/>
              <a:t>Framework of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E0C6B-69B9-48B9-9AB0-1B6EF1CF0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31590"/>
            <a:ext cx="8712968" cy="3326110"/>
          </a:xfrm>
        </p:spPr>
        <p:txBody>
          <a:bodyPr/>
          <a:lstStyle/>
          <a:p>
            <a:r>
              <a:rPr lang="en-US" b="0" dirty="0"/>
              <a:t>One idea from the Framework of Ideas in Unit 3</a:t>
            </a:r>
          </a:p>
          <a:p>
            <a:r>
              <a:rPr lang="en-US" b="0" dirty="0"/>
              <a:t>NO Framework of Ideas for Unit 1</a:t>
            </a:r>
          </a:p>
          <a:p>
            <a:r>
              <a:rPr lang="en-US" b="0" dirty="0"/>
              <a:t>Teachers are free to choose an idea they feel best meets the needs of their cohort</a:t>
            </a:r>
          </a:p>
          <a:p>
            <a:r>
              <a:rPr lang="en-US" b="0" dirty="0"/>
              <a:t>However, NO idea from the Framework of Ideas, nor any text from List 2, can be used in Unit 1</a:t>
            </a:r>
          </a:p>
          <a:p>
            <a:r>
              <a:rPr lang="en-US" b="0" dirty="0"/>
              <a:t>Discuss ideas with students, collaborate on this decision and the texts to be studied</a:t>
            </a:r>
          </a:p>
        </p:txBody>
      </p:sp>
    </p:spTree>
    <p:extLst>
      <p:ext uri="{BB962C8B-B14F-4D97-AF65-F5344CB8AC3E}">
        <p14:creationId xmlns:p14="http://schemas.microsoft.com/office/powerpoint/2010/main" val="1220257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24F82-8993-478C-A6B1-746353CE2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685800"/>
          </a:xfrm>
        </p:spPr>
        <p:txBody>
          <a:bodyPr/>
          <a:lstStyle/>
          <a:p>
            <a:pPr algn="ctr"/>
            <a:r>
              <a:rPr lang="en-US" dirty="0"/>
              <a:t>Mentor texts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BB1B5-2BB0-4994-B2E0-3F744FE11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85800"/>
            <a:ext cx="8712968" cy="3771900"/>
          </a:xfrm>
        </p:spPr>
        <p:txBody>
          <a:bodyPr/>
          <a:lstStyle/>
          <a:p>
            <a:r>
              <a:rPr lang="en-US" b="0" dirty="0"/>
              <a:t>An opportunity to explore effective and cohesive writing through an unpacking of the mechanics of the writing</a:t>
            </a:r>
          </a:p>
          <a:p>
            <a:r>
              <a:rPr lang="en-US" b="0" dirty="0"/>
              <a:t>Selected texts should be innovative or excellent examples of a form and should be reasonably short</a:t>
            </a:r>
          </a:p>
          <a:p>
            <a:r>
              <a:rPr lang="en-US" b="0" dirty="0"/>
              <a:t>Teachers and students read and revisit the texts to develop deep understanding of how texts are constructed</a:t>
            </a:r>
          </a:p>
          <a:p>
            <a:r>
              <a:rPr lang="en-US" b="0" dirty="0"/>
              <a:t>Students can be inspired and challenged by the texts they study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662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C346D-8C45-447D-8078-B6BF1C68E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23478"/>
            <a:ext cx="8712968" cy="864096"/>
          </a:xfrm>
        </p:spPr>
        <p:txBody>
          <a:bodyPr/>
          <a:lstStyle/>
          <a:p>
            <a:pPr algn="ctr"/>
            <a:r>
              <a:rPr lang="en-US" dirty="0"/>
              <a:t>Terms used in this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93B1B-D4FC-4463-BC0F-E67C7B2A6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87574"/>
            <a:ext cx="8712968" cy="3470126"/>
          </a:xfrm>
        </p:spPr>
        <p:txBody>
          <a:bodyPr/>
          <a:lstStyle/>
          <a:p>
            <a:r>
              <a:rPr lang="en-US" sz="2800" b="0" dirty="0"/>
              <a:t>Inclusion of a ‘Terms used in this study’ section. </a:t>
            </a:r>
          </a:p>
          <a:p>
            <a:r>
              <a:rPr lang="en-US" sz="2800" b="0" dirty="0"/>
              <a:t>Defines the key terms used in the study – including those new terms like ‘mentor texts’ and ‘Framework of Ideas’.</a:t>
            </a:r>
          </a:p>
          <a:p>
            <a:r>
              <a:rPr lang="en-US" sz="2800" b="0" dirty="0"/>
              <a:t>Assistance and support for teachers in their work</a:t>
            </a:r>
          </a:p>
          <a:p>
            <a:r>
              <a:rPr lang="en-US" sz="2800" b="0" dirty="0"/>
              <a:t>Increased certainty for advice and judgement </a:t>
            </a:r>
          </a:p>
        </p:txBody>
      </p:sp>
    </p:spTree>
    <p:extLst>
      <p:ext uri="{BB962C8B-B14F-4D97-AF65-F5344CB8AC3E}">
        <p14:creationId xmlns:p14="http://schemas.microsoft.com/office/powerpoint/2010/main" val="3276549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ADD65-1291-45E2-80E0-A28C48A9E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915566"/>
          </a:xfrm>
        </p:spPr>
        <p:txBody>
          <a:bodyPr/>
          <a:lstStyle/>
          <a:p>
            <a:pPr algn="ctr"/>
            <a:r>
              <a:rPr lang="en-US" dirty="0"/>
              <a:t>Text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354EB-23E4-4171-8E8D-0F7CA6E1D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15566"/>
            <a:ext cx="8712968" cy="3542134"/>
          </a:xfrm>
        </p:spPr>
        <p:txBody>
          <a:bodyPr/>
          <a:lstStyle/>
          <a:p>
            <a:pPr marL="0" indent="0">
              <a:buNone/>
            </a:pPr>
            <a:r>
              <a:rPr lang="en-US" b="0" dirty="0"/>
              <a:t>Text selection for Units 3 and 4 must include:</a:t>
            </a:r>
          </a:p>
          <a:p>
            <a:r>
              <a:rPr lang="en-US" b="0" dirty="0"/>
              <a:t>Two texts from List 1 (for Unit 3, Outcome 1 and Unit 4, Outcome 1)</a:t>
            </a:r>
          </a:p>
          <a:p>
            <a:r>
              <a:rPr lang="en-US" b="0" dirty="0"/>
              <a:t>Three texts from List 2 (from the texts associated with the selected idea)</a:t>
            </a:r>
          </a:p>
          <a:p>
            <a:r>
              <a:rPr lang="en-US" b="0" dirty="0"/>
              <a:t>NO text studied in Units 1 and 2 may be studied again in Units 3 and 4</a:t>
            </a:r>
          </a:p>
          <a:p>
            <a:r>
              <a:rPr lang="en-US" b="0" dirty="0"/>
              <a:t>2024 Text List to be </a:t>
            </a:r>
            <a:r>
              <a:rPr lang="en-US" dirty="0"/>
              <a:t>published December 2022</a:t>
            </a:r>
          </a:p>
        </p:txBody>
      </p:sp>
    </p:spTree>
    <p:extLst>
      <p:ext uri="{BB962C8B-B14F-4D97-AF65-F5344CB8AC3E}">
        <p14:creationId xmlns:p14="http://schemas.microsoft.com/office/powerpoint/2010/main" val="1282641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8DF88-2E81-4CF9-AEC8-A0FCB0E44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8712968" cy="792088"/>
          </a:xfrm>
        </p:spPr>
        <p:txBody>
          <a:bodyPr/>
          <a:lstStyle/>
          <a:p>
            <a:pPr algn="ctr"/>
            <a:r>
              <a:rPr lang="en-US" dirty="0"/>
              <a:t>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526C8-4268-4D7C-822A-C9D29FB55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87574"/>
            <a:ext cx="8712968" cy="3470126"/>
          </a:xfrm>
        </p:spPr>
        <p:txBody>
          <a:bodyPr/>
          <a:lstStyle/>
          <a:p>
            <a:r>
              <a:rPr lang="en-US" b="0" dirty="0"/>
              <a:t>Explicit skill sets </a:t>
            </a:r>
          </a:p>
          <a:p>
            <a:r>
              <a:rPr lang="en-US" b="0" dirty="0"/>
              <a:t>For example, from Unit 3, Outcome 1:</a:t>
            </a:r>
          </a:p>
          <a:p>
            <a:pPr marL="0" indent="0">
              <a:buNone/>
            </a:pPr>
            <a:r>
              <a:rPr lang="en-US" sz="2000" b="0" kern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</a:t>
            </a:r>
            <a:r>
              <a:rPr lang="en-GB" sz="2000" b="0" kern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plan, construct and edit analytical writing that:</a:t>
            </a:r>
            <a:endParaRPr lang="en-US" sz="2000" b="0" kern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269875" algn="l"/>
              </a:tabLst>
            </a:pPr>
            <a:r>
              <a:rPr lang="en-GB" sz="2000" b="0" kern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responds explicitly to set topics</a:t>
            </a:r>
            <a:endParaRPr lang="en-US" sz="2000" b="0" kern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269875" algn="l"/>
              </a:tabLst>
            </a:pPr>
            <a:r>
              <a:rPr lang="en-GB" sz="2000" b="0" kern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develops and sustains ideas </a:t>
            </a:r>
            <a:endParaRPr lang="en-US" sz="2000" b="0" kern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269875" algn="l"/>
              </a:tabLst>
            </a:pPr>
            <a:r>
              <a:rPr lang="en-GB" sz="2000" b="0" kern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explores and refines the organisational structures of analytical writing</a:t>
            </a:r>
            <a:endParaRPr lang="en-US" sz="2000" b="0" kern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269875" algn="l"/>
              </a:tabLst>
            </a:pPr>
            <a:r>
              <a:rPr lang="en-GB" sz="2000" b="0" kern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demonstrates knowledge of a text</a:t>
            </a:r>
            <a:endParaRPr lang="en-US" sz="2000" b="0" kern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269875" algn="l"/>
              </a:tabLst>
            </a:pPr>
            <a:r>
              <a:rPr lang="en-GB" sz="2000" b="0" kern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uses key evidence from a text to support ideas and analysis</a:t>
            </a:r>
            <a:endParaRPr lang="en-US" sz="2000" b="0" kern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  <a:tabLst>
                <a:tab pos="269875" algn="l"/>
              </a:tabLst>
            </a:pPr>
            <a:r>
              <a:rPr lang="en-GB" sz="2000" b="0" kern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demonstrates understanding of purpose, audience and context’</a:t>
            </a:r>
            <a:endParaRPr lang="en-US" sz="2000" b="0" kern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46518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D822D-D9AD-45E4-9D4A-090A75F71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8712968" cy="1073274"/>
          </a:xfrm>
        </p:spPr>
        <p:txBody>
          <a:bodyPr/>
          <a:lstStyle/>
          <a:p>
            <a:pPr algn="ctr"/>
            <a:r>
              <a:rPr lang="en-US" dirty="0"/>
              <a:t>Publication of Study Design and support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BB7CE-287C-4500-9518-7D1B65A67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63638"/>
            <a:ext cx="8712968" cy="2894062"/>
          </a:xfrm>
        </p:spPr>
        <p:txBody>
          <a:bodyPr/>
          <a:lstStyle/>
          <a:p>
            <a:r>
              <a:rPr lang="en-US" b="0" dirty="0"/>
              <a:t>The VCE English and EAL Study Design published 16</a:t>
            </a:r>
            <a:r>
              <a:rPr lang="en-US" b="0" baseline="30000" dirty="0"/>
              <a:t>th</a:t>
            </a:r>
            <a:r>
              <a:rPr lang="en-US" b="0" dirty="0"/>
              <a:t> February 2022</a:t>
            </a:r>
          </a:p>
          <a:p>
            <a:r>
              <a:rPr lang="en-US" b="0" dirty="0"/>
              <a:t>Support materials (formerly called </a:t>
            </a:r>
            <a:r>
              <a:rPr lang="en-US" b="0" i="1" dirty="0"/>
              <a:t>Advice for Teachers</a:t>
            </a:r>
            <a:r>
              <a:rPr lang="en-US" b="0" dirty="0"/>
              <a:t>) for the Study Design published in April/May 2022</a:t>
            </a:r>
          </a:p>
          <a:p>
            <a:r>
              <a:rPr lang="en-US" b="0" dirty="0"/>
              <a:t>Sample examination for VCE English and VCE EAL published </a:t>
            </a:r>
            <a:r>
              <a:rPr lang="en-US" dirty="0"/>
              <a:t>November/December 2023 </a:t>
            </a:r>
            <a:r>
              <a:rPr lang="en-US" b="0" dirty="0"/>
              <a:t>on the VCAA website along with examination specifications and expected qualities</a:t>
            </a:r>
          </a:p>
        </p:txBody>
      </p:sp>
    </p:spTree>
    <p:extLst>
      <p:ext uri="{BB962C8B-B14F-4D97-AF65-F5344CB8AC3E}">
        <p14:creationId xmlns:p14="http://schemas.microsoft.com/office/powerpoint/2010/main" val="3413724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E92F4-54D5-4848-BCFD-DDE332572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44016"/>
            <a:ext cx="8712968" cy="987574"/>
          </a:xfrm>
        </p:spPr>
        <p:txBody>
          <a:bodyPr/>
          <a:lstStyle/>
          <a:p>
            <a:pPr algn="ctr"/>
            <a:r>
              <a:rPr lang="en-US" dirty="0"/>
              <a:t>Implementation and professional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5266B-4245-44D0-BD61-AC73C1F8F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12" y="1491630"/>
            <a:ext cx="8712968" cy="3326110"/>
          </a:xfrm>
        </p:spPr>
        <p:txBody>
          <a:bodyPr/>
          <a:lstStyle/>
          <a:p>
            <a:r>
              <a:rPr lang="en-US" sz="2800" b="0" dirty="0"/>
              <a:t>Three live webinars with practicing teachers, exploration of each of the key areas of study (Reading and responding, Creating texts, </a:t>
            </a:r>
            <a:r>
              <a:rPr lang="en-US" sz="2800" b="0" dirty="0" err="1"/>
              <a:t>Analysing</a:t>
            </a:r>
            <a:r>
              <a:rPr lang="en-US" sz="2800" b="0" dirty="0"/>
              <a:t> argument)</a:t>
            </a:r>
          </a:p>
          <a:p>
            <a:r>
              <a:rPr lang="en-US" sz="2800" b="0" dirty="0"/>
              <a:t>Live Q&amp;A sessions following those webinars</a:t>
            </a:r>
          </a:p>
        </p:txBody>
      </p:sp>
    </p:spTree>
    <p:extLst>
      <p:ext uri="{BB962C8B-B14F-4D97-AF65-F5344CB8AC3E}">
        <p14:creationId xmlns:p14="http://schemas.microsoft.com/office/powerpoint/2010/main" val="1707696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143500"/>
          </a:xfrm>
        </p:spPr>
      </p:pic>
    </p:spTree>
    <p:extLst>
      <p:ext uri="{BB962C8B-B14F-4D97-AF65-F5344CB8AC3E}">
        <p14:creationId xmlns:p14="http://schemas.microsoft.com/office/powerpoint/2010/main" val="3734628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EB83A-092B-4FB2-83DB-EAE25F3D0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Implementation and professional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4CEA7-CECF-43B7-9746-318BDCAC5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>
                <a:effectLst/>
              </a:rPr>
              <a:t>Ongoing support for teachers through an implementation program of on demand videos, webinars and other professional learning activities</a:t>
            </a:r>
          </a:p>
          <a:p>
            <a:r>
              <a:rPr lang="en-US" sz="2800" b="0" dirty="0"/>
              <a:t>More details about this program will be made available over the coming months</a:t>
            </a:r>
          </a:p>
        </p:txBody>
      </p:sp>
    </p:spTree>
    <p:extLst>
      <p:ext uri="{BB962C8B-B14F-4D97-AF65-F5344CB8AC3E}">
        <p14:creationId xmlns:p14="http://schemas.microsoft.com/office/powerpoint/2010/main" val="2169513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>
                <a:solidFill>
                  <a:schemeClr val="accent6"/>
                </a:solidFill>
              </a:rPr>
              <a:t>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7614"/>
            <a:ext cx="8712968" cy="2971800"/>
          </a:xfrm>
        </p:spPr>
        <p:txBody>
          <a:bodyPr/>
          <a:lstStyle/>
          <a:p>
            <a:pPr marL="0" indent="0">
              <a:buNone/>
            </a:pPr>
            <a:r>
              <a:rPr lang="en-AU" b="0" dirty="0"/>
              <a:t>Dr Annelise Balsamo</a:t>
            </a:r>
          </a:p>
          <a:p>
            <a:pPr marL="0" indent="0">
              <a:buNone/>
            </a:pPr>
            <a:r>
              <a:rPr lang="en-AU" b="0" dirty="0"/>
              <a:t>English Curriculum Manager</a:t>
            </a:r>
          </a:p>
          <a:p>
            <a:pPr marL="0" indent="0">
              <a:buNone/>
            </a:pPr>
            <a:r>
              <a:rPr lang="en-AU" b="0" dirty="0"/>
              <a:t>E: </a:t>
            </a:r>
            <a:r>
              <a:rPr lang="en-AU" b="0" dirty="0">
                <a:solidFill>
                  <a:schemeClr val="tx1"/>
                </a:solidFill>
              </a:rPr>
              <a:t>annelise.balsamo@education.vic.gov.au</a:t>
            </a:r>
          </a:p>
          <a:p>
            <a:pPr marL="0" indent="0">
              <a:buNone/>
            </a:pPr>
            <a:r>
              <a:rPr lang="en-AU" b="0" dirty="0">
                <a:solidFill>
                  <a:schemeClr val="tx1"/>
                </a:solidFill>
              </a:rPr>
              <a:t>T: 9059 5141</a:t>
            </a:r>
          </a:p>
          <a:p>
            <a:pPr marL="0" indent="0">
              <a:buNone/>
            </a:pPr>
            <a:r>
              <a:rPr lang="en-AU" b="0" dirty="0">
                <a:solidFill>
                  <a:schemeClr val="tx1"/>
                </a:solidFill>
              </a:rPr>
              <a:t>M: 0429 924 972</a:t>
            </a:r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sz="1050" b="0" dirty="0"/>
          </a:p>
          <a:p>
            <a:pPr marL="0" indent="0">
              <a:buNone/>
            </a:pPr>
            <a:endParaRPr lang="en-AU" b="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5306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143501"/>
          </a:xfrm>
        </p:spPr>
      </p:pic>
    </p:spTree>
    <p:extLst>
      <p:ext uri="{BB962C8B-B14F-4D97-AF65-F5344CB8AC3E}">
        <p14:creationId xmlns:p14="http://schemas.microsoft.com/office/powerpoint/2010/main" val="432096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E4196-E471-41C6-9E96-0DCA128B7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268760"/>
          </a:xfrm>
        </p:spPr>
        <p:txBody>
          <a:bodyPr/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6AA83-9084-4D4B-9EB8-C1CA4A5CE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31590"/>
            <a:ext cx="8712968" cy="3326110"/>
          </a:xfrm>
        </p:spPr>
        <p:txBody>
          <a:bodyPr/>
          <a:lstStyle/>
          <a:p>
            <a:r>
              <a:rPr lang="en-US" b="0" dirty="0"/>
              <a:t>This webinar will cover</a:t>
            </a:r>
          </a:p>
          <a:p>
            <a:pPr lvl="1"/>
            <a:r>
              <a:rPr lang="en-US" dirty="0"/>
              <a:t>The consultation process</a:t>
            </a:r>
          </a:p>
          <a:p>
            <a:pPr lvl="1"/>
            <a:r>
              <a:rPr lang="en-US" b="0" dirty="0"/>
              <a:t>The structure of the new study design</a:t>
            </a:r>
          </a:p>
          <a:p>
            <a:pPr lvl="1"/>
            <a:r>
              <a:rPr lang="en-US" dirty="0"/>
              <a:t>The revisions and changes to each area of study, including assessment</a:t>
            </a:r>
          </a:p>
          <a:p>
            <a:pPr lvl="1"/>
            <a:r>
              <a:rPr lang="en-US" dirty="0"/>
              <a:t>The Framework of Ideas</a:t>
            </a:r>
          </a:p>
          <a:p>
            <a:pPr lvl="1"/>
            <a:r>
              <a:rPr lang="en-US" dirty="0"/>
              <a:t>Mentor texts and text selection</a:t>
            </a:r>
          </a:p>
          <a:p>
            <a:pPr lvl="1"/>
            <a:r>
              <a:rPr lang="en-US" dirty="0"/>
              <a:t>Skills</a:t>
            </a:r>
          </a:p>
          <a:p>
            <a:pPr lvl="1"/>
            <a:r>
              <a:rPr lang="en-US" dirty="0"/>
              <a:t>Further support and resources</a:t>
            </a:r>
          </a:p>
          <a:p>
            <a:pPr lvl="1"/>
            <a:endParaRPr lang="en-US" b="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25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8CF8B-FF48-491F-AD6C-6554DDA0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Publication of the Study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C9844-860B-45EB-A39A-210E4CA0C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03598"/>
            <a:ext cx="8712968" cy="3254102"/>
          </a:xfrm>
        </p:spPr>
        <p:txBody>
          <a:bodyPr/>
          <a:lstStyle/>
          <a:p>
            <a:pPr marL="0" indent="0">
              <a:buNone/>
            </a:pPr>
            <a:r>
              <a:rPr lang="en-US" sz="2600" b="0" dirty="0"/>
              <a:t>The new VCE English and EAL Study Design has been published. </a:t>
            </a:r>
          </a:p>
          <a:p>
            <a:pPr marL="0" indent="0">
              <a:buNone/>
            </a:pPr>
            <a:r>
              <a:rPr lang="en-US" sz="2600" b="0" dirty="0"/>
              <a:t>You can find it on the VCAA website, on the study design page here:</a:t>
            </a:r>
          </a:p>
          <a:p>
            <a:pPr marL="0" indent="0">
              <a:buNone/>
            </a:pPr>
            <a:r>
              <a:rPr lang="en-US" sz="2600" b="0" dirty="0">
                <a:solidFill>
                  <a:schemeClr val="accent6">
                    <a:lumMod val="75000"/>
                  </a:schemeClr>
                </a:solidFill>
              </a:rPr>
              <a:t>https://www.vcaa.vic.edu.au/curriculum/vce/vce-study-designs/english-and-eal/Pages/Index.aspx</a:t>
            </a:r>
          </a:p>
          <a:p>
            <a:pPr marL="0" indent="0">
              <a:buNone/>
            </a:pPr>
            <a:r>
              <a:rPr lang="en-US" sz="2600" b="0" dirty="0"/>
              <a:t>Scroll down the page to find it. </a:t>
            </a:r>
          </a:p>
        </p:txBody>
      </p:sp>
    </p:spTree>
    <p:extLst>
      <p:ext uri="{BB962C8B-B14F-4D97-AF65-F5344CB8AC3E}">
        <p14:creationId xmlns:p14="http://schemas.microsoft.com/office/powerpoint/2010/main" val="413714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26B7-ACBA-4164-A918-B1FCE0D39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23478"/>
            <a:ext cx="8712968" cy="1145282"/>
          </a:xfrm>
        </p:spPr>
        <p:txBody>
          <a:bodyPr/>
          <a:lstStyle/>
          <a:p>
            <a:pPr algn="ctr"/>
            <a:r>
              <a:rPr lang="en-US" dirty="0"/>
              <a:t>Consultation on the revised Study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44FB0-D187-49B4-937E-712E4B060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9622"/>
            <a:ext cx="8712968" cy="3038078"/>
          </a:xfrm>
        </p:spPr>
        <p:txBody>
          <a:bodyPr/>
          <a:lstStyle/>
          <a:p>
            <a:r>
              <a:rPr lang="en-US" b="0" dirty="0"/>
              <a:t>19 April 2021: consultation draft of the VCE English and EAL Study Design was published for public feedback</a:t>
            </a:r>
          </a:p>
          <a:p>
            <a:r>
              <a:rPr lang="en-US" b="0" dirty="0"/>
              <a:t>19 April to 14 June 2021: consultation period</a:t>
            </a:r>
          </a:p>
          <a:p>
            <a:r>
              <a:rPr lang="en-US" b="0" dirty="0"/>
              <a:t>June/July/August/September: review panel read and discussed the feedback and revised the Study Design</a:t>
            </a:r>
          </a:p>
          <a:p>
            <a:r>
              <a:rPr lang="en-US" b="0" dirty="0"/>
              <a:t>Additional input from independent reviewers, from academics and from English teachers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964734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DF595-D830-4BEF-9177-0ADEB9DE0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23478"/>
            <a:ext cx="8712968" cy="1145282"/>
          </a:xfrm>
        </p:spPr>
        <p:txBody>
          <a:bodyPr/>
          <a:lstStyle/>
          <a:p>
            <a:pPr algn="ctr"/>
            <a:r>
              <a:rPr lang="en-US" dirty="0"/>
              <a:t>Structure of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79C68-B969-4FB3-A832-4F7F98CC9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59582"/>
            <a:ext cx="8712968" cy="3398118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Unit 1: 	Reading and exploring texts </a:t>
            </a:r>
          </a:p>
          <a:p>
            <a:pPr marL="457200" lvl="1" indent="0">
              <a:buNone/>
            </a:pPr>
            <a:r>
              <a:rPr lang="en-US" dirty="0"/>
              <a:t>		Crafting texts</a:t>
            </a:r>
          </a:p>
          <a:p>
            <a:pPr marL="457200" lvl="1" indent="0">
              <a:buNone/>
            </a:pPr>
            <a:r>
              <a:rPr lang="en-US" dirty="0"/>
              <a:t>Unit 2:	Reading and exploring texts</a:t>
            </a:r>
          </a:p>
          <a:p>
            <a:pPr marL="457200" lvl="1" indent="0">
              <a:buNone/>
            </a:pPr>
            <a:r>
              <a:rPr lang="en-US" dirty="0"/>
              <a:t>		Exploring argument</a:t>
            </a:r>
          </a:p>
          <a:p>
            <a:pPr marL="457200" lvl="1" indent="0">
              <a:buNone/>
            </a:pPr>
            <a:r>
              <a:rPr lang="en-US" dirty="0"/>
              <a:t>Unit 3:	Reading and responding to texts</a:t>
            </a:r>
          </a:p>
          <a:p>
            <a:pPr marL="457200" lvl="1" indent="0">
              <a:buNone/>
            </a:pPr>
            <a:r>
              <a:rPr lang="en-US" dirty="0"/>
              <a:t>		Creating texts</a:t>
            </a:r>
          </a:p>
          <a:p>
            <a:pPr marL="457200" lvl="1" indent="0">
              <a:buNone/>
            </a:pPr>
            <a:r>
              <a:rPr lang="en-US" dirty="0"/>
              <a:t>Unit 4: 	Reading and responding to texts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  <a:r>
              <a:rPr lang="en-US" dirty="0" err="1"/>
              <a:t>Analysing</a:t>
            </a:r>
            <a:r>
              <a:rPr lang="en-US" dirty="0"/>
              <a:t> argument</a:t>
            </a:r>
          </a:p>
        </p:txBody>
      </p:sp>
    </p:spTree>
    <p:extLst>
      <p:ext uri="{BB962C8B-B14F-4D97-AF65-F5344CB8AC3E}">
        <p14:creationId xmlns:p14="http://schemas.microsoft.com/office/powerpoint/2010/main" val="1569198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C47E1-8194-4169-A427-6E413EFF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Global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03802-0DD6-45EA-8422-D586DECBC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3188940"/>
          </a:xfrm>
        </p:spPr>
        <p:txBody>
          <a:bodyPr/>
          <a:lstStyle/>
          <a:p>
            <a:r>
              <a:rPr lang="en-US" sz="2800" b="0" dirty="0">
                <a:cs typeface="Calibri" panose="020F0502020204030204" pitchFamily="34" charset="0"/>
              </a:rPr>
              <a:t>Connections with the F-10 curriculum</a:t>
            </a:r>
          </a:p>
          <a:p>
            <a:r>
              <a:rPr lang="en-US" sz="2800" b="0" dirty="0">
                <a:cs typeface="Calibri" panose="020F0502020204030204" pitchFamily="34" charset="0"/>
              </a:rPr>
              <a:t>The role of creativity as a process rather than a product</a:t>
            </a:r>
          </a:p>
          <a:p>
            <a:r>
              <a:rPr lang="en-US" sz="2800" b="0" dirty="0">
                <a:cs typeface="Calibri" panose="020F0502020204030204" pitchFamily="34" charset="0"/>
              </a:rPr>
              <a:t>Critical thinking</a:t>
            </a:r>
          </a:p>
          <a:p>
            <a:r>
              <a:rPr lang="en-US" sz="2800" b="0" dirty="0">
                <a:cs typeface="Calibri" panose="020F0502020204030204" pitchFamily="34" charset="0"/>
              </a:rPr>
              <a:t>Student voice and agency</a:t>
            </a:r>
          </a:p>
          <a:p>
            <a:r>
              <a:rPr lang="en-US" sz="2800" b="0" dirty="0">
                <a:cs typeface="Calibri" panose="020F0502020204030204" pitchFamily="34" charset="0"/>
              </a:rPr>
              <a:t>Clarity about assessment tasks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735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31AEC-7E68-4BA3-ABC6-C64F880DB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23478"/>
            <a:ext cx="8712968" cy="792088"/>
          </a:xfrm>
        </p:spPr>
        <p:txBody>
          <a:bodyPr/>
          <a:lstStyle/>
          <a:p>
            <a:pPr algn="ctr"/>
            <a:r>
              <a:rPr lang="en-US" dirty="0"/>
              <a:t>Unit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2BD3B-7230-403A-B93F-328727ACE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771550"/>
            <a:ext cx="8712968" cy="3686150"/>
          </a:xfrm>
        </p:spPr>
        <p:txBody>
          <a:bodyPr/>
          <a:lstStyle/>
          <a:p>
            <a:pPr marL="0" indent="0">
              <a:buNone/>
            </a:pPr>
            <a:r>
              <a:rPr lang="en-US" sz="2200" b="0" dirty="0">
                <a:cs typeface="Calibri" panose="020F0502020204030204" pitchFamily="34" charset="0"/>
              </a:rPr>
              <a:t>Unit 1, Outcome 1: Reading and exploring texts</a:t>
            </a:r>
          </a:p>
          <a:p>
            <a:r>
              <a:rPr lang="en-US" sz="2200" b="0" dirty="0">
                <a:cs typeface="Calibri" panose="020F0502020204030204" pitchFamily="34" charset="0"/>
              </a:rPr>
              <a:t>Skills of reading and viewing, with a focus on inferential reading for meaning</a:t>
            </a:r>
          </a:p>
          <a:p>
            <a:r>
              <a:rPr lang="en-US" sz="2200" b="0" dirty="0">
                <a:cs typeface="Calibri" panose="020F0502020204030204" pitchFamily="34" charset="0"/>
              </a:rPr>
              <a:t>Personal response to the set text</a:t>
            </a:r>
            <a:endParaRPr lang="en-US" sz="2200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200" b="0" dirty="0">
                <a:cs typeface="Calibri" panose="020F0502020204030204" pitchFamily="34" charset="0"/>
              </a:rPr>
              <a:t>Unit 1, Outcome 2: Crafting texts</a:t>
            </a:r>
          </a:p>
          <a:p>
            <a:r>
              <a:rPr lang="en-US" sz="2200" b="0" dirty="0">
                <a:cs typeface="Calibri" panose="020F0502020204030204" pitchFamily="34" charset="0"/>
              </a:rPr>
              <a:t>Inclusion of mentor texts </a:t>
            </a:r>
          </a:p>
          <a:p>
            <a:r>
              <a:rPr lang="en-US" sz="2200" b="0" dirty="0">
                <a:cs typeface="Calibri" panose="020F0502020204030204" pitchFamily="34" charset="0"/>
              </a:rPr>
              <a:t>Skills to read and use mentor texts</a:t>
            </a:r>
          </a:p>
          <a:p>
            <a:r>
              <a:rPr lang="en-US" sz="2200" b="0" dirty="0">
                <a:cs typeface="Calibri" panose="020F0502020204030204" pitchFamily="34" charset="0"/>
              </a:rPr>
              <a:t>Removal of the oral task</a:t>
            </a:r>
          </a:p>
          <a:p>
            <a:r>
              <a:rPr lang="en-US" sz="2200" b="0" dirty="0">
                <a:cs typeface="Calibri" panose="020F0502020204030204" pitchFamily="34" charset="0"/>
              </a:rPr>
              <a:t>Inclusion of drafting</a:t>
            </a:r>
          </a:p>
        </p:txBody>
      </p:sp>
    </p:spTree>
    <p:extLst>
      <p:ext uri="{BB962C8B-B14F-4D97-AF65-F5344CB8AC3E}">
        <p14:creationId xmlns:p14="http://schemas.microsoft.com/office/powerpoint/2010/main" val="2914785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CB77B-0164-4A21-B866-0E5D36CB5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6"/>
            <a:ext cx="8712968" cy="1008112"/>
          </a:xfrm>
        </p:spPr>
        <p:txBody>
          <a:bodyPr/>
          <a:lstStyle/>
          <a:p>
            <a:pPr algn="ctr"/>
            <a:r>
              <a:rPr lang="en-US" dirty="0"/>
              <a:t>Unit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44BCE-0461-46A7-BF5A-B13D915AF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59582"/>
            <a:ext cx="8712968" cy="3398118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Unit 2, Outcome 1: </a:t>
            </a:r>
            <a:r>
              <a:rPr lang="en-US" b="0" dirty="0">
                <a:ea typeface="Calibri" panose="020F0502020204030204" pitchFamily="34" charset="0"/>
                <a:cs typeface="Times New Roman" panose="02020603050405020304" pitchFamily="18" charset="0"/>
              </a:rPr>
              <a:t>Reading and exploring texts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0" dirty="0">
                <a:ea typeface="Calibri" panose="020F0502020204030204" pitchFamily="34" charset="0"/>
                <a:cs typeface="Times New Roman" panose="02020603050405020304" pitchFamily="18" charset="0"/>
              </a:rPr>
              <a:t>Inferential reading and viewing skills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0" dirty="0">
                <a:ea typeface="Calibri" panose="020F0502020204030204" pitchFamily="34" charset="0"/>
                <a:cs typeface="Times New Roman" panose="02020603050405020304" pitchFamily="18" charset="0"/>
              </a:rPr>
              <a:t>Analysis of text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Unit 2, Outcome 2: Exploring argument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0" dirty="0">
                <a:ea typeface="Calibri" panose="020F0502020204030204" pitchFamily="34" charset="0"/>
                <a:cs typeface="Times New Roman" panose="02020603050405020304" pitchFamily="18" charset="0"/>
              </a:rPr>
              <a:t>Oral task: place in the Study Design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0" dirty="0">
                <a:ea typeface="Calibri" panose="020F0502020204030204" pitchFamily="34" charset="0"/>
                <a:cs typeface="Times New Roman" panose="02020603050405020304" pitchFamily="18" charset="0"/>
              </a:rPr>
              <a:t>Oral task: includes discussions, debates and dialogues as well as individual oral presentations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2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445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AA Powerpoint Template">
  <a:themeElements>
    <a:clrScheme name="VCA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0096DF"/>
      </a:accent2>
      <a:accent3>
        <a:srgbClr val="FFFFFF"/>
      </a:accent3>
      <a:accent4>
        <a:srgbClr val="000000"/>
      </a:accent4>
      <a:accent5>
        <a:srgbClr val="AAE2CA"/>
      </a:accent5>
      <a:accent6>
        <a:srgbClr val="0096DF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Props1.xml><?xml version="1.0" encoding="utf-8"?>
<ds:datastoreItem xmlns:ds="http://schemas.openxmlformats.org/officeDocument/2006/customXml" ds:itemID="{475A421B-23DC-4DA1-BFDD-984A603616D6}"/>
</file>

<file path=customXml/itemProps2.xml><?xml version="1.0" encoding="utf-8"?>
<ds:datastoreItem xmlns:ds="http://schemas.openxmlformats.org/officeDocument/2006/customXml" ds:itemID="{4EE26088-81AE-43A5-AD61-63E3BE3AF843}"/>
</file>

<file path=customXml/itemProps3.xml><?xml version="1.0" encoding="utf-8"?>
<ds:datastoreItem xmlns:ds="http://schemas.openxmlformats.org/officeDocument/2006/customXml" ds:itemID="{88336961-2D42-42B5-BED6-2FB673CE5B16}"/>
</file>

<file path=docProps/app.xml><?xml version="1.0" encoding="utf-8"?>
<Properties xmlns="http://schemas.openxmlformats.org/officeDocument/2006/extended-properties" xmlns:vt="http://schemas.openxmlformats.org/officeDocument/2006/docPropsVTypes">
  <Template>VCAA Powerpoint Template</Template>
  <TotalTime>0</TotalTime>
  <Words>1001</Words>
  <Application>Microsoft Office PowerPoint</Application>
  <PresentationFormat>On-screen Show (16:9)</PresentationFormat>
  <Paragraphs>136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Symbol</vt:lpstr>
      <vt:lpstr>Times New Roman</vt:lpstr>
      <vt:lpstr>Verdana</vt:lpstr>
      <vt:lpstr>vic</vt:lpstr>
      <vt:lpstr>VCAA Powerpoint Template</vt:lpstr>
      <vt:lpstr>VCE English and EAL Study Design  Implementation: English </vt:lpstr>
      <vt:lpstr>PowerPoint Presentation</vt:lpstr>
      <vt:lpstr>Overview</vt:lpstr>
      <vt:lpstr>Publication of the Study Design</vt:lpstr>
      <vt:lpstr>Consultation on the revised Study Design</vt:lpstr>
      <vt:lpstr>Structure of the study</vt:lpstr>
      <vt:lpstr>Global </vt:lpstr>
      <vt:lpstr>Unit 1</vt:lpstr>
      <vt:lpstr>Unit 2</vt:lpstr>
      <vt:lpstr>Unit 3</vt:lpstr>
      <vt:lpstr>Unit 4</vt:lpstr>
      <vt:lpstr>Framework of Ideas</vt:lpstr>
      <vt:lpstr>Framework of Ideas</vt:lpstr>
      <vt:lpstr>Mentor texts</vt:lpstr>
      <vt:lpstr>Terms used in this study</vt:lpstr>
      <vt:lpstr>Text selection</vt:lpstr>
      <vt:lpstr>Skills</vt:lpstr>
      <vt:lpstr>Publication of Study Design and support materials</vt:lpstr>
      <vt:lpstr>Implementation and professional learning</vt:lpstr>
      <vt:lpstr>Implementation and professional learning</vt:lpstr>
      <vt:lpstr>Contact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2022-03-15T00:07:52Z</dcterms:created>
  <dcterms:modified xsi:type="dcterms:W3CDTF">2022-03-15T00:08:00Z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</Properties>
</file>