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64" r:id="rId5"/>
    <p:sldId id="315" r:id="rId6"/>
    <p:sldId id="320" r:id="rId7"/>
    <p:sldId id="258" r:id="rId8"/>
    <p:sldId id="324" r:id="rId9"/>
    <p:sldId id="341" r:id="rId10"/>
    <p:sldId id="325" r:id="rId11"/>
    <p:sldId id="321" r:id="rId12"/>
    <p:sldId id="301" r:id="rId13"/>
    <p:sldId id="298" r:id="rId14"/>
    <p:sldId id="335" r:id="rId15"/>
    <p:sldId id="322" r:id="rId16"/>
    <p:sldId id="333" r:id="rId17"/>
    <p:sldId id="343" r:id="rId18"/>
    <p:sldId id="342" r:id="rId19"/>
    <p:sldId id="336" r:id="rId20"/>
    <p:sldId id="338" r:id="rId21"/>
    <p:sldId id="337" r:id="rId22"/>
    <p:sldId id="339" r:id="rId23"/>
    <p:sldId id="323" r:id="rId24"/>
    <p:sldId id="326" r:id="rId25"/>
    <p:sldId id="340" r:id="rId26"/>
    <p:sldId id="327" r:id="rId27"/>
    <p:sldId id="319" r:id="rId28"/>
    <p:sldId id="263" r:id="rId29"/>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O'Neill" initials="GO" lastIdx="1" clrIdx="0">
    <p:extLst>
      <p:ext uri="{19B8F6BF-5375-455C-9EA6-DF929625EA0E}">
        <p15:presenceInfo xmlns:p15="http://schemas.microsoft.com/office/powerpoint/2012/main" userId="Geoffrey O'Neill" providerId="None"/>
      </p:ext>
    </p:extLst>
  </p:cmAuthor>
  <p:cmAuthor id="2" name="Robyn Douglass" initials="RD" lastIdx="3" clrIdx="1">
    <p:extLst>
      <p:ext uri="{19B8F6BF-5375-455C-9EA6-DF929625EA0E}">
        <p15:presenceInfo xmlns:p15="http://schemas.microsoft.com/office/powerpoint/2012/main" userId="S::Robyn.Douglass@education.vic.gov.au::e3a524c2-4098-407d-8e2e-0b6466bbf4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70C0"/>
    <a:srgbClr val="2A5686"/>
    <a:srgbClr val="0099CC"/>
    <a:srgbClr val="306278"/>
    <a:srgbClr val="468EAE"/>
    <a:srgbClr val="646566"/>
    <a:srgbClr val="C0C0C0"/>
    <a:srgbClr val="75AEC7"/>
    <a:srgbClr val="777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63" autoAdjust="0"/>
    <p:restoredTop sz="89322" autoAdjust="0"/>
  </p:normalViewPr>
  <p:slideViewPr>
    <p:cSldViewPr>
      <p:cViewPr varScale="1">
        <p:scale>
          <a:sx n="101" d="100"/>
          <a:sy n="101" d="100"/>
        </p:scale>
        <p:origin x="557"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8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1281522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Leonie.Brown4@education.vic.gov.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vcaa.vic.edu.au/curriculum/vce/vce-study-designs/geography/Pages/Index.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Geography</a:t>
            </a:r>
          </a:p>
        </p:txBody>
      </p:sp>
      <p:sp>
        <p:nvSpPr>
          <p:cNvPr id="5" name="Subtitle 4"/>
          <p:cNvSpPr>
            <a:spLocks noGrp="1"/>
          </p:cNvSpPr>
          <p:nvPr>
            <p:ph type="subTitle" idx="1"/>
          </p:nvPr>
        </p:nvSpPr>
        <p:spPr>
          <a:xfrm>
            <a:off x="426070" y="1995686"/>
            <a:ext cx="4680520" cy="1296144"/>
          </a:xfrm>
        </p:spPr>
        <p:txBody>
          <a:bodyPr/>
          <a:lstStyle/>
          <a:p>
            <a:r>
              <a:rPr lang="en-AU" dirty="0"/>
              <a:t>Implementation of VCE Study Design for 2022 - 2026</a:t>
            </a:r>
          </a:p>
          <a:p>
            <a:endParaRPr lang="en-AU" dirty="0"/>
          </a:p>
          <a:p>
            <a:r>
              <a:rPr lang="en-AU" dirty="0"/>
              <a:t>Question and Answer Session</a:t>
            </a:r>
          </a:p>
          <a:p>
            <a:r>
              <a:rPr lang="en-AU" dirty="0"/>
              <a:t>Wednesday 12 May</a:t>
            </a:r>
          </a:p>
        </p:txBody>
      </p:sp>
    </p:spTree>
    <p:extLst>
      <p:ext uri="{BB962C8B-B14F-4D97-AF65-F5344CB8AC3E}">
        <p14:creationId xmlns:p14="http://schemas.microsoft.com/office/powerpoint/2010/main" val="16756484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91630"/>
            <a:ext cx="8496944" cy="2971800"/>
          </a:xfrm>
        </p:spPr>
        <p:txBody>
          <a:bodyPr/>
          <a:lstStyle/>
          <a:p>
            <a:r>
              <a:rPr lang="en-AU" dirty="0"/>
              <a:t>trend or pattern - broad problem</a:t>
            </a:r>
          </a:p>
          <a:p>
            <a:r>
              <a:rPr lang="en-AU" dirty="0"/>
              <a:t>issue</a:t>
            </a:r>
          </a:p>
          <a:p>
            <a:r>
              <a:rPr lang="en-AU" dirty="0"/>
              <a:t>challenge</a:t>
            </a:r>
          </a:p>
        </p:txBody>
      </p:sp>
      <p:sp>
        <p:nvSpPr>
          <p:cNvPr id="4" name="Title 1">
            <a:extLst>
              <a:ext uri="{FF2B5EF4-FFF2-40B4-BE49-F238E27FC236}">
                <a16:creationId xmlns:a16="http://schemas.microsoft.com/office/drawing/2014/main" id="{FC8C4051-B8D7-4913-B493-11BE2909B004}"/>
              </a:ext>
            </a:extLst>
          </p:cNvPr>
          <p:cNvSpPr txBox="1">
            <a:spLocks/>
          </p:cNvSpPr>
          <p:nvPr/>
        </p:nvSpPr>
        <p:spPr bwMode="auto">
          <a:xfrm>
            <a:off x="179512" y="411510"/>
            <a:ext cx="871296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 Terminology      Area of Study  2</a:t>
            </a:r>
          </a:p>
        </p:txBody>
      </p:sp>
    </p:spTree>
    <p:extLst>
      <p:ext uri="{BB962C8B-B14F-4D97-AF65-F5344CB8AC3E}">
        <p14:creationId xmlns:p14="http://schemas.microsoft.com/office/powerpoint/2010/main" val="11986571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1470"/>
            <a:ext cx="8640960" cy="720080"/>
          </a:xfrm>
        </p:spPr>
        <p:txBody>
          <a:bodyPr/>
          <a:lstStyle/>
          <a:p>
            <a:r>
              <a:rPr lang="en-AU" dirty="0"/>
              <a:t>Advice for teachers</a:t>
            </a:r>
          </a:p>
        </p:txBody>
      </p:sp>
      <p:sp>
        <p:nvSpPr>
          <p:cNvPr id="3" name="Content Placeholder 2"/>
          <p:cNvSpPr>
            <a:spLocks noGrp="1"/>
          </p:cNvSpPr>
          <p:nvPr>
            <p:ph idx="1"/>
          </p:nvPr>
        </p:nvSpPr>
        <p:spPr>
          <a:xfrm>
            <a:off x="107504" y="771550"/>
            <a:ext cx="8784976" cy="3528392"/>
          </a:xfrm>
        </p:spPr>
        <p:txBody>
          <a:bodyPr/>
          <a:lstStyle/>
          <a:p>
            <a:pPr marL="0" indent="0">
              <a:buNone/>
            </a:pPr>
            <a:r>
              <a:rPr lang="en-US" kern="1200" dirty="0">
                <a:solidFill>
                  <a:schemeClr val="tx1"/>
                </a:solidFill>
                <a:latin typeface="+mj-lt"/>
              </a:rPr>
              <a:t>One of the key aims of the study of VCE Geography is to enable students to </a:t>
            </a:r>
            <a:r>
              <a:rPr lang="en-US" kern="1200" dirty="0" err="1">
                <a:solidFill>
                  <a:schemeClr val="tx1"/>
                </a:solidFill>
                <a:latin typeface="+mj-lt"/>
              </a:rPr>
              <a:t>analyse</a:t>
            </a:r>
            <a:r>
              <a:rPr lang="en-US" kern="1200" dirty="0">
                <a:solidFill>
                  <a:schemeClr val="tx1"/>
                </a:solidFill>
                <a:latin typeface="+mj-lt"/>
              </a:rPr>
              <a:t> issues and challenges to human welfare and the environment, at a range of scales. </a:t>
            </a:r>
          </a:p>
          <a:p>
            <a:pPr marL="0" indent="0">
              <a:buNone/>
            </a:pPr>
            <a:r>
              <a:rPr lang="en-US" kern="1200" dirty="0">
                <a:solidFill>
                  <a:schemeClr val="tx1"/>
                </a:solidFill>
                <a:latin typeface="+mj-lt"/>
              </a:rPr>
              <a:t>An </a:t>
            </a:r>
            <a:r>
              <a:rPr lang="en-US" kern="1200" dirty="0">
                <a:solidFill>
                  <a:srgbClr val="0070C0"/>
                </a:solidFill>
                <a:latin typeface="+mj-lt"/>
              </a:rPr>
              <a:t>issue</a:t>
            </a:r>
            <a:r>
              <a:rPr lang="en-US" kern="1200" dirty="0">
                <a:solidFill>
                  <a:schemeClr val="tx1"/>
                </a:solidFill>
                <a:latin typeface="+mj-lt"/>
              </a:rPr>
              <a:t> can be understood as a broad </a:t>
            </a:r>
            <a:r>
              <a:rPr lang="en-US" kern="1200" dirty="0">
                <a:solidFill>
                  <a:srgbClr val="0070C0"/>
                </a:solidFill>
                <a:latin typeface="+mj-lt"/>
              </a:rPr>
              <a:t>problem</a:t>
            </a:r>
            <a:r>
              <a:rPr lang="en-US" kern="1200" dirty="0">
                <a:solidFill>
                  <a:schemeClr val="tx1"/>
                </a:solidFill>
                <a:latin typeface="+mj-lt"/>
              </a:rPr>
              <a:t> which needs to be addressed and a </a:t>
            </a:r>
            <a:r>
              <a:rPr lang="en-US" kern="1200" dirty="0">
                <a:solidFill>
                  <a:srgbClr val="0070C0"/>
                </a:solidFill>
                <a:latin typeface="+mj-lt"/>
              </a:rPr>
              <a:t>challenge</a:t>
            </a:r>
            <a:r>
              <a:rPr lang="en-US" kern="1200" dirty="0">
                <a:solidFill>
                  <a:schemeClr val="tx1"/>
                </a:solidFill>
                <a:latin typeface="+mj-lt"/>
              </a:rPr>
              <a:t> is a specific difficulty in addressing the issue. Issues often arise as the result of geographical change such as a hazard event, the development of tourism, a change in land cover or population dynamics. </a:t>
            </a:r>
            <a:endParaRPr lang="en-AU" kern="1200" dirty="0">
              <a:solidFill>
                <a:schemeClr val="tx1"/>
              </a:solidFill>
              <a:latin typeface="+mj-lt"/>
            </a:endParaRPr>
          </a:p>
          <a:p>
            <a:endParaRPr lang="en-AU" dirty="0"/>
          </a:p>
        </p:txBody>
      </p:sp>
    </p:spTree>
    <p:extLst>
      <p:ext uri="{BB962C8B-B14F-4D97-AF65-F5344CB8AC3E}">
        <p14:creationId xmlns:p14="http://schemas.microsoft.com/office/powerpoint/2010/main" val="27072538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7614"/>
            <a:ext cx="8424936" cy="1872208"/>
          </a:xfrm>
        </p:spPr>
        <p:txBody>
          <a:bodyPr/>
          <a:lstStyle/>
          <a:p>
            <a:r>
              <a:rPr lang="en-AU" dirty="0"/>
              <a:t>Unit 2 : Tourism : issues and challenges</a:t>
            </a:r>
          </a:p>
        </p:txBody>
      </p:sp>
    </p:spTree>
    <p:extLst>
      <p:ext uri="{BB962C8B-B14F-4D97-AF65-F5344CB8AC3E}">
        <p14:creationId xmlns:p14="http://schemas.microsoft.com/office/powerpoint/2010/main" val="208068976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424936" cy="3312368"/>
          </a:xfrm>
        </p:spPr>
        <p:txBody>
          <a:bodyPr/>
          <a:lstStyle/>
          <a:p>
            <a:r>
              <a:rPr lang="en-AU" dirty="0"/>
              <a:t>Unit 1 and 2 Assessment</a:t>
            </a:r>
          </a:p>
        </p:txBody>
      </p:sp>
    </p:spTree>
    <p:extLst>
      <p:ext uri="{BB962C8B-B14F-4D97-AF65-F5344CB8AC3E}">
        <p14:creationId xmlns:p14="http://schemas.microsoft.com/office/powerpoint/2010/main" val="191912661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7534"/>
            <a:ext cx="8640960" cy="504056"/>
          </a:xfrm>
        </p:spPr>
        <p:txBody>
          <a:bodyPr/>
          <a:lstStyle/>
          <a:p>
            <a:r>
              <a:rPr lang="en-AU" dirty="0"/>
              <a:t>VCAA Principles of Assessment</a:t>
            </a:r>
            <a:br>
              <a:rPr lang="en-AU" dirty="0"/>
            </a:br>
            <a:endParaRPr lang="en-AU" dirty="0"/>
          </a:p>
        </p:txBody>
      </p:sp>
      <p:sp>
        <p:nvSpPr>
          <p:cNvPr id="3" name="Content Placeholder 2"/>
          <p:cNvSpPr>
            <a:spLocks noGrp="1"/>
          </p:cNvSpPr>
          <p:nvPr>
            <p:ph idx="1"/>
          </p:nvPr>
        </p:nvSpPr>
        <p:spPr>
          <a:xfrm>
            <a:off x="179512" y="915566"/>
            <a:ext cx="8712968" cy="3600400"/>
          </a:xfrm>
        </p:spPr>
        <p:txBody>
          <a:bodyPr/>
          <a:lstStyle/>
          <a:p>
            <a:pPr marL="0" indent="0">
              <a:buNone/>
            </a:pPr>
            <a:endParaRPr lang="en-US" i="1" dirty="0"/>
          </a:p>
          <a:p>
            <a:pPr marL="0" indent="0">
              <a:buNone/>
            </a:pPr>
            <a:r>
              <a:rPr lang="en-US" i="1" dirty="0"/>
              <a:t>should be </a:t>
            </a:r>
          </a:p>
          <a:p>
            <a:pPr marL="0" indent="0">
              <a:buNone/>
            </a:pPr>
            <a:endParaRPr lang="en-US" i="1" dirty="0"/>
          </a:p>
          <a:p>
            <a:r>
              <a:rPr lang="en-US" i="1" dirty="0"/>
              <a:t>valid and reasonable</a:t>
            </a:r>
          </a:p>
          <a:p>
            <a:r>
              <a:rPr lang="en-US" i="1" dirty="0"/>
              <a:t>equitable</a:t>
            </a:r>
          </a:p>
          <a:p>
            <a:r>
              <a:rPr lang="en-US" i="1" dirty="0"/>
              <a:t>balanced</a:t>
            </a:r>
          </a:p>
          <a:p>
            <a:r>
              <a:rPr lang="en-US" i="1" dirty="0"/>
              <a:t>efficient</a:t>
            </a:r>
            <a:endParaRPr lang="en-AU" dirty="0"/>
          </a:p>
          <a:p>
            <a:endParaRPr lang="en-AU" dirty="0"/>
          </a:p>
        </p:txBody>
      </p:sp>
    </p:spTree>
    <p:extLst>
      <p:ext uri="{BB962C8B-B14F-4D97-AF65-F5344CB8AC3E}">
        <p14:creationId xmlns:p14="http://schemas.microsoft.com/office/powerpoint/2010/main" val="65225983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Analysis of geographic data</a:t>
            </a:r>
          </a:p>
        </p:txBody>
      </p:sp>
      <p:pic>
        <p:nvPicPr>
          <p:cNvPr id="8" name="Content Placeholder 7"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388" y="1971720"/>
            <a:ext cx="8713787" cy="2000159"/>
          </a:xfrm>
        </p:spPr>
      </p:pic>
    </p:spTree>
    <p:extLst>
      <p:ext uri="{BB962C8B-B14F-4D97-AF65-F5344CB8AC3E}">
        <p14:creationId xmlns:p14="http://schemas.microsoft.com/office/powerpoint/2010/main" val="42565989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Case study</a:t>
            </a: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388" y="1995687"/>
            <a:ext cx="8713787" cy="1080120"/>
          </a:xfrm>
        </p:spPr>
      </p:pic>
    </p:spTree>
    <p:extLst>
      <p:ext uri="{BB962C8B-B14F-4D97-AF65-F5344CB8AC3E}">
        <p14:creationId xmlns:p14="http://schemas.microsoft.com/office/powerpoint/2010/main" val="37170049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Multi-media presentation</a:t>
            </a:r>
          </a:p>
        </p:txBody>
      </p:sp>
      <p:pic>
        <p:nvPicPr>
          <p:cNvPr id="6" name="Content Placeholder 5" descr="Screen Clipping"/>
          <p:cNvPicPr>
            <a:picLocks noGrp="1" noChangeAspect="1"/>
          </p:cNvPicPr>
          <p:nvPr>
            <p:ph idx="1"/>
          </p:nvPr>
        </p:nvPicPr>
        <p:blipFill>
          <a:blip r:embed="rId2"/>
          <a:stretch>
            <a:fillRect/>
          </a:stretch>
        </p:blipFill>
        <p:spPr>
          <a:xfrm>
            <a:off x="179388" y="2968892"/>
            <a:ext cx="8713787" cy="5816"/>
          </a:xfr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3638"/>
            <a:ext cx="9144000" cy="1440160"/>
          </a:xfrm>
          <a:prstGeom prst="rect">
            <a:avLst/>
          </a:prstGeom>
        </p:spPr>
      </p:pic>
    </p:spTree>
    <p:extLst>
      <p:ext uri="{BB962C8B-B14F-4D97-AF65-F5344CB8AC3E}">
        <p14:creationId xmlns:p14="http://schemas.microsoft.com/office/powerpoint/2010/main" val="28506569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report</a:t>
            </a: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388" y="1563639"/>
            <a:ext cx="8713787" cy="1872208"/>
          </a:xfrm>
        </p:spPr>
      </p:pic>
    </p:spTree>
    <p:extLst>
      <p:ext uri="{BB962C8B-B14F-4D97-AF65-F5344CB8AC3E}">
        <p14:creationId xmlns:p14="http://schemas.microsoft.com/office/powerpoint/2010/main" val="337309082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Structured questions</a:t>
            </a: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0405" y="2666984"/>
            <a:ext cx="31752" cy="609631"/>
          </a:xfr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93382"/>
            <a:ext cx="9144000" cy="1156736"/>
          </a:xfrm>
          <a:prstGeom prst="rect">
            <a:avLst/>
          </a:prstGeom>
        </p:spPr>
      </p:pic>
    </p:spTree>
    <p:extLst>
      <p:ext uri="{BB962C8B-B14F-4D97-AF65-F5344CB8AC3E}">
        <p14:creationId xmlns:p14="http://schemas.microsoft.com/office/powerpoint/2010/main" val="1637118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71550"/>
            <a:ext cx="8496944" cy="3686150"/>
          </a:xfrm>
        </p:spPr>
        <p:txBody>
          <a:bodyPr/>
          <a:lstStyle/>
          <a:p>
            <a:pPr marL="0" lvl="0" indent="0">
              <a:buNone/>
            </a:pPr>
            <a:r>
              <a:rPr lang="en-AU" dirty="0">
                <a:latin typeface="+mj-lt"/>
              </a:rPr>
              <a:t>The copyright in this PowerPoint presentation is owned by the Victorian Curriculum and Assessment Authority or in the case of some materials, by third parties. No part may be reproduced by any process except in accordance with the provisions of the Copyright Act 1968 or with permission from the Copyright Officer at the Victorian Curriculum and Assessment Authority. </a:t>
            </a:r>
          </a:p>
          <a:p>
            <a:endParaRPr lang="en-AU" dirty="0">
              <a:latin typeface="+mj-lt"/>
            </a:endParaRPr>
          </a:p>
          <a:p>
            <a:endParaRPr lang="en-AU" dirty="0"/>
          </a:p>
        </p:txBody>
      </p:sp>
    </p:spTree>
    <p:extLst>
      <p:ext uri="{BB962C8B-B14F-4D97-AF65-F5344CB8AC3E}">
        <p14:creationId xmlns:p14="http://schemas.microsoft.com/office/powerpoint/2010/main" val="408150879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11510"/>
            <a:ext cx="8352928" cy="3312368"/>
          </a:xfrm>
        </p:spPr>
        <p:txBody>
          <a:bodyPr/>
          <a:lstStyle/>
          <a:p>
            <a:r>
              <a:rPr lang="en-AU" dirty="0"/>
              <a:t>Unit 3 Changing the land</a:t>
            </a:r>
          </a:p>
        </p:txBody>
      </p:sp>
    </p:spTree>
    <p:extLst>
      <p:ext uri="{BB962C8B-B14F-4D97-AF65-F5344CB8AC3E}">
        <p14:creationId xmlns:p14="http://schemas.microsoft.com/office/powerpoint/2010/main" val="3381329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424936" cy="3456384"/>
          </a:xfrm>
        </p:spPr>
        <p:txBody>
          <a:bodyPr/>
          <a:lstStyle/>
          <a:p>
            <a:r>
              <a:rPr lang="en-AU" dirty="0"/>
              <a:t>Unit 4 : Human population trends and issues</a:t>
            </a:r>
          </a:p>
        </p:txBody>
      </p:sp>
    </p:spTree>
    <p:extLst>
      <p:ext uri="{BB962C8B-B14F-4D97-AF65-F5344CB8AC3E}">
        <p14:creationId xmlns:p14="http://schemas.microsoft.com/office/powerpoint/2010/main" val="87816697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Area of Study 2   Outcome 2 </a:t>
            </a:r>
          </a:p>
        </p:txBody>
      </p:sp>
      <p:sp>
        <p:nvSpPr>
          <p:cNvPr id="3" name="Content Placeholder 2"/>
          <p:cNvSpPr>
            <a:spLocks noGrp="1"/>
          </p:cNvSpPr>
          <p:nvPr>
            <p:ph idx="1"/>
          </p:nvPr>
        </p:nvSpPr>
        <p:spPr/>
        <p:txBody>
          <a:bodyPr/>
          <a:lstStyle/>
          <a:p>
            <a:pPr marL="0" indent="0">
              <a:buNone/>
            </a:pPr>
            <a:r>
              <a:rPr lang="en-AU" dirty="0"/>
              <a:t>Key skill</a:t>
            </a:r>
          </a:p>
          <a:p>
            <a:r>
              <a:rPr lang="en-AU" dirty="0"/>
              <a:t>analyse the causes and impacts of issues and challenges that arise in responding to these issues</a:t>
            </a:r>
          </a:p>
        </p:txBody>
      </p:sp>
    </p:spTree>
    <p:extLst>
      <p:ext uri="{BB962C8B-B14F-4D97-AF65-F5344CB8AC3E}">
        <p14:creationId xmlns:p14="http://schemas.microsoft.com/office/powerpoint/2010/main" val="390109852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1510"/>
            <a:ext cx="8568952" cy="3528392"/>
          </a:xfrm>
        </p:spPr>
        <p:txBody>
          <a:bodyPr/>
          <a:lstStyle/>
          <a:p>
            <a:r>
              <a:rPr lang="en-AU" dirty="0"/>
              <a:t>Unit 3 and 4 Assessment</a:t>
            </a:r>
          </a:p>
        </p:txBody>
      </p:sp>
    </p:spTree>
    <p:extLst>
      <p:ext uri="{BB962C8B-B14F-4D97-AF65-F5344CB8AC3E}">
        <p14:creationId xmlns:p14="http://schemas.microsoft.com/office/powerpoint/2010/main" val="123827270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 </a:t>
            </a:r>
          </a:p>
        </p:txBody>
      </p:sp>
      <p:sp>
        <p:nvSpPr>
          <p:cNvPr id="3" name="Content Placeholder 2"/>
          <p:cNvSpPr>
            <a:spLocks noGrp="1"/>
          </p:cNvSpPr>
          <p:nvPr>
            <p:ph idx="1"/>
          </p:nvPr>
        </p:nvSpPr>
        <p:spPr/>
        <p:txBody>
          <a:bodyPr/>
          <a:lstStyle/>
          <a:p>
            <a:pPr marL="0" indent="0">
              <a:buNone/>
            </a:pPr>
            <a:r>
              <a:rPr lang="en-AU" dirty="0"/>
              <a:t>For more information visit the VCAA website for:</a:t>
            </a:r>
          </a:p>
          <a:p>
            <a:pPr marL="0" indent="0">
              <a:buNone/>
            </a:pPr>
            <a:endParaRPr lang="en-AU" dirty="0"/>
          </a:p>
          <a:p>
            <a:r>
              <a:rPr lang="en-AU" dirty="0"/>
              <a:t>VCE Geography Study Design</a:t>
            </a:r>
          </a:p>
          <a:p>
            <a:r>
              <a:rPr lang="en-US" dirty="0"/>
              <a:t>VCE Geography Advice for Teachers 2022 - 2026</a:t>
            </a:r>
          </a:p>
          <a:p>
            <a:r>
              <a:rPr lang="en-US" dirty="0"/>
              <a:t>Examination Specifications (not available as yet)</a:t>
            </a:r>
          </a:p>
        </p:txBody>
      </p:sp>
    </p:spTree>
    <p:extLst>
      <p:ext uri="{BB962C8B-B14F-4D97-AF65-F5344CB8AC3E}">
        <p14:creationId xmlns:p14="http://schemas.microsoft.com/office/powerpoint/2010/main" val="25840050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84976" cy="4876006"/>
          </a:xfrm>
        </p:spPr>
        <p:txBody>
          <a:bodyPr/>
          <a:lstStyle/>
          <a:p>
            <a:pPr marL="0" indent="0">
              <a:buNone/>
            </a:pPr>
            <a:endParaRPr lang="en-US" dirty="0"/>
          </a:p>
          <a:p>
            <a:pPr marL="0" indent="0">
              <a:buNone/>
            </a:pPr>
            <a:r>
              <a:rPr lang="en-AU" sz="3200" dirty="0">
                <a:solidFill>
                  <a:srgbClr val="0070C0"/>
                </a:solidFill>
              </a:rPr>
              <a:t>Contact</a:t>
            </a:r>
            <a:r>
              <a:rPr lang="en-AU" dirty="0">
                <a:solidFill>
                  <a:srgbClr val="0099E3"/>
                </a:solidFill>
              </a:rPr>
              <a:t> </a:t>
            </a:r>
          </a:p>
          <a:p>
            <a:pPr marL="0" indent="0" algn="ctr">
              <a:buNone/>
              <a:defRPr/>
            </a:pPr>
            <a:r>
              <a:rPr lang="en-AU" dirty="0">
                <a:latin typeface="+mj-lt"/>
              </a:rPr>
              <a:t>Leonie Brown</a:t>
            </a:r>
          </a:p>
          <a:p>
            <a:pPr marL="0" indent="0" algn="ctr">
              <a:buNone/>
              <a:defRPr/>
            </a:pPr>
            <a:r>
              <a:rPr lang="en-AU" dirty="0">
                <a:latin typeface="+mj-lt"/>
              </a:rPr>
              <a:t>VCAA Humanities Curriculum Manager</a:t>
            </a:r>
          </a:p>
          <a:p>
            <a:pPr marL="0" indent="0" algn="ctr">
              <a:buNone/>
              <a:defRPr/>
            </a:pPr>
            <a:r>
              <a:rPr lang="en-AU" dirty="0">
                <a:latin typeface="+mj-lt"/>
                <a:hlinkClick r:id="rId2"/>
              </a:rPr>
              <a:t>Leonie.Brown4@education.vic.gov.au</a:t>
            </a:r>
            <a:endParaRPr lang="en-AU" dirty="0">
              <a:latin typeface="+mj-lt"/>
            </a:endParaRPr>
          </a:p>
          <a:p>
            <a:pPr marL="0" indent="0" algn="ctr">
              <a:buNone/>
              <a:defRPr/>
            </a:pPr>
            <a:endParaRPr lang="en-AU" dirty="0">
              <a:latin typeface="+mj-lt"/>
            </a:endParaRPr>
          </a:p>
          <a:p>
            <a:pPr marL="0" indent="0" algn="ctr">
              <a:buNone/>
              <a:defRPr/>
            </a:pPr>
            <a:r>
              <a:rPr lang="en-AU" dirty="0">
                <a:latin typeface="+mj-lt"/>
              </a:rPr>
              <a:t>Phone 03 9059 5143</a:t>
            </a:r>
          </a:p>
          <a:p>
            <a:pPr marL="0" indent="0" algn="ctr">
              <a:buNone/>
              <a:defRPr/>
            </a:pPr>
            <a:r>
              <a:rPr lang="en-AU" dirty="0">
                <a:latin typeface="+mj-lt"/>
              </a:rPr>
              <a:t>Mobile 0407 279 470</a:t>
            </a:r>
          </a:p>
          <a:p>
            <a:pPr marL="0" indent="0">
              <a:buNone/>
            </a:pPr>
            <a:endParaRPr lang="en-AU" dirty="0"/>
          </a:p>
          <a:p>
            <a:pPr marL="0" indent="0">
              <a:buNone/>
            </a:pPr>
            <a:r>
              <a:rPr lang="en-AU" dirty="0">
                <a:solidFill>
                  <a:srgbClr val="0099E3"/>
                </a:solidFill>
              </a:rPr>
              <a:t>                                           </a:t>
            </a:r>
            <a:r>
              <a:rPr lang="en-AU" dirty="0">
                <a:solidFill>
                  <a:srgbClr val="0070C0"/>
                </a:solidFill>
              </a:rPr>
              <a:t>Thank you</a:t>
            </a:r>
            <a:br>
              <a:rPr lang="en-AU" dirty="0">
                <a:solidFill>
                  <a:srgbClr val="0070C0"/>
                </a:solidFill>
              </a:rPr>
            </a:br>
            <a:endParaRPr lang="en-AU" dirty="0">
              <a:solidFill>
                <a:srgbClr val="0070C0"/>
              </a:solidFill>
            </a:endParaRPr>
          </a:p>
        </p:txBody>
      </p:sp>
    </p:spTree>
    <p:extLst>
      <p:ext uri="{BB962C8B-B14F-4D97-AF65-F5344CB8AC3E}">
        <p14:creationId xmlns:p14="http://schemas.microsoft.com/office/powerpoint/2010/main" val="286578002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6317"/>
          </a:xfrm>
        </p:spPr>
        <p:txBody>
          <a:bodyPr/>
          <a:lstStyle/>
          <a:p>
            <a:pPr algn="ctr"/>
            <a:r>
              <a:rPr lang="en-AU" dirty="0">
                <a:solidFill>
                  <a:srgbClr val="0070C0"/>
                </a:solidFill>
              </a:rPr>
              <a:t>Acknowledgment of Country</a:t>
            </a:r>
            <a:endParaRPr lang="en-AU" dirty="0"/>
          </a:p>
        </p:txBody>
      </p:sp>
      <p:sp>
        <p:nvSpPr>
          <p:cNvPr id="3" name="Content Placeholder 2"/>
          <p:cNvSpPr>
            <a:spLocks noGrp="1"/>
          </p:cNvSpPr>
          <p:nvPr>
            <p:ph idx="1"/>
          </p:nvPr>
        </p:nvSpPr>
        <p:spPr>
          <a:xfrm>
            <a:off x="107504" y="987574"/>
            <a:ext cx="8784976" cy="333184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For those of you in the Melbourne metropolitan area, we acknowledge the traditional custodians of the Kulin Nations. For myself, I acknowledge the </a:t>
            </a:r>
            <a:r>
              <a:rPr lang="en-AU" sz="1100" b="0" i="1" dirty="0" err="1">
                <a:latin typeface="Arial" panose="020B0604020202020204" pitchFamily="34" charset="0"/>
                <a:ea typeface="Times New Roman" panose="02020603050405020304" pitchFamily="18" charset="0"/>
                <a:cs typeface="Arial" panose="020B0604020202020204" pitchFamily="34" charset="0"/>
              </a:rPr>
              <a:t>Wadawurrung</a:t>
            </a:r>
            <a:r>
              <a:rPr lang="en-AU" sz="1100" b="0" i="1" dirty="0">
                <a:latin typeface="Arial" panose="020B0604020202020204" pitchFamily="34" charset="0"/>
                <a:ea typeface="Times New Roman" panose="02020603050405020304" pitchFamily="18" charset="0"/>
                <a:cs typeface="Arial" panose="020B0604020202020204" pitchFamily="34" charset="0"/>
              </a:rPr>
              <a:t> people of the Lake Burrumbeet region, near Ballarat, from where I am working today.</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 I particularly welcome any first nations people who are joining us today.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2"/>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57467910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a:t>
            </a:r>
          </a:p>
        </p:txBody>
      </p:sp>
      <p:sp>
        <p:nvSpPr>
          <p:cNvPr id="3" name="Content Placeholder 2"/>
          <p:cNvSpPr>
            <a:spLocks noGrp="1"/>
          </p:cNvSpPr>
          <p:nvPr>
            <p:ph idx="1"/>
          </p:nvPr>
        </p:nvSpPr>
        <p:spPr/>
        <p:txBody>
          <a:bodyPr/>
          <a:lstStyle/>
          <a:p>
            <a:r>
              <a:rPr lang="en-AU" dirty="0"/>
              <a:t>Support VCE teachers in implementing and delivering the newly accredited Geography Study Design 2022-2026 </a:t>
            </a:r>
          </a:p>
          <a:p>
            <a:endParaRPr lang="en-AU" dirty="0"/>
          </a:p>
          <a:p>
            <a:r>
              <a:rPr lang="en-AU" dirty="0"/>
              <a:t>Answer questions related to the adjusted study design content and school-based assessment in a live Q and A</a:t>
            </a:r>
          </a:p>
          <a:p>
            <a:pPr marL="0" indent="0">
              <a:buNone/>
            </a:pPr>
            <a:r>
              <a:rPr lang="en-AU" dirty="0"/>
              <a:t>   (both pre–sent questions and live) </a:t>
            </a:r>
          </a:p>
          <a:p>
            <a:endParaRPr lang="en-AU" dirty="0"/>
          </a:p>
        </p:txBody>
      </p:sp>
    </p:spTree>
    <p:extLst>
      <p:ext uri="{BB962C8B-B14F-4D97-AF65-F5344CB8AC3E}">
        <p14:creationId xmlns:p14="http://schemas.microsoft.com/office/powerpoint/2010/main" val="31339482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Advice for teachers</a:t>
            </a:r>
          </a:p>
        </p:txBody>
      </p:sp>
      <p:sp>
        <p:nvSpPr>
          <p:cNvPr id="3" name="Content Placeholder 2"/>
          <p:cNvSpPr>
            <a:spLocks noGrp="1"/>
          </p:cNvSpPr>
          <p:nvPr>
            <p:ph idx="1"/>
          </p:nvPr>
        </p:nvSpPr>
        <p:spPr/>
        <p:txBody>
          <a:bodyPr/>
          <a:lstStyle/>
          <a:p>
            <a:pPr marL="0" indent="0">
              <a:buNone/>
            </a:pPr>
            <a:r>
              <a:rPr lang="en-AU" dirty="0"/>
              <a:t>The Geography </a:t>
            </a:r>
            <a:r>
              <a:rPr lang="en-AU" i="1" dirty="0"/>
              <a:t>Advice for teachers</a:t>
            </a:r>
            <a:r>
              <a:rPr lang="en-AU" dirty="0"/>
              <a:t> has been published online and can be accessed from the Geography study web page </a:t>
            </a:r>
          </a:p>
          <a:p>
            <a:pPr marL="0" indent="0">
              <a:buNone/>
            </a:pPr>
            <a:r>
              <a:rPr lang="en-AU" u="sng" dirty="0">
                <a:hlinkClick r:id="rId2"/>
              </a:rPr>
              <a:t>https://www.vcaa.vic.edu.au/curriculum/vce/vce-study-designs/geography/Pages/Index.aspx</a:t>
            </a:r>
            <a:endParaRPr lang="en-AU" u="sng" dirty="0"/>
          </a:p>
          <a:p>
            <a:pPr marL="0" indent="0">
              <a:buNone/>
            </a:pPr>
            <a:endParaRPr lang="en-AU" dirty="0"/>
          </a:p>
          <a:p>
            <a:r>
              <a:rPr lang="en-AU" dirty="0"/>
              <a:t>Please note – Performance Descriptors to be developed</a:t>
            </a:r>
          </a:p>
        </p:txBody>
      </p:sp>
    </p:spTree>
    <p:extLst>
      <p:ext uri="{BB962C8B-B14F-4D97-AF65-F5344CB8AC3E}">
        <p14:creationId xmlns:p14="http://schemas.microsoft.com/office/powerpoint/2010/main" val="38094995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104" y="411510"/>
            <a:ext cx="8672368" cy="4046190"/>
          </a:xfrm>
        </p:spPr>
      </p:pic>
    </p:spTree>
    <p:extLst>
      <p:ext uri="{BB962C8B-B14F-4D97-AF65-F5344CB8AC3E}">
        <p14:creationId xmlns:p14="http://schemas.microsoft.com/office/powerpoint/2010/main" val="31145526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1470"/>
            <a:ext cx="8640960" cy="1217290"/>
          </a:xfrm>
        </p:spPr>
        <p:txBody>
          <a:bodyPr/>
          <a:lstStyle/>
          <a:p>
            <a:r>
              <a:rPr lang="en-AU" dirty="0"/>
              <a:t>Characteristics of the study</a:t>
            </a:r>
          </a:p>
        </p:txBody>
      </p:sp>
      <p:sp>
        <p:nvSpPr>
          <p:cNvPr id="3" name="Content Placeholder 2"/>
          <p:cNvSpPr>
            <a:spLocks noGrp="1"/>
          </p:cNvSpPr>
          <p:nvPr>
            <p:ph idx="1"/>
          </p:nvPr>
        </p:nvSpPr>
        <p:spPr>
          <a:xfrm>
            <a:off x="1259632" y="1131590"/>
            <a:ext cx="7344816" cy="3240360"/>
          </a:xfrm>
        </p:spPr>
        <p:txBody>
          <a:bodyPr/>
          <a:lstStyle/>
          <a:p>
            <a:r>
              <a:rPr lang="en-AU" dirty="0"/>
              <a:t>Key geographical concepts</a:t>
            </a:r>
          </a:p>
          <a:p>
            <a:endParaRPr lang="en-AU" dirty="0"/>
          </a:p>
          <a:p>
            <a:r>
              <a:rPr lang="en-AU" dirty="0"/>
              <a:t>Geographic skills</a:t>
            </a:r>
          </a:p>
          <a:p>
            <a:endParaRPr lang="en-AU" dirty="0"/>
          </a:p>
          <a:p>
            <a:r>
              <a:rPr lang="en-AU" dirty="0"/>
              <a:t>Geospatial technologies</a:t>
            </a:r>
          </a:p>
          <a:p>
            <a:endParaRPr lang="en-AU" dirty="0"/>
          </a:p>
          <a:p>
            <a:r>
              <a:rPr lang="en-AU" dirty="0"/>
              <a:t>Fieldwork Report</a:t>
            </a:r>
          </a:p>
          <a:p>
            <a:endParaRPr lang="en-AU" dirty="0"/>
          </a:p>
        </p:txBody>
      </p:sp>
    </p:spTree>
    <p:extLst>
      <p:ext uri="{BB962C8B-B14F-4D97-AF65-F5344CB8AC3E}">
        <p14:creationId xmlns:p14="http://schemas.microsoft.com/office/powerpoint/2010/main" val="6015899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1510"/>
            <a:ext cx="8568952" cy="3240360"/>
          </a:xfrm>
        </p:spPr>
        <p:txBody>
          <a:bodyPr/>
          <a:lstStyle/>
          <a:p>
            <a:r>
              <a:rPr lang="en-AU" dirty="0"/>
              <a:t>Unit 1 : Hazards and disasters</a:t>
            </a:r>
          </a:p>
        </p:txBody>
      </p:sp>
    </p:spTree>
    <p:extLst>
      <p:ext uri="{BB962C8B-B14F-4D97-AF65-F5344CB8AC3E}">
        <p14:creationId xmlns:p14="http://schemas.microsoft.com/office/powerpoint/2010/main" val="391589181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Terminology – factors </a:t>
            </a:r>
            <a:r>
              <a:rPr lang="en-AU" dirty="0" err="1"/>
              <a:t>AoS</a:t>
            </a:r>
            <a:r>
              <a:rPr lang="en-AU" dirty="0"/>
              <a:t> 1  </a:t>
            </a:r>
          </a:p>
        </p:txBody>
      </p:sp>
      <p:sp>
        <p:nvSpPr>
          <p:cNvPr id="3" name="Content Placeholder 2"/>
          <p:cNvSpPr>
            <a:spLocks noGrp="1"/>
          </p:cNvSpPr>
          <p:nvPr>
            <p:ph idx="1"/>
          </p:nvPr>
        </p:nvSpPr>
        <p:spPr>
          <a:xfrm>
            <a:off x="539552" y="1563638"/>
            <a:ext cx="8496944" cy="2376264"/>
          </a:xfrm>
        </p:spPr>
        <p:txBody>
          <a:bodyPr/>
          <a:lstStyle/>
          <a:p>
            <a:pPr lvl="1">
              <a:buFont typeface="Arial" panose="020B0604020202020204" pitchFamily="34" charset="0"/>
              <a:buChar char="•"/>
            </a:pPr>
            <a:r>
              <a:rPr lang="en-AU" sz="2400" b="1" dirty="0"/>
              <a:t>economic</a:t>
            </a:r>
          </a:p>
          <a:p>
            <a:pPr lvl="1">
              <a:buFont typeface="Arial" panose="020B0604020202020204" pitchFamily="34" charset="0"/>
              <a:buChar char="•"/>
            </a:pPr>
            <a:r>
              <a:rPr lang="en-AU" sz="2400" b="1" dirty="0"/>
              <a:t>social </a:t>
            </a:r>
          </a:p>
          <a:p>
            <a:pPr lvl="1">
              <a:buFont typeface="Arial" panose="020B0604020202020204" pitchFamily="34" charset="0"/>
              <a:buChar char="•"/>
            </a:pPr>
            <a:r>
              <a:rPr lang="en-AU" sz="2400" b="1" dirty="0"/>
              <a:t>political</a:t>
            </a:r>
          </a:p>
          <a:p>
            <a:pPr lvl="1">
              <a:buFont typeface="Arial" panose="020B0604020202020204" pitchFamily="34" charset="0"/>
              <a:buChar char="•"/>
            </a:pPr>
            <a:r>
              <a:rPr lang="en-AU" sz="2400" b="1" dirty="0"/>
              <a:t>environmental </a:t>
            </a:r>
          </a:p>
          <a:p>
            <a:pPr lvl="1">
              <a:buFont typeface="Arial" panose="020B0604020202020204" pitchFamily="34" charset="0"/>
              <a:buChar char="•"/>
            </a:pPr>
            <a:r>
              <a:rPr lang="en-AU" sz="2400" b="1" dirty="0"/>
              <a:t>cultural</a:t>
            </a:r>
          </a:p>
        </p:txBody>
      </p:sp>
    </p:spTree>
    <p:extLst>
      <p:ext uri="{BB962C8B-B14F-4D97-AF65-F5344CB8AC3E}">
        <p14:creationId xmlns:p14="http://schemas.microsoft.com/office/powerpoint/2010/main" val="450491289"/>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DEECD_Description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10D6F-BCFD-4CED-BCD0-BD434EE4B160}">
  <ds:schemaRefs>
    <ds:schemaRef ds:uri="http://purl.org/dc/elements/1.1/"/>
    <ds:schemaRef ds:uri="http://schemas.microsoft.com/office/2006/metadata/properties"/>
    <ds:schemaRef ds:uri="http://schemas.microsoft.com/sharepoint/v3"/>
    <ds:schemaRef ds:uri="db061968-aad3-43c0-93c5-49c4b90a685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E92A1B00-B797-4319-8827-7A122810A560}"/>
</file>

<file path=docProps/app.xml><?xml version="1.0" encoding="utf-8"?>
<Properties xmlns="http://schemas.openxmlformats.org/officeDocument/2006/extended-properties" xmlns:vt="http://schemas.openxmlformats.org/officeDocument/2006/docPropsVTypes">
  <Template>VCAA Powerpoint Template</Template>
  <TotalTime>2418</TotalTime>
  <Words>639</Words>
  <Application>Microsoft Office PowerPoint</Application>
  <PresentationFormat>On-screen Show (16:9)</PresentationFormat>
  <Paragraphs>81</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Times New Roman</vt:lpstr>
      <vt:lpstr>Verdana</vt:lpstr>
      <vt:lpstr>VCAA Powerpoint Template</vt:lpstr>
      <vt:lpstr>VCE Geography</vt:lpstr>
      <vt:lpstr>PowerPoint Presentation</vt:lpstr>
      <vt:lpstr>Acknowledgment of Country</vt:lpstr>
      <vt:lpstr>Purpose</vt:lpstr>
      <vt:lpstr>Advice for teachers</vt:lpstr>
      <vt:lpstr>PowerPoint Presentation</vt:lpstr>
      <vt:lpstr>Characteristics of the study</vt:lpstr>
      <vt:lpstr>Unit 1 : Hazards and disasters</vt:lpstr>
      <vt:lpstr> Terminology – factors AoS 1  </vt:lpstr>
      <vt:lpstr>PowerPoint Presentation</vt:lpstr>
      <vt:lpstr>Advice for teachers</vt:lpstr>
      <vt:lpstr>Unit 2 : Tourism : issues and challenges</vt:lpstr>
      <vt:lpstr>Unit 1 and 2 Assessment</vt:lpstr>
      <vt:lpstr>VCAA Principles of Assessment </vt:lpstr>
      <vt:lpstr>Analysis of geographic data</vt:lpstr>
      <vt:lpstr>Case study</vt:lpstr>
      <vt:lpstr>Multi-media presentation</vt:lpstr>
      <vt:lpstr>Research report</vt:lpstr>
      <vt:lpstr>Structured questions</vt:lpstr>
      <vt:lpstr>Unit 3 Changing the land</vt:lpstr>
      <vt:lpstr>Unit 4 : Human population trends and issues</vt:lpstr>
      <vt:lpstr>Area of Study 2   Outcome 2 </vt:lpstr>
      <vt:lpstr>Unit 3 and 4 Assessment</vt:lpstr>
      <vt:lpstr>Resources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Ruta Marcinkus</cp:lastModifiedBy>
  <cp:revision>90</cp:revision>
  <dcterms:created xsi:type="dcterms:W3CDTF">2019-11-06T22:47:18Z</dcterms:created>
  <dcterms:modified xsi:type="dcterms:W3CDTF">2021-05-18T23:12:06Z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