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handoutMasterIdLst>
    <p:handoutMasterId r:id="rId50"/>
  </p:handoutMasterIdLst>
  <p:sldIdLst>
    <p:sldId id="264" r:id="rId5"/>
    <p:sldId id="315" r:id="rId6"/>
    <p:sldId id="320" r:id="rId7"/>
    <p:sldId id="258" r:id="rId8"/>
    <p:sldId id="260" r:id="rId9"/>
    <p:sldId id="273" r:id="rId10"/>
    <p:sldId id="274" r:id="rId11"/>
    <p:sldId id="275" r:id="rId12"/>
    <p:sldId id="276" r:id="rId13"/>
    <p:sldId id="265" r:id="rId14"/>
    <p:sldId id="277" r:id="rId15"/>
    <p:sldId id="283" r:id="rId16"/>
    <p:sldId id="285" r:id="rId17"/>
    <p:sldId id="286" r:id="rId18"/>
    <p:sldId id="287" r:id="rId19"/>
    <p:sldId id="279" r:id="rId20"/>
    <p:sldId id="291" r:id="rId21"/>
    <p:sldId id="288" r:id="rId22"/>
    <p:sldId id="290" r:id="rId23"/>
    <p:sldId id="296" r:id="rId24"/>
    <p:sldId id="300" r:id="rId25"/>
    <p:sldId id="301" r:id="rId26"/>
    <p:sldId id="298" r:id="rId27"/>
    <p:sldId id="316" r:id="rId28"/>
    <p:sldId id="289" r:id="rId29"/>
    <p:sldId id="317" r:id="rId30"/>
    <p:sldId id="295" r:id="rId31"/>
    <p:sldId id="302" r:id="rId32"/>
    <p:sldId id="294" r:id="rId33"/>
    <p:sldId id="297" r:id="rId34"/>
    <p:sldId id="303" r:id="rId35"/>
    <p:sldId id="318" r:id="rId36"/>
    <p:sldId id="304" r:id="rId37"/>
    <p:sldId id="309" r:id="rId38"/>
    <p:sldId id="305" r:id="rId39"/>
    <p:sldId id="307" r:id="rId40"/>
    <p:sldId id="310" r:id="rId41"/>
    <p:sldId id="308" r:id="rId42"/>
    <p:sldId id="312" r:id="rId43"/>
    <p:sldId id="313" r:id="rId44"/>
    <p:sldId id="314" r:id="rId45"/>
    <p:sldId id="306" r:id="rId46"/>
    <p:sldId id="319" r:id="rId47"/>
    <p:sldId id="263" r:id="rId48"/>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O'Neill" initials="GO" lastIdx="1" clrIdx="0">
    <p:extLst>
      <p:ext uri="{19B8F6BF-5375-455C-9EA6-DF929625EA0E}">
        <p15:presenceInfo xmlns:p15="http://schemas.microsoft.com/office/powerpoint/2012/main" userId="Geoffrey O'Neill" providerId="None"/>
      </p:ext>
    </p:extLst>
  </p:cmAuthor>
  <p:cmAuthor id="2" name="Robyn Douglass" initials="RD" lastIdx="3" clrIdx="1">
    <p:extLst>
      <p:ext uri="{19B8F6BF-5375-455C-9EA6-DF929625EA0E}">
        <p15:presenceInfo xmlns:p15="http://schemas.microsoft.com/office/powerpoint/2012/main" userId="S::Robyn.Douglass@education.vic.gov.au::e3a524c2-4098-407d-8e2e-0b6466bbf4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70C0"/>
    <a:srgbClr val="2A5686"/>
    <a:srgbClr val="0099CC"/>
    <a:srgbClr val="306278"/>
    <a:srgbClr val="468EAE"/>
    <a:srgbClr val="646566"/>
    <a:srgbClr val="C0C0C0"/>
    <a:srgbClr val="75AEC7"/>
    <a:srgbClr val="7778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26" autoAdjust="0"/>
    <p:restoredTop sz="89322" autoAdjust="0"/>
  </p:normalViewPr>
  <p:slideViewPr>
    <p:cSldViewPr>
      <p:cViewPr varScale="1">
        <p:scale>
          <a:sx n="101" d="100"/>
          <a:sy n="101" d="100"/>
        </p:scale>
        <p:origin x="490"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8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22193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3005369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1783254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364400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1281522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2590128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1871398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973606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27</a:t>
            </a:fld>
            <a:endParaRPr lang="en-AU"/>
          </a:p>
        </p:txBody>
      </p:sp>
    </p:spTree>
    <p:extLst>
      <p:ext uri="{BB962C8B-B14F-4D97-AF65-F5344CB8AC3E}">
        <p14:creationId xmlns:p14="http://schemas.microsoft.com/office/powerpoint/2010/main" val="786799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28</a:t>
            </a:fld>
            <a:endParaRPr lang="en-AU"/>
          </a:p>
        </p:txBody>
      </p:sp>
    </p:spTree>
    <p:extLst>
      <p:ext uri="{BB962C8B-B14F-4D97-AF65-F5344CB8AC3E}">
        <p14:creationId xmlns:p14="http://schemas.microsoft.com/office/powerpoint/2010/main" val="584306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1177656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1038100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31</a:t>
            </a:fld>
            <a:endParaRPr lang="en-AU"/>
          </a:p>
        </p:txBody>
      </p:sp>
    </p:spTree>
    <p:extLst>
      <p:ext uri="{BB962C8B-B14F-4D97-AF65-F5344CB8AC3E}">
        <p14:creationId xmlns:p14="http://schemas.microsoft.com/office/powerpoint/2010/main" val="2152003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32</a:t>
            </a:fld>
            <a:endParaRPr lang="en-AU"/>
          </a:p>
        </p:txBody>
      </p:sp>
    </p:spTree>
    <p:extLst>
      <p:ext uri="{BB962C8B-B14F-4D97-AF65-F5344CB8AC3E}">
        <p14:creationId xmlns:p14="http://schemas.microsoft.com/office/powerpoint/2010/main" val="901513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33</a:t>
            </a:fld>
            <a:endParaRPr lang="en-AU"/>
          </a:p>
        </p:txBody>
      </p:sp>
    </p:spTree>
    <p:extLst>
      <p:ext uri="{BB962C8B-B14F-4D97-AF65-F5344CB8AC3E}">
        <p14:creationId xmlns:p14="http://schemas.microsoft.com/office/powerpoint/2010/main" val="1215888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34</a:t>
            </a:fld>
            <a:endParaRPr lang="en-AU"/>
          </a:p>
        </p:txBody>
      </p:sp>
    </p:spTree>
    <p:extLst>
      <p:ext uri="{BB962C8B-B14F-4D97-AF65-F5344CB8AC3E}">
        <p14:creationId xmlns:p14="http://schemas.microsoft.com/office/powerpoint/2010/main" val="4695243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35</a:t>
            </a:fld>
            <a:endParaRPr lang="en-AU"/>
          </a:p>
        </p:txBody>
      </p:sp>
    </p:spTree>
    <p:extLst>
      <p:ext uri="{BB962C8B-B14F-4D97-AF65-F5344CB8AC3E}">
        <p14:creationId xmlns:p14="http://schemas.microsoft.com/office/powerpoint/2010/main" val="2645499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36</a:t>
            </a:fld>
            <a:endParaRPr lang="en-AU"/>
          </a:p>
        </p:txBody>
      </p:sp>
    </p:spTree>
    <p:extLst>
      <p:ext uri="{BB962C8B-B14F-4D97-AF65-F5344CB8AC3E}">
        <p14:creationId xmlns:p14="http://schemas.microsoft.com/office/powerpoint/2010/main" val="16758805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37</a:t>
            </a:fld>
            <a:endParaRPr lang="en-AU"/>
          </a:p>
        </p:txBody>
      </p:sp>
    </p:spTree>
    <p:extLst>
      <p:ext uri="{BB962C8B-B14F-4D97-AF65-F5344CB8AC3E}">
        <p14:creationId xmlns:p14="http://schemas.microsoft.com/office/powerpoint/2010/main" val="28151427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38</a:t>
            </a:fld>
            <a:endParaRPr lang="en-AU"/>
          </a:p>
        </p:txBody>
      </p:sp>
    </p:spTree>
    <p:extLst>
      <p:ext uri="{BB962C8B-B14F-4D97-AF65-F5344CB8AC3E}">
        <p14:creationId xmlns:p14="http://schemas.microsoft.com/office/powerpoint/2010/main" val="2243529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40</a:t>
            </a:fld>
            <a:endParaRPr lang="en-AU"/>
          </a:p>
        </p:txBody>
      </p:sp>
    </p:spTree>
    <p:extLst>
      <p:ext uri="{BB962C8B-B14F-4D97-AF65-F5344CB8AC3E}">
        <p14:creationId xmlns:p14="http://schemas.microsoft.com/office/powerpoint/2010/main" val="454689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41</a:t>
            </a:fld>
            <a:endParaRPr lang="en-AU"/>
          </a:p>
        </p:txBody>
      </p:sp>
    </p:spTree>
    <p:extLst>
      <p:ext uri="{BB962C8B-B14F-4D97-AF65-F5344CB8AC3E}">
        <p14:creationId xmlns:p14="http://schemas.microsoft.com/office/powerpoint/2010/main" val="154484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41798011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42</a:t>
            </a:fld>
            <a:endParaRPr lang="en-AU"/>
          </a:p>
        </p:txBody>
      </p:sp>
    </p:spTree>
    <p:extLst>
      <p:ext uri="{BB962C8B-B14F-4D97-AF65-F5344CB8AC3E}">
        <p14:creationId xmlns:p14="http://schemas.microsoft.com/office/powerpoint/2010/main" val="2227178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2734460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3469717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3671934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698448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799072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3500367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Leonie.Brown4@education.vic.gov.a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VCE Geography</a:t>
            </a:r>
          </a:p>
        </p:txBody>
      </p:sp>
      <p:sp>
        <p:nvSpPr>
          <p:cNvPr id="5" name="Subtitle 4"/>
          <p:cNvSpPr>
            <a:spLocks noGrp="1"/>
          </p:cNvSpPr>
          <p:nvPr>
            <p:ph type="subTitle" idx="1"/>
          </p:nvPr>
        </p:nvSpPr>
        <p:spPr>
          <a:xfrm>
            <a:off x="426070" y="1995686"/>
            <a:ext cx="4680520" cy="1296144"/>
          </a:xfrm>
        </p:spPr>
        <p:txBody>
          <a:bodyPr/>
          <a:lstStyle/>
          <a:p>
            <a:r>
              <a:rPr lang="en-AU" dirty="0"/>
              <a:t>Implementation of VCE Study Design for 2022 -2026</a:t>
            </a:r>
          </a:p>
          <a:p>
            <a:r>
              <a:rPr lang="en-AU" dirty="0"/>
              <a:t>Unit 3 and Unit 4 </a:t>
            </a:r>
          </a:p>
        </p:txBody>
      </p:sp>
    </p:spTree>
    <p:extLst>
      <p:ext uri="{BB962C8B-B14F-4D97-AF65-F5344CB8AC3E}">
        <p14:creationId xmlns:p14="http://schemas.microsoft.com/office/powerpoint/2010/main" val="167564847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7494"/>
            <a:ext cx="8640960" cy="1692188"/>
          </a:xfrm>
        </p:spPr>
        <p:txBody>
          <a:bodyPr/>
          <a:lstStyle/>
          <a:p>
            <a:r>
              <a:rPr lang="en-AU" dirty="0"/>
              <a:t>1. Key Geographical concepts</a:t>
            </a:r>
            <a:br>
              <a:rPr lang="en-AU" dirty="0"/>
            </a:br>
            <a:r>
              <a:rPr lang="en-AU" dirty="0"/>
              <a:t>Environment</a:t>
            </a:r>
          </a:p>
        </p:txBody>
      </p:sp>
      <p:sp>
        <p:nvSpPr>
          <p:cNvPr id="3" name="Content Placeholder 2"/>
          <p:cNvSpPr>
            <a:spLocks noGrp="1"/>
          </p:cNvSpPr>
          <p:nvPr>
            <p:ph idx="1"/>
          </p:nvPr>
        </p:nvSpPr>
        <p:spPr>
          <a:xfrm>
            <a:off x="251520" y="1779662"/>
            <a:ext cx="8496944" cy="2088232"/>
          </a:xfrm>
        </p:spPr>
        <p:txBody>
          <a:bodyPr/>
          <a:lstStyle/>
          <a:p>
            <a:pPr marL="0" indent="0">
              <a:buNone/>
            </a:pPr>
            <a:r>
              <a:rPr lang="en-GB" sz="1800" dirty="0"/>
              <a:t>The environment comprises the living and non-living physical elements and social conditions of the Earth’s surface and atmosphere. The natural environment includes weather and climate, landforms, water features, natural vegetation and soils. The human, social and cultural environment includes surroundings made by people or human-made influences such as settlements, transport routes and nodes, farmlands, and social and political organisations.</a:t>
            </a:r>
            <a:endParaRPr lang="en-AU" sz="1800" dirty="0"/>
          </a:p>
          <a:p>
            <a:endParaRPr lang="en-AU" dirty="0"/>
          </a:p>
        </p:txBody>
      </p:sp>
      <p:sp>
        <p:nvSpPr>
          <p:cNvPr id="4" name="Rectangle 3">
            <a:extLst>
              <a:ext uri="{FF2B5EF4-FFF2-40B4-BE49-F238E27FC236}">
                <a16:creationId xmlns:a16="http://schemas.microsoft.com/office/drawing/2014/main" id="{04BE5940-A129-4DDB-B920-2FF7CB17BB9D}"/>
              </a:ext>
            </a:extLst>
          </p:cNvPr>
          <p:cNvSpPr/>
          <p:nvPr/>
        </p:nvSpPr>
        <p:spPr>
          <a:xfrm>
            <a:off x="7207276" y="516969"/>
            <a:ext cx="1757212" cy="646331"/>
          </a:xfrm>
          <a:prstGeom prst="rect">
            <a:avLst/>
          </a:prstGeom>
        </p:spPr>
        <p:txBody>
          <a:bodyPr wrap="none">
            <a:spAutoFit/>
          </a:bodyPr>
          <a:lstStyle/>
          <a:p>
            <a:r>
              <a:rPr lang="en-AU" sz="3600" b="1" dirty="0">
                <a:solidFill>
                  <a:srgbClr val="0099E3"/>
                </a:solidFill>
                <a:latin typeface="+mn-lt"/>
              </a:rPr>
              <a:t>Page 3</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73906717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471" y="205754"/>
            <a:ext cx="8784976" cy="1268760"/>
          </a:xfrm>
        </p:spPr>
        <p:txBody>
          <a:bodyPr/>
          <a:lstStyle/>
          <a:p>
            <a:r>
              <a:rPr lang="en-AU" dirty="0"/>
              <a:t>Interconnection</a:t>
            </a:r>
          </a:p>
        </p:txBody>
      </p:sp>
      <p:sp>
        <p:nvSpPr>
          <p:cNvPr id="3" name="Content Placeholder 2"/>
          <p:cNvSpPr>
            <a:spLocks noGrp="1"/>
          </p:cNvSpPr>
          <p:nvPr>
            <p:ph idx="1"/>
          </p:nvPr>
        </p:nvSpPr>
        <p:spPr>
          <a:xfrm>
            <a:off x="287524" y="1163300"/>
            <a:ext cx="8568952" cy="3326110"/>
          </a:xfrm>
        </p:spPr>
        <p:txBody>
          <a:bodyPr/>
          <a:lstStyle/>
          <a:p>
            <a:pPr marL="0" indent="0">
              <a:buNone/>
            </a:pPr>
            <a:r>
              <a:rPr lang="en-GB" sz="1800" dirty="0"/>
              <a:t>The concept of interconnection emphasises that no object of geographical study can be viewed in isolation. It is about the ways that geographical phenomena are connected to each other through environmental processes, the movement of people, flows of trade and investment, the purchase of goods and services, cultural influences, the exchange of ideas and information, political power and international agreements. Interconnections can be complex, reciprocal or interdependent, and have a strong influence on the characteristics of places. An understanding of the significance of interconnection leads to holistic thinking and helps students to see the various aspects of geography as connected rather than as separate bodies of knowledge. </a:t>
            </a:r>
            <a:endParaRPr lang="en-AU" sz="1800" dirty="0"/>
          </a:p>
          <a:p>
            <a:endParaRPr lang="en-AU" dirty="0"/>
          </a:p>
        </p:txBody>
      </p:sp>
      <p:sp>
        <p:nvSpPr>
          <p:cNvPr id="4" name="Rectangle 3">
            <a:extLst>
              <a:ext uri="{FF2B5EF4-FFF2-40B4-BE49-F238E27FC236}">
                <a16:creationId xmlns:a16="http://schemas.microsoft.com/office/drawing/2014/main" id="{BAF321DC-2313-4851-8898-74148EC55707}"/>
              </a:ext>
            </a:extLst>
          </p:cNvPr>
          <p:cNvSpPr/>
          <p:nvPr/>
        </p:nvSpPr>
        <p:spPr>
          <a:xfrm>
            <a:off x="7207276" y="516969"/>
            <a:ext cx="1672253" cy="646331"/>
          </a:xfrm>
          <a:prstGeom prst="rect">
            <a:avLst/>
          </a:prstGeom>
        </p:spPr>
        <p:txBody>
          <a:bodyPr wrap="none">
            <a:spAutoFit/>
          </a:bodyPr>
          <a:lstStyle/>
          <a:p>
            <a:r>
              <a:rPr lang="en-AU" sz="3600" b="1" dirty="0">
                <a:solidFill>
                  <a:srgbClr val="0099E3"/>
                </a:solidFill>
                <a:latin typeface="+mn-lt"/>
              </a:rPr>
              <a:t>Page 7</a:t>
            </a:r>
            <a:endParaRPr lang="en-AU" b="1" dirty="0">
              <a:latin typeface="+mn-lt"/>
            </a:endParaRPr>
          </a:p>
        </p:txBody>
      </p:sp>
    </p:spTree>
    <p:extLst>
      <p:ext uri="{BB962C8B-B14F-4D97-AF65-F5344CB8AC3E}">
        <p14:creationId xmlns:p14="http://schemas.microsoft.com/office/powerpoint/2010/main" val="4473224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2. Geographical skills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6669088"/>
              </p:ext>
            </p:extLst>
          </p:nvPr>
        </p:nvGraphicFramePr>
        <p:xfrm>
          <a:off x="1619672" y="1779662"/>
          <a:ext cx="5854051" cy="1891950"/>
        </p:xfrm>
        <a:graphic>
          <a:graphicData uri="http://schemas.openxmlformats.org/drawingml/2006/table">
            <a:tbl>
              <a:tblPr>
                <a:tableStyleId>{5940675A-B579-460E-94D1-54222C63F5DA}</a:tableStyleId>
              </a:tblPr>
              <a:tblGrid>
                <a:gridCol w="1577945">
                  <a:extLst>
                    <a:ext uri="{9D8B030D-6E8A-4147-A177-3AD203B41FA5}">
                      <a16:colId xmlns:a16="http://schemas.microsoft.com/office/drawing/2014/main" val="2316068800"/>
                    </a:ext>
                  </a:extLst>
                </a:gridCol>
                <a:gridCol w="2804246">
                  <a:extLst>
                    <a:ext uri="{9D8B030D-6E8A-4147-A177-3AD203B41FA5}">
                      <a16:colId xmlns:a16="http://schemas.microsoft.com/office/drawing/2014/main" val="1654814341"/>
                    </a:ext>
                  </a:extLst>
                </a:gridCol>
                <a:gridCol w="367965">
                  <a:extLst>
                    <a:ext uri="{9D8B030D-6E8A-4147-A177-3AD203B41FA5}">
                      <a16:colId xmlns:a16="http://schemas.microsoft.com/office/drawing/2014/main" val="853219861"/>
                    </a:ext>
                  </a:extLst>
                </a:gridCol>
                <a:gridCol w="367965">
                  <a:extLst>
                    <a:ext uri="{9D8B030D-6E8A-4147-A177-3AD203B41FA5}">
                      <a16:colId xmlns:a16="http://schemas.microsoft.com/office/drawing/2014/main" val="1432699346"/>
                    </a:ext>
                  </a:extLst>
                </a:gridCol>
                <a:gridCol w="367965">
                  <a:extLst>
                    <a:ext uri="{9D8B030D-6E8A-4147-A177-3AD203B41FA5}">
                      <a16:colId xmlns:a16="http://schemas.microsoft.com/office/drawing/2014/main" val="2992804328"/>
                    </a:ext>
                  </a:extLst>
                </a:gridCol>
                <a:gridCol w="367965">
                  <a:extLst>
                    <a:ext uri="{9D8B030D-6E8A-4147-A177-3AD203B41FA5}">
                      <a16:colId xmlns:a16="http://schemas.microsoft.com/office/drawing/2014/main" val="346312436"/>
                    </a:ext>
                  </a:extLst>
                </a:gridCol>
              </a:tblGrid>
              <a:tr h="361775">
                <a:tc rowSpan="2">
                  <a:txBody>
                    <a:bodyPr/>
                    <a:lstStyle/>
                    <a:p>
                      <a:pPr>
                        <a:lnSpc>
                          <a:spcPts val="1200"/>
                        </a:lnSpc>
                        <a:spcBef>
                          <a:spcPts val="400"/>
                        </a:spcBef>
                        <a:spcAft>
                          <a:spcPts val="400"/>
                        </a:spcAft>
                      </a:pPr>
                      <a:r>
                        <a:rPr lang="en-GB" sz="1200" dirty="0">
                          <a:effectLst/>
                        </a:rPr>
                        <a:t>Skill</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rowSpan="2">
                  <a:txBody>
                    <a:bodyPr/>
                    <a:lstStyle/>
                    <a:p>
                      <a:pPr>
                        <a:lnSpc>
                          <a:spcPts val="1200"/>
                        </a:lnSpc>
                        <a:spcBef>
                          <a:spcPts val="400"/>
                        </a:spcBef>
                        <a:spcAft>
                          <a:spcPts val="400"/>
                        </a:spcAft>
                      </a:pPr>
                      <a:r>
                        <a:rPr lang="en-GB" sz="1200" dirty="0">
                          <a:effectLst/>
                        </a:rPr>
                        <a:t>Description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gridSpan="4">
                  <a:txBody>
                    <a:bodyPr/>
                    <a:lstStyle/>
                    <a:p>
                      <a:pPr algn="ctr">
                        <a:lnSpc>
                          <a:spcPts val="1200"/>
                        </a:lnSpc>
                        <a:spcBef>
                          <a:spcPts val="200"/>
                        </a:spcBef>
                        <a:spcAft>
                          <a:spcPts val="200"/>
                        </a:spcAft>
                      </a:pPr>
                      <a:r>
                        <a:rPr lang="en-GB" sz="1200" dirty="0">
                          <a:effectLst/>
                        </a:rPr>
                        <a:t>Unit application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57448282"/>
                  </a:ext>
                </a:extLst>
              </a:tr>
              <a:tr h="361775">
                <a:tc vMerge="1">
                  <a:txBody>
                    <a:bodyPr/>
                    <a:lstStyle/>
                    <a:p>
                      <a:endParaRPr lang="en-AU"/>
                    </a:p>
                  </a:txBody>
                  <a:tcPr/>
                </a:tc>
                <a:tc vMerge="1">
                  <a:txBody>
                    <a:bodyPr/>
                    <a:lstStyle/>
                    <a:p>
                      <a:endParaRPr lang="en-AU"/>
                    </a:p>
                  </a:txBody>
                  <a:tcPr/>
                </a:tc>
                <a:tc>
                  <a:txBody>
                    <a:bodyPr/>
                    <a:lstStyle/>
                    <a:p>
                      <a:pPr algn="ctr">
                        <a:lnSpc>
                          <a:spcPts val="1200"/>
                        </a:lnSpc>
                        <a:spcBef>
                          <a:spcPts val="200"/>
                        </a:spcBef>
                        <a:spcAft>
                          <a:spcPts val="200"/>
                        </a:spcAft>
                      </a:pPr>
                      <a:r>
                        <a:rPr lang="en-GB" sz="1200">
                          <a:effectLst/>
                        </a:rPr>
                        <a:t>1</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a:effectLst/>
                        </a:rPr>
                        <a:t>2</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3</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4</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extLst>
                  <a:ext uri="{0D108BD9-81ED-4DB2-BD59-A6C34878D82A}">
                    <a16:rowId xmlns:a16="http://schemas.microsoft.com/office/drawing/2014/main" val="4059392712"/>
                  </a:ext>
                </a:extLst>
              </a:tr>
              <a:tr h="1045804">
                <a:tc>
                  <a:txBody>
                    <a:bodyPr/>
                    <a:lstStyle/>
                    <a:p>
                      <a:pPr>
                        <a:lnSpc>
                          <a:spcPts val="1200"/>
                        </a:lnSpc>
                        <a:spcBef>
                          <a:spcPts val="200"/>
                        </a:spcBef>
                        <a:spcAft>
                          <a:spcPts val="200"/>
                        </a:spcAft>
                      </a:pPr>
                      <a:r>
                        <a:rPr lang="en-AU" sz="1200" dirty="0">
                          <a:effectLst/>
                        </a:rPr>
                        <a:t>Cartography – map creation</a:t>
                      </a:r>
                      <a:endParaRPr lang="en-AU" sz="1200" dirty="0">
                        <a:effectLst/>
                        <a:latin typeface="+mj-lt"/>
                        <a:ea typeface="Arial" panose="020B0604020202020204" pitchFamily="34" charset="0"/>
                        <a:cs typeface="Arial" panose="020B0604020202020204" pitchFamily="34" charset="0"/>
                      </a:endParaRPr>
                    </a:p>
                  </a:txBody>
                  <a:tcPr marL="50800" marR="50800" marT="50800" marB="50800"/>
                </a:tc>
                <a:tc>
                  <a:txBody>
                    <a:bodyPr/>
                    <a:lstStyle/>
                    <a:p>
                      <a:pPr>
                        <a:lnSpc>
                          <a:spcPts val="1200"/>
                        </a:lnSpc>
                        <a:spcBef>
                          <a:spcPts val="200"/>
                        </a:spcBef>
                        <a:spcAft>
                          <a:spcPts val="200"/>
                        </a:spcAft>
                      </a:pPr>
                      <a:r>
                        <a:rPr lang="en-GB" sz="1200" dirty="0">
                          <a:solidFill>
                            <a:srgbClr val="0099E3"/>
                          </a:solidFill>
                          <a:effectLst/>
                        </a:rPr>
                        <a:t>Use of both primary data collected in the field and secondary data from online databases to create maps and map layers using geospatial technologies. </a:t>
                      </a:r>
                      <a:r>
                        <a:rPr lang="en-GB" sz="1200" dirty="0">
                          <a:effectLst/>
                        </a:rPr>
                        <a:t>These maps should be at an appropriate scale and follow geographic conventions</a:t>
                      </a:r>
                      <a:endParaRPr lang="en-AU" sz="1200" dirty="0">
                        <a:effectLst/>
                        <a:latin typeface="+mj-lt"/>
                        <a:ea typeface="Arial" panose="020B0604020202020204" pitchFamily="34" charset="0"/>
                        <a:cs typeface="Arial" panose="020B0604020202020204" pitchFamily="34" charset="0"/>
                      </a:endParaRPr>
                    </a:p>
                  </a:txBody>
                  <a:tcPr marL="50800" marR="50800" marT="50800" marB="50800"/>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501164295"/>
                  </a:ext>
                </a:extLst>
              </a:tr>
            </a:tbl>
          </a:graphicData>
        </a:graphic>
      </p:graphicFrame>
      <p:sp>
        <p:nvSpPr>
          <p:cNvPr id="4" name="Rectangle 3">
            <a:extLst>
              <a:ext uri="{FF2B5EF4-FFF2-40B4-BE49-F238E27FC236}">
                <a16:creationId xmlns:a16="http://schemas.microsoft.com/office/drawing/2014/main" id="{8DE1F8E1-F8BE-4FC7-BFB4-0589627C23F8}"/>
              </a:ext>
            </a:extLst>
          </p:cNvPr>
          <p:cNvSpPr/>
          <p:nvPr/>
        </p:nvSpPr>
        <p:spPr>
          <a:xfrm>
            <a:off x="7207276" y="516969"/>
            <a:ext cx="1757212" cy="646331"/>
          </a:xfrm>
          <a:prstGeom prst="rect">
            <a:avLst/>
          </a:prstGeom>
        </p:spPr>
        <p:txBody>
          <a:bodyPr wrap="none">
            <a:spAutoFit/>
          </a:bodyPr>
          <a:lstStyle/>
          <a:p>
            <a:r>
              <a:rPr lang="en-AU" sz="3600" b="1" dirty="0">
                <a:solidFill>
                  <a:srgbClr val="0099E3"/>
                </a:solidFill>
                <a:latin typeface="+mn-lt"/>
              </a:rPr>
              <a:t>Page 9</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62230905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Geographical skills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57905680"/>
              </p:ext>
            </p:extLst>
          </p:nvPr>
        </p:nvGraphicFramePr>
        <p:xfrm>
          <a:off x="1608970" y="1851670"/>
          <a:ext cx="5854051" cy="1769354"/>
        </p:xfrm>
        <a:graphic>
          <a:graphicData uri="http://schemas.openxmlformats.org/drawingml/2006/table">
            <a:tbl>
              <a:tblPr>
                <a:tableStyleId>{5940675A-B579-460E-94D1-54222C63F5DA}</a:tableStyleId>
              </a:tblPr>
              <a:tblGrid>
                <a:gridCol w="1577945">
                  <a:extLst>
                    <a:ext uri="{9D8B030D-6E8A-4147-A177-3AD203B41FA5}">
                      <a16:colId xmlns:a16="http://schemas.microsoft.com/office/drawing/2014/main" val="2316068800"/>
                    </a:ext>
                  </a:extLst>
                </a:gridCol>
                <a:gridCol w="2804246">
                  <a:extLst>
                    <a:ext uri="{9D8B030D-6E8A-4147-A177-3AD203B41FA5}">
                      <a16:colId xmlns:a16="http://schemas.microsoft.com/office/drawing/2014/main" val="1654814341"/>
                    </a:ext>
                  </a:extLst>
                </a:gridCol>
                <a:gridCol w="367965">
                  <a:extLst>
                    <a:ext uri="{9D8B030D-6E8A-4147-A177-3AD203B41FA5}">
                      <a16:colId xmlns:a16="http://schemas.microsoft.com/office/drawing/2014/main" val="853219861"/>
                    </a:ext>
                  </a:extLst>
                </a:gridCol>
                <a:gridCol w="367965">
                  <a:extLst>
                    <a:ext uri="{9D8B030D-6E8A-4147-A177-3AD203B41FA5}">
                      <a16:colId xmlns:a16="http://schemas.microsoft.com/office/drawing/2014/main" val="1432699346"/>
                    </a:ext>
                  </a:extLst>
                </a:gridCol>
                <a:gridCol w="367965">
                  <a:extLst>
                    <a:ext uri="{9D8B030D-6E8A-4147-A177-3AD203B41FA5}">
                      <a16:colId xmlns:a16="http://schemas.microsoft.com/office/drawing/2014/main" val="2992804328"/>
                    </a:ext>
                  </a:extLst>
                </a:gridCol>
                <a:gridCol w="367965">
                  <a:extLst>
                    <a:ext uri="{9D8B030D-6E8A-4147-A177-3AD203B41FA5}">
                      <a16:colId xmlns:a16="http://schemas.microsoft.com/office/drawing/2014/main" val="346312436"/>
                    </a:ext>
                  </a:extLst>
                </a:gridCol>
              </a:tblGrid>
              <a:tr h="361775">
                <a:tc rowSpan="2">
                  <a:txBody>
                    <a:bodyPr/>
                    <a:lstStyle/>
                    <a:p>
                      <a:pPr>
                        <a:lnSpc>
                          <a:spcPts val="1200"/>
                        </a:lnSpc>
                        <a:spcBef>
                          <a:spcPts val="400"/>
                        </a:spcBef>
                        <a:spcAft>
                          <a:spcPts val="400"/>
                        </a:spcAft>
                      </a:pPr>
                      <a:r>
                        <a:rPr lang="en-GB" sz="1200" dirty="0">
                          <a:effectLst/>
                        </a:rPr>
                        <a:t>Skill</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rowSpan="2">
                  <a:txBody>
                    <a:bodyPr/>
                    <a:lstStyle/>
                    <a:p>
                      <a:pPr>
                        <a:lnSpc>
                          <a:spcPts val="1200"/>
                        </a:lnSpc>
                        <a:spcBef>
                          <a:spcPts val="400"/>
                        </a:spcBef>
                        <a:spcAft>
                          <a:spcPts val="400"/>
                        </a:spcAft>
                      </a:pPr>
                      <a:r>
                        <a:rPr lang="en-GB" sz="1200" dirty="0">
                          <a:effectLst/>
                        </a:rPr>
                        <a:t>Description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gridSpan="4">
                  <a:txBody>
                    <a:bodyPr/>
                    <a:lstStyle/>
                    <a:p>
                      <a:pPr algn="ctr">
                        <a:lnSpc>
                          <a:spcPts val="1200"/>
                        </a:lnSpc>
                        <a:spcBef>
                          <a:spcPts val="200"/>
                        </a:spcBef>
                        <a:spcAft>
                          <a:spcPts val="200"/>
                        </a:spcAft>
                      </a:pPr>
                      <a:r>
                        <a:rPr lang="en-GB" sz="1200" dirty="0">
                          <a:effectLst/>
                        </a:rPr>
                        <a:t>Unit application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57448282"/>
                  </a:ext>
                </a:extLst>
              </a:tr>
              <a:tr h="361775">
                <a:tc vMerge="1">
                  <a:txBody>
                    <a:bodyPr/>
                    <a:lstStyle/>
                    <a:p>
                      <a:endParaRPr lang="en-AU"/>
                    </a:p>
                  </a:txBody>
                  <a:tcPr/>
                </a:tc>
                <a:tc vMerge="1">
                  <a:txBody>
                    <a:bodyPr/>
                    <a:lstStyle/>
                    <a:p>
                      <a:endParaRPr lang="en-AU"/>
                    </a:p>
                  </a:txBody>
                  <a:tcPr/>
                </a:tc>
                <a:tc>
                  <a:txBody>
                    <a:bodyPr/>
                    <a:lstStyle/>
                    <a:p>
                      <a:pPr algn="ctr">
                        <a:lnSpc>
                          <a:spcPts val="1200"/>
                        </a:lnSpc>
                        <a:spcBef>
                          <a:spcPts val="200"/>
                        </a:spcBef>
                        <a:spcAft>
                          <a:spcPts val="200"/>
                        </a:spcAft>
                      </a:pPr>
                      <a:r>
                        <a:rPr lang="en-GB" sz="1200">
                          <a:effectLst/>
                        </a:rPr>
                        <a:t>1</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2</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3</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4</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extLst>
                  <a:ext uri="{0D108BD9-81ED-4DB2-BD59-A6C34878D82A}">
                    <a16:rowId xmlns:a16="http://schemas.microsoft.com/office/drawing/2014/main" val="4059392712"/>
                  </a:ext>
                </a:extLst>
              </a:tr>
              <a:tr h="1045804">
                <a:tc>
                  <a:txBody>
                    <a:bodyPr/>
                    <a:lstStyle/>
                    <a:p>
                      <a:pPr>
                        <a:lnSpc>
                          <a:spcPts val="1200"/>
                        </a:lnSpc>
                        <a:spcBef>
                          <a:spcPts val="200"/>
                        </a:spcBef>
                        <a:spcAft>
                          <a:spcPts val="200"/>
                        </a:spcAft>
                      </a:pPr>
                      <a:r>
                        <a:rPr lang="en-GB" sz="1200" dirty="0">
                          <a:solidFill>
                            <a:srgbClr val="0099E3"/>
                          </a:solidFill>
                          <a:effectLst/>
                        </a:rPr>
                        <a:t>Analysing geospatial information</a:t>
                      </a:r>
                      <a:endParaRPr lang="en-AU" sz="1200" dirty="0">
                        <a:solidFill>
                          <a:srgbClr val="0099E3"/>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marL="0" marR="0" lvl="0" indent="0" algn="l" defTabSz="914400" rtl="0" eaLnBrk="1" fontAlgn="auto" latinLnBrk="0" hangingPunct="1">
                        <a:lnSpc>
                          <a:spcPts val="1200"/>
                        </a:lnSpc>
                        <a:spcBef>
                          <a:spcPts val="200"/>
                        </a:spcBef>
                        <a:spcAft>
                          <a:spcPts val="200"/>
                        </a:spcAft>
                        <a:buClrTx/>
                        <a:buSzTx/>
                        <a:buFontTx/>
                        <a:buNone/>
                        <a:tabLst/>
                        <a:defRPr/>
                      </a:pPr>
                      <a:r>
                        <a:rPr lang="en-GB" sz="1200" dirty="0">
                          <a:solidFill>
                            <a:srgbClr val="0099E3"/>
                          </a:solidFill>
                          <a:effectLst/>
                        </a:rPr>
                        <a:t>Use a GIS platform to interpret and analyse geospatial information </a:t>
                      </a:r>
                      <a:r>
                        <a:rPr lang="en-GB" sz="1200" dirty="0">
                          <a:effectLst/>
                        </a:rPr>
                        <a:t>by adding and removing layers of data and viewing at different scales </a:t>
                      </a:r>
                      <a:endParaRPr lang="en-AU" sz="1200" dirty="0">
                        <a:effectLst/>
                      </a:endParaRPr>
                    </a:p>
                    <a:p>
                      <a:pPr>
                        <a:lnSpc>
                          <a:spcPts val="1200"/>
                        </a:lnSpc>
                        <a:spcBef>
                          <a:spcPts val="200"/>
                        </a:spcBef>
                        <a:spcAft>
                          <a:spcPts val="200"/>
                        </a:spcAft>
                      </a:pP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501164295"/>
                  </a:ext>
                </a:extLst>
              </a:tr>
            </a:tbl>
          </a:graphicData>
        </a:graphic>
      </p:graphicFrame>
      <p:sp>
        <p:nvSpPr>
          <p:cNvPr id="4" name="Rectangle 3">
            <a:extLst>
              <a:ext uri="{FF2B5EF4-FFF2-40B4-BE49-F238E27FC236}">
                <a16:creationId xmlns:a16="http://schemas.microsoft.com/office/drawing/2014/main" id="{D4CC9CAA-166A-4636-BE49-E521B9965E41}"/>
              </a:ext>
            </a:extLst>
          </p:cNvPr>
          <p:cNvSpPr/>
          <p:nvPr/>
        </p:nvSpPr>
        <p:spPr>
          <a:xfrm>
            <a:off x="7207276" y="516969"/>
            <a:ext cx="1757212" cy="646331"/>
          </a:xfrm>
          <a:prstGeom prst="rect">
            <a:avLst/>
          </a:prstGeom>
        </p:spPr>
        <p:txBody>
          <a:bodyPr wrap="none">
            <a:spAutoFit/>
          </a:bodyPr>
          <a:lstStyle/>
          <a:p>
            <a:r>
              <a:rPr lang="en-AU" sz="3600" b="1" dirty="0">
                <a:solidFill>
                  <a:srgbClr val="0099E3"/>
                </a:solidFill>
                <a:latin typeface="+mn-lt"/>
              </a:rPr>
              <a:t>Page 9</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254443909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Geographical skills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6366955"/>
              </p:ext>
            </p:extLst>
          </p:nvPr>
        </p:nvGraphicFramePr>
        <p:xfrm>
          <a:off x="1608970" y="1851670"/>
          <a:ext cx="5854051" cy="1765884"/>
        </p:xfrm>
        <a:graphic>
          <a:graphicData uri="http://schemas.openxmlformats.org/drawingml/2006/table">
            <a:tbl>
              <a:tblPr>
                <a:tableStyleId>{5940675A-B579-460E-94D1-54222C63F5DA}</a:tableStyleId>
              </a:tblPr>
              <a:tblGrid>
                <a:gridCol w="1577945">
                  <a:extLst>
                    <a:ext uri="{9D8B030D-6E8A-4147-A177-3AD203B41FA5}">
                      <a16:colId xmlns:a16="http://schemas.microsoft.com/office/drawing/2014/main" val="2316068800"/>
                    </a:ext>
                  </a:extLst>
                </a:gridCol>
                <a:gridCol w="2804246">
                  <a:extLst>
                    <a:ext uri="{9D8B030D-6E8A-4147-A177-3AD203B41FA5}">
                      <a16:colId xmlns:a16="http://schemas.microsoft.com/office/drawing/2014/main" val="1654814341"/>
                    </a:ext>
                  </a:extLst>
                </a:gridCol>
                <a:gridCol w="367965">
                  <a:extLst>
                    <a:ext uri="{9D8B030D-6E8A-4147-A177-3AD203B41FA5}">
                      <a16:colId xmlns:a16="http://schemas.microsoft.com/office/drawing/2014/main" val="853219861"/>
                    </a:ext>
                  </a:extLst>
                </a:gridCol>
                <a:gridCol w="367965">
                  <a:extLst>
                    <a:ext uri="{9D8B030D-6E8A-4147-A177-3AD203B41FA5}">
                      <a16:colId xmlns:a16="http://schemas.microsoft.com/office/drawing/2014/main" val="1432699346"/>
                    </a:ext>
                  </a:extLst>
                </a:gridCol>
                <a:gridCol w="367965">
                  <a:extLst>
                    <a:ext uri="{9D8B030D-6E8A-4147-A177-3AD203B41FA5}">
                      <a16:colId xmlns:a16="http://schemas.microsoft.com/office/drawing/2014/main" val="2992804328"/>
                    </a:ext>
                  </a:extLst>
                </a:gridCol>
                <a:gridCol w="367965">
                  <a:extLst>
                    <a:ext uri="{9D8B030D-6E8A-4147-A177-3AD203B41FA5}">
                      <a16:colId xmlns:a16="http://schemas.microsoft.com/office/drawing/2014/main" val="346312436"/>
                    </a:ext>
                  </a:extLst>
                </a:gridCol>
              </a:tblGrid>
              <a:tr h="361775">
                <a:tc rowSpan="2">
                  <a:txBody>
                    <a:bodyPr/>
                    <a:lstStyle/>
                    <a:p>
                      <a:pPr>
                        <a:lnSpc>
                          <a:spcPts val="1200"/>
                        </a:lnSpc>
                        <a:spcBef>
                          <a:spcPts val="400"/>
                        </a:spcBef>
                        <a:spcAft>
                          <a:spcPts val="400"/>
                        </a:spcAft>
                      </a:pPr>
                      <a:r>
                        <a:rPr lang="en-GB" sz="1200" dirty="0">
                          <a:effectLst/>
                        </a:rPr>
                        <a:t>Skill</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rowSpan="2">
                  <a:txBody>
                    <a:bodyPr/>
                    <a:lstStyle/>
                    <a:p>
                      <a:pPr>
                        <a:lnSpc>
                          <a:spcPts val="1200"/>
                        </a:lnSpc>
                        <a:spcBef>
                          <a:spcPts val="400"/>
                        </a:spcBef>
                        <a:spcAft>
                          <a:spcPts val="400"/>
                        </a:spcAft>
                      </a:pPr>
                      <a:r>
                        <a:rPr lang="en-GB" sz="1200" dirty="0">
                          <a:effectLst/>
                        </a:rPr>
                        <a:t>Description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gridSpan="4">
                  <a:txBody>
                    <a:bodyPr/>
                    <a:lstStyle/>
                    <a:p>
                      <a:pPr algn="ctr">
                        <a:lnSpc>
                          <a:spcPts val="1200"/>
                        </a:lnSpc>
                        <a:spcBef>
                          <a:spcPts val="200"/>
                        </a:spcBef>
                        <a:spcAft>
                          <a:spcPts val="200"/>
                        </a:spcAft>
                      </a:pPr>
                      <a:r>
                        <a:rPr lang="en-GB" sz="1200" dirty="0">
                          <a:effectLst/>
                        </a:rPr>
                        <a:t>Unit application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57448282"/>
                  </a:ext>
                </a:extLst>
              </a:tr>
              <a:tr h="358305">
                <a:tc vMerge="1">
                  <a:txBody>
                    <a:bodyPr/>
                    <a:lstStyle/>
                    <a:p>
                      <a:endParaRPr lang="en-AU"/>
                    </a:p>
                  </a:txBody>
                  <a:tcPr/>
                </a:tc>
                <a:tc vMerge="1">
                  <a:txBody>
                    <a:bodyPr/>
                    <a:lstStyle/>
                    <a:p>
                      <a:endParaRPr lang="en-AU"/>
                    </a:p>
                  </a:txBody>
                  <a:tcPr/>
                </a:tc>
                <a:tc>
                  <a:txBody>
                    <a:bodyPr/>
                    <a:lstStyle/>
                    <a:p>
                      <a:pPr algn="ctr">
                        <a:lnSpc>
                          <a:spcPts val="1200"/>
                        </a:lnSpc>
                        <a:spcBef>
                          <a:spcPts val="200"/>
                        </a:spcBef>
                        <a:spcAft>
                          <a:spcPts val="200"/>
                        </a:spcAft>
                      </a:pPr>
                      <a:r>
                        <a:rPr lang="en-GB" sz="1200" dirty="0">
                          <a:effectLst/>
                        </a:rPr>
                        <a:t>1</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2</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3</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4</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extLst>
                  <a:ext uri="{0D108BD9-81ED-4DB2-BD59-A6C34878D82A}">
                    <a16:rowId xmlns:a16="http://schemas.microsoft.com/office/drawing/2014/main" val="4059392712"/>
                  </a:ext>
                </a:extLst>
              </a:tr>
              <a:tr h="1045804">
                <a:tc>
                  <a:txBody>
                    <a:bodyPr/>
                    <a:lstStyle/>
                    <a:p>
                      <a:pPr>
                        <a:lnSpc>
                          <a:spcPts val="1200"/>
                        </a:lnSpc>
                        <a:spcBef>
                          <a:spcPts val="200"/>
                        </a:spcBef>
                        <a:spcAft>
                          <a:spcPts val="200"/>
                        </a:spcAft>
                      </a:pPr>
                      <a:r>
                        <a:rPr lang="en-GB" sz="1100" dirty="0">
                          <a:effectLst/>
                        </a:rPr>
                        <a:t>Global Navigation Satellite System (GNSS)</a:t>
                      </a:r>
                      <a:endParaRPr lang="en-AU" sz="16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nSpc>
                          <a:spcPts val="1200"/>
                        </a:lnSpc>
                        <a:spcBef>
                          <a:spcPts val="200"/>
                        </a:spcBef>
                        <a:spcAft>
                          <a:spcPts val="200"/>
                        </a:spcAft>
                      </a:pPr>
                      <a:r>
                        <a:rPr lang="en-GB" sz="1100" dirty="0">
                          <a:solidFill>
                            <a:srgbClr val="0099E3"/>
                          </a:solidFill>
                          <a:effectLst/>
                        </a:rPr>
                        <a:t>Use a GNSS receiver or other device to collect in the field, recognise and interpret primary data, including the use of GPS coordinates</a:t>
                      </a:r>
                      <a:endParaRPr lang="en-AU" sz="1600" dirty="0">
                        <a:solidFill>
                          <a:srgbClr val="0099E3"/>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a:lnSpc>
                          <a:spcPct val="115000"/>
                        </a:lnSpc>
                        <a:spcBef>
                          <a:spcPts val="200"/>
                        </a:spcBef>
                        <a:spcAft>
                          <a:spcPts val="200"/>
                        </a:spcAft>
                      </a:pPr>
                      <a:r>
                        <a:rPr lang="en-GB" sz="900" dirty="0">
                          <a:effectLst/>
                        </a:rPr>
                        <a:t> </a:t>
                      </a:r>
                      <a:endParaRPr lang="en-AU" sz="11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501164295"/>
                  </a:ext>
                </a:extLst>
              </a:tr>
            </a:tbl>
          </a:graphicData>
        </a:graphic>
      </p:graphicFrame>
      <p:sp>
        <p:nvSpPr>
          <p:cNvPr id="6" name="Rectangle 5">
            <a:extLst>
              <a:ext uri="{FF2B5EF4-FFF2-40B4-BE49-F238E27FC236}">
                <a16:creationId xmlns:a16="http://schemas.microsoft.com/office/drawing/2014/main" id="{22E5EB5D-96E8-49AF-ACE0-BB37E0381B60}"/>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10</a:t>
            </a:r>
            <a:endParaRPr lang="en-AU" b="1" dirty="0">
              <a:latin typeface="+mn-lt"/>
            </a:endParaRPr>
          </a:p>
        </p:txBody>
      </p:sp>
    </p:spTree>
    <p:extLst>
      <p:ext uri="{BB962C8B-B14F-4D97-AF65-F5344CB8AC3E}">
        <p14:creationId xmlns:p14="http://schemas.microsoft.com/office/powerpoint/2010/main" val="13845173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Geographical skills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6791205"/>
              </p:ext>
            </p:extLst>
          </p:nvPr>
        </p:nvGraphicFramePr>
        <p:xfrm>
          <a:off x="1608970" y="1851670"/>
          <a:ext cx="5854051" cy="1769354"/>
        </p:xfrm>
        <a:graphic>
          <a:graphicData uri="http://schemas.openxmlformats.org/drawingml/2006/table">
            <a:tbl>
              <a:tblPr>
                <a:tableStyleId>{5940675A-B579-460E-94D1-54222C63F5DA}</a:tableStyleId>
              </a:tblPr>
              <a:tblGrid>
                <a:gridCol w="1577945">
                  <a:extLst>
                    <a:ext uri="{9D8B030D-6E8A-4147-A177-3AD203B41FA5}">
                      <a16:colId xmlns:a16="http://schemas.microsoft.com/office/drawing/2014/main" val="2316068800"/>
                    </a:ext>
                  </a:extLst>
                </a:gridCol>
                <a:gridCol w="2804246">
                  <a:extLst>
                    <a:ext uri="{9D8B030D-6E8A-4147-A177-3AD203B41FA5}">
                      <a16:colId xmlns:a16="http://schemas.microsoft.com/office/drawing/2014/main" val="1654814341"/>
                    </a:ext>
                  </a:extLst>
                </a:gridCol>
                <a:gridCol w="367965">
                  <a:extLst>
                    <a:ext uri="{9D8B030D-6E8A-4147-A177-3AD203B41FA5}">
                      <a16:colId xmlns:a16="http://schemas.microsoft.com/office/drawing/2014/main" val="853219861"/>
                    </a:ext>
                  </a:extLst>
                </a:gridCol>
                <a:gridCol w="367965">
                  <a:extLst>
                    <a:ext uri="{9D8B030D-6E8A-4147-A177-3AD203B41FA5}">
                      <a16:colId xmlns:a16="http://schemas.microsoft.com/office/drawing/2014/main" val="1432699346"/>
                    </a:ext>
                  </a:extLst>
                </a:gridCol>
                <a:gridCol w="367965">
                  <a:extLst>
                    <a:ext uri="{9D8B030D-6E8A-4147-A177-3AD203B41FA5}">
                      <a16:colId xmlns:a16="http://schemas.microsoft.com/office/drawing/2014/main" val="2992804328"/>
                    </a:ext>
                  </a:extLst>
                </a:gridCol>
                <a:gridCol w="367965">
                  <a:extLst>
                    <a:ext uri="{9D8B030D-6E8A-4147-A177-3AD203B41FA5}">
                      <a16:colId xmlns:a16="http://schemas.microsoft.com/office/drawing/2014/main" val="346312436"/>
                    </a:ext>
                  </a:extLst>
                </a:gridCol>
              </a:tblGrid>
              <a:tr h="361775">
                <a:tc rowSpan="2">
                  <a:txBody>
                    <a:bodyPr/>
                    <a:lstStyle/>
                    <a:p>
                      <a:pPr>
                        <a:lnSpc>
                          <a:spcPts val="1200"/>
                        </a:lnSpc>
                        <a:spcBef>
                          <a:spcPts val="400"/>
                        </a:spcBef>
                        <a:spcAft>
                          <a:spcPts val="400"/>
                        </a:spcAft>
                      </a:pPr>
                      <a:r>
                        <a:rPr lang="en-GB" sz="1200" dirty="0">
                          <a:effectLst/>
                        </a:rPr>
                        <a:t>Skill</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rowSpan="2">
                  <a:txBody>
                    <a:bodyPr/>
                    <a:lstStyle/>
                    <a:p>
                      <a:pPr>
                        <a:lnSpc>
                          <a:spcPts val="1200"/>
                        </a:lnSpc>
                        <a:spcBef>
                          <a:spcPts val="400"/>
                        </a:spcBef>
                        <a:spcAft>
                          <a:spcPts val="400"/>
                        </a:spcAft>
                      </a:pPr>
                      <a:r>
                        <a:rPr lang="en-GB" sz="1200" dirty="0">
                          <a:effectLst/>
                        </a:rPr>
                        <a:t>Description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nchor="ctr">
                    <a:solidFill>
                      <a:schemeClr val="accent6">
                        <a:lumMod val="20000"/>
                        <a:lumOff val="80000"/>
                      </a:schemeClr>
                    </a:solidFill>
                  </a:tcPr>
                </a:tc>
                <a:tc gridSpan="4">
                  <a:txBody>
                    <a:bodyPr/>
                    <a:lstStyle/>
                    <a:p>
                      <a:pPr algn="ctr">
                        <a:lnSpc>
                          <a:spcPts val="1200"/>
                        </a:lnSpc>
                        <a:spcBef>
                          <a:spcPts val="200"/>
                        </a:spcBef>
                        <a:spcAft>
                          <a:spcPts val="200"/>
                        </a:spcAft>
                      </a:pPr>
                      <a:r>
                        <a:rPr lang="en-GB" sz="1200" dirty="0">
                          <a:effectLst/>
                        </a:rPr>
                        <a:t>Unit application</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57448282"/>
                  </a:ext>
                </a:extLst>
              </a:tr>
              <a:tr h="361775">
                <a:tc vMerge="1">
                  <a:txBody>
                    <a:bodyPr/>
                    <a:lstStyle/>
                    <a:p>
                      <a:endParaRPr lang="en-AU"/>
                    </a:p>
                  </a:txBody>
                  <a:tcPr/>
                </a:tc>
                <a:tc vMerge="1">
                  <a:txBody>
                    <a:bodyPr/>
                    <a:lstStyle/>
                    <a:p>
                      <a:endParaRPr lang="en-AU"/>
                    </a:p>
                  </a:txBody>
                  <a:tcPr/>
                </a:tc>
                <a:tc>
                  <a:txBody>
                    <a:bodyPr/>
                    <a:lstStyle/>
                    <a:p>
                      <a:pPr algn="ctr">
                        <a:lnSpc>
                          <a:spcPts val="1200"/>
                        </a:lnSpc>
                        <a:spcBef>
                          <a:spcPts val="200"/>
                        </a:spcBef>
                        <a:spcAft>
                          <a:spcPts val="200"/>
                        </a:spcAft>
                      </a:pPr>
                      <a:r>
                        <a:rPr lang="en-GB" sz="1200">
                          <a:effectLst/>
                        </a:rPr>
                        <a:t>1</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a:effectLst/>
                        </a:rPr>
                        <a:t>2</a:t>
                      </a:r>
                      <a:endParaRPr lang="en-AU" sz="12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3</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tc>
                  <a:txBody>
                    <a:bodyPr/>
                    <a:lstStyle/>
                    <a:p>
                      <a:pPr algn="ctr">
                        <a:lnSpc>
                          <a:spcPts val="1200"/>
                        </a:lnSpc>
                        <a:spcBef>
                          <a:spcPts val="200"/>
                        </a:spcBef>
                        <a:spcAft>
                          <a:spcPts val="200"/>
                        </a:spcAft>
                      </a:pPr>
                      <a:r>
                        <a:rPr lang="en-GB" sz="1200" dirty="0">
                          <a:effectLst/>
                        </a:rPr>
                        <a:t>4</a:t>
                      </a:r>
                      <a:endParaRPr lang="en-AU" sz="12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solidFill>
                      <a:schemeClr val="accent6">
                        <a:lumMod val="20000"/>
                        <a:lumOff val="80000"/>
                      </a:schemeClr>
                    </a:solidFill>
                  </a:tcPr>
                </a:tc>
                <a:extLst>
                  <a:ext uri="{0D108BD9-81ED-4DB2-BD59-A6C34878D82A}">
                    <a16:rowId xmlns:a16="http://schemas.microsoft.com/office/drawing/2014/main" val="4059392712"/>
                  </a:ext>
                </a:extLst>
              </a:tr>
              <a:tr h="1045804">
                <a:tc>
                  <a:txBody>
                    <a:bodyPr/>
                    <a:lstStyle/>
                    <a:p>
                      <a:pPr>
                        <a:lnSpc>
                          <a:spcPts val="1200"/>
                        </a:lnSpc>
                        <a:spcBef>
                          <a:spcPts val="200"/>
                        </a:spcBef>
                        <a:spcAft>
                          <a:spcPts val="200"/>
                        </a:spcAft>
                      </a:pPr>
                      <a:r>
                        <a:rPr lang="en-GB" sz="1200" dirty="0">
                          <a:effectLst/>
                        </a:rPr>
                        <a:t>Map use, interpretation and analysis</a:t>
                      </a:r>
                      <a:endParaRPr lang="en-AU" sz="1200" dirty="0">
                        <a:effectLst/>
                      </a:endParaRPr>
                    </a:p>
                    <a:p>
                      <a:pPr>
                        <a:lnSpc>
                          <a:spcPts val="1200"/>
                        </a:lnSpc>
                        <a:spcBef>
                          <a:spcPts val="200"/>
                        </a:spcBef>
                        <a:spcAft>
                          <a:spcPts val="200"/>
                        </a:spcAft>
                      </a:pP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nSpc>
                          <a:spcPts val="1200"/>
                        </a:lnSpc>
                        <a:spcBef>
                          <a:spcPts val="200"/>
                        </a:spcBef>
                        <a:spcAft>
                          <a:spcPts val="200"/>
                        </a:spcAft>
                      </a:pPr>
                      <a:r>
                        <a:rPr lang="en-GB" sz="1200" dirty="0">
                          <a:solidFill>
                            <a:srgbClr val="0099E3"/>
                          </a:solidFill>
                          <a:effectLst/>
                        </a:rPr>
                        <a:t>Use combinations of remote sensing images and topographic maps to explain change over time </a:t>
                      </a:r>
                      <a:endParaRPr lang="en-AU" sz="1200" dirty="0">
                        <a:solidFill>
                          <a:srgbClr val="0099E3"/>
                        </a:solidFill>
                        <a:effectLst/>
                      </a:endParaRPr>
                    </a:p>
                    <a:p>
                      <a:pPr>
                        <a:lnSpc>
                          <a:spcPts val="1200"/>
                        </a:lnSpc>
                        <a:spcBef>
                          <a:spcPts val="200"/>
                        </a:spcBef>
                        <a:spcAft>
                          <a:spcPts val="200"/>
                        </a:spcAft>
                      </a:pP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50800" marB="50800"/>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tc>
                  <a:txBody>
                    <a:bodyPr/>
                    <a:lstStyle/>
                    <a:p>
                      <a:pPr algn="ctr" fontAlgn="ctr">
                        <a:lnSpc>
                          <a:spcPts val="1100"/>
                        </a:lnSpc>
                        <a:spcBef>
                          <a:spcPts val="200"/>
                        </a:spcBef>
                        <a:spcAft>
                          <a:spcPts val="200"/>
                        </a:spcAft>
                      </a:pPr>
                      <a:r>
                        <a:rPr lang="en-GB" sz="1200" dirty="0">
                          <a:effectLst/>
                          <a:sym typeface="Wingdings" panose="05000000000000000000" pitchFamily="2" charset="2"/>
                        </a:rPr>
                        <a:t></a:t>
                      </a:r>
                      <a:endParaRPr lang="en-AU" sz="1200" dirty="0">
                        <a:effectLst/>
                        <a:latin typeface="Arial" panose="020B0604020202020204" pitchFamily="34" charset="0"/>
                        <a:ea typeface="Arial" panose="020B060402020202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501164295"/>
                  </a:ext>
                </a:extLst>
              </a:tr>
            </a:tbl>
          </a:graphicData>
        </a:graphic>
      </p:graphicFrame>
      <p:sp>
        <p:nvSpPr>
          <p:cNvPr id="4" name="Rectangle 3">
            <a:extLst>
              <a:ext uri="{FF2B5EF4-FFF2-40B4-BE49-F238E27FC236}">
                <a16:creationId xmlns:a16="http://schemas.microsoft.com/office/drawing/2014/main" id="{41269A1E-639B-4668-86DD-F8386D67226E}"/>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10</a:t>
            </a:r>
            <a:endParaRPr lang="en-AU" b="1" dirty="0">
              <a:latin typeface="+mn-lt"/>
            </a:endParaRPr>
          </a:p>
        </p:txBody>
      </p:sp>
    </p:spTree>
    <p:extLst>
      <p:ext uri="{BB962C8B-B14F-4D97-AF65-F5344CB8AC3E}">
        <p14:creationId xmlns:p14="http://schemas.microsoft.com/office/powerpoint/2010/main" val="29081946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7494"/>
            <a:ext cx="8712968" cy="864096"/>
          </a:xfrm>
        </p:spPr>
        <p:txBody>
          <a:bodyPr/>
          <a:lstStyle/>
          <a:p>
            <a:r>
              <a:rPr lang="en-AU" dirty="0"/>
              <a:t>3. Geospatial technologies</a:t>
            </a:r>
          </a:p>
        </p:txBody>
      </p:sp>
      <p:sp>
        <p:nvSpPr>
          <p:cNvPr id="3" name="Content Placeholder 2"/>
          <p:cNvSpPr>
            <a:spLocks noGrp="1"/>
          </p:cNvSpPr>
          <p:nvPr>
            <p:ph idx="1"/>
          </p:nvPr>
        </p:nvSpPr>
        <p:spPr>
          <a:xfrm>
            <a:off x="179512" y="1131590"/>
            <a:ext cx="8712968" cy="3326110"/>
          </a:xfrm>
        </p:spPr>
        <p:txBody>
          <a:bodyPr/>
          <a:lstStyle/>
          <a:p>
            <a:pPr marL="0" indent="0">
              <a:buNone/>
            </a:pPr>
            <a:r>
              <a:rPr lang="en-GB" sz="1200" dirty="0"/>
              <a:t>Geospatial technologies are tools used to acquire, manipulate, manage, represent and analyse data that has a spatial context. The term refers to tools such as Global Navigation Satellite Systems (GNSS), Geographic Information Systems (GIS) and remote sensing. </a:t>
            </a:r>
            <a:endParaRPr lang="en-AU" sz="1200" dirty="0"/>
          </a:p>
          <a:p>
            <a:pPr marL="0" indent="0">
              <a:buNone/>
            </a:pPr>
            <a:r>
              <a:rPr lang="en-GB" sz="1200" dirty="0"/>
              <a:t>Geospatial technologies allow students to:</a:t>
            </a:r>
            <a:endParaRPr lang="en-AU" sz="1200" dirty="0"/>
          </a:p>
          <a:p>
            <a:pPr lvl="0"/>
            <a:r>
              <a:rPr lang="en-GB" sz="1200" dirty="0"/>
              <a:t>acquire and record spatial information</a:t>
            </a:r>
            <a:endParaRPr lang="en-AU" sz="1200" dirty="0"/>
          </a:p>
          <a:p>
            <a:pPr lvl="0"/>
            <a:r>
              <a:rPr lang="en-GB" sz="1200" dirty="0"/>
              <a:t>manipulate and manage spatial information in its various forms</a:t>
            </a:r>
            <a:endParaRPr lang="en-AU" sz="1200" dirty="0"/>
          </a:p>
          <a:p>
            <a:pPr lvl="0"/>
            <a:r>
              <a:rPr lang="en-GB" sz="1200" dirty="0"/>
              <a:t>represent spatial information in a variety of formats such as thematic maps</a:t>
            </a:r>
            <a:endParaRPr lang="en-AU" sz="1200" dirty="0"/>
          </a:p>
          <a:p>
            <a:pPr lvl="0"/>
            <a:r>
              <a:rPr lang="en-GB" sz="1200" dirty="0"/>
              <a:t>analyse spatial information for trends, patterns and relationships. </a:t>
            </a:r>
            <a:endParaRPr lang="en-AU" sz="1200" dirty="0"/>
          </a:p>
          <a:p>
            <a:pPr marL="0" indent="0">
              <a:buNone/>
            </a:pPr>
            <a:r>
              <a:rPr lang="en-GB" sz="1200" dirty="0"/>
              <a:t>The uses of geospatial technology tools, including GNSS, GIS and remote sensing, are required skills in each of the units of study, including fieldwork. Geospatial technologies provide opportunities for students to utilise various types of technologies to answer geographical questions. In this study, students are expected to collect primary data in the field, represent both primary and secondary data using various GIS mapping tools, and analyse spatial information for trends, patterns and relationships as part of the fieldwork report. Geospatial technologies can also be used to represent and analyse secondary data collected from online databases. Students utilise a variety of remotely sensed images, particularly to look at patterns and change over time. The collection of primary data during fieldwork, as well as the representation and mapping of both primary and secondary data, can be achieved using tools that are online and readily available to all students. </a:t>
            </a:r>
            <a:endParaRPr lang="en-AU" sz="1200" dirty="0"/>
          </a:p>
          <a:p>
            <a:endParaRPr lang="en-AU" dirty="0"/>
          </a:p>
        </p:txBody>
      </p:sp>
      <p:sp>
        <p:nvSpPr>
          <p:cNvPr id="4" name="Rectangle 3">
            <a:extLst>
              <a:ext uri="{FF2B5EF4-FFF2-40B4-BE49-F238E27FC236}">
                <a16:creationId xmlns:a16="http://schemas.microsoft.com/office/drawing/2014/main" id="{4264EEB4-6FAF-4313-8A51-9F9BE9507FD6}"/>
              </a:ext>
            </a:extLst>
          </p:cNvPr>
          <p:cNvSpPr/>
          <p:nvPr/>
        </p:nvSpPr>
        <p:spPr>
          <a:xfrm>
            <a:off x="7035755" y="339502"/>
            <a:ext cx="1928733" cy="646331"/>
          </a:xfrm>
          <a:prstGeom prst="rect">
            <a:avLst/>
          </a:prstGeom>
        </p:spPr>
        <p:txBody>
          <a:bodyPr wrap="none">
            <a:spAutoFit/>
          </a:bodyPr>
          <a:lstStyle/>
          <a:p>
            <a:r>
              <a:rPr lang="en-AU" sz="3600" b="1" dirty="0">
                <a:solidFill>
                  <a:srgbClr val="0099E3"/>
                </a:solidFill>
                <a:latin typeface="+mn-lt"/>
              </a:rPr>
              <a:t>Page 12</a:t>
            </a:r>
            <a:endParaRPr lang="en-AU" b="1" dirty="0">
              <a:latin typeface="+mn-lt"/>
            </a:endParaRPr>
          </a:p>
        </p:txBody>
      </p:sp>
    </p:spTree>
    <p:extLst>
      <p:ext uri="{BB962C8B-B14F-4D97-AF65-F5344CB8AC3E}">
        <p14:creationId xmlns:p14="http://schemas.microsoft.com/office/powerpoint/2010/main" val="190927010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4. Fieldwork report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0028559"/>
              </p:ext>
            </p:extLst>
          </p:nvPr>
        </p:nvGraphicFramePr>
        <p:xfrm>
          <a:off x="1115611" y="1707654"/>
          <a:ext cx="6840770" cy="1609090"/>
        </p:xfrm>
        <a:graphic>
          <a:graphicData uri="http://schemas.openxmlformats.org/drawingml/2006/table">
            <a:tbl>
              <a:tblPr>
                <a:tableStyleId>{5C22544A-7EE6-4342-B048-85BDC9FD1C3A}</a:tableStyleId>
              </a:tblPr>
              <a:tblGrid>
                <a:gridCol w="1947611">
                  <a:extLst>
                    <a:ext uri="{9D8B030D-6E8A-4147-A177-3AD203B41FA5}">
                      <a16:colId xmlns:a16="http://schemas.microsoft.com/office/drawing/2014/main" val="806790268"/>
                    </a:ext>
                  </a:extLst>
                </a:gridCol>
                <a:gridCol w="4893159">
                  <a:extLst>
                    <a:ext uri="{9D8B030D-6E8A-4147-A177-3AD203B41FA5}">
                      <a16:colId xmlns:a16="http://schemas.microsoft.com/office/drawing/2014/main" val="1562269765"/>
                    </a:ext>
                  </a:extLst>
                </a:gridCol>
              </a:tblGrid>
              <a:tr h="1440160">
                <a:tc>
                  <a:txBody>
                    <a:bodyPr/>
                    <a:lstStyle/>
                    <a:p>
                      <a:pPr algn="l">
                        <a:lnSpc>
                          <a:spcPts val="1200"/>
                        </a:lnSpc>
                        <a:spcBef>
                          <a:spcPts val="200"/>
                        </a:spcBef>
                        <a:spcAft>
                          <a:spcPts val="200"/>
                        </a:spcAft>
                      </a:pPr>
                      <a:r>
                        <a:rPr lang="en-GB" sz="1200" dirty="0">
                          <a:effectLst/>
                        </a:rPr>
                        <a:t>Primary sources and techniques used to collect data</a:t>
                      </a: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144145"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200"/>
                        </a:lnSpc>
                        <a:spcBef>
                          <a:spcPts val="200"/>
                        </a:spcBef>
                        <a:spcAft>
                          <a:spcPts val="0"/>
                        </a:spcAft>
                      </a:pPr>
                      <a:r>
                        <a:rPr lang="en-GB" sz="1200" dirty="0">
                          <a:effectLst/>
                        </a:rPr>
                        <a:t>An outline of Primary sources used and techniques used to collect data indicates:</a:t>
                      </a:r>
                      <a:endParaRPr lang="en-AU" sz="1200" dirty="0">
                        <a:effectLst/>
                      </a:endParaRPr>
                    </a:p>
                    <a:p>
                      <a:pPr marL="342900" lvl="0" indent="-342900" algn="l"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effectLst/>
                        </a:rPr>
                        <a:t>A brief description of the sources and techniques used to collect primary data. Fieldwork </a:t>
                      </a:r>
                      <a:r>
                        <a:rPr lang="en-GB" sz="1200" dirty="0">
                          <a:solidFill>
                            <a:srgbClr val="0099E3"/>
                          </a:solidFill>
                          <a:effectLst/>
                        </a:rPr>
                        <a:t>techniques must include the use of geospatial technologies, </a:t>
                      </a:r>
                      <a:r>
                        <a:rPr lang="en-GB" sz="1200" dirty="0">
                          <a:effectLst/>
                        </a:rPr>
                        <a:t>through the use of GNSS, to indicate what primary data was collected at specific locations </a:t>
                      </a:r>
                      <a:endParaRPr lang="en-AU" sz="1200" dirty="0">
                        <a:effectLst/>
                      </a:endParaRPr>
                    </a:p>
                    <a:p>
                      <a:pPr marL="342900" lvl="0" indent="-342900" algn="l"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solidFill>
                            <a:srgbClr val="0099E3"/>
                          </a:solidFill>
                          <a:effectLst/>
                        </a:rPr>
                        <a:t>A justification of how the combination of primary sources and techniques were used to help answer the research question</a:t>
                      </a:r>
                      <a:endParaRPr lang="en-AU" sz="1200" dirty="0">
                        <a:solidFill>
                          <a:srgbClr val="0099E3"/>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50800" marR="50800" marT="144145" marB="144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2675192"/>
                  </a:ext>
                </a:extLst>
              </a:tr>
            </a:tbl>
          </a:graphicData>
        </a:graphic>
      </p:graphicFrame>
      <p:sp>
        <p:nvSpPr>
          <p:cNvPr id="5" name="Rectangle 4">
            <a:extLst>
              <a:ext uri="{FF2B5EF4-FFF2-40B4-BE49-F238E27FC236}">
                <a16:creationId xmlns:a16="http://schemas.microsoft.com/office/drawing/2014/main" id="{19CF6FE2-5296-4E0B-950A-0EB2799D17A2}"/>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13</a:t>
            </a:r>
            <a:endParaRPr lang="en-AU" b="1" dirty="0">
              <a:latin typeface="+mn-lt"/>
            </a:endParaRPr>
          </a:p>
        </p:txBody>
      </p:sp>
    </p:spTree>
    <p:extLst>
      <p:ext uri="{BB962C8B-B14F-4D97-AF65-F5344CB8AC3E}">
        <p14:creationId xmlns:p14="http://schemas.microsoft.com/office/powerpoint/2010/main" val="80854656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Fieldwork report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121154"/>
              </p:ext>
            </p:extLst>
          </p:nvPr>
        </p:nvGraphicFramePr>
        <p:xfrm>
          <a:off x="1187619" y="1491630"/>
          <a:ext cx="6768762" cy="2399523"/>
        </p:xfrm>
        <a:graphic>
          <a:graphicData uri="http://schemas.openxmlformats.org/drawingml/2006/table">
            <a:tbl>
              <a:tblPr>
                <a:tableStyleId>{5C22544A-7EE6-4342-B048-85BDC9FD1C3A}</a:tableStyleId>
              </a:tblPr>
              <a:tblGrid>
                <a:gridCol w="1927110">
                  <a:extLst>
                    <a:ext uri="{9D8B030D-6E8A-4147-A177-3AD203B41FA5}">
                      <a16:colId xmlns:a16="http://schemas.microsoft.com/office/drawing/2014/main" val="146053441"/>
                    </a:ext>
                  </a:extLst>
                </a:gridCol>
                <a:gridCol w="4841652">
                  <a:extLst>
                    <a:ext uri="{9D8B030D-6E8A-4147-A177-3AD203B41FA5}">
                      <a16:colId xmlns:a16="http://schemas.microsoft.com/office/drawing/2014/main" val="3594294854"/>
                    </a:ext>
                  </a:extLst>
                </a:gridCol>
              </a:tblGrid>
              <a:tr h="2399523">
                <a:tc>
                  <a:txBody>
                    <a:bodyPr/>
                    <a:lstStyle/>
                    <a:p>
                      <a:pPr>
                        <a:lnSpc>
                          <a:spcPts val="1200"/>
                        </a:lnSpc>
                        <a:spcBef>
                          <a:spcPts val="200"/>
                        </a:spcBef>
                        <a:spcAft>
                          <a:spcPts val="200"/>
                        </a:spcAft>
                      </a:pPr>
                      <a:r>
                        <a:rPr lang="en-GB" sz="1200" dirty="0">
                          <a:effectLst/>
                        </a:rPr>
                        <a:t>Presentation of processed data and information</a:t>
                      </a:r>
                      <a:endParaRPr lang="en-AU" sz="1200" dirty="0">
                        <a:effectLst/>
                        <a:latin typeface="Arial Narrow" panose="020B0606020202030204" pitchFamily="34" charset="0"/>
                        <a:ea typeface="Arial" panose="020B0604020202020204" pitchFamily="34" charset="0"/>
                        <a:cs typeface="Arial" panose="020B0604020202020204" pitchFamily="34" charset="0"/>
                      </a:endParaRPr>
                    </a:p>
                  </a:txBody>
                  <a:tcPr marL="50800" marR="50800" marT="144145"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200"/>
                        </a:lnSpc>
                        <a:spcBef>
                          <a:spcPts val="200"/>
                        </a:spcBef>
                        <a:spcAft>
                          <a:spcPts val="0"/>
                        </a:spcAft>
                      </a:pPr>
                      <a:r>
                        <a:rPr lang="en-GB" sz="1200" dirty="0">
                          <a:effectLst/>
                        </a:rPr>
                        <a:t>The Presentation of processed data and information uses:</a:t>
                      </a:r>
                      <a:endParaRPr lang="en-AU" sz="1200" dirty="0">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effectLst/>
                        </a:rPr>
                        <a:t>Appropriate conventions</a:t>
                      </a:r>
                      <a:endParaRPr lang="en-AU" sz="1200" dirty="0">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effectLst/>
                        </a:rPr>
                        <a:t>Techniques most appropriate to the meaning conveyed by the data and information</a:t>
                      </a:r>
                      <a:endParaRPr lang="en-AU" sz="1200" dirty="0">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solidFill>
                            <a:srgbClr val="0099E3"/>
                          </a:solidFill>
                          <a:effectLst/>
                        </a:rPr>
                        <a:t>Geospatial technologies, through the use of GIS mapping, to create maps from primary data collected in the field and/or secondary data from online databases to answer the research question  </a:t>
                      </a:r>
                      <a:endParaRPr lang="en-AU" sz="1200" dirty="0">
                        <a:solidFill>
                          <a:srgbClr val="0099E3"/>
                        </a:solidFill>
                        <a:effectLst/>
                      </a:endParaRPr>
                    </a:p>
                    <a:p>
                      <a:pPr marL="342900" lvl="0" indent="-342900" hangingPunct="0">
                        <a:lnSpc>
                          <a:spcPts val="1200"/>
                        </a:lnSpc>
                        <a:spcBef>
                          <a:spcPts val="400"/>
                        </a:spcBef>
                        <a:spcAft>
                          <a:spcPts val="0"/>
                        </a:spcAft>
                        <a:buSzPts val="1000"/>
                        <a:buFont typeface="Symbol" panose="05050102010706020507" pitchFamily="18" charset="2"/>
                        <a:buChar char=""/>
                        <a:tabLst>
                          <a:tab pos="269875" algn="l"/>
                          <a:tab pos="457200" algn="l"/>
                        </a:tabLst>
                      </a:pPr>
                      <a:r>
                        <a:rPr lang="en-GB" sz="1200" dirty="0">
                          <a:effectLst/>
                        </a:rPr>
                        <a:t>Correct sourcing of the data and information</a:t>
                      </a:r>
                      <a:endParaRPr lang="en-AU"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50800" marR="50800" marT="144145" marB="1441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7451960"/>
                  </a:ext>
                </a:extLst>
              </a:tr>
            </a:tbl>
          </a:graphicData>
        </a:graphic>
      </p:graphicFrame>
      <p:sp>
        <p:nvSpPr>
          <p:cNvPr id="5" name="Rectangle 4">
            <a:extLst>
              <a:ext uri="{FF2B5EF4-FFF2-40B4-BE49-F238E27FC236}">
                <a16:creationId xmlns:a16="http://schemas.microsoft.com/office/drawing/2014/main" id="{E01CD44D-1F46-451C-B28C-9B60B2EE71A8}"/>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13</a:t>
            </a:r>
            <a:endParaRPr lang="en-AU" b="1" dirty="0">
              <a:latin typeface="+mn-lt"/>
            </a:endParaRPr>
          </a:p>
        </p:txBody>
      </p:sp>
    </p:spTree>
    <p:extLst>
      <p:ext uri="{BB962C8B-B14F-4D97-AF65-F5344CB8AC3E}">
        <p14:creationId xmlns:p14="http://schemas.microsoft.com/office/powerpoint/2010/main" val="403675881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Outcomes</a:t>
            </a:r>
          </a:p>
        </p:txBody>
      </p:sp>
      <p:sp>
        <p:nvSpPr>
          <p:cNvPr id="3" name="Content Placeholder 2"/>
          <p:cNvSpPr>
            <a:spLocks noGrp="1"/>
          </p:cNvSpPr>
          <p:nvPr>
            <p:ph idx="1"/>
          </p:nvPr>
        </p:nvSpPr>
        <p:spPr/>
        <p:txBody>
          <a:bodyPr/>
          <a:lstStyle/>
          <a:p>
            <a:pPr marL="0" indent="0">
              <a:buNone/>
            </a:pPr>
            <a:r>
              <a:rPr lang="en-AU" dirty="0"/>
              <a:t>Instructional terms</a:t>
            </a:r>
          </a:p>
          <a:p>
            <a:r>
              <a:rPr lang="en-AU" dirty="0"/>
              <a:t>describe and explain replaced with </a:t>
            </a:r>
            <a:r>
              <a:rPr lang="en-AU" dirty="0">
                <a:solidFill>
                  <a:srgbClr val="0099E3"/>
                </a:solidFill>
              </a:rPr>
              <a:t>analyse</a:t>
            </a:r>
          </a:p>
          <a:p>
            <a:pPr>
              <a:buFont typeface="Wingdings" panose="05000000000000000000" pitchFamily="2" charset="2"/>
              <a:buChar char="Ø"/>
            </a:pPr>
            <a:endParaRPr lang="en-AU" dirty="0">
              <a:solidFill>
                <a:srgbClr val="0099E3"/>
              </a:solidFill>
            </a:endParaRPr>
          </a:p>
          <a:p>
            <a:pPr marL="0" indent="0">
              <a:buNone/>
            </a:pPr>
            <a:r>
              <a:rPr lang="en-AU" dirty="0"/>
              <a:t>Order of key knowledge and key skills changed </a:t>
            </a:r>
          </a:p>
          <a:p>
            <a:pPr lvl="1">
              <a:buFont typeface="Arial" panose="020B0604020202020204" pitchFamily="34" charset="0"/>
              <a:buChar char="•"/>
            </a:pPr>
            <a:r>
              <a:rPr lang="en-AU" sz="2400" b="1" dirty="0"/>
              <a:t>Matched</a:t>
            </a:r>
          </a:p>
          <a:p>
            <a:pPr lvl="1">
              <a:buFont typeface="Arial" panose="020B0604020202020204" pitchFamily="34" charset="0"/>
              <a:buChar char="•"/>
            </a:pPr>
            <a:r>
              <a:rPr lang="en-AU" sz="2400" b="1" dirty="0"/>
              <a:t>Ascending order of difficulty</a:t>
            </a:r>
          </a:p>
          <a:p>
            <a:pPr>
              <a:buFont typeface="Wingdings" panose="05000000000000000000" pitchFamily="2" charset="2"/>
              <a:buChar char="Ø"/>
            </a:pPr>
            <a:endParaRPr lang="en-AU" dirty="0"/>
          </a:p>
        </p:txBody>
      </p:sp>
    </p:spTree>
    <p:extLst>
      <p:ext uri="{BB962C8B-B14F-4D97-AF65-F5344CB8AC3E}">
        <p14:creationId xmlns:p14="http://schemas.microsoft.com/office/powerpoint/2010/main" val="17020428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71550"/>
            <a:ext cx="8496944" cy="3686150"/>
          </a:xfrm>
        </p:spPr>
        <p:txBody>
          <a:bodyPr/>
          <a:lstStyle/>
          <a:p>
            <a:pPr marL="0" lvl="0" indent="0">
              <a:buNone/>
            </a:pPr>
            <a:r>
              <a:rPr lang="en-AU" dirty="0">
                <a:latin typeface="+mj-lt"/>
              </a:rPr>
              <a:t>The copyright in this PowerPoint presentation is owned by the Victorian Curriculum and Assessment Authority or in the case of some materials, by third parties. No part may be reproduced by any process except in accordance with the provisions of the Copyright Act 1968 or with permission from the Copyright Officer at the Victorian Curriculum and Assessment Authority. </a:t>
            </a:r>
          </a:p>
          <a:p>
            <a:endParaRPr lang="en-AU" dirty="0">
              <a:latin typeface="+mj-lt"/>
            </a:endParaRPr>
          </a:p>
          <a:p>
            <a:endParaRPr lang="en-AU" dirty="0"/>
          </a:p>
        </p:txBody>
      </p:sp>
    </p:spTree>
    <p:extLst>
      <p:ext uri="{BB962C8B-B14F-4D97-AF65-F5344CB8AC3E}">
        <p14:creationId xmlns:p14="http://schemas.microsoft.com/office/powerpoint/2010/main" val="408150879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Terminology - factors      </a:t>
            </a:r>
          </a:p>
        </p:txBody>
      </p:sp>
      <p:sp>
        <p:nvSpPr>
          <p:cNvPr id="3" name="Content Placeholder 2"/>
          <p:cNvSpPr>
            <a:spLocks noGrp="1"/>
          </p:cNvSpPr>
          <p:nvPr>
            <p:ph idx="1"/>
          </p:nvPr>
        </p:nvSpPr>
        <p:spPr/>
        <p:txBody>
          <a:bodyPr/>
          <a:lstStyle/>
          <a:p>
            <a:pPr lvl="1">
              <a:buFont typeface="Arial" panose="020B0604020202020204" pitchFamily="34" charset="0"/>
              <a:buChar char="•"/>
            </a:pPr>
            <a:r>
              <a:rPr lang="en-AU" sz="2400" b="1" dirty="0"/>
              <a:t>economic</a:t>
            </a:r>
          </a:p>
          <a:p>
            <a:pPr lvl="1">
              <a:buFont typeface="Arial" panose="020B0604020202020204" pitchFamily="34" charset="0"/>
              <a:buChar char="•"/>
            </a:pPr>
            <a:r>
              <a:rPr lang="en-AU" sz="2400" b="1" dirty="0"/>
              <a:t>social</a:t>
            </a:r>
          </a:p>
          <a:p>
            <a:pPr lvl="1">
              <a:buFont typeface="Arial" panose="020B0604020202020204" pitchFamily="34" charset="0"/>
              <a:buChar char="•"/>
            </a:pPr>
            <a:r>
              <a:rPr lang="en-AU" sz="2400" b="1" dirty="0"/>
              <a:t>political</a:t>
            </a:r>
          </a:p>
          <a:p>
            <a:pPr lvl="1">
              <a:buFont typeface="Arial" panose="020B0604020202020204" pitchFamily="34" charset="0"/>
              <a:buChar char="•"/>
            </a:pPr>
            <a:r>
              <a:rPr lang="en-AU" sz="2400" b="1" dirty="0"/>
              <a:t>environmental </a:t>
            </a:r>
          </a:p>
          <a:p>
            <a:pPr lvl="1">
              <a:buFont typeface="Arial" panose="020B0604020202020204" pitchFamily="34" charset="0"/>
              <a:buChar char="•"/>
            </a:pPr>
            <a:r>
              <a:rPr lang="en-AU" sz="2400" b="1" dirty="0"/>
              <a:t>cultural</a:t>
            </a:r>
          </a:p>
        </p:txBody>
      </p:sp>
    </p:spTree>
    <p:extLst>
      <p:ext uri="{BB962C8B-B14F-4D97-AF65-F5344CB8AC3E}">
        <p14:creationId xmlns:p14="http://schemas.microsoft.com/office/powerpoint/2010/main" val="286945227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Terminology - impacts     </a:t>
            </a:r>
          </a:p>
        </p:txBody>
      </p:sp>
      <p:sp>
        <p:nvSpPr>
          <p:cNvPr id="3" name="Content Placeholder 2"/>
          <p:cNvSpPr>
            <a:spLocks noGrp="1"/>
          </p:cNvSpPr>
          <p:nvPr>
            <p:ph idx="1"/>
          </p:nvPr>
        </p:nvSpPr>
        <p:spPr/>
        <p:txBody>
          <a:bodyPr/>
          <a:lstStyle/>
          <a:p>
            <a:pPr lvl="1">
              <a:buFont typeface="Arial" panose="020B0604020202020204" pitchFamily="34" charset="0"/>
              <a:buChar char="•"/>
            </a:pPr>
            <a:r>
              <a:rPr lang="en-AU" sz="2400" b="1" dirty="0"/>
              <a:t>environmental</a:t>
            </a:r>
          </a:p>
          <a:p>
            <a:pPr lvl="1">
              <a:buFont typeface="Arial" panose="020B0604020202020204" pitchFamily="34" charset="0"/>
              <a:buChar char="•"/>
            </a:pPr>
            <a:r>
              <a:rPr lang="en-AU" sz="2400" b="1" dirty="0"/>
              <a:t>economic</a:t>
            </a:r>
          </a:p>
          <a:p>
            <a:pPr lvl="1">
              <a:buFont typeface="Arial" panose="020B0604020202020204" pitchFamily="34" charset="0"/>
              <a:buChar char="•"/>
            </a:pPr>
            <a:r>
              <a:rPr lang="en-AU" sz="2400" b="1" dirty="0"/>
              <a:t>social </a:t>
            </a:r>
          </a:p>
          <a:p>
            <a:pPr lvl="1">
              <a:buFont typeface="Arial" panose="020B0604020202020204" pitchFamily="34" charset="0"/>
              <a:buChar char="•"/>
            </a:pPr>
            <a:r>
              <a:rPr lang="en-AU" sz="2400" b="1" dirty="0"/>
              <a:t>cultural</a:t>
            </a:r>
          </a:p>
        </p:txBody>
      </p:sp>
    </p:spTree>
    <p:extLst>
      <p:ext uri="{BB962C8B-B14F-4D97-AF65-F5344CB8AC3E}">
        <p14:creationId xmlns:p14="http://schemas.microsoft.com/office/powerpoint/2010/main" val="32258621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Terminology - sustainability   </a:t>
            </a:r>
          </a:p>
        </p:txBody>
      </p:sp>
      <p:sp>
        <p:nvSpPr>
          <p:cNvPr id="3" name="Content Placeholder 2"/>
          <p:cNvSpPr>
            <a:spLocks noGrp="1"/>
          </p:cNvSpPr>
          <p:nvPr>
            <p:ph idx="1"/>
          </p:nvPr>
        </p:nvSpPr>
        <p:spPr/>
        <p:txBody>
          <a:bodyPr/>
          <a:lstStyle/>
          <a:p>
            <a:pPr lvl="1">
              <a:buFont typeface="Arial" panose="020B0604020202020204" pitchFamily="34" charset="0"/>
              <a:buChar char="•"/>
            </a:pPr>
            <a:r>
              <a:rPr lang="en-AU" sz="2400" b="1" dirty="0"/>
              <a:t>environmental</a:t>
            </a:r>
          </a:p>
          <a:p>
            <a:pPr lvl="1">
              <a:buFont typeface="Arial" panose="020B0604020202020204" pitchFamily="34" charset="0"/>
              <a:buChar char="•"/>
            </a:pPr>
            <a:r>
              <a:rPr lang="en-AU" sz="2400" b="1" dirty="0"/>
              <a:t>social </a:t>
            </a:r>
          </a:p>
          <a:p>
            <a:pPr lvl="1">
              <a:buFont typeface="Arial" panose="020B0604020202020204" pitchFamily="34" charset="0"/>
              <a:buChar char="•"/>
            </a:pPr>
            <a:r>
              <a:rPr lang="en-AU" sz="2400" b="1" dirty="0"/>
              <a:t>cultural</a:t>
            </a:r>
          </a:p>
          <a:p>
            <a:pPr lvl="1">
              <a:buFont typeface="Arial" panose="020B0604020202020204" pitchFamily="34" charset="0"/>
              <a:buChar char="•"/>
            </a:pPr>
            <a:r>
              <a:rPr lang="en-AU" sz="2400" b="1" dirty="0"/>
              <a:t>economic</a:t>
            </a:r>
          </a:p>
        </p:txBody>
      </p:sp>
    </p:spTree>
    <p:extLst>
      <p:ext uri="{BB962C8B-B14F-4D97-AF65-F5344CB8AC3E}">
        <p14:creationId xmlns:p14="http://schemas.microsoft.com/office/powerpoint/2010/main" val="45049128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1560" y="1491630"/>
            <a:ext cx="8496944" cy="2971800"/>
          </a:xfrm>
        </p:spPr>
        <p:txBody>
          <a:bodyPr/>
          <a:lstStyle/>
          <a:p>
            <a:r>
              <a:rPr lang="en-AU" dirty="0"/>
              <a:t>trend</a:t>
            </a:r>
          </a:p>
          <a:p>
            <a:r>
              <a:rPr lang="en-AU" dirty="0"/>
              <a:t>issue</a:t>
            </a:r>
          </a:p>
          <a:p>
            <a:r>
              <a:rPr lang="en-AU" dirty="0"/>
              <a:t>challenge</a:t>
            </a:r>
          </a:p>
        </p:txBody>
      </p:sp>
      <p:sp>
        <p:nvSpPr>
          <p:cNvPr id="4" name="Title 1">
            <a:extLst>
              <a:ext uri="{FF2B5EF4-FFF2-40B4-BE49-F238E27FC236}">
                <a16:creationId xmlns:a16="http://schemas.microsoft.com/office/drawing/2014/main" id="{FC8C4051-B8D7-4913-B493-11BE2909B004}"/>
              </a:ext>
            </a:extLst>
          </p:cNvPr>
          <p:cNvSpPr txBox="1">
            <a:spLocks/>
          </p:cNvSpPr>
          <p:nvPr/>
        </p:nvSpPr>
        <p:spPr bwMode="auto">
          <a:xfrm>
            <a:off x="179512" y="411510"/>
            <a:ext cx="8712968"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a:lstStyle>
          <a:p>
            <a:r>
              <a:rPr lang="en-AU" kern="0" dirty="0"/>
              <a:t> Terminology</a:t>
            </a:r>
          </a:p>
        </p:txBody>
      </p:sp>
    </p:spTree>
    <p:extLst>
      <p:ext uri="{BB962C8B-B14F-4D97-AF65-F5344CB8AC3E}">
        <p14:creationId xmlns:p14="http://schemas.microsoft.com/office/powerpoint/2010/main" val="119865714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Structure of Unit 3</a:t>
            </a:r>
          </a:p>
        </p:txBody>
      </p:sp>
      <p:sp>
        <p:nvSpPr>
          <p:cNvPr id="3" name="Content Placeholder 2"/>
          <p:cNvSpPr>
            <a:spLocks noGrp="1"/>
          </p:cNvSpPr>
          <p:nvPr>
            <p:ph idx="1"/>
          </p:nvPr>
        </p:nvSpPr>
        <p:spPr>
          <a:xfrm>
            <a:off x="179512" y="1491630"/>
            <a:ext cx="8712968" cy="2971800"/>
          </a:xfrm>
        </p:spPr>
        <p:txBody>
          <a:bodyPr/>
          <a:lstStyle/>
          <a:p>
            <a:pPr marL="0" indent="0">
              <a:buNone/>
            </a:pPr>
            <a:r>
              <a:rPr lang="en-AU" dirty="0"/>
              <a:t>Outcome 1 and Outcome 2	swapped numerical order</a:t>
            </a:r>
          </a:p>
          <a:p>
            <a:pPr marL="0" indent="0">
              <a:buNone/>
            </a:pPr>
            <a:endParaRPr lang="en-GB" dirty="0"/>
          </a:p>
          <a:p>
            <a:pPr marL="0" indent="0">
              <a:buNone/>
            </a:pPr>
            <a:r>
              <a:rPr lang="en-GB" dirty="0">
                <a:solidFill>
                  <a:srgbClr val="0099E3"/>
                </a:solidFill>
              </a:rPr>
              <a:t>Area of Study 1</a:t>
            </a:r>
            <a:endParaRPr lang="en-AU" dirty="0">
              <a:solidFill>
                <a:srgbClr val="0099E3"/>
              </a:solidFill>
            </a:endParaRPr>
          </a:p>
          <a:p>
            <a:pPr marL="0" indent="0">
              <a:buNone/>
            </a:pPr>
            <a:r>
              <a:rPr lang="en-GB" dirty="0">
                <a:solidFill>
                  <a:srgbClr val="0099E3"/>
                </a:solidFill>
              </a:rPr>
              <a:t>Land cover change </a:t>
            </a:r>
          </a:p>
          <a:p>
            <a:pPr marL="0" indent="0">
              <a:buNone/>
            </a:pPr>
            <a:endParaRPr lang="en-GB" sz="1200" dirty="0">
              <a:solidFill>
                <a:srgbClr val="0099E3"/>
              </a:solidFill>
            </a:endParaRPr>
          </a:p>
          <a:p>
            <a:pPr marL="0" indent="0">
              <a:buNone/>
            </a:pPr>
            <a:r>
              <a:rPr lang="en-GB" dirty="0">
                <a:solidFill>
                  <a:srgbClr val="0099E3"/>
                </a:solidFill>
              </a:rPr>
              <a:t>Area of Study 2 </a:t>
            </a:r>
            <a:endParaRPr lang="en-AU" dirty="0">
              <a:solidFill>
                <a:srgbClr val="0099E3"/>
              </a:solidFill>
            </a:endParaRPr>
          </a:p>
          <a:p>
            <a:pPr marL="0" indent="0">
              <a:buNone/>
            </a:pPr>
            <a:r>
              <a:rPr lang="en-GB" dirty="0">
                <a:solidFill>
                  <a:srgbClr val="0099E3"/>
                </a:solidFill>
              </a:rPr>
              <a:t>Land use change</a:t>
            </a:r>
            <a:endParaRPr lang="en-AU" dirty="0">
              <a:solidFill>
                <a:srgbClr val="0099E3"/>
              </a:solidFill>
            </a:endParaRPr>
          </a:p>
          <a:p>
            <a:endParaRPr lang="en-AU" dirty="0"/>
          </a:p>
        </p:txBody>
      </p:sp>
      <p:sp>
        <p:nvSpPr>
          <p:cNvPr id="5" name="Rectangle 4">
            <a:extLst>
              <a:ext uri="{FF2B5EF4-FFF2-40B4-BE49-F238E27FC236}">
                <a16:creationId xmlns:a16="http://schemas.microsoft.com/office/drawing/2014/main" id="{DC53909F-8723-4419-8EAE-1937CF306F9E}"/>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22</a:t>
            </a:r>
            <a:endParaRPr lang="en-AU" b="1" dirty="0">
              <a:latin typeface="+mn-lt"/>
            </a:endParaRPr>
          </a:p>
        </p:txBody>
      </p:sp>
    </p:spTree>
    <p:extLst>
      <p:ext uri="{BB962C8B-B14F-4D97-AF65-F5344CB8AC3E}">
        <p14:creationId xmlns:p14="http://schemas.microsoft.com/office/powerpoint/2010/main" val="345638957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8086"/>
            <a:ext cx="8640960" cy="1443584"/>
          </a:xfrm>
        </p:spPr>
        <p:txBody>
          <a:bodyPr/>
          <a:lstStyle/>
          <a:p>
            <a:br>
              <a:rPr lang="en-AU" dirty="0"/>
            </a:br>
            <a:r>
              <a:rPr lang="en-AU" dirty="0"/>
              <a:t>Unit 3	Changing the land</a:t>
            </a:r>
            <a:br>
              <a:rPr lang="en-AU" dirty="0"/>
            </a:br>
            <a:r>
              <a:rPr lang="en-AU" dirty="0"/>
              <a:t>Area of Study 1</a:t>
            </a:r>
            <a:br>
              <a:rPr lang="en-AU" dirty="0"/>
            </a:br>
            <a:r>
              <a:rPr lang="en-AU" dirty="0"/>
              <a:t>Land cover change</a:t>
            </a:r>
          </a:p>
        </p:txBody>
      </p:sp>
      <p:sp>
        <p:nvSpPr>
          <p:cNvPr id="3" name="Content Placeholder 2"/>
          <p:cNvSpPr>
            <a:spLocks noGrp="1"/>
          </p:cNvSpPr>
          <p:nvPr>
            <p:ph idx="1"/>
          </p:nvPr>
        </p:nvSpPr>
        <p:spPr>
          <a:xfrm>
            <a:off x="251520" y="2499742"/>
            <a:ext cx="7920880" cy="1944216"/>
          </a:xfrm>
        </p:spPr>
        <p:txBody>
          <a:bodyPr/>
          <a:lstStyle/>
          <a:p>
            <a:pPr marL="0" indent="0">
              <a:buNone/>
            </a:pPr>
            <a:r>
              <a:rPr lang="en-AU" b="1" dirty="0"/>
              <a:t>Only</a:t>
            </a:r>
            <a:r>
              <a:rPr lang="en-AU" dirty="0"/>
              <a:t> </a:t>
            </a:r>
            <a:r>
              <a:rPr lang="en-AU" b="1" dirty="0">
                <a:solidFill>
                  <a:srgbClr val="0099E3"/>
                </a:solidFill>
              </a:rPr>
              <a:t>two major processes </a:t>
            </a:r>
            <a:r>
              <a:rPr lang="en-AU" b="1" dirty="0"/>
              <a:t>of land cover change</a:t>
            </a:r>
          </a:p>
          <a:p>
            <a:pPr marL="0" indent="0">
              <a:buNone/>
            </a:pPr>
            <a:endParaRPr lang="en-AU" sz="1000" b="1" dirty="0"/>
          </a:p>
          <a:p>
            <a:r>
              <a:rPr lang="en-AU" b="1" dirty="0">
                <a:solidFill>
                  <a:srgbClr val="0099E3"/>
                </a:solidFill>
              </a:rPr>
              <a:t>melting ice sheets and glaciers</a:t>
            </a:r>
          </a:p>
          <a:p>
            <a:pPr marL="0" indent="0">
              <a:buNone/>
            </a:pPr>
            <a:endParaRPr lang="en-AU" sz="1400" b="1" dirty="0">
              <a:solidFill>
                <a:srgbClr val="0099E3"/>
              </a:solidFill>
            </a:endParaRPr>
          </a:p>
          <a:p>
            <a:r>
              <a:rPr lang="en-AU" b="1" dirty="0">
                <a:solidFill>
                  <a:srgbClr val="0099E3"/>
                </a:solidFill>
              </a:rPr>
              <a:t>deforestation</a:t>
            </a:r>
          </a:p>
          <a:p>
            <a:pPr>
              <a:buFont typeface="Wingdings" panose="05000000000000000000" pitchFamily="2" charset="2"/>
              <a:buChar char="Ø"/>
            </a:pPr>
            <a:endParaRPr lang="en-AU" dirty="0"/>
          </a:p>
          <a:p>
            <a:pPr lvl="1">
              <a:buFont typeface="Wingdings" panose="05000000000000000000" pitchFamily="2" charset="2"/>
              <a:buChar char="Ø"/>
            </a:pPr>
            <a:endParaRPr lang="en-AU" dirty="0"/>
          </a:p>
        </p:txBody>
      </p:sp>
      <p:sp>
        <p:nvSpPr>
          <p:cNvPr id="4" name="Rectangle 3">
            <a:extLst>
              <a:ext uri="{FF2B5EF4-FFF2-40B4-BE49-F238E27FC236}">
                <a16:creationId xmlns:a16="http://schemas.microsoft.com/office/drawing/2014/main" id="{4AB24EBC-35DE-4D31-9A84-65750A076064}"/>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22</a:t>
            </a:r>
            <a:endParaRPr lang="en-AU" b="1" dirty="0">
              <a:latin typeface="+mn-lt"/>
            </a:endParaRPr>
          </a:p>
        </p:txBody>
      </p:sp>
    </p:spTree>
    <p:extLst>
      <p:ext uri="{BB962C8B-B14F-4D97-AF65-F5344CB8AC3E}">
        <p14:creationId xmlns:p14="http://schemas.microsoft.com/office/powerpoint/2010/main" val="87251631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764" y="339502"/>
            <a:ext cx="8820472" cy="2088232"/>
          </a:xfrm>
        </p:spPr>
        <p:txBody>
          <a:bodyPr/>
          <a:lstStyle/>
          <a:p>
            <a:r>
              <a:rPr lang="en-AU" dirty="0"/>
              <a:t>Area of study  1                     </a:t>
            </a:r>
            <a:br>
              <a:rPr lang="en-AU" dirty="0"/>
            </a:br>
            <a:r>
              <a:rPr lang="en-AU" dirty="0"/>
              <a:t>Land cover change                 </a:t>
            </a:r>
            <a:br>
              <a:rPr lang="en-AU" dirty="0"/>
            </a:br>
            <a:r>
              <a:rPr lang="en-AU" dirty="0"/>
              <a:t>Outcome 1</a:t>
            </a:r>
          </a:p>
        </p:txBody>
      </p:sp>
      <p:sp>
        <p:nvSpPr>
          <p:cNvPr id="3" name="Content Placeholder 2"/>
          <p:cNvSpPr>
            <a:spLocks noGrp="1"/>
          </p:cNvSpPr>
          <p:nvPr>
            <p:ph idx="1"/>
          </p:nvPr>
        </p:nvSpPr>
        <p:spPr>
          <a:xfrm>
            <a:off x="251520" y="2427734"/>
            <a:ext cx="8640960" cy="1669926"/>
          </a:xfrm>
        </p:spPr>
        <p:txBody>
          <a:bodyPr/>
          <a:lstStyle/>
          <a:p>
            <a:pPr marL="0" indent="0">
              <a:buNone/>
            </a:pPr>
            <a:r>
              <a:rPr lang="en-GB" dirty="0"/>
              <a:t>On completion of this unit the student should be able to </a:t>
            </a:r>
            <a:r>
              <a:rPr lang="en-GB" dirty="0">
                <a:solidFill>
                  <a:srgbClr val="0099E3"/>
                </a:solidFill>
              </a:rPr>
              <a:t>analyse</a:t>
            </a:r>
            <a:r>
              <a:rPr lang="en-GB" dirty="0"/>
              <a:t> processes that result in changes to land cover and evaluate the impacts and responses resulting from these changes.</a:t>
            </a:r>
            <a:endParaRPr lang="en-AU" sz="1200" dirty="0"/>
          </a:p>
        </p:txBody>
      </p:sp>
      <p:sp>
        <p:nvSpPr>
          <p:cNvPr id="5" name="Rectangle 4">
            <a:extLst>
              <a:ext uri="{FF2B5EF4-FFF2-40B4-BE49-F238E27FC236}">
                <a16:creationId xmlns:a16="http://schemas.microsoft.com/office/drawing/2014/main" id="{35F28D8D-C0CF-4479-8A44-566D145FC1D0}"/>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22</a:t>
            </a:r>
            <a:endParaRPr lang="en-AU" b="1" dirty="0">
              <a:latin typeface="+mn-lt"/>
            </a:endParaRPr>
          </a:p>
        </p:txBody>
      </p:sp>
    </p:spTree>
    <p:extLst>
      <p:ext uri="{BB962C8B-B14F-4D97-AF65-F5344CB8AC3E}">
        <p14:creationId xmlns:p14="http://schemas.microsoft.com/office/powerpoint/2010/main" val="378116877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60" y="-681524"/>
            <a:ext cx="8892480" cy="2009378"/>
          </a:xfrm>
        </p:spPr>
        <p:txBody>
          <a:bodyPr/>
          <a:lstStyle/>
          <a:p>
            <a:r>
              <a:rPr lang="en-AU" dirty="0"/>
              <a:t>Outcome 1	Key knowledge</a:t>
            </a:r>
          </a:p>
        </p:txBody>
      </p:sp>
      <p:sp>
        <p:nvSpPr>
          <p:cNvPr id="3" name="Content Placeholder 2"/>
          <p:cNvSpPr>
            <a:spLocks noGrp="1"/>
          </p:cNvSpPr>
          <p:nvPr>
            <p:ph idx="1"/>
          </p:nvPr>
        </p:nvSpPr>
        <p:spPr>
          <a:xfrm>
            <a:off x="234880" y="555526"/>
            <a:ext cx="8766720" cy="4008664"/>
          </a:xfrm>
        </p:spPr>
        <p:txBody>
          <a:bodyPr/>
          <a:lstStyle/>
          <a:p>
            <a:pPr lvl="0"/>
            <a:r>
              <a:rPr lang="en-GB" sz="1200" dirty="0">
                <a:solidFill>
                  <a:srgbClr val="0099E3"/>
                </a:solidFill>
              </a:rPr>
              <a:t>the spatial distribution of present-day global land cover, including forest, grassland, tundra, bare lands and wetlands, as well as the land covered by ice and water </a:t>
            </a:r>
            <a:endParaRPr lang="en-AU" sz="1200" dirty="0">
              <a:solidFill>
                <a:srgbClr val="0099E3"/>
              </a:solidFill>
            </a:endParaRPr>
          </a:p>
          <a:p>
            <a:pPr lvl="0"/>
            <a:r>
              <a:rPr lang="en-GB" sz="1200" dirty="0"/>
              <a:t>the spatial distribution of land cover on a global scale that was evident during the last Glacial Maximum around 20,000 years ago and the Holocene Climatic Optimum around 8000 years ago and the change in this distribution over time</a:t>
            </a:r>
            <a:endParaRPr lang="en-AU" sz="1200" dirty="0"/>
          </a:p>
          <a:p>
            <a:pPr lvl="0"/>
            <a:r>
              <a:rPr lang="en-GB" sz="1200" dirty="0">
                <a:solidFill>
                  <a:srgbClr val="0099E3"/>
                </a:solidFill>
              </a:rPr>
              <a:t>the natural characteristics of glaciers and ice sheets, and forests </a:t>
            </a:r>
            <a:endParaRPr lang="en-AU" sz="1200" dirty="0">
              <a:solidFill>
                <a:srgbClr val="0099E3"/>
              </a:solidFill>
            </a:endParaRPr>
          </a:p>
          <a:p>
            <a:pPr lvl="0"/>
            <a:r>
              <a:rPr lang="en-GB" sz="1200" dirty="0"/>
              <a:t>the distribution of each of the processes of land cover change on a global scale </a:t>
            </a:r>
            <a:endParaRPr lang="en-AU" sz="1200" dirty="0"/>
          </a:p>
          <a:p>
            <a:pPr lvl="0"/>
            <a:r>
              <a:rPr lang="en-GB" sz="1200" dirty="0"/>
              <a:t>the role, spatial association, and interconnection of natural processes and human activity in causing melting glaciers and ice sheets, and deforestation</a:t>
            </a:r>
            <a:endParaRPr lang="en-AU" sz="1200" dirty="0"/>
          </a:p>
          <a:p>
            <a:pPr lvl="0"/>
            <a:r>
              <a:rPr lang="en-GB" sz="1200" dirty="0"/>
              <a:t>for each of the selected two locations: </a:t>
            </a:r>
            <a:endParaRPr lang="en-AU" sz="1200" dirty="0"/>
          </a:p>
          <a:p>
            <a:pPr lvl="0"/>
            <a:r>
              <a:rPr lang="en-GB" sz="1200" dirty="0"/>
              <a:t>its location within the global distribution of the relevant process </a:t>
            </a:r>
            <a:endParaRPr lang="en-AU" sz="1200" dirty="0"/>
          </a:p>
          <a:p>
            <a:pPr lvl="0"/>
            <a:r>
              <a:rPr lang="en-GB" sz="1200" dirty="0"/>
              <a:t>reasons for current land cover changes </a:t>
            </a:r>
            <a:endParaRPr lang="en-AU" sz="1200" dirty="0"/>
          </a:p>
          <a:p>
            <a:pPr lvl="0"/>
            <a:r>
              <a:rPr lang="en-GB" sz="1200" dirty="0"/>
              <a:t>impacts of the land cover changes on the environment, economic activity and social conditions, and the issues and challenges which result from these impacts</a:t>
            </a:r>
            <a:endParaRPr lang="en-AU" sz="1200" dirty="0"/>
          </a:p>
          <a:p>
            <a:pPr lvl="0"/>
            <a:r>
              <a:rPr lang="en-GB" sz="1200" dirty="0">
                <a:solidFill>
                  <a:schemeClr val="tx1"/>
                </a:solidFill>
              </a:rPr>
              <a:t>the use and effectiveness of geospatial technologies to assess and manage land cover changes </a:t>
            </a:r>
            <a:endParaRPr lang="en-AU" sz="1200" dirty="0">
              <a:solidFill>
                <a:schemeClr val="tx1"/>
              </a:solidFill>
            </a:endParaRPr>
          </a:p>
          <a:p>
            <a:pPr lvl="0"/>
            <a:r>
              <a:rPr lang="en-GB" sz="1200" dirty="0">
                <a:solidFill>
                  <a:schemeClr val="tx1"/>
                </a:solidFill>
              </a:rPr>
              <a:t>a response to the impacts of these land cover changes at </a:t>
            </a:r>
            <a:r>
              <a:rPr lang="en-GB" sz="1200" dirty="0">
                <a:solidFill>
                  <a:srgbClr val="0070C0"/>
                </a:solidFill>
              </a:rPr>
              <a:t>local and national scales</a:t>
            </a:r>
            <a:endParaRPr lang="en-AU" sz="1200" dirty="0">
              <a:solidFill>
                <a:srgbClr val="0070C0"/>
              </a:solidFill>
            </a:endParaRPr>
          </a:p>
          <a:p>
            <a:pPr lvl="0"/>
            <a:r>
              <a:rPr lang="en-GB" sz="1200" dirty="0">
                <a:solidFill>
                  <a:srgbClr val="0099E3"/>
                </a:solidFill>
              </a:rPr>
              <a:t>a global response </a:t>
            </a:r>
            <a:r>
              <a:rPr lang="en-GB" sz="1200" dirty="0"/>
              <a:t>to the impacts of land cover change resulting from melting glaciers and ice sheets, and deforestation</a:t>
            </a:r>
            <a:endParaRPr lang="en-AU" sz="1200" dirty="0"/>
          </a:p>
          <a:p>
            <a:pPr lvl="0"/>
            <a:r>
              <a:rPr lang="en-GB" sz="1200" dirty="0">
                <a:solidFill>
                  <a:srgbClr val="0099E3"/>
                </a:solidFill>
              </a:rPr>
              <a:t>the effectiveness or likely effectiveness of the responses to the impact of the change.</a:t>
            </a:r>
            <a:endParaRPr lang="en-AU" sz="1200" dirty="0">
              <a:solidFill>
                <a:srgbClr val="0099E3"/>
              </a:solidFill>
            </a:endParaRPr>
          </a:p>
          <a:p>
            <a:endParaRPr lang="en-AU" dirty="0"/>
          </a:p>
        </p:txBody>
      </p:sp>
      <p:sp>
        <p:nvSpPr>
          <p:cNvPr id="4" name="Rectangle 3">
            <a:extLst>
              <a:ext uri="{FF2B5EF4-FFF2-40B4-BE49-F238E27FC236}">
                <a16:creationId xmlns:a16="http://schemas.microsoft.com/office/drawing/2014/main" id="{300CB0BC-5469-40D8-8A02-FD24F6352D3B}"/>
              </a:ext>
            </a:extLst>
          </p:cNvPr>
          <p:cNvSpPr/>
          <p:nvPr/>
        </p:nvSpPr>
        <p:spPr>
          <a:xfrm>
            <a:off x="6963747" y="0"/>
            <a:ext cx="1928733" cy="646331"/>
          </a:xfrm>
          <a:prstGeom prst="rect">
            <a:avLst/>
          </a:prstGeom>
        </p:spPr>
        <p:txBody>
          <a:bodyPr wrap="none">
            <a:spAutoFit/>
          </a:bodyPr>
          <a:lstStyle/>
          <a:p>
            <a:r>
              <a:rPr lang="en-AU" sz="3600" b="1" dirty="0">
                <a:solidFill>
                  <a:srgbClr val="0099E3"/>
                </a:solidFill>
                <a:latin typeface="+mn-lt"/>
              </a:rPr>
              <a:t>Page 23</a:t>
            </a:r>
            <a:endParaRPr lang="en-AU" b="1" dirty="0">
              <a:latin typeface="+mn-lt"/>
            </a:endParaRPr>
          </a:p>
        </p:txBody>
      </p:sp>
    </p:spTree>
    <p:extLst>
      <p:ext uri="{BB962C8B-B14F-4D97-AF65-F5344CB8AC3E}">
        <p14:creationId xmlns:p14="http://schemas.microsoft.com/office/powerpoint/2010/main" val="214420422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81" y="205755"/>
            <a:ext cx="8784976" cy="1268760"/>
          </a:xfrm>
        </p:spPr>
        <p:txBody>
          <a:bodyPr/>
          <a:lstStyle/>
          <a:p>
            <a:r>
              <a:rPr lang="en-AU" dirty="0"/>
              <a:t>Outcome 1	Key skills</a:t>
            </a:r>
          </a:p>
        </p:txBody>
      </p:sp>
      <p:sp>
        <p:nvSpPr>
          <p:cNvPr id="3" name="Content Placeholder 2"/>
          <p:cNvSpPr>
            <a:spLocks noGrp="1"/>
          </p:cNvSpPr>
          <p:nvPr>
            <p:ph idx="1"/>
          </p:nvPr>
        </p:nvSpPr>
        <p:spPr>
          <a:xfrm>
            <a:off x="251520" y="1275606"/>
            <a:ext cx="8695437" cy="3188940"/>
          </a:xfrm>
        </p:spPr>
        <p:txBody>
          <a:bodyPr/>
          <a:lstStyle/>
          <a:p>
            <a:r>
              <a:rPr lang="en-GB" sz="1200" dirty="0"/>
              <a:t>collect, sort, process and represent data and other information </a:t>
            </a:r>
            <a:endParaRPr lang="en-AU" sz="1200" dirty="0"/>
          </a:p>
          <a:p>
            <a:pPr lvl="0"/>
            <a:r>
              <a:rPr lang="en-GB" sz="1200" dirty="0"/>
              <a:t>interpret and analyse maps, data and other geographic information</a:t>
            </a:r>
            <a:endParaRPr lang="en-AU" sz="1200" dirty="0"/>
          </a:p>
          <a:p>
            <a:pPr lvl="0"/>
            <a:r>
              <a:rPr lang="en-GB" sz="1200" dirty="0"/>
              <a:t>identify and describe the spatial distribution of the present-day world’s land cover </a:t>
            </a:r>
            <a:endParaRPr lang="en-AU" sz="1200" dirty="0"/>
          </a:p>
          <a:p>
            <a:pPr lvl="0"/>
            <a:r>
              <a:rPr lang="en-GB" sz="1200" dirty="0"/>
              <a:t>compare the spatial distributions of the world’s land cover over time </a:t>
            </a:r>
            <a:endParaRPr lang="en-AU" sz="1200" dirty="0"/>
          </a:p>
          <a:p>
            <a:pPr lvl="0"/>
            <a:r>
              <a:rPr lang="en-GB" sz="1200" dirty="0"/>
              <a:t>describe and analyse the processes and causes of melting glaciers and ice sheets, and deforestation</a:t>
            </a:r>
            <a:endParaRPr lang="en-AU" sz="1200" dirty="0"/>
          </a:p>
          <a:p>
            <a:pPr lvl="0"/>
            <a:r>
              <a:rPr lang="en-GB" sz="1200" dirty="0"/>
              <a:t>analyse the changes to land cover that have occurred as a result of melting glaciers and ice sheets, and deforestation</a:t>
            </a:r>
            <a:endParaRPr lang="en-AU" sz="1200" dirty="0"/>
          </a:p>
          <a:p>
            <a:pPr lvl="0"/>
            <a:r>
              <a:rPr lang="en-GB" sz="1200" dirty="0"/>
              <a:t>evaluate the impacts of the changes to land cover, and consider the issues and challenges which result from these impacts</a:t>
            </a:r>
            <a:endParaRPr lang="en-AU" sz="1200" dirty="0"/>
          </a:p>
          <a:p>
            <a:pPr lvl="0"/>
            <a:r>
              <a:rPr lang="en-GB" sz="1200" dirty="0">
                <a:solidFill>
                  <a:srgbClr val="0099E3"/>
                </a:solidFill>
              </a:rPr>
              <a:t>evaluate the use and effectiveness of geospatial technologies, including the use of remote sensing, to assess and manage land cover change</a:t>
            </a:r>
            <a:endParaRPr lang="en-AU" sz="1200" dirty="0">
              <a:solidFill>
                <a:srgbClr val="0099E3"/>
              </a:solidFill>
            </a:endParaRPr>
          </a:p>
          <a:p>
            <a:pPr lvl="0"/>
            <a:r>
              <a:rPr lang="en-GB" sz="1200" dirty="0"/>
              <a:t>develop and apply appropriate criteria to evaluate the effectiveness or likely effectiveness of responses to the impacts of these changes.</a:t>
            </a:r>
            <a:endParaRPr lang="en-AU" sz="1200" dirty="0"/>
          </a:p>
        </p:txBody>
      </p:sp>
      <p:sp>
        <p:nvSpPr>
          <p:cNvPr id="6" name="Rectangle 5">
            <a:extLst>
              <a:ext uri="{FF2B5EF4-FFF2-40B4-BE49-F238E27FC236}">
                <a16:creationId xmlns:a16="http://schemas.microsoft.com/office/drawing/2014/main" id="{6B53B989-8A00-4154-ABD4-D6961B6A15A0}"/>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23</a:t>
            </a:r>
            <a:endParaRPr lang="en-AU" b="1" dirty="0">
              <a:latin typeface="+mn-lt"/>
            </a:endParaRPr>
          </a:p>
        </p:txBody>
      </p:sp>
    </p:spTree>
    <p:extLst>
      <p:ext uri="{BB962C8B-B14F-4D97-AF65-F5344CB8AC3E}">
        <p14:creationId xmlns:p14="http://schemas.microsoft.com/office/powerpoint/2010/main" val="54244859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76090"/>
            <a:ext cx="8784976" cy="2160240"/>
          </a:xfrm>
        </p:spPr>
        <p:txBody>
          <a:bodyPr/>
          <a:lstStyle/>
          <a:p>
            <a:r>
              <a:rPr lang="en-AU" dirty="0"/>
              <a:t>Area of study  2                     </a:t>
            </a:r>
            <a:br>
              <a:rPr lang="en-AU" dirty="0"/>
            </a:br>
            <a:r>
              <a:rPr lang="en-AU" dirty="0"/>
              <a:t>Land use change                 </a:t>
            </a:r>
            <a:br>
              <a:rPr lang="en-AU" dirty="0"/>
            </a:br>
            <a:r>
              <a:rPr lang="en-AU" dirty="0"/>
              <a:t>Outcome 2</a:t>
            </a:r>
            <a:br>
              <a:rPr lang="en-AU" dirty="0"/>
            </a:br>
            <a:endParaRPr lang="en-AU" dirty="0"/>
          </a:p>
        </p:txBody>
      </p:sp>
      <p:sp>
        <p:nvSpPr>
          <p:cNvPr id="3" name="Content Placeholder 2"/>
          <p:cNvSpPr>
            <a:spLocks noGrp="1"/>
          </p:cNvSpPr>
          <p:nvPr>
            <p:ph idx="1"/>
          </p:nvPr>
        </p:nvSpPr>
        <p:spPr>
          <a:xfrm>
            <a:off x="251520" y="2397792"/>
            <a:ext cx="8424936" cy="2160240"/>
          </a:xfrm>
        </p:spPr>
        <p:txBody>
          <a:bodyPr/>
          <a:lstStyle/>
          <a:p>
            <a:pPr marL="0" indent="0">
              <a:buNone/>
            </a:pPr>
            <a:r>
              <a:rPr lang="en-GB" dirty="0"/>
              <a:t>On completion of this unit the student should be able to </a:t>
            </a:r>
            <a:r>
              <a:rPr lang="en-GB" dirty="0">
                <a:solidFill>
                  <a:srgbClr val="0099E3"/>
                </a:solidFill>
              </a:rPr>
              <a:t>analyse</a:t>
            </a:r>
            <a:r>
              <a:rPr lang="en-GB" dirty="0"/>
              <a:t> land use change and evaluate </a:t>
            </a:r>
            <a:br>
              <a:rPr lang="en-GB" dirty="0"/>
            </a:br>
            <a:r>
              <a:rPr lang="en-GB" dirty="0"/>
              <a:t>its impacts. </a:t>
            </a:r>
            <a:endParaRPr lang="en-AU" dirty="0"/>
          </a:p>
          <a:p>
            <a:pPr marL="0" indent="0">
              <a:buNone/>
            </a:pPr>
            <a:endParaRPr lang="en-AU" sz="1200" dirty="0"/>
          </a:p>
        </p:txBody>
      </p:sp>
      <p:sp>
        <p:nvSpPr>
          <p:cNvPr id="4" name="Rectangle 3">
            <a:extLst>
              <a:ext uri="{FF2B5EF4-FFF2-40B4-BE49-F238E27FC236}">
                <a16:creationId xmlns:a16="http://schemas.microsoft.com/office/drawing/2014/main" id="{7018D85C-CD23-4A94-B2E1-04F81CCFD79C}"/>
              </a:ext>
            </a:extLst>
          </p:cNvPr>
          <p:cNvSpPr/>
          <p:nvPr/>
        </p:nvSpPr>
        <p:spPr>
          <a:xfrm>
            <a:off x="6156176" y="483518"/>
            <a:ext cx="2852063" cy="646331"/>
          </a:xfrm>
          <a:prstGeom prst="rect">
            <a:avLst/>
          </a:prstGeom>
        </p:spPr>
        <p:txBody>
          <a:bodyPr wrap="none">
            <a:spAutoFit/>
          </a:bodyPr>
          <a:lstStyle/>
          <a:p>
            <a:r>
              <a:rPr lang="en-AU" sz="3600" b="1" dirty="0">
                <a:solidFill>
                  <a:srgbClr val="0099E3"/>
                </a:solidFill>
                <a:latin typeface="+mn-lt"/>
              </a:rPr>
              <a:t>Pages 23-24</a:t>
            </a:r>
            <a:endParaRPr lang="en-AU" b="1" dirty="0">
              <a:latin typeface="+mn-lt"/>
            </a:endParaRPr>
          </a:p>
        </p:txBody>
      </p:sp>
    </p:spTree>
    <p:extLst>
      <p:ext uri="{BB962C8B-B14F-4D97-AF65-F5344CB8AC3E}">
        <p14:creationId xmlns:p14="http://schemas.microsoft.com/office/powerpoint/2010/main" val="62196031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92" y="275273"/>
            <a:ext cx="8712968" cy="856317"/>
          </a:xfrm>
        </p:spPr>
        <p:txBody>
          <a:bodyPr/>
          <a:lstStyle/>
          <a:p>
            <a:pPr algn="ctr"/>
            <a:r>
              <a:rPr lang="en-AU" dirty="0">
                <a:solidFill>
                  <a:srgbClr val="0070C0"/>
                </a:solidFill>
              </a:rPr>
              <a:t>Acknowledgment of Country</a:t>
            </a:r>
            <a:endParaRPr lang="en-AU" dirty="0"/>
          </a:p>
        </p:txBody>
      </p:sp>
      <p:sp>
        <p:nvSpPr>
          <p:cNvPr id="3" name="Content Placeholder 2"/>
          <p:cNvSpPr>
            <a:spLocks noGrp="1"/>
          </p:cNvSpPr>
          <p:nvPr>
            <p:ph idx="1"/>
          </p:nvPr>
        </p:nvSpPr>
        <p:spPr>
          <a:xfrm>
            <a:off x="107504" y="987574"/>
            <a:ext cx="8784976" cy="3331840"/>
          </a:xfrm>
        </p:spPr>
        <p:txBody>
          <a:bodyPr/>
          <a:lstStyle/>
          <a:p>
            <a:pPr marL="0" indent="0">
              <a:spcBef>
                <a:spcPts val="335"/>
              </a:spcBef>
              <a:spcAft>
                <a:spcPts val="0"/>
              </a:spcAft>
              <a:buNone/>
            </a:pPr>
            <a:r>
              <a:rPr lang="en-AU" sz="1100" b="0" i="1" dirty="0">
                <a:solidFill>
                  <a:srgbClr val="000000"/>
                </a:solidFill>
                <a:latin typeface="Arial" panose="020B0604020202020204" pitchFamily="34" charset="0"/>
                <a:ea typeface="Arial" panose="020B0604020202020204" pitchFamily="34" charset="0"/>
              </a:rPr>
              <a:t>I would like to acknowledge the traditional custodians of the many lands across Victoria on which each of you are living, learning and working from today.</a:t>
            </a:r>
            <a:endParaRPr lang="en-AU" sz="1100" b="0" dirty="0">
              <a:latin typeface="Times New Roman" panose="02020603050405020304" pitchFamily="18" charset="0"/>
              <a:ea typeface="Arial" panose="020B0604020202020204" pitchFamily="34" charset="0"/>
            </a:endParaRP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For those of you in the Melbourne metropolitan area, we acknowledge the traditional custodians of the Kulin Nations. For myself, I acknowledge the </a:t>
            </a:r>
            <a:r>
              <a:rPr lang="en-AU" sz="1100" b="0" i="1" dirty="0" err="1">
                <a:latin typeface="Arial" panose="020B0604020202020204" pitchFamily="34" charset="0"/>
                <a:ea typeface="Times New Roman" panose="02020603050405020304" pitchFamily="18" charset="0"/>
                <a:cs typeface="Arial" panose="020B0604020202020204" pitchFamily="34" charset="0"/>
              </a:rPr>
              <a:t>Wadawurrung</a:t>
            </a:r>
            <a:r>
              <a:rPr lang="en-AU" sz="1100" b="0" i="1" dirty="0">
                <a:latin typeface="Arial" panose="020B0604020202020204" pitchFamily="34" charset="0"/>
                <a:ea typeface="Times New Roman" panose="02020603050405020304" pitchFamily="18" charset="0"/>
                <a:cs typeface="Arial" panose="020B0604020202020204" pitchFamily="34" charset="0"/>
              </a:rPr>
              <a:t> people of the Lake Burrumbeet region, near Ballarat, from where I am working today.</a:t>
            </a: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When acknowledging country, we recognise Aboriginal and Torres Strait Islander peoples’ spiritual and cultural connection to country and acknowledge their continued care of the lands and waterways over generations, while celebrating the continuation of a living culture that has a unique role in this region. </a:t>
            </a:r>
            <a:endParaRPr lang="en-AU" sz="1100" b="0" dirty="0">
              <a:latin typeface="Arial" panose="020B0604020202020204" pitchFamily="34" charset="0"/>
              <a:ea typeface="Times New Roman" panose="02020603050405020304" pitchFamily="18" charset="0"/>
            </a:endParaRPr>
          </a:p>
          <a:p>
            <a:pPr marL="0" indent="0">
              <a:buNone/>
            </a:pPr>
            <a:r>
              <a:rPr lang="en-AU" sz="1100" b="0" i="1" dirty="0">
                <a:solidFill>
                  <a:srgbClr val="000000"/>
                </a:solidFill>
                <a:latin typeface="Arial" panose="020B0604020202020204" pitchFamily="34" charset="0"/>
                <a:ea typeface="Times New Roman" panose="02020603050405020304" pitchFamily="18" charset="0"/>
              </a:rPr>
              <a:t>I would like to </a:t>
            </a:r>
            <a:r>
              <a:rPr lang="en-AU" sz="1100" b="0" i="1" dirty="0">
                <a:latin typeface="Arial" panose="020B0604020202020204" pitchFamily="34" charset="0"/>
                <a:ea typeface="Times New Roman" panose="02020603050405020304" pitchFamily="18" charset="0"/>
              </a:rPr>
              <a:t>pay my respects to Elders past, present and emerging, for they hold the memories, traditions, culture and hopes of all Aboriginal and Torres Strait Islander peoples across the nation, and hope they will walk with us on our journey. I particularly welcome any first nations people who are joining us today.</a:t>
            </a:r>
            <a:endParaRPr lang="en-AU" sz="1100" b="0" dirty="0"/>
          </a:p>
          <a:p>
            <a:endParaRPr lang="en-AU" dirty="0"/>
          </a:p>
        </p:txBody>
      </p:sp>
      <p:pic>
        <p:nvPicPr>
          <p:cNvPr id="4" name="Picture 3">
            <a:extLst>
              <a:ext uri="{FF2B5EF4-FFF2-40B4-BE49-F238E27FC236}">
                <a16:creationId xmlns:a16="http://schemas.microsoft.com/office/drawing/2014/main" id="{4CCE6415-0C1C-4217-B4B5-CAFA3005B1CD}"/>
              </a:ext>
            </a:extLst>
          </p:cNvPr>
          <p:cNvPicPr>
            <a:picLocks noChangeAspect="1"/>
          </p:cNvPicPr>
          <p:nvPr/>
        </p:nvPicPr>
        <p:blipFill>
          <a:blip r:embed="rId2"/>
          <a:stretch>
            <a:fillRect/>
          </a:stretch>
        </p:blipFill>
        <p:spPr>
          <a:xfrm>
            <a:off x="251521" y="3137886"/>
            <a:ext cx="8352928" cy="1414429"/>
          </a:xfrm>
          <a:prstGeom prst="rect">
            <a:avLst/>
          </a:prstGeom>
        </p:spPr>
      </p:pic>
    </p:spTree>
    <p:extLst>
      <p:ext uri="{BB962C8B-B14F-4D97-AF65-F5344CB8AC3E}">
        <p14:creationId xmlns:p14="http://schemas.microsoft.com/office/powerpoint/2010/main" val="57467910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 2	Key knowledge</a:t>
            </a:r>
          </a:p>
        </p:txBody>
      </p:sp>
      <p:sp>
        <p:nvSpPr>
          <p:cNvPr id="3" name="Content Placeholder 2"/>
          <p:cNvSpPr>
            <a:spLocks noGrp="1"/>
          </p:cNvSpPr>
          <p:nvPr>
            <p:ph idx="1"/>
          </p:nvPr>
        </p:nvSpPr>
        <p:spPr>
          <a:xfrm>
            <a:off x="323528" y="1491630"/>
            <a:ext cx="8424936" cy="2971800"/>
          </a:xfrm>
        </p:spPr>
        <p:txBody>
          <a:bodyPr/>
          <a:lstStyle/>
          <a:p>
            <a:pPr lvl="0"/>
            <a:r>
              <a:rPr lang="en-GB" sz="1200" dirty="0"/>
              <a:t>the location of the selected area, current land use and other natural and human geographic characteristics </a:t>
            </a:r>
            <a:endParaRPr lang="en-AU" sz="1200" dirty="0"/>
          </a:p>
          <a:p>
            <a:pPr lvl="0"/>
            <a:r>
              <a:rPr lang="en-GB" sz="1200" dirty="0"/>
              <a:t>the interconnection of the selected area with its surrounding region </a:t>
            </a:r>
            <a:endParaRPr lang="en-AU" sz="1200" dirty="0"/>
          </a:p>
          <a:p>
            <a:pPr lvl="0"/>
            <a:r>
              <a:rPr lang="en-GB" sz="1200" dirty="0"/>
              <a:t>for the selected land use change, the: </a:t>
            </a:r>
            <a:endParaRPr lang="en-AU" sz="1200" dirty="0"/>
          </a:p>
          <a:p>
            <a:pPr lvl="1"/>
            <a:r>
              <a:rPr lang="en-GB" sz="1200" b="1" dirty="0"/>
              <a:t>processes of change involving the nature, scale and time sequence of change </a:t>
            </a:r>
            <a:endParaRPr lang="en-AU" sz="1200" b="1" dirty="0"/>
          </a:p>
          <a:p>
            <a:pPr lvl="1"/>
            <a:r>
              <a:rPr lang="en-GB" sz="1200" b="1" dirty="0"/>
              <a:t>reasons for change, including consideration of the influence of geographical characteristics of the selected area and surrounding region and the influence of individuals, organisations and planning strategies </a:t>
            </a:r>
            <a:endParaRPr lang="en-AU" sz="1200" b="1" dirty="0"/>
          </a:p>
          <a:p>
            <a:pPr lvl="1"/>
            <a:r>
              <a:rPr lang="en-GB" sz="1200" b="1" dirty="0"/>
              <a:t>positive and negative impacts of the change on the environment, considering the economic and social conditions in the selected area and surrounding region </a:t>
            </a:r>
            <a:endParaRPr lang="en-AU" sz="1200" b="1" dirty="0"/>
          </a:p>
          <a:p>
            <a:pPr lvl="1"/>
            <a:r>
              <a:rPr lang="en-GB" sz="1200" b="1" dirty="0">
                <a:solidFill>
                  <a:srgbClr val="0099E3"/>
                </a:solidFill>
              </a:rPr>
              <a:t>use of geospatial technologies to analyse, assess and manage land use change.</a:t>
            </a:r>
            <a:endParaRPr lang="en-AU" sz="1200" b="1" dirty="0">
              <a:solidFill>
                <a:srgbClr val="0099E3"/>
              </a:solidFill>
            </a:endParaRPr>
          </a:p>
          <a:p>
            <a:endParaRPr lang="en-AU" sz="1200" dirty="0"/>
          </a:p>
        </p:txBody>
      </p:sp>
      <p:sp>
        <p:nvSpPr>
          <p:cNvPr id="4" name="Rectangle 3">
            <a:extLst>
              <a:ext uri="{FF2B5EF4-FFF2-40B4-BE49-F238E27FC236}">
                <a16:creationId xmlns:a16="http://schemas.microsoft.com/office/drawing/2014/main" id="{085A3410-1D9A-4B9A-8153-31E37826A17B}"/>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24</a:t>
            </a:r>
            <a:endParaRPr lang="en-AU" b="1" dirty="0">
              <a:latin typeface="+mn-lt"/>
            </a:endParaRPr>
          </a:p>
        </p:txBody>
      </p:sp>
    </p:spTree>
    <p:extLst>
      <p:ext uri="{BB962C8B-B14F-4D97-AF65-F5344CB8AC3E}">
        <p14:creationId xmlns:p14="http://schemas.microsoft.com/office/powerpoint/2010/main" val="331160604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09"/>
            <a:ext cx="5112568" cy="857250"/>
          </a:xfrm>
        </p:spPr>
        <p:txBody>
          <a:bodyPr/>
          <a:lstStyle/>
          <a:p>
            <a:r>
              <a:rPr lang="en-AU" dirty="0"/>
              <a:t>Outcome 2   Key skills</a:t>
            </a:r>
          </a:p>
        </p:txBody>
      </p:sp>
      <p:sp>
        <p:nvSpPr>
          <p:cNvPr id="3" name="Content Placeholder 2"/>
          <p:cNvSpPr>
            <a:spLocks noGrp="1"/>
          </p:cNvSpPr>
          <p:nvPr>
            <p:ph idx="1"/>
          </p:nvPr>
        </p:nvSpPr>
        <p:spPr>
          <a:xfrm>
            <a:off x="287524" y="1340743"/>
            <a:ext cx="8568952" cy="2462014"/>
          </a:xfrm>
        </p:spPr>
        <p:txBody>
          <a:bodyPr/>
          <a:lstStyle/>
          <a:p>
            <a:pPr lvl="0"/>
            <a:r>
              <a:rPr lang="en-GB" sz="1200" dirty="0"/>
              <a:t>collect, sort and process primary and secondary data using appropriate methods, including </a:t>
            </a:r>
            <a:br>
              <a:rPr lang="en-GB" sz="1200" dirty="0"/>
            </a:br>
            <a:r>
              <a:rPr lang="en-GB" sz="1200" dirty="0"/>
              <a:t>the use of geospatial technologies</a:t>
            </a:r>
            <a:endParaRPr lang="en-AU" sz="1200" dirty="0"/>
          </a:p>
          <a:p>
            <a:pPr lvl="0"/>
            <a:r>
              <a:rPr lang="en-GB" sz="1200" dirty="0">
                <a:solidFill>
                  <a:srgbClr val="0099E3"/>
                </a:solidFill>
              </a:rPr>
              <a:t>interpret and analyse primary and secondary sources including maps, using appropriate methods such as Geographic Information Systems (GIS) and remote sensing</a:t>
            </a:r>
            <a:endParaRPr lang="en-AU" sz="1200" dirty="0">
              <a:solidFill>
                <a:srgbClr val="0099E3"/>
              </a:solidFill>
            </a:endParaRPr>
          </a:p>
          <a:p>
            <a:pPr lvl="0"/>
            <a:r>
              <a:rPr lang="en-GB" sz="1200" dirty="0"/>
              <a:t>identify and describe the geographic characteristics of the selected area</a:t>
            </a:r>
            <a:endParaRPr lang="en-AU" sz="1200" dirty="0"/>
          </a:p>
          <a:p>
            <a:pPr lvl="0"/>
            <a:r>
              <a:rPr lang="en-GB" sz="1200" dirty="0"/>
              <a:t>identify and describe the change in land use in the selected area at spatial and temporal scales </a:t>
            </a:r>
            <a:endParaRPr lang="en-AU" sz="1200" dirty="0"/>
          </a:p>
          <a:p>
            <a:pPr lvl="0"/>
            <a:r>
              <a:rPr lang="en-GB" sz="1200" dirty="0">
                <a:solidFill>
                  <a:srgbClr val="0099E3"/>
                </a:solidFill>
              </a:rPr>
              <a:t>analyse </a:t>
            </a:r>
            <a:r>
              <a:rPr lang="en-GB" sz="1200" dirty="0"/>
              <a:t>the processes of change, the reasons for change and the resulting land use change </a:t>
            </a:r>
            <a:br>
              <a:rPr lang="en-GB" sz="1200" dirty="0"/>
            </a:br>
            <a:r>
              <a:rPr lang="en-GB" sz="1200" dirty="0"/>
              <a:t>in the selected area </a:t>
            </a:r>
            <a:endParaRPr lang="en-AU" sz="1200" dirty="0"/>
          </a:p>
          <a:p>
            <a:pPr lvl="0"/>
            <a:r>
              <a:rPr lang="en-GB" sz="1200" dirty="0"/>
              <a:t>explain and </a:t>
            </a:r>
            <a:r>
              <a:rPr lang="en-GB" sz="1200" dirty="0">
                <a:solidFill>
                  <a:srgbClr val="0099E3"/>
                </a:solidFill>
              </a:rPr>
              <a:t>evaluate</a:t>
            </a:r>
            <a:r>
              <a:rPr lang="en-GB" sz="1200" dirty="0"/>
              <a:t> positive and negative impacts on the selected area and the surrounding region resulting from land use change</a:t>
            </a:r>
            <a:endParaRPr lang="en-AU" sz="1200" dirty="0"/>
          </a:p>
          <a:p>
            <a:pPr lvl="0"/>
            <a:r>
              <a:rPr lang="en-GB" sz="1200" dirty="0">
                <a:solidFill>
                  <a:srgbClr val="0099E3"/>
                </a:solidFill>
              </a:rPr>
              <a:t>evaluate how the combination of primary and secondary data sources help answer the research question of the fieldwork investigation</a:t>
            </a:r>
            <a:r>
              <a:rPr lang="en-GB" sz="1200" dirty="0"/>
              <a:t>.</a:t>
            </a:r>
            <a:endParaRPr lang="en-AU" sz="1200" dirty="0"/>
          </a:p>
          <a:p>
            <a:pPr lvl="0"/>
            <a:endParaRPr lang="en-AU" sz="1200" dirty="0">
              <a:solidFill>
                <a:srgbClr val="0099E3"/>
              </a:solidFill>
            </a:endParaRPr>
          </a:p>
        </p:txBody>
      </p:sp>
      <p:sp>
        <p:nvSpPr>
          <p:cNvPr id="4" name="Rectangle 3">
            <a:extLst>
              <a:ext uri="{FF2B5EF4-FFF2-40B4-BE49-F238E27FC236}">
                <a16:creationId xmlns:a16="http://schemas.microsoft.com/office/drawing/2014/main" id="{03CD3A4A-A433-4915-BB76-A97581466023}"/>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24</a:t>
            </a:r>
            <a:endParaRPr lang="en-AU" b="1" dirty="0">
              <a:latin typeface="+mn-lt"/>
            </a:endParaRPr>
          </a:p>
        </p:txBody>
      </p:sp>
    </p:spTree>
    <p:extLst>
      <p:ext uri="{BB962C8B-B14F-4D97-AF65-F5344CB8AC3E}">
        <p14:creationId xmlns:p14="http://schemas.microsoft.com/office/powerpoint/2010/main" val="155889763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09"/>
            <a:ext cx="8712968" cy="857250"/>
          </a:xfrm>
        </p:spPr>
        <p:txBody>
          <a:bodyPr/>
          <a:lstStyle/>
          <a:p>
            <a:r>
              <a:rPr lang="en-AU" dirty="0"/>
              <a:t>Assessment tasks  Outcome 1</a:t>
            </a:r>
          </a:p>
        </p:txBody>
      </p:sp>
      <p:sp>
        <p:nvSpPr>
          <p:cNvPr id="3" name="Content Placeholder 2"/>
          <p:cNvSpPr>
            <a:spLocks noGrp="1"/>
          </p:cNvSpPr>
          <p:nvPr>
            <p:ph idx="1"/>
          </p:nvPr>
        </p:nvSpPr>
        <p:spPr>
          <a:xfrm>
            <a:off x="237146" y="1374219"/>
            <a:ext cx="8712968" cy="2971800"/>
          </a:xfrm>
        </p:spPr>
        <p:txBody>
          <a:bodyPr/>
          <a:lstStyle/>
          <a:p>
            <a:pPr marL="0" indent="0">
              <a:buNone/>
            </a:pPr>
            <a:r>
              <a:rPr lang="en-AU" dirty="0"/>
              <a:t>Analysis of data </a:t>
            </a:r>
          </a:p>
          <a:p>
            <a:pPr marL="0" indent="0">
              <a:buNone/>
            </a:pPr>
            <a:r>
              <a:rPr lang="en-AU" dirty="0"/>
              <a:t>and</a:t>
            </a:r>
          </a:p>
          <a:p>
            <a:pPr marL="0" indent="0">
              <a:buNone/>
            </a:pPr>
            <a:r>
              <a:rPr lang="en-AU" dirty="0"/>
              <a:t>any one or a combination of the following:</a:t>
            </a:r>
          </a:p>
          <a:p>
            <a:pPr lvl="1">
              <a:buFont typeface="Arial" panose="020B0604020202020204" pitchFamily="34" charset="0"/>
              <a:buChar char="•"/>
            </a:pPr>
            <a:r>
              <a:rPr lang="en-AU" b="1" dirty="0"/>
              <a:t>a research report</a:t>
            </a:r>
          </a:p>
          <a:p>
            <a:pPr lvl="1">
              <a:buFont typeface="Arial" panose="020B0604020202020204" pitchFamily="34" charset="0"/>
              <a:buChar char="•"/>
            </a:pPr>
            <a:r>
              <a:rPr lang="en-AU" b="1" dirty="0"/>
              <a:t>a case study </a:t>
            </a:r>
          </a:p>
          <a:p>
            <a:pPr lvl="1">
              <a:buFont typeface="Arial" panose="020B0604020202020204" pitchFamily="34" charset="0"/>
              <a:buChar char="•"/>
            </a:pPr>
            <a:r>
              <a:rPr lang="en-AU" b="1" dirty="0"/>
              <a:t>a multi media presentation.</a:t>
            </a:r>
          </a:p>
        </p:txBody>
      </p:sp>
      <p:sp>
        <p:nvSpPr>
          <p:cNvPr id="4" name="Rectangle 3">
            <a:extLst>
              <a:ext uri="{FF2B5EF4-FFF2-40B4-BE49-F238E27FC236}">
                <a16:creationId xmlns:a16="http://schemas.microsoft.com/office/drawing/2014/main" id="{476534BC-B911-4F6D-9BFA-7722ED7902B1}"/>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25</a:t>
            </a:r>
            <a:endParaRPr lang="en-AU" b="1" dirty="0">
              <a:latin typeface="+mn-lt"/>
            </a:endParaRPr>
          </a:p>
        </p:txBody>
      </p:sp>
    </p:spTree>
    <p:extLst>
      <p:ext uri="{BB962C8B-B14F-4D97-AF65-F5344CB8AC3E}">
        <p14:creationId xmlns:p14="http://schemas.microsoft.com/office/powerpoint/2010/main" val="412083701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588106"/>
            <a:ext cx="8712968" cy="504056"/>
          </a:xfrm>
        </p:spPr>
        <p:txBody>
          <a:bodyPr/>
          <a:lstStyle/>
          <a:p>
            <a:r>
              <a:rPr lang="en-AU" dirty="0"/>
              <a:t>Unit 3    Assessment tasks     </a:t>
            </a:r>
          </a:p>
        </p:txBody>
      </p:sp>
      <p:sp>
        <p:nvSpPr>
          <p:cNvPr id="3" name="Content Placeholder 2"/>
          <p:cNvSpPr>
            <a:spLocks noGrp="1"/>
          </p:cNvSpPr>
          <p:nvPr>
            <p:ph idx="1"/>
          </p:nvPr>
        </p:nvSpPr>
        <p:spPr>
          <a:xfrm>
            <a:off x="215516" y="1385342"/>
            <a:ext cx="8712968" cy="3758158"/>
          </a:xfrm>
        </p:spPr>
        <p:txBody>
          <a:bodyPr/>
          <a:lstStyle/>
          <a:p>
            <a:pPr marL="0" indent="0">
              <a:buNone/>
            </a:pPr>
            <a:r>
              <a:rPr lang="en-AU" dirty="0">
                <a:solidFill>
                  <a:schemeClr val="tx1"/>
                </a:solidFill>
              </a:rPr>
              <a:t>Outcome 1</a:t>
            </a:r>
          </a:p>
          <a:p>
            <a:pPr marL="0" indent="0">
              <a:buNone/>
            </a:pPr>
            <a:r>
              <a:rPr lang="en-AU" dirty="0">
                <a:solidFill>
                  <a:srgbClr val="0099E3"/>
                </a:solidFill>
              </a:rPr>
              <a:t>Weighting of assessment 40 marks </a:t>
            </a:r>
          </a:p>
          <a:p>
            <a:pPr marL="0" indent="0">
              <a:buNone/>
            </a:pPr>
            <a:endParaRPr lang="en-AU" sz="1000" dirty="0">
              <a:solidFill>
                <a:schemeClr val="tx1"/>
              </a:solidFill>
            </a:endParaRPr>
          </a:p>
          <a:p>
            <a:pPr marL="0" indent="0">
              <a:buNone/>
            </a:pPr>
            <a:r>
              <a:rPr lang="en-AU" dirty="0">
                <a:solidFill>
                  <a:schemeClr val="tx1"/>
                </a:solidFill>
              </a:rPr>
              <a:t>Outcome 2 </a:t>
            </a:r>
          </a:p>
          <a:p>
            <a:pPr marL="0" indent="0">
              <a:buNone/>
            </a:pPr>
            <a:r>
              <a:rPr lang="en-AU" dirty="0">
                <a:solidFill>
                  <a:srgbClr val="0099E3"/>
                </a:solidFill>
              </a:rPr>
              <a:t>Weighting of assessment to reflect the importance of the Fieldwork report  - 50 marks</a:t>
            </a:r>
          </a:p>
          <a:p>
            <a:pPr marL="0" indent="0">
              <a:buNone/>
            </a:pPr>
            <a:r>
              <a:rPr lang="en-AU" dirty="0">
                <a:solidFill>
                  <a:schemeClr val="tx1"/>
                </a:solidFill>
              </a:rPr>
              <a:t>Structured questions – 10 marks</a:t>
            </a:r>
          </a:p>
          <a:p>
            <a:pPr marL="0" indent="0">
              <a:buNone/>
            </a:pPr>
            <a:endParaRPr lang="en-AU" dirty="0">
              <a:solidFill>
                <a:schemeClr val="tx1"/>
              </a:solidFill>
            </a:endParaRPr>
          </a:p>
          <a:p>
            <a:pPr marL="0" indent="0">
              <a:buNone/>
            </a:pPr>
            <a:r>
              <a:rPr lang="en-AU" dirty="0">
                <a:solidFill>
                  <a:schemeClr val="tx1"/>
                </a:solidFill>
              </a:rPr>
              <a:t>                                                                                           </a:t>
            </a:r>
          </a:p>
          <a:p>
            <a:pPr marL="0" indent="0">
              <a:buNone/>
            </a:pPr>
            <a:endParaRPr lang="en-AU" sz="1200" dirty="0">
              <a:solidFill>
                <a:srgbClr val="0099E3"/>
              </a:solidFill>
            </a:endParaRPr>
          </a:p>
        </p:txBody>
      </p:sp>
      <p:sp>
        <p:nvSpPr>
          <p:cNvPr id="5" name="Rectangle 4">
            <a:extLst>
              <a:ext uri="{FF2B5EF4-FFF2-40B4-BE49-F238E27FC236}">
                <a16:creationId xmlns:a16="http://schemas.microsoft.com/office/drawing/2014/main" id="{E952ECCA-ACCD-4154-BE82-6F84392F1120}"/>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25</a:t>
            </a:r>
            <a:endParaRPr lang="en-AU" b="1" dirty="0">
              <a:latin typeface="+mn-lt"/>
            </a:endParaRPr>
          </a:p>
        </p:txBody>
      </p:sp>
    </p:spTree>
    <p:extLst>
      <p:ext uri="{BB962C8B-B14F-4D97-AF65-F5344CB8AC3E}">
        <p14:creationId xmlns:p14="http://schemas.microsoft.com/office/powerpoint/2010/main" val="180322320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40134"/>
            <a:ext cx="8712968" cy="1033847"/>
          </a:xfrm>
        </p:spPr>
        <p:txBody>
          <a:bodyPr/>
          <a:lstStyle/>
          <a:p>
            <a:r>
              <a:rPr lang="en-AU" dirty="0"/>
              <a:t>Unit 4: Human population:</a:t>
            </a:r>
            <a:br>
              <a:rPr lang="en-AU" dirty="0"/>
            </a:br>
            <a:r>
              <a:rPr lang="en-AU" dirty="0"/>
              <a:t>trends and issues</a:t>
            </a:r>
            <a:br>
              <a:rPr lang="en-AU" dirty="0"/>
            </a:br>
            <a:endParaRPr lang="en-AU" dirty="0"/>
          </a:p>
        </p:txBody>
      </p:sp>
      <p:sp>
        <p:nvSpPr>
          <p:cNvPr id="3" name="Content Placeholder 2"/>
          <p:cNvSpPr>
            <a:spLocks noGrp="1"/>
          </p:cNvSpPr>
          <p:nvPr>
            <p:ph idx="1"/>
          </p:nvPr>
        </p:nvSpPr>
        <p:spPr>
          <a:xfrm>
            <a:off x="179512" y="1347614"/>
            <a:ext cx="8712968" cy="3096344"/>
          </a:xfrm>
        </p:spPr>
        <p:txBody>
          <a:bodyPr/>
          <a:lstStyle/>
          <a:p>
            <a:pPr marL="0" indent="0">
              <a:buNone/>
            </a:pPr>
            <a:endParaRPr lang="en-AU" sz="2200" dirty="0">
              <a:solidFill>
                <a:srgbClr val="0099E3"/>
              </a:solidFill>
            </a:endParaRPr>
          </a:p>
          <a:p>
            <a:pPr marL="0" indent="0">
              <a:buNone/>
            </a:pPr>
            <a:r>
              <a:rPr lang="en-GB" dirty="0"/>
              <a:t>Students investigate the </a:t>
            </a:r>
            <a:r>
              <a:rPr lang="en-GB" dirty="0">
                <a:solidFill>
                  <a:srgbClr val="0099E3"/>
                </a:solidFill>
              </a:rPr>
              <a:t>interconnections</a:t>
            </a:r>
            <a:r>
              <a:rPr lang="en-GB" dirty="0"/>
              <a:t> between the reasons for population change. They evaluate strategies developed in response to </a:t>
            </a:r>
            <a:r>
              <a:rPr lang="en-GB" dirty="0">
                <a:solidFill>
                  <a:srgbClr val="0099E3"/>
                </a:solidFill>
              </a:rPr>
              <a:t>population issues and challenges</a:t>
            </a:r>
            <a:r>
              <a:rPr lang="en-GB" dirty="0"/>
              <a:t>, in both a growing population trend of one country and an ageing population trend of another country, in different parts of the world.</a:t>
            </a:r>
            <a:endParaRPr lang="en-AU" dirty="0"/>
          </a:p>
          <a:p>
            <a:pPr marL="0" indent="0">
              <a:buNone/>
            </a:pPr>
            <a:endParaRPr lang="en-AU" sz="2200" dirty="0">
              <a:solidFill>
                <a:srgbClr val="0099E3"/>
              </a:solidFill>
            </a:endParaRPr>
          </a:p>
        </p:txBody>
      </p:sp>
      <p:sp>
        <p:nvSpPr>
          <p:cNvPr id="4" name="Rectangle 3">
            <a:extLst>
              <a:ext uri="{FF2B5EF4-FFF2-40B4-BE49-F238E27FC236}">
                <a16:creationId xmlns:a16="http://schemas.microsoft.com/office/drawing/2014/main" id="{BE2FA504-F0F0-4F78-AF2A-11409A65C565}"/>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26</a:t>
            </a:r>
            <a:endParaRPr lang="en-AU" b="1" dirty="0">
              <a:latin typeface="+mn-lt"/>
            </a:endParaRPr>
          </a:p>
        </p:txBody>
      </p:sp>
    </p:spTree>
    <p:extLst>
      <p:ext uri="{BB962C8B-B14F-4D97-AF65-F5344CB8AC3E}">
        <p14:creationId xmlns:p14="http://schemas.microsoft.com/office/powerpoint/2010/main" val="140633958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95975"/>
            <a:ext cx="8712968" cy="857250"/>
          </a:xfrm>
        </p:spPr>
        <p:txBody>
          <a:bodyPr/>
          <a:lstStyle/>
          <a:p>
            <a:r>
              <a:rPr lang="en-AU" dirty="0"/>
              <a:t>Area of Study 1</a:t>
            </a:r>
            <a:br>
              <a:rPr lang="en-AU" dirty="0"/>
            </a:br>
            <a:r>
              <a:rPr lang="en-AU" dirty="0"/>
              <a:t>Population dynamics</a:t>
            </a:r>
            <a:br>
              <a:rPr lang="en-AU" dirty="0"/>
            </a:br>
            <a:r>
              <a:rPr lang="en-AU" dirty="0"/>
              <a:t>Outcome 1</a:t>
            </a:r>
          </a:p>
        </p:txBody>
      </p:sp>
      <p:sp>
        <p:nvSpPr>
          <p:cNvPr id="3" name="Content Placeholder 2"/>
          <p:cNvSpPr>
            <a:spLocks noGrp="1"/>
          </p:cNvSpPr>
          <p:nvPr>
            <p:ph idx="1"/>
          </p:nvPr>
        </p:nvSpPr>
        <p:spPr>
          <a:xfrm>
            <a:off x="179512" y="2355726"/>
            <a:ext cx="8712968" cy="1368152"/>
          </a:xfrm>
        </p:spPr>
        <p:txBody>
          <a:bodyPr/>
          <a:lstStyle/>
          <a:p>
            <a:pPr marL="0" indent="0">
              <a:buNone/>
            </a:pPr>
            <a:r>
              <a:rPr lang="en-GB" dirty="0"/>
              <a:t>On completion of this unit the student should be able to </a:t>
            </a:r>
            <a:r>
              <a:rPr lang="en-GB" dirty="0">
                <a:solidFill>
                  <a:srgbClr val="0099E3"/>
                </a:solidFill>
              </a:rPr>
              <a:t>analyse</a:t>
            </a:r>
            <a:r>
              <a:rPr lang="en-GB" dirty="0"/>
              <a:t> and </a:t>
            </a:r>
            <a:r>
              <a:rPr lang="en-GB" dirty="0">
                <a:solidFill>
                  <a:srgbClr val="0099E3"/>
                </a:solidFill>
              </a:rPr>
              <a:t>discuss</a:t>
            </a:r>
            <a:r>
              <a:rPr lang="en-GB" dirty="0"/>
              <a:t> population dynamics on a global scale. </a:t>
            </a:r>
            <a:endParaRPr lang="en-AU" dirty="0"/>
          </a:p>
          <a:p>
            <a:endParaRPr lang="en-AU" dirty="0"/>
          </a:p>
        </p:txBody>
      </p:sp>
      <p:sp>
        <p:nvSpPr>
          <p:cNvPr id="4" name="Rectangle 3">
            <a:extLst>
              <a:ext uri="{FF2B5EF4-FFF2-40B4-BE49-F238E27FC236}">
                <a16:creationId xmlns:a16="http://schemas.microsoft.com/office/drawing/2014/main" id="{E4B3C62A-0FB7-49A0-A492-70363923947A}"/>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26</a:t>
            </a:r>
            <a:endParaRPr lang="en-AU" b="1" dirty="0">
              <a:latin typeface="+mn-lt"/>
            </a:endParaRPr>
          </a:p>
        </p:txBody>
      </p:sp>
    </p:spTree>
    <p:extLst>
      <p:ext uri="{BB962C8B-B14F-4D97-AF65-F5344CB8AC3E}">
        <p14:creationId xmlns:p14="http://schemas.microsoft.com/office/powerpoint/2010/main" val="123723898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31490"/>
            <a:ext cx="8712968" cy="1217290"/>
          </a:xfrm>
        </p:spPr>
        <p:txBody>
          <a:bodyPr/>
          <a:lstStyle/>
          <a:p>
            <a:r>
              <a:rPr lang="en-AU" dirty="0"/>
              <a:t>Outcome 1 Key knowledge</a:t>
            </a:r>
          </a:p>
        </p:txBody>
      </p:sp>
      <p:sp>
        <p:nvSpPr>
          <p:cNvPr id="3" name="Content Placeholder 2"/>
          <p:cNvSpPr>
            <a:spLocks noGrp="1"/>
          </p:cNvSpPr>
          <p:nvPr>
            <p:ph idx="1"/>
          </p:nvPr>
        </p:nvSpPr>
        <p:spPr>
          <a:xfrm>
            <a:off x="273396" y="1292382"/>
            <a:ext cx="8619084" cy="3326110"/>
          </a:xfrm>
        </p:spPr>
        <p:txBody>
          <a:bodyPr/>
          <a:lstStyle/>
          <a:p>
            <a:pPr lvl="0"/>
            <a:r>
              <a:rPr lang="en-GB" sz="1200" dirty="0"/>
              <a:t>the spatial distribution of the present-day global population</a:t>
            </a:r>
            <a:endParaRPr lang="en-AU" sz="1200" dirty="0"/>
          </a:p>
          <a:p>
            <a:pPr lvl="0"/>
            <a:r>
              <a:rPr lang="en-GB" sz="1200" dirty="0"/>
              <a:t>the distribution and </a:t>
            </a:r>
            <a:r>
              <a:rPr lang="en-GB" sz="1200" dirty="0">
                <a:solidFill>
                  <a:srgbClr val="0099E3"/>
                </a:solidFill>
              </a:rPr>
              <a:t>spatial association </a:t>
            </a:r>
            <a:r>
              <a:rPr lang="en-GB" sz="1200" dirty="0"/>
              <a:t>of global population characteristics including birth rate, death rate, infant mortality rate, fertility rate and life expectancy </a:t>
            </a:r>
          </a:p>
          <a:p>
            <a:pPr lvl="0"/>
            <a:r>
              <a:rPr lang="en-GB" sz="1200" dirty="0"/>
              <a:t>the change in global population growth since the 1700s and projected changes in the 21st century </a:t>
            </a:r>
            <a:endParaRPr lang="en-AU" sz="1200" dirty="0"/>
          </a:p>
          <a:p>
            <a:pPr lvl="0"/>
            <a:r>
              <a:rPr lang="en-GB" sz="1200" dirty="0"/>
              <a:t>the nature of population structures as a measure of population characteristics at a point in time and over time </a:t>
            </a:r>
            <a:endParaRPr lang="en-AU" sz="1200" dirty="0"/>
          </a:p>
          <a:p>
            <a:pPr lvl="0"/>
            <a:r>
              <a:rPr lang="en-GB" sz="1200" dirty="0"/>
              <a:t>the five-stage Demographic Transition Model and its use in interpreting population structures and other population characteristics </a:t>
            </a:r>
            <a:endParaRPr lang="en-AU" sz="1200" dirty="0"/>
          </a:p>
          <a:p>
            <a:pPr lvl="0"/>
            <a:r>
              <a:rPr lang="en-GB" sz="1200" dirty="0"/>
              <a:t>Malthusian theory and its explanation of population growth and </a:t>
            </a:r>
            <a:r>
              <a:rPr lang="en-GB" sz="1200" dirty="0">
                <a:solidFill>
                  <a:srgbClr val="0099E3"/>
                </a:solidFill>
              </a:rPr>
              <a:t>economic, environmental and social sustainability </a:t>
            </a:r>
            <a:endParaRPr lang="en-AU" sz="1200" dirty="0">
              <a:solidFill>
                <a:srgbClr val="0099E3"/>
              </a:solidFill>
            </a:endParaRPr>
          </a:p>
          <a:p>
            <a:pPr lvl="0"/>
            <a:r>
              <a:rPr lang="en-GB" sz="1200" dirty="0"/>
              <a:t>the main causes of population change since the 1950s </a:t>
            </a:r>
            <a:endParaRPr lang="en-AU" sz="1200" dirty="0"/>
          </a:p>
          <a:p>
            <a:pPr lvl="0"/>
            <a:r>
              <a:rPr lang="en-GB" sz="1200" dirty="0"/>
              <a:t>the types and causes of population movements and their contribution to population change </a:t>
            </a:r>
            <a:endParaRPr lang="en-AU" sz="1200" dirty="0"/>
          </a:p>
          <a:p>
            <a:pPr lvl="0"/>
            <a:r>
              <a:rPr lang="en-GB" sz="1200" dirty="0"/>
              <a:t>the similarities and differences in population dynamics and population structures within and between countries with different economic and political conditions, and social structures. </a:t>
            </a:r>
            <a:endParaRPr lang="en-AU" sz="1200" dirty="0"/>
          </a:p>
          <a:p>
            <a:pPr lvl="0"/>
            <a:endParaRPr lang="en-AU" sz="1200" dirty="0"/>
          </a:p>
          <a:p>
            <a:endParaRPr lang="en-AU" sz="1200" dirty="0"/>
          </a:p>
        </p:txBody>
      </p:sp>
      <p:sp>
        <p:nvSpPr>
          <p:cNvPr id="4" name="Rectangle 3">
            <a:extLst>
              <a:ext uri="{FF2B5EF4-FFF2-40B4-BE49-F238E27FC236}">
                <a16:creationId xmlns:a16="http://schemas.microsoft.com/office/drawing/2014/main" id="{DA86D01E-6374-45A6-86A0-67B29631459B}"/>
              </a:ext>
            </a:extLst>
          </p:cNvPr>
          <p:cNvSpPr/>
          <p:nvPr/>
        </p:nvSpPr>
        <p:spPr>
          <a:xfrm>
            <a:off x="6228184" y="516969"/>
            <a:ext cx="2852063" cy="646331"/>
          </a:xfrm>
          <a:prstGeom prst="rect">
            <a:avLst/>
          </a:prstGeom>
        </p:spPr>
        <p:txBody>
          <a:bodyPr wrap="none">
            <a:spAutoFit/>
          </a:bodyPr>
          <a:lstStyle/>
          <a:p>
            <a:r>
              <a:rPr lang="en-AU" sz="3600" b="1" dirty="0">
                <a:solidFill>
                  <a:srgbClr val="0099E3"/>
                </a:solidFill>
                <a:latin typeface="+mn-lt"/>
              </a:rPr>
              <a:t>Pages 26-27</a:t>
            </a:r>
            <a:endParaRPr lang="en-AU" b="1" dirty="0">
              <a:latin typeface="+mn-lt"/>
            </a:endParaRPr>
          </a:p>
        </p:txBody>
      </p:sp>
    </p:spTree>
    <p:extLst>
      <p:ext uri="{BB962C8B-B14F-4D97-AF65-F5344CB8AC3E}">
        <p14:creationId xmlns:p14="http://schemas.microsoft.com/office/powerpoint/2010/main" val="312662955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 1 Key skills</a:t>
            </a:r>
          </a:p>
        </p:txBody>
      </p:sp>
      <p:sp>
        <p:nvSpPr>
          <p:cNvPr id="3" name="Content Placeholder 2"/>
          <p:cNvSpPr>
            <a:spLocks noGrp="1"/>
          </p:cNvSpPr>
          <p:nvPr>
            <p:ph idx="1"/>
          </p:nvPr>
        </p:nvSpPr>
        <p:spPr>
          <a:xfrm>
            <a:off x="251520" y="1268277"/>
            <a:ext cx="8712968" cy="3188940"/>
          </a:xfrm>
        </p:spPr>
        <p:txBody>
          <a:bodyPr/>
          <a:lstStyle/>
          <a:p>
            <a:pPr lvl="0"/>
            <a:r>
              <a:rPr lang="en-GB" sz="1200" dirty="0"/>
              <a:t>collect, sort, process and represent data and other information </a:t>
            </a:r>
            <a:endParaRPr lang="en-AU" sz="1200" dirty="0"/>
          </a:p>
          <a:p>
            <a:pPr lvl="0"/>
            <a:r>
              <a:rPr lang="en-GB" sz="1200" dirty="0"/>
              <a:t>interpret and analyse maps, data and other geographic information</a:t>
            </a:r>
            <a:endParaRPr lang="en-AU" sz="1200" dirty="0"/>
          </a:p>
          <a:p>
            <a:pPr lvl="0"/>
            <a:r>
              <a:rPr lang="en-GB" sz="1200" dirty="0"/>
              <a:t>identify and describe patterns in global population distribution and characteristics, and trends in global population growth </a:t>
            </a:r>
            <a:endParaRPr lang="en-AU" sz="1200" dirty="0"/>
          </a:p>
          <a:p>
            <a:pPr lvl="0"/>
            <a:r>
              <a:rPr lang="en-GB" sz="1200" dirty="0"/>
              <a:t>identify and describe the types and causes of population change </a:t>
            </a:r>
            <a:endParaRPr lang="en-AU" sz="1200" dirty="0"/>
          </a:p>
          <a:p>
            <a:pPr lvl="0"/>
            <a:r>
              <a:rPr lang="en-GB" sz="1200" dirty="0">
                <a:solidFill>
                  <a:srgbClr val="0099E3"/>
                </a:solidFill>
              </a:rPr>
              <a:t>analyse</a:t>
            </a:r>
            <a:r>
              <a:rPr lang="en-GB" sz="1200" dirty="0"/>
              <a:t> the causes of population change and consider </a:t>
            </a:r>
            <a:r>
              <a:rPr lang="en-GB" sz="1200" dirty="0">
                <a:solidFill>
                  <a:srgbClr val="0099E3"/>
                </a:solidFill>
              </a:rPr>
              <a:t>issues of sustainability</a:t>
            </a:r>
            <a:endParaRPr lang="en-AU" sz="1200" dirty="0">
              <a:solidFill>
                <a:srgbClr val="0099E3"/>
              </a:solidFill>
            </a:endParaRPr>
          </a:p>
          <a:p>
            <a:pPr lvl="0"/>
            <a:r>
              <a:rPr lang="en-GB" sz="1200" dirty="0">
                <a:solidFill>
                  <a:srgbClr val="0099E3"/>
                </a:solidFill>
              </a:rPr>
              <a:t>evaluate</a:t>
            </a:r>
            <a:r>
              <a:rPr lang="en-GB" sz="1200" dirty="0"/>
              <a:t> the relevance of Malthusian theory as an explanation of population dynamics</a:t>
            </a:r>
            <a:endParaRPr lang="en-AU" sz="1200" dirty="0"/>
          </a:p>
          <a:p>
            <a:pPr lvl="0"/>
            <a:r>
              <a:rPr lang="en-GB" sz="1200" dirty="0">
                <a:solidFill>
                  <a:srgbClr val="0099E3"/>
                </a:solidFill>
              </a:rPr>
              <a:t>analyse</a:t>
            </a:r>
            <a:r>
              <a:rPr lang="en-GB" sz="1200" dirty="0"/>
              <a:t> and </a:t>
            </a:r>
            <a:r>
              <a:rPr lang="en-GB" sz="1200" dirty="0">
                <a:solidFill>
                  <a:srgbClr val="0099E3"/>
                </a:solidFill>
              </a:rPr>
              <a:t>discuss</a:t>
            </a:r>
            <a:r>
              <a:rPr lang="en-GB" sz="1200" dirty="0"/>
              <a:t> population dynamics and population structures within and between locations. </a:t>
            </a:r>
            <a:endParaRPr lang="en-AU" sz="1200" dirty="0"/>
          </a:p>
        </p:txBody>
      </p:sp>
      <p:sp>
        <p:nvSpPr>
          <p:cNvPr id="4" name="Rectangle 3">
            <a:extLst>
              <a:ext uri="{FF2B5EF4-FFF2-40B4-BE49-F238E27FC236}">
                <a16:creationId xmlns:a16="http://schemas.microsoft.com/office/drawing/2014/main" id="{3E3343CC-0344-4CA4-A63E-3178E50629CA}"/>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27</a:t>
            </a:r>
            <a:endParaRPr lang="en-AU" b="1" dirty="0">
              <a:latin typeface="+mn-lt"/>
            </a:endParaRPr>
          </a:p>
        </p:txBody>
      </p:sp>
    </p:spTree>
    <p:extLst>
      <p:ext uri="{BB962C8B-B14F-4D97-AF65-F5344CB8AC3E}">
        <p14:creationId xmlns:p14="http://schemas.microsoft.com/office/powerpoint/2010/main" val="215523963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95975"/>
            <a:ext cx="8712968" cy="857250"/>
          </a:xfrm>
        </p:spPr>
        <p:txBody>
          <a:bodyPr/>
          <a:lstStyle/>
          <a:p>
            <a:br>
              <a:rPr lang="en-AU" dirty="0"/>
            </a:br>
            <a:br>
              <a:rPr lang="en-AU" dirty="0"/>
            </a:br>
            <a:br>
              <a:rPr lang="en-AU" dirty="0"/>
            </a:br>
            <a:br>
              <a:rPr lang="en-AU" dirty="0"/>
            </a:br>
            <a:r>
              <a:rPr lang="en-AU" dirty="0"/>
              <a:t>Area of Study 2</a:t>
            </a:r>
            <a:br>
              <a:rPr lang="en-AU" dirty="0"/>
            </a:br>
            <a:r>
              <a:rPr lang="en-AU" dirty="0"/>
              <a:t>Population issues and challenges </a:t>
            </a:r>
            <a:br>
              <a:rPr lang="en-AU" dirty="0"/>
            </a:br>
            <a:r>
              <a:rPr lang="en-AU" dirty="0"/>
              <a:t>                                                     </a:t>
            </a:r>
            <a:br>
              <a:rPr lang="en-AU" dirty="0"/>
            </a:br>
            <a:br>
              <a:rPr lang="en-AU" dirty="0"/>
            </a:br>
            <a:br>
              <a:rPr lang="en-AU" dirty="0"/>
            </a:br>
            <a:br>
              <a:rPr lang="en-AU" dirty="0"/>
            </a:br>
            <a:endParaRPr lang="en-AU" dirty="0"/>
          </a:p>
        </p:txBody>
      </p:sp>
      <p:sp>
        <p:nvSpPr>
          <p:cNvPr id="3" name="Content Placeholder 2"/>
          <p:cNvSpPr>
            <a:spLocks noGrp="1"/>
          </p:cNvSpPr>
          <p:nvPr>
            <p:ph idx="1"/>
          </p:nvPr>
        </p:nvSpPr>
        <p:spPr>
          <a:xfrm>
            <a:off x="179512" y="1756121"/>
            <a:ext cx="8208912" cy="2971800"/>
          </a:xfrm>
        </p:spPr>
        <p:txBody>
          <a:bodyPr/>
          <a:lstStyle/>
          <a:p>
            <a:pPr marL="0" indent="0">
              <a:buNone/>
            </a:pPr>
            <a:r>
              <a:rPr lang="en-GB" dirty="0">
                <a:solidFill>
                  <a:schemeClr val="tx1">
                    <a:lumMod val="85000"/>
                    <a:lumOff val="15000"/>
                  </a:schemeClr>
                </a:solidFill>
              </a:rPr>
              <a:t>Students undertake investigations into two countries with significant population trends in different parts of the world: a growing population of one country and an ageing population of another country.</a:t>
            </a:r>
            <a:endParaRPr lang="en-AU" dirty="0">
              <a:solidFill>
                <a:schemeClr val="tx1">
                  <a:lumMod val="85000"/>
                  <a:lumOff val="15000"/>
                </a:schemeClr>
              </a:solidFill>
            </a:endParaRPr>
          </a:p>
          <a:p>
            <a:endParaRPr lang="en-AU" sz="1200" dirty="0">
              <a:solidFill>
                <a:srgbClr val="0099E3"/>
              </a:solidFill>
            </a:endParaRPr>
          </a:p>
        </p:txBody>
      </p:sp>
      <p:sp>
        <p:nvSpPr>
          <p:cNvPr id="4" name="Rectangle 3">
            <a:extLst>
              <a:ext uri="{FF2B5EF4-FFF2-40B4-BE49-F238E27FC236}">
                <a16:creationId xmlns:a16="http://schemas.microsoft.com/office/drawing/2014/main" id="{67B6B0E0-86F1-4A00-97E6-0963C6B02EB7}"/>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27</a:t>
            </a:r>
            <a:endParaRPr lang="en-AU" b="1" dirty="0">
              <a:latin typeface="+mn-lt"/>
            </a:endParaRPr>
          </a:p>
        </p:txBody>
      </p:sp>
    </p:spTree>
    <p:extLst>
      <p:ext uri="{BB962C8B-B14F-4D97-AF65-F5344CB8AC3E}">
        <p14:creationId xmlns:p14="http://schemas.microsoft.com/office/powerpoint/2010/main" val="30525356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Outcome 2                    </a:t>
            </a:r>
          </a:p>
        </p:txBody>
      </p:sp>
      <p:sp>
        <p:nvSpPr>
          <p:cNvPr id="3" name="Content Placeholder 2"/>
          <p:cNvSpPr>
            <a:spLocks noGrp="1"/>
          </p:cNvSpPr>
          <p:nvPr>
            <p:ph idx="1"/>
          </p:nvPr>
        </p:nvSpPr>
        <p:spPr>
          <a:xfrm>
            <a:off x="251520" y="1374219"/>
            <a:ext cx="8712968" cy="2971800"/>
          </a:xfrm>
        </p:spPr>
        <p:txBody>
          <a:bodyPr/>
          <a:lstStyle/>
          <a:p>
            <a:pPr marL="0" indent="0">
              <a:buNone/>
            </a:pPr>
            <a:r>
              <a:rPr lang="en-GB" dirty="0"/>
              <a:t>On completion of this unit the student should be able to </a:t>
            </a:r>
            <a:r>
              <a:rPr lang="en-GB" dirty="0">
                <a:solidFill>
                  <a:srgbClr val="0099E3"/>
                </a:solidFill>
              </a:rPr>
              <a:t>analyse</a:t>
            </a:r>
            <a:r>
              <a:rPr lang="en-GB" dirty="0"/>
              <a:t> the nature of significant population issues and challenges in selected countries and </a:t>
            </a:r>
            <a:r>
              <a:rPr lang="en-GB" dirty="0">
                <a:solidFill>
                  <a:srgbClr val="0099E3"/>
                </a:solidFill>
              </a:rPr>
              <a:t>evaluate strategies</a:t>
            </a:r>
            <a:r>
              <a:rPr lang="en-GB" dirty="0">
                <a:solidFill>
                  <a:srgbClr val="0070C0"/>
                </a:solidFill>
              </a:rPr>
              <a:t> </a:t>
            </a:r>
            <a:r>
              <a:rPr lang="en-GB" dirty="0"/>
              <a:t>in response to these. </a:t>
            </a:r>
            <a:endParaRPr lang="en-AU" dirty="0"/>
          </a:p>
          <a:p>
            <a:endParaRPr lang="en-AU" dirty="0"/>
          </a:p>
        </p:txBody>
      </p:sp>
      <p:sp>
        <p:nvSpPr>
          <p:cNvPr id="4" name="Rectangle 3">
            <a:extLst>
              <a:ext uri="{FF2B5EF4-FFF2-40B4-BE49-F238E27FC236}">
                <a16:creationId xmlns:a16="http://schemas.microsoft.com/office/drawing/2014/main" id="{CA23DAD4-B627-49D3-9F87-ADD074F0B2E8}"/>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28</a:t>
            </a:r>
            <a:endParaRPr lang="en-AU" b="1" dirty="0">
              <a:latin typeface="+mn-lt"/>
            </a:endParaRPr>
          </a:p>
        </p:txBody>
      </p:sp>
    </p:spTree>
    <p:extLst>
      <p:ext uri="{BB962C8B-B14F-4D97-AF65-F5344CB8AC3E}">
        <p14:creationId xmlns:p14="http://schemas.microsoft.com/office/powerpoint/2010/main" val="276253615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Purpose</a:t>
            </a:r>
          </a:p>
        </p:txBody>
      </p:sp>
      <p:sp>
        <p:nvSpPr>
          <p:cNvPr id="3" name="Content Placeholder 2"/>
          <p:cNvSpPr>
            <a:spLocks noGrp="1"/>
          </p:cNvSpPr>
          <p:nvPr>
            <p:ph idx="1"/>
          </p:nvPr>
        </p:nvSpPr>
        <p:spPr/>
        <p:txBody>
          <a:bodyPr/>
          <a:lstStyle/>
          <a:p>
            <a:r>
              <a:rPr lang="en-AU" dirty="0"/>
              <a:t>Support VCE Unit 3 and 4 teachers in implementing and delivering the newly accredited Geography Study Design 2022-2026 </a:t>
            </a:r>
          </a:p>
          <a:p>
            <a:r>
              <a:rPr lang="en-AU" dirty="0"/>
              <a:t>Answer questions related to the adjusted study design content and school-based assessment in a live Q and A webinar session on </a:t>
            </a:r>
            <a:r>
              <a:rPr lang="en-AU"/>
              <a:t>Wednesday 12 </a:t>
            </a:r>
            <a:r>
              <a:rPr lang="en-AU" dirty="0"/>
              <a:t>May</a:t>
            </a:r>
          </a:p>
          <a:p>
            <a:endParaRPr lang="en-AU" dirty="0"/>
          </a:p>
        </p:txBody>
      </p:sp>
    </p:spTree>
    <p:extLst>
      <p:ext uri="{BB962C8B-B14F-4D97-AF65-F5344CB8AC3E}">
        <p14:creationId xmlns:p14="http://schemas.microsoft.com/office/powerpoint/2010/main" val="313394823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09"/>
            <a:ext cx="8712968" cy="857250"/>
          </a:xfrm>
        </p:spPr>
        <p:txBody>
          <a:bodyPr/>
          <a:lstStyle/>
          <a:p>
            <a:r>
              <a:rPr lang="en-AU" dirty="0"/>
              <a:t>Outcome 2	Key knowledge</a:t>
            </a:r>
          </a:p>
        </p:txBody>
      </p:sp>
      <p:sp>
        <p:nvSpPr>
          <p:cNvPr id="3" name="Content Placeholder 2"/>
          <p:cNvSpPr>
            <a:spLocks noGrp="1"/>
          </p:cNvSpPr>
          <p:nvPr>
            <p:ph idx="1"/>
          </p:nvPr>
        </p:nvSpPr>
        <p:spPr>
          <a:xfrm>
            <a:off x="179512" y="1203598"/>
            <a:ext cx="8568952" cy="3254102"/>
          </a:xfrm>
        </p:spPr>
        <p:txBody>
          <a:bodyPr/>
          <a:lstStyle/>
          <a:p>
            <a:pPr lvl="0"/>
            <a:r>
              <a:rPr lang="en-GB" sz="1200" dirty="0"/>
              <a:t>for each selected country: </a:t>
            </a:r>
            <a:endParaRPr lang="en-AU" sz="1200" dirty="0"/>
          </a:p>
          <a:p>
            <a:pPr lvl="1"/>
            <a:r>
              <a:rPr lang="en-GB" sz="1200" b="1" dirty="0"/>
              <a:t>the nature of population trends and resulting issues and challenges </a:t>
            </a:r>
            <a:endParaRPr lang="en-AU" sz="1200" b="1" dirty="0"/>
          </a:p>
          <a:p>
            <a:pPr lvl="1"/>
            <a:r>
              <a:rPr lang="en-GB" sz="1200" b="1" dirty="0"/>
              <a:t>the location and distribution of these issues and challenges </a:t>
            </a:r>
            <a:r>
              <a:rPr lang="en-GB" sz="1200" b="1" dirty="0">
                <a:solidFill>
                  <a:srgbClr val="0099E3"/>
                </a:solidFill>
              </a:rPr>
              <a:t>within these countries </a:t>
            </a:r>
            <a:endParaRPr lang="en-AU" sz="1200" b="1" dirty="0">
              <a:solidFill>
                <a:srgbClr val="0099E3"/>
              </a:solidFill>
            </a:endParaRPr>
          </a:p>
          <a:p>
            <a:pPr lvl="1"/>
            <a:r>
              <a:rPr lang="en-GB" sz="1200" b="1" dirty="0"/>
              <a:t>the nature of these </a:t>
            </a:r>
            <a:r>
              <a:rPr lang="en-GB" sz="1200" b="1" dirty="0">
                <a:solidFill>
                  <a:srgbClr val="0099E3"/>
                </a:solidFill>
              </a:rPr>
              <a:t>population trends, issues and challenges </a:t>
            </a:r>
            <a:r>
              <a:rPr lang="en-GB" sz="1200" b="1" dirty="0"/>
              <a:t>in their world regional context </a:t>
            </a:r>
            <a:endParaRPr lang="en-AU" sz="1200" b="1" dirty="0"/>
          </a:p>
          <a:p>
            <a:pPr lvl="1"/>
            <a:r>
              <a:rPr lang="en-GB" sz="1200" b="1" dirty="0"/>
              <a:t>population movement as a contributing factor to structural change in population </a:t>
            </a:r>
            <a:endParaRPr lang="en-AU" sz="1200" b="1" dirty="0"/>
          </a:p>
          <a:p>
            <a:pPr lvl="1"/>
            <a:r>
              <a:rPr lang="en-GB" sz="1200" b="1" dirty="0"/>
              <a:t>the interconnections between population dynamics and resulting issues and challenges </a:t>
            </a:r>
            <a:endParaRPr lang="en-AU" sz="1200" b="1" dirty="0"/>
          </a:p>
          <a:p>
            <a:pPr lvl="1"/>
            <a:r>
              <a:rPr lang="en-GB" sz="1200" b="1" dirty="0"/>
              <a:t>other causes of specific issues and challenges </a:t>
            </a:r>
            <a:endParaRPr lang="en-AU" sz="1200" b="1" dirty="0"/>
          </a:p>
          <a:p>
            <a:pPr lvl="1"/>
            <a:r>
              <a:rPr lang="en-GB" sz="1200" b="1" dirty="0"/>
              <a:t>the </a:t>
            </a:r>
            <a:r>
              <a:rPr lang="en-GB" sz="1200" b="1" dirty="0">
                <a:solidFill>
                  <a:srgbClr val="0099E3"/>
                </a:solidFill>
              </a:rPr>
              <a:t>economic, social, political, environmental and cultural factors contributing to the impacts</a:t>
            </a:r>
            <a:r>
              <a:rPr lang="en-GB" sz="1200" b="1" dirty="0">
                <a:solidFill>
                  <a:srgbClr val="0070C0"/>
                </a:solidFill>
              </a:rPr>
              <a:t> </a:t>
            </a:r>
            <a:r>
              <a:rPr lang="en-GB" sz="1200" b="1" dirty="0"/>
              <a:t>of the issues on people and places </a:t>
            </a:r>
            <a:endParaRPr lang="en-AU" sz="1200" b="1" dirty="0"/>
          </a:p>
          <a:p>
            <a:pPr lvl="1"/>
            <a:r>
              <a:rPr lang="en-GB" sz="1200" b="1" dirty="0"/>
              <a:t>strategies developed in response to issues and </a:t>
            </a:r>
            <a:r>
              <a:rPr lang="en-GB" sz="1200" b="1" dirty="0">
                <a:solidFill>
                  <a:srgbClr val="0099E3"/>
                </a:solidFill>
              </a:rPr>
              <a:t>the environmental, economic, social </a:t>
            </a:r>
            <a:br>
              <a:rPr lang="en-GB" sz="1200" b="1" dirty="0">
                <a:solidFill>
                  <a:srgbClr val="0099E3"/>
                </a:solidFill>
              </a:rPr>
            </a:br>
            <a:r>
              <a:rPr lang="en-GB" sz="1200" b="1" dirty="0">
                <a:solidFill>
                  <a:srgbClr val="0099E3"/>
                </a:solidFill>
              </a:rPr>
              <a:t>and cultural impacts of these strategies</a:t>
            </a:r>
            <a:r>
              <a:rPr lang="en-GB" sz="1200" b="1" dirty="0"/>
              <a:t> on people and places </a:t>
            </a:r>
            <a:endParaRPr lang="en-AU" sz="1200" b="1" dirty="0"/>
          </a:p>
          <a:p>
            <a:pPr lvl="1"/>
            <a:r>
              <a:rPr lang="en-GB" sz="1200" b="1" dirty="0"/>
              <a:t>the effectiveness of strategies developed in response to these issues</a:t>
            </a:r>
            <a:endParaRPr lang="en-AU" sz="1200" b="1" dirty="0"/>
          </a:p>
          <a:p>
            <a:pPr lvl="1"/>
            <a:r>
              <a:rPr lang="en-GB" sz="1200" b="1" dirty="0">
                <a:solidFill>
                  <a:srgbClr val="0099E3"/>
                </a:solidFill>
              </a:rPr>
              <a:t>the role and effectiveness of geospatial technologies in the development and implementation of strategies in response to population issues</a:t>
            </a:r>
            <a:r>
              <a:rPr lang="en-GB" sz="1200" b="1" dirty="0">
                <a:solidFill>
                  <a:srgbClr val="0070C0"/>
                </a:solidFill>
              </a:rPr>
              <a:t>.</a:t>
            </a:r>
            <a:endParaRPr lang="en-AU" sz="1200" b="1" dirty="0">
              <a:solidFill>
                <a:srgbClr val="0070C0"/>
              </a:solidFill>
            </a:endParaRPr>
          </a:p>
          <a:p>
            <a:endParaRPr lang="en-AU" sz="1200" dirty="0"/>
          </a:p>
        </p:txBody>
      </p:sp>
      <p:sp>
        <p:nvSpPr>
          <p:cNvPr id="4" name="Rectangle 3">
            <a:extLst>
              <a:ext uri="{FF2B5EF4-FFF2-40B4-BE49-F238E27FC236}">
                <a16:creationId xmlns:a16="http://schemas.microsoft.com/office/drawing/2014/main" id="{646321C1-07C4-41F9-8882-DC9EA7F39184}"/>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28</a:t>
            </a:r>
            <a:endParaRPr lang="en-AU" b="1" dirty="0">
              <a:latin typeface="+mn-lt"/>
            </a:endParaRPr>
          </a:p>
        </p:txBody>
      </p:sp>
    </p:spTree>
    <p:extLst>
      <p:ext uri="{BB962C8B-B14F-4D97-AF65-F5344CB8AC3E}">
        <p14:creationId xmlns:p14="http://schemas.microsoft.com/office/powerpoint/2010/main" val="192734846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5112568" cy="857250"/>
          </a:xfrm>
        </p:spPr>
        <p:txBody>
          <a:bodyPr/>
          <a:lstStyle/>
          <a:p>
            <a:r>
              <a:rPr lang="en-AU" dirty="0"/>
              <a:t>Outcome 2   Key skills</a:t>
            </a:r>
          </a:p>
        </p:txBody>
      </p:sp>
      <p:sp>
        <p:nvSpPr>
          <p:cNvPr id="3" name="Content Placeholder 2"/>
          <p:cNvSpPr>
            <a:spLocks noGrp="1"/>
          </p:cNvSpPr>
          <p:nvPr>
            <p:ph idx="1"/>
          </p:nvPr>
        </p:nvSpPr>
        <p:spPr/>
        <p:txBody>
          <a:bodyPr/>
          <a:lstStyle/>
          <a:p>
            <a:pPr lvl="0"/>
            <a:endParaRPr lang="en-GB" sz="1200" dirty="0"/>
          </a:p>
          <a:p>
            <a:pPr lvl="0"/>
            <a:r>
              <a:rPr lang="en-GB" sz="1200" dirty="0"/>
              <a:t>collect, sort, process and represent data and other information </a:t>
            </a:r>
            <a:endParaRPr lang="en-AU" sz="1200" dirty="0"/>
          </a:p>
          <a:p>
            <a:pPr lvl="0"/>
            <a:r>
              <a:rPr lang="en-GB" sz="1200" dirty="0"/>
              <a:t>interpret and analyse maps, data and other geographic information</a:t>
            </a:r>
            <a:endParaRPr lang="en-AU" sz="1200" dirty="0"/>
          </a:p>
          <a:p>
            <a:pPr lvl="0"/>
            <a:r>
              <a:rPr lang="en-GB" sz="1200" dirty="0">
                <a:solidFill>
                  <a:srgbClr val="0099E3"/>
                </a:solidFill>
              </a:rPr>
              <a:t>analyse</a:t>
            </a:r>
            <a:r>
              <a:rPr lang="en-GB" sz="1200" dirty="0"/>
              <a:t> the nature and significance of population issues and challenges </a:t>
            </a:r>
            <a:endParaRPr lang="en-AU" sz="1200" dirty="0"/>
          </a:p>
          <a:p>
            <a:pPr lvl="0"/>
            <a:r>
              <a:rPr lang="en-GB" sz="1200" dirty="0">
                <a:solidFill>
                  <a:srgbClr val="0099E3"/>
                </a:solidFill>
              </a:rPr>
              <a:t>analyse</a:t>
            </a:r>
            <a:r>
              <a:rPr lang="en-GB" sz="1200" dirty="0"/>
              <a:t> the causes and impacts of issues and challenges that arise in responding to these issues</a:t>
            </a:r>
            <a:endParaRPr lang="en-AU" sz="1200" dirty="0"/>
          </a:p>
          <a:p>
            <a:pPr lvl="0"/>
            <a:r>
              <a:rPr lang="en-GB" sz="1200" dirty="0"/>
              <a:t>describe and evaluate the </a:t>
            </a:r>
            <a:r>
              <a:rPr lang="en-GB" sz="1200" dirty="0">
                <a:solidFill>
                  <a:srgbClr val="0099E3"/>
                </a:solidFill>
              </a:rPr>
              <a:t>strategies developed </a:t>
            </a:r>
            <a:r>
              <a:rPr lang="en-GB" sz="1200" dirty="0"/>
              <a:t>to respond to population issues and challenges </a:t>
            </a:r>
            <a:endParaRPr lang="en-AU" sz="1200" dirty="0"/>
          </a:p>
          <a:p>
            <a:pPr lvl="0"/>
            <a:r>
              <a:rPr lang="en-GB" sz="1200" dirty="0">
                <a:solidFill>
                  <a:srgbClr val="0099E3"/>
                </a:solidFill>
              </a:rPr>
              <a:t>develop</a:t>
            </a:r>
            <a:r>
              <a:rPr lang="en-GB" sz="1200" dirty="0"/>
              <a:t> and apply </a:t>
            </a:r>
            <a:r>
              <a:rPr lang="en-GB" sz="1200" dirty="0">
                <a:solidFill>
                  <a:srgbClr val="0099E3"/>
                </a:solidFill>
              </a:rPr>
              <a:t>appropriate criteria to evaluate </a:t>
            </a:r>
            <a:r>
              <a:rPr lang="en-GB" sz="1200" dirty="0"/>
              <a:t>the effectiveness of strategies developed </a:t>
            </a:r>
            <a:br>
              <a:rPr lang="en-GB" sz="1200" dirty="0"/>
            </a:br>
            <a:r>
              <a:rPr lang="en-GB" sz="1200" dirty="0"/>
              <a:t>in response to specific issues </a:t>
            </a:r>
            <a:endParaRPr lang="en-AU" sz="1200" dirty="0"/>
          </a:p>
          <a:p>
            <a:pPr lvl="0"/>
            <a:r>
              <a:rPr lang="en-GB" sz="1200" dirty="0">
                <a:solidFill>
                  <a:srgbClr val="0099E3"/>
                </a:solidFill>
              </a:rPr>
              <a:t>evaluate the role and effectiveness of geospatial technologies in the development and implementation of strategies in response to population issues. </a:t>
            </a:r>
            <a:endParaRPr lang="en-AU" sz="1200" dirty="0">
              <a:solidFill>
                <a:srgbClr val="0099E3"/>
              </a:solidFill>
            </a:endParaRPr>
          </a:p>
          <a:p>
            <a:pPr marL="0" indent="0">
              <a:buNone/>
            </a:pPr>
            <a:endParaRPr lang="en-AU" sz="1200" dirty="0">
              <a:solidFill>
                <a:srgbClr val="0070C0"/>
              </a:solidFill>
            </a:endParaRPr>
          </a:p>
        </p:txBody>
      </p:sp>
      <p:sp>
        <p:nvSpPr>
          <p:cNvPr id="5" name="Rectangle 4">
            <a:extLst>
              <a:ext uri="{FF2B5EF4-FFF2-40B4-BE49-F238E27FC236}">
                <a16:creationId xmlns:a16="http://schemas.microsoft.com/office/drawing/2014/main" id="{391D1AA2-0639-4B57-83EA-6F8ED44675E4}"/>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28</a:t>
            </a:r>
            <a:endParaRPr lang="en-AU" b="1" dirty="0">
              <a:latin typeface="+mn-lt"/>
            </a:endParaRPr>
          </a:p>
        </p:txBody>
      </p:sp>
    </p:spTree>
    <p:extLst>
      <p:ext uri="{BB962C8B-B14F-4D97-AF65-F5344CB8AC3E}">
        <p14:creationId xmlns:p14="http://schemas.microsoft.com/office/powerpoint/2010/main" val="206415139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09"/>
            <a:ext cx="9073008" cy="857249"/>
          </a:xfrm>
        </p:spPr>
        <p:txBody>
          <a:bodyPr/>
          <a:lstStyle/>
          <a:p>
            <a:r>
              <a:rPr lang="en-AU" dirty="0"/>
              <a:t>Unit 4	Assessment tasks</a:t>
            </a:r>
          </a:p>
        </p:txBody>
      </p:sp>
      <p:sp>
        <p:nvSpPr>
          <p:cNvPr id="3" name="Content Placeholder 2"/>
          <p:cNvSpPr>
            <a:spLocks noGrp="1"/>
          </p:cNvSpPr>
          <p:nvPr>
            <p:ph idx="1"/>
          </p:nvPr>
        </p:nvSpPr>
        <p:spPr>
          <a:xfrm>
            <a:off x="179512" y="1251935"/>
            <a:ext cx="8712968" cy="3326110"/>
          </a:xfrm>
        </p:spPr>
        <p:txBody>
          <a:bodyPr/>
          <a:lstStyle/>
          <a:p>
            <a:pPr marL="0" indent="0">
              <a:buNone/>
            </a:pPr>
            <a:r>
              <a:rPr lang="en-GB" dirty="0">
                <a:solidFill>
                  <a:srgbClr val="0099E3"/>
                </a:solidFill>
              </a:rPr>
              <a:t>Outcome 1</a:t>
            </a:r>
            <a:r>
              <a:rPr lang="en-GB" dirty="0">
                <a:solidFill>
                  <a:srgbClr val="0070C0"/>
                </a:solidFill>
              </a:rPr>
              <a:t> </a:t>
            </a:r>
          </a:p>
          <a:p>
            <a:pPr marL="0" indent="0">
              <a:buNone/>
            </a:pPr>
            <a:r>
              <a:rPr lang="en-GB" sz="1200" dirty="0">
                <a:solidFill>
                  <a:schemeClr val="tx1"/>
                </a:solidFill>
              </a:rPr>
              <a:t>	</a:t>
            </a:r>
            <a:r>
              <a:rPr lang="en-GB" sz="1200" dirty="0">
                <a:solidFill>
                  <a:schemeClr val="tx1">
                    <a:lumMod val="85000"/>
                    <a:lumOff val="15000"/>
                  </a:schemeClr>
                </a:solidFill>
              </a:rPr>
              <a:t>Analysis of geographic data</a:t>
            </a:r>
          </a:p>
          <a:p>
            <a:pPr marL="0" indent="0">
              <a:buNone/>
            </a:pPr>
            <a:r>
              <a:rPr lang="en-GB" sz="1200" dirty="0">
                <a:solidFill>
                  <a:srgbClr val="0070C0"/>
                </a:solidFill>
              </a:rPr>
              <a:t>	</a:t>
            </a:r>
            <a:r>
              <a:rPr lang="en-GB" sz="1200" dirty="0">
                <a:solidFill>
                  <a:srgbClr val="0099E3"/>
                </a:solidFill>
              </a:rPr>
              <a:t>and</a:t>
            </a:r>
          </a:p>
          <a:p>
            <a:pPr marL="0" indent="0">
              <a:buNone/>
            </a:pPr>
            <a:r>
              <a:rPr lang="en-AU" sz="1200" dirty="0">
                <a:solidFill>
                  <a:srgbClr val="0099E3"/>
                </a:solidFill>
              </a:rPr>
              <a:t>	any one or more of the following</a:t>
            </a:r>
          </a:p>
          <a:p>
            <a:pPr lvl="2">
              <a:buFont typeface="Arial" panose="020B0604020202020204" pitchFamily="34" charset="0"/>
              <a:buChar char="•"/>
            </a:pPr>
            <a:r>
              <a:rPr lang="en-GB" sz="1200" b="1" dirty="0">
                <a:solidFill>
                  <a:srgbClr val="0099E3"/>
                </a:solidFill>
              </a:rPr>
              <a:t>a research report</a:t>
            </a:r>
          </a:p>
          <a:p>
            <a:pPr lvl="2">
              <a:buFont typeface="Arial" panose="020B0604020202020204" pitchFamily="34" charset="0"/>
              <a:buChar char="•"/>
            </a:pPr>
            <a:r>
              <a:rPr lang="en-GB" sz="1200" b="1" dirty="0">
                <a:solidFill>
                  <a:srgbClr val="0099E3"/>
                </a:solidFill>
              </a:rPr>
              <a:t>a case study</a:t>
            </a:r>
            <a:endParaRPr lang="en-AU" sz="1200" b="1" dirty="0">
              <a:solidFill>
                <a:srgbClr val="0099E3"/>
              </a:solidFill>
            </a:endParaRPr>
          </a:p>
          <a:p>
            <a:pPr lvl="2">
              <a:buFont typeface="Arial" panose="020B0604020202020204" pitchFamily="34" charset="0"/>
              <a:buChar char="•"/>
            </a:pPr>
            <a:r>
              <a:rPr lang="en-GB" sz="1200" b="1" dirty="0">
                <a:solidFill>
                  <a:srgbClr val="0099E3"/>
                </a:solidFill>
              </a:rPr>
              <a:t>a multimedia presentation.</a:t>
            </a:r>
          </a:p>
          <a:p>
            <a:pPr marL="0" lvl="0" indent="0">
              <a:buNone/>
            </a:pPr>
            <a:endParaRPr lang="en-AU" sz="1200" dirty="0">
              <a:solidFill>
                <a:srgbClr val="0099E3"/>
              </a:solidFill>
            </a:endParaRPr>
          </a:p>
          <a:p>
            <a:pPr marL="0" lvl="0" indent="0">
              <a:buNone/>
            </a:pPr>
            <a:r>
              <a:rPr lang="en-AU" dirty="0">
                <a:solidFill>
                  <a:srgbClr val="0099E3"/>
                </a:solidFill>
              </a:rPr>
              <a:t>Outcome 2</a:t>
            </a:r>
          </a:p>
          <a:p>
            <a:pPr marL="0" lvl="0" indent="0">
              <a:buNone/>
            </a:pPr>
            <a:r>
              <a:rPr lang="en-AU" sz="1200" dirty="0">
                <a:solidFill>
                  <a:srgbClr val="0099E3"/>
                </a:solidFill>
              </a:rPr>
              <a:t>	A research report</a:t>
            </a:r>
          </a:p>
          <a:p>
            <a:pPr marL="0" lvl="0" indent="0">
              <a:buNone/>
            </a:pPr>
            <a:r>
              <a:rPr lang="en-AU" sz="1200" dirty="0">
                <a:solidFill>
                  <a:srgbClr val="0099E3"/>
                </a:solidFill>
              </a:rPr>
              <a:t>	or </a:t>
            </a:r>
          </a:p>
          <a:p>
            <a:pPr marL="0" lvl="0" indent="0">
              <a:buNone/>
            </a:pPr>
            <a:r>
              <a:rPr lang="en-AU" sz="1200" dirty="0">
                <a:solidFill>
                  <a:srgbClr val="0099E3"/>
                </a:solidFill>
              </a:rPr>
              <a:t>	Case Studies</a:t>
            </a:r>
          </a:p>
        </p:txBody>
      </p:sp>
      <p:sp>
        <p:nvSpPr>
          <p:cNvPr id="6" name="Rectangle 5">
            <a:extLst>
              <a:ext uri="{FF2B5EF4-FFF2-40B4-BE49-F238E27FC236}">
                <a16:creationId xmlns:a16="http://schemas.microsoft.com/office/drawing/2014/main" id="{04433AD9-2F8E-4027-B25B-17042D9D4AF5}"/>
              </a:ext>
            </a:extLst>
          </p:cNvPr>
          <p:cNvSpPr/>
          <p:nvPr/>
        </p:nvSpPr>
        <p:spPr>
          <a:xfrm>
            <a:off x="7035755" y="516969"/>
            <a:ext cx="1928733" cy="646331"/>
          </a:xfrm>
          <a:prstGeom prst="rect">
            <a:avLst/>
          </a:prstGeom>
        </p:spPr>
        <p:txBody>
          <a:bodyPr wrap="none">
            <a:spAutoFit/>
          </a:bodyPr>
          <a:lstStyle/>
          <a:p>
            <a:r>
              <a:rPr lang="en-AU" sz="3600" b="1" dirty="0">
                <a:solidFill>
                  <a:srgbClr val="0099E3"/>
                </a:solidFill>
                <a:latin typeface="+mn-lt"/>
              </a:rPr>
              <a:t>Page 29</a:t>
            </a:r>
            <a:endParaRPr lang="en-AU" b="1" dirty="0">
              <a:latin typeface="+mn-lt"/>
            </a:endParaRPr>
          </a:p>
        </p:txBody>
      </p:sp>
    </p:spTree>
    <p:extLst>
      <p:ext uri="{BB962C8B-B14F-4D97-AF65-F5344CB8AC3E}">
        <p14:creationId xmlns:p14="http://schemas.microsoft.com/office/powerpoint/2010/main" val="4144742178"/>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Resources </a:t>
            </a:r>
          </a:p>
        </p:txBody>
      </p:sp>
      <p:sp>
        <p:nvSpPr>
          <p:cNvPr id="3" name="Content Placeholder 2"/>
          <p:cNvSpPr>
            <a:spLocks noGrp="1"/>
          </p:cNvSpPr>
          <p:nvPr>
            <p:ph idx="1"/>
          </p:nvPr>
        </p:nvSpPr>
        <p:spPr/>
        <p:txBody>
          <a:bodyPr/>
          <a:lstStyle/>
          <a:p>
            <a:pPr marL="0" indent="0">
              <a:buNone/>
            </a:pPr>
            <a:r>
              <a:rPr lang="en-AU" dirty="0"/>
              <a:t>For more information visit the VCAA website for:</a:t>
            </a:r>
          </a:p>
          <a:p>
            <a:pPr marL="0" indent="0">
              <a:buNone/>
            </a:pPr>
            <a:endParaRPr lang="en-AU" dirty="0"/>
          </a:p>
          <a:p>
            <a:r>
              <a:rPr lang="en-AU" dirty="0"/>
              <a:t>VCE Geography Study Design</a:t>
            </a:r>
          </a:p>
          <a:p>
            <a:r>
              <a:rPr lang="en-US" dirty="0"/>
              <a:t>VCE Geography Advice for Teachers  2022 -2026</a:t>
            </a:r>
          </a:p>
          <a:p>
            <a:r>
              <a:rPr lang="en-US" dirty="0"/>
              <a:t>Examination Specifications (not available as yet)</a:t>
            </a:r>
          </a:p>
        </p:txBody>
      </p:sp>
    </p:spTree>
    <p:extLst>
      <p:ext uri="{BB962C8B-B14F-4D97-AF65-F5344CB8AC3E}">
        <p14:creationId xmlns:p14="http://schemas.microsoft.com/office/powerpoint/2010/main" val="2584005095"/>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16312"/>
            <a:ext cx="8712968" cy="1047326"/>
          </a:xfrm>
        </p:spPr>
        <p:txBody>
          <a:bodyPr/>
          <a:lstStyle/>
          <a:p>
            <a:pPr algn="ctr"/>
            <a:r>
              <a:rPr lang="en-AU" dirty="0"/>
              <a:t>Thank you</a:t>
            </a:r>
            <a:br>
              <a:rPr lang="en-AU" dirty="0"/>
            </a:br>
            <a:endParaRPr lang="en-AU" dirty="0"/>
          </a:p>
        </p:txBody>
      </p:sp>
      <p:sp>
        <p:nvSpPr>
          <p:cNvPr id="3" name="Content Placeholder 2"/>
          <p:cNvSpPr>
            <a:spLocks noGrp="1"/>
          </p:cNvSpPr>
          <p:nvPr>
            <p:ph idx="1"/>
          </p:nvPr>
        </p:nvSpPr>
        <p:spPr>
          <a:xfrm>
            <a:off x="179512" y="843558"/>
            <a:ext cx="8784976" cy="4032448"/>
          </a:xfrm>
        </p:spPr>
        <p:txBody>
          <a:bodyPr/>
          <a:lstStyle/>
          <a:p>
            <a:pPr marL="0" indent="0">
              <a:buNone/>
            </a:pPr>
            <a:endParaRPr lang="en-US" dirty="0"/>
          </a:p>
          <a:p>
            <a:pPr marL="0" indent="0">
              <a:buNone/>
            </a:pPr>
            <a:r>
              <a:rPr lang="en-AU" dirty="0">
                <a:solidFill>
                  <a:srgbClr val="0099E3"/>
                </a:solidFill>
              </a:rPr>
              <a:t>Contact </a:t>
            </a:r>
          </a:p>
          <a:p>
            <a:pPr marL="0" indent="0" algn="ctr">
              <a:buNone/>
              <a:defRPr/>
            </a:pPr>
            <a:r>
              <a:rPr lang="en-AU" dirty="0">
                <a:latin typeface="+mj-lt"/>
              </a:rPr>
              <a:t>Leonie Brown</a:t>
            </a:r>
          </a:p>
          <a:p>
            <a:pPr marL="0" indent="0" algn="ctr">
              <a:buNone/>
              <a:defRPr/>
            </a:pPr>
            <a:r>
              <a:rPr lang="en-AU" dirty="0">
                <a:latin typeface="+mj-lt"/>
              </a:rPr>
              <a:t>VCAA Humanities Curriculum Manager</a:t>
            </a:r>
          </a:p>
          <a:p>
            <a:pPr marL="0" indent="0" algn="ctr">
              <a:buNone/>
              <a:defRPr/>
            </a:pPr>
            <a:r>
              <a:rPr lang="en-AU">
                <a:latin typeface="+mj-lt"/>
                <a:hlinkClick r:id="rId2"/>
              </a:rPr>
              <a:t>Leonie.Brown4@education.vic.gov.au</a:t>
            </a:r>
            <a:endParaRPr lang="en-AU">
              <a:latin typeface="+mj-lt"/>
            </a:endParaRPr>
          </a:p>
          <a:p>
            <a:pPr marL="0" indent="0" algn="ctr">
              <a:buNone/>
              <a:defRPr/>
            </a:pPr>
            <a:endParaRPr lang="en-AU" dirty="0">
              <a:latin typeface="+mj-lt"/>
            </a:endParaRPr>
          </a:p>
          <a:p>
            <a:pPr marL="0" indent="0" algn="ctr">
              <a:buNone/>
              <a:defRPr/>
            </a:pPr>
            <a:r>
              <a:rPr lang="en-AU" dirty="0">
                <a:latin typeface="+mj-lt"/>
              </a:rPr>
              <a:t>Phone 03 9059 5143</a:t>
            </a:r>
          </a:p>
          <a:p>
            <a:pPr marL="0" indent="0" algn="ctr">
              <a:buNone/>
              <a:defRPr/>
            </a:pPr>
            <a:r>
              <a:rPr lang="en-AU" dirty="0">
                <a:latin typeface="+mj-lt"/>
              </a:rPr>
              <a:t>Mobile 0407 279 470</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28657800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712968" cy="792088"/>
          </a:xfrm>
        </p:spPr>
        <p:txBody>
          <a:bodyPr/>
          <a:lstStyle/>
          <a:p>
            <a:r>
              <a:rPr lang="en-AU" dirty="0"/>
              <a:t>Changes to Study Design – Key Points</a:t>
            </a:r>
          </a:p>
        </p:txBody>
      </p:sp>
      <p:sp>
        <p:nvSpPr>
          <p:cNvPr id="3" name="Content Placeholder 2"/>
          <p:cNvSpPr>
            <a:spLocks noGrp="1"/>
          </p:cNvSpPr>
          <p:nvPr>
            <p:ph idx="1"/>
          </p:nvPr>
        </p:nvSpPr>
        <p:spPr>
          <a:xfrm>
            <a:off x="179512" y="771550"/>
            <a:ext cx="8712968" cy="3686150"/>
          </a:xfrm>
        </p:spPr>
        <p:txBody>
          <a:bodyPr numCol="2"/>
          <a:lstStyle/>
          <a:p>
            <a:pPr marL="0" indent="0">
              <a:buNone/>
            </a:pPr>
            <a:r>
              <a:rPr lang="en-AU" dirty="0">
                <a:solidFill>
                  <a:srgbClr val="0099E3"/>
                </a:solidFill>
              </a:rPr>
              <a:t>Scope of study  (page 2)         </a:t>
            </a:r>
          </a:p>
          <a:p>
            <a:pPr marL="0" indent="0">
              <a:buNone/>
            </a:pPr>
            <a:r>
              <a:rPr lang="en-AU" dirty="0">
                <a:solidFill>
                  <a:srgbClr val="0099E3"/>
                </a:solidFill>
              </a:rPr>
              <a:t>12 geographic concepts:</a:t>
            </a:r>
          </a:p>
          <a:p>
            <a:r>
              <a:rPr lang="en-AU" dirty="0"/>
              <a:t>change                                </a:t>
            </a:r>
          </a:p>
          <a:p>
            <a:r>
              <a:rPr lang="en-AU" dirty="0"/>
              <a:t>distance                                </a:t>
            </a:r>
          </a:p>
          <a:p>
            <a:r>
              <a:rPr lang="en-AU" dirty="0"/>
              <a:t>distribution                        </a:t>
            </a:r>
          </a:p>
          <a:p>
            <a:r>
              <a:rPr lang="en-AU" dirty="0">
                <a:solidFill>
                  <a:srgbClr val="0099E3"/>
                </a:solidFill>
              </a:rPr>
              <a:t>environment</a:t>
            </a:r>
          </a:p>
          <a:p>
            <a:r>
              <a:rPr lang="en-AU" dirty="0"/>
              <a:t>movement </a:t>
            </a:r>
          </a:p>
          <a:p>
            <a:r>
              <a:rPr lang="en-AU" dirty="0">
                <a:solidFill>
                  <a:srgbClr val="0099E3"/>
                </a:solidFill>
              </a:rPr>
              <a:t>interconnection</a:t>
            </a:r>
          </a:p>
          <a:p>
            <a:endParaRPr lang="en-AU" dirty="0"/>
          </a:p>
          <a:p>
            <a:pPr marL="0" indent="0">
              <a:buNone/>
            </a:pPr>
            <a:endParaRPr lang="en-AU" dirty="0"/>
          </a:p>
          <a:p>
            <a:pPr marL="0" indent="0">
              <a:buNone/>
            </a:pPr>
            <a:endParaRPr lang="en-AU" dirty="0"/>
          </a:p>
          <a:p>
            <a:endParaRPr lang="en-AU" dirty="0"/>
          </a:p>
          <a:p>
            <a:endParaRPr lang="en-AU" dirty="0"/>
          </a:p>
          <a:p>
            <a:endParaRPr lang="en-AU" dirty="0"/>
          </a:p>
          <a:p>
            <a:endParaRPr lang="en-AU" dirty="0"/>
          </a:p>
          <a:p>
            <a:r>
              <a:rPr lang="en-AU" dirty="0"/>
              <a:t>place</a:t>
            </a:r>
          </a:p>
          <a:p>
            <a:r>
              <a:rPr lang="en-AU" dirty="0"/>
              <a:t>process</a:t>
            </a:r>
          </a:p>
          <a:p>
            <a:r>
              <a:rPr lang="en-AU" dirty="0"/>
              <a:t>region</a:t>
            </a:r>
          </a:p>
          <a:p>
            <a:r>
              <a:rPr lang="en-AU" dirty="0"/>
              <a:t>scale</a:t>
            </a:r>
          </a:p>
          <a:p>
            <a:r>
              <a:rPr lang="en-AU" dirty="0"/>
              <a:t>spatial association</a:t>
            </a:r>
          </a:p>
          <a:p>
            <a:r>
              <a:rPr lang="en-AU" dirty="0"/>
              <a:t>sustainability               </a:t>
            </a:r>
          </a:p>
          <a:p>
            <a:endParaRPr lang="en-AU"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12433110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Changes to the Study Design -</a:t>
            </a:r>
          </a:p>
        </p:txBody>
      </p:sp>
      <p:sp>
        <p:nvSpPr>
          <p:cNvPr id="3" name="Content Placeholder 2"/>
          <p:cNvSpPr>
            <a:spLocks noGrp="1"/>
          </p:cNvSpPr>
          <p:nvPr>
            <p:ph idx="1"/>
          </p:nvPr>
        </p:nvSpPr>
        <p:spPr>
          <a:xfrm>
            <a:off x="179512" y="1485900"/>
            <a:ext cx="8856984" cy="2971800"/>
          </a:xfrm>
        </p:spPr>
        <p:txBody>
          <a:bodyPr/>
          <a:lstStyle/>
          <a:p>
            <a:pPr marL="0" indent="0">
              <a:buNone/>
            </a:pPr>
            <a:r>
              <a:rPr lang="en-AU" dirty="0"/>
              <a:t>Terminology throughout the VCE Geography Study Design</a:t>
            </a:r>
          </a:p>
          <a:p>
            <a:pPr marL="0" indent="0">
              <a:buNone/>
            </a:pPr>
            <a:endParaRPr lang="en-AU" dirty="0"/>
          </a:p>
          <a:p>
            <a:pPr marL="0" indent="0">
              <a:buNone/>
            </a:pPr>
            <a:r>
              <a:rPr lang="en-AU" dirty="0"/>
              <a:t>Spatial technologies to be renamed </a:t>
            </a:r>
            <a:r>
              <a:rPr lang="en-AU" dirty="0">
                <a:solidFill>
                  <a:srgbClr val="0099E3"/>
                </a:solidFill>
              </a:rPr>
              <a:t>geospatial technologies</a:t>
            </a:r>
            <a:r>
              <a:rPr lang="en-AU" dirty="0"/>
              <a:t> to reflect contemporary industry terminology.</a:t>
            </a:r>
          </a:p>
        </p:txBody>
      </p:sp>
    </p:spTree>
    <p:extLst>
      <p:ext uri="{BB962C8B-B14F-4D97-AF65-F5344CB8AC3E}">
        <p14:creationId xmlns:p14="http://schemas.microsoft.com/office/powerpoint/2010/main" val="27830358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6552728" cy="857250"/>
          </a:xfrm>
        </p:spPr>
        <p:txBody>
          <a:bodyPr/>
          <a:lstStyle/>
          <a:p>
            <a:r>
              <a:rPr lang="en-AU" dirty="0"/>
              <a:t>Changes to the Study Design</a:t>
            </a:r>
          </a:p>
        </p:txBody>
      </p:sp>
      <p:sp>
        <p:nvSpPr>
          <p:cNvPr id="3" name="Content Placeholder 2"/>
          <p:cNvSpPr>
            <a:spLocks noGrp="1"/>
          </p:cNvSpPr>
          <p:nvPr>
            <p:ph idx="1"/>
          </p:nvPr>
        </p:nvSpPr>
        <p:spPr/>
        <p:txBody>
          <a:bodyPr/>
          <a:lstStyle/>
          <a:p>
            <a:pPr marL="0" indent="0">
              <a:buNone/>
            </a:pPr>
            <a:r>
              <a:rPr lang="en-AU" dirty="0"/>
              <a:t>VCE Geography is designed around two concepts</a:t>
            </a:r>
          </a:p>
          <a:p>
            <a:pPr marL="0" indent="0">
              <a:buNone/>
            </a:pPr>
            <a:endParaRPr lang="en-AU" sz="1000" dirty="0"/>
          </a:p>
          <a:p>
            <a:r>
              <a:rPr lang="en-AU" dirty="0">
                <a:solidFill>
                  <a:srgbClr val="0099E3"/>
                </a:solidFill>
              </a:rPr>
              <a:t>change</a:t>
            </a:r>
            <a:br>
              <a:rPr lang="en-AU" dirty="0">
                <a:solidFill>
                  <a:srgbClr val="0099E3"/>
                </a:solidFill>
              </a:rPr>
            </a:br>
            <a:endParaRPr lang="en-AU" sz="1000" dirty="0">
              <a:solidFill>
                <a:srgbClr val="0099E3"/>
              </a:solidFill>
            </a:endParaRPr>
          </a:p>
          <a:p>
            <a:r>
              <a:rPr lang="en-AU" dirty="0">
                <a:solidFill>
                  <a:srgbClr val="0099E3"/>
                </a:solidFill>
              </a:rPr>
              <a:t>interconnection</a:t>
            </a:r>
          </a:p>
        </p:txBody>
      </p:sp>
      <p:sp>
        <p:nvSpPr>
          <p:cNvPr id="6" name="Rectangle 5">
            <a:extLst>
              <a:ext uri="{FF2B5EF4-FFF2-40B4-BE49-F238E27FC236}">
                <a16:creationId xmlns:a16="http://schemas.microsoft.com/office/drawing/2014/main" id="{E4DDAA76-A389-42CD-9559-FA01E6FF501B}"/>
              </a:ext>
            </a:extLst>
          </p:cNvPr>
          <p:cNvSpPr/>
          <p:nvPr/>
        </p:nvSpPr>
        <p:spPr>
          <a:xfrm>
            <a:off x="7207276" y="516969"/>
            <a:ext cx="1757212" cy="646331"/>
          </a:xfrm>
          <a:prstGeom prst="rect">
            <a:avLst/>
          </a:prstGeom>
        </p:spPr>
        <p:txBody>
          <a:bodyPr wrap="none">
            <a:spAutoFit/>
          </a:bodyPr>
          <a:lstStyle/>
          <a:p>
            <a:r>
              <a:rPr lang="en-AU" sz="3600" b="1" dirty="0">
                <a:solidFill>
                  <a:srgbClr val="0099E3"/>
                </a:solidFill>
                <a:latin typeface="+mn-lt"/>
              </a:rPr>
              <a:t>Page 2</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37202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Structure</a:t>
            </a:r>
          </a:p>
        </p:txBody>
      </p:sp>
      <p:sp>
        <p:nvSpPr>
          <p:cNvPr id="3" name="Content Placeholder 2"/>
          <p:cNvSpPr>
            <a:spLocks noGrp="1"/>
          </p:cNvSpPr>
          <p:nvPr>
            <p:ph idx="1"/>
          </p:nvPr>
        </p:nvSpPr>
        <p:spPr/>
        <p:txBody>
          <a:bodyPr/>
          <a:lstStyle/>
          <a:p>
            <a:r>
              <a:rPr lang="en-AU" dirty="0"/>
              <a:t>Unit 1 Hazards and disasters</a:t>
            </a:r>
          </a:p>
          <a:p>
            <a:r>
              <a:rPr lang="en-AU" dirty="0"/>
              <a:t>Unit 2 Tourism: </a:t>
            </a:r>
            <a:r>
              <a:rPr lang="en-AU" dirty="0">
                <a:solidFill>
                  <a:srgbClr val="0099E3"/>
                </a:solidFill>
              </a:rPr>
              <a:t>issues and challenges</a:t>
            </a:r>
          </a:p>
          <a:p>
            <a:r>
              <a:rPr lang="en-AU" dirty="0"/>
              <a:t>Unit 3 Changing the land</a:t>
            </a:r>
          </a:p>
          <a:p>
            <a:r>
              <a:rPr lang="en-AU" dirty="0"/>
              <a:t>Unit 4 Human population: trends and issues</a:t>
            </a:r>
          </a:p>
        </p:txBody>
      </p:sp>
      <p:sp>
        <p:nvSpPr>
          <p:cNvPr id="4" name="Rectangle 3">
            <a:extLst>
              <a:ext uri="{FF2B5EF4-FFF2-40B4-BE49-F238E27FC236}">
                <a16:creationId xmlns:a16="http://schemas.microsoft.com/office/drawing/2014/main" id="{751DD427-36FB-4C76-A768-85AAF286643D}"/>
              </a:ext>
            </a:extLst>
          </p:cNvPr>
          <p:cNvSpPr/>
          <p:nvPr/>
        </p:nvSpPr>
        <p:spPr>
          <a:xfrm>
            <a:off x="7207276" y="516969"/>
            <a:ext cx="1757212" cy="646331"/>
          </a:xfrm>
          <a:prstGeom prst="rect">
            <a:avLst/>
          </a:prstGeom>
        </p:spPr>
        <p:txBody>
          <a:bodyPr wrap="none">
            <a:spAutoFit/>
          </a:bodyPr>
          <a:lstStyle/>
          <a:p>
            <a:r>
              <a:rPr lang="en-AU" sz="3600" b="1" dirty="0">
                <a:solidFill>
                  <a:srgbClr val="0099E3"/>
                </a:solidFill>
                <a:latin typeface="+mn-lt"/>
              </a:rPr>
              <a:t>Page 3</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355898379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4090"/>
            <a:ext cx="8784976" cy="792088"/>
          </a:xfrm>
        </p:spPr>
        <p:txBody>
          <a:bodyPr/>
          <a:lstStyle/>
          <a:p>
            <a:r>
              <a:rPr lang="en-AU" dirty="0"/>
              <a:t>Characteristics of the study</a:t>
            </a:r>
          </a:p>
        </p:txBody>
      </p:sp>
      <p:sp>
        <p:nvSpPr>
          <p:cNvPr id="3" name="Content Placeholder 2"/>
          <p:cNvSpPr>
            <a:spLocks noGrp="1"/>
          </p:cNvSpPr>
          <p:nvPr>
            <p:ph idx="1"/>
          </p:nvPr>
        </p:nvSpPr>
        <p:spPr>
          <a:xfrm>
            <a:off x="179512" y="1268760"/>
            <a:ext cx="8712968" cy="3188940"/>
          </a:xfrm>
        </p:spPr>
        <p:txBody>
          <a:bodyPr/>
          <a:lstStyle/>
          <a:p>
            <a:pPr marL="0" indent="0">
              <a:buNone/>
            </a:pPr>
            <a:r>
              <a:rPr lang="en-AU" dirty="0"/>
              <a:t>1. Key geographical concepts</a:t>
            </a:r>
          </a:p>
          <a:p>
            <a:pPr marL="0" indent="0">
              <a:buNone/>
            </a:pPr>
            <a:endParaRPr lang="en-AU" sz="1000" dirty="0"/>
          </a:p>
          <a:p>
            <a:pPr marL="0" indent="0">
              <a:buNone/>
            </a:pPr>
            <a:r>
              <a:rPr lang="en-AU" dirty="0"/>
              <a:t>2. Geographical skills</a:t>
            </a:r>
          </a:p>
          <a:p>
            <a:pPr marL="0" indent="0">
              <a:buNone/>
            </a:pPr>
            <a:endParaRPr lang="en-AU" sz="1000" dirty="0"/>
          </a:p>
          <a:p>
            <a:pPr marL="0" indent="0">
              <a:buNone/>
            </a:pPr>
            <a:r>
              <a:rPr lang="en-AU" dirty="0">
                <a:solidFill>
                  <a:srgbClr val="0099E3"/>
                </a:solidFill>
              </a:rPr>
              <a:t>3. Geospatial technologies </a:t>
            </a:r>
          </a:p>
          <a:p>
            <a:pPr marL="0" indent="0">
              <a:buNone/>
            </a:pPr>
            <a:endParaRPr lang="en-AU" sz="1000" dirty="0"/>
          </a:p>
          <a:p>
            <a:pPr marL="0" indent="0">
              <a:buNone/>
            </a:pPr>
            <a:r>
              <a:rPr lang="en-AU" dirty="0"/>
              <a:t>4. Fieldwork Report</a:t>
            </a:r>
          </a:p>
          <a:p>
            <a:endParaRPr lang="en-AU" dirty="0"/>
          </a:p>
        </p:txBody>
      </p:sp>
      <p:sp>
        <p:nvSpPr>
          <p:cNvPr id="7" name="Rectangle 6">
            <a:extLst>
              <a:ext uri="{FF2B5EF4-FFF2-40B4-BE49-F238E27FC236}">
                <a16:creationId xmlns:a16="http://schemas.microsoft.com/office/drawing/2014/main" id="{85F93C2C-7004-4917-B150-EC3777D14417}"/>
              </a:ext>
            </a:extLst>
          </p:cNvPr>
          <p:cNvSpPr/>
          <p:nvPr/>
        </p:nvSpPr>
        <p:spPr>
          <a:xfrm>
            <a:off x="7207276" y="516969"/>
            <a:ext cx="1757212" cy="646331"/>
          </a:xfrm>
          <a:prstGeom prst="rect">
            <a:avLst/>
          </a:prstGeom>
        </p:spPr>
        <p:txBody>
          <a:bodyPr wrap="none">
            <a:spAutoFit/>
          </a:bodyPr>
          <a:lstStyle/>
          <a:p>
            <a:r>
              <a:rPr lang="en-AU" sz="3600" b="1" dirty="0">
                <a:solidFill>
                  <a:srgbClr val="0099E3"/>
                </a:solidFill>
                <a:latin typeface="+mn-lt"/>
              </a:rPr>
              <a:t>Page 3</a:t>
            </a:r>
            <a:r>
              <a:rPr lang="en-AU" b="1" dirty="0">
                <a:solidFill>
                  <a:srgbClr val="0099E3"/>
                </a:solidFill>
                <a:latin typeface="+mn-lt"/>
              </a:rPr>
              <a:t> </a:t>
            </a:r>
            <a:endParaRPr lang="en-AU" b="1" dirty="0">
              <a:latin typeface="+mn-lt"/>
            </a:endParaRPr>
          </a:p>
        </p:txBody>
      </p:sp>
    </p:spTree>
    <p:extLst>
      <p:ext uri="{BB962C8B-B14F-4D97-AF65-F5344CB8AC3E}">
        <p14:creationId xmlns:p14="http://schemas.microsoft.com/office/powerpoint/2010/main" val="1620865524"/>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DEECD_Description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A6B3D2-DF40-4D63-AB30-3D47C061A812}"/>
</file>

<file path=customXml/itemProps2.xml><?xml version="1.0" encoding="utf-8"?>
<ds:datastoreItem xmlns:ds="http://schemas.openxmlformats.org/officeDocument/2006/customXml" ds:itemID="{74C10D6F-BCFD-4CED-BCD0-BD434EE4B160}">
  <ds:schemaRefs>
    <ds:schemaRef ds:uri="http://www.w3.org/XML/1998/namespace"/>
    <ds:schemaRef ds:uri="http://purl.org/dc/elements/1.1/"/>
    <ds:schemaRef ds:uri="http://purl.org/dc/dcmitype/"/>
    <ds:schemaRef ds:uri="http://schemas.microsoft.com/office/infopath/2007/PartnerControls"/>
    <ds:schemaRef ds:uri="http://schemas.microsoft.com/sharepoint/v3"/>
    <ds:schemaRef ds:uri="1aab662d-a6b2-42d6-996b-a574723d1ad8"/>
    <ds:schemaRef ds:uri="http://schemas.microsoft.com/office/2006/documentManagement/type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5B15B75-E3CD-4E2A-B3B0-995C4D3D50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VCAA Powerpoint Template</Template>
  <TotalTime>936</TotalTime>
  <Words>2956</Words>
  <Application>Microsoft Office PowerPoint</Application>
  <PresentationFormat>On-screen Show (16:9)</PresentationFormat>
  <Paragraphs>376</Paragraphs>
  <Slides>44</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Arial Narrow</vt:lpstr>
      <vt:lpstr>Symbol</vt:lpstr>
      <vt:lpstr>Times New Roman</vt:lpstr>
      <vt:lpstr>Verdana</vt:lpstr>
      <vt:lpstr>Wingdings</vt:lpstr>
      <vt:lpstr>VCAA Powerpoint Template</vt:lpstr>
      <vt:lpstr>VCE Geography</vt:lpstr>
      <vt:lpstr>PowerPoint Presentation</vt:lpstr>
      <vt:lpstr>Acknowledgment of Country</vt:lpstr>
      <vt:lpstr>Purpose</vt:lpstr>
      <vt:lpstr>Changes to Study Design – Key Points</vt:lpstr>
      <vt:lpstr>Changes to the Study Design -</vt:lpstr>
      <vt:lpstr>Changes to the Study Design</vt:lpstr>
      <vt:lpstr>Structure</vt:lpstr>
      <vt:lpstr>Characteristics of the study</vt:lpstr>
      <vt:lpstr>1. Key Geographical concepts Environment</vt:lpstr>
      <vt:lpstr>Interconnection</vt:lpstr>
      <vt:lpstr>2. Geographical skills     </vt:lpstr>
      <vt:lpstr>Geographical skills</vt:lpstr>
      <vt:lpstr>Geographical skills</vt:lpstr>
      <vt:lpstr>Geographical skills</vt:lpstr>
      <vt:lpstr>3. Geospatial technologies</vt:lpstr>
      <vt:lpstr>4. Fieldwork report</vt:lpstr>
      <vt:lpstr>Fieldwork report</vt:lpstr>
      <vt:lpstr>Outcomes</vt:lpstr>
      <vt:lpstr>Terminology - factors      </vt:lpstr>
      <vt:lpstr>Terminology - impacts     </vt:lpstr>
      <vt:lpstr> Terminology - sustainability   </vt:lpstr>
      <vt:lpstr>PowerPoint Presentation</vt:lpstr>
      <vt:lpstr>Structure of Unit 3</vt:lpstr>
      <vt:lpstr> Unit 3 Changing the land Area of Study 1 Land cover change</vt:lpstr>
      <vt:lpstr>Area of study  1                      Land cover change                  Outcome 1</vt:lpstr>
      <vt:lpstr>Outcome 1 Key knowledge</vt:lpstr>
      <vt:lpstr>Outcome 1 Key skills</vt:lpstr>
      <vt:lpstr>Area of study  2                      Land use change                  Outcome 2 </vt:lpstr>
      <vt:lpstr>Outcome 2 Key knowledge</vt:lpstr>
      <vt:lpstr>Outcome 2   Key skills</vt:lpstr>
      <vt:lpstr>Assessment tasks  Outcome 1</vt:lpstr>
      <vt:lpstr>Unit 3    Assessment tasks     </vt:lpstr>
      <vt:lpstr>Unit 4: Human population: trends and issues </vt:lpstr>
      <vt:lpstr>Area of Study 1 Population dynamics Outcome 1</vt:lpstr>
      <vt:lpstr>Outcome 1 Key knowledge</vt:lpstr>
      <vt:lpstr>Outcome 1 Key skills</vt:lpstr>
      <vt:lpstr>    Area of Study 2 Population issues and challenges                                                           </vt:lpstr>
      <vt:lpstr>Outcome 2                    </vt:lpstr>
      <vt:lpstr>Outcome 2 Key knowledge</vt:lpstr>
      <vt:lpstr>Outcome 2   Key skills</vt:lpstr>
      <vt:lpstr>Unit 4 Assessment tasks</vt:lpstr>
      <vt:lpstr>Resources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Tolan</dc:creator>
  <cp:lastModifiedBy>Ruta Marcinkus</cp:lastModifiedBy>
  <cp:revision>75</cp:revision>
  <dcterms:created xsi:type="dcterms:W3CDTF">2019-11-06T22:47:18Z</dcterms:created>
  <dcterms:modified xsi:type="dcterms:W3CDTF">2021-06-17T05:11:59Z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DEECD_Author">
    <vt:lpwstr/>
  </property>
  <property fmtid="{D5CDD505-2E9C-101B-9397-08002B2CF9AE}" pid="4" name="DEECD_SubjectCategory">
    <vt:lpwstr/>
  </property>
  <property fmtid="{D5CDD505-2E9C-101B-9397-08002B2CF9AE}" pid="5" name="DEECD_ItemType">
    <vt:lpwstr/>
  </property>
  <property fmtid="{D5CDD505-2E9C-101B-9397-08002B2CF9AE}" pid="6" name="DEECD_Audience">
    <vt:lpwstr/>
  </property>
  <property fmtid="{D5CDD505-2E9C-101B-9397-08002B2CF9AE}" pid="7" name="DEECD_Expired">
    <vt:bool>false</vt:bool>
  </property>
</Properties>
</file>