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57" r:id="rId5"/>
    <p:sldId id="258" r:id="rId6"/>
    <p:sldId id="259" r:id="rId7"/>
    <p:sldId id="260" r:id="rId8"/>
    <p:sldId id="261" r:id="rId9"/>
    <p:sldId id="296" r:id="rId10"/>
    <p:sldId id="299" r:id="rId11"/>
    <p:sldId id="263" r:id="rId12"/>
    <p:sldId id="264" r:id="rId13"/>
    <p:sldId id="273" r:id="rId14"/>
    <p:sldId id="268" r:id="rId15"/>
    <p:sldId id="266" r:id="rId16"/>
    <p:sldId id="305" r:id="rId17"/>
    <p:sldId id="307" r:id="rId18"/>
    <p:sldId id="276" r:id="rId19"/>
    <p:sldId id="277" r:id="rId20"/>
    <p:sldId id="279" r:id="rId21"/>
    <p:sldId id="297" r:id="rId22"/>
    <p:sldId id="298" r:id="rId23"/>
    <p:sldId id="280" r:id="rId24"/>
    <p:sldId id="306" r:id="rId25"/>
    <p:sldId id="282" r:id="rId26"/>
    <p:sldId id="295" r:id="rId27"/>
    <p:sldId id="301" r:id="rId28"/>
    <p:sldId id="302" r:id="rId29"/>
    <p:sldId id="308" r:id="rId30"/>
    <p:sldId id="300" r:id="rId31"/>
    <p:sldId id="304" r:id="rId32"/>
    <p:sldId id="275" r:id="rId33"/>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C20F2"/>
    <a:srgbClr val="0099E3"/>
    <a:srgbClr val="0099CC"/>
    <a:srgbClr val="306278"/>
    <a:srgbClr val="468EAE"/>
    <a:srgbClr val="646566"/>
    <a:srgbClr val="C0C0C0"/>
    <a:srgbClr val="75AEC7"/>
    <a:srgbClr val="777879"/>
    <a:srgbClr val="303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17"/>
    <p:restoredTop sz="62745" autoAdjust="0"/>
  </p:normalViewPr>
  <p:slideViewPr>
    <p:cSldViewPr>
      <p:cViewPr varScale="1">
        <p:scale>
          <a:sx n="55" d="100"/>
          <a:sy n="55" d="100"/>
        </p:scale>
        <p:origin x="1220" y="4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BC8FB-2E64-4E7B-B36A-12ED84618378}" type="doc">
      <dgm:prSet loTypeId="urn:microsoft.com/office/officeart/2005/8/layout/chevron1" loCatId="process" qsTypeId="urn:microsoft.com/office/officeart/2005/8/quickstyle/simple1" qsCatId="simple" csTypeId="urn:microsoft.com/office/officeart/2005/8/colors/accent2_1" csCatId="accent2" phldr="1"/>
      <dgm:spPr/>
    </dgm:pt>
    <dgm:pt modelId="{2E53DBFF-6626-4793-8058-12EFCD6A43D3}">
      <dgm:prSet phldrT="[Text]"/>
      <dgm:spPr/>
      <dgm:t>
        <a:bodyPr/>
        <a:lstStyle/>
        <a:p>
          <a:r>
            <a:rPr lang="en-AU" b="1" dirty="0"/>
            <a:t>Cause</a:t>
          </a:r>
        </a:p>
      </dgm:t>
    </dgm:pt>
    <dgm:pt modelId="{9A4BCE16-4E70-443A-A4A0-D411838A5EC6}" type="parTrans" cxnId="{9AFDBCBD-68FF-40EF-809D-088D86B808A9}">
      <dgm:prSet/>
      <dgm:spPr/>
      <dgm:t>
        <a:bodyPr/>
        <a:lstStyle/>
        <a:p>
          <a:endParaRPr lang="en-AU"/>
        </a:p>
      </dgm:t>
    </dgm:pt>
    <dgm:pt modelId="{D249B691-0E98-4D32-A9E9-C9846B8D2103}" type="sibTrans" cxnId="{9AFDBCBD-68FF-40EF-809D-088D86B808A9}">
      <dgm:prSet/>
      <dgm:spPr/>
      <dgm:t>
        <a:bodyPr/>
        <a:lstStyle/>
        <a:p>
          <a:endParaRPr lang="en-AU"/>
        </a:p>
      </dgm:t>
    </dgm:pt>
    <dgm:pt modelId="{F334E332-F372-46EB-9E1D-2EA9798AA5BF}">
      <dgm:prSet phldrT="[Text]"/>
      <dgm:spPr/>
      <dgm:t>
        <a:bodyPr/>
        <a:lstStyle/>
        <a:p>
          <a:r>
            <a:rPr lang="en-AU" b="1" dirty="0"/>
            <a:t>Effect</a:t>
          </a:r>
        </a:p>
      </dgm:t>
    </dgm:pt>
    <dgm:pt modelId="{E7790606-4E6C-4A9A-A787-497641EF34D2}" type="parTrans" cxnId="{09F80835-5967-49B4-AD22-B535BB08B5BC}">
      <dgm:prSet/>
      <dgm:spPr/>
      <dgm:t>
        <a:bodyPr/>
        <a:lstStyle/>
        <a:p>
          <a:endParaRPr lang="en-AU"/>
        </a:p>
      </dgm:t>
    </dgm:pt>
    <dgm:pt modelId="{F2E3A4AC-F18C-438D-B48E-C6ECB70C2705}" type="sibTrans" cxnId="{09F80835-5967-49B4-AD22-B535BB08B5BC}">
      <dgm:prSet/>
      <dgm:spPr/>
      <dgm:t>
        <a:bodyPr/>
        <a:lstStyle/>
        <a:p>
          <a:endParaRPr lang="en-AU"/>
        </a:p>
      </dgm:t>
    </dgm:pt>
    <dgm:pt modelId="{F70A62E0-3327-43B4-AD4E-FB0AA0D96CCC}">
      <dgm:prSet phldrT="[Text]"/>
      <dgm:spPr/>
      <dgm:t>
        <a:bodyPr/>
        <a:lstStyle/>
        <a:p>
          <a:r>
            <a:rPr lang="en-AU" b="1" dirty="0"/>
            <a:t>Significance</a:t>
          </a:r>
        </a:p>
      </dgm:t>
    </dgm:pt>
    <dgm:pt modelId="{C45ABECE-1976-4AC9-A4E4-19DFCCD8B30A}" type="parTrans" cxnId="{155B79EB-A5B8-4C22-9176-640BDEB7157C}">
      <dgm:prSet/>
      <dgm:spPr/>
      <dgm:t>
        <a:bodyPr/>
        <a:lstStyle/>
        <a:p>
          <a:endParaRPr lang="en-AU"/>
        </a:p>
      </dgm:t>
    </dgm:pt>
    <dgm:pt modelId="{07DC91BC-35DC-4555-AA25-462CB2556D03}" type="sibTrans" cxnId="{155B79EB-A5B8-4C22-9176-640BDEB7157C}">
      <dgm:prSet/>
      <dgm:spPr/>
      <dgm:t>
        <a:bodyPr/>
        <a:lstStyle/>
        <a:p>
          <a:endParaRPr lang="en-AU"/>
        </a:p>
      </dgm:t>
    </dgm:pt>
    <dgm:pt modelId="{F3182F2F-EB7F-4BBF-A10B-94ACAA6EC717}" type="pres">
      <dgm:prSet presAssocID="{8BABC8FB-2E64-4E7B-B36A-12ED84618378}" presName="Name0" presStyleCnt="0">
        <dgm:presLayoutVars>
          <dgm:dir/>
          <dgm:animLvl val="lvl"/>
          <dgm:resizeHandles val="exact"/>
        </dgm:presLayoutVars>
      </dgm:prSet>
      <dgm:spPr/>
    </dgm:pt>
    <dgm:pt modelId="{F81AE8AB-4425-4C4A-A428-F0D5DD4001D5}" type="pres">
      <dgm:prSet presAssocID="{2E53DBFF-6626-4793-8058-12EFCD6A43D3}" presName="parTxOnly" presStyleLbl="node1" presStyleIdx="0" presStyleCnt="3">
        <dgm:presLayoutVars>
          <dgm:chMax val="0"/>
          <dgm:chPref val="0"/>
          <dgm:bulletEnabled val="1"/>
        </dgm:presLayoutVars>
      </dgm:prSet>
      <dgm:spPr/>
    </dgm:pt>
    <dgm:pt modelId="{DDB0DDF2-3AB2-4EE8-B84F-4C63D735A187}" type="pres">
      <dgm:prSet presAssocID="{D249B691-0E98-4D32-A9E9-C9846B8D2103}" presName="parTxOnlySpace" presStyleCnt="0"/>
      <dgm:spPr/>
    </dgm:pt>
    <dgm:pt modelId="{09D282B7-CB6B-4578-BEA5-8BDC8DF82ECD}" type="pres">
      <dgm:prSet presAssocID="{F334E332-F372-46EB-9E1D-2EA9798AA5BF}" presName="parTxOnly" presStyleLbl="node1" presStyleIdx="1" presStyleCnt="3" custLinFactNeighborY="10000">
        <dgm:presLayoutVars>
          <dgm:chMax val="0"/>
          <dgm:chPref val="0"/>
          <dgm:bulletEnabled val="1"/>
        </dgm:presLayoutVars>
      </dgm:prSet>
      <dgm:spPr/>
    </dgm:pt>
    <dgm:pt modelId="{9F4D20D2-D4A5-49A1-B8DC-F13E9B991F42}" type="pres">
      <dgm:prSet presAssocID="{F2E3A4AC-F18C-438D-B48E-C6ECB70C2705}" presName="parTxOnlySpace" presStyleCnt="0"/>
      <dgm:spPr/>
    </dgm:pt>
    <dgm:pt modelId="{512E8E51-28EB-47A6-9382-A08C0FC45E41}" type="pres">
      <dgm:prSet presAssocID="{F70A62E0-3327-43B4-AD4E-FB0AA0D96CCC}" presName="parTxOnly" presStyleLbl="node1" presStyleIdx="2" presStyleCnt="3">
        <dgm:presLayoutVars>
          <dgm:chMax val="0"/>
          <dgm:chPref val="0"/>
          <dgm:bulletEnabled val="1"/>
        </dgm:presLayoutVars>
      </dgm:prSet>
      <dgm:spPr/>
    </dgm:pt>
  </dgm:ptLst>
  <dgm:cxnLst>
    <dgm:cxn modelId="{8C433815-1310-4D2E-ABB4-54BFCBBB51DE}" type="presOf" srcId="{F334E332-F372-46EB-9E1D-2EA9798AA5BF}" destId="{09D282B7-CB6B-4578-BEA5-8BDC8DF82ECD}" srcOrd="0" destOrd="0" presId="urn:microsoft.com/office/officeart/2005/8/layout/chevron1"/>
    <dgm:cxn modelId="{09F80835-5967-49B4-AD22-B535BB08B5BC}" srcId="{8BABC8FB-2E64-4E7B-B36A-12ED84618378}" destId="{F334E332-F372-46EB-9E1D-2EA9798AA5BF}" srcOrd="1" destOrd="0" parTransId="{E7790606-4E6C-4A9A-A787-497641EF34D2}" sibTransId="{F2E3A4AC-F18C-438D-B48E-C6ECB70C2705}"/>
    <dgm:cxn modelId="{CD74DE6E-53E6-46F4-88D7-D141AB966C21}" type="presOf" srcId="{2E53DBFF-6626-4793-8058-12EFCD6A43D3}" destId="{F81AE8AB-4425-4C4A-A428-F0D5DD4001D5}" srcOrd="0" destOrd="0" presId="urn:microsoft.com/office/officeart/2005/8/layout/chevron1"/>
    <dgm:cxn modelId="{FE1D5C9E-C5B6-4EFA-952F-9CA7E459394E}" type="presOf" srcId="{8BABC8FB-2E64-4E7B-B36A-12ED84618378}" destId="{F3182F2F-EB7F-4BBF-A10B-94ACAA6EC717}" srcOrd="0" destOrd="0" presId="urn:microsoft.com/office/officeart/2005/8/layout/chevron1"/>
    <dgm:cxn modelId="{9AFDBCBD-68FF-40EF-809D-088D86B808A9}" srcId="{8BABC8FB-2E64-4E7B-B36A-12ED84618378}" destId="{2E53DBFF-6626-4793-8058-12EFCD6A43D3}" srcOrd="0" destOrd="0" parTransId="{9A4BCE16-4E70-443A-A4A0-D411838A5EC6}" sibTransId="{D249B691-0E98-4D32-A9E9-C9846B8D2103}"/>
    <dgm:cxn modelId="{E01C47D6-8B05-489C-91AE-DE9E5931ECF6}" type="presOf" srcId="{F70A62E0-3327-43B4-AD4E-FB0AA0D96CCC}" destId="{512E8E51-28EB-47A6-9382-A08C0FC45E41}" srcOrd="0" destOrd="0" presId="urn:microsoft.com/office/officeart/2005/8/layout/chevron1"/>
    <dgm:cxn modelId="{155B79EB-A5B8-4C22-9176-640BDEB7157C}" srcId="{8BABC8FB-2E64-4E7B-B36A-12ED84618378}" destId="{F70A62E0-3327-43B4-AD4E-FB0AA0D96CCC}" srcOrd="2" destOrd="0" parTransId="{C45ABECE-1976-4AC9-A4E4-19DFCCD8B30A}" sibTransId="{07DC91BC-35DC-4555-AA25-462CB2556D03}"/>
    <dgm:cxn modelId="{5440BE4C-3189-4E46-BA17-BE995182DE88}" type="presParOf" srcId="{F3182F2F-EB7F-4BBF-A10B-94ACAA6EC717}" destId="{F81AE8AB-4425-4C4A-A428-F0D5DD4001D5}" srcOrd="0" destOrd="0" presId="urn:microsoft.com/office/officeart/2005/8/layout/chevron1"/>
    <dgm:cxn modelId="{C1C1173F-5740-4B3D-9EE1-FF36B89F5266}" type="presParOf" srcId="{F3182F2F-EB7F-4BBF-A10B-94ACAA6EC717}" destId="{DDB0DDF2-3AB2-4EE8-B84F-4C63D735A187}" srcOrd="1" destOrd="0" presId="urn:microsoft.com/office/officeart/2005/8/layout/chevron1"/>
    <dgm:cxn modelId="{7F294F14-F62E-4FFC-A7FD-93846FCB79D4}" type="presParOf" srcId="{F3182F2F-EB7F-4BBF-A10B-94ACAA6EC717}" destId="{09D282B7-CB6B-4578-BEA5-8BDC8DF82ECD}" srcOrd="2" destOrd="0" presId="urn:microsoft.com/office/officeart/2005/8/layout/chevron1"/>
    <dgm:cxn modelId="{E4671C68-25E0-450B-B648-DFD51455CED6}" type="presParOf" srcId="{F3182F2F-EB7F-4BBF-A10B-94ACAA6EC717}" destId="{9F4D20D2-D4A5-49A1-B8DC-F13E9B991F42}" srcOrd="3" destOrd="0" presId="urn:microsoft.com/office/officeart/2005/8/layout/chevron1"/>
    <dgm:cxn modelId="{28ED41E9-0B36-440C-831C-A79B5410FB14}" type="presParOf" srcId="{F3182F2F-EB7F-4BBF-A10B-94ACAA6EC717}" destId="{512E8E51-28EB-47A6-9382-A08C0FC45E4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ABC8FB-2E64-4E7B-B36A-12ED84618378}" type="doc">
      <dgm:prSet loTypeId="urn:microsoft.com/office/officeart/2005/8/layout/chevron1" loCatId="process" qsTypeId="urn:microsoft.com/office/officeart/2005/8/quickstyle/simple1" qsCatId="simple" csTypeId="urn:microsoft.com/office/officeart/2005/8/colors/accent2_1" csCatId="accent2" phldr="1"/>
      <dgm:spPr/>
    </dgm:pt>
    <dgm:pt modelId="{2E53DBFF-6626-4793-8058-12EFCD6A43D3}">
      <dgm:prSet phldrT="[Text]"/>
      <dgm:spPr/>
      <dgm:t>
        <a:bodyPr/>
        <a:lstStyle/>
        <a:p>
          <a:r>
            <a:rPr lang="en-AU" b="1" dirty="0"/>
            <a:t>Cause</a:t>
          </a:r>
        </a:p>
      </dgm:t>
    </dgm:pt>
    <dgm:pt modelId="{9A4BCE16-4E70-443A-A4A0-D411838A5EC6}" type="parTrans" cxnId="{9AFDBCBD-68FF-40EF-809D-088D86B808A9}">
      <dgm:prSet/>
      <dgm:spPr/>
      <dgm:t>
        <a:bodyPr/>
        <a:lstStyle/>
        <a:p>
          <a:endParaRPr lang="en-AU"/>
        </a:p>
      </dgm:t>
    </dgm:pt>
    <dgm:pt modelId="{D249B691-0E98-4D32-A9E9-C9846B8D2103}" type="sibTrans" cxnId="{9AFDBCBD-68FF-40EF-809D-088D86B808A9}">
      <dgm:prSet/>
      <dgm:spPr/>
      <dgm:t>
        <a:bodyPr/>
        <a:lstStyle/>
        <a:p>
          <a:endParaRPr lang="en-AU"/>
        </a:p>
      </dgm:t>
    </dgm:pt>
    <dgm:pt modelId="{F334E332-F372-46EB-9E1D-2EA9798AA5BF}">
      <dgm:prSet phldrT="[Text]"/>
      <dgm:spPr/>
      <dgm:t>
        <a:bodyPr/>
        <a:lstStyle/>
        <a:p>
          <a:r>
            <a:rPr lang="en-AU" b="1" dirty="0"/>
            <a:t>Effect</a:t>
          </a:r>
        </a:p>
      </dgm:t>
    </dgm:pt>
    <dgm:pt modelId="{E7790606-4E6C-4A9A-A787-497641EF34D2}" type="parTrans" cxnId="{09F80835-5967-49B4-AD22-B535BB08B5BC}">
      <dgm:prSet/>
      <dgm:spPr/>
      <dgm:t>
        <a:bodyPr/>
        <a:lstStyle/>
        <a:p>
          <a:endParaRPr lang="en-AU"/>
        </a:p>
      </dgm:t>
    </dgm:pt>
    <dgm:pt modelId="{F2E3A4AC-F18C-438D-B48E-C6ECB70C2705}" type="sibTrans" cxnId="{09F80835-5967-49B4-AD22-B535BB08B5BC}">
      <dgm:prSet/>
      <dgm:spPr/>
      <dgm:t>
        <a:bodyPr/>
        <a:lstStyle/>
        <a:p>
          <a:endParaRPr lang="en-AU"/>
        </a:p>
      </dgm:t>
    </dgm:pt>
    <dgm:pt modelId="{F70A62E0-3327-43B4-AD4E-FB0AA0D96CCC}">
      <dgm:prSet phldrT="[Text]"/>
      <dgm:spPr/>
      <dgm:t>
        <a:bodyPr/>
        <a:lstStyle/>
        <a:p>
          <a:r>
            <a:rPr lang="en-AU" b="1" dirty="0"/>
            <a:t>Significance</a:t>
          </a:r>
        </a:p>
      </dgm:t>
    </dgm:pt>
    <dgm:pt modelId="{C45ABECE-1976-4AC9-A4E4-19DFCCD8B30A}" type="parTrans" cxnId="{155B79EB-A5B8-4C22-9176-640BDEB7157C}">
      <dgm:prSet/>
      <dgm:spPr/>
      <dgm:t>
        <a:bodyPr/>
        <a:lstStyle/>
        <a:p>
          <a:endParaRPr lang="en-AU"/>
        </a:p>
      </dgm:t>
    </dgm:pt>
    <dgm:pt modelId="{07DC91BC-35DC-4555-AA25-462CB2556D03}" type="sibTrans" cxnId="{155B79EB-A5B8-4C22-9176-640BDEB7157C}">
      <dgm:prSet/>
      <dgm:spPr/>
      <dgm:t>
        <a:bodyPr/>
        <a:lstStyle/>
        <a:p>
          <a:endParaRPr lang="en-AU"/>
        </a:p>
      </dgm:t>
    </dgm:pt>
    <dgm:pt modelId="{F3182F2F-EB7F-4BBF-A10B-94ACAA6EC717}" type="pres">
      <dgm:prSet presAssocID="{8BABC8FB-2E64-4E7B-B36A-12ED84618378}" presName="Name0" presStyleCnt="0">
        <dgm:presLayoutVars>
          <dgm:dir/>
          <dgm:animLvl val="lvl"/>
          <dgm:resizeHandles val="exact"/>
        </dgm:presLayoutVars>
      </dgm:prSet>
      <dgm:spPr/>
    </dgm:pt>
    <dgm:pt modelId="{F81AE8AB-4425-4C4A-A428-F0D5DD4001D5}" type="pres">
      <dgm:prSet presAssocID="{2E53DBFF-6626-4793-8058-12EFCD6A43D3}" presName="parTxOnly" presStyleLbl="node1" presStyleIdx="0" presStyleCnt="3">
        <dgm:presLayoutVars>
          <dgm:chMax val="0"/>
          <dgm:chPref val="0"/>
          <dgm:bulletEnabled val="1"/>
        </dgm:presLayoutVars>
      </dgm:prSet>
      <dgm:spPr/>
    </dgm:pt>
    <dgm:pt modelId="{DDB0DDF2-3AB2-4EE8-B84F-4C63D735A187}" type="pres">
      <dgm:prSet presAssocID="{D249B691-0E98-4D32-A9E9-C9846B8D2103}" presName="parTxOnlySpace" presStyleCnt="0"/>
      <dgm:spPr/>
    </dgm:pt>
    <dgm:pt modelId="{09D282B7-CB6B-4578-BEA5-8BDC8DF82ECD}" type="pres">
      <dgm:prSet presAssocID="{F334E332-F372-46EB-9E1D-2EA9798AA5BF}" presName="parTxOnly" presStyleLbl="node1" presStyleIdx="1" presStyleCnt="3" custLinFactNeighborY="10000">
        <dgm:presLayoutVars>
          <dgm:chMax val="0"/>
          <dgm:chPref val="0"/>
          <dgm:bulletEnabled val="1"/>
        </dgm:presLayoutVars>
      </dgm:prSet>
      <dgm:spPr/>
    </dgm:pt>
    <dgm:pt modelId="{9F4D20D2-D4A5-49A1-B8DC-F13E9B991F42}" type="pres">
      <dgm:prSet presAssocID="{F2E3A4AC-F18C-438D-B48E-C6ECB70C2705}" presName="parTxOnlySpace" presStyleCnt="0"/>
      <dgm:spPr/>
    </dgm:pt>
    <dgm:pt modelId="{512E8E51-28EB-47A6-9382-A08C0FC45E41}" type="pres">
      <dgm:prSet presAssocID="{F70A62E0-3327-43B4-AD4E-FB0AA0D96CCC}" presName="parTxOnly" presStyleLbl="node1" presStyleIdx="2" presStyleCnt="3">
        <dgm:presLayoutVars>
          <dgm:chMax val="0"/>
          <dgm:chPref val="0"/>
          <dgm:bulletEnabled val="1"/>
        </dgm:presLayoutVars>
      </dgm:prSet>
      <dgm:spPr/>
    </dgm:pt>
  </dgm:ptLst>
  <dgm:cxnLst>
    <dgm:cxn modelId="{8C433815-1310-4D2E-ABB4-54BFCBBB51DE}" type="presOf" srcId="{F334E332-F372-46EB-9E1D-2EA9798AA5BF}" destId="{09D282B7-CB6B-4578-BEA5-8BDC8DF82ECD}" srcOrd="0" destOrd="0" presId="urn:microsoft.com/office/officeart/2005/8/layout/chevron1"/>
    <dgm:cxn modelId="{09F80835-5967-49B4-AD22-B535BB08B5BC}" srcId="{8BABC8FB-2E64-4E7B-B36A-12ED84618378}" destId="{F334E332-F372-46EB-9E1D-2EA9798AA5BF}" srcOrd="1" destOrd="0" parTransId="{E7790606-4E6C-4A9A-A787-497641EF34D2}" sibTransId="{F2E3A4AC-F18C-438D-B48E-C6ECB70C2705}"/>
    <dgm:cxn modelId="{CD74DE6E-53E6-46F4-88D7-D141AB966C21}" type="presOf" srcId="{2E53DBFF-6626-4793-8058-12EFCD6A43D3}" destId="{F81AE8AB-4425-4C4A-A428-F0D5DD4001D5}" srcOrd="0" destOrd="0" presId="urn:microsoft.com/office/officeart/2005/8/layout/chevron1"/>
    <dgm:cxn modelId="{FE1D5C9E-C5B6-4EFA-952F-9CA7E459394E}" type="presOf" srcId="{8BABC8FB-2E64-4E7B-B36A-12ED84618378}" destId="{F3182F2F-EB7F-4BBF-A10B-94ACAA6EC717}" srcOrd="0" destOrd="0" presId="urn:microsoft.com/office/officeart/2005/8/layout/chevron1"/>
    <dgm:cxn modelId="{9AFDBCBD-68FF-40EF-809D-088D86B808A9}" srcId="{8BABC8FB-2E64-4E7B-B36A-12ED84618378}" destId="{2E53DBFF-6626-4793-8058-12EFCD6A43D3}" srcOrd="0" destOrd="0" parTransId="{9A4BCE16-4E70-443A-A4A0-D411838A5EC6}" sibTransId="{D249B691-0E98-4D32-A9E9-C9846B8D2103}"/>
    <dgm:cxn modelId="{E01C47D6-8B05-489C-91AE-DE9E5931ECF6}" type="presOf" srcId="{F70A62E0-3327-43B4-AD4E-FB0AA0D96CCC}" destId="{512E8E51-28EB-47A6-9382-A08C0FC45E41}" srcOrd="0" destOrd="0" presId="urn:microsoft.com/office/officeart/2005/8/layout/chevron1"/>
    <dgm:cxn modelId="{155B79EB-A5B8-4C22-9176-640BDEB7157C}" srcId="{8BABC8FB-2E64-4E7B-B36A-12ED84618378}" destId="{F70A62E0-3327-43B4-AD4E-FB0AA0D96CCC}" srcOrd="2" destOrd="0" parTransId="{C45ABECE-1976-4AC9-A4E4-19DFCCD8B30A}" sibTransId="{07DC91BC-35DC-4555-AA25-462CB2556D03}"/>
    <dgm:cxn modelId="{5440BE4C-3189-4E46-BA17-BE995182DE88}" type="presParOf" srcId="{F3182F2F-EB7F-4BBF-A10B-94ACAA6EC717}" destId="{F81AE8AB-4425-4C4A-A428-F0D5DD4001D5}" srcOrd="0" destOrd="0" presId="urn:microsoft.com/office/officeart/2005/8/layout/chevron1"/>
    <dgm:cxn modelId="{C1C1173F-5740-4B3D-9EE1-FF36B89F5266}" type="presParOf" srcId="{F3182F2F-EB7F-4BBF-A10B-94ACAA6EC717}" destId="{DDB0DDF2-3AB2-4EE8-B84F-4C63D735A187}" srcOrd="1" destOrd="0" presId="urn:microsoft.com/office/officeart/2005/8/layout/chevron1"/>
    <dgm:cxn modelId="{7F294F14-F62E-4FFC-A7FD-93846FCB79D4}" type="presParOf" srcId="{F3182F2F-EB7F-4BBF-A10B-94ACAA6EC717}" destId="{09D282B7-CB6B-4578-BEA5-8BDC8DF82ECD}" srcOrd="2" destOrd="0" presId="urn:microsoft.com/office/officeart/2005/8/layout/chevron1"/>
    <dgm:cxn modelId="{E4671C68-25E0-450B-B648-DFD51455CED6}" type="presParOf" srcId="{F3182F2F-EB7F-4BBF-A10B-94ACAA6EC717}" destId="{9F4D20D2-D4A5-49A1-B8DC-F13E9B991F42}" srcOrd="3" destOrd="0" presId="urn:microsoft.com/office/officeart/2005/8/layout/chevron1"/>
    <dgm:cxn modelId="{28ED41E9-0B36-440C-831C-A79B5410FB14}" type="presParOf" srcId="{F3182F2F-EB7F-4BBF-A10B-94ACAA6EC717}" destId="{512E8E51-28EB-47A6-9382-A08C0FC45E4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ABC8FB-2E64-4E7B-B36A-12ED84618378}" type="doc">
      <dgm:prSet loTypeId="urn:microsoft.com/office/officeart/2005/8/layout/chevron1" loCatId="process" qsTypeId="urn:microsoft.com/office/officeart/2005/8/quickstyle/simple1" qsCatId="simple" csTypeId="urn:microsoft.com/office/officeart/2005/8/colors/accent2_1" csCatId="accent2" phldr="1"/>
      <dgm:spPr/>
    </dgm:pt>
    <dgm:pt modelId="{2E53DBFF-6626-4793-8058-12EFCD6A43D3}">
      <dgm:prSet phldrT="[Text]"/>
      <dgm:spPr/>
      <dgm:t>
        <a:bodyPr/>
        <a:lstStyle/>
        <a:p>
          <a:r>
            <a:rPr lang="en-AU" b="1" dirty="0"/>
            <a:t>Challenge</a:t>
          </a:r>
        </a:p>
      </dgm:t>
    </dgm:pt>
    <dgm:pt modelId="{9A4BCE16-4E70-443A-A4A0-D411838A5EC6}" type="parTrans" cxnId="{9AFDBCBD-68FF-40EF-809D-088D86B808A9}">
      <dgm:prSet/>
      <dgm:spPr/>
      <dgm:t>
        <a:bodyPr/>
        <a:lstStyle/>
        <a:p>
          <a:endParaRPr lang="en-AU"/>
        </a:p>
      </dgm:t>
    </dgm:pt>
    <dgm:pt modelId="{D249B691-0E98-4D32-A9E9-C9846B8D2103}" type="sibTrans" cxnId="{9AFDBCBD-68FF-40EF-809D-088D86B808A9}">
      <dgm:prSet/>
      <dgm:spPr/>
      <dgm:t>
        <a:bodyPr/>
        <a:lstStyle/>
        <a:p>
          <a:endParaRPr lang="en-AU"/>
        </a:p>
      </dgm:t>
    </dgm:pt>
    <dgm:pt modelId="{F334E332-F372-46EB-9E1D-2EA9798AA5BF}">
      <dgm:prSet phldrT="[Text]"/>
      <dgm:spPr/>
      <dgm:t>
        <a:bodyPr/>
        <a:lstStyle/>
        <a:p>
          <a:r>
            <a:rPr lang="en-AU" b="1" dirty="0"/>
            <a:t>Response</a:t>
          </a:r>
        </a:p>
      </dgm:t>
    </dgm:pt>
    <dgm:pt modelId="{E7790606-4E6C-4A9A-A787-497641EF34D2}" type="parTrans" cxnId="{09F80835-5967-49B4-AD22-B535BB08B5BC}">
      <dgm:prSet/>
      <dgm:spPr/>
      <dgm:t>
        <a:bodyPr/>
        <a:lstStyle/>
        <a:p>
          <a:endParaRPr lang="en-AU"/>
        </a:p>
      </dgm:t>
    </dgm:pt>
    <dgm:pt modelId="{F2E3A4AC-F18C-438D-B48E-C6ECB70C2705}" type="sibTrans" cxnId="{09F80835-5967-49B4-AD22-B535BB08B5BC}">
      <dgm:prSet/>
      <dgm:spPr/>
      <dgm:t>
        <a:bodyPr/>
        <a:lstStyle/>
        <a:p>
          <a:endParaRPr lang="en-AU"/>
        </a:p>
      </dgm:t>
    </dgm:pt>
    <dgm:pt modelId="{F70A62E0-3327-43B4-AD4E-FB0AA0D96CCC}">
      <dgm:prSet phldrT="[Text]"/>
      <dgm:spPr/>
      <dgm:t>
        <a:bodyPr/>
        <a:lstStyle/>
        <a:p>
          <a:r>
            <a:rPr lang="en-AU" b="1" dirty="0"/>
            <a:t>Outcome</a:t>
          </a:r>
        </a:p>
      </dgm:t>
    </dgm:pt>
    <dgm:pt modelId="{C45ABECE-1976-4AC9-A4E4-19DFCCD8B30A}" type="parTrans" cxnId="{155B79EB-A5B8-4C22-9176-640BDEB7157C}">
      <dgm:prSet/>
      <dgm:spPr/>
      <dgm:t>
        <a:bodyPr/>
        <a:lstStyle/>
        <a:p>
          <a:endParaRPr lang="en-AU"/>
        </a:p>
      </dgm:t>
    </dgm:pt>
    <dgm:pt modelId="{07DC91BC-35DC-4555-AA25-462CB2556D03}" type="sibTrans" cxnId="{155B79EB-A5B8-4C22-9176-640BDEB7157C}">
      <dgm:prSet/>
      <dgm:spPr/>
      <dgm:t>
        <a:bodyPr/>
        <a:lstStyle/>
        <a:p>
          <a:endParaRPr lang="en-AU"/>
        </a:p>
      </dgm:t>
    </dgm:pt>
    <dgm:pt modelId="{F3182F2F-EB7F-4BBF-A10B-94ACAA6EC717}" type="pres">
      <dgm:prSet presAssocID="{8BABC8FB-2E64-4E7B-B36A-12ED84618378}" presName="Name0" presStyleCnt="0">
        <dgm:presLayoutVars>
          <dgm:dir/>
          <dgm:animLvl val="lvl"/>
          <dgm:resizeHandles val="exact"/>
        </dgm:presLayoutVars>
      </dgm:prSet>
      <dgm:spPr/>
    </dgm:pt>
    <dgm:pt modelId="{F81AE8AB-4425-4C4A-A428-F0D5DD4001D5}" type="pres">
      <dgm:prSet presAssocID="{2E53DBFF-6626-4793-8058-12EFCD6A43D3}" presName="parTxOnly" presStyleLbl="node1" presStyleIdx="0" presStyleCnt="3">
        <dgm:presLayoutVars>
          <dgm:chMax val="0"/>
          <dgm:chPref val="0"/>
          <dgm:bulletEnabled val="1"/>
        </dgm:presLayoutVars>
      </dgm:prSet>
      <dgm:spPr/>
    </dgm:pt>
    <dgm:pt modelId="{DDB0DDF2-3AB2-4EE8-B84F-4C63D735A187}" type="pres">
      <dgm:prSet presAssocID="{D249B691-0E98-4D32-A9E9-C9846B8D2103}" presName="parTxOnlySpace" presStyleCnt="0"/>
      <dgm:spPr/>
    </dgm:pt>
    <dgm:pt modelId="{09D282B7-CB6B-4578-BEA5-8BDC8DF82ECD}" type="pres">
      <dgm:prSet presAssocID="{F334E332-F372-46EB-9E1D-2EA9798AA5BF}" presName="parTxOnly" presStyleLbl="node1" presStyleIdx="1" presStyleCnt="3" custLinFactNeighborY="10000">
        <dgm:presLayoutVars>
          <dgm:chMax val="0"/>
          <dgm:chPref val="0"/>
          <dgm:bulletEnabled val="1"/>
        </dgm:presLayoutVars>
      </dgm:prSet>
      <dgm:spPr/>
    </dgm:pt>
    <dgm:pt modelId="{9F4D20D2-D4A5-49A1-B8DC-F13E9B991F42}" type="pres">
      <dgm:prSet presAssocID="{F2E3A4AC-F18C-438D-B48E-C6ECB70C2705}" presName="parTxOnlySpace" presStyleCnt="0"/>
      <dgm:spPr/>
    </dgm:pt>
    <dgm:pt modelId="{512E8E51-28EB-47A6-9382-A08C0FC45E41}" type="pres">
      <dgm:prSet presAssocID="{F70A62E0-3327-43B4-AD4E-FB0AA0D96CCC}" presName="parTxOnly" presStyleLbl="node1" presStyleIdx="2" presStyleCnt="3">
        <dgm:presLayoutVars>
          <dgm:chMax val="0"/>
          <dgm:chPref val="0"/>
          <dgm:bulletEnabled val="1"/>
        </dgm:presLayoutVars>
      </dgm:prSet>
      <dgm:spPr/>
    </dgm:pt>
  </dgm:ptLst>
  <dgm:cxnLst>
    <dgm:cxn modelId="{8C433815-1310-4D2E-ABB4-54BFCBBB51DE}" type="presOf" srcId="{F334E332-F372-46EB-9E1D-2EA9798AA5BF}" destId="{09D282B7-CB6B-4578-BEA5-8BDC8DF82ECD}" srcOrd="0" destOrd="0" presId="urn:microsoft.com/office/officeart/2005/8/layout/chevron1"/>
    <dgm:cxn modelId="{09F80835-5967-49B4-AD22-B535BB08B5BC}" srcId="{8BABC8FB-2E64-4E7B-B36A-12ED84618378}" destId="{F334E332-F372-46EB-9E1D-2EA9798AA5BF}" srcOrd="1" destOrd="0" parTransId="{E7790606-4E6C-4A9A-A787-497641EF34D2}" sibTransId="{F2E3A4AC-F18C-438D-B48E-C6ECB70C2705}"/>
    <dgm:cxn modelId="{CD74DE6E-53E6-46F4-88D7-D141AB966C21}" type="presOf" srcId="{2E53DBFF-6626-4793-8058-12EFCD6A43D3}" destId="{F81AE8AB-4425-4C4A-A428-F0D5DD4001D5}" srcOrd="0" destOrd="0" presId="urn:microsoft.com/office/officeart/2005/8/layout/chevron1"/>
    <dgm:cxn modelId="{FE1D5C9E-C5B6-4EFA-952F-9CA7E459394E}" type="presOf" srcId="{8BABC8FB-2E64-4E7B-B36A-12ED84618378}" destId="{F3182F2F-EB7F-4BBF-A10B-94ACAA6EC717}" srcOrd="0" destOrd="0" presId="urn:microsoft.com/office/officeart/2005/8/layout/chevron1"/>
    <dgm:cxn modelId="{9AFDBCBD-68FF-40EF-809D-088D86B808A9}" srcId="{8BABC8FB-2E64-4E7B-B36A-12ED84618378}" destId="{2E53DBFF-6626-4793-8058-12EFCD6A43D3}" srcOrd="0" destOrd="0" parTransId="{9A4BCE16-4E70-443A-A4A0-D411838A5EC6}" sibTransId="{D249B691-0E98-4D32-A9E9-C9846B8D2103}"/>
    <dgm:cxn modelId="{E01C47D6-8B05-489C-91AE-DE9E5931ECF6}" type="presOf" srcId="{F70A62E0-3327-43B4-AD4E-FB0AA0D96CCC}" destId="{512E8E51-28EB-47A6-9382-A08C0FC45E41}" srcOrd="0" destOrd="0" presId="urn:microsoft.com/office/officeart/2005/8/layout/chevron1"/>
    <dgm:cxn modelId="{155B79EB-A5B8-4C22-9176-640BDEB7157C}" srcId="{8BABC8FB-2E64-4E7B-B36A-12ED84618378}" destId="{F70A62E0-3327-43B4-AD4E-FB0AA0D96CCC}" srcOrd="2" destOrd="0" parTransId="{C45ABECE-1976-4AC9-A4E4-19DFCCD8B30A}" sibTransId="{07DC91BC-35DC-4555-AA25-462CB2556D03}"/>
    <dgm:cxn modelId="{5440BE4C-3189-4E46-BA17-BE995182DE88}" type="presParOf" srcId="{F3182F2F-EB7F-4BBF-A10B-94ACAA6EC717}" destId="{F81AE8AB-4425-4C4A-A428-F0D5DD4001D5}" srcOrd="0" destOrd="0" presId="urn:microsoft.com/office/officeart/2005/8/layout/chevron1"/>
    <dgm:cxn modelId="{C1C1173F-5740-4B3D-9EE1-FF36B89F5266}" type="presParOf" srcId="{F3182F2F-EB7F-4BBF-A10B-94ACAA6EC717}" destId="{DDB0DDF2-3AB2-4EE8-B84F-4C63D735A187}" srcOrd="1" destOrd="0" presId="urn:microsoft.com/office/officeart/2005/8/layout/chevron1"/>
    <dgm:cxn modelId="{7F294F14-F62E-4FFC-A7FD-93846FCB79D4}" type="presParOf" srcId="{F3182F2F-EB7F-4BBF-A10B-94ACAA6EC717}" destId="{09D282B7-CB6B-4578-BEA5-8BDC8DF82ECD}" srcOrd="2" destOrd="0" presId="urn:microsoft.com/office/officeart/2005/8/layout/chevron1"/>
    <dgm:cxn modelId="{E4671C68-25E0-450B-B648-DFD51455CED6}" type="presParOf" srcId="{F3182F2F-EB7F-4BBF-A10B-94ACAA6EC717}" destId="{9F4D20D2-D4A5-49A1-B8DC-F13E9B991F42}" srcOrd="3" destOrd="0" presId="urn:microsoft.com/office/officeart/2005/8/layout/chevron1"/>
    <dgm:cxn modelId="{28ED41E9-0B36-440C-831C-A79B5410FB14}" type="presParOf" srcId="{F3182F2F-EB7F-4BBF-A10B-94ACAA6EC717}" destId="{512E8E51-28EB-47A6-9382-A08C0FC45E4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AE8AB-4425-4C4A-A428-F0D5DD4001D5}">
      <dsp:nvSpPr>
        <dsp:cNvPr id="0" name=""/>
        <dsp:cNvSpPr/>
      </dsp:nvSpPr>
      <dsp:spPr>
        <a:xfrm>
          <a:off x="254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AU" sz="2900" b="1" kern="1200" dirty="0"/>
            <a:t>Cause</a:t>
          </a:r>
        </a:p>
      </dsp:txBody>
      <dsp:txXfrm>
        <a:off x="383544" y="0"/>
        <a:ext cx="2338610" cy="762000"/>
      </dsp:txXfrm>
    </dsp:sp>
    <dsp:sp modelId="{09D282B7-CB6B-4578-BEA5-8BDC8DF82ECD}">
      <dsp:nvSpPr>
        <dsp:cNvPr id="0" name=""/>
        <dsp:cNvSpPr/>
      </dsp:nvSpPr>
      <dsp:spPr>
        <a:xfrm>
          <a:off x="279309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AU" sz="2900" b="1" kern="1200" dirty="0"/>
            <a:t>Effect</a:t>
          </a:r>
        </a:p>
      </dsp:txBody>
      <dsp:txXfrm>
        <a:off x="3174094" y="0"/>
        <a:ext cx="2338610" cy="762000"/>
      </dsp:txXfrm>
    </dsp:sp>
    <dsp:sp modelId="{512E8E51-28EB-47A6-9382-A08C0FC45E41}">
      <dsp:nvSpPr>
        <dsp:cNvPr id="0" name=""/>
        <dsp:cNvSpPr/>
      </dsp:nvSpPr>
      <dsp:spPr>
        <a:xfrm>
          <a:off x="558364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AU" sz="2900" b="1" kern="1200" dirty="0"/>
            <a:t>Significance</a:t>
          </a:r>
        </a:p>
      </dsp:txBody>
      <dsp:txXfrm>
        <a:off x="5964644" y="0"/>
        <a:ext cx="2338610" cy="76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AE8AB-4425-4C4A-A428-F0D5DD4001D5}">
      <dsp:nvSpPr>
        <dsp:cNvPr id="0" name=""/>
        <dsp:cNvSpPr/>
      </dsp:nvSpPr>
      <dsp:spPr>
        <a:xfrm>
          <a:off x="254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AU" sz="2900" b="1" kern="1200" dirty="0"/>
            <a:t>Cause</a:t>
          </a:r>
        </a:p>
      </dsp:txBody>
      <dsp:txXfrm>
        <a:off x="383544" y="0"/>
        <a:ext cx="2338610" cy="762000"/>
      </dsp:txXfrm>
    </dsp:sp>
    <dsp:sp modelId="{09D282B7-CB6B-4578-BEA5-8BDC8DF82ECD}">
      <dsp:nvSpPr>
        <dsp:cNvPr id="0" name=""/>
        <dsp:cNvSpPr/>
      </dsp:nvSpPr>
      <dsp:spPr>
        <a:xfrm>
          <a:off x="279309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AU" sz="2900" b="1" kern="1200" dirty="0"/>
            <a:t>Effect</a:t>
          </a:r>
        </a:p>
      </dsp:txBody>
      <dsp:txXfrm>
        <a:off x="3174094" y="0"/>
        <a:ext cx="2338610" cy="762000"/>
      </dsp:txXfrm>
    </dsp:sp>
    <dsp:sp modelId="{512E8E51-28EB-47A6-9382-A08C0FC45E41}">
      <dsp:nvSpPr>
        <dsp:cNvPr id="0" name=""/>
        <dsp:cNvSpPr/>
      </dsp:nvSpPr>
      <dsp:spPr>
        <a:xfrm>
          <a:off x="558364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en-AU" sz="2900" b="1" kern="1200" dirty="0"/>
            <a:t>Significance</a:t>
          </a:r>
        </a:p>
      </dsp:txBody>
      <dsp:txXfrm>
        <a:off x="5964644" y="0"/>
        <a:ext cx="2338610" cy="762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AE8AB-4425-4C4A-A428-F0D5DD4001D5}">
      <dsp:nvSpPr>
        <dsp:cNvPr id="0" name=""/>
        <dsp:cNvSpPr/>
      </dsp:nvSpPr>
      <dsp:spPr>
        <a:xfrm>
          <a:off x="254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46673" rIns="46673" bIns="46673" numCol="1" spcCol="1270" anchor="ctr" anchorCtr="0">
          <a:noAutofit/>
        </a:bodyPr>
        <a:lstStyle/>
        <a:p>
          <a:pPr marL="0" lvl="0" indent="0" algn="ctr" defTabSz="1555750">
            <a:lnSpc>
              <a:spcPct val="90000"/>
            </a:lnSpc>
            <a:spcBef>
              <a:spcPct val="0"/>
            </a:spcBef>
            <a:spcAft>
              <a:spcPct val="35000"/>
            </a:spcAft>
            <a:buNone/>
          </a:pPr>
          <a:r>
            <a:rPr lang="en-AU" sz="3500" b="1" kern="1200" dirty="0"/>
            <a:t>Challenge</a:t>
          </a:r>
        </a:p>
      </dsp:txBody>
      <dsp:txXfrm>
        <a:off x="383544" y="0"/>
        <a:ext cx="2338610" cy="762000"/>
      </dsp:txXfrm>
    </dsp:sp>
    <dsp:sp modelId="{09D282B7-CB6B-4578-BEA5-8BDC8DF82ECD}">
      <dsp:nvSpPr>
        <dsp:cNvPr id="0" name=""/>
        <dsp:cNvSpPr/>
      </dsp:nvSpPr>
      <dsp:spPr>
        <a:xfrm>
          <a:off x="279309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46673" rIns="46673" bIns="46673" numCol="1" spcCol="1270" anchor="ctr" anchorCtr="0">
          <a:noAutofit/>
        </a:bodyPr>
        <a:lstStyle/>
        <a:p>
          <a:pPr marL="0" lvl="0" indent="0" algn="ctr" defTabSz="1555750">
            <a:lnSpc>
              <a:spcPct val="90000"/>
            </a:lnSpc>
            <a:spcBef>
              <a:spcPct val="0"/>
            </a:spcBef>
            <a:spcAft>
              <a:spcPct val="35000"/>
            </a:spcAft>
            <a:buNone/>
          </a:pPr>
          <a:r>
            <a:rPr lang="en-AU" sz="3500" b="1" kern="1200" dirty="0"/>
            <a:t>Response</a:t>
          </a:r>
        </a:p>
      </dsp:txBody>
      <dsp:txXfrm>
        <a:off x="3174094" y="0"/>
        <a:ext cx="2338610" cy="762000"/>
      </dsp:txXfrm>
    </dsp:sp>
    <dsp:sp modelId="{512E8E51-28EB-47A6-9382-A08C0FC45E41}">
      <dsp:nvSpPr>
        <dsp:cNvPr id="0" name=""/>
        <dsp:cNvSpPr/>
      </dsp:nvSpPr>
      <dsp:spPr>
        <a:xfrm>
          <a:off x="5583644" y="0"/>
          <a:ext cx="3100610" cy="762000"/>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46673" rIns="46673" bIns="46673" numCol="1" spcCol="1270" anchor="ctr" anchorCtr="0">
          <a:noAutofit/>
        </a:bodyPr>
        <a:lstStyle/>
        <a:p>
          <a:pPr marL="0" lvl="0" indent="0" algn="ctr" defTabSz="1555750">
            <a:lnSpc>
              <a:spcPct val="90000"/>
            </a:lnSpc>
            <a:spcBef>
              <a:spcPct val="0"/>
            </a:spcBef>
            <a:spcAft>
              <a:spcPct val="35000"/>
            </a:spcAft>
            <a:buNone/>
          </a:pPr>
          <a:r>
            <a:rPr lang="en-AU" sz="3500" b="1" kern="1200" dirty="0"/>
            <a:t>Outcome</a:t>
          </a:r>
        </a:p>
      </dsp:txBody>
      <dsp:txXfrm>
        <a:off x="5964644" y="0"/>
        <a:ext cx="2338610" cy="7620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474355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86DB27-C44E-42FC-8577-04AF19E06BB2}" type="slidenum">
              <a:rPr kumimoji="0" lang="en-AU" sz="1200" b="0"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AU" sz="12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861515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86DB27-C44E-42FC-8577-04AF19E06BB2}" type="slidenum">
              <a:rPr kumimoji="0" lang="en-AU" sz="1200" b="0"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AU" sz="12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4174142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2896280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2817039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2389086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809575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2278531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86DB27-C44E-42FC-8577-04AF19E06BB2}" type="slidenum">
              <a:rPr kumimoji="0" lang="en-AU" sz="1200" b="0"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AU" sz="12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669476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2100100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2472497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3980942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86DB27-C44E-42FC-8577-04AF19E06BB2}" type="slidenum">
              <a:rPr kumimoji="0" lang="en-AU" sz="1200" b="0"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AU" sz="12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3533527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21</a:t>
            </a:fld>
            <a:endParaRPr lang="en-AU"/>
          </a:p>
        </p:txBody>
      </p:sp>
    </p:spTree>
    <p:extLst>
      <p:ext uri="{BB962C8B-B14F-4D97-AF65-F5344CB8AC3E}">
        <p14:creationId xmlns:p14="http://schemas.microsoft.com/office/powerpoint/2010/main" val="2133656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3820530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42835195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3016349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3853953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15222142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348141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3622906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2663665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2814011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2099011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1149644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2257059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3874980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Units 3 and 4 Revolutions</a:t>
            </a:r>
          </a:p>
        </p:txBody>
      </p:sp>
      <p:sp>
        <p:nvSpPr>
          <p:cNvPr id="5" name="Subtitle 4"/>
          <p:cNvSpPr>
            <a:spLocks noGrp="1"/>
          </p:cNvSpPr>
          <p:nvPr>
            <p:ph type="subTitle" idx="1"/>
          </p:nvPr>
        </p:nvSpPr>
        <p:spPr/>
        <p:txBody>
          <a:bodyPr/>
          <a:lstStyle/>
          <a:p>
            <a:r>
              <a:rPr lang="en-AU" dirty="0"/>
              <a:t>2022-26 Study Design Implementation Workshop</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015660498"/>
              </p:ext>
            </p:extLst>
          </p:nvPr>
        </p:nvGraphicFramePr>
        <p:xfrm>
          <a:off x="107504" y="63378"/>
          <a:ext cx="8821390" cy="4524597"/>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Units 3 and 4 Revolutions</a:t>
                      </a:r>
                    </a:p>
                  </a:txBody>
                  <a:tcPr/>
                </a:tc>
                <a:extLst>
                  <a:ext uri="{0D108BD9-81ED-4DB2-BD59-A6C34878D82A}">
                    <a16:rowId xmlns:a16="http://schemas.microsoft.com/office/drawing/2014/main" val="3084720532"/>
                  </a:ext>
                </a:extLst>
              </a:tr>
              <a:tr h="43243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dk1"/>
                          </a:solidFill>
                          <a:effectLst/>
                          <a:latin typeface="+mn-lt"/>
                          <a:ea typeface="+mn-ea"/>
                          <a:cs typeface="+mn-cs"/>
                        </a:rPr>
                        <a:t>Causes of revolution</a:t>
                      </a: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800" kern="1200" dirty="0">
                          <a:solidFill>
                            <a:schemeClr val="dk1"/>
                          </a:solidFill>
                          <a:effectLst/>
                          <a:latin typeface="+mn-lt"/>
                          <a:ea typeface="+mn-ea"/>
                          <a:cs typeface="+mn-cs"/>
                        </a:rPr>
                        <a:t>the events and conditions that contributed to the outbreak of revolution, </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ideas that played a significant role in challenging the existing order, </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role of individuals </a:t>
                      </a:r>
                      <a:r>
                        <a:rPr lang="en-GB" sz="1800" kern="1200" dirty="0">
                          <a:solidFill>
                            <a:srgbClr val="0099E3"/>
                          </a:solidFill>
                          <a:effectLst/>
                          <a:latin typeface="+mn-lt"/>
                          <a:ea typeface="+mn-ea"/>
                          <a:cs typeface="+mn-cs"/>
                        </a:rPr>
                        <a:t>in challenging or maintaining the power of the existing order</a:t>
                      </a:r>
                      <a:r>
                        <a:rPr lang="en-GB" sz="1800" kern="1200" dirty="0">
                          <a:solidFill>
                            <a:schemeClr val="dk1"/>
                          </a:solidFill>
                          <a:effectLst/>
                          <a:latin typeface="+mn-lt"/>
                          <a:ea typeface="+mn-ea"/>
                          <a:cs typeface="+mn-cs"/>
                        </a:rPr>
                        <a:t>, </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contribution of popular movements in mobilising society and challenging the existing order, </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63472061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4082377321"/>
              </p:ext>
            </p:extLst>
          </p:nvPr>
        </p:nvGraphicFramePr>
        <p:xfrm>
          <a:off x="107504" y="123478"/>
          <a:ext cx="8496944" cy="4516120"/>
        </p:xfrm>
        <a:graphic>
          <a:graphicData uri="http://schemas.openxmlformats.org/drawingml/2006/table">
            <a:tbl>
              <a:tblPr firstRow="1" bandRow="1">
                <a:tableStyleId>{85BE263C-DBD7-4A20-BB59-AAB30ACAA65A}</a:tableStyleId>
              </a:tblPr>
              <a:tblGrid>
                <a:gridCol w="1796102">
                  <a:extLst>
                    <a:ext uri="{9D8B030D-6E8A-4147-A177-3AD203B41FA5}">
                      <a16:colId xmlns:a16="http://schemas.microsoft.com/office/drawing/2014/main" val="2422161473"/>
                    </a:ext>
                  </a:extLst>
                </a:gridCol>
                <a:gridCol w="6700842">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Units 3 and 4 Revolutions</a:t>
                      </a:r>
                    </a:p>
                  </a:txBody>
                  <a:tcPr/>
                </a:tc>
                <a:extLst>
                  <a:ext uri="{0D108BD9-81ED-4DB2-BD59-A6C34878D82A}">
                    <a16:rowId xmlns:a16="http://schemas.microsoft.com/office/drawing/2014/main" val="3084720532"/>
                  </a:ext>
                </a:extLst>
              </a:tr>
              <a:tr h="370840">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solidFill>
                            <a:schemeClr val="dk1"/>
                          </a:solidFill>
                          <a:effectLst/>
                          <a:latin typeface="+mn-lt"/>
                          <a:ea typeface="+mn-ea"/>
                          <a:cs typeface="+mn-cs"/>
                        </a:rPr>
                        <a:t>Causes of revolution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the causes of the revolution</a:t>
                      </a:r>
                      <a:endParaRPr lang="en-AU" sz="1600" dirty="0">
                        <a:effectLst/>
                      </a:endParaRPr>
                    </a:p>
                    <a:p>
                      <a:pPr marL="285750" lvl="0" indent="-285750">
                        <a:buFont typeface="Arial" panose="020B0604020202020204" pitchFamily="34" charset="0"/>
                        <a:buChar char="•"/>
                      </a:pPr>
                      <a:r>
                        <a:rPr lang="en-GB" sz="1600" dirty="0">
                          <a:effectLst/>
                        </a:rPr>
                        <a:t>evaluate sources for use as evidence</a:t>
                      </a:r>
                      <a:endParaRPr lang="en-AU" sz="1600" dirty="0">
                        <a:effectLst/>
                      </a:endParaRPr>
                    </a:p>
                    <a:p>
                      <a:pPr marL="285750" lvl="0" indent="-285750">
                        <a:buFont typeface="Arial" panose="020B0604020202020204" pitchFamily="34" charset="0"/>
                        <a:buChar char="•"/>
                      </a:pPr>
                      <a:r>
                        <a:rPr lang="en-GB" sz="1600" dirty="0">
                          <a:effectLst/>
                        </a:rPr>
                        <a:t>analyse the perspectives of people during the development of the revolution and how perspectives changed and/or remained the same over time</a:t>
                      </a:r>
                      <a:endParaRPr lang="en-AU" sz="1600" dirty="0">
                        <a:effectLst/>
                      </a:endParaRPr>
                    </a:p>
                    <a:p>
                      <a:pPr marL="285750" lvl="0" indent="-285750">
                        <a:buFont typeface="Arial" panose="020B0604020202020204" pitchFamily="34" charset="0"/>
                        <a:buChar char="•"/>
                      </a:pPr>
                      <a:r>
                        <a:rPr lang="en-GB" sz="1600" dirty="0">
                          <a:effectLst/>
                        </a:rPr>
                        <a:t>evaluate historical interpretations about the causes of the revolution</a:t>
                      </a:r>
                      <a:endParaRPr lang="en-AU" sz="1600" dirty="0">
                        <a:effectLst/>
                      </a:endParaRPr>
                    </a:p>
                    <a:p>
                      <a:pPr marL="285750" lvl="0" indent="-285750">
                        <a:buFont typeface="Arial" panose="020B0604020202020204" pitchFamily="34" charset="0"/>
                        <a:buChar char="•"/>
                      </a:pPr>
                      <a:r>
                        <a:rPr lang="en-GB" sz="1600" dirty="0">
                          <a:effectLst/>
                        </a:rPr>
                        <a:t>analyse the causes of the revolution</a:t>
                      </a:r>
                      <a:endParaRPr lang="en-AU" sz="1600" dirty="0">
                        <a:effectLst/>
                      </a:endParaRPr>
                    </a:p>
                    <a:p>
                      <a:pPr marL="285750" lvl="0" indent="-285750">
                        <a:buFont typeface="Arial" panose="020B0604020202020204" pitchFamily="34" charset="0"/>
                        <a:buChar char="•"/>
                      </a:pPr>
                      <a:r>
                        <a:rPr lang="en-GB" sz="1600" dirty="0">
                          <a:solidFill>
                            <a:schemeClr val="accent6">
                              <a:lumMod val="75000"/>
                            </a:schemeClr>
                          </a:solidFill>
                          <a:effectLst/>
                        </a:rPr>
                        <a:t>evaluate the extent of continuity and change in ideas, individuals and popular movements in the development of the revolution </a:t>
                      </a:r>
                      <a:endParaRPr lang="en-AU" sz="1600" dirty="0">
                        <a:solidFill>
                          <a:schemeClr val="accent6">
                            <a:lumMod val="75000"/>
                          </a:schemeClr>
                        </a:solidFill>
                        <a:effectLst/>
                      </a:endParaRPr>
                    </a:p>
                    <a:p>
                      <a:pPr marL="285750" lvl="0" indent="-285750">
                        <a:buFont typeface="Arial" panose="020B0604020202020204" pitchFamily="34" charset="0"/>
                        <a:buChar char="•"/>
                      </a:pPr>
                      <a:r>
                        <a:rPr lang="en-GB" sz="1600" dirty="0">
                          <a:effectLst/>
                        </a:rPr>
                        <a:t>evaluate the historical significance of events, ideas, individuals and popular movements that contributed to the outbreak of the revolution</a:t>
                      </a:r>
                      <a:endParaRPr lang="en-AU" sz="1600" dirty="0">
                        <a:effectLst/>
                      </a:endParaRPr>
                    </a:p>
                    <a:p>
                      <a:pPr marL="285750" lvl="0" indent="-285750">
                        <a:buFont typeface="Arial" panose="020B0604020202020204" pitchFamily="34" charset="0"/>
                        <a:buChar char="•"/>
                      </a:pPr>
                      <a:r>
                        <a:rPr lang="en-GB" sz="1600" dirty="0">
                          <a:effectLst/>
                        </a:rPr>
                        <a:t>construct arguments about the causes of the revolution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7601848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graphicFrame>
        <p:nvGraphicFramePr>
          <p:cNvPr id="4" name="Diagram 3">
            <a:extLst>
              <a:ext uri="{FF2B5EF4-FFF2-40B4-BE49-F238E27FC236}">
                <a16:creationId xmlns:a16="http://schemas.microsoft.com/office/drawing/2014/main" id="{5C885A9A-B13F-4488-A7F8-F711251B1FCB}"/>
              </a:ext>
            </a:extLst>
          </p:cNvPr>
          <p:cNvGraphicFramePr/>
          <p:nvPr>
            <p:extLst>
              <p:ext uri="{D42A27DB-BD31-4B8C-83A1-F6EECF244321}">
                <p14:modId xmlns:p14="http://schemas.microsoft.com/office/powerpoint/2010/main" val="2890536959"/>
              </p:ext>
            </p:extLst>
          </p:nvPr>
        </p:nvGraphicFramePr>
        <p:xfrm>
          <a:off x="228600" y="1203166"/>
          <a:ext cx="86868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Table 4">
            <a:extLst>
              <a:ext uri="{FF2B5EF4-FFF2-40B4-BE49-F238E27FC236}">
                <a16:creationId xmlns:a16="http://schemas.microsoft.com/office/drawing/2014/main" id="{41F477D6-B0DE-43E1-8925-D0FAD146F9F0}"/>
              </a:ext>
            </a:extLst>
          </p:cNvPr>
          <p:cNvGraphicFramePr>
            <a:graphicFrameLocks noGrp="1"/>
          </p:cNvGraphicFramePr>
          <p:nvPr>
            <p:extLst>
              <p:ext uri="{D42A27DB-BD31-4B8C-83A1-F6EECF244321}">
                <p14:modId xmlns:p14="http://schemas.microsoft.com/office/powerpoint/2010/main" val="1996116323"/>
              </p:ext>
            </p:extLst>
          </p:nvPr>
        </p:nvGraphicFramePr>
        <p:xfrm>
          <a:off x="243840" y="2117566"/>
          <a:ext cx="8595360" cy="1920240"/>
        </p:xfrm>
        <a:graphic>
          <a:graphicData uri="http://schemas.openxmlformats.org/drawingml/2006/table">
            <a:tbl>
              <a:tblPr firstRow="1" bandRow="1">
                <a:tableStyleId>{2D5ABB26-0587-4C30-8999-92F81FD0307C}</a:tableStyleId>
              </a:tblPr>
              <a:tblGrid>
                <a:gridCol w="2865120">
                  <a:extLst>
                    <a:ext uri="{9D8B030D-6E8A-4147-A177-3AD203B41FA5}">
                      <a16:colId xmlns:a16="http://schemas.microsoft.com/office/drawing/2014/main" val="20000"/>
                    </a:ext>
                  </a:extLst>
                </a:gridCol>
                <a:gridCol w="2865120">
                  <a:extLst>
                    <a:ext uri="{9D8B030D-6E8A-4147-A177-3AD203B41FA5}">
                      <a16:colId xmlns:a16="http://schemas.microsoft.com/office/drawing/2014/main" val="20001"/>
                    </a:ext>
                  </a:extLst>
                </a:gridCol>
                <a:gridCol w="2865120">
                  <a:extLst>
                    <a:ext uri="{9D8B030D-6E8A-4147-A177-3AD203B41FA5}">
                      <a16:colId xmlns:a16="http://schemas.microsoft.com/office/drawing/2014/main" val="20002"/>
                    </a:ext>
                  </a:extLst>
                </a:gridCol>
              </a:tblGrid>
              <a:tr h="370840">
                <a:tc>
                  <a:txBody>
                    <a:bodyPr/>
                    <a:lstStyle/>
                    <a:p>
                      <a:pPr algn="ctr"/>
                      <a:r>
                        <a:rPr lang="en-AU" sz="2000" b="1" dirty="0">
                          <a:solidFill>
                            <a:schemeClr val="tx1"/>
                          </a:solidFill>
                        </a:rPr>
                        <a:t>Why did this event occur? </a:t>
                      </a:r>
                    </a:p>
                    <a:p>
                      <a:pPr algn="ctr"/>
                      <a:r>
                        <a:rPr lang="en-AU" sz="2000" dirty="0">
                          <a:solidFill>
                            <a:schemeClr val="tx1"/>
                          </a:solidFill>
                        </a:rPr>
                        <a:t>Consider long- and short-term causes. </a:t>
                      </a:r>
                    </a:p>
                    <a:p>
                      <a:pPr algn="ctr"/>
                      <a:r>
                        <a:rPr lang="en-AU" sz="2000" dirty="0">
                          <a:solidFill>
                            <a:schemeClr val="tx1"/>
                          </a:solidFill>
                        </a:rPr>
                        <a:t>Consider ideas, leaders and groups.</a:t>
                      </a:r>
                    </a:p>
                  </a:txBody>
                  <a:tcPr/>
                </a:tc>
                <a:tc>
                  <a:txBody>
                    <a:bodyPr/>
                    <a:lstStyle/>
                    <a:p>
                      <a:pPr algn="ctr"/>
                      <a:r>
                        <a:rPr lang="en-AU" sz="2000" b="1" dirty="0">
                          <a:solidFill>
                            <a:schemeClr val="tx1"/>
                          </a:solidFill>
                        </a:rPr>
                        <a:t>What happened</a:t>
                      </a:r>
                      <a:r>
                        <a:rPr lang="en-AU" sz="2000" b="1" baseline="0" dirty="0">
                          <a:solidFill>
                            <a:schemeClr val="tx1"/>
                          </a:solidFill>
                        </a:rPr>
                        <a:t> as a result?</a:t>
                      </a:r>
                    </a:p>
                    <a:p>
                      <a:pPr algn="ctr"/>
                      <a:r>
                        <a:rPr lang="en-AU" sz="2000" baseline="0" dirty="0">
                          <a:solidFill>
                            <a:schemeClr val="tx1"/>
                          </a:solidFill>
                        </a:rPr>
                        <a:t>Describe and document reactions, impacts and responses. </a:t>
                      </a:r>
                      <a:endParaRPr lang="en-AU" sz="2000" dirty="0">
                        <a:solidFill>
                          <a:schemeClr val="tx1"/>
                        </a:solidFill>
                      </a:endParaRPr>
                    </a:p>
                  </a:txBody>
                  <a:tcPr/>
                </a:tc>
                <a:tc>
                  <a:txBody>
                    <a:bodyPr/>
                    <a:lstStyle/>
                    <a:p>
                      <a:pPr algn="ctr"/>
                      <a:r>
                        <a:rPr lang="en-AU" sz="2000" b="1" dirty="0">
                          <a:solidFill>
                            <a:schemeClr val="tx1"/>
                          </a:solidFill>
                        </a:rPr>
                        <a:t>Why does it matter? </a:t>
                      </a:r>
                    </a:p>
                    <a:p>
                      <a:pPr algn="ctr"/>
                      <a:r>
                        <a:rPr lang="en-AU" sz="2000" dirty="0">
                          <a:solidFill>
                            <a:schemeClr val="tx1"/>
                          </a:solidFill>
                        </a:rPr>
                        <a:t>Link all developments forward to the ‘revolutionary situation’</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6810264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graphicFrame>
        <p:nvGraphicFramePr>
          <p:cNvPr id="4" name="Diagram 3">
            <a:extLst>
              <a:ext uri="{FF2B5EF4-FFF2-40B4-BE49-F238E27FC236}">
                <a16:creationId xmlns:a16="http://schemas.microsoft.com/office/drawing/2014/main" id="{5C885A9A-B13F-4488-A7F8-F711251B1FCB}"/>
              </a:ext>
            </a:extLst>
          </p:cNvPr>
          <p:cNvGraphicFramePr/>
          <p:nvPr/>
        </p:nvGraphicFramePr>
        <p:xfrm>
          <a:off x="228600" y="1203166"/>
          <a:ext cx="86868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Table 4">
            <a:extLst>
              <a:ext uri="{FF2B5EF4-FFF2-40B4-BE49-F238E27FC236}">
                <a16:creationId xmlns:a16="http://schemas.microsoft.com/office/drawing/2014/main" id="{41F477D6-B0DE-43E1-8925-D0FAD146F9F0}"/>
              </a:ext>
            </a:extLst>
          </p:cNvPr>
          <p:cNvGraphicFramePr>
            <a:graphicFrameLocks noGrp="1"/>
          </p:cNvGraphicFramePr>
          <p:nvPr>
            <p:extLst>
              <p:ext uri="{D42A27DB-BD31-4B8C-83A1-F6EECF244321}">
                <p14:modId xmlns:p14="http://schemas.microsoft.com/office/powerpoint/2010/main" val="1197570658"/>
              </p:ext>
            </p:extLst>
          </p:nvPr>
        </p:nvGraphicFramePr>
        <p:xfrm>
          <a:off x="243840" y="2117566"/>
          <a:ext cx="8792655" cy="2606040"/>
        </p:xfrm>
        <a:graphic>
          <a:graphicData uri="http://schemas.openxmlformats.org/drawingml/2006/table">
            <a:tbl>
              <a:tblPr firstRow="1" bandRow="1">
                <a:tableStyleId>{2D5ABB26-0587-4C30-8999-92F81FD0307C}</a:tableStyleId>
              </a:tblPr>
              <a:tblGrid>
                <a:gridCol w="2930885">
                  <a:extLst>
                    <a:ext uri="{9D8B030D-6E8A-4147-A177-3AD203B41FA5}">
                      <a16:colId xmlns:a16="http://schemas.microsoft.com/office/drawing/2014/main" val="20000"/>
                    </a:ext>
                  </a:extLst>
                </a:gridCol>
                <a:gridCol w="2930885">
                  <a:extLst>
                    <a:ext uri="{9D8B030D-6E8A-4147-A177-3AD203B41FA5}">
                      <a16:colId xmlns:a16="http://schemas.microsoft.com/office/drawing/2014/main" val="20001"/>
                    </a:ext>
                  </a:extLst>
                </a:gridCol>
                <a:gridCol w="2930885">
                  <a:extLst>
                    <a:ext uri="{9D8B030D-6E8A-4147-A177-3AD203B41FA5}">
                      <a16:colId xmlns:a16="http://schemas.microsoft.com/office/drawing/2014/main" val="20002"/>
                    </a:ext>
                  </a:extLst>
                </a:gridCol>
              </a:tblGrid>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00" kern="1200" dirty="0">
                          <a:solidFill>
                            <a:schemeClr val="tx1"/>
                          </a:solidFill>
                          <a:effectLst/>
                          <a:latin typeface="+mn-lt"/>
                          <a:ea typeface="+mn-ea"/>
                          <a:cs typeface="+mn-cs"/>
                        </a:rPr>
                        <a:t>Poor conditions for Russian workers (e.g. 13 hour day, unions illegal)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kern="1200" dirty="0">
                          <a:solidFill>
                            <a:schemeClr val="tx1"/>
                          </a:solidFill>
                          <a:effectLst/>
                          <a:latin typeface="+mn-lt"/>
                          <a:ea typeface="+mn-ea"/>
                          <a:cs typeface="+mn-cs"/>
                        </a:rPr>
                        <a:t>Father Georgy </a:t>
                      </a:r>
                      <a:r>
                        <a:rPr lang="en-GB" sz="1500" kern="1200" dirty="0" err="1">
                          <a:solidFill>
                            <a:schemeClr val="tx1"/>
                          </a:solidFill>
                          <a:effectLst/>
                          <a:latin typeface="+mn-lt"/>
                          <a:ea typeface="+mn-ea"/>
                          <a:cs typeface="+mn-cs"/>
                        </a:rPr>
                        <a:t>Gapon</a:t>
                      </a:r>
                      <a:r>
                        <a:rPr lang="en-GB" sz="1500" kern="1200" dirty="0">
                          <a:solidFill>
                            <a:schemeClr val="tx1"/>
                          </a:solidFill>
                          <a:effectLst/>
                          <a:latin typeface="+mn-lt"/>
                          <a:ea typeface="+mn-ea"/>
                          <a:cs typeface="+mn-cs"/>
                        </a:rPr>
                        <a:t> secures 150,000 signatures on petition appealing to benevolent tsar for ‘truth, justice and protection’ – want 8 hour day and democratic reforms</a:t>
                      </a:r>
                      <a:endParaRPr lang="en-AU" sz="1500" kern="1200" dirty="0">
                        <a:solidFill>
                          <a:schemeClr val="tx1"/>
                        </a:solidFill>
                        <a:effectLst/>
                        <a:latin typeface="+mn-lt"/>
                        <a:ea typeface="+mn-ea"/>
                        <a:cs typeface="+mn-cs"/>
                      </a:endParaRPr>
                    </a:p>
                    <a:p>
                      <a:pPr marL="342900" indent="-342900" algn="l">
                        <a:buFont typeface="Arial" panose="020B0604020202020204" pitchFamily="34" charset="0"/>
                        <a:buChar char="•"/>
                      </a:pPr>
                      <a:endParaRPr lang="en-AU" sz="1500" dirty="0">
                        <a:solidFill>
                          <a:schemeClr val="tx1"/>
                        </a:solidFill>
                      </a:endParaRPr>
                    </a:p>
                  </a:txBody>
                  <a:tcPr/>
                </a:tc>
                <a:tc>
                  <a:txBody>
                    <a:bodyPr/>
                    <a:lstStyle/>
                    <a:p>
                      <a:pPr marL="342900" indent="-342900" algn="l">
                        <a:buFont typeface="Arial" panose="020B0604020202020204" pitchFamily="34" charset="0"/>
                        <a:buChar char="•"/>
                      </a:pPr>
                      <a:r>
                        <a:rPr lang="en-GB" sz="1500" dirty="0">
                          <a:solidFill>
                            <a:schemeClr val="tx1"/>
                          </a:solidFill>
                        </a:rPr>
                        <a:t>150,000 protestors marched to Winter Palace </a:t>
                      </a:r>
                    </a:p>
                    <a:p>
                      <a:pPr marL="342900" indent="-342900" algn="l">
                        <a:buFont typeface="Arial" panose="020B0604020202020204" pitchFamily="34" charset="0"/>
                        <a:buChar char="•"/>
                      </a:pPr>
                      <a:r>
                        <a:rPr lang="en-GB" sz="1500" dirty="0">
                          <a:solidFill>
                            <a:schemeClr val="tx1"/>
                          </a:solidFill>
                        </a:rPr>
                        <a:t>Tsar dismissed reports of protests and left capital with no instructions </a:t>
                      </a:r>
                    </a:p>
                    <a:p>
                      <a:pPr marL="342900" indent="-342900" algn="l">
                        <a:buFont typeface="Arial" panose="020B0604020202020204" pitchFamily="34" charset="0"/>
                        <a:buChar char="•"/>
                      </a:pPr>
                      <a:r>
                        <a:rPr lang="en-GB" sz="1500" dirty="0">
                          <a:solidFill>
                            <a:schemeClr val="tx1"/>
                          </a:solidFill>
                        </a:rPr>
                        <a:t>200 protestors killed and 800 wounded in Bloody Sunday massacre</a:t>
                      </a:r>
                      <a:endParaRPr lang="en-AU" sz="1500" dirty="0">
                        <a:solidFill>
                          <a:schemeClr val="tx1"/>
                        </a:solidFill>
                      </a:endParaRPr>
                    </a:p>
                  </a:txBody>
                  <a:tcPr/>
                </a:tc>
                <a:tc>
                  <a:txBody>
                    <a:bodyPr/>
                    <a:lstStyle/>
                    <a:p>
                      <a:pPr marL="342900" indent="-342900" algn="l">
                        <a:buFont typeface="Arial" panose="020B0604020202020204" pitchFamily="34" charset="0"/>
                        <a:buChar char="•"/>
                      </a:pPr>
                      <a:r>
                        <a:rPr lang="en-GB" sz="1500" dirty="0">
                          <a:solidFill>
                            <a:schemeClr val="tx1"/>
                          </a:solidFill>
                        </a:rPr>
                        <a:t>Destroyed myth of the benevolent Tsar; now seen as ‘Bloody Nicholas’</a:t>
                      </a:r>
                    </a:p>
                    <a:p>
                      <a:pPr marL="342900" indent="-342900" algn="l">
                        <a:buFont typeface="Arial" panose="020B0604020202020204" pitchFamily="34" charset="0"/>
                        <a:buChar char="•"/>
                      </a:pPr>
                      <a:r>
                        <a:rPr lang="en-GB" sz="1500" dirty="0">
                          <a:solidFill>
                            <a:schemeClr val="tx1"/>
                          </a:solidFill>
                        </a:rPr>
                        <a:t>Inspired widespread protests against autocracy: strikes, rebellions, reform petitions</a:t>
                      </a:r>
                    </a:p>
                    <a:p>
                      <a:pPr marL="342900" indent="-342900" algn="l">
                        <a:buFont typeface="Arial" panose="020B0604020202020204" pitchFamily="34" charset="0"/>
                        <a:buChar char="•"/>
                      </a:pPr>
                      <a:r>
                        <a:rPr lang="en-GB" sz="1500" dirty="0">
                          <a:solidFill>
                            <a:schemeClr val="tx1"/>
                          </a:solidFill>
                        </a:rPr>
                        <a:t>Initiated pressure for democratic reform that led to October Manifesto</a:t>
                      </a:r>
                    </a:p>
                    <a:p>
                      <a:pPr marL="342900" indent="-342900" algn="l">
                        <a:buFont typeface="Arial" panose="020B0604020202020204" pitchFamily="34" charset="0"/>
                        <a:buChar char="•"/>
                      </a:pPr>
                      <a:endParaRPr lang="en-AU" sz="1500" dirty="0">
                        <a:solidFill>
                          <a:schemeClr val="tx1"/>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8304888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3912-1DF2-4F50-98D8-379CF2EF5CA8}"/>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7CD3B502-F4C3-4581-8CE1-23B71181C73B}"/>
              </a:ext>
            </a:extLst>
          </p:cNvPr>
          <p:cNvSpPr>
            <a:spLocks noGrp="1"/>
          </p:cNvSpPr>
          <p:nvPr>
            <p:ph idx="1"/>
          </p:nvPr>
        </p:nvSpPr>
        <p:spPr/>
        <p:txBody>
          <a:bodyPr/>
          <a:lstStyle/>
          <a:p>
            <a:endParaRPr lang="en-AU"/>
          </a:p>
        </p:txBody>
      </p:sp>
      <p:pic>
        <p:nvPicPr>
          <p:cNvPr id="5" name="Picture 4">
            <a:extLst>
              <a:ext uri="{FF2B5EF4-FFF2-40B4-BE49-F238E27FC236}">
                <a16:creationId xmlns:a16="http://schemas.microsoft.com/office/drawing/2014/main" id="{D7457C5B-A477-49BE-9B78-B6DCA8022724}"/>
              </a:ext>
            </a:extLst>
          </p:cNvPr>
          <p:cNvPicPr>
            <a:picLocks noChangeAspect="1"/>
          </p:cNvPicPr>
          <p:nvPr/>
        </p:nvPicPr>
        <p:blipFill rotWithShape="1">
          <a:blip r:embed="rId3"/>
          <a:srcRect l="3839"/>
          <a:stretch/>
        </p:blipFill>
        <p:spPr>
          <a:xfrm>
            <a:off x="275600" y="141602"/>
            <a:ext cx="8875608" cy="4316098"/>
          </a:xfrm>
          <a:prstGeom prst="rect">
            <a:avLst/>
          </a:prstGeom>
        </p:spPr>
      </p:pic>
    </p:spTree>
    <p:extLst>
      <p:ext uri="{BB962C8B-B14F-4D97-AF65-F5344CB8AC3E}">
        <p14:creationId xmlns:p14="http://schemas.microsoft.com/office/powerpoint/2010/main" val="257899222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195486"/>
            <a:ext cx="8712968" cy="857250"/>
          </a:xfrm>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915566"/>
            <a:ext cx="4200852" cy="3542134"/>
          </a:xfrm>
        </p:spPr>
        <p:txBody>
          <a:bodyPr/>
          <a:lstStyle/>
          <a:p>
            <a:r>
              <a:rPr lang="en-AU" sz="1800" dirty="0">
                <a:solidFill>
                  <a:schemeClr val="tx1"/>
                </a:solidFill>
              </a:rPr>
              <a:t>How important were each of the following in contributing to the Communist victory in 1949?</a:t>
            </a:r>
          </a:p>
          <a:p>
            <a:pPr lvl="1"/>
            <a:r>
              <a:rPr lang="en-AU" sz="1600" dirty="0">
                <a:solidFill>
                  <a:schemeClr val="tx1"/>
                </a:solidFill>
              </a:rPr>
              <a:t>The </a:t>
            </a:r>
            <a:r>
              <a:rPr lang="en-AU" sz="1600" dirty="0" err="1">
                <a:solidFill>
                  <a:schemeClr val="tx1"/>
                </a:solidFill>
              </a:rPr>
              <a:t>Comintern</a:t>
            </a:r>
            <a:endParaRPr lang="en-AU" sz="1600" dirty="0">
              <a:solidFill>
                <a:schemeClr val="tx1"/>
              </a:solidFill>
            </a:endParaRPr>
          </a:p>
          <a:p>
            <a:pPr lvl="1"/>
            <a:r>
              <a:rPr lang="en-AU" sz="1600" dirty="0">
                <a:solidFill>
                  <a:schemeClr val="tx1"/>
                </a:solidFill>
              </a:rPr>
              <a:t>Shanghai Massacre</a:t>
            </a:r>
          </a:p>
          <a:p>
            <a:pPr lvl="1"/>
            <a:r>
              <a:rPr lang="en-AU" sz="1600" dirty="0">
                <a:solidFill>
                  <a:schemeClr val="tx1"/>
                </a:solidFill>
              </a:rPr>
              <a:t>Mao Zedong</a:t>
            </a:r>
          </a:p>
          <a:p>
            <a:pPr lvl="1"/>
            <a:r>
              <a:rPr lang="en-AU" sz="1600" dirty="0">
                <a:solidFill>
                  <a:schemeClr val="tx1"/>
                </a:solidFill>
              </a:rPr>
              <a:t>Long March</a:t>
            </a:r>
          </a:p>
          <a:p>
            <a:pPr lvl="1"/>
            <a:r>
              <a:rPr lang="en-AU" sz="1600" dirty="0" err="1">
                <a:solidFill>
                  <a:schemeClr val="tx1"/>
                </a:solidFill>
              </a:rPr>
              <a:t>Yan’an</a:t>
            </a:r>
            <a:r>
              <a:rPr lang="en-AU" sz="1600" dirty="0">
                <a:solidFill>
                  <a:schemeClr val="tx1"/>
                </a:solidFill>
              </a:rPr>
              <a:t> Soviet</a:t>
            </a:r>
          </a:p>
          <a:p>
            <a:pPr lvl="1"/>
            <a:r>
              <a:rPr lang="en-AU" sz="1600" dirty="0">
                <a:solidFill>
                  <a:schemeClr val="tx1"/>
                </a:solidFill>
              </a:rPr>
              <a:t>Red Army</a:t>
            </a:r>
          </a:p>
          <a:p>
            <a:pPr lvl="1"/>
            <a:r>
              <a:rPr lang="en-AU" sz="1600" dirty="0">
                <a:solidFill>
                  <a:schemeClr val="tx1"/>
                </a:solidFill>
              </a:rPr>
              <a:t>War with Japan</a:t>
            </a:r>
          </a:p>
          <a:p>
            <a:pPr lvl="1"/>
            <a:r>
              <a:rPr lang="en-AU" sz="1600" dirty="0">
                <a:solidFill>
                  <a:schemeClr val="tx1"/>
                </a:solidFill>
              </a:rPr>
              <a:t>Zhu De</a:t>
            </a:r>
          </a:p>
          <a:p>
            <a:pPr lvl="1"/>
            <a:r>
              <a:rPr lang="en-AU" sz="1600" dirty="0">
                <a:solidFill>
                  <a:schemeClr val="tx1"/>
                </a:solidFill>
              </a:rPr>
              <a:t>Marxism-Leninism</a:t>
            </a:r>
          </a:p>
        </p:txBody>
      </p:sp>
      <p:grpSp>
        <p:nvGrpSpPr>
          <p:cNvPr id="4" name="Group 3">
            <a:extLst>
              <a:ext uri="{FF2B5EF4-FFF2-40B4-BE49-F238E27FC236}">
                <a16:creationId xmlns:a16="http://schemas.microsoft.com/office/drawing/2014/main" id="{40E01BD1-8DE9-4EA1-BF09-8934044821F5}"/>
              </a:ext>
            </a:extLst>
          </p:cNvPr>
          <p:cNvGrpSpPr/>
          <p:nvPr/>
        </p:nvGrpSpPr>
        <p:grpSpPr>
          <a:xfrm>
            <a:off x="3999259" y="1153360"/>
            <a:ext cx="4953000" cy="3304340"/>
            <a:chOff x="4972908" y="2083618"/>
            <a:chExt cx="3942492" cy="2573272"/>
          </a:xfrm>
        </p:grpSpPr>
        <p:sp>
          <p:nvSpPr>
            <p:cNvPr id="5" name="Rounded Rectangle 3">
              <a:extLst>
                <a:ext uri="{FF2B5EF4-FFF2-40B4-BE49-F238E27FC236}">
                  <a16:creationId xmlns:a16="http://schemas.microsoft.com/office/drawing/2014/main" id="{D9A67EB0-8EA4-4689-A2D4-DB8A5532F0FF}"/>
                </a:ext>
              </a:extLst>
            </p:cNvPr>
            <p:cNvSpPr/>
            <p:nvPr/>
          </p:nvSpPr>
          <p:spPr>
            <a:xfrm>
              <a:off x="4972908" y="3138621"/>
              <a:ext cx="1269176"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6" name="Rounded Rectangle 4">
              <a:extLst>
                <a:ext uri="{FF2B5EF4-FFF2-40B4-BE49-F238E27FC236}">
                  <a16:creationId xmlns:a16="http://schemas.microsoft.com/office/drawing/2014/main" id="{688A8862-15B8-45BE-AA9B-F3AE9A7EAC67}"/>
                </a:ext>
              </a:extLst>
            </p:cNvPr>
            <p:cNvSpPr/>
            <p:nvPr/>
          </p:nvSpPr>
          <p:spPr>
            <a:xfrm>
              <a:off x="6309566" y="3144579"/>
              <a:ext cx="1269176"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7" name="Rounded Rectangle 5">
              <a:extLst>
                <a:ext uri="{FF2B5EF4-FFF2-40B4-BE49-F238E27FC236}">
                  <a16:creationId xmlns:a16="http://schemas.microsoft.com/office/drawing/2014/main" id="{09540CCC-FC02-4A44-9577-0FFA42578339}"/>
                </a:ext>
              </a:extLst>
            </p:cNvPr>
            <p:cNvSpPr/>
            <p:nvPr/>
          </p:nvSpPr>
          <p:spPr>
            <a:xfrm>
              <a:off x="7646224" y="3144579"/>
              <a:ext cx="1269176"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8" name="Rounded Rectangle 6">
              <a:extLst>
                <a:ext uri="{FF2B5EF4-FFF2-40B4-BE49-F238E27FC236}">
                  <a16:creationId xmlns:a16="http://schemas.microsoft.com/office/drawing/2014/main" id="{C6824A35-3360-4FA9-A925-511E7826FD24}"/>
                </a:ext>
              </a:extLst>
            </p:cNvPr>
            <p:cNvSpPr/>
            <p:nvPr/>
          </p:nvSpPr>
          <p:spPr>
            <a:xfrm>
              <a:off x="5393360" y="3668509"/>
              <a:ext cx="1550794"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9" name="Rounded Rectangle 7">
              <a:extLst>
                <a:ext uri="{FF2B5EF4-FFF2-40B4-BE49-F238E27FC236}">
                  <a16:creationId xmlns:a16="http://schemas.microsoft.com/office/drawing/2014/main" id="{702669AD-A6CD-4AA0-A981-228284054667}"/>
                </a:ext>
              </a:extLst>
            </p:cNvPr>
            <p:cNvSpPr/>
            <p:nvPr/>
          </p:nvSpPr>
          <p:spPr>
            <a:xfrm>
              <a:off x="7006689" y="3668509"/>
              <a:ext cx="1550794"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10" name="Rounded Rectangle 8">
              <a:extLst>
                <a:ext uri="{FF2B5EF4-FFF2-40B4-BE49-F238E27FC236}">
                  <a16:creationId xmlns:a16="http://schemas.microsoft.com/office/drawing/2014/main" id="{3C61582C-24AB-4B51-A2F4-B3318DFA1FB0}"/>
                </a:ext>
              </a:extLst>
            </p:cNvPr>
            <p:cNvSpPr/>
            <p:nvPr/>
          </p:nvSpPr>
          <p:spPr>
            <a:xfrm>
              <a:off x="6168757" y="4195522"/>
              <a:ext cx="1550794"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11" name="Rounded Rectangle 9">
              <a:extLst>
                <a:ext uri="{FF2B5EF4-FFF2-40B4-BE49-F238E27FC236}">
                  <a16:creationId xmlns:a16="http://schemas.microsoft.com/office/drawing/2014/main" id="{D6946F69-9679-4071-9F15-04CA6954951F}"/>
                </a:ext>
              </a:extLst>
            </p:cNvPr>
            <p:cNvSpPr/>
            <p:nvPr/>
          </p:nvSpPr>
          <p:spPr>
            <a:xfrm>
              <a:off x="5393360" y="2603999"/>
              <a:ext cx="1550794"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12" name="Rounded Rectangle 10">
              <a:extLst>
                <a:ext uri="{FF2B5EF4-FFF2-40B4-BE49-F238E27FC236}">
                  <a16:creationId xmlns:a16="http://schemas.microsoft.com/office/drawing/2014/main" id="{7C3532AE-F0FC-413D-9A20-5D0B8C4AB873}"/>
                </a:ext>
              </a:extLst>
            </p:cNvPr>
            <p:cNvSpPr/>
            <p:nvPr/>
          </p:nvSpPr>
          <p:spPr>
            <a:xfrm>
              <a:off x="7006689" y="2603999"/>
              <a:ext cx="1550794"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sp>
          <p:nvSpPr>
            <p:cNvPr id="13" name="Rounded Rectangle 11">
              <a:extLst>
                <a:ext uri="{FF2B5EF4-FFF2-40B4-BE49-F238E27FC236}">
                  <a16:creationId xmlns:a16="http://schemas.microsoft.com/office/drawing/2014/main" id="{BDACEA4F-0AD6-4F42-A0D2-A574C687929F}"/>
                </a:ext>
              </a:extLst>
            </p:cNvPr>
            <p:cNvSpPr/>
            <p:nvPr/>
          </p:nvSpPr>
          <p:spPr>
            <a:xfrm>
              <a:off x="6173111" y="2083618"/>
              <a:ext cx="1550794" cy="4613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solidFill>
                  <a:prstClr val="black"/>
                </a:solidFill>
              </a:endParaRPr>
            </a:p>
          </p:txBody>
        </p:sp>
      </p:grpSp>
      <p:sp>
        <p:nvSpPr>
          <p:cNvPr id="14" name="TextBox 13">
            <a:extLst>
              <a:ext uri="{FF2B5EF4-FFF2-40B4-BE49-F238E27FC236}">
                <a16:creationId xmlns:a16="http://schemas.microsoft.com/office/drawing/2014/main" id="{AF3B53F1-DB7F-46D4-972F-3309C4BA5F90}"/>
              </a:ext>
            </a:extLst>
          </p:cNvPr>
          <p:cNvSpPr txBox="1"/>
          <p:nvPr/>
        </p:nvSpPr>
        <p:spPr>
          <a:xfrm>
            <a:off x="7602483" y="1339706"/>
            <a:ext cx="1322478" cy="292388"/>
          </a:xfrm>
          <a:prstGeom prst="rect">
            <a:avLst/>
          </a:prstGeom>
          <a:noFill/>
        </p:spPr>
        <p:txBody>
          <a:bodyPr wrap="none" rtlCol="0">
            <a:spAutoFit/>
          </a:bodyPr>
          <a:lstStyle/>
          <a:p>
            <a:r>
              <a:rPr lang="en-AU" sz="1300" dirty="0">
                <a:solidFill>
                  <a:prstClr val="black"/>
                </a:solidFill>
                <a:latin typeface="Franklin Gothic Demi" panose="020B0703020102020204" pitchFamily="34" charset="0"/>
              </a:rPr>
              <a:t>Most important</a:t>
            </a:r>
          </a:p>
        </p:txBody>
      </p:sp>
      <p:sp>
        <p:nvSpPr>
          <p:cNvPr id="15" name="TextBox 14">
            <a:extLst>
              <a:ext uri="{FF2B5EF4-FFF2-40B4-BE49-F238E27FC236}">
                <a16:creationId xmlns:a16="http://schemas.microsoft.com/office/drawing/2014/main" id="{D9534AC2-C9EC-4CA4-9BF3-3FD3986CB385}"/>
              </a:ext>
            </a:extLst>
          </p:cNvPr>
          <p:cNvSpPr txBox="1"/>
          <p:nvPr/>
        </p:nvSpPr>
        <p:spPr>
          <a:xfrm>
            <a:off x="7613411" y="4069995"/>
            <a:ext cx="1352934" cy="292388"/>
          </a:xfrm>
          <a:prstGeom prst="rect">
            <a:avLst/>
          </a:prstGeom>
          <a:noFill/>
        </p:spPr>
        <p:txBody>
          <a:bodyPr wrap="none" rtlCol="0">
            <a:spAutoFit/>
          </a:bodyPr>
          <a:lstStyle/>
          <a:p>
            <a:r>
              <a:rPr lang="en-AU" sz="1300" dirty="0">
                <a:solidFill>
                  <a:prstClr val="black"/>
                </a:solidFill>
                <a:latin typeface="Franklin Gothic Demi" panose="020B0703020102020204" pitchFamily="34" charset="0"/>
              </a:rPr>
              <a:t>Least important</a:t>
            </a:r>
          </a:p>
        </p:txBody>
      </p:sp>
    </p:spTree>
    <p:extLst>
      <p:ext uri="{BB962C8B-B14F-4D97-AF65-F5344CB8AC3E}">
        <p14:creationId xmlns:p14="http://schemas.microsoft.com/office/powerpoint/2010/main" val="277695654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179512" y="51470"/>
            <a:ext cx="8712968" cy="857250"/>
          </a:xfrm>
        </p:spPr>
        <p:txBody>
          <a:bodyPr/>
          <a:lstStyle/>
          <a:p>
            <a:r>
              <a:rPr lang="en-AU" dirty="0"/>
              <a:t>Units 3 and 4 Revolutions</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253489264"/>
              </p:ext>
            </p:extLst>
          </p:nvPr>
        </p:nvGraphicFramePr>
        <p:xfrm>
          <a:off x="215106" y="1052736"/>
          <a:ext cx="8713788" cy="3302042"/>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a:t>
                      </a:r>
                      <a:endParaRPr lang="en-AU" b="1" dirty="0"/>
                    </a:p>
                    <a:p>
                      <a:endParaRPr lang="en-AU" dirty="0"/>
                    </a:p>
                  </a:txBody>
                  <a:tcPr/>
                </a:tc>
                <a:tc>
                  <a:txBody>
                    <a:bodyPr/>
                    <a:lstStyle/>
                    <a:p>
                      <a:r>
                        <a:rPr lang="en-AU" dirty="0"/>
                        <a:t>Consequences of revolution</a:t>
                      </a:r>
                    </a:p>
                  </a:txBody>
                  <a:tcPr/>
                </a:tc>
                <a:extLst>
                  <a:ext uri="{0D108BD9-81ED-4DB2-BD59-A6C34878D82A}">
                    <a16:rowId xmlns:a16="http://schemas.microsoft.com/office/drawing/2014/main" val="3084720532"/>
                  </a:ext>
                </a:extLst>
              </a:tr>
              <a:tr h="982590">
                <a:tc>
                  <a:txBody>
                    <a:bodyPr/>
                    <a:lstStyle/>
                    <a:p>
                      <a:r>
                        <a:rPr lang="en-AU" dirty="0"/>
                        <a:t>Outcome 2</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Analyse the consequences of revolution and evaluate the extent </a:t>
                      </a:r>
                      <a:r>
                        <a:rPr lang="en-GB" sz="1800" kern="1200" dirty="0">
                          <a:solidFill>
                            <a:srgbClr val="0099E3"/>
                          </a:solidFill>
                          <a:effectLst/>
                          <a:latin typeface="+mn-lt"/>
                          <a:ea typeface="+mn-ea"/>
                          <a:cs typeface="+mn-cs"/>
                        </a:rPr>
                        <a:t>of continuity </a:t>
                      </a:r>
                      <a:r>
                        <a:rPr lang="en-GB" sz="1800" kern="1200" dirty="0">
                          <a:solidFill>
                            <a:schemeClr val="tx1"/>
                          </a:solidFill>
                          <a:effectLst/>
                          <a:latin typeface="+mn-lt"/>
                          <a:ea typeface="+mn-ea"/>
                          <a:cs typeface="+mn-cs"/>
                        </a:rPr>
                        <a:t>and change </a:t>
                      </a:r>
                      <a:r>
                        <a:rPr lang="en-GB" sz="1800" kern="1200" dirty="0">
                          <a:solidFill>
                            <a:srgbClr val="0099E3"/>
                          </a:solidFill>
                          <a:effectLst/>
                          <a:latin typeface="+mn-lt"/>
                          <a:ea typeface="+mn-ea"/>
                          <a:cs typeface="+mn-cs"/>
                        </a:rPr>
                        <a:t>in the post-revolutionary society</a:t>
                      </a:r>
                      <a:r>
                        <a:rPr lang="en-GB" sz="1800" kern="1200" dirty="0">
                          <a:solidFill>
                            <a:schemeClr val="tx1"/>
                          </a:solidFill>
                          <a:effectLst/>
                          <a:latin typeface="+mn-lt"/>
                          <a:ea typeface="+mn-ea"/>
                          <a:cs typeface="+mn-cs"/>
                        </a:rPr>
                        <a:t>.</a:t>
                      </a:r>
                      <a:endParaRPr lang="en-AU" sz="2000" dirty="0"/>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What were the consequences of revolution?</a:t>
                      </a:r>
                      <a:endParaRPr lang="en-AU" sz="1600" dirty="0">
                        <a:effectLst/>
                      </a:endParaRPr>
                    </a:p>
                    <a:p>
                      <a:pPr marL="285750" lvl="0" indent="-285750">
                        <a:buFont typeface="Arial" panose="020B0604020202020204" pitchFamily="34" charset="0"/>
                        <a:buChar char="•"/>
                      </a:pPr>
                      <a:r>
                        <a:rPr lang="en-GB" sz="1600" i="1" dirty="0">
                          <a:effectLst/>
                        </a:rPr>
                        <a:t>How did the new regime consolidate its power?</a:t>
                      </a:r>
                      <a:endParaRPr lang="en-AU" sz="1600" dirty="0">
                        <a:effectLst/>
                      </a:endParaRPr>
                    </a:p>
                    <a:p>
                      <a:pPr marL="285750" lvl="0" indent="-285750">
                        <a:buFont typeface="Arial" panose="020B0604020202020204" pitchFamily="34" charset="0"/>
                        <a:buChar char="•"/>
                      </a:pPr>
                      <a:r>
                        <a:rPr lang="en-GB" sz="1600" i="1" dirty="0">
                          <a:effectLst/>
                        </a:rPr>
                        <a:t>What were the experiences of those who lived through the revolution?</a:t>
                      </a:r>
                      <a:endParaRPr lang="en-AU" sz="1600" dirty="0">
                        <a:effectLst/>
                      </a:endParaRPr>
                    </a:p>
                    <a:p>
                      <a:pPr marL="285750" lvl="0" indent="-285750">
                        <a:buFont typeface="Arial" panose="020B0604020202020204" pitchFamily="34" charset="0"/>
                        <a:buChar char="•"/>
                      </a:pPr>
                      <a:r>
                        <a:rPr lang="en-GB" sz="1600" i="1" dirty="0">
                          <a:effectLst/>
                        </a:rPr>
                        <a:t>To what extent was society changed and revolutionary ideas achieved or compromised?</a:t>
                      </a:r>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358381064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22331296"/>
              </p:ext>
            </p:extLst>
          </p:nvPr>
        </p:nvGraphicFramePr>
        <p:xfrm>
          <a:off x="107504" y="63378"/>
          <a:ext cx="8821390" cy="4524597"/>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Units 3 and 4 Revolutions </a:t>
                      </a:r>
                    </a:p>
                  </a:txBody>
                  <a:tcPr/>
                </a:tc>
                <a:extLst>
                  <a:ext uri="{0D108BD9-81ED-4DB2-BD59-A6C34878D82A}">
                    <a16:rowId xmlns:a16="http://schemas.microsoft.com/office/drawing/2014/main" val="3084720532"/>
                  </a:ext>
                </a:extLst>
              </a:tr>
              <a:tr h="432437">
                <a:tc>
                  <a:txBody>
                    <a:bodyPr/>
                    <a:lstStyle/>
                    <a:p>
                      <a:r>
                        <a:rPr lang="en-AU" dirty="0"/>
                        <a:t>Area of Study Two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Consequences of revolution</a:t>
                      </a: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800" kern="1200" dirty="0">
                          <a:solidFill>
                            <a:schemeClr val="dk1"/>
                          </a:solidFill>
                          <a:effectLst/>
                          <a:latin typeface="+mn-lt"/>
                          <a:ea typeface="+mn-ea"/>
                          <a:cs typeface="+mn-cs"/>
                        </a:rPr>
                        <a:t>the challenges the new regime faced in attempting to consolidate its power, </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changes and continuities in political, social, cultural and economic conditions that influenced leaders to compromise </a:t>
                      </a:r>
                      <a:r>
                        <a:rPr lang="en-GB" sz="1800" kern="1200" dirty="0">
                          <a:solidFill>
                            <a:srgbClr val="0099E3"/>
                          </a:solidFill>
                          <a:effectLst/>
                          <a:latin typeface="+mn-lt"/>
                          <a:ea typeface="+mn-ea"/>
                          <a:cs typeface="+mn-cs"/>
                        </a:rPr>
                        <a:t>and/or achieve </a:t>
                      </a:r>
                      <a:r>
                        <a:rPr lang="en-GB" sz="1800" kern="1200" dirty="0">
                          <a:solidFill>
                            <a:schemeClr val="dk1"/>
                          </a:solidFill>
                          <a:effectLst/>
                          <a:latin typeface="+mn-lt"/>
                          <a:ea typeface="+mn-ea"/>
                          <a:cs typeface="+mn-cs"/>
                        </a:rPr>
                        <a:t>their revolutionary ideals, </a:t>
                      </a:r>
                    </a:p>
                    <a:p>
                      <a:pPr marL="285750" indent="-285750">
                        <a:buFont typeface="Arial" panose="020B0604020202020204" pitchFamily="34" charset="0"/>
                        <a:buChar char="•"/>
                      </a:pPr>
                      <a:r>
                        <a:rPr lang="en-GB" sz="1800" kern="1200" dirty="0">
                          <a:solidFill>
                            <a:srgbClr val="0099E3"/>
                          </a:solidFill>
                          <a:effectLst/>
                          <a:latin typeface="+mn-lt"/>
                          <a:ea typeface="+mn-ea"/>
                          <a:cs typeface="+mn-cs"/>
                        </a:rPr>
                        <a:t>the role of </a:t>
                      </a:r>
                      <a:r>
                        <a:rPr lang="en-GB" sz="1800" kern="1200" dirty="0">
                          <a:solidFill>
                            <a:schemeClr val="dk1"/>
                          </a:solidFill>
                          <a:effectLst/>
                          <a:latin typeface="+mn-lt"/>
                          <a:ea typeface="+mn-ea"/>
                          <a:cs typeface="+mn-cs"/>
                        </a:rPr>
                        <a:t>significant individuals </a:t>
                      </a:r>
                      <a:r>
                        <a:rPr lang="en-GB" sz="1800" kern="1200" dirty="0">
                          <a:solidFill>
                            <a:srgbClr val="0099E3"/>
                          </a:solidFill>
                          <a:effectLst/>
                          <a:latin typeface="+mn-lt"/>
                          <a:ea typeface="+mn-ea"/>
                          <a:cs typeface="+mn-cs"/>
                        </a:rPr>
                        <a:t>that influenced </a:t>
                      </a:r>
                      <a:r>
                        <a:rPr lang="en-GB" sz="1800" kern="1200" dirty="0">
                          <a:solidFill>
                            <a:schemeClr val="dk1"/>
                          </a:solidFill>
                          <a:effectLst/>
                          <a:latin typeface="+mn-lt"/>
                          <a:ea typeface="+mn-ea"/>
                          <a:cs typeface="+mn-cs"/>
                        </a:rPr>
                        <a:t>and changed society, </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diverse revolutionary experiences of social groups and their responses to the challenges and changes to the conditions of everyday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rgbClr val="0099E3"/>
                          </a:solidFill>
                          <a:effectLst/>
                          <a:latin typeface="+mn-lt"/>
                          <a:ea typeface="+mn-ea"/>
                          <a:cs typeface="+mn-cs"/>
                        </a:rPr>
                        <a:t>the extent of continuity and change in …</a:t>
                      </a:r>
                      <a:endParaRPr lang="en-GB" sz="1600" kern="1200" dirty="0">
                        <a:solidFill>
                          <a:srgbClr val="0099E3"/>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86256660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62C31-F32F-4ED5-B6FE-C0333D075800}"/>
              </a:ext>
            </a:extLst>
          </p:cNvPr>
          <p:cNvSpPr>
            <a:spLocks noGrp="1"/>
          </p:cNvSpPr>
          <p:nvPr>
            <p:ph type="title"/>
          </p:nvPr>
        </p:nvSpPr>
        <p:spPr>
          <a:xfrm>
            <a:off x="148983" y="257175"/>
            <a:ext cx="8712968" cy="857250"/>
          </a:xfrm>
        </p:spPr>
        <p:txBody>
          <a:bodyPr/>
          <a:lstStyle/>
          <a:p>
            <a:r>
              <a:rPr lang="en-AU" dirty="0"/>
              <a:t>Units 3 and 4 Outcome 2 </a:t>
            </a:r>
          </a:p>
        </p:txBody>
      </p:sp>
      <p:sp>
        <p:nvSpPr>
          <p:cNvPr id="3" name="Content Placeholder 2">
            <a:extLst>
              <a:ext uri="{FF2B5EF4-FFF2-40B4-BE49-F238E27FC236}">
                <a16:creationId xmlns:a16="http://schemas.microsoft.com/office/drawing/2014/main" id="{E01BC56E-9116-429B-9771-1B038C8794AD}"/>
              </a:ext>
            </a:extLst>
          </p:cNvPr>
          <p:cNvSpPr>
            <a:spLocks noGrp="1"/>
          </p:cNvSpPr>
          <p:nvPr>
            <p:ph idx="1"/>
          </p:nvPr>
        </p:nvSpPr>
        <p:spPr>
          <a:xfrm>
            <a:off x="215516" y="1203598"/>
            <a:ext cx="8712968" cy="2971800"/>
          </a:xfrm>
        </p:spPr>
        <p:txBody>
          <a:bodyPr/>
          <a:lstStyle/>
          <a:p>
            <a:r>
              <a:rPr lang="en-GB" kern="1200" dirty="0">
                <a:solidFill>
                  <a:schemeClr val="dk1"/>
                </a:solidFill>
              </a:rPr>
              <a:t>the extent of continuity and change in American society 1754–1789.</a:t>
            </a:r>
          </a:p>
          <a:p>
            <a:r>
              <a:rPr lang="en-GB" dirty="0"/>
              <a:t>the extent of continuity and change in French society 1774–1795.</a:t>
            </a:r>
          </a:p>
          <a:p>
            <a:r>
              <a:rPr lang="en-GB" dirty="0"/>
              <a:t>the extent of continuity and change in Russian society 1896–1927.</a:t>
            </a:r>
          </a:p>
          <a:p>
            <a:r>
              <a:rPr lang="en-GB" dirty="0"/>
              <a:t>the extent of continuity and change in Chinese society 1912–1976.</a:t>
            </a:r>
            <a:endParaRPr lang="en-AU" dirty="0"/>
          </a:p>
          <a:p>
            <a:endParaRPr lang="en-AU" dirty="0"/>
          </a:p>
          <a:p>
            <a:endParaRPr lang="en-AU" kern="1200" dirty="0">
              <a:solidFill>
                <a:schemeClr val="dk1"/>
              </a:solidFill>
            </a:endParaRPr>
          </a:p>
          <a:p>
            <a:endParaRPr lang="en-AU" dirty="0"/>
          </a:p>
        </p:txBody>
      </p:sp>
    </p:spTree>
    <p:extLst>
      <p:ext uri="{BB962C8B-B14F-4D97-AF65-F5344CB8AC3E}">
        <p14:creationId xmlns:p14="http://schemas.microsoft.com/office/powerpoint/2010/main" val="215873212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4E03C-57D7-4E3B-869A-44BDEB92895F}"/>
              </a:ext>
            </a:extLst>
          </p:cNvPr>
          <p:cNvSpPr>
            <a:spLocks noGrp="1"/>
          </p:cNvSpPr>
          <p:nvPr>
            <p:ph type="title"/>
          </p:nvPr>
        </p:nvSpPr>
        <p:spPr/>
        <p:txBody>
          <a:bodyPr/>
          <a:lstStyle/>
          <a:p>
            <a:r>
              <a:rPr lang="en-AU" dirty="0"/>
              <a:t>Units 3 and 4 Outcome 2 </a:t>
            </a:r>
          </a:p>
        </p:txBody>
      </p:sp>
      <p:sp>
        <p:nvSpPr>
          <p:cNvPr id="3" name="Content Placeholder 2">
            <a:extLst>
              <a:ext uri="{FF2B5EF4-FFF2-40B4-BE49-F238E27FC236}">
                <a16:creationId xmlns:a16="http://schemas.microsoft.com/office/drawing/2014/main" id="{33C38C67-8410-46BE-9527-6814816099D2}"/>
              </a:ext>
            </a:extLst>
          </p:cNvPr>
          <p:cNvSpPr>
            <a:spLocks noGrp="1"/>
          </p:cNvSpPr>
          <p:nvPr>
            <p:ph idx="1"/>
          </p:nvPr>
        </p:nvSpPr>
        <p:spPr/>
        <p:txBody>
          <a:bodyPr/>
          <a:lstStyle/>
          <a:p>
            <a:r>
              <a:rPr lang="en-GB" kern="1200" dirty="0">
                <a:solidFill>
                  <a:schemeClr val="dk1"/>
                </a:solidFill>
              </a:rPr>
              <a:t>the extent of continuity and change in</a:t>
            </a:r>
          </a:p>
          <a:p>
            <a:pPr lvl="1"/>
            <a:r>
              <a:rPr lang="en-GB" kern="1200" dirty="0">
                <a:solidFill>
                  <a:schemeClr val="dk1"/>
                </a:solidFill>
              </a:rPr>
              <a:t>Think holistically about the extent of change brought by the revolution</a:t>
            </a:r>
          </a:p>
          <a:p>
            <a:pPr lvl="1"/>
            <a:r>
              <a:rPr lang="en-GB" kern="1200" dirty="0">
                <a:solidFill>
                  <a:schemeClr val="dk1"/>
                </a:solidFill>
              </a:rPr>
              <a:t>Examine continuity across the whole revolution</a:t>
            </a:r>
          </a:p>
          <a:p>
            <a:pPr lvl="1"/>
            <a:r>
              <a:rPr lang="en-GB" kern="1200" dirty="0">
                <a:solidFill>
                  <a:schemeClr val="dk1"/>
                </a:solidFill>
              </a:rPr>
              <a:t>Allows students to use knowledge across the entire study to illustrate continuity and change</a:t>
            </a:r>
          </a:p>
          <a:p>
            <a:pPr lvl="1"/>
            <a:r>
              <a:rPr lang="en-GB" kern="1200" dirty="0">
                <a:solidFill>
                  <a:schemeClr val="dk1"/>
                </a:solidFill>
              </a:rPr>
              <a:t>Essentially, students can use knowledge from Outcome 1 in any discussion of change and continuity in Outcome 2</a:t>
            </a:r>
            <a:endParaRPr lang="en-AU" dirty="0"/>
          </a:p>
        </p:txBody>
      </p:sp>
    </p:spTree>
    <p:extLst>
      <p:ext uri="{BB962C8B-B14F-4D97-AF65-F5344CB8AC3E}">
        <p14:creationId xmlns:p14="http://schemas.microsoft.com/office/powerpoint/2010/main" val="167633672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92" y="275273"/>
            <a:ext cx="8712968" cy="857250"/>
          </a:xfrm>
        </p:spPr>
        <p:txBody>
          <a:bodyPr/>
          <a:lstStyle/>
          <a:p>
            <a:pPr algn="ctr"/>
            <a:r>
              <a:rPr lang="en-AU" b="0" dirty="0">
                <a:solidFill>
                  <a:srgbClr val="0070C0"/>
                </a:solidFill>
              </a:rPr>
              <a:t>Acknowledgment of Country</a:t>
            </a:r>
            <a:endParaRPr lang="en-AU" dirty="0"/>
          </a:p>
        </p:txBody>
      </p:sp>
      <p:sp>
        <p:nvSpPr>
          <p:cNvPr id="3" name="Content Placeholder 2"/>
          <p:cNvSpPr>
            <a:spLocks noGrp="1"/>
          </p:cNvSpPr>
          <p:nvPr>
            <p:ph idx="1"/>
          </p:nvPr>
        </p:nvSpPr>
        <p:spPr>
          <a:xfrm>
            <a:off x="179512" y="1347614"/>
            <a:ext cx="8712968" cy="2971800"/>
          </a:xfrm>
        </p:spPr>
        <p:txBody>
          <a:bodyPr/>
          <a:lstStyle/>
          <a:p>
            <a:pPr marL="0" indent="0">
              <a:spcBef>
                <a:spcPts val="335"/>
              </a:spcBef>
              <a:spcAft>
                <a:spcPts val="0"/>
              </a:spcAft>
              <a:buNone/>
            </a:pPr>
            <a:r>
              <a:rPr lang="en-AU" sz="1100" b="0" i="1" dirty="0">
                <a:solidFill>
                  <a:srgbClr val="000000"/>
                </a:solidFill>
                <a:latin typeface="Arial" panose="020B0604020202020204" pitchFamily="34" charset="0"/>
                <a:ea typeface="Arial" panose="020B0604020202020204" pitchFamily="34" charset="0"/>
              </a:rPr>
              <a:t>I would like to acknowledge the traditional custodians of the many lands across Victoria on which each of you are living, learning and working from today.</a:t>
            </a:r>
            <a:endParaRPr lang="en-AU" sz="1100" b="0" dirty="0">
              <a:latin typeface="Times New Roman" panose="02020603050405020304" pitchFamily="18" charset="0"/>
              <a:ea typeface="Arial" panose="020B0604020202020204" pitchFamily="34" charset="0"/>
            </a:endParaRPr>
          </a:p>
          <a:p>
            <a:pPr marL="0" indent="0" algn="just">
              <a:spcBef>
                <a:spcPts val="600"/>
              </a:spcBef>
              <a:spcAft>
                <a:spcPts val="600"/>
              </a:spcAft>
              <a:buNone/>
            </a:pPr>
            <a:r>
              <a:rPr lang="en-AU" sz="1100" b="0" i="1">
                <a:latin typeface="Arial" panose="020B0604020202020204" pitchFamily="34" charset="0"/>
                <a:ea typeface="Times New Roman" panose="02020603050405020304" pitchFamily="18" charset="0"/>
                <a:cs typeface="Arial" panose="020B0604020202020204" pitchFamily="34" charset="0"/>
              </a:rPr>
              <a:t>For myself and those of us in the Melbourne metropolitan area, we acknowledge the traditional custodians of the Kulin Nations. </a:t>
            </a: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When acknowledging country, we recognise Aboriginal and Torres Strait Islander peoples’ spiritual and cultural connection to country and acknowledge their continued care of the lands and waterways over generations, while celebrating the continuation of a living culture that has a unique role in this region. </a:t>
            </a:r>
            <a:endParaRPr lang="en-AU" sz="1100" b="0" dirty="0">
              <a:latin typeface="Arial" panose="020B0604020202020204" pitchFamily="34" charset="0"/>
              <a:ea typeface="Times New Roman" panose="02020603050405020304" pitchFamily="18" charset="0"/>
            </a:endParaRPr>
          </a:p>
          <a:p>
            <a:pPr marL="0" indent="0">
              <a:buNone/>
            </a:pPr>
            <a:r>
              <a:rPr lang="en-AU" sz="1100" b="0" i="1" dirty="0">
                <a:solidFill>
                  <a:srgbClr val="000000"/>
                </a:solidFill>
                <a:latin typeface="Arial" panose="020B0604020202020204" pitchFamily="34" charset="0"/>
                <a:ea typeface="Times New Roman" panose="02020603050405020304" pitchFamily="18" charset="0"/>
              </a:rPr>
              <a:t>I would like to </a:t>
            </a:r>
            <a:r>
              <a:rPr lang="en-AU" sz="1100" b="0" i="1" dirty="0">
                <a:latin typeface="Arial" panose="020B0604020202020204" pitchFamily="34" charset="0"/>
                <a:ea typeface="Times New Roman" panose="02020603050405020304" pitchFamily="18" charset="0"/>
              </a:rPr>
              <a:t>pay my respects to Elders past, present and emerging, for they hold the memories, traditions, culture and hopes of all Aboriginal and Torres Strait Islander peoples across the nation, and hope they will walk with us on our journey.</a:t>
            </a:r>
            <a:endParaRPr lang="en-AU" sz="1100" b="0" dirty="0"/>
          </a:p>
          <a:p>
            <a:endParaRPr lang="en-AU" dirty="0"/>
          </a:p>
        </p:txBody>
      </p:sp>
      <p:pic>
        <p:nvPicPr>
          <p:cNvPr id="4" name="Picture 3">
            <a:extLst>
              <a:ext uri="{FF2B5EF4-FFF2-40B4-BE49-F238E27FC236}">
                <a16:creationId xmlns:a16="http://schemas.microsoft.com/office/drawing/2014/main" id="{4CCE6415-0C1C-4217-B4B5-CAFA3005B1CD}"/>
              </a:ext>
            </a:extLst>
          </p:cNvPr>
          <p:cNvPicPr>
            <a:picLocks noChangeAspect="1"/>
          </p:cNvPicPr>
          <p:nvPr/>
        </p:nvPicPr>
        <p:blipFill>
          <a:blip r:embed="rId3"/>
          <a:stretch>
            <a:fillRect/>
          </a:stretch>
        </p:blipFill>
        <p:spPr>
          <a:xfrm>
            <a:off x="251521" y="3137886"/>
            <a:ext cx="8352928" cy="1414429"/>
          </a:xfrm>
          <a:prstGeom prst="rect">
            <a:avLst/>
          </a:prstGeom>
        </p:spPr>
      </p:pic>
    </p:spTree>
    <p:extLst>
      <p:ext uri="{BB962C8B-B14F-4D97-AF65-F5344CB8AC3E}">
        <p14:creationId xmlns:p14="http://schemas.microsoft.com/office/powerpoint/2010/main" val="31339482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390873222"/>
              </p:ext>
            </p:extLst>
          </p:nvPr>
        </p:nvGraphicFramePr>
        <p:xfrm>
          <a:off x="179512" y="123478"/>
          <a:ext cx="8496944" cy="4516120"/>
        </p:xfrm>
        <a:graphic>
          <a:graphicData uri="http://schemas.openxmlformats.org/drawingml/2006/table">
            <a:tbl>
              <a:tblPr firstRow="1" bandRow="1">
                <a:tableStyleId>{85BE263C-DBD7-4A20-BB59-AAB30ACAA65A}</a:tableStyleId>
              </a:tblPr>
              <a:tblGrid>
                <a:gridCol w="1796102">
                  <a:extLst>
                    <a:ext uri="{9D8B030D-6E8A-4147-A177-3AD203B41FA5}">
                      <a16:colId xmlns:a16="http://schemas.microsoft.com/office/drawing/2014/main" val="2422161473"/>
                    </a:ext>
                  </a:extLst>
                </a:gridCol>
                <a:gridCol w="6700842">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Units 3 and 4 Revolutions</a:t>
                      </a:r>
                    </a:p>
                  </a:txBody>
                  <a:tcPr/>
                </a:tc>
                <a:extLst>
                  <a:ext uri="{0D108BD9-81ED-4DB2-BD59-A6C34878D82A}">
                    <a16:rowId xmlns:a16="http://schemas.microsoft.com/office/drawing/2014/main" val="3084720532"/>
                  </a:ext>
                </a:extLst>
              </a:tr>
              <a:tr h="370840">
                <a:tc>
                  <a:txBody>
                    <a:bodyPr/>
                    <a:lstStyle/>
                    <a:p>
                      <a:r>
                        <a:rPr lang="en-AU" dirty="0"/>
                        <a:t>Area of Study Two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Consequences of revolution</a:t>
                      </a: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the consequences of the revolution</a:t>
                      </a:r>
                      <a:endParaRPr lang="en-AU" sz="1600" dirty="0">
                        <a:effectLst/>
                      </a:endParaRPr>
                    </a:p>
                    <a:p>
                      <a:pPr marL="285750" lvl="0" indent="-285750">
                        <a:buFont typeface="Arial" panose="020B0604020202020204" pitchFamily="34" charset="0"/>
                        <a:buChar char="•"/>
                      </a:pPr>
                      <a:r>
                        <a:rPr lang="en-GB" sz="1600" dirty="0">
                          <a:effectLst/>
                        </a:rPr>
                        <a:t>evaluate sources for use as evidence</a:t>
                      </a:r>
                      <a:endParaRPr lang="en-AU" sz="1600" dirty="0">
                        <a:effectLst/>
                      </a:endParaRPr>
                    </a:p>
                    <a:p>
                      <a:pPr marL="285750" lvl="0" indent="-285750">
                        <a:buFont typeface="Arial" panose="020B0604020202020204" pitchFamily="34" charset="0"/>
                        <a:buChar char="•"/>
                      </a:pPr>
                      <a:r>
                        <a:rPr lang="en-GB" sz="1600" dirty="0">
                          <a:effectLst/>
                        </a:rPr>
                        <a:t>analyse the perspectives of people on the post-revolutionary society and how perspectives changed and/or remained the same over time</a:t>
                      </a:r>
                      <a:endParaRPr lang="en-AU" sz="1600" dirty="0">
                        <a:effectLst/>
                      </a:endParaRPr>
                    </a:p>
                    <a:p>
                      <a:pPr marL="285750" lvl="0" indent="-285750">
                        <a:buFont typeface="Arial" panose="020B0604020202020204" pitchFamily="34" charset="0"/>
                        <a:buChar char="•"/>
                      </a:pPr>
                      <a:r>
                        <a:rPr lang="en-GB" sz="1600" dirty="0">
                          <a:effectLst/>
                        </a:rPr>
                        <a:t>evaluate historical interpretations about the consequences of the revolution</a:t>
                      </a:r>
                      <a:endParaRPr lang="en-AU" sz="1600" dirty="0">
                        <a:effectLst/>
                      </a:endParaRPr>
                    </a:p>
                    <a:p>
                      <a:pPr marL="285750" lvl="0" indent="-285750">
                        <a:buFont typeface="Arial" panose="020B0604020202020204" pitchFamily="34" charset="0"/>
                        <a:buChar char="•"/>
                      </a:pPr>
                      <a:r>
                        <a:rPr lang="en-GB" sz="1600" dirty="0">
                          <a:effectLst/>
                        </a:rPr>
                        <a:t>analyse the consequences of the revolution</a:t>
                      </a:r>
                      <a:endParaRPr lang="en-AU" sz="1600" dirty="0">
                        <a:effectLst/>
                      </a:endParaRPr>
                    </a:p>
                    <a:p>
                      <a:pPr marL="285750" lvl="0" indent="-285750">
                        <a:buFont typeface="Arial" panose="020B0604020202020204" pitchFamily="34" charset="0"/>
                        <a:buChar char="•"/>
                      </a:pPr>
                      <a:r>
                        <a:rPr lang="en-GB" sz="1600" dirty="0">
                          <a:effectLst/>
                        </a:rPr>
                        <a:t>evaluate the extent of continuity and change in the post-revolutionary society</a:t>
                      </a:r>
                      <a:endParaRPr lang="en-AU" sz="1600" dirty="0">
                        <a:effectLst/>
                      </a:endParaRPr>
                    </a:p>
                    <a:p>
                      <a:pPr marL="285750" lvl="0" indent="-285750">
                        <a:buFont typeface="Arial" panose="020B0604020202020204" pitchFamily="34" charset="0"/>
                        <a:buChar char="•"/>
                      </a:pPr>
                      <a:r>
                        <a:rPr lang="en-GB" sz="1600" dirty="0">
                          <a:effectLst/>
                        </a:rPr>
                        <a:t>evaluate the historical significance of the consequences of the revolution </a:t>
                      </a:r>
                      <a:endParaRPr lang="en-AU" sz="1600" dirty="0">
                        <a:effectLst/>
                      </a:endParaRPr>
                    </a:p>
                    <a:p>
                      <a:pPr marL="285750" lvl="0" indent="-285750">
                        <a:buFont typeface="Arial" panose="020B0604020202020204" pitchFamily="34" charset="0"/>
                        <a:buChar char="•"/>
                      </a:pPr>
                      <a:r>
                        <a:rPr lang="en-GB" sz="1600" dirty="0">
                          <a:effectLst/>
                        </a:rPr>
                        <a:t>construct arguments about the consequences of the revolution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47390143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195486"/>
            <a:ext cx="8712968" cy="857250"/>
          </a:xfrm>
        </p:spPr>
        <p:txBody>
          <a:bodyPr/>
          <a:lstStyle/>
          <a:p>
            <a:r>
              <a:rPr lang="en-AU" dirty="0"/>
              <a:t>Teaching and Learning Ideas </a:t>
            </a:r>
          </a:p>
        </p:txBody>
      </p:sp>
      <p:graphicFrame>
        <p:nvGraphicFramePr>
          <p:cNvPr id="4" name="Diagram 3">
            <a:extLst>
              <a:ext uri="{FF2B5EF4-FFF2-40B4-BE49-F238E27FC236}">
                <a16:creationId xmlns:a16="http://schemas.microsoft.com/office/drawing/2014/main" id="{5C885A9A-B13F-4488-A7F8-F711251B1FCB}"/>
              </a:ext>
            </a:extLst>
          </p:cNvPr>
          <p:cNvGraphicFramePr/>
          <p:nvPr>
            <p:extLst>
              <p:ext uri="{D42A27DB-BD31-4B8C-83A1-F6EECF244321}">
                <p14:modId xmlns:p14="http://schemas.microsoft.com/office/powerpoint/2010/main" val="3765225753"/>
              </p:ext>
            </p:extLst>
          </p:nvPr>
        </p:nvGraphicFramePr>
        <p:xfrm>
          <a:off x="228600" y="1203166"/>
          <a:ext cx="86868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Table 4">
            <a:extLst>
              <a:ext uri="{FF2B5EF4-FFF2-40B4-BE49-F238E27FC236}">
                <a16:creationId xmlns:a16="http://schemas.microsoft.com/office/drawing/2014/main" id="{41F477D6-B0DE-43E1-8925-D0FAD146F9F0}"/>
              </a:ext>
            </a:extLst>
          </p:cNvPr>
          <p:cNvGraphicFramePr>
            <a:graphicFrameLocks noGrp="1"/>
          </p:cNvGraphicFramePr>
          <p:nvPr>
            <p:extLst>
              <p:ext uri="{D42A27DB-BD31-4B8C-83A1-F6EECF244321}">
                <p14:modId xmlns:p14="http://schemas.microsoft.com/office/powerpoint/2010/main" val="2123132744"/>
              </p:ext>
            </p:extLst>
          </p:nvPr>
        </p:nvGraphicFramePr>
        <p:xfrm>
          <a:off x="171833" y="2117566"/>
          <a:ext cx="8792655" cy="2286000"/>
        </p:xfrm>
        <a:graphic>
          <a:graphicData uri="http://schemas.openxmlformats.org/drawingml/2006/table">
            <a:tbl>
              <a:tblPr firstRow="1" bandRow="1">
                <a:tableStyleId>{2D5ABB26-0587-4C30-8999-92F81FD0307C}</a:tableStyleId>
              </a:tblPr>
              <a:tblGrid>
                <a:gridCol w="2930885">
                  <a:extLst>
                    <a:ext uri="{9D8B030D-6E8A-4147-A177-3AD203B41FA5}">
                      <a16:colId xmlns:a16="http://schemas.microsoft.com/office/drawing/2014/main" val="20000"/>
                    </a:ext>
                  </a:extLst>
                </a:gridCol>
                <a:gridCol w="2930885">
                  <a:extLst>
                    <a:ext uri="{9D8B030D-6E8A-4147-A177-3AD203B41FA5}">
                      <a16:colId xmlns:a16="http://schemas.microsoft.com/office/drawing/2014/main" val="20001"/>
                    </a:ext>
                  </a:extLst>
                </a:gridCol>
                <a:gridCol w="2930885">
                  <a:extLst>
                    <a:ext uri="{9D8B030D-6E8A-4147-A177-3AD203B41FA5}">
                      <a16:colId xmlns:a16="http://schemas.microsoft.com/office/drawing/2014/main" val="20002"/>
                    </a:ext>
                  </a:extLst>
                </a:gridCol>
              </a:tblGrid>
              <a:tr h="370840">
                <a:tc>
                  <a:txBody>
                    <a:bodyPr/>
                    <a:lstStyle/>
                    <a:p>
                      <a:pPr algn="ctr"/>
                      <a:r>
                        <a:rPr lang="en-AU" dirty="0"/>
                        <a:t>What </a:t>
                      </a:r>
                      <a:r>
                        <a:rPr lang="en-AU" b="1" dirty="0"/>
                        <a:t>problems</a:t>
                      </a:r>
                      <a:r>
                        <a:rPr lang="en-AU" dirty="0"/>
                        <a:t> did the revolutionary government face? What </a:t>
                      </a:r>
                      <a:r>
                        <a:rPr lang="en-AU" b="1" dirty="0"/>
                        <a:t>objectives</a:t>
                      </a:r>
                      <a:r>
                        <a:rPr lang="en-AU" dirty="0"/>
                        <a:t> did it seek to achieve? Discuss its </a:t>
                      </a:r>
                      <a:r>
                        <a:rPr lang="en-AU" b="1" dirty="0"/>
                        <a:t>goals</a:t>
                      </a:r>
                      <a:r>
                        <a:rPr lang="en-AU" dirty="0"/>
                        <a:t>.</a:t>
                      </a:r>
                    </a:p>
                  </a:txBody>
                  <a:tcPr/>
                </a:tc>
                <a:tc>
                  <a:txBody>
                    <a:bodyPr/>
                    <a:lstStyle/>
                    <a:p>
                      <a:pPr algn="ctr"/>
                      <a:r>
                        <a:rPr lang="en-AU" dirty="0"/>
                        <a:t>How did the revolutionary government try to resolve the crisis? Provide detail about laws and policies they implemented.</a:t>
                      </a:r>
                    </a:p>
                  </a:txBody>
                  <a:tcPr/>
                </a:tc>
                <a:tc>
                  <a:txBody>
                    <a:bodyPr/>
                    <a:lstStyle/>
                    <a:p>
                      <a:pPr algn="ctr"/>
                      <a:r>
                        <a:rPr lang="en-AU" dirty="0"/>
                        <a:t>How effective were the revolutionary government’s’ responses? Describe the impacts (</a:t>
                      </a:r>
                      <a:r>
                        <a:rPr lang="en-AU" b="1" dirty="0"/>
                        <a:t>intended</a:t>
                      </a:r>
                      <a:r>
                        <a:rPr lang="en-AU" dirty="0"/>
                        <a:t>, </a:t>
                      </a:r>
                      <a:r>
                        <a:rPr lang="en-AU" b="1" dirty="0"/>
                        <a:t>unintended</a:t>
                      </a:r>
                      <a:r>
                        <a:rPr lang="en-AU" dirty="0"/>
                        <a:t>, </a:t>
                      </a:r>
                      <a:r>
                        <a:rPr lang="en-AU" b="1" dirty="0"/>
                        <a:t>positive</a:t>
                      </a:r>
                      <a:r>
                        <a:rPr lang="en-AU" dirty="0"/>
                        <a:t>, </a:t>
                      </a:r>
                      <a:r>
                        <a:rPr lang="en-AU" b="1" dirty="0"/>
                        <a:t>negative</a:t>
                      </a:r>
                      <a:r>
                        <a:rPr lang="en-AU" dirty="0"/>
                        <a:t>), judge effectiveness, and identify </a:t>
                      </a:r>
                      <a:r>
                        <a:rPr lang="en-AU" b="1" dirty="0"/>
                        <a:t>change</a:t>
                      </a:r>
                      <a:r>
                        <a:rPr lang="en-AU" dirty="0"/>
                        <a:t> and/or </a:t>
                      </a:r>
                      <a:r>
                        <a:rPr lang="en-AU" b="1" dirty="0"/>
                        <a:t>continuity</a:t>
                      </a:r>
                      <a:r>
                        <a:rPr lang="en-AU" dirty="0"/>
                        <a:t>.</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837832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51470"/>
            <a:ext cx="8712968" cy="857250"/>
          </a:xfrm>
        </p:spPr>
        <p:txBody>
          <a:bodyPr/>
          <a:lstStyle/>
          <a:p>
            <a:r>
              <a:rPr lang="en-AU" dirty="0"/>
              <a:t>Teaching and Learning Ideas </a:t>
            </a:r>
          </a:p>
        </p:txBody>
      </p:sp>
      <p:graphicFrame>
        <p:nvGraphicFramePr>
          <p:cNvPr id="5" name="Table 5">
            <a:extLst>
              <a:ext uri="{FF2B5EF4-FFF2-40B4-BE49-F238E27FC236}">
                <a16:creationId xmlns:a16="http://schemas.microsoft.com/office/drawing/2014/main" id="{961D9826-8694-4D17-9EF2-FD2ABC538A18}"/>
              </a:ext>
            </a:extLst>
          </p:cNvPr>
          <p:cNvGraphicFramePr>
            <a:graphicFrameLocks noGrp="1"/>
          </p:cNvGraphicFramePr>
          <p:nvPr>
            <p:extLst>
              <p:ext uri="{D42A27DB-BD31-4B8C-83A1-F6EECF244321}">
                <p14:modId xmlns:p14="http://schemas.microsoft.com/office/powerpoint/2010/main" val="1747481938"/>
              </p:ext>
            </p:extLst>
          </p:nvPr>
        </p:nvGraphicFramePr>
        <p:xfrm>
          <a:off x="195288" y="987574"/>
          <a:ext cx="8697192" cy="3317240"/>
        </p:xfrm>
        <a:graphic>
          <a:graphicData uri="http://schemas.openxmlformats.org/drawingml/2006/table">
            <a:tbl>
              <a:tblPr firstRow="1" bandRow="1">
                <a:tableStyleId>{93296810-A885-4BE3-A3E7-6D5BEEA58F35}</a:tableStyleId>
              </a:tblPr>
              <a:tblGrid>
                <a:gridCol w="1496392">
                  <a:extLst>
                    <a:ext uri="{9D8B030D-6E8A-4147-A177-3AD203B41FA5}">
                      <a16:colId xmlns:a16="http://schemas.microsoft.com/office/drawing/2014/main" val="2310373070"/>
                    </a:ext>
                  </a:extLst>
                </a:gridCol>
                <a:gridCol w="2108198">
                  <a:extLst>
                    <a:ext uri="{9D8B030D-6E8A-4147-A177-3AD203B41FA5}">
                      <a16:colId xmlns:a16="http://schemas.microsoft.com/office/drawing/2014/main" val="1750799880"/>
                    </a:ext>
                  </a:extLst>
                </a:gridCol>
                <a:gridCol w="2546301">
                  <a:extLst>
                    <a:ext uri="{9D8B030D-6E8A-4147-A177-3AD203B41FA5}">
                      <a16:colId xmlns:a16="http://schemas.microsoft.com/office/drawing/2014/main" val="3366515068"/>
                    </a:ext>
                  </a:extLst>
                </a:gridCol>
                <a:gridCol w="2546301">
                  <a:extLst>
                    <a:ext uri="{9D8B030D-6E8A-4147-A177-3AD203B41FA5}">
                      <a16:colId xmlns:a16="http://schemas.microsoft.com/office/drawing/2014/main" val="2584492957"/>
                    </a:ext>
                  </a:extLst>
                </a:gridCol>
              </a:tblGrid>
              <a:tr h="370840">
                <a:tc>
                  <a:txBody>
                    <a:bodyPr/>
                    <a:lstStyle/>
                    <a:p>
                      <a:pPr algn="ctr"/>
                      <a:endParaRPr lang="en-AU" dirty="0"/>
                    </a:p>
                  </a:txBody>
                  <a:tcPr anchor="ctr"/>
                </a:tc>
                <a:tc>
                  <a:txBody>
                    <a:bodyPr/>
                    <a:lstStyle/>
                    <a:p>
                      <a:pPr algn="ctr"/>
                      <a:r>
                        <a:rPr lang="en-AU" dirty="0"/>
                        <a:t>Before revolution</a:t>
                      </a:r>
                    </a:p>
                  </a:txBody>
                  <a:tcPr anchor="ctr"/>
                </a:tc>
                <a:tc>
                  <a:txBody>
                    <a:bodyPr/>
                    <a:lstStyle/>
                    <a:p>
                      <a:pPr algn="ctr"/>
                      <a:r>
                        <a:rPr lang="en-AU" dirty="0"/>
                        <a:t>During revolution</a:t>
                      </a:r>
                    </a:p>
                  </a:txBody>
                  <a:tcPr anchor="ctr"/>
                </a:tc>
                <a:tc>
                  <a:txBody>
                    <a:bodyPr/>
                    <a:lstStyle/>
                    <a:p>
                      <a:pPr algn="ctr"/>
                      <a:r>
                        <a:rPr lang="en-AU" dirty="0"/>
                        <a:t>After revolution</a:t>
                      </a:r>
                    </a:p>
                  </a:txBody>
                  <a:tcPr anchor="ctr"/>
                </a:tc>
                <a:extLst>
                  <a:ext uri="{0D108BD9-81ED-4DB2-BD59-A6C34878D82A}">
                    <a16:rowId xmlns:a16="http://schemas.microsoft.com/office/drawing/2014/main" val="3071969729"/>
                  </a:ext>
                </a:extLst>
              </a:tr>
              <a:tr h="370840">
                <a:tc>
                  <a:txBody>
                    <a:bodyPr/>
                    <a:lstStyle/>
                    <a:p>
                      <a:pPr algn="ctr"/>
                      <a:r>
                        <a:rPr lang="en-AU" dirty="0"/>
                        <a:t>Government</a:t>
                      </a:r>
                    </a:p>
                  </a:txBody>
                  <a:tcPr anchor="ctr"/>
                </a:tc>
                <a:tc>
                  <a:txBody>
                    <a:bodyPr/>
                    <a:lstStyle/>
                    <a:p>
                      <a:pPr algn="ctr"/>
                      <a:r>
                        <a:rPr lang="en-AU" dirty="0"/>
                        <a:t>Absolute monarchy with king’s rule justified by divine right</a:t>
                      </a:r>
                    </a:p>
                  </a:txBody>
                  <a:tcPr anchor="ctr"/>
                </a:tc>
                <a:tc>
                  <a:txBody>
                    <a:bodyPr/>
                    <a:lstStyle/>
                    <a:p>
                      <a:pPr algn="ctr"/>
                      <a:r>
                        <a:rPr lang="en-AU" dirty="0"/>
                        <a:t>Liberal experiments first with constitutional monarchy</a:t>
                      </a:r>
                    </a:p>
                  </a:txBody>
                  <a:tcPr anchor="ctr"/>
                </a:tc>
                <a:tc>
                  <a:txBody>
                    <a:bodyPr/>
                    <a:lstStyle/>
                    <a:p>
                      <a:pPr algn="ctr"/>
                      <a:r>
                        <a:rPr lang="en-AU" dirty="0"/>
                        <a:t>Republican government by the Directory which aims to suppress popular democratic movements</a:t>
                      </a:r>
                    </a:p>
                  </a:txBody>
                  <a:tcPr anchor="ctr"/>
                </a:tc>
                <a:extLst>
                  <a:ext uri="{0D108BD9-81ED-4DB2-BD59-A6C34878D82A}">
                    <a16:rowId xmlns:a16="http://schemas.microsoft.com/office/drawing/2014/main" val="1272107344"/>
                  </a:ext>
                </a:extLst>
              </a:tr>
              <a:tr h="370840">
                <a:tc>
                  <a:txBody>
                    <a:bodyPr/>
                    <a:lstStyle/>
                    <a:p>
                      <a:pPr algn="ctr"/>
                      <a:r>
                        <a:rPr lang="en-AU" dirty="0"/>
                        <a:t>Civil rights</a:t>
                      </a:r>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algn="ctr"/>
                      <a:endParaRPr lang="en-AU" dirty="0"/>
                    </a:p>
                  </a:txBody>
                  <a:tcPr anchor="ctr"/>
                </a:tc>
                <a:extLst>
                  <a:ext uri="{0D108BD9-81ED-4DB2-BD59-A6C34878D82A}">
                    <a16:rowId xmlns:a16="http://schemas.microsoft.com/office/drawing/2014/main" val="2563407496"/>
                  </a:ext>
                </a:extLst>
              </a:tr>
              <a:tr h="370840">
                <a:tc>
                  <a:txBody>
                    <a:bodyPr/>
                    <a:lstStyle/>
                    <a:p>
                      <a:pPr algn="ctr"/>
                      <a:r>
                        <a:rPr lang="en-AU" dirty="0"/>
                        <a:t>Peasants</a:t>
                      </a:r>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algn="ctr"/>
                      <a:endParaRPr lang="en-AU" dirty="0"/>
                    </a:p>
                  </a:txBody>
                  <a:tcPr anchor="ctr"/>
                </a:tc>
                <a:extLst>
                  <a:ext uri="{0D108BD9-81ED-4DB2-BD59-A6C34878D82A}">
                    <a16:rowId xmlns:a16="http://schemas.microsoft.com/office/drawing/2014/main" val="3056797846"/>
                  </a:ext>
                </a:extLst>
              </a:tr>
              <a:tr h="370840">
                <a:tc>
                  <a:txBody>
                    <a:bodyPr/>
                    <a:lstStyle/>
                    <a:p>
                      <a:pPr algn="ctr"/>
                      <a:r>
                        <a:rPr lang="en-AU" dirty="0"/>
                        <a:t>Elite groups</a:t>
                      </a:r>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algn="ctr"/>
                      <a:endParaRPr lang="en-AU" dirty="0"/>
                    </a:p>
                  </a:txBody>
                  <a:tcPr anchor="ctr"/>
                </a:tc>
                <a:extLst>
                  <a:ext uri="{0D108BD9-81ED-4DB2-BD59-A6C34878D82A}">
                    <a16:rowId xmlns:a16="http://schemas.microsoft.com/office/drawing/2014/main" val="2339905556"/>
                  </a:ext>
                </a:extLst>
              </a:tr>
              <a:tr h="370840">
                <a:tc>
                  <a:txBody>
                    <a:bodyPr/>
                    <a:lstStyle/>
                    <a:p>
                      <a:pPr algn="ctr"/>
                      <a:r>
                        <a:rPr lang="en-AU" dirty="0"/>
                        <a:t>The church</a:t>
                      </a:r>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algn="ctr"/>
                      <a:endParaRPr lang="en-AU" dirty="0"/>
                    </a:p>
                  </a:txBody>
                  <a:tcPr anchor="ctr"/>
                </a:tc>
                <a:extLst>
                  <a:ext uri="{0D108BD9-81ED-4DB2-BD59-A6C34878D82A}">
                    <a16:rowId xmlns:a16="http://schemas.microsoft.com/office/drawing/2014/main" val="3445828102"/>
                  </a:ext>
                </a:extLst>
              </a:tr>
            </a:tbl>
          </a:graphicData>
        </a:graphic>
      </p:graphicFrame>
    </p:spTree>
    <p:extLst>
      <p:ext uri="{BB962C8B-B14F-4D97-AF65-F5344CB8AC3E}">
        <p14:creationId xmlns:p14="http://schemas.microsoft.com/office/powerpoint/2010/main" val="223980706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48537-DB0D-4A9D-A684-660BB82AD901}"/>
              </a:ext>
            </a:extLst>
          </p:cNvPr>
          <p:cNvSpPr>
            <a:spLocks noGrp="1"/>
          </p:cNvSpPr>
          <p:nvPr>
            <p:ph type="title"/>
          </p:nvPr>
        </p:nvSpPr>
        <p:spPr>
          <a:xfrm>
            <a:off x="241800" y="114300"/>
            <a:ext cx="8640960" cy="857250"/>
          </a:xfrm>
        </p:spPr>
        <p:txBody>
          <a:bodyPr/>
          <a:lstStyle/>
          <a:p>
            <a:r>
              <a:rPr lang="en-AU" dirty="0"/>
              <a:t>Assessment</a:t>
            </a:r>
          </a:p>
        </p:txBody>
      </p:sp>
      <p:sp>
        <p:nvSpPr>
          <p:cNvPr id="5" name="Content Placeholder 4">
            <a:extLst>
              <a:ext uri="{FF2B5EF4-FFF2-40B4-BE49-F238E27FC236}">
                <a16:creationId xmlns:a16="http://schemas.microsoft.com/office/drawing/2014/main" id="{F309E851-748D-46A3-BCC4-24B454C2A67F}"/>
              </a:ext>
            </a:extLst>
          </p:cNvPr>
          <p:cNvSpPr>
            <a:spLocks noGrp="1"/>
          </p:cNvSpPr>
          <p:nvPr>
            <p:ph sz="half" idx="1"/>
          </p:nvPr>
        </p:nvSpPr>
        <p:spPr>
          <a:xfrm>
            <a:off x="203481" y="1588064"/>
            <a:ext cx="3432415" cy="2750046"/>
          </a:xfrm>
        </p:spPr>
        <p:txBody>
          <a:bodyPr/>
          <a:lstStyle/>
          <a:p>
            <a:pPr lvl="0"/>
            <a:r>
              <a:rPr lang="en-GB" sz="2000" dirty="0"/>
              <a:t>a historical inquiry</a:t>
            </a:r>
            <a:endParaRPr lang="en-AU" sz="2000" dirty="0"/>
          </a:p>
          <a:p>
            <a:pPr lvl="0"/>
            <a:r>
              <a:rPr lang="en-GB" sz="2000" dirty="0"/>
              <a:t>an essay</a:t>
            </a:r>
            <a:endParaRPr lang="en-AU" sz="2000" dirty="0"/>
          </a:p>
          <a:p>
            <a:pPr lvl="0"/>
            <a:r>
              <a:rPr lang="en-GB" sz="2000" dirty="0">
                <a:solidFill>
                  <a:schemeClr val="accent6">
                    <a:lumMod val="75000"/>
                  </a:schemeClr>
                </a:solidFill>
              </a:rPr>
              <a:t>evaluation of historical sources </a:t>
            </a:r>
            <a:endParaRPr lang="en-AU" sz="2000" dirty="0">
              <a:solidFill>
                <a:schemeClr val="accent6">
                  <a:lumMod val="75000"/>
                </a:schemeClr>
              </a:solidFill>
            </a:endParaRPr>
          </a:p>
          <a:p>
            <a:pPr lvl="0"/>
            <a:r>
              <a:rPr lang="en-GB" sz="2000" dirty="0">
                <a:solidFill>
                  <a:schemeClr val="accent6">
                    <a:lumMod val="75000"/>
                  </a:schemeClr>
                </a:solidFill>
              </a:rPr>
              <a:t>extended responses</a:t>
            </a:r>
            <a:endParaRPr lang="en-AU" sz="2000" dirty="0">
              <a:solidFill>
                <a:schemeClr val="accent6">
                  <a:lumMod val="75000"/>
                </a:schemeClr>
              </a:solidFill>
            </a:endParaRPr>
          </a:p>
          <a:p>
            <a:pPr marL="0" indent="0">
              <a:buNone/>
            </a:pPr>
            <a:endParaRPr lang="en-AU" dirty="0"/>
          </a:p>
        </p:txBody>
      </p:sp>
      <p:sp>
        <p:nvSpPr>
          <p:cNvPr id="6" name="Content Placeholder 5">
            <a:extLst>
              <a:ext uri="{FF2B5EF4-FFF2-40B4-BE49-F238E27FC236}">
                <a16:creationId xmlns:a16="http://schemas.microsoft.com/office/drawing/2014/main" id="{1A76471D-7F9B-4E88-AF8C-9D2DA1B96AD3}"/>
              </a:ext>
            </a:extLst>
          </p:cNvPr>
          <p:cNvSpPr>
            <a:spLocks noGrp="1"/>
          </p:cNvSpPr>
          <p:nvPr>
            <p:ph sz="half" idx="2"/>
          </p:nvPr>
        </p:nvSpPr>
        <p:spPr>
          <a:xfrm>
            <a:off x="3923928" y="1628800"/>
            <a:ext cx="5220072" cy="2828900"/>
          </a:xfrm>
        </p:spPr>
        <p:txBody>
          <a:bodyPr/>
          <a:lstStyle/>
          <a:p>
            <a:r>
              <a:rPr lang="en-AU" sz="1800" b="0" dirty="0">
                <a:solidFill>
                  <a:schemeClr val="tx1"/>
                </a:solidFill>
              </a:rPr>
              <a:t>Schools may choose to combine task formats in a single outcome (e.g. students complete essay + evaluation of historical sources on the causes of American Rev)</a:t>
            </a:r>
          </a:p>
          <a:p>
            <a:r>
              <a:rPr lang="en-AU" sz="1800" b="0" dirty="0">
                <a:solidFill>
                  <a:schemeClr val="tx1"/>
                </a:solidFill>
              </a:rPr>
              <a:t>Schools may choose to complete two smaller assessments per outcome (e.g. Week 5 extended response on the Assembly of the Notables, then Week 7 extended response on the crises that emerged at the Estates-General)</a:t>
            </a:r>
          </a:p>
        </p:txBody>
      </p:sp>
      <p:sp>
        <p:nvSpPr>
          <p:cNvPr id="7" name="TextBox 6">
            <a:extLst>
              <a:ext uri="{FF2B5EF4-FFF2-40B4-BE49-F238E27FC236}">
                <a16:creationId xmlns:a16="http://schemas.microsoft.com/office/drawing/2014/main" id="{344D64A6-97E2-4264-873A-209F70D6504B}"/>
              </a:ext>
            </a:extLst>
          </p:cNvPr>
          <p:cNvSpPr txBox="1"/>
          <p:nvPr/>
        </p:nvSpPr>
        <p:spPr>
          <a:xfrm>
            <a:off x="265769" y="771550"/>
            <a:ext cx="8352928"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Verdana" pitchFamily="34" charset="0"/>
                <a:ea typeface="+mn-ea"/>
                <a:cs typeface="+mn-cs"/>
              </a:rPr>
              <a:t>Each of the following four assessment tasks must be completed over Units 3 and 4:</a:t>
            </a:r>
          </a:p>
        </p:txBody>
      </p:sp>
    </p:spTree>
    <p:extLst>
      <p:ext uri="{BB962C8B-B14F-4D97-AF65-F5344CB8AC3E}">
        <p14:creationId xmlns:p14="http://schemas.microsoft.com/office/powerpoint/2010/main" val="382167700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Evaluation of historical sources</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268760"/>
            <a:ext cx="8712968" cy="3188940"/>
          </a:xfrm>
        </p:spPr>
        <p:txBody>
          <a:bodyPr/>
          <a:lstStyle/>
          <a:p>
            <a:r>
              <a:rPr lang="en-AU" dirty="0">
                <a:solidFill>
                  <a:schemeClr val="tx1"/>
                </a:solidFill>
              </a:rPr>
              <a:t>Can comprise primary and/or secondary sources</a:t>
            </a:r>
          </a:p>
          <a:p>
            <a:r>
              <a:rPr lang="en-AU" dirty="0">
                <a:solidFill>
                  <a:schemeClr val="tx1"/>
                </a:solidFill>
              </a:rPr>
              <a:t>Can comprise written and/or visual sources</a:t>
            </a:r>
          </a:p>
          <a:p>
            <a:r>
              <a:rPr lang="en-AU" dirty="0">
                <a:solidFill>
                  <a:schemeClr val="tx1"/>
                </a:solidFill>
              </a:rPr>
              <a:t>A range of structured questions per Bloom’s taxonomy</a:t>
            </a:r>
          </a:p>
          <a:p>
            <a:pPr lvl="1"/>
            <a:r>
              <a:rPr lang="en-AU" dirty="0">
                <a:solidFill>
                  <a:schemeClr val="tx1"/>
                </a:solidFill>
              </a:rPr>
              <a:t>25% low order (e.g. identify, describe) – short answer provides entry point for weak students, and prompts students to unpack sources</a:t>
            </a:r>
          </a:p>
          <a:p>
            <a:pPr lvl="1"/>
            <a:r>
              <a:rPr lang="en-AU" dirty="0">
                <a:solidFill>
                  <a:schemeClr val="tx1"/>
                </a:solidFill>
              </a:rPr>
              <a:t>50% mid order (e.g. explain) – require students to synthesise evidence from sources with own knowledge</a:t>
            </a:r>
          </a:p>
          <a:p>
            <a:pPr lvl="1"/>
            <a:r>
              <a:rPr lang="en-AU" dirty="0">
                <a:solidFill>
                  <a:schemeClr val="tx1"/>
                </a:solidFill>
              </a:rPr>
              <a:t>25% high order (e.g. evaluate, to what extent) – an opportunity for an extended response that helps discriminate </a:t>
            </a:r>
          </a:p>
          <a:p>
            <a:endParaRPr lang="en-AU" dirty="0">
              <a:solidFill>
                <a:schemeClr val="tx1"/>
              </a:solidFill>
            </a:endParaRPr>
          </a:p>
        </p:txBody>
      </p:sp>
    </p:spTree>
    <p:extLst>
      <p:ext uri="{BB962C8B-B14F-4D97-AF65-F5344CB8AC3E}">
        <p14:creationId xmlns:p14="http://schemas.microsoft.com/office/powerpoint/2010/main" val="207425736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195486"/>
            <a:ext cx="8964488" cy="857250"/>
          </a:xfrm>
        </p:spPr>
        <p:txBody>
          <a:bodyPr/>
          <a:lstStyle/>
          <a:p>
            <a:r>
              <a:rPr lang="en-AU" sz="3200" dirty="0"/>
              <a:t>Evaluation of historical sources: an example</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987574"/>
            <a:ext cx="8712968" cy="3470126"/>
          </a:xfrm>
        </p:spPr>
        <p:txBody>
          <a:bodyPr/>
          <a:lstStyle/>
          <a:p>
            <a:r>
              <a:rPr lang="en-AU" sz="1500" dirty="0">
                <a:solidFill>
                  <a:schemeClr val="accent6">
                    <a:lumMod val="50000"/>
                  </a:schemeClr>
                </a:solidFill>
              </a:rPr>
              <a:t>Source 1: a secondary source (Orlando Figes on Bolshevik support in 1917)</a:t>
            </a:r>
          </a:p>
          <a:p>
            <a:r>
              <a:rPr lang="en-AU" sz="1500" dirty="0">
                <a:solidFill>
                  <a:schemeClr val="accent6">
                    <a:lumMod val="50000"/>
                  </a:schemeClr>
                </a:solidFill>
              </a:rPr>
              <a:t>Source 2: a secondary source (Richard Pipes on Bolshevik coup </a:t>
            </a:r>
            <a:r>
              <a:rPr lang="en-AU" sz="1500" dirty="0" err="1">
                <a:solidFill>
                  <a:schemeClr val="accent6">
                    <a:lumMod val="50000"/>
                  </a:schemeClr>
                </a:solidFill>
              </a:rPr>
              <a:t>d’etat</a:t>
            </a:r>
            <a:r>
              <a:rPr lang="en-AU" sz="1500" dirty="0">
                <a:solidFill>
                  <a:schemeClr val="accent6">
                    <a:lumMod val="50000"/>
                  </a:schemeClr>
                </a:solidFill>
              </a:rPr>
              <a:t>)</a:t>
            </a:r>
          </a:p>
          <a:p>
            <a:r>
              <a:rPr lang="en-AU" sz="1500" dirty="0">
                <a:solidFill>
                  <a:schemeClr val="accent6">
                    <a:lumMod val="50000"/>
                  </a:schemeClr>
                </a:solidFill>
              </a:rPr>
              <a:t>Source 3: a primary source (e.g. Letter from Lenin to Bolshevik Central Committee calling for overthrow of Prov Govt in September 1917) </a:t>
            </a:r>
          </a:p>
          <a:p>
            <a:r>
              <a:rPr lang="en-AU" sz="1500" dirty="0"/>
              <a:t>Q1 Identify three reasons given in Source 1 for the growth of Bolshevik support. </a:t>
            </a:r>
            <a:r>
              <a:rPr lang="en-AU" sz="1500" b="0" dirty="0"/>
              <a:t>(3 marks – comprehension)</a:t>
            </a:r>
          </a:p>
          <a:p>
            <a:r>
              <a:rPr lang="en-AU" sz="1500" dirty="0"/>
              <a:t>Q2 Outline what Source 2 suggests about the methods used by the Bolshevik party to seize power. </a:t>
            </a:r>
            <a:r>
              <a:rPr lang="en-AU" sz="1500" b="0" dirty="0"/>
              <a:t>(4 marks – inference)</a:t>
            </a:r>
          </a:p>
          <a:p>
            <a:r>
              <a:rPr lang="en-AU" sz="1500" dirty="0"/>
              <a:t>Q3 Explain why Source 3 was created. </a:t>
            </a:r>
            <a:r>
              <a:rPr lang="en-AU" sz="1500" b="0" dirty="0"/>
              <a:t>(5 marks – contextualisation)</a:t>
            </a:r>
          </a:p>
          <a:p>
            <a:r>
              <a:rPr lang="en-AU" sz="1500" dirty="0"/>
              <a:t>Q4 Compare and contrast the historical interpretations in Sources 1 and 2. Which do you find more persuasive, and why? </a:t>
            </a:r>
            <a:r>
              <a:rPr lang="en-AU" sz="1500" b="0" dirty="0"/>
              <a:t>(8 marks – evaluation)  </a:t>
            </a:r>
          </a:p>
          <a:p>
            <a:r>
              <a:rPr lang="en-AU" sz="1500" dirty="0"/>
              <a:t>Q5 Analyse the reasons for the overthrow of the Provisional Government. Refer to all three sources and to other interpretations in your response. </a:t>
            </a:r>
            <a:r>
              <a:rPr lang="en-AU" sz="1500" b="0" dirty="0"/>
              <a:t>(10 marks – analysis + synthesis)</a:t>
            </a:r>
          </a:p>
        </p:txBody>
      </p:sp>
    </p:spTree>
    <p:extLst>
      <p:ext uri="{BB962C8B-B14F-4D97-AF65-F5344CB8AC3E}">
        <p14:creationId xmlns:p14="http://schemas.microsoft.com/office/powerpoint/2010/main" val="56100908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73E6-4AC3-47CB-ADDD-7C5609187532}"/>
              </a:ext>
            </a:extLst>
          </p:cNvPr>
          <p:cNvSpPr>
            <a:spLocks noGrp="1"/>
          </p:cNvSpPr>
          <p:nvPr>
            <p:ph type="title"/>
          </p:nvPr>
        </p:nvSpPr>
        <p:spPr>
          <a:xfrm>
            <a:off x="179512" y="174298"/>
            <a:ext cx="8712968" cy="857250"/>
          </a:xfrm>
        </p:spPr>
        <p:txBody>
          <a:bodyPr/>
          <a:lstStyle/>
          <a:p>
            <a:r>
              <a:rPr lang="en-AU" dirty="0"/>
              <a:t>What is an ‘extended response’?</a:t>
            </a:r>
          </a:p>
        </p:txBody>
      </p:sp>
      <p:sp>
        <p:nvSpPr>
          <p:cNvPr id="3" name="Content Placeholder 2">
            <a:extLst>
              <a:ext uri="{FF2B5EF4-FFF2-40B4-BE49-F238E27FC236}">
                <a16:creationId xmlns:a16="http://schemas.microsoft.com/office/drawing/2014/main" id="{18DADD5F-6CE6-4618-ADCA-C017CA32F41B}"/>
              </a:ext>
            </a:extLst>
          </p:cNvPr>
          <p:cNvSpPr>
            <a:spLocks noGrp="1"/>
          </p:cNvSpPr>
          <p:nvPr>
            <p:ph idx="1"/>
          </p:nvPr>
        </p:nvSpPr>
        <p:spPr>
          <a:xfrm>
            <a:off x="215516" y="771550"/>
            <a:ext cx="8712968" cy="2958058"/>
          </a:xfrm>
        </p:spPr>
        <p:txBody>
          <a:bodyPr/>
          <a:lstStyle/>
          <a:p>
            <a:r>
              <a:rPr lang="en-AU" sz="1800" dirty="0"/>
              <a:t>Not an essay</a:t>
            </a:r>
          </a:p>
          <a:p>
            <a:pPr lvl="1"/>
            <a:r>
              <a:rPr lang="en-AU" sz="1400" dirty="0"/>
              <a:t>No formal structural requirements like introduction and conclusion</a:t>
            </a:r>
          </a:p>
          <a:p>
            <a:pPr lvl="1"/>
            <a:r>
              <a:rPr lang="en-AU" sz="1400" dirty="0"/>
              <a:t>No fixed expectation of length </a:t>
            </a:r>
          </a:p>
          <a:p>
            <a:r>
              <a:rPr lang="en-AU" sz="1800" dirty="0"/>
              <a:t>What it is…</a:t>
            </a:r>
          </a:p>
          <a:p>
            <a:pPr marL="647700" lvl="1" indent="-171450">
              <a:buFontTx/>
              <a:buChar char="-"/>
            </a:pPr>
            <a:r>
              <a:rPr lang="en-AU" sz="1400" dirty="0">
                <a:solidFill>
                  <a:schemeClr val="tx1"/>
                </a:solidFill>
              </a:rPr>
              <a:t>A concise structured historical argument</a:t>
            </a:r>
          </a:p>
          <a:p>
            <a:pPr marL="647700" lvl="1" indent="-171450">
              <a:buFontTx/>
              <a:buChar char="-"/>
            </a:pPr>
            <a:r>
              <a:rPr lang="en-AU" sz="1400" dirty="0">
                <a:solidFill>
                  <a:schemeClr val="tx1"/>
                </a:solidFill>
              </a:rPr>
              <a:t>Response length may range between 100-200 words</a:t>
            </a:r>
          </a:p>
          <a:p>
            <a:pPr marL="647700" lvl="1" indent="-171450">
              <a:buFontTx/>
              <a:buChar char="-"/>
            </a:pPr>
            <a:r>
              <a:rPr lang="en-AU" sz="1400" dirty="0">
                <a:solidFill>
                  <a:schemeClr val="tx1"/>
                </a:solidFill>
              </a:rPr>
              <a:t>may use a range of command terms for example explain, analyse. evaluate or ‘what extent’ style questions </a:t>
            </a:r>
          </a:p>
          <a:p>
            <a:pPr marL="647700" lvl="1" indent="-171450">
              <a:buFontTx/>
              <a:buChar char="-"/>
            </a:pPr>
            <a:r>
              <a:rPr lang="en-AU" sz="1400" dirty="0">
                <a:solidFill>
                  <a:schemeClr val="tx1"/>
                </a:solidFill>
              </a:rPr>
              <a:t>Students should use evidence (perspectives and interpretations) in their response</a:t>
            </a:r>
          </a:p>
          <a:p>
            <a:pPr marL="647700" lvl="1" indent="-171450">
              <a:buFontTx/>
              <a:buChar char="-"/>
            </a:pPr>
            <a:r>
              <a:rPr lang="en-AU" sz="1400" dirty="0">
                <a:solidFill>
                  <a:schemeClr val="tx1"/>
                </a:solidFill>
              </a:rPr>
              <a:t>Opportunity to choose between questions that assess breadth of knowledge (explore several relevant points) or depth (explore one point in detail)</a:t>
            </a:r>
          </a:p>
          <a:p>
            <a:pPr marL="647700" lvl="1" indent="-171450">
              <a:buFontTx/>
              <a:buChar char="-"/>
            </a:pPr>
            <a:r>
              <a:rPr lang="en-AU" sz="1400" dirty="0">
                <a:solidFill>
                  <a:schemeClr val="tx1"/>
                </a:solidFill>
              </a:rPr>
              <a:t>Opportunity for students to demonstrate proficiency in a single skill </a:t>
            </a:r>
            <a:r>
              <a:rPr lang="en-AU" sz="1400" b="0" dirty="0">
                <a:solidFill>
                  <a:schemeClr val="tx1"/>
                </a:solidFill>
              </a:rPr>
              <a:t>(e.g. evaluation of continuity and change requires sufficient space to gather evidence of before/after and then discuss it)</a:t>
            </a:r>
          </a:p>
          <a:p>
            <a:pPr marL="647700" lvl="1" indent="-171450">
              <a:buFontTx/>
              <a:buChar char="-"/>
            </a:pPr>
            <a:r>
              <a:rPr lang="en-AU" sz="1400" dirty="0"/>
              <a:t>Opportunity to explore wider range of knowledge than an essay SAC (e.g. 3 extended responses on 3 different key knowledge points)</a:t>
            </a:r>
          </a:p>
          <a:p>
            <a:pPr marL="171450" indent="-171450">
              <a:buFontTx/>
              <a:buChar char="-"/>
            </a:pPr>
            <a:endParaRPr lang="en-AU" sz="1800" dirty="0"/>
          </a:p>
          <a:p>
            <a:endParaRPr lang="en-AU" sz="1800" dirty="0"/>
          </a:p>
        </p:txBody>
      </p:sp>
    </p:spTree>
    <p:extLst>
      <p:ext uri="{BB962C8B-B14F-4D97-AF65-F5344CB8AC3E}">
        <p14:creationId xmlns:p14="http://schemas.microsoft.com/office/powerpoint/2010/main" val="382498960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195486"/>
            <a:ext cx="8712968" cy="857250"/>
          </a:xfrm>
        </p:spPr>
        <p:txBody>
          <a:bodyPr/>
          <a:lstStyle/>
          <a:p>
            <a:r>
              <a:rPr lang="en-AU" dirty="0"/>
              <a:t>Extended responses: examples</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987574"/>
            <a:ext cx="8712968" cy="3384376"/>
          </a:xfrm>
        </p:spPr>
        <p:txBody>
          <a:bodyPr/>
          <a:lstStyle/>
          <a:p>
            <a:r>
              <a:rPr lang="en-AU" sz="1600" dirty="0">
                <a:solidFill>
                  <a:schemeClr val="tx1"/>
                </a:solidFill>
              </a:rPr>
              <a:t>Explain how objections to taxation without representation contributed to the development of the American Revolution up to 4 July 1776. </a:t>
            </a:r>
            <a:r>
              <a:rPr lang="en-AU" sz="1600" b="0" dirty="0">
                <a:solidFill>
                  <a:schemeClr val="tx1"/>
                </a:solidFill>
              </a:rPr>
              <a:t>(requires students to select developments to construct a linear argument from event A to event B to event C)</a:t>
            </a:r>
          </a:p>
          <a:p>
            <a:r>
              <a:rPr lang="en-AU" sz="1600" dirty="0">
                <a:solidFill>
                  <a:schemeClr val="tx1"/>
                </a:solidFill>
              </a:rPr>
              <a:t>Explain the difference between the intended and actual outcomes of the Great Leap Forward. </a:t>
            </a:r>
            <a:r>
              <a:rPr lang="en-AU" sz="1600" b="0" dirty="0">
                <a:solidFill>
                  <a:schemeClr val="tx1"/>
                </a:solidFill>
              </a:rPr>
              <a:t>(requires close analysis of specific challenge in consolidating power)</a:t>
            </a:r>
          </a:p>
          <a:p>
            <a:r>
              <a:rPr lang="en-AU" sz="1600" dirty="0">
                <a:solidFill>
                  <a:schemeClr val="tx1"/>
                </a:solidFill>
              </a:rPr>
              <a:t>Using three or four main points, analyse how different revolutionary ideas challenged the government of Russia between 1896 and 1917. </a:t>
            </a:r>
            <a:r>
              <a:rPr lang="en-AU" sz="1600" b="0" dirty="0">
                <a:solidFill>
                  <a:schemeClr val="tx1"/>
                </a:solidFill>
              </a:rPr>
              <a:t>(requires students to select from several possible items listed after a key knowledge sentence stem)</a:t>
            </a:r>
          </a:p>
          <a:p>
            <a:r>
              <a:rPr lang="en-AU" sz="1600" dirty="0">
                <a:solidFill>
                  <a:schemeClr val="tx1"/>
                </a:solidFill>
              </a:rPr>
              <a:t>Evaluate the extent of change and continuity in French society from 1774 to 1795. Comment on at least two of: how France was governed, how revolutionary ideas influenced society, and/or the rights of a particular social group.</a:t>
            </a:r>
            <a:r>
              <a:rPr lang="en-AU" sz="1600" b="0" dirty="0">
                <a:solidFill>
                  <a:schemeClr val="tx1"/>
                </a:solidFill>
              </a:rPr>
              <a:t> (provides very general direction on how students should demonstrate their understanding of an entire key knowledge </a:t>
            </a:r>
            <a:r>
              <a:rPr lang="en-AU" sz="1600" b="0" dirty="0" err="1">
                <a:solidFill>
                  <a:schemeClr val="tx1"/>
                </a:solidFill>
              </a:rPr>
              <a:t>dotpoint</a:t>
            </a:r>
            <a:r>
              <a:rPr lang="en-AU" sz="1600" b="0" dirty="0">
                <a:solidFill>
                  <a:schemeClr val="tx1"/>
                </a:solidFill>
              </a:rPr>
              <a:t>)</a:t>
            </a:r>
            <a:endParaRPr lang="en-AU" sz="1600" dirty="0">
              <a:solidFill>
                <a:schemeClr val="tx1"/>
              </a:solidFill>
            </a:endParaRPr>
          </a:p>
        </p:txBody>
      </p:sp>
    </p:spTree>
    <p:extLst>
      <p:ext uri="{BB962C8B-B14F-4D97-AF65-F5344CB8AC3E}">
        <p14:creationId xmlns:p14="http://schemas.microsoft.com/office/powerpoint/2010/main" val="54084173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257175"/>
            <a:ext cx="8712968" cy="857250"/>
          </a:xfrm>
        </p:spPr>
        <p:txBody>
          <a:bodyPr/>
          <a:lstStyle/>
          <a:p>
            <a:r>
              <a:rPr lang="en-AU" dirty="0"/>
              <a:t>Historical inquiry</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070610"/>
            <a:ext cx="8712968" cy="3254102"/>
          </a:xfrm>
        </p:spPr>
        <p:txBody>
          <a:bodyPr/>
          <a:lstStyle/>
          <a:p>
            <a:r>
              <a:rPr lang="en-AU" sz="2000" dirty="0">
                <a:solidFill>
                  <a:schemeClr val="tx1"/>
                </a:solidFill>
              </a:rPr>
              <a:t>Refer to the Advice for Teachers document, which provides step-by-step advice on designing and implementing this outcome</a:t>
            </a:r>
          </a:p>
          <a:p>
            <a:r>
              <a:rPr lang="en-AU" sz="2000" dirty="0">
                <a:solidFill>
                  <a:schemeClr val="tx1"/>
                </a:solidFill>
              </a:rPr>
              <a:t>To ensure efficient assessment, aim for a limited timeframe – e.g. no more </a:t>
            </a:r>
            <a:r>
              <a:rPr lang="en-AU" sz="2000" dirty="0">
                <a:solidFill>
                  <a:schemeClr val="bg1"/>
                </a:solidFill>
              </a:rPr>
              <a:t>than 2-3 lessons on researching and gathering data</a:t>
            </a:r>
            <a:r>
              <a:rPr lang="en-AU" sz="2000" dirty="0">
                <a:solidFill>
                  <a:srgbClr val="FF0000"/>
                </a:solidFill>
              </a:rPr>
              <a:t>. </a:t>
            </a:r>
          </a:p>
          <a:p>
            <a:r>
              <a:rPr lang="en-AU" sz="2000" dirty="0">
                <a:solidFill>
                  <a:schemeClr val="tx1"/>
                </a:solidFill>
              </a:rPr>
              <a:t>To ensure authentication of student work, consider collecting students’ work at the end of each lesson, return at start of next</a:t>
            </a:r>
          </a:p>
          <a:p>
            <a:r>
              <a:rPr lang="en-AU" sz="2000" dirty="0">
                <a:solidFill>
                  <a:schemeClr val="tx1"/>
                </a:solidFill>
              </a:rPr>
              <a:t>A simple approach: </a:t>
            </a:r>
          </a:p>
          <a:p>
            <a:pPr lvl="1"/>
            <a:r>
              <a:rPr lang="en-AU" sz="1600" dirty="0">
                <a:solidFill>
                  <a:schemeClr val="tx1"/>
                </a:solidFill>
              </a:rPr>
              <a:t>1 Lesson on designing/unpacking a research question and developing focus questions</a:t>
            </a:r>
          </a:p>
          <a:p>
            <a:pPr lvl="1"/>
            <a:r>
              <a:rPr lang="en-AU" sz="1600" dirty="0">
                <a:solidFill>
                  <a:schemeClr val="tx1"/>
                </a:solidFill>
              </a:rPr>
              <a:t>Allocate 1-3 lessons to supervised research and note-taking</a:t>
            </a:r>
          </a:p>
          <a:p>
            <a:pPr lvl="1"/>
            <a:r>
              <a:rPr lang="en-AU" sz="1600" dirty="0">
                <a:solidFill>
                  <a:schemeClr val="tx1"/>
                </a:solidFill>
              </a:rPr>
              <a:t>Allocate final lesson to writing up an extended response(s), sources task or essay under exam conditions, using only the notes from previous lessons</a:t>
            </a:r>
          </a:p>
        </p:txBody>
      </p:sp>
    </p:spTree>
    <p:extLst>
      <p:ext uri="{BB962C8B-B14F-4D97-AF65-F5344CB8AC3E}">
        <p14:creationId xmlns:p14="http://schemas.microsoft.com/office/powerpoint/2010/main" val="358262419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D0087E-11D4-405E-8251-560DFBA0940D}"/>
              </a:ext>
            </a:extLst>
          </p:cNvPr>
          <p:cNvSpPr>
            <a:spLocks noGrp="1"/>
          </p:cNvSpPr>
          <p:nvPr>
            <p:ph type="title"/>
          </p:nvPr>
        </p:nvSpPr>
        <p:spPr/>
        <p:txBody>
          <a:bodyPr/>
          <a:lstStyle/>
          <a:p>
            <a:r>
              <a:rPr lang="en-AU" dirty="0"/>
              <a:t>Questions</a:t>
            </a:r>
          </a:p>
        </p:txBody>
      </p:sp>
      <p:sp>
        <p:nvSpPr>
          <p:cNvPr id="5" name="Text Placeholder 4">
            <a:extLst>
              <a:ext uri="{FF2B5EF4-FFF2-40B4-BE49-F238E27FC236}">
                <a16:creationId xmlns:a16="http://schemas.microsoft.com/office/drawing/2014/main" id="{5E78CF52-AB23-4F04-BF53-C9060EE8294E}"/>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5883084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Outline</a:t>
            </a:r>
          </a:p>
        </p:txBody>
      </p:sp>
      <p:sp>
        <p:nvSpPr>
          <p:cNvPr id="3" name="Content Placeholder 2"/>
          <p:cNvSpPr>
            <a:spLocks noGrp="1"/>
          </p:cNvSpPr>
          <p:nvPr>
            <p:ph idx="1"/>
          </p:nvPr>
        </p:nvSpPr>
        <p:spPr/>
        <p:txBody>
          <a:bodyPr/>
          <a:lstStyle/>
          <a:p>
            <a:r>
              <a:rPr lang="en-AU" dirty="0"/>
              <a:t>At a glance</a:t>
            </a:r>
          </a:p>
          <a:p>
            <a:r>
              <a:rPr lang="en-AU" dirty="0"/>
              <a:t>Features of Units 3 and 4 Revolutions</a:t>
            </a:r>
          </a:p>
          <a:p>
            <a:r>
              <a:rPr lang="en-AU" dirty="0"/>
              <a:t>Overview of the areas of study</a:t>
            </a:r>
          </a:p>
          <a:p>
            <a:r>
              <a:rPr lang="en-AU" dirty="0"/>
              <a:t>Teaching ideas</a:t>
            </a:r>
          </a:p>
          <a:p>
            <a:r>
              <a:rPr lang="en-AU" dirty="0"/>
              <a:t>Questions </a:t>
            </a:r>
          </a:p>
        </p:txBody>
      </p:sp>
    </p:spTree>
    <p:extLst>
      <p:ext uri="{BB962C8B-B14F-4D97-AF65-F5344CB8AC3E}">
        <p14:creationId xmlns:p14="http://schemas.microsoft.com/office/powerpoint/2010/main" val="36332385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8A35-1114-49B3-91B1-A8E63DEB1E3F}"/>
              </a:ext>
            </a:extLst>
          </p:cNvPr>
          <p:cNvSpPr>
            <a:spLocks noGrp="1"/>
          </p:cNvSpPr>
          <p:nvPr>
            <p:ph type="title"/>
          </p:nvPr>
        </p:nvSpPr>
        <p:spPr/>
        <p:txBody>
          <a:bodyPr/>
          <a:lstStyle/>
          <a:p>
            <a:r>
              <a:rPr lang="en-AU" dirty="0"/>
              <a:t>At a glance</a:t>
            </a:r>
          </a:p>
        </p:txBody>
      </p:sp>
      <p:graphicFrame>
        <p:nvGraphicFramePr>
          <p:cNvPr id="4" name="Content Placeholder 3">
            <a:extLst>
              <a:ext uri="{FF2B5EF4-FFF2-40B4-BE49-F238E27FC236}">
                <a16:creationId xmlns:a16="http://schemas.microsoft.com/office/drawing/2014/main" id="{2950D0C3-0ECB-48F3-BE11-AD8BA7714CC4}"/>
              </a:ext>
            </a:extLst>
          </p:cNvPr>
          <p:cNvGraphicFramePr>
            <a:graphicFrameLocks noGrp="1"/>
          </p:cNvGraphicFramePr>
          <p:nvPr>
            <p:ph idx="1"/>
            <p:extLst>
              <p:ext uri="{D42A27DB-BD31-4B8C-83A1-F6EECF244321}">
                <p14:modId xmlns:p14="http://schemas.microsoft.com/office/powerpoint/2010/main" val="145881869"/>
              </p:ext>
            </p:extLst>
          </p:nvPr>
        </p:nvGraphicFramePr>
        <p:xfrm>
          <a:off x="611560" y="1419622"/>
          <a:ext cx="8280920" cy="2265295"/>
        </p:xfrm>
        <a:graphic>
          <a:graphicData uri="http://schemas.openxmlformats.org/drawingml/2006/table">
            <a:tbl>
              <a:tblPr firstRow="1" bandRow="1">
                <a:tableStyleId>{21E4AEA4-8DFA-4A89-87EB-49C32662AFE0}</a:tableStyleId>
              </a:tblPr>
              <a:tblGrid>
                <a:gridCol w="1872208">
                  <a:extLst>
                    <a:ext uri="{9D8B030D-6E8A-4147-A177-3AD203B41FA5}">
                      <a16:colId xmlns:a16="http://schemas.microsoft.com/office/drawing/2014/main" val="2198516938"/>
                    </a:ext>
                  </a:extLst>
                </a:gridCol>
                <a:gridCol w="1602178">
                  <a:extLst>
                    <a:ext uri="{9D8B030D-6E8A-4147-A177-3AD203B41FA5}">
                      <a16:colId xmlns:a16="http://schemas.microsoft.com/office/drawing/2014/main" val="1517360189"/>
                    </a:ext>
                  </a:extLst>
                </a:gridCol>
                <a:gridCol w="1602178">
                  <a:extLst>
                    <a:ext uri="{9D8B030D-6E8A-4147-A177-3AD203B41FA5}">
                      <a16:colId xmlns:a16="http://schemas.microsoft.com/office/drawing/2014/main" val="3654506250"/>
                    </a:ext>
                  </a:extLst>
                </a:gridCol>
                <a:gridCol w="1602178">
                  <a:extLst>
                    <a:ext uri="{9D8B030D-6E8A-4147-A177-3AD203B41FA5}">
                      <a16:colId xmlns:a16="http://schemas.microsoft.com/office/drawing/2014/main" val="1231715727"/>
                    </a:ext>
                  </a:extLst>
                </a:gridCol>
                <a:gridCol w="1602178">
                  <a:extLst>
                    <a:ext uri="{9D8B030D-6E8A-4147-A177-3AD203B41FA5}">
                      <a16:colId xmlns:a16="http://schemas.microsoft.com/office/drawing/2014/main" val="2332778441"/>
                    </a:ext>
                  </a:extLst>
                </a:gridCol>
              </a:tblGrid>
              <a:tr h="430359">
                <a:tc>
                  <a:txBody>
                    <a:bodyPr/>
                    <a:lstStyle/>
                    <a:p>
                      <a:endParaRPr lang="en-AU" dirty="0"/>
                    </a:p>
                  </a:txBody>
                  <a:tcPr/>
                </a:tc>
                <a:tc gridSpan="4">
                  <a:txBody>
                    <a:bodyPr/>
                    <a:lstStyle/>
                    <a:p>
                      <a:pPr algn="ctr"/>
                      <a:r>
                        <a:rPr lang="en-AU" dirty="0"/>
                        <a:t>Units 3 and 4 Revolutions </a:t>
                      </a:r>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894843587"/>
                  </a:ext>
                </a:extLst>
              </a:tr>
              <a:tr h="430359">
                <a:tc>
                  <a:txBody>
                    <a:bodyPr/>
                    <a:lstStyle/>
                    <a:p>
                      <a:pPr algn="ctr"/>
                      <a:endParaRPr lang="en-AU" dirty="0"/>
                    </a:p>
                  </a:txBody>
                  <a:tcPr anchor="ctr"/>
                </a:tc>
                <a:tc>
                  <a:txBody>
                    <a:bodyPr/>
                    <a:lstStyle/>
                    <a:p>
                      <a:pPr algn="ctr"/>
                      <a:r>
                        <a:rPr lang="en-AU" i="1" dirty="0"/>
                        <a:t>America</a:t>
                      </a:r>
                    </a:p>
                  </a:txBody>
                  <a:tcPr anchor="ctr">
                    <a:lnR w="12700" cap="flat" cmpd="sng" algn="ctr">
                      <a:solidFill>
                        <a:schemeClr val="bg1"/>
                      </a:solidFill>
                      <a:prstDash val="solid"/>
                      <a:round/>
                      <a:headEnd type="none" w="med" len="med"/>
                      <a:tailEnd type="none" w="med" len="med"/>
                    </a:lnR>
                  </a:tcPr>
                </a:tc>
                <a:tc>
                  <a:txBody>
                    <a:bodyPr/>
                    <a:lstStyle/>
                    <a:p>
                      <a:pPr algn="ctr"/>
                      <a:r>
                        <a:rPr lang="en-AU" i="1" dirty="0"/>
                        <a:t>France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AU" i="1" dirty="0"/>
                        <a:t>Russia</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AU" i="1" dirty="0"/>
                        <a:t>China</a:t>
                      </a: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28989093"/>
                  </a:ext>
                </a:extLst>
              </a:tr>
              <a:tr h="651450">
                <a:tc>
                  <a:txBody>
                    <a:bodyPr/>
                    <a:lstStyle/>
                    <a:p>
                      <a:pPr algn="ctr"/>
                      <a:r>
                        <a:rPr lang="en-AU" dirty="0"/>
                        <a:t>Area of Study 1</a:t>
                      </a:r>
                    </a:p>
                  </a:txBody>
                  <a:tcPr anchor="ctr"/>
                </a:tc>
                <a:tc gridSpan="4">
                  <a:txBody>
                    <a:bodyPr/>
                    <a:lstStyle/>
                    <a:p>
                      <a:pPr algn="ctr"/>
                      <a:r>
                        <a:rPr lang="en-AU" dirty="0"/>
                        <a:t>Causes of revolution</a:t>
                      </a:r>
                    </a:p>
                  </a:txBody>
                  <a:tcPr anchor="ct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691877490"/>
                  </a:ext>
                </a:extLst>
              </a:tr>
              <a:tr h="7531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t>Area of Study 2</a:t>
                      </a:r>
                    </a:p>
                  </a:txBody>
                  <a:tcPr anchor="ct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Consequences of revolution</a:t>
                      </a:r>
                      <a:endParaRPr lang="en-AU" sz="1800" kern="1200" dirty="0">
                        <a:solidFill>
                          <a:schemeClr val="dk1"/>
                        </a:solidFill>
                        <a:effectLst/>
                        <a:latin typeface="+mn-lt"/>
                        <a:ea typeface="+mn-ea"/>
                        <a:cs typeface="+mn-cs"/>
                      </a:endParaRPr>
                    </a:p>
                  </a:txBody>
                  <a:tcPr anchor="ct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797276898"/>
                  </a:ext>
                </a:extLst>
              </a:tr>
            </a:tbl>
          </a:graphicData>
        </a:graphic>
      </p:graphicFrame>
      <p:sp>
        <p:nvSpPr>
          <p:cNvPr id="5" name="TextBox 4">
            <a:extLst>
              <a:ext uri="{FF2B5EF4-FFF2-40B4-BE49-F238E27FC236}">
                <a16:creationId xmlns:a16="http://schemas.microsoft.com/office/drawing/2014/main" id="{F00F5B5E-9ED0-455A-90D2-BD1C75D21F25}"/>
              </a:ext>
            </a:extLst>
          </p:cNvPr>
          <p:cNvSpPr txBox="1"/>
          <p:nvPr/>
        </p:nvSpPr>
        <p:spPr>
          <a:xfrm>
            <a:off x="647564" y="3786594"/>
            <a:ext cx="8280920" cy="369332"/>
          </a:xfrm>
          <a:prstGeom prst="rect">
            <a:avLst/>
          </a:prstGeom>
          <a:noFill/>
        </p:spPr>
        <p:txBody>
          <a:bodyPr wrap="square" rtlCol="0">
            <a:spAutoFit/>
          </a:bodyPr>
          <a:lstStyle/>
          <a:p>
            <a:r>
              <a:rPr lang="en-AU" sz="1800" dirty="0">
                <a:latin typeface="+mn-lt"/>
              </a:rPr>
              <a:t>Schools choose two of the four options (e.g. Unit 3 France &amp; Unit 4 Russia). </a:t>
            </a:r>
          </a:p>
        </p:txBody>
      </p:sp>
    </p:spTree>
    <p:extLst>
      <p:ext uri="{BB962C8B-B14F-4D97-AF65-F5344CB8AC3E}">
        <p14:creationId xmlns:p14="http://schemas.microsoft.com/office/powerpoint/2010/main" val="7089034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Changes in 2022-26 Study Design</a:t>
            </a:r>
          </a:p>
        </p:txBody>
      </p:sp>
      <p:sp>
        <p:nvSpPr>
          <p:cNvPr id="3" name="Content Placeholder 2"/>
          <p:cNvSpPr>
            <a:spLocks noGrp="1"/>
          </p:cNvSpPr>
          <p:nvPr>
            <p:ph idx="1"/>
          </p:nvPr>
        </p:nvSpPr>
        <p:spPr/>
        <p:txBody>
          <a:bodyPr/>
          <a:lstStyle/>
          <a:p>
            <a:r>
              <a:rPr lang="en-AU" dirty="0"/>
              <a:t>Refinement of key knowledge stems</a:t>
            </a:r>
          </a:p>
          <a:p>
            <a:r>
              <a:rPr lang="en-AU" dirty="0"/>
              <a:t>Consolidation and reduction of key knowledge</a:t>
            </a:r>
          </a:p>
          <a:p>
            <a:r>
              <a:rPr lang="en-AU" dirty="0"/>
              <a:t>Changes to assessment formats</a:t>
            </a:r>
          </a:p>
        </p:txBody>
      </p:sp>
    </p:spTree>
    <p:extLst>
      <p:ext uri="{BB962C8B-B14F-4D97-AF65-F5344CB8AC3E}">
        <p14:creationId xmlns:p14="http://schemas.microsoft.com/office/powerpoint/2010/main" val="24381037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4A94-70F2-4FBC-95ED-3B3A79BCA05C}"/>
              </a:ext>
            </a:extLst>
          </p:cNvPr>
          <p:cNvSpPr>
            <a:spLocks noGrp="1"/>
          </p:cNvSpPr>
          <p:nvPr>
            <p:ph type="title"/>
          </p:nvPr>
        </p:nvSpPr>
        <p:spPr>
          <a:xfrm>
            <a:off x="215516" y="182860"/>
            <a:ext cx="8712968" cy="857250"/>
          </a:xfrm>
        </p:spPr>
        <p:txBody>
          <a:bodyPr/>
          <a:lstStyle/>
          <a:p>
            <a:r>
              <a:rPr lang="en-AU" dirty="0"/>
              <a:t>Units 3 and 4 Revolutions</a:t>
            </a:r>
          </a:p>
        </p:txBody>
      </p:sp>
      <p:sp>
        <p:nvSpPr>
          <p:cNvPr id="3" name="Content Placeholder 2">
            <a:extLst>
              <a:ext uri="{FF2B5EF4-FFF2-40B4-BE49-F238E27FC236}">
                <a16:creationId xmlns:a16="http://schemas.microsoft.com/office/drawing/2014/main" id="{7CC16F40-E100-4979-9EAE-9D94E0E66A35}"/>
              </a:ext>
            </a:extLst>
          </p:cNvPr>
          <p:cNvSpPr>
            <a:spLocks noGrp="1"/>
          </p:cNvSpPr>
          <p:nvPr>
            <p:ph idx="1"/>
          </p:nvPr>
        </p:nvSpPr>
        <p:spPr>
          <a:xfrm>
            <a:off x="107504" y="843558"/>
            <a:ext cx="8928992" cy="2971800"/>
          </a:xfrm>
        </p:spPr>
        <p:txBody>
          <a:bodyPr/>
          <a:lstStyle/>
          <a:p>
            <a:r>
              <a:rPr lang="en-GB" sz="2000" dirty="0"/>
              <a:t>In developing a course, teachers select two revolutions to be studied, one for Unit 3 and one for Unit 4 from this list: </a:t>
            </a:r>
          </a:p>
          <a:p>
            <a:pPr lvl="1"/>
            <a:r>
              <a:rPr lang="en-GB" sz="1800" dirty="0"/>
              <a:t>The American Revolution</a:t>
            </a:r>
            <a:endParaRPr lang="en-AU" sz="1800" dirty="0"/>
          </a:p>
          <a:p>
            <a:pPr lvl="1"/>
            <a:r>
              <a:rPr lang="en-GB" sz="1800" dirty="0"/>
              <a:t>The French Revolution</a:t>
            </a:r>
            <a:endParaRPr lang="en-AU" sz="1800" dirty="0"/>
          </a:p>
          <a:p>
            <a:pPr lvl="1"/>
            <a:r>
              <a:rPr lang="en-GB" sz="1800" dirty="0"/>
              <a:t>The Russian Revolution </a:t>
            </a:r>
            <a:endParaRPr lang="en-AU" sz="1800" dirty="0"/>
          </a:p>
          <a:p>
            <a:pPr lvl="1"/>
            <a:r>
              <a:rPr lang="en-GB" sz="1800" dirty="0"/>
              <a:t>The Chinese Revolution.</a:t>
            </a:r>
          </a:p>
          <a:p>
            <a:r>
              <a:rPr lang="en-GB" sz="2000" dirty="0"/>
              <a:t>The revolution selected in Unit 3, Area of Study 1, must be selected for Unit 3, Area of Study 2. </a:t>
            </a:r>
          </a:p>
          <a:p>
            <a:r>
              <a:rPr lang="en-GB" sz="2000" dirty="0"/>
              <a:t>The revolution selected in Unit 4, Area of Study 1, must be selected for Unit 4, Area of Study 2.  </a:t>
            </a:r>
            <a:endParaRPr lang="en-AU" sz="2000" dirty="0"/>
          </a:p>
        </p:txBody>
      </p:sp>
    </p:spTree>
    <p:extLst>
      <p:ext uri="{BB962C8B-B14F-4D97-AF65-F5344CB8AC3E}">
        <p14:creationId xmlns:p14="http://schemas.microsoft.com/office/powerpoint/2010/main" val="11217880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5600-595A-47D0-9D8D-4F265C000B44}"/>
              </a:ext>
            </a:extLst>
          </p:cNvPr>
          <p:cNvSpPr>
            <a:spLocks noGrp="1"/>
          </p:cNvSpPr>
          <p:nvPr>
            <p:ph type="title"/>
          </p:nvPr>
        </p:nvSpPr>
        <p:spPr>
          <a:xfrm>
            <a:off x="179512" y="267494"/>
            <a:ext cx="8784976" cy="651719"/>
          </a:xfrm>
        </p:spPr>
        <p:txBody>
          <a:bodyPr/>
          <a:lstStyle/>
          <a:p>
            <a:r>
              <a:rPr lang="en-AU" dirty="0"/>
              <a:t>Timeframes </a:t>
            </a:r>
          </a:p>
        </p:txBody>
      </p:sp>
      <p:sp>
        <p:nvSpPr>
          <p:cNvPr id="4" name="Text Placeholder 3">
            <a:extLst>
              <a:ext uri="{FF2B5EF4-FFF2-40B4-BE49-F238E27FC236}">
                <a16:creationId xmlns:a16="http://schemas.microsoft.com/office/drawing/2014/main" id="{86E3A8CE-096A-4AA8-9F3D-24CD1C9552F0}"/>
              </a:ext>
            </a:extLst>
          </p:cNvPr>
          <p:cNvSpPr>
            <a:spLocks noGrp="1"/>
          </p:cNvSpPr>
          <p:nvPr>
            <p:ph type="body" idx="1"/>
          </p:nvPr>
        </p:nvSpPr>
        <p:spPr>
          <a:xfrm>
            <a:off x="251520" y="861504"/>
            <a:ext cx="4320480" cy="479822"/>
          </a:xfrm>
        </p:spPr>
        <p:txBody>
          <a:bodyPr/>
          <a:lstStyle/>
          <a:p>
            <a:r>
              <a:rPr lang="en-AU" dirty="0"/>
              <a:t>Outcome 1 Causes </a:t>
            </a:r>
          </a:p>
        </p:txBody>
      </p:sp>
      <p:sp>
        <p:nvSpPr>
          <p:cNvPr id="5" name="Content Placeholder 4">
            <a:extLst>
              <a:ext uri="{FF2B5EF4-FFF2-40B4-BE49-F238E27FC236}">
                <a16:creationId xmlns:a16="http://schemas.microsoft.com/office/drawing/2014/main" id="{1C01EDD2-16D2-45B7-BDF0-75CFBB31F521}"/>
              </a:ext>
            </a:extLst>
          </p:cNvPr>
          <p:cNvSpPr>
            <a:spLocks noGrp="1"/>
          </p:cNvSpPr>
          <p:nvPr>
            <p:ph sz="half" idx="2"/>
          </p:nvPr>
        </p:nvSpPr>
        <p:spPr>
          <a:xfrm>
            <a:off x="179512" y="1335005"/>
            <a:ext cx="4320480" cy="2812802"/>
          </a:xfrm>
        </p:spPr>
        <p:txBody>
          <a:bodyPr/>
          <a:lstStyle/>
          <a:p>
            <a:pPr lvl="0"/>
            <a:r>
              <a:rPr lang="en-GB" sz="2000" dirty="0"/>
              <a:t>The American Revolution (1754–4 July 1776)</a:t>
            </a:r>
            <a:endParaRPr lang="en-AU" sz="2000" dirty="0"/>
          </a:p>
          <a:p>
            <a:pPr lvl="0"/>
            <a:r>
              <a:rPr lang="en-GB" sz="2000" dirty="0"/>
              <a:t>The French Revolution </a:t>
            </a:r>
            <a:br>
              <a:rPr lang="en-GB" sz="2000" dirty="0"/>
            </a:br>
            <a:r>
              <a:rPr lang="en-GB" sz="2000" dirty="0"/>
              <a:t>(1774–</a:t>
            </a:r>
            <a:r>
              <a:rPr lang="en-GB" sz="2000" dirty="0">
                <a:solidFill>
                  <a:schemeClr val="accent6"/>
                </a:solidFill>
              </a:rPr>
              <a:t>4 August 1789)</a:t>
            </a:r>
            <a:endParaRPr lang="en-AU" sz="2000" dirty="0">
              <a:solidFill>
                <a:schemeClr val="accent6"/>
              </a:solidFill>
            </a:endParaRPr>
          </a:p>
          <a:p>
            <a:pPr lvl="0"/>
            <a:r>
              <a:rPr lang="en-GB" sz="2000" dirty="0"/>
              <a:t>The Russian Revolution </a:t>
            </a:r>
            <a:br>
              <a:rPr lang="en-GB" sz="2000" dirty="0"/>
            </a:br>
            <a:r>
              <a:rPr lang="en-GB" sz="2000" dirty="0"/>
              <a:t>(1896–</a:t>
            </a:r>
            <a:r>
              <a:rPr lang="en-GB" sz="2000" dirty="0">
                <a:solidFill>
                  <a:schemeClr val="accent6"/>
                </a:solidFill>
              </a:rPr>
              <a:t>26</a:t>
            </a:r>
            <a:r>
              <a:rPr lang="en-GB" sz="2000" dirty="0"/>
              <a:t> October 1917)</a:t>
            </a:r>
            <a:endParaRPr lang="en-AU" sz="2000" dirty="0"/>
          </a:p>
          <a:p>
            <a:pPr lvl="0"/>
            <a:r>
              <a:rPr lang="en-GB" sz="2000" dirty="0"/>
              <a:t>The Chinese Revolution </a:t>
            </a:r>
            <a:br>
              <a:rPr lang="en-GB" sz="2000" dirty="0"/>
            </a:br>
            <a:r>
              <a:rPr lang="en-GB" sz="2000" dirty="0"/>
              <a:t>(1912–1 October 1949).</a:t>
            </a:r>
            <a:endParaRPr lang="en-AU" sz="2000" dirty="0"/>
          </a:p>
          <a:p>
            <a:endParaRPr lang="en-AU" dirty="0"/>
          </a:p>
        </p:txBody>
      </p:sp>
      <p:sp>
        <p:nvSpPr>
          <p:cNvPr id="6" name="Text Placeholder 5">
            <a:extLst>
              <a:ext uri="{FF2B5EF4-FFF2-40B4-BE49-F238E27FC236}">
                <a16:creationId xmlns:a16="http://schemas.microsoft.com/office/drawing/2014/main" id="{444AFF56-FA89-489A-8C05-5B7550D2FDD2}"/>
              </a:ext>
            </a:extLst>
          </p:cNvPr>
          <p:cNvSpPr>
            <a:spLocks noGrp="1"/>
          </p:cNvSpPr>
          <p:nvPr>
            <p:ph type="body" idx="10"/>
          </p:nvPr>
        </p:nvSpPr>
        <p:spPr>
          <a:xfrm>
            <a:off x="4680012" y="855183"/>
            <a:ext cx="4320480" cy="479822"/>
          </a:xfrm>
        </p:spPr>
        <p:txBody>
          <a:bodyPr/>
          <a:lstStyle/>
          <a:p>
            <a:r>
              <a:rPr lang="en-AU" dirty="0"/>
              <a:t>Outcome 2 Consequences </a:t>
            </a:r>
          </a:p>
        </p:txBody>
      </p:sp>
      <p:sp>
        <p:nvSpPr>
          <p:cNvPr id="7" name="Content Placeholder 6">
            <a:extLst>
              <a:ext uri="{FF2B5EF4-FFF2-40B4-BE49-F238E27FC236}">
                <a16:creationId xmlns:a16="http://schemas.microsoft.com/office/drawing/2014/main" id="{0237E354-2FE7-4009-96AC-037FC3D37F18}"/>
              </a:ext>
            </a:extLst>
          </p:cNvPr>
          <p:cNvSpPr>
            <a:spLocks noGrp="1"/>
          </p:cNvSpPr>
          <p:nvPr>
            <p:ph sz="half" idx="11"/>
          </p:nvPr>
        </p:nvSpPr>
        <p:spPr>
          <a:xfrm>
            <a:off x="4648475" y="1321313"/>
            <a:ext cx="4320480" cy="2789932"/>
          </a:xfrm>
        </p:spPr>
        <p:txBody>
          <a:bodyPr/>
          <a:lstStyle/>
          <a:p>
            <a:pPr lvl="0"/>
            <a:r>
              <a:rPr lang="en-GB" sz="2000" dirty="0"/>
              <a:t>The American Revolution </a:t>
            </a:r>
            <a:br>
              <a:rPr lang="en-GB" sz="2000" dirty="0"/>
            </a:br>
            <a:r>
              <a:rPr lang="en-GB" sz="2000" dirty="0"/>
              <a:t>(4 July 1776–1789)</a:t>
            </a:r>
            <a:endParaRPr lang="en-AU" sz="2000" dirty="0"/>
          </a:p>
          <a:p>
            <a:pPr lvl="0"/>
            <a:r>
              <a:rPr lang="en-GB" sz="2000" dirty="0"/>
              <a:t>The French Revolution </a:t>
            </a:r>
            <a:br>
              <a:rPr lang="en-GB" sz="2000" dirty="0"/>
            </a:br>
            <a:r>
              <a:rPr lang="en-GB" sz="2000" dirty="0">
                <a:solidFill>
                  <a:schemeClr val="accent6"/>
                </a:solidFill>
              </a:rPr>
              <a:t>(5 August 1789</a:t>
            </a:r>
            <a:r>
              <a:rPr lang="en-GB" sz="2000" dirty="0"/>
              <a:t>–1795)</a:t>
            </a:r>
            <a:endParaRPr lang="en-AU" sz="2000" dirty="0"/>
          </a:p>
          <a:p>
            <a:pPr lvl="0"/>
            <a:r>
              <a:rPr lang="en-GB" sz="2000" dirty="0"/>
              <a:t>The Russian Revolution </a:t>
            </a:r>
            <a:br>
              <a:rPr lang="en-GB" sz="2000" dirty="0"/>
            </a:br>
            <a:r>
              <a:rPr lang="en-GB" sz="2000" dirty="0"/>
              <a:t>(</a:t>
            </a:r>
            <a:r>
              <a:rPr lang="en-GB" sz="2000" dirty="0">
                <a:solidFill>
                  <a:schemeClr val="accent6"/>
                </a:solidFill>
              </a:rPr>
              <a:t>26 October </a:t>
            </a:r>
            <a:r>
              <a:rPr lang="en-GB" sz="2000" dirty="0"/>
              <a:t>1917–1927)</a:t>
            </a:r>
            <a:endParaRPr lang="en-AU" sz="2000" dirty="0"/>
          </a:p>
          <a:p>
            <a:pPr lvl="0"/>
            <a:r>
              <a:rPr lang="en-GB" sz="2000" dirty="0"/>
              <a:t>The Chinese Revolution (October 1949–</a:t>
            </a:r>
            <a:r>
              <a:rPr lang="en-GB" sz="2000" dirty="0">
                <a:solidFill>
                  <a:schemeClr val="accent6"/>
                </a:solidFill>
              </a:rPr>
              <a:t>1976</a:t>
            </a:r>
            <a:r>
              <a:rPr lang="en-GB" sz="2000" dirty="0"/>
              <a:t>).</a:t>
            </a:r>
            <a:endParaRPr lang="en-AU" sz="2000" dirty="0"/>
          </a:p>
          <a:p>
            <a:endParaRPr lang="en-AU" dirty="0"/>
          </a:p>
        </p:txBody>
      </p:sp>
      <p:sp>
        <p:nvSpPr>
          <p:cNvPr id="8" name="TextBox 7">
            <a:extLst>
              <a:ext uri="{FF2B5EF4-FFF2-40B4-BE49-F238E27FC236}">
                <a16:creationId xmlns:a16="http://schemas.microsoft.com/office/drawing/2014/main" id="{AD95A9A0-046D-45D3-837E-B8DDD6530A1D}"/>
              </a:ext>
            </a:extLst>
          </p:cNvPr>
          <p:cNvSpPr txBox="1"/>
          <p:nvPr/>
        </p:nvSpPr>
        <p:spPr>
          <a:xfrm>
            <a:off x="82596" y="4147807"/>
            <a:ext cx="9036496" cy="369332"/>
          </a:xfrm>
          <a:prstGeom prst="rect">
            <a:avLst/>
          </a:prstGeom>
          <a:noFill/>
        </p:spPr>
        <p:txBody>
          <a:bodyPr wrap="square" rtlCol="0">
            <a:spAutoFit/>
          </a:bodyPr>
          <a:lstStyle/>
          <a:p>
            <a:r>
              <a:rPr lang="en-AU" sz="1800" b="1" dirty="0">
                <a:solidFill>
                  <a:srgbClr val="0099E3"/>
                </a:solidFill>
              </a:rPr>
              <a:t>It is the </a:t>
            </a:r>
            <a:r>
              <a:rPr lang="en-AU" sz="1800" b="1" u="sng" dirty="0">
                <a:solidFill>
                  <a:srgbClr val="0099E3"/>
                </a:solidFill>
              </a:rPr>
              <a:t>Key Knowledge </a:t>
            </a:r>
            <a:r>
              <a:rPr lang="en-AU" sz="1800" b="1" dirty="0">
                <a:solidFill>
                  <a:srgbClr val="0099E3"/>
                </a:solidFill>
              </a:rPr>
              <a:t>within the timeframes that must be taught.</a:t>
            </a:r>
          </a:p>
        </p:txBody>
      </p:sp>
    </p:spTree>
    <p:extLst>
      <p:ext uri="{BB962C8B-B14F-4D97-AF65-F5344CB8AC3E}">
        <p14:creationId xmlns:p14="http://schemas.microsoft.com/office/powerpoint/2010/main" val="179521370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225B-B9A3-4099-BC96-1FC76A048F91}"/>
              </a:ext>
            </a:extLst>
          </p:cNvPr>
          <p:cNvSpPr>
            <a:spLocks noGrp="1"/>
          </p:cNvSpPr>
          <p:nvPr>
            <p:ph type="title"/>
          </p:nvPr>
        </p:nvSpPr>
        <p:spPr>
          <a:xfrm>
            <a:off x="179512" y="-92546"/>
            <a:ext cx="8712968" cy="857250"/>
          </a:xfrm>
        </p:spPr>
        <p:txBody>
          <a:bodyPr/>
          <a:lstStyle/>
          <a:p>
            <a:r>
              <a:rPr lang="en-AU" dirty="0"/>
              <a:t>Big Planning Ideas</a:t>
            </a:r>
          </a:p>
        </p:txBody>
      </p:sp>
      <p:sp>
        <p:nvSpPr>
          <p:cNvPr id="3" name="Content Placeholder 2">
            <a:extLst>
              <a:ext uri="{FF2B5EF4-FFF2-40B4-BE49-F238E27FC236}">
                <a16:creationId xmlns:a16="http://schemas.microsoft.com/office/drawing/2014/main" id="{FE06DFFF-908F-4142-865C-2FA265B98B40}"/>
              </a:ext>
            </a:extLst>
          </p:cNvPr>
          <p:cNvSpPr>
            <a:spLocks noGrp="1"/>
          </p:cNvSpPr>
          <p:nvPr>
            <p:ph idx="1"/>
          </p:nvPr>
        </p:nvSpPr>
        <p:spPr>
          <a:xfrm>
            <a:off x="179512" y="555526"/>
            <a:ext cx="8712968" cy="3542134"/>
          </a:xfrm>
        </p:spPr>
        <p:txBody>
          <a:bodyPr/>
          <a:lstStyle/>
          <a:p>
            <a:r>
              <a:rPr lang="en-AU" sz="1800" dirty="0">
                <a:solidFill>
                  <a:schemeClr val="tx1"/>
                </a:solidFill>
              </a:rPr>
              <a:t>Copy key knowledge </a:t>
            </a:r>
            <a:r>
              <a:rPr lang="en-AU" sz="1800" dirty="0" err="1">
                <a:solidFill>
                  <a:schemeClr val="tx1"/>
                </a:solidFill>
              </a:rPr>
              <a:t>dotpoints</a:t>
            </a:r>
            <a:r>
              <a:rPr lang="en-AU" sz="1800" dirty="0">
                <a:solidFill>
                  <a:schemeClr val="tx1"/>
                </a:solidFill>
              </a:rPr>
              <a:t> into a document. (Don’t forget stem statements – they define </a:t>
            </a:r>
            <a:r>
              <a:rPr lang="en-AU" sz="1800" i="1" dirty="0">
                <a:solidFill>
                  <a:schemeClr val="tx1"/>
                </a:solidFill>
              </a:rPr>
              <a:t>what </a:t>
            </a:r>
            <a:r>
              <a:rPr lang="en-AU" sz="1800" dirty="0">
                <a:solidFill>
                  <a:schemeClr val="tx1"/>
                </a:solidFill>
              </a:rPr>
              <a:t>kids need to </a:t>
            </a:r>
            <a:r>
              <a:rPr lang="en-AU" sz="1800" i="1" dirty="0">
                <a:solidFill>
                  <a:schemeClr val="tx1"/>
                </a:solidFill>
              </a:rPr>
              <a:t>do</a:t>
            </a:r>
            <a:r>
              <a:rPr lang="en-AU" sz="1800" dirty="0">
                <a:solidFill>
                  <a:schemeClr val="tx1"/>
                </a:solidFill>
              </a:rPr>
              <a:t> with knowledge)</a:t>
            </a:r>
          </a:p>
          <a:p>
            <a:r>
              <a:rPr lang="en-AU" sz="1800" dirty="0">
                <a:solidFill>
                  <a:schemeClr val="tx1"/>
                </a:solidFill>
              </a:rPr>
              <a:t>Rearrange in chronological order</a:t>
            </a:r>
          </a:p>
          <a:p>
            <a:r>
              <a:rPr lang="en-AU" sz="1800" dirty="0">
                <a:solidFill>
                  <a:schemeClr val="tx1"/>
                </a:solidFill>
              </a:rPr>
              <a:t>‘Chunk’ related key knowledge to form lessons. Look for opportunities to form links between, and reinforce understand of, key knowledge </a:t>
            </a:r>
            <a:r>
              <a:rPr lang="en-AU" sz="1800" dirty="0" err="1">
                <a:solidFill>
                  <a:schemeClr val="tx1"/>
                </a:solidFill>
              </a:rPr>
              <a:t>dotpoints</a:t>
            </a:r>
            <a:r>
              <a:rPr lang="en-AU" sz="1800" dirty="0">
                <a:solidFill>
                  <a:schemeClr val="tx1"/>
                </a:solidFill>
              </a:rPr>
              <a:t>:</a:t>
            </a:r>
          </a:p>
          <a:p>
            <a:pPr lvl="1"/>
            <a:r>
              <a:rPr lang="en-AU" sz="1400" dirty="0">
                <a:solidFill>
                  <a:schemeClr val="tx1"/>
                </a:solidFill>
              </a:rPr>
              <a:t>For example, </a:t>
            </a:r>
            <a:r>
              <a:rPr lang="en-AU" sz="1400" i="1" dirty="0">
                <a:solidFill>
                  <a:schemeClr val="tx1"/>
                </a:solidFill>
              </a:rPr>
              <a:t>King George III </a:t>
            </a:r>
            <a:r>
              <a:rPr lang="en-AU" sz="1400" dirty="0">
                <a:solidFill>
                  <a:schemeClr val="tx1"/>
                </a:solidFill>
              </a:rPr>
              <a:t>(role of individuals…) should be linked to </a:t>
            </a:r>
            <a:r>
              <a:rPr lang="en-AU" sz="1400" i="1" dirty="0">
                <a:solidFill>
                  <a:schemeClr val="tx1"/>
                </a:solidFill>
              </a:rPr>
              <a:t>British management of colonies </a:t>
            </a:r>
            <a:r>
              <a:rPr lang="en-AU" sz="1400" dirty="0">
                <a:solidFill>
                  <a:schemeClr val="tx1"/>
                </a:solidFill>
              </a:rPr>
              <a:t>(events and conditions…)</a:t>
            </a:r>
          </a:p>
          <a:p>
            <a:pPr lvl="1"/>
            <a:r>
              <a:rPr lang="en-AU" sz="1400" dirty="0">
                <a:solidFill>
                  <a:schemeClr val="tx1"/>
                </a:solidFill>
              </a:rPr>
              <a:t>This allows multiple key knowledge points to be taught in a single lesson, and allows them to be revised and consolidated again in later lessons.</a:t>
            </a:r>
          </a:p>
          <a:p>
            <a:r>
              <a:rPr lang="en-AU" sz="1800" dirty="0">
                <a:solidFill>
                  <a:schemeClr val="tx1"/>
                </a:solidFill>
              </a:rPr>
              <a:t>Provide students with note-taking prompts and weekly checklists. </a:t>
            </a:r>
          </a:p>
          <a:p>
            <a:pPr lvl="1"/>
            <a:r>
              <a:rPr lang="en-AU" sz="1400" dirty="0">
                <a:solidFill>
                  <a:schemeClr val="tx1"/>
                </a:solidFill>
              </a:rPr>
              <a:t>These should link key knowledge </a:t>
            </a:r>
            <a:r>
              <a:rPr lang="en-AU" sz="1400" dirty="0" err="1">
                <a:solidFill>
                  <a:schemeClr val="tx1"/>
                </a:solidFill>
              </a:rPr>
              <a:t>dotpoints</a:t>
            </a:r>
            <a:r>
              <a:rPr lang="en-AU" sz="1400" dirty="0">
                <a:solidFill>
                  <a:schemeClr val="tx1"/>
                </a:solidFill>
              </a:rPr>
              <a:t> to places where students can find information (e.g. page references in a textbook, URL of a website, resources on school LMS)</a:t>
            </a:r>
          </a:p>
          <a:p>
            <a:r>
              <a:rPr lang="en-AU" sz="1800" dirty="0">
                <a:solidFill>
                  <a:schemeClr val="tx1"/>
                </a:solidFill>
              </a:rPr>
              <a:t>If you are new to Revolutions, consult neighbouring schools, Revolutions Teachers Network and HTAV for examples of weekly planners</a:t>
            </a:r>
          </a:p>
          <a:p>
            <a:endParaRPr lang="en-AU" sz="1800" dirty="0">
              <a:solidFill>
                <a:schemeClr val="tx1"/>
              </a:solidFill>
            </a:endParaRPr>
          </a:p>
          <a:p>
            <a:endParaRPr lang="en-AU" sz="1800" dirty="0">
              <a:solidFill>
                <a:schemeClr val="tx1"/>
              </a:solidFill>
            </a:endParaRPr>
          </a:p>
        </p:txBody>
      </p:sp>
    </p:spTree>
    <p:extLst>
      <p:ext uri="{BB962C8B-B14F-4D97-AF65-F5344CB8AC3E}">
        <p14:creationId xmlns:p14="http://schemas.microsoft.com/office/powerpoint/2010/main" val="329433963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179512" y="195486"/>
            <a:ext cx="8712968" cy="857250"/>
          </a:xfrm>
        </p:spPr>
        <p:txBody>
          <a:bodyPr/>
          <a:lstStyle/>
          <a:p>
            <a:r>
              <a:rPr lang="en-AU" dirty="0"/>
              <a:t>Units 3 and 4 Revolutions </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3917617662"/>
              </p:ext>
            </p:extLst>
          </p:nvPr>
        </p:nvGraphicFramePr>
        <p:xfrm>
          <a:off x="215106" y="1052736"/>
          <a:ext cx="8713788" cy="3302042"/>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One</a:t>
                      </a:r>
                      <a:endParaRPr lang="en-AU" b="1" dirty="0"/>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effectLst/>
                          <a:latin typeface="+mn-lt"/>
                          <a:ea typeface="+mn-ea"/>
                          <a:cs typeface="+mn-cs"/>
                        </a:rPr>
                        <a:t>Causes of revolution</a:t>
                      </a:r>
                      <a:endParaRPr lang="en-AU" sz="1800" b="1" kern="1200" dirty="0">
                        <a:solidFill>
                          <a:schemeClr val="bg1"/>
                        </a:solidFill>
                        <a:effectLst/>
                        <a:latin typeface="+mn-lt"/>
                        <a:ea typeface="+mn-ea"/>
                        <a:cs typeface="+mn-cs"/>
                      </a:endParaRPr>
                    </a:p>
                    <a:p>
                      <a:endParaRPr lang="en-AU" dirty="0"/>
                    </a:p>
                  </a:txBody>
                  <a:tcPr/>
                </a:tc>
                <a:extLst>
                  <a:ext uri="{0D108BD9-81ED-4DB2-BD59-A6C34878D82A}">
                    <a16:rowId xmlns:a16="http://schemas.microsoft.com/office/drawing/2014/main" val="3084720532"/>
                  </a:ext>
                </a:extLst>
              </a:tr>
              <a:tr h="982590">
                <a:tc>
                  <a:txBody>
                    <a:bodyPr/>
                    <a:lstStyle/>
                    <a:p>
                      <a:r>
                        <a:rPr lang="en-AU" dirty="0"/>
                        <a:t>Outcome 1</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Analyse the causes of revolution, and evaluate the contribution of significant events, ideas, individuals and popular movements.</a:t>
                      </a:r>
                      <a:endParaRPr lang="en-AU" sz="2000" dirty="0"/>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What were the significant causes of revolution?</a:t>
                      </a:r>
                      <a:endParaRPr lang="en-AU" sz="1600" dirty="0">
                        <a:effectLst/>
                      </a:endParaRPr>
                    </a:p>
                    <a:p>
                      <a:pPr marL="285750" lvl="0" indent="-285750">
                        <a:buFont typeface="Arial" panose="020B0604020202020204" pitchFamily="34" charset="0"/>
                        <a:buChar char="•"/>
                      </a:pPr>
                      <a:r>
                        <a:rPr lang="en-GB" sz="1600" i="1" dirty="0">
                          <a:effectLst/>
                        </a:rPr>
                        <a:t>How did the actions of popular movements and particular individuals contribute to triggering a revolution?</a:t>
                      </a:r>
                      <a:endParaRPr lang="en-AU" sz="1600" dirty="0">
                        <a:effectLst/>
                      </a:endParaRPr>
                    </a:p>
                    <a:p>
                      <a:pPr marL="285750" lvl="0" indent="-285750">
                        <a:buFont typeface="Arial" panose="020B0604020202020204" pitchFamily="34" charset="0"/>
                        <a:buChar char="•"/>
                      </a:pPr>
                      <a:r>
                        <a:rPr lang="en-GB" sz="1600" i="1" dirty="0">
                          <a:effectLst/>
                        </a:rPr>
                        <a:t>To what extent did social tensions and ideological conflicts contribute to the outbreak of revolution?</a:t>
                      </a:r>
                      <a:endParaRPr lang="en-AU" sz="1600" dirty="0">
                        <a:effectLst/>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861911693"/>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2.xml><?xml version="1.0" encoding="utf-8"?>
<ds:datastoreItem xmlns:ds="http://schemas.openxmlformats.org/officeDocument/2006/customXml" ds:itemID="{1BC296F5-BA41-4291-AF9F-B881F2A59BA8}"/>
</file>

<file path=customXml/itemProps3.xml><?xml version="1.0" encoding="utf-8"?>
<ds:datastoreItem xmlns:ds="http://schemas.openxmlformats.org/officeDocument/2006/customXml" ds:itemID="{74C10D6F-BCFD-4CED-BCD0-BD434EE4B160}">
  <ds:schemaRef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elements/1.1/"/>
    <ds:schemaRef ds:uri="http://purl.org/dc/dcmitype/"/>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VCAA Powerpoint Template</Template>
  <TotalTime>639</TotalTime>
  <Words>2474</Words>
  <Application>Microsoft Office PowerPoint</Application>
  <PresentationFormat>On-screen Show (16:9)</PresentationFormat>
  <Paragraphs>261</Paragraphs>
  <Slides>29</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Franklin Gothic Demi</vt:lpstr>
      <vt:lpstr>Times New Roman</vt:lpstr>
      <vt:lpstr>Verdana</vt:lpstr>
      <vt:lpstr>VCAA Powerpoint Template</vt:lpstr>
      <vt:lpstr>Units 3 and 4 Revolutions</vt:lpstr>
      <vt:lpstr>Acknowledgment of Country</vt:lpstr>
      <vt:lpstr>Outline</vt:lpstr>
      <vt:lpstr>At a glance</vt:lpstr>
      <vt:lpstr>Changes in 2022-26 Study Design</vt:lpstr>
      <vt:lpstr>Units 3 and 4 Revolutions</vt:lpstr>
      <vt:lpstr>Timeframes </vt:lpstr>
      <vt:lpstr>Big Planning Ideas</vt:lpstr>
      <vt:lpstr>Units 3 and 4 Revolutions </vt:lpstr>
      <vt:lpstr>PowerPoint Presentation</vt:lpstr>
      <vt:lpstr>PowerPoint Presentation</vt:lpstr>
      <vt:lpstr>Teaching and Learning Ideas </vt:lpstr>
      <vt:lpstr>Teaching and Learning Ideas </vt:lpstr>
      <vt:lpstr>PowerPoint Presentation</vt:lpstr>
      <vt:lpstr>Teaching and Learning Ideas </vt:lpstr>
      <vt:lpstr>Units 3 and 4 Revolutions</vt:lpstr>
      <vt:lpstr>PowerPoint Presentation</vt:lpstr>
      <vt:lpstr>Units 3 and 4 Outcome 2 </vt:lpstr>
      <vt:lpstr>Units 3 and 4 Outcome 2 </vt:lpstr>
      <vt:lpstr>PowerPoint Presentation</vt:lpstr>
      <vt:lpstr>Teaching and Learning Ideas </vt:lpstr>
      <vt:lpstr>Teaching and Learning Ideas </vt:lpstr>
      <vt:lpstr>Assessment</vt:lpstr>
      <vt:lpstr>Evaluation of historical sources</vt:lpstr>
      <vt:lpstr>Evaluation of historical sources: an example</vt:lpstr>
      <vt:lpstr>What is an ‘extended response’?</vt:lpstr>
      <vt:lpstr>Extended responses: examples</vt:lpstr>
      <vt:lpstr>Historical inquiry</vt:lpstr>
      <vt:lpstr>Questions</vt:lpstr>
    </vt:vector>
  </TitlesOfParts>
  <Company>Victorian Curriculum and Assessment Authority (VCAA)</Company>
  <LinksUpToDate>false</LinksUpToDate>
  <SharedDoc>false</SharedDoc>
  <HyperlinkBase>https://www.vcaa.vic.edu.au/Footer/Pages/Copyright.aspx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Units 3 and 4 Revolutions</dc:title>
  <dc:subject>VCE History</dc:subject>
  <dc:creator/>
  <cp:keywords>History, Revolutions, implementation, AfT</cp:keywords>
  <cp:lastModifiedBy>Lien Doan</cp:lastModifiedBy>
  <cp:revision>56</cp:revision>
  <dcterms:created xsi:type="dcterms:W3CDTF">2019-11-06T22:47:18Z</dcterms:created>
  <dcterms:modified xsi:type="dcterms:W3CDTF">2021-07-23T01:37:32Z</dcterms:modified>
  <cp:category>History, Revolutions, implementation, AfT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