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9"/>
  </p:notesMasterIdLst>
  <p:handoutMasterIdLst>
    <p:handoutMasterId r:id="rId30"/>
  </p:handoutMasterIdLst>
  <p:sldIdLst>
    <p:sldId id="257" r:id="rId5"/>
    <p:sldId id="304" r:id="rId6"/>
    <p:sldId id="303" r:id="rId7"/>
    <p:sldId id="314" r:id="rId8"/>
    <p:sldId id="305" r:id="rId9"/>
    <p:sldId id="297" r:id="rId10"/>
    <p:sldId id="306" r:id="rId11"/>
    <p:sldId id="313" r:id="rId12"/>
    <p:sldId id="317" r:id="rId13"/>
    <p:sldId id="302" r:id="rId14"/>
    <p:sldId id="312" r:id="rId15"/>
    <p:sldId id="318" r:id="rId16"/>
    <p:sldId id="324" r:id="rId17"/>
    <p:sldId id="311" r:id="rId18"/>
    <p:sldId id="309" r:id="rId19"/>
    <p:sldId id="323" r:id="rId20"/>
    <p:sldId id="320" r:id="rId21"/>
    <p:sldId id="321" r:id="rId22"/>
    <p:sldId id="322" r:id="rId23"/>
    <p:sldId id="325" r:id="rId24"/>
    <p:sldId id="308" r:id="rId25"/>
    <p:sldId id="316" r:id="rId26"/>
    <p:sldId id="310" r:id="rId27"/>
    <p:sldId id="282" r:id="rId28"/>
  </p:sldIdLst>
  <p:sldSz cx="9144000" cy="5143500" type="screen16x9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E3"/>
    <a:srgbClr val="0099CC"/>
    <a:srgbClr val="306278"/>
    <a:srgbClr val="468EAE"/>
    <a:srgbClr val="646566"/>
    <a:srgbClr val="C0C0C0"/>
    <a:srgbClr val="75AEC7"/>
    <a:srgbClr val="777879"/>
    <a:srgbClr val="303132"/>
    <a:srgbClr val="2A5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30" autoAdjust="0"/>
    <p:restoredTop sz="60282" autoAdjust="0"/>
  </p:normalViewPr>
  <p:slideViewPr>
    <p:cSldViewPr>
      <p:cViewPr varScale="1">
        <p:scale>
          <a:sx n="54" d="100"/>
          <a:sy n="54" d="100"/>
        </p:scale>
        <p:origin x="1032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38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AU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AU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AU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2A6D20FD-8F03-4CD0-8EBE-BDFFACD302B2}" type="slidenum">
              <a:rPr lang="en-AU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55227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 dirty="0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 dirty="0"/>
          </a:p>
        </p:txBody>
      </p:sp>
      <p:sp>
        <p:nvSpPr>
          <p:cNvPr id="922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922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 dirty="0"/>
          </a:p>
        </p:txBody>
      </p:sp>
      <p:sp>
        <p:nvSpPr>
          <p:cNvPr id="922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86DB27-C44E-42FC-8577-04AF19E06BB2}" type="slidenum">
              <a:rPr lang="en-AU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49700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100" b="1" kern="1200" dirty="0">
              <a:solidFill>
                <a:schemeClr val="tx1"/>
              </a:solidFill>
              <a:effectLst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41118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645427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100" kern="1200" dirty="0">
              <a:solidFill>
                <a:schemeClr val="tx1"/>
              </a:solidFill>
              <a:effectLst/>
              <a:latin typeface="Verdana" pitchFamily="34" charset="0"/>
              <a:ea typeface="+mn-ea"/>
              <a:cs typeface="+mn-cs"/>
            </a:endParaRPr>
          </a:p>
          <a:p>
            <a:endParaRPr lang="en-AU" sz="1100" kern="1200" dirty="0">
              <a:solidFill>
                <a:schemeClr val="tx1"/>
              </a:solidFill>
              <a:effectLst/>
              <a:latin typeface="Verdana" pitchFamily="34" charset="0"/>
              <a:ea typeface="+mn-ea"/>
              <a:cs typeface="+mn-cs"/>
            </a:endParaRPr>
          </a:p>
          <a:p>
            <a:endParaRPr lang="en-AU" sz="1100" kern="1200" dirty="0">
              <a:solidFill>
                <a:schemeClr val="tx1"/>
              </a:solidFill>
              <a:effectLst/>
              <a:latin typeface="Verdana" pitchFamily="34" charset="0"/>
              <a:ea typeface="+mn-ea"/>
              <a:cs typeface="+mn-cs"/>
            </a:endParaRPr>
          </a:p>
          <a:p>
            <a:endParaRPr lang="en-AU" sz="1100" kern="1200" dirty="0">
              <a:solidFill>
                <a:schemeClr val="tx1"/>
              </a:solidFill>
              <a:effectLst/>
              <a:latin typeface="Verdana" pitchFamily="34" charset="0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022827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212942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513778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490237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  <a:p>
            <a:pPr marL="0" indent="0">
              <a:buFontTx/>
              <a:buNone/>
            </a:pPr>
            <a:endParaRPr lang="en-AU" sz="1100" kern="1200" dirty="0">
              <a:solidFill>
                <a:schemeClr val="tx1"/>
              </a:solidFill>
              <a:effectLst/>
              <a:latin typeface="Verdana" pitchFamily="34" charset="0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57445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075210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385336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18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974478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19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90284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en-AU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426420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20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53110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21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685242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22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912308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23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870585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24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63226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24575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255505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238982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100" kern="1200" dirty="0">
              <a:solidFill>
                <a:schemeClr val="tx1"/>
              </a:solidFill>
              <a:effectLst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893153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03715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94336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91642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627534"/>
            <a:ext cx="5400600" cy="1246535"/>
          </a:xfrm>
        </p:spPr>
        <p:txBody>
          <a:bodyPr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995686"/>
            <a:ext cx="4752528" cy="1008112"/>
          </a:xfrm>
        </p:spPr>
        <p:txBody>
          <a:bodyPr/>
          <a:lstStyle>
            <a:lvl1pPr marL="0" indent="0" algn="l">
              <a:buNone/>
              <a:defRPr sz="2400" b="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2456893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548012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0005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000500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6198384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11510"/>
            <a:ext cx="8712968" cy="857250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5900"/>
            <a:ext cx="8712968" cy="2971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4228537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05176"/>
            <a:ext cx="8712968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2180035"/>
            <a:ext cx="8712968" cy="1125140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265925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57200"/>
            <a:ext cx="8640960" cy="857250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485900"/>
            <a:ext cx="4320480" cy="2971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8024" y="1485900"/>
            <a:ext cx="4104456" cy="2971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0508365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11510"/>
            <a:ext cx="8784976" cy="651719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1151335"/>
            <a:ext cx="4320480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512" y="1631156"/>
            <a:ext cx="4320480" cy="28128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53030868-EB89-BB45-9333-4265F84D3D9E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644008" y="1174205"/>
            <a:ext cx="4320480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936ACB6C-847D-DD42-BAFD-A7F5B7D2AB2D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644008" y="1654026"/>
            <a:ext cx="4320480" cy="27899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0584153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57200"/>
            <a:ext cx="8784976" cy="857250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3294418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27091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11510"/>
            <a:ext cx="3008313" cy="6648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11511"/>
            <a:ext cx="5111750" cy="41831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616461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4904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868148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512" y="457200"/>
            <a:ext cx="8784976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512" y="1485900"/>
            <a:ext cx="8784976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/>
              <a:t> 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99E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9pPr>
    </p:titleStyle>
    <p:bodyStyle>
      <a:lvl1pPr marL="266700" indent="-2667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b="1">
          <a:solidFill>
            <a:srgbClr val="30313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‒"/>
        <a:defRPr sz="2000">
          <a:solidFill>
            <a:srgbClr val="30313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rgbClr val="30313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30313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30313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Gerard.Martin@education.vic.gov.au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6000" dirty="0"/>
              <a:t>VCE History</a:t>
            </a:r>
            <a:br>
              <a:rPr lang="en-AU" sz="6000" dirty="0"/>
            </a:br>
            <a:r>
              <a:rPr lang="en-AU" sz="6000" dirty="0"/>
              <a:t>2022</a:t>
            </a:r>
            <a:r>
              <a:rPr lang="en-AU" sz="6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AU" sz="6000" dirty="0"/>
              <a:t>2026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E03D1061-916F-479D-BC26-CFE6DA932D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5767" y="2427734"/>
            <a:ext cx="4752528" cy="1008112"/>
          </a:xfrm>
        </p:spPr>
        <p:txBody>
          <a:bodyPr/>
          <a:lstStyle/>
          <a:p>
            <a:r>
              <a:rPr lang="en-AU" dirty="0"/>
              <a:t>Examination Specifications </a:t>
            </a:r>
            <a:r>
              <a:rPr lang="en-AU"/>
              <a:t>and Sample Examinations </a:t>
            </a:r>
            <a:r>
              <a:rPr lang="en-AU" dirty="0"/>
              <a:t>2022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AU" dirty="0"/>
              <a:t>2026</a:t>
            </a:r>
          </a:p>
        </p:txBody>
      </p:sp>
    </p:spTree>
    <p:extLst>
      <p:ext uri="{BB962C8B-B14F-4D97-AF65-F5344CB8AC3E}">
        <p14:creationId xmlns:p14="http://schemas.microsoft.com/office/powerpoint/2010/main" val="1513930656"/>
      </p:ext>
    </p:extLst>
  </p:cSld>
  <p:clrMapOvr>
    <a:masterClrMapping/>
  </p:clrMapOvr>
  <p:transition advTm="18624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DD54D74-D43A-4BDA-92BC-3E5CB7246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717" y="58316"/>
            <a:ext cx="8712968" cy="857250"/>
          </a:xfrm>
        </p:spPr>
        <p:txBody>
          <a:bodyPr/>
          <a:lstStyle/>
          <a:p>
            <a:r>
              <a:rPr lang="en-AU" sz="3200" dirty="0"/>
              <a:t>Section A </a:t>
            </a: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AU" sz="3200" dirty="0"/>
              <a:t> Historical Sources Questions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A4CCC27-C8B2-4167-9E9D-3EE18C8DD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516" y="896094"/>
            <a:ext cx="8673169" cy="2971800"/>
          </a:xfrm>
        </p:spPr>
        <p:txBody>
          <a:bodyPr/>
          <a:lstStyle/>
          <a:p>
            <a:pPr marL="0" indent="0">
              <a:buNone/>
            </a:pPr>
            <a:r>
              <a:rPr lang="en-US" sz="23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Number of questions in Section A </a:t>
            </a:r>
            <a:endParaRPr lang="en-US" sz="2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800" b="0" dirty="0">
                <a:ea typeface="Calibri" panose="020F0502020204030204" pitchFamily="34" charset="0"/>
                <a:cs typeface="Times New Roman" panose="02020603050405020304" pitchFamily="18" charset="0"/>
              </a:rPr>
              <a:t>Question items focus on the study design’s key knowledge and key skills (Historical thinking concepts)</a:t>
            </a:r>
          </a:p>
          <a:p>
            <a:r>
              <a:rPr lang="en-AU" sz="18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Questions will be ordered chronologically, not in mark value</a:t>
            </a:r>
            <a:endParaRPr lang="en-US" sz="18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Total 4 or 5 sub-part questions, with a total of 25 marks:</a:t>
            </a:r>
          </a:p>
          <a:p>
            <a:pPr lvl="1"/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Lower order (3–5 marks total): 1 or 2 questions </a:t>
            </a:r>
            <a:r>
              <a:rPr lang="en-AU" sz="1800" dirty="0">
                <a:ea typeface="Calibri" panose="020F0502020204030204" pitchFamily="34" charset="0"/>
                <a:cs typeface="Times New Roman" panose="02020603050405020304" pitchFamily="18" charset="0"/>
              </a:rPr>
              <a:t>(list, identify, describe, outline)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Mid-range order (10–12 marks total): 2 or 3 questions </a:t>
            </a:r>
            <a:r>
              <a:rPr lang="en-AU" sz="1800" dirty="0">
                <a:ea typeface="Calibri" panose="020F0502020204030204" pitchFamily="34" charset="0"/>
                <a:cs typeface="Times New Roman" panose="02020603050405020304" pitchFamily="18" charset="0"/>
              </a:rPr>
              <a:t>(explain, compare, analyse,* evaluate*)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Higher order (8–10 marks total): 1 question </a:t>
            </a:r>
            <a:r>
              <a:rPr lang="en-AU" sz="1800" dirty="0">
                <a:ea typeface="Calibri" panose="020F0502020204030204" pitchFamily="34" charset="0"/>
                <a:cs typeface="Times New Roman" panose="02020603050405020304" pitchFamily="18" charset="0"/>
              </a:rPr>
              <a:t>(analyse, evaluate)</a:t>
            </a:r>
          </a:p>
          <a:p>
            <a:pPr marL="0" indent="0">
              <a:buNone/>
            </a:pPr>
            <a:r>
              <a:rPr lang="en-AU" b="0" dirty="0"/>
              <a:t>*</a:t>
            </a:r>
            <a:r>
              <a:rPr lang="en-AU" sz="1600" b="0" dirty="0"/>
              <a:t>This will be constrained/limited e.g. ‘Using sources 3 and 4 evaluate </a:t>
            </a:r>
            <a:r>
              <a:rPr lang="en-AU" sz="1600" b="0" u="sng" dirty="0"/>
              <a:t>one</a:t>
            </a:r>
            <a:r>
              <a:rPr lang="en-AU" sz="1600" b="0" dirty="0"/>
              <a:t> cause … (5 marks)’</a:t>
            </a:r>
          </a:p>
        </p:txBody>
      </p:sp>
    </p:spTree>
    <p:extLst>
      <p:ext uri="{BB962C8B-B14F-4D97-AF65-F5344CB8AC3E}">
        <p14:creationId xmlns:p14="http://schemas.microsoft.com/office/powerpoint/2010/main" val="3544995475"/>
      </p:ext>
    </p:extLst>
  </p:cSld>
  <p:clrMapOvr>
    <a:masterClrMapping/>
  </p:clrMapOvr>
  <p:transition advTm="69563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4D48D-6D08-4BC4-817C-D5AB52FAF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23478"/>
            <a:ext cx="8784976" cy="651719"/>
          </a:xfrm>
        </p:spPr>
        <p:txBody>
          <a:bodyPr/>
          <a:lstStyle/>
          <a:p>
            <a:r>
              <a:rPr lang="en-AU" dirty="0"/>
              <a:t>Examination paper structure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65C23-4420-4DAF-BD4F-4FBBBE53D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079326"/>
            <a:ext cx="4320480" cy="479822"/>
          </a:xfrm>
        </p:spPr>
        <p:txBody>
          <a:bodyPr/>
          <a:lstStyle/>
          <a:p>
            <a:r>
              <a:rPr lang="en-AU" dirty="0">
                <a:solidFill>
                  <a:srgbClr val="0099E3"/>
                </a:solidFill>
              </a:rPr>
              <a:t>Section A  </a:t>
            </a:r>
            <a:r>
              <a:rPr lang="en-AU" dirty="0">
                <a:solidFill>
                  <a:srgbClr val="0099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AU" dirty="0">
                <a:solidFill>
                  <a:srgbClr val="0099E3"/>
                </a:solidFill>
              </a:rPr>
              <a:t> 50 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DD35E-0183-4314-83A1-5970B0995D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9512" y="1559148"/>
            <a:ext cx="4320480" cy="2812802"/>
          </a:xfrm>
        </p:spPr>
        <p:txBody>
          <a:bodyPr/>
          <a:lstStyle/>
          <a:p>
            <a:r>
              <a:rPr lang="en-AU" sz="2000" b="0" dirty="0"/>
              <a:t>Source- based task for each context</a:t>
            </a:r>
          </a:p>
          <a:p>
            <a:r>
              <a:rPr lang="en-AU" sz="2000" b="0" dirty="0"/>
              <a:t>Context 1 (Unit 3) 25 marks</a:t>
            </a:r>
          </a:p>
          <a:p>
            <a:r>
              <a:rPr lang="en-AU" sz="2000" b="0" dirty="0"/>
              <a:t>Context 2 (Unit 4) 25 marks </a:t>
            </a:r>
          </a:p>
          <a:p>
            <a:r>
              <a:rPr lang="en-AU" sz="2000" b="0" dirty="0"/>
              <a:t>Students answer questions on both contexts studied: one for Unit 3 and one for Unit 4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85F861-685E-46CA-9E22-19938DCB29C3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644752" y="1079326"/>
            <a:ext cx="4320480" cy="479822"/>
          </a:xfrm>
        </p:spPr>
        <p:txBody>
          <a:bodyPr/>
          <a:lstStyle/>
          <a:p>
            <a:r>
              <a:rPr lang="en-AU" dirty="0">
                <a:solidFill>
                  <a:srgbClr val="0099E3"/>
                </a:solidFill>
              </a:rPr>
              <a:t>Section B </a:t>
            </a:r>
            <a:r>
              <a:rPr lang="en-AU" dirty="0">
                <a:solidFill>
                  <a:srgbClr val="0099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AU" dirty="0">
                <a:solidFill>
                  <a:srgbClr val="0099E3"/>
                </a:solidFill>
              </a:rPr>
              <a:t> 20 marks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C2DC84-F128-4CED-A447-BF02C48F8D01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644752" y="1552004"/>
            <a:ext cx="4320480" cy="2819946"/>
          </a:xfr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AU" sz="2000" b="0" dirty="0"/>
              <a:t>Essay </a:t>
            </a:r>
          </a:p>
          <a:p>
            <a:r>
              <a:rPr lang="en-AU" sz="2000" b="0" dirty="0"/>
              <a:t>One essay question for each context studied in Units 3 and 4</a:t>
            </a:r>
          </a:p>
          <a:p>
            <a:r>
              <a:rPr lang="en-AU" sz="2000" b="0" dirty="0"/>
              <a:t>Students write </a:t>
            </a:r>
            <a:r>
              <a:rPr lang="en-AU" sz="2000" u="sng" dirty="0"/>
              <a:t>one</a:t>
            </a:r>
            <a:r>
              <a:rPr lang="en-AU" sz="2000" dirty="0"/>
              <a:t> </a:t>
            </a:r>
            <a:r>
              <a:rPr lang="en-AU" sz="2000" b="0" dirty="0"/>
              <a:t>essay on one context (Units 3 and 4)</a:t>
            </a:r>
          </a:p>
          <a:p>
            <a:r>
              <a:rPr lang="en-AU" sz="2000" b="0" dirty="0"/>
              <a:t>Students have a choice between two essays for each context</a:t>
            </a:r>
          </a:p>
          <a:p>
            <a:r>
              <a:rPr lang="en-US" sz="2000" b="0" dirty="0"/>
              <a:t>Covers outcome 1 and/or 2</a:t>
            </a:r>
          </a:p>
          <a:p>
            <a:endParaRPr lang="en-AU" b="0" dirty="0"/>
          </a:p>
        </p:txBody>
      </p:sp>
    </p:spTree>
    <p:extLst>
      <p:ext uri="{BB962C8B-B14F-4D97-AF65-F5344CB8AC3E}">
        <p14:creationId xmlns:p14="http://schemas.microsoft.com/office/powerpoint/2010/main" val="2781562116"/>
      </p:ext>
    </p:extLst>
  </p:cSld>
  <p:clrMapOvr>
    <a:masterClrMapping/>
  </p:clrMapOvr>
  <p:transition advTm="58843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9D4AA6-5A5C-437A-951A-7D7CC072F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339502"/>
            <a:ext cx="8712968" cy="857250"/>
          </a:xfrm>
        </p:spPr>
        <p:txBody>
          <a:bodyPr/>
          <a:lstStyle/>
          <a:p>
            <a:r>
              <a:rPr lang="en-AU" dirty="0"/>
              <a:t>Section B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AU" dirty="0"/>
              <a:t> Essay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0BF030B-182E-414F-AD1D-EED9C8DA8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24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It is important to remember: </a:t>
            </a:r>
          </a:p>
          <a:p>
            <a:r>
              <a:rPr lang="en-AU" kern="1200" dirty="0">
                <a:solidFill>
                  <a:schemeClr val="tx1"/>
                </a:solidFill>
                <a:latin typeface="+mj-lt"/>
              </a:rPr>
              <a:t>s</a:t>
            </a:r>
            <a:r>
              <a:rPr lang="en-AU" sz="2400" kern="1200" dirty="0">
                <a:solidFill>
                  <a:schemeClr val="tx1"/>
                </a:solidFill>
                <a:effectLst/>
                <a:latin typeface="+mj-lt"/>
              </a:rPr>
              <a:t>tudents may use knowledge and evidence from both areas of study when it is appropriate and relevant to responding to the question.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18534367"/>
      </p:ext>
    </p:extLst>
  </p:cSld>
  <p:clrMapOvr>
    <a:masterClrMapping/>
  </p:clrMapOvr>
  <p:transition advTm="47076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8B98F-12E0-4B82-A5E3-511A14281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Essay Choice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F71AD-7782-4B0E-9A7D-E66957E5B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028825"/>
            <a:ext cx="8712968" cy="1085850"/>
          </a:xfrm>
        </p:spPr>
        <p:txBody>
          <a:bodyPr/>
          <a:lstStyle/>
          <a:p>
            <a:pPr marL="0" indent="0" algn="ctr">
              <a:buNone/>
            </a:pPr>
            <a:r>
              <a:rPr lang="en-AU" sz="4000" dirty="0"/>
              <a:t>Let the students decide</a:t>
            </a:r>
          </a:p>
        </p:txBody>
      </p:sp>
    </p:spTree>
    <p:extLst>
      <p:ext uri="{BB962C8B-B14F-4D97-AF65-F5344CB8AC3E}">
        <p14:creationId xmlns:p14="http://schemas.microsoft.com/office/powerpoint/2010/main" val="3792266835"/>
      </p:ext>
    </p:extLst>
  </p:cSld>
  <p:clrMapOvr>
    <a:masterClrMapping/>
  </p:clrMapOvr>
  <p:transition advTm="44123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4CC41C7-1F58-48A0-BABC-7049CE427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67494"/>
            <a:ext cx="8712968" cy="857250"/>
          </a:xfrm>
        </p:spPr>
        <p:txBody>
          <a:bodyPr/>
          <a:lstStyle/>
          <a:p>
            <a:r>
              <a:rPr lang="en-AU" dirty="0"/>
              <a:t>Essay criteria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DF6E8D7-0C98-4814-B167-57BD7147D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275606"/>
            <a:ext cx="8712968" cy="2971800"/>
          </a:xfrm>
        </p:spPr>
        <p:txBody>
          <a:bodyPr/>
          <a:lstStyle/>
          <a:p>
            <a:pPr marL="0" indent="0">
              <a:buNone/>
            </a:pPr>
            <a:r>
              <a:rPr lang="en-AU" sz="2000" b="0" spc="10" dirty="0">
                <a:effectLst/>
                <a:latin typeface="+mj-lt"/>
                <a:ea typeface="Calibri" panose="020F0502020204030204" pitchFamily="34" charset="0"/>
              </a:rPr>
              <a:t>T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he</a:t>
            </a:r>
            <a:r>
              <a:rPr lang="en-AU" sz="2000" b="0" spc="-1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essay</a:t>
            </a:r>
            <a:r>
              <a:rPr lang="en-AU" sz="2000" b="0" spc="-5" dirty="0">
                <a:effectLst/>
                <a:latin typeface="+mj-lt"/>
                <a:ea typeface="Calibri" panose="020F0502020204030204" pitchFamily="34" charset="0"/>
              </a:rPr>
              <a:t> i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n</a:t>
            </a:r>
            <a:r>
              <a:rPr lang="en-AU" sz="2000" b="0" spc="5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Section B</a:t>
            </a:r>
            <a:r>
              <a:rPr lang="en-AU" sz="2000" b="0" spc="-5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AU" sz="2000" b="0" spc="-20" dirty="0">
                <a:effectLst/>
                <a:latin typeface="+mj-lt"/>
                <a:ea typeface="Calibri" panose="020F0502020204030204" pitchFamily="34" charset="0"/>
              </a:rPr>
              <a:t>w</a:t>
            </a:r>
            <a:r>
              <a:rPr lang="en-AU" sz="2000" b="0" spc="-5" dirty="0">
                <a:effectLst/>
                <a:latin typeface="+mj-lt"/>
                <a:ea typeface="Calibri" panose="020F0502020204030204" pitchFamily="34" charset="0"/>
              </a:rPr>
              <a:t>i</a:t>
            </a:r>
            <a:r>
              <a:rPr lang="en-AU" sz="2000" b="0" spc="5" dirty="0">
                <a:effectLst/>
                <a:latin typeface="+mj-lt"/>
                <a:ea typeface="Calibri" panose="020F0502020204030204" pitchFamily="34" charset="0"/>
              </a:rPr>
              <a:t>l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l be</a:t>
            </a:r>
            <a:r>
              <a:rPr lang="en-AU" sz="2000" b="0" spc="5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assessed</a:t>
            </a:r>
            <a:r>
              <a:rPr lang="en-AU" sz="2000" b="0" spc="-1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AU" sz="2000" b="0" spc="-15" dirty="0">
                <a:effectLst/>
                <a:latin typeface="+mj-lt"/>
                <a:ea typeface="Calibri" panose="020F0502020204030204" pitchFamily="34" charset="0"/>
              </a:rPr>
              <a:t>a</a:t>
            </a:r>
            <a:r>
              <a:rPr lang="en-AU" sz="2000" b="0" spc="10" dirty="0">
                <a:effectLst/>
                <a:latin typeface="+mj-lt"/>
                <a:ea typeface="Calibri" panose="020F0502020204030204" pitchFamily="34" charset="0"/>
              </a:rPr>
              <a:t>g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a</a:t>
            </a:r>
            <a:r>
              <a:rPr lang="en-AU" sz="2000" b="0" spc="-5" dirty="0">
                <a:effectLst/>
                <a:latin typeface="+mj-lt"/>
                <a:ea typeface="Calibri" panose="020F0502020204030204" pitchFamily="34" charset="0"/>
              </a:rPr>
              <a:t>i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nst </a:t>
            </a:r>
            <a:r>
              <a:rPr lang="en-AU" sz="2000" b="0" spc="5" dirty="0">
                <a:effectLst/>
                <a:latin typeface="+mj-lt"/>
                <a:ea typeface="Calibri" panose="020F0502020204030204" pitchFamily="34" charset="0"/>
              </a:rPr>
              <a:t>t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he</a:t>
            </a:r>
            <a:r>
              <a:rPr lang="en-AU" sz="2000" b="0" spc="-2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AU" sz="2000" b="0" spc="5" dirty="0">
                <a:effectLst/>
                <a:latin typeface="+mj-lt"/>
                <a:ea typeface="Calibri" panose="020F0502020204030204" pitchFamily="34" charset="0"/>
              </a:rPr>
              <a:t>f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o</a:t>
            </a:r>
            <a:r>
              <a:rPr lang="en-AU" sz="2000" b="0" spc="-5" dirty="0">
                <a:effectLst/>
                <a:latin typeface="+mj-lt"/>
                <a:ea typeface="Calibri" panose="020F0502020204030204" pitchFamily="34" charset="0"/>
              </a:rPr>
              <a:t>ll</a:t>
            </a:r>
            <a:r>
              <a:rPr lang="en-AU" sz="2000" b="0" spc="10" dirty="0">
                <a:effectLst/>
                <a:latin typeface="+mj-lt"/>
                <a:ea typeface="Calibri" panose="020F0502020204030204" pitchFamily="34" charset="0"/>
              </a:rPr>
              <a:t>o</a:t>
            </a:r>
            <a:r>
              <a:rPr lang="en-AU" sz="2000" b="0" spc="-20" dirty="0">
                <a:effectLst/>
                <a:latin typeface="+mj-lt"/>
                <a:ea typeface="Calibri" panose="020F0502020204030204" pitchFamily="34" charset="0"/>
              </a:rPr>
              <a:t>w</a:t>
            </a:r>
            <a:r>
              <a:rPr lang="en-AU" sz="2000" b="0" spc="-5" dirty="0">
                <a:effectLst/>
                <a:latin typeface="+mj-lt"/>
                <a:ea typeface="Calibri" panose="020F0502020204030204" pitchFamily="34" charset="0"/>
              </a:rPr>
              <a:t>i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ng</a:t>
            </a:r>
            <a:r>
              <a:rPr lang="en-AU" sz="2000" b="0" spc="15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c</a:t>
            </a:r>
            <a:r>
              <a:rPr lang="en-AU" sz="2000" b="0" spc="5" dirty="0">
                <a:effectLst/>
                <a:latin typeface="+mj-lt"/>
                <a:ea typeface="Calibri" panose="020F0502020204030204" pitchFamily="34" charset="0"/>
              </a:rPr>
              <a:t>r</a:t>
            </a:r>
            <a:r>
              <a:rPr lang="en-AU" sz="2000" b="0" spc="-5" dirty="0">
                <a:effectLst/>
                <a:latin typeface="+mj-lt"/>
                <a:ea typeface="Calibri" panose="020F0502020204030204" pitchFamily="34" charset="0"/>
              </a:rPr>
              <a:t>i</a:t>
            </a:r>
            <a:r>
              <a:rPr lang="en-AU" sz="2000" b="0" spc="5" dirty="0">
                <a:effectLst/>
                <a:latin typeface="+mj-lt"/>
                <a:ea typeface="Calibri" panose="020F0502020204030204" pitchFamily="34" charset="0"/>
              </a:rPr>
              <a:t>t</a:t>
            </a:r>
            <a:r>
              <a:rPr lang="en-AU" sz="2000" b="0" spc="-15" dirty="0">
                <a:effectLst/>
                <a:latin typeface="+mj-lt"/>
                <a:ea typeface="Calibri" panose="020F0502020204030204" pitchFamily="34" charset="0"/>
              </a:rPr>
              <a:t>e</a:t>
            </a:r>
            <a:r>
              <a:rPr lang="en-AU" sz="2000" b="0" spc="5" dirty="0">
                <a:effectLst/>
                <a:latin typeface="+mj-lt"/>
                <a:ea typeface="Calibri" panose="020F0502020204030204" pitchFamily="34" charset="0"/>
              </a:rPr>
              <a:t>r</a:t>
            </a:r>
            <a:r>
              <a:rPr lang="en-AU" sz="2000" b="0" spc="-5" dirty="0">
                <a:effectLst/>
                <a:latin typeface="+mj-lt"/>
                <a:ea typeface="Calibri" panose="020F0502020204030204" pitchFamily="34" charset="0"/>
              </a:rPr>
              <a:t>i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a:</a:t>
            </a:r>
            <a:endParaRPr lang="en-AU" sz="2000" b="0" dirty="0">
              <a:latin typeface="+mj-lt"/>
              <a:ea typeface="Calibri" panose="020F0502020204030204" pitchFamily="34" charset="0"/>
            </a:endParaRPr>
          </a:p>
          <a:p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cons</a:t>
            </a:r>
            <a:r>
              <a:rPr lang="en-AU" sz="2000" b="0" spc="5" dirty="0">
                <a:effectLst/>
                <a:latin typeface="+mj-lt"/>
                <a:ea typeface="Calibri" panose="020F0502020204030204" pitchFamily="34" charset="0"/>
              </a:rPr>
              <a:t>tr</a:t>
            </a:r>
            <a:r>
              <a:rPr lang="en-AU" sz="2000" b="0" spc="-15" dirty="0">
                <a:effectLst/>
                <a:latin typeface="+mj-lt"/>
                <a:ea typeface="Calibri" panose="020F0502020204030204" pitchFamily="34" charset="0"/>
              </a:rPr>
              <a:t>u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c</a:t>
            </a:r>
            <a:r>
              <a:rPr lang="en-AU" sz="2000" b="0" spc="5" dirty="0">
                <a:effectLst/>
                <a:latin typeface="+mj-lt"/>
                <a:ea typeface="Calibri" panose="020F0502020204030204" pitchFamily="34" charset="0"/>
              </a:rPr>
              <a:t>t</a:t>
            </a:r>
            <a:r>
              <a:rPr lang="en-AU" sz="2000" b="0" spc="-5" dirty="0">
                <a:effectLst/>
                <a:latin typeface="+mj-lt"/>
                <a:ea typeface="Calibri" panose="020F0502020204030204" pitchFamily="34" charset="0"/>
              </a:rPr>
              <a:t>i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on</a:t>
            </a:r>
            <a:r>
              <a:rPr lang="en-AU" sz="2000" b="0" spc="5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AU" sz="2000" b="0" spc="-15" dirty="0">
                <a:effectLst/>
                <a:latin typeface="+mj-lt"/>
                <a:ea typeface="Calibri" panose="020F0502020204030204" pitchFamily="34" charset="0"/>
              </a:rPr>
              <a:t>o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f</a:t>
            </a:r>
            <a:r>
              <a:rPr lang="en-AU" sz="2000" b="0" spc="1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a</a:t>
            </a:r>
            <a:r>
              <a:rPr lang="en-AU" sz="2000" b="0" spc="-1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coh</a:t>
            </a:r>
            <a:r>
              <a:rPr lang="en-AU" sz="2000" b="0" spc="-15" dirty="0">
                <a:effectLst/>
                <a:latin typeface="+mj-lt"/>
                <a:ea typeface="Calibri" panose="020F0502020204030204" pitchFamily="34" charset="0"/>
              </a:rPr>
              <a:t>e</a:t>
            </a:r>
            <a:r>
              <a:rPr lang="en-AU" sz="2000" b="0" spc="5" dirty="0">
                <a:effectLst/>
                <a:latin typeface="+mj-lt"/>
                <a:ea typeface="Calibri" panose="020F0502020204030204" pitchFamily="34" charset="0"/>
              </a:rPr>
              <a:t>r</a:t>
            </a:r>
            <a:r>
              <a:rPr lang="en-AU" sz="2000" b="0" spc="-15" dirty="0">
                <a:effectLst/>
                <a:latin typeface="+mj-lt"/>
                <a:ea typeface="Calibri" panose="020F0502020204030204" pitchFamily="34" charset="0"/>
              </a:rPr>
              <a:t>e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nt</a:t>
            </a:r>
            <a:r>
              <a:rPr lang="en-AU" sz="2000" b="0" spc="1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and</a:t>
            </a:r>
            <a:r>
              <a:rPr lang="en-AU" sz="2000" b="0" spc="-1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AU" sz="2000" b="0" spc="5" dirty="0">
                <a:effectLst/>
                <a:latin typeface="+mj-lt"/>
                <a:ea typeface="Calibri" panose="020F0502020204030204" pitchFamily="34" charset="0"/>
              </a:rPr>
              <a:t>r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e</a:t>
            </a:r>
            <a:r>
              <a:rPr lang="en-AU" sz="2000" b="0" spc="-5" dirty="0">
                <a:effectLst/>
                <a:latin typeface="+mj-lt"/>
                <a:ea typeface="Calibri" panose="020F0502020204030204" pitchFamily="34" charset="0"/>
              </a:rPr>
              <a:t>l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e</a:t>
            </a:r>
            <a:r>
              <a:rPr lang="en-AU" sz="2000" b="0" spc="-10" dirty="0">
                <a:effectLst/>
                <a:latin typeface="+mj-lt"/>
                <a:ea typeface="Calibri" panose="020F0502020204030204" pitchFamily="34" charset="0"/>
              </a:rPr>
              <a:t>v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ant</a:t>
            </a:r>
            <a:r>
              <a:rPr lang="en-AU" sz="2000" b="0" spc="1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h</a:t>
            </a:r>
            <a:r>
              <a:rPr lang="en-AU" sz="2000" b="0" spc="-5" dirty="0">
                <a:effectLst/>
                <a:latin typeface="+mj-lt"/>
                <a:ea typeface="Calibri" panose="020F0502020204030204" pitchFamily="34" charset="0"/>
              </a:rPr>
              <a:t>i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s</a:t>
            </a:r>
            <a:r>
              <a:rPr lang="en-AU" sz="2000" b="0" spc="5" dirty="0">
                <a:effectLst/>
                <a:latin typeface="+mj-lt"/>
                <a:ea typeface="Calibri" panose="020F0502020204030204" pitchFamily="34" charset="0"/>
              </a:rPr>
              <a:t>t</a:t>
            </a:r>
            <a:r>
              <a:rPr lang="en-AU" sz="2000" b="0" spc="-15" dirty="0">
                <a:effectLst/>
                <a:latin typeface="+mj-lt"/>
                <a:ea typeface="Calibri" panose="020F0502020204030204" pitchFamily="34" charset="0"/>
              </a:rPr>
              <a:t>o</a:t>
            </a:r>
            <a:r>
              <a:rPr lang="en-AU" sz="2000" b="0" spc="5" dirty="0">
                <a:effectLst/>
                <a:latin typeface="+mj-lt"/>
                <a:ea typeface="Calibri" panose="020F0502020204030204" pitchFamily="34" charset="0"/>
              </a:rPr>
              <a:t>r</a:t>
            </a:r>
            <a:r>
              <a:rPr lang="en-AU" sz="2000" b="0" spc="-5" dirty="0">
                <a:effectLst/>
                <a:latin typeface="+mj-lt"/>
                <a:ea typeface="Calibri" panose="020F0502020204030204" pitchFamily="34" charset="0"/>
              </a:rPr>
              <a:t>i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cal</a:t>
            </a:r>
            <a:r>
              <a:rPr lang="en-AU" sz="2000" b="0" spc="-1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a</a:t>
            </a:r>
            <a:r>
              <a:rPr lang="en-AU" sz="2000" b="0" spc="-10" dirty="0">
                <a:effectLst/>
                <a:latin typeface="+mj-lt"/>
                <a:ea typeface="Calibri" panose="020F0502020204030204" pitchFamily="34" charset="0"/>
              </a:rPr>
              <a:t>r</a:t>
            </a:r>
            <a:r>
              <a:rPr lang="en-AU" sz="2000" b="0" spc="10" dirty="0">
                <a:effectLst/>
                <a:latin typeface="+mj-lt"/>
                <a:ea typeface="Calibri" panose="020F0502020204030204" pitchFamily="34" charset="0"/>
              </a:rPr>
              <a:t>g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u</a:t>
            </a:r>
            <a:r>
              <a:rPr lang="en-AU" sz="2000" b="0" spc="5" dirty="0">
                <a:effectLst/>
                <a:latin typeface="+mj-lt"/>
                <a:ea typeface="Calibri" panose="020F0502020204030204" pitchFamily="34" charset="0"/>
              </a:rPr>
              <a:t>m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e</a:t>
            </a:r>
            <a:r>
              <a:rPr lang="en-AU" sz="2000" b="0" spc="-15" dirty="0">
                <a:effectLst/>
                <a:latin typeface="+mj-lt"/>
                <a:ea typeface="Calibri" panose="020F0502020204030204" pitchFamily="34" charset="0"/>
              </a:rPr>
              <a:t>n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t </a:t>
            </a:r>
            <a:r>
              <a:rPr lang="en-AU" sz="2000" b="0" spc="5" dirty="0">
                <a:effectLst/>
                <a:latin typeface="+mj-lt"/>
                <a:ea typeface="Calibri" panose="020F0502020204030204" pitchFamily="34" charset="0"/>
              </a:rPr>
              <a:t>t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hat add</a:t>
            </a:r>
            <a:r>
              <a:rPr lang="en-AU" sz="2000" b="0" spc="5" dirty="0">
                <a:effectLst/>
                <a:latin typeface="+mj-lt"/>
                <a:ea typeface="Calibri" panose="020F0502020204030204" pitchFamily="34" charset="0"/>
              </a:rPr>
              <a:t>r</a:t>
            </a:r>
            <a:r>
              <a:rPr lang="en-AU" sz="2000" b="0" spc="-15" dirty="0">
                <a:effectLst/>
                <a:latin typeface="+mj-lt"/>
                <a:ea typeface="Calibri" panose="020F0502020204030204" pitchFamily="34" charset="0"/>
              </a:rPr>
              <a:t>e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sses</a:t>
            </a:r>
            <a:r>
              <a:rPr lang="en-AU" sz="2000" b="0" spc="-5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AU" sz="2000" b="0" spc="5" dirty="0">
                <a:effectLst/>
                <a:latin typeface="+mj-lt"/>
                <a:ea typeface="Calibri" panose="020F0502020204030204" pitchFamily="34" charset="0"/>
              </a:rPr>
              <a:t>t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he</a:t>
            </a:r>
            <a:r>
              <a:rPr lang="en-AU" sz="2000" b="0" spc="-1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spec</a:t>
            </a:r>
            <a:r>
              <a:rPr lang="en-AU" sz="2000" b="0" spc="-20" dirty="0">
                <a:effectLst/>
                <a:latin typeface="+mj-lt"/>
                <a:ea typeface="Calibri" panose="020F0502020204030204" pitchFamily="34" charset="0"/>
              </a:rPr>
              <a:t>i</a:t>
            </a:r>
            <a:r>
              <a:rPr lang="en-AU" sz="2000" b="0" spc="15" dirty="0">
                <a:effectLst/>
                <a:latin typeface="+mj-lt"/>
                <a:ea typeface="Calibri" panose="020F0502020204030204" pitchFamily="34" charset="0"/>
              </a:rPr>
              <a:t>f</a:t>
            </a:r>
            <a:r>
              <a:rPr lang="en-AU" sz="2000" b="0" spc="-5" dirty="0">
                <a:effectLst/>
                <a:latin typeface="+mj-lt"/>
                <a:ea typeface="Calibri" panose="020F0502020204030204" pitchFamily="34" charset="0"/>
              </a:rPr>
              <a:t>i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c de</a:t>
            </a:r>
            <a:r>
              <a:rPr lang="en-AU" sz="2000" b="0" spc="5" dirty="0">
                <a:effectLst/>
                <a:latin typeface="+mj-lt"/>
                <a:ea typeface="Calibri" panose="020F0502020204030204" pitchFamily="34" charset="0"/>
              </a:rPr>
              <a:t>m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ands</a:t>
            </a:r>
            <a:r>
              <a:rPr lang="en-AU" sz="2000" b="0" spc="5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AU" sz="2000" b="0" spc="-15" dirty="0">
                <a:effectLst/>
                <a:latin typeface="+mj-lt"/>
                <a:ea typeface="Calibri" panose="020F0502020204030204" pitchFamily="34" charset="0"/>
              </a:rPr>
              <a:t>o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f </a:t>
            </a:r>
            <a:r>
              <a:rPr lang="en-AU" sz="2000" b="0" spc="5" dirty="0">
                <a:effectLst/>
                <a:latin typeface="+mj-lt"/>
                <a:ea typeface="Calibri" panose="020F0502020204030204" pitchFamily="34" charset="0"/>
              </a:rPr>
              <a:t>t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he</a:t>
            </a:r>
            <a:r>
              <a:rPr lang="en-AU" sz="2000" b="0" spc="-1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essay</a:t>
            </a:r>
            <a:r>
              <a:rPr lang="en-AU" sz="2000" b="0" spc="-2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ques</a:t>
            </a:r>
            <a:r>
              <a:rPr lang="en-AU" sz="2000" b="0" spc="5" dirty="0">
                <a:effectLst/>
                <a:latin typeface="+mj-lt"/>
                <a:ea typeface="Calibri" panose="020F0502020204030204" pitchFamily="34" charset="0"/>
              </a:rPr>
              <a:t>t</a:t>
            </a:r>
            <a:r>
              <a:rPr lang="en-AU" sz="2000" b="0" spc="-5" dirty="0">
                <a:effectLst/>
                <a:latin typeface="+mj-lt"/>
                <a:ea typeface="Calibri" panose="020F0502020204030204" pitchFamily="34" charset="0"/>
              </a:rPr>
              <a:t>i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on</a:t>
            </a:r>
            <a:endParaRPr lang="en-AU" sz="2000" b="0" dirty="0">
              <a:latin typeface="+mj-lt"/>
              <a:ea typeface="Calibri" panose="020F0502020204030204" pitchFamily="34" charset="0"/>
            </a:endParaRPr>
          </a:p>
          <a:p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de</a:t>
            </a:r>
            <a:r>
              <a:rPr lang="en-AU" sz="2000" b="0" spc="5" dirty="0">
                <a:effectLst/>
                <a:latin typeface="+mj-lt"/>
                <a:ea typeface="Calibri" panose="020F0502020204030204" pitchFamily="34" charset="0"/>
              </a:rPr>
              <a:t>m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ons</a:t>
            </a:r>
            <a:r>
              <a:rPr lang="en-AU" sz="2000" b="0" spc="-5" dirty="0">
                <a:effectLst/>
                <a:latin typeface="+mj-lt"/>
                <a:ea typeface="Calibri" panose="020F0502020204030204" pitchFamily="34" charset="0"/>
              </a:rPr>
              <a:t>t</a:t>
            </a:r>
            <a:r>
              <a:rPr lang="en-AU" sz="2000" b="0" spc="5" dirty="0">
                <a:effectLst/>
                <a:latin typeface="+mj-lt"/>
                <a:ea typeface="Calibri" panose="020F0502020204030204" pitchFamily="34" charset="0"/>
              </a:rPr>
              <a:t>r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a</a:t>
            </a:r>
            <a:r>
              <a:rPr lang="en-AU" sz="2000" b="0" spc="5" dirty="0">
                <a:effectLst/>
                <a:latin typeface="+mj-lt"/>
                <a:ea typeface="Calibri" panose="020F0502020204030204" pitchFamily="34" charset="0"/>
              </a:rPr>
              <a:t>t</a:t>
            </a:r>
            <a:r>
              <a:rPr lang="en-AU" sz="2000" b="0" spc="-5" dirty="0">
                <a:effectLst/>
                <a:latin typeface="+mj-lt"/>
                <a:ea typeface="Calibri" panose="020F0502020204030204" pitchFamily="34" charset="0"/>
              </a:rPr>
              <a:t>i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on</a:t>
            </a:r>
            <a:r>
              <a:rPr lang="en-AU" sz="2000" b="0" spc="-1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AU" sz="2000" b="0" spc="-15" dirty="0">
                <a:effectLst/>
                <a:latin typeface="+mj-lt"/>
                <a:ea typeface="Calibri" panose="020F0502020204030204" pitchFamily="34" charset="0"/>
              </a:rPr>
              <a:t>o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f</a:t>
            </a:r>
            <a:r>
              <a:rPr lang="en-AU" sz="2000" b="0" spc="1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h</a:t>
            </a:r>
            <a:r>
              <a:rPr lang="en-AU" sz="2000" b="0" spc="-5" dirty="0">
                <a:effectLst/>
                <a:latin typeface="+mj-lt"/>
                <a:ea typeface="Calibri" panose="020F0502020204030204" pitchFamily="34" charset="0"/>
              </a:rPr>
              <a:t>i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s</a:t>
            </a:r>
            <a:r>
              <a:rPr lang="en-AU" sz="2000" b="0" spc="5" dirty="0">
                <a:effectLst/>
                <a:latin typeface="+mj-lt"/>
                <a:ea typeface="Calibri" panose="020F0502020204030204" pitchFamily="34" charset="0"/>
              </a:rPr>
              <a:t>t</a:t>
            </a:r>
            <a:r>
              <a:rPr lang="en-AU" sz="2000" b="0" spc="-15" dirty="0">
                <a:effectLst/>
                <a:latin typeface="+mj-lt"/>
                <a:ea typeface="Calibri" panose="020F0502020204030204" pitchFamily="34" charset="0"/>
              </a:rPr>
              <a:t>o</a:t>
            </a:r>
            <a:r>
              <a:rPr lang="en-AU" sz="2000" b="0" spc="5" dirty="0">
                <a:effectLst/>
                <a:latin typeface="+mj-lt"/>
                <a:ea typeface="Calibri" panose="020F0502020204030204" pitchFamily="34" charset="0"/>
              </a:rPr>
              <a:t>r</a:t>
            </a:r>
            <a:r>
              <a:rPr lang="en-AU" sz="2000" b="0" spc="-5" dirty="0">
                <a:effectLst/>
                <a:latin typeface="+mj-lt"/>
                <a:ea typeface="Calibri" panose="020F0502020204030204" pitchFamily="34" charset="0"/>
              </a:rPr>
              <a:t>i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cal </a:t>
            </a:r>
            <a:r>
              <a:rPr lang="en-AU" sz="2000" b="0" spc="10" dirty="0">
                <a:effectLst/>
                <a:latin typeface="+mj-lt"/>
                <a:ea typeface="Calibri" panose="020F0502020204030204" pitchFamily="34" charset="0"/>
              </a:rPr>
              <a:t>k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no</a:t>
            </a:r>
            <a:r>
              <a:rPr lang="en-AU" sz="2000" b="0" spc="-20" dirty="0">
                <a:effectLst/>
                <a:latin typeface="+mj-lt"/>
                <a:ea typeface="Calibri" panose="020F0502020204030204" pitchFamily="34" charset="0"/>
              </a:rPr>
              <a:t>w</a:t>
            </a:r>
            <a:r>
              <a:rPr lang="en-AU" sz="2000" b="0" spc="-5" dirty="0">
                <a:effectLst/>
                <a:latin typeface="+mj-lt"/>
                <a:ea typeface="Calibri" panose="020F0502020204030204" pitchFamily="34" charset="0"/>
              </a:rPr>
              <a:t>l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ed</a:t>
            </a:r>
            <a:r>
              <a:rPr lang="en-AU" sz="2000" b="0" spc="10" dirty="0">
                <a:effectLst/>
                <a:latin typeface="+mj-lt"/>
                <a:ea typeface="Calibri" panose="020F0502020204030204" pitchFamily="34" charset="0"/>
              </a:rPr>
              <a:t>g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e</a:t>
            </a:r>
            <a:r>
              <a:rPr lang="en-AU" sz="2000" b="0" spc="-1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AU" sz="2000" b="0" spc="5" dirty="0">
                <a:effectLst/>
                <a:latin typeface="+mj-lt"/>
                <a:ea typeface="Calibri" panose="020F0502020204030204" pitchFamily="34" charset="0"/>
              </a:rPr>
              <a:t>t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hat </a:t>
            </a:r>
            <a:r>
              <a:rPr lang="en-AU" sz="2000" b="0" spc="-5" dirty="0">
                <a:effectLst/>
                <a:latin typeface="+mj-lt"/>
                <a:ea typeface="Calibri" panose="020F0502020204030204" pitchFamily="34" charset="0"/>
              </a:rPr>
              <a:t>i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s</a:t>
            </a:r>
            <a:r>
              <a:rPr lang="en-AU" sz="2000" b="0" spc="5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AU" sz="2000" b="0" spc="-15" dirty="0">
                <a:effectLst/>
                <a:latin typeface="+mj-lt"/>
                <a:ea typeface="Calibri" panose="020F0502020204030204" pitchFamily="34" charset="0"/>
              </a:rPr>
              <a:t>a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c</a:t>
            </a:r>
            <a:r>
              <a:rPr lang="en-AU" sz="2000" b="0" spc="-10" dirty="0">
                <a:effectLst/>
                <a:latin typeface="+mj-lt"/>
                <a:ea typeface="Calibri" panose="020F0502020204030204" pitchFamily="34" charset="0"/>
              </a:rPr>
              <a:t>c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u</a:t>
            </a:r>
            <a:r>
              <a:rPr lang="en-AU" sz="2000" b="0" spc="5" dirty="0">
                <a:effectLst/>
                <a:latin typeface="+mj-lt"/>
                <a:ea typeface="Calibri" panose="020F0502020204030204" pitchFamily="34" charset="0"/>
              </a:rPr>
              <a:t>r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a</a:t>
            </a:r>
            <a:r>
              <a:rPr lang="en-AU" sz="2000" b="0" spc="5" dirty="0">
                <a:effectLst/>
                <a:latin typeface="+mj-lt"/>
                <a:ea typeface="Calibri" panose="020F0502020204030204" pitchFamily="34" charset="0"/>
              </a:rPr>
              <a:t>t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e</a:t>
            </a:r>
            <a:r>
              <a:rPr lang="en-AU" sz="2000" b="0" spc="-1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and</a:t>
            </a:r>
            <a:r>
              <a:rPr lang="en-AU" sz="2000" b="0" spc="5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ap</a:t>
            </a:r>
            <a:r>
              <a:rPr lang="en-AU" sz="2000" b="0" spc="-15" dirty="0">
                <a:effectLst/>
                <a:latin typeface="+mj-lt"/>
                <a:ea typeface="Calibri" panose="020F0502020204030204" pitchFamily="34" charset="0"/>
              </a:rPr>
              <a:t>p</a:t>
            </a:r>
            <a:r>
              <a:rPr lang="en-AU" sz="2000" b="0" spc="5" dirty="0">
                <a:effectLst/>
                <a:latin typeface="+mj-lt"/>
                <a:ea typeface="Calibri" panose="020F0502020204030204" pitchFamily="34" charset="0"/>
              </a:rPr>
              <a:t>r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op</a:t>
            </a:r>
            <a:r>
              <a:rPr lang="en-AU" sz="2000" b="0" spc="5" dirty="0">
                <a:effectLst/>
                <a:latin typeface="+mj-lt"/>
                <a:ea typeface="Calibri" panose="020F0502020204030204" pitchFamily="34" charset="0"/>
              </a:rPr>
              <a:t>r</a:t>
            </a:r>
            <a:r>
              <a:rPr lang="en-AU" sz="2000" b="0" spc="-5" dirty="0">
                <a:effectLst/>
                <a:latin typeface="+mj-lt"/>
                <a:ea typeface="Calibri" panose="020F0502020204030204" pitchFamily="34" charset="0"/>
              </a:rPr>
              <a:t>i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a</a:t>
            </a:r>
            <a:r>
              <a:rPr lang="en-AU" sz="2000" b="0" spc="5" dirty="0">
                <a:effectLst/>
                <a:latin typeface="+mj-lt"/>
                <a:ea typeface="Calibri" panose="020F0502020204030204" pitchFamily="34" charset="0"/>
              </a:rPr>
              <a:t>t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e</a:t>
            </a:r>
            <a:r>
              <a:rPr lang="en-AU" sz="2000" b="0" spc="-2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AU" sz="2000" b="0" spc="15" dirty="0">
                <a:effectLst/>
                <a:latin typeface="+mj-lt"/>
                <a:ea typeface="Calibri" panose="020F0502020204030204" pitchFamily="34" charset="0"/>
              </a:rPr>
              <a:t>f</a:t>
            </a:r>
            <a:r>
              <a:rPr lang="en-AU" sz="2000" b="0" spc="-15" dirty="0">
                <a:effectLst/>
                <a:latin typeface="+mj-lt"/>
                <a:ea typeface="Calibri" panose="020F0502020204030204" pitchFamily="34" charset="0"/>
              </a:rPr>
              <a:t>o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r </a:t>
            </a:r>
            <a:r>
              <a:rPr lang="en-AU" sz="2000" b="0" spc="5" dirty="0">
                <a:effectLst/>
                <a:latin typeface="+mj-lt"/>
                <a:ea typeface="Calibri" panose="020F0502020204030204" pitchFamily="34" charset="0"/>
              </a:rPr>
              <a:t>t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he</a:t>
            </a:r>
            <a:r>
              <a:rPr lang="en-AU" sz="2000" b="0" spc="-1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essay</a:t>
            </a:r>
            <a:r>
              <a:rPr lang="en-AU" sz="2000" b="0" spc="-2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AU" sz="2000" b="0" spc="10" dirty="0">
                <a:effectLst/>
                <a:latin typeface="+mj-lt"/>
                <a:ea typeface="Calibri" panose="020F0502020204030204" pitchFamily="34" charset="0"/>
              </a:rPr>
              <a:t>q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ues</a:t>
            </a:r>
            <a:r>
              <a:rPr lang="en-AU" sz="2000" b="0" spc="5" dirty="0">
                <a:effectLst/>
                <a:latin typeface="+mj-lt"/>
                <a:ea typeface="Calibri" panose="020F0502020204030204" pitchFamily="34" charset="0"/>
              </a:rPr>
              <a:t>t</a:t>
            </a:r>
            <a:r>
              <a:rPr lang="en-AU" sz="2000" b="0" spc="-5" dirty="0">
                <a:effectLst/>
                <a:latin typeface="+mj-lt"/>
                <a:ea typeface="Calibri" panose="020F0502020204030204" pitchFamily="34" charset="0"/>
              </a:rPr>
              <a:t>i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on</a:t>
            </a:r>
            <a:endParaRPr lang="en-AU" sz="2000" b="0" dirty="0">
              <a:latin typeface="+mj-lt"/>
              <a:ea typeface="Calibri" panose="020F0502020204030204" pitchFamily="34" charset="0"/>
            </a:endParaRPr>
          </a:p>
          <a:p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application </a:t>
            </a:r>
            <a:r>
              <a:rPr lang="en-AU" sz="2000" b="0" spc="-15" dirty="0">
                <a:effectLst/>
                <a:latin typeface="+mj-lt"/>
                <a:ea typeface="Calibri" panose="020F0502020204030204" pitchFamily="34" charset="0"/>
              </a:rPr>
              <a:t>o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f</a:t>
            </a:r>
            <a:r>
              <a:rPr lang="en-AU" sz="2000" b="0" spc="1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h</a:t>
            </a:r>
            <a:r>
              <a:rPr lang="en-AU" sz="2000" b="0" spc="-5" dirty="0">
                <a:effectLst/>
                <a:latin typeface="+mj-lt"/>
                <a:ea typeface="Calibri" panose="020F0502020204030204" pitchFamily="34" charset="0"/>
              </a:rPr>
              <a:t>i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s</a:t>
            </a:r>
            <a:r>
              <a:rPr lang="en-AU" sz="2000" b="0" spc="5" dirty="0">
                <a:effectLst/>
                <a:latin typeface="+mj-lt"/>
                <a:ea typeface="Calibri" panose="020F0502020204030204" pitchFamily="34" charset="0"/>
              </a:rPr>
              <a:t>t</a:t>
            </a:r>
            <a:r>
              <a:rPr lang="en-AU" sz="2000" b="0" spc="-15" dirty="0">
                <a:effectLst/>
                <a:latin typeface="+mj-lt"/>
                <a:ea typeface="Calibri" panose="020F0502020204030204" pitchFamily="34" charset="0"/>
              </a:rPr>
              <a:t>o</a:t>
            </a:r>
            <a:r>
              <a:rPr lang="en-AU" sz="2000" b="0" spc="5" dirty="0">
                <a:effectLst/>
                <a:latin typeface="+mj-lt"/>
                <a:ea typeface="Calibri" panose="020F0502020204030204" pitchFamily="34" charset="0"/>
              </a:rPr>
              <a:t>r</a:t>
            </a:r>
            <a:r>
              <a:rPr lang="en-AU" sz="2000" b="0" spc="-5" dirty="0">
                <a:effectLst/>
                <a:latin typeface="+mj-lt"/>
                <a:ea typeface="Calibri" panose="020F0502020204030204" pitchFamily="34" charset="0"/>
              </a:rPr>
              <a:t>i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cal </a:t>
            </a:r>
            <a:r>
              <a:rPr lang="en-AU" sz="2000" b="0" spc="5" dirty="0">
                <a:effectLst/>
                <a:latin typeface="+mj-lt"/>
                <a:ea typeface="Calibri" panose="020F0502020204030204" pitchFamily="34" charset="0"/>
              </a:rPr>
              <a:t>t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h</a:t>
            </a:r>
            <a:r>
              <a:rPr lang="en-AU" sz="2000" b="0" spc="-5" dirty="0">
                <a:effectLst/>
                <a:latin typeface="+mj-lt"/>
                <a:ea typeface="Calibri" panose="020F0502020204030204" pitchFamily="34" charset="0"/>
              </a:rPr>
              <a:t>i</a:t>
            </a:r>
            <a:r>
              <a:rPr lang="en-AU" sz="2000" b="0" spc="-15" dirty="0">
                <a:effectLst/>
                <a:latin typeface="+mj-lt"/>
                <a:ea typeface="Calibri" panose="020F0502020204030204" pitchFamily="34" charset="0"/>
              </a:rPr>
              <a:t>n</a:t>
            </a:r>
            <a:r>
              <a:rPr lang="en-AU" sz="2000" b="0" spc="10" dirty="0">
                <a:effectLst/>
                <a:latin typeface="+mj-lt"/>
                <a:ea typeface="Calibri" panose="020F0502020204030204" pitchFamily="34" charset="0"/>
              </a:rPr>
              <a:t>k</a:t>
            </a:r>
            <a:r>
              <a:rPr lang="en-AU" sz="2000" b="0" spc="-5" dirty="0">
                <a:effectLst/>
                <a:latin typeface="+mj-lt"/>
                <a:ea typeface="Calibri" panose="020F0502020204030204" pitchFamily="34" charset="0"/>
              </a:rPr>
              <a:t>i</a:t>
            </a:r>
            <a:r>
              <a:rPr lang="en-AU" sz="2000" b="0" spc="-15" dirty="0">
                <a:effectLst/>
                <a:latin typeface="+mj-lt"/>
                <a:ea typeface="Calibri" panose="020F0502020204030204" pitchFamily="34" charset="0"/>
              </a:rPr>
              <a:t>n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g</a:t>
            </a:r>
            <a:r>
              <a:rPr lang="en-AU" sz="2000" b="0" spc="5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concep</a:t>
            </a:r>
            <a:r>
              <a:rPr lang="en-AU" sz="2000" b="0" spc="5" dirty="0">
                <a:effectLst/>
                <a:latin typeface="+mj-lt"/>
                <a:ea typeface="Calibri" panose="020F0502020204030204" pitchFamily="34" charset="0"/>
              </a:rPr>
              <a:t>t</a:t>
            </a:r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s such as cause and consequence, continuity and change, and/or historical significance</a:t>
            </a:r>
            <a:endParaRPr lang="en-AU" sz="2000" b="0" dirty="0">
              <a:latin typeface="+mj-lt"/>
              <a:ea typeface="Calibri" panose="020F0502020204030204" pitchFamily="34" charset="0"/>
            </a:endParaRPr>
          </a:p>
          <a:p>
            <a:r>
              <a:rPr lang="en-AU" sz="2000" b="0" dirty="0">
                <a:effectLst/>
                <a:latin typeface="+mj-lt"/>
                <a:ea typeface="Calibri" panose="020F0502020204030204" pitchFamily="34" charset="0"/>
              </a:rPr>
              <a:t>use of sources as evidence to support a historical argument, including a range of primary sources, perspectives and historical interpretations.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35150435"/>
      </p:ext>
    </p:extLst>
  </p:cSld>
  <p:clrMapOvr>
    <a:masterClrMapping/>
  </p:clrMapOvr>
  <p:transition advTm="43394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243E1-746B-442C-8EF0-E9579F979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/>
              <a:t>Anna is studying Ancient History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B77FCF-B237-4F87-9EEC-8B4478CBC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558132"/>
            <a:ext cx="4320480" cy="479822"/>
          </a:xfrm>
        </p:spPr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Section A </a:t>
            </a:r>
            <a:r>
              <a:rPr lang="en-A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AU" dirty="0">
                <a:solidFill>
                  <a:srgbClr val="00B050"/>
                </a:solidFill>
              </a:rPr>
              <a:t> Sources </a:t>
            </a:r>
          </a:p>
          <a:p>
            <a:r>
              <a:rPr lang="en-AU" dirty="0">
                <a:solidFill>
                  <a:srgbClr val="00B050"/>
                </a:solidFill>
              </a:rPr>
              <a:t>(AOS1 and AOS2)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6F2866-FB2F-4A4F-BE92-06D39ED17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5219" y="2283718"/>
            <a:ext cx="4320480" cy="2304256"/>
          </a:xfrm>
        </p:spPr>
        <p:txBody>
          <a:bodyPr/>
          <a:lstStyle/>
          <a:p>
            <a:r>
              <a:rPr lang="en-AU" dirty="0"/>
              <a:t>Q1 Egypt (25 marks)</a:t>
            </a:r>
          </a:p>
          <a:p>
            <a:r>
              <a:rPr lang="en-AU" dirty="0"/>
              <a:t>Q3 Rome  (25 marks)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DF5275-27E6-464D-8045-303ED820DA9E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638357" y="1558132"/>
            <a:ext cx="4320480" cy="479822"/>
          </a:xfrm>
        </p:spPr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Section B </a:t>
            </a:r>
            <a:r>
              <a:rPr lang="en-A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AU" dirty="0">
                <a:solidFill>
                  <a:srgbClr val="00B050"/>
                </a:solidFill>
              </a:rPr>
              <a:t> Essay </a:t>
            </a:r>
          </a:p>
          <a:p>
            <a:r>
              <a:rPr lang="en-AU" dirty="0">
                <a:solidFill>
                  <a:srgbClr val="00B050"/>
                </a:solidFill>
              </a:rPr>
              <a:t>(AOS1 and/or AOS2)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07FF41-9692-4C99-AF32-8D5C3877F13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679715" y="2283718"/>
            <a:ext cx="4320480" cy="2304256"/>
          </a:xfrm>
        </p:spPr>
        <p:txBody>
          <a:bodyPr/>
          <a:lstStyle/>
          <a:p>
            <a:r>
              <a:rPr lang="en-AU" dirty="0"/>
              <a:t>Q1 Egypt essay </a:t>
            </a:r>
          </a:p>
          <a:p>
            <a:pPr marL="0" indent="0">
              <a:buNone/>
            </a:pPr>
            <a:r>
              <a:rPr lang="en-AU" dirty="0"/>
              <a:t>              </a:t>
            </a:r>
            <a:r>
              <a:rPr lang="en-AU" u="sng" dirty="0"/>
              <a:t>OR</a:t>
            </a:r>
          </a:p>
          <a:p>
            <a:r>
              <a:rPr lang="en-AU" dirty="0"/>
              <a:t>Q3 Rome essay </a:t>
            </a:r>
          </a:p>
          <a:p>
            <a:pPr marL="0" indent="0">
              <a:buNone/>
            </a:pPr>
            <a:r>
              <a:rPr lang="en-AU" dirty="0"/>
              <a:t>        (20 marks)</a:t>
            </a:r>
          </a:p>
        </p:txBody>
      </p:sp>
    </p:spTree>
    <p:extLst>
      <p:ext uri="{BB962C8B-B14F-4D97-AF65-F5344CB8AC3E}">
        <p14:creationId xmlns:p14="http://schemas.microsoft.com/office/powerpoint/2010/main" val="218595812"/>
      </p:ext>
    </p:extLst>
  </p:cSld>
  <p:clrMapOvr>
    <a:masterClrMapping/>
  </p:clrMapOvr>
  <p:transition advTm="24615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978CA51-3C97-4077-8182-2FCBA490D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cap="none" dirty="0"/>
              <a:t>Summary of changes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6148036-75EF-4990-9D80-A7A4FDFA8B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68006113"/>
      </p:ext>
    </p:extLst>
  </p:cSld>
  <p:clrMapOvr>
    <a:masterClrMapping/>
  </p:clrMapOvr>
  <p:transition advTm="65565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E3D26-1813-442C-8F68-9058E01D3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23478"/>
            <a:ext cx="8712968" cy="857250"/>
          </a:xfrm>
        </p:spPr>
        <p:txBody>
          <a:bodyPr/>
          <a:lstStyle/>
          <a:p>
            <a:r>
              <a:rPr lang="en-AU" dirty="0"/>
              <a:t>Examination weighting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A2254-0A42-440C-A04C-051DAD499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20946"/>
            <a:ext cx="8496944" cy="3683052"/>
          </a:xfrm>
        </p:spPr>
        <p:txBody>
          <a:bodyPr/>
          <a:lstStyle/>
          <a:p>
            <a:r>
              <a:rPr lang="en-AU" b="0" dirty="0"/>
              <a:t>50% of study score</a:t>
            </a:r>
          </a:p>
          <a:p>
            <a:r>
              <a:rPr lang="en-AU" b="0" dirty="0"/>
              <a:t>For Section A </a:t>
            </a:r>
            <a:r>
              <a:rPr lang="en-AU" b="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AU" b="0" dirty="0"/>
              <a:t> Sources tasks, marks will be somewhat balanced between Area of Study 1 and Area of Study 2 within a context </a:t>
            </a:r>
            <a:r>
              <a:rPr lang="en-AU" b="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AU" b="0" dirty="0"/>
              <a:t> for example, </a:t>
            </a:r>
            <a:r>
              <a:rPr lang="en-AU" sz="2400" b="0" dirty="0"/>
              <a:t>AOS1 may be 13 marks and AOS2 12 marks.</a:t>
            </a:r>
            <a:r>
              <a:rPr lang="en-AU" b="0" dirty="0"/>
              <a:t> T</a:t>
            </a:r>
            <a:r>
              <a:rPr lang="en-AU" sz="2400" b="0" dirty="0"/>
              <a:t>he difference would not be greater than 3 marks</a:t>
            </a:r>
          </a:p>
          <a:p>
            <a:r>
              <a:rPr lang="en-AU" b="0" dirty="0"/>
              <a:t>Weighting between Unit 3 and Unit 4 will be dependent on student essay choice in Section B</a:t>
            </a:r>
          </a:p>
          <a:p>
            <a:pPr marL="457200" lvl="1" indent="0">
              <a:buNone/>
            </a:pP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86950420"/>
      </p:ext>
    </p:extLst>
  </p:cSld>
  <p:clrMapOvr>
    <a:masterClrMapping/>
  </p:clrMapOvr>
  <p:transition advTm="29549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4130A-F3A3-4F6F-A184-FB0036788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6"/>
            <a:ext cx="8712968" cy="857250"/>
          </a:xfrm>
        </p:spPr>
        <p:txBody>
          <a:bodyPr/>
          <a:lstStyle/>
          <a:p>
            <a:r>
              <a:rPr lang="en-AU" dirty="0"/>
              <a:t>Examination weighting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079E2-0F59-4861-AC68-D515DB18EE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347614"/>
            <a:ext cx="8712968" cy="2971800"/>
          </a:xfrm>
        </p:spPr>
        <p:txBody>
          <a:bodyPr/>
          <a:lstStyle/>
          <a:p>
            <a:r>
              <a:rPr lang="en-AU" b="0" dirty="0"/>
              <a:t>S</a:t>
            </a:r>
            <a:r>
              <a:rPr lang="en-AU" sz="2400" b="0" dirty="0"/>
              <a:t>ection B essay will be weighted to one context, dependent on student choice</a:t>
            </a:r>
          </a:p>
          <a:p>
            <a:r>
              <a:rPr lang="en-AU" sz="2400" b="0" dirty="0"/>
              <a:t>Section B essay may focus on one </a:t>
            </a:r>
            <a:r>
              <a:rPr lang="en-AU" b="0" dirty="0"/>
              <a:t>a</a:t>
            </a:r>
            <a:r>
              <a:rPr lang="en-AU" sz="2400" b="0" dirty="0"/>
              <a:t>rea </a:t>
            </a:r>
            <a:r>
              <a:rPr lang="en-AU" b="0" dirty="0"/>
              <a:t>of study* </a:t>
            </a:r>
            <a:r>
              <a:rPr lang="en-AU" sz="2400" b="0" dirty="0"/>
              <a:t>or be balanced between both areas of study</a:t>
            </a:r>
          </a:p>
          <a:p>
            <a:pPr marL="0" indent="0">
              <a:buNone/>
            </a:pPr>
            <a:endParaRPr lang="en-AU" sz="2400" b="0" dirty="0"/>
          </a:p>
          <a:p>
            <a:pPr marL="0" indent="0">
              <a:buNone/>
            </a:pPr>
            <a:r>
              <a:rPr lang="en-AU" sz="2000" b="0" dirty="0"/>
              <a:t>*Student will still be able to use relevant knowledge and evidence from both areas of study to respond to the question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33719221"/>
      </p:ext>
    </p:extLst>
  </p:cSld>
  <p:clrMapOvr>
    <a:masterClrMapping/>
  </p:clrMapOvr>
  <p:transition advTm="2439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C530FA5-B276-4030-ACDA-4CB225B02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51470"/>
            <a:ext cx="8712968" cy="857250"/>
          </a:xfrm>
        </p:spPr>
        <p:txBody>
          <a:bodyPr/>
          <a:lstStyle/>
          <a:p>
            <a:r>
              <a:rPr lang="en-AU" dirty="0"/>
              <a:t>Sample examination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5C5D3B5-60A9-4F8F-B7C1-C2B1C85CD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699542"/>
            <a:ext cx="8712968" cy="297180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en-AU" sz="2800" u="sng" dirty="0">
                <a:solidFill>
                  <a:srgbClr val="FF0000"/>
                </a:solidFill>
              </a:rPr>
              <a:t>Important</a:t>
            </a:r>
            <a:endParaRPr lang="en-AU" sz="2800" u="sng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AU" sz="2000" b="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purpose of the sample examination is to illustrate:</a:t>
            </a:r>
          </a:p>
          <a:p>
            <a:r>
              <a:rPr lang="en-AU" sz="2000" b="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structure of the paper</a:t>
            </a:r>
          </a:p>
          <a:p>
            <a:r>
              <a:rPr lang="en-AU" sz="2000" b="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types of question items</a:t>
            </a:r>
          </a:p>
          <a:p>
            <a:r>
              <a:rPr lang="en-AU" sz="2000" b="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range of possible question items</a:t>
            </a:r>
          </a:p>
          <a:p>
            <a:r>
              <a:rPr lang="en-AU" sz="2000" b="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number of sources that may appear on a paper in a particular year </a:t>
            </a:r>
          </a:p>
          <a:p>
            <a:r>
              <a:rPr lang="en-AU" sz="2000" b="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source types and source forms on a paper in a particular year </a:t>
            </a:r>
          </a:p>
          <a:p>
            <a:r>
              <a:rPr lang="en-AU" sz="2000" b="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number of sources and questions that may vary from year to year</a:t>
            </a:r>
          </a:p>
          <a:p>
            <a:r>
              <a:rPr lang="en-AU" sz="2000" b="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what may vary in different years.</a:t>
            </a:r>
          </a:p>
          <a:p>
            <a:endParaRPr lang="en-AU" sz="2000" b="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2787660"/>
      </p:ext>
    </p:extLst>
  </p:cSld>
  <p:clrMapOvr>
    <a:masterClrMapping/>
  </p:clrMapOvr>
  <p:transition advTm="27224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3D708-628C-4652-8293-2A889C312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627534"/>
            <a:ext cx="8712968" cy="857250"/>
          </a:xfrm>
        </p:spPr>
        <p:txBody>
          <a:bodyPr/>
          <a:lstStyle/>
          <a:p>
            <a:r>
              <a:rPr lang="en-AU" dirty="0"/>
              <a:t>Examination specifications and sample examinations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2BB26-2476-48CC-984F-0BF76F848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832198"/>
            <a:ext cx="8712968" cy="2971800"/>
          </a:xfrm>
        </p:spPr>
        <p:txBody>
          <a:bodyPr/>
          <a:lstStyle/>
          <a:p>
            <a:r>
              <a:rPr lang="en-AU" dirty="0"/>
              <a:t>These are published on the VCAA examinations pages.</a:t>
            </a:r>
          </a:p>
          <a:p>
            <a:r>
              <a:rPr lang="en-AU" dirty="0"/>
              <a:t>Take the time to review, reflect and familiarise yourself and your students with the structure and types of question items.</a:t>
            </a:r>
          </a:p>
          <a:p>
            <a:r>
              <a:rPr lang="en-AU" dirty="0"/>
              <a:t>If you have questions, please email me.</a:t>
            </a:r>
          </a:p>
        </p:txBody>
      </p:sp>
    </p:spTree>
    <p:extLst>
      <p:ext uri="{BB962C8B-B14F-4D97-AF65-F5344CB8AC3E}">
        <p14:creationId xmlns:p14="http://schemas.microsoft.com/office/powerpoint/2010/main" val="1012886338"/>
      </p:ext>
    </p:extLst>
  </p:cSld>
  <p:clrMapOvr>
    <a:masterClrMapping/>
  </p:clrMapOvr>
  <p:transition advTm="17187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25FD530-DB30-4522-B095-C0716356C9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9" y="699542"/>
            <a:ext cx="2781081" cy="38678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1DE8486-3EC6-4E3B-AEDB-9B0356BC78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684152"/>
            <a:ext cx="2679844" cy="383905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85EEB44-E03A-44DD-AE7B-BD910212BDC2}"/>
              </a:ext>
            </a:extLst>
          </p:cNvPr>
          <p:cNvSpPr txBox="1"/>
          <p:nvPr/>
        </p:nvSpPr>
        <p:spPr>
          <a:xfrm>
            <a:off x="683569" y="99377"/>
            <a:ext cx="2912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b="1" dirty="0"/>
              <a:t>Examination Question and Answer book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4783F11-DDAA-4310-A9A4-728B670F3673}"/>
              </a:ext>
            </a:extLst>
          </p:cNvPr>
          <p:cNvSpPr txBox="1"/>
          <p:nvPr/>
        </p:nvSpPr>
        <p:spPr>
          <a:xfrm>
            <a:off x="4547801" y="99377"/>
            <a:ext cx="2912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b="1" dirty="0"/>
              <a:t>Examination Source book</a:t>
            </a:r>
          </a:p>
        </p:txBody>
      </p:sp>
    </p:spTree>
    <p:extLst>
      <p:ext uri="{BB962C8B-B14F-4D97-AF65-F5344CB8AC3E}">
        <p14:creationId xmlns:p14="http://schemas.microsoft.com/office/powerpoint/2010/main" val="2593309928"/>
      </p:ext>
    </p:extLst>
  </p:cSld>
  <p:clrMapOvr>
    <a:masterClrMapping/>
  </p:clrMapOvr>
  <p:transition advTm="1886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D7EDF-8599-47A2-BFC3-F723AF084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6"/>
            <a:ext cx="8712968" cy="857250"/>
          </a:xfrm>
        </p:spPr>
        <p:txBody>
          <a:bodyPr/>
          <a:lstStyle/>
          <a:p>
            <a:r>
              <a:rPr lang="en-AU" sz="3200" dirty="0"/>
              <a:t>2022–2026 end-of-year Examination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1D207-70D2-41EC-895C-A55E59D47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040110"/>
            <a:ext cx="8712968" cy="2971800"/>
          </a:xfrm>
        </p:spPr>
        <p:txBody>
          <a:bodyPr/>
          <a:lstStyle/>
          <a:p>
            <a:r>
              <a:rPr lang="en-AU" dirty="0"/>
              <a:t>The </a:t>
            </a:r>
            <a:r>
              <a:rPr lang="en-AU" sz="2400" dirty="0"/>
              <a:t>end-of-year</a:t>
            </a:r>
            <a:r>
              <a:rPr lang="en-AU" dirty="0"/>
              <a:t> examination papers in a particular year will have: </a:t>
            </a:r>
          </a:p>
          <a:p>
            <a:pPr lvl="1"/>
            <a:r>
              <a:rPr lang="en-AU" dirty="0"/>
              <a:t>Section A</a:t>
            </a:r>
          </a:p>
          <a:p>
            <a:pPr lvl="2"/>
            <a:r>
              <a:rPr lang="en-AU" dirty="0"/>
              <a:t>the same number of sources for each context </a:t>
            </a:r>
          </a:p>
          <a:p>
            <a:pPr lvl="2"/>
            <a:r>
              <a:rPr lang="en-AU" dirty="0"/>
              <a:t>the same number of question items in and across each context</a:t>
            </a:r>
          </a:p>
          <a:p>
            <a:pPr lvl="1"/>
            <a:r>
              <a:rPr lang="en-US" dirty="0"/>
              <a:t>Section B</a:t>
            </a:r>
          </a:p>
          <a:p>
            <a:pPr lvl="2"/>
            <a:r>
              <a:rPr lang="en-AU" dirty="0"/>
              <a:t>consistent essay questions for each context.</a:t>
            </a:r>
            <a:endParaRPr lang="en-US" dirty="0"/>
          </a:p>
          <a:p>
            <a:r>
              <a:rPr lang="en-US" dirty="0"/>
              <a:t>The number of sources and the number of questions will vary in different years</a:t>
            </a:r>
            <a:r>
              <a:rPr lang="en-AU" dirty="0"/>
              <a:t>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71404364"/>
      </p:ext>
    </p:extLst>
  </p:cSld>
  <p:clrMapOvr>
    <a:masterClrMapping/>
  </p:clrMapOvr>
  <p:transition advTm="51686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EC5AC-34A2-46C4-A5EE-7A3ABEDF5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51470"/>
            <a:ext cx="8712968" cy="857250"/>
          </a:xfrm>
        </p:spPr>
        <p:txBody>
          <a:bodyPr/>
          <a:lstStyle/>
          <a:p>
            <a:r>
              <a:rPr lang="en-AU" dirty="0"/>
              <a:t>Sample examination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CF741-99CC-4A16-9C2B-915339DB3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555526"/>
            <a:ext cx="8712968" cy="2971800"/>
          </a:xfrm>
        </p:spPr>
        <p:txBody>
          <a:bodyPr/>
          <a:lstStyle/>
          <a:p>
            <a:endParaRPr lang="en-AU" dirty="0"/>
          </a:p>
          <a:p>
            <a:pPr marL="0" indent="0">
              <a:buNone/>
            </a:pPr>
            <a:r>
              <a:rPr lang="en-AU" b="0" dirty="0"/>
              <a:t>Familiarise yourself with all three sample examination papers: Ancient History, Australian History and Revolutions.</a:t>
            </a:r>
          </a:p>
          <a:p>
            <a:pPr marL="0" indent="0">
              <a:buNone/>
            </a:pPr>
            <a:r>
              <a:rPr lang="en-AU" b="0" dirty="0"/>
              <a:t>They provide a good representative sample of: </a:t>
            </a:r>
          </a:p>
          <a:p>
            <a:r>
              <a:rPr lang="en-AU" b="0" dirty="0"/>
              <a:t>the types of question items and their design</a:t>
            </a:r>
          </a:p>
          <a:p>
            <a:r>
              <a:rPr lang="en-AU" b="0" dirty="0"/>
              <a:t>the range of cognitive demands</a:t>
            </a:r>
          </a:p>
          <a:p>
            <a:r>
              <a:rPr lang="en-AU" b="0" dirty="0"/>
              <a:t>source types and source forms. </a:t>
            </a:r>
          </a:p>
        </p:txBody>
      </p:sp>
    </p:spTree>
    <p:extLst>
      <p:ext uri="{BB962C8B-B14F-4D97-AF65-F5344CB8AC3E}">
        <p14:creationId xmlns:p14="http://schemas.microsoft.com/office/powerpoint/2010/main" val="4168317183"/>
      </p:ext>
    </p:extLst>
  </p:cSld>
  <p:clrMapOvr>
    <a:masterClrMapping/>
  </p:clrMapOvr>
  <p:transition advTm="31402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35BEADA-479A-4210-874F-D7BA1D9C1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715766"/>
            <a:ext cx="8712968" cy="1021556"/>
          </a:xfrm>
        </p:spPr>
        <p:txBody>
          <a:bodyPr/>
          <a:lstStyle/>
          <a:p>
            <a:r>
              <a:rPr lang="en-AU" cap="none" dirty="0"/>
              <a:t>Take the time to look at the sample examinations. </a:t>
            </a:r>
          </a:p>
        </p:txBody>
      </p:sp>
    </p:spTree>
    <p:extLst>
      <p:ext uri="{BB962C8B-B14F-4D97-AF65-F5344CB8AC3E}">
        <p14:creationId xmlns:p14="http://schemas.microsoft.com/office/powerpoint/2010/main" val="2575807251"/>
      </p:ext>
    </p:extLst>
  </p:cSld>
  <p:clrMapOvr>
    <a:masterClrMapping/>
  </p:clrMapOvr>
  <p:transition advTm="8769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01A020F-6BF5-44FD-9563-2A54761240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504" y="195486"/>
            <a:ext cx="6408712" cy="1008112"/>
          </a:xfrm>
        </p:spPr>
        <p:txBody>
          <a:bodyPr/>
          <a:lstStyle/>
          <a:p>
            <a:r>
              <a:rPr lang="en-US" dirty="0"/>
              <a:t> </a:t>
            </a:r>
            <a:endParaRPr lang="en-AU" dirty="0"/>
          </a:p>
          <a:p>
            <a:r>
              <a:rPr lang="en-US" b="1" dirty="0"/>
              <a:t>Gerry Martin </a:t>
            </a:r>
          </a:p>
          <a:p>
            <a:r>
              <a:rPr lang="en-US" b="1" dirty="0"/>
              <a:t>Curriculum Manager, History and Civics</a:t>
            </a:r>
          </a:p>
          <a:p>
            <a:endParaRPr lang="en-US" sz="2000" b="1" dirty="0"/>
          </a:p>
          <a:p>
            <a:r>
              <a:rPr lang="en-US" sz="2000" b="1" dirty="0"/>
              <a:t>T (03) 9032 1694</a:t>
            </a:r>
            <a:endParaRPr lang="en-AU" sz="2000" dirty="0"/>
          </a:p>
          <a:p>
            <a:r>
              <a:rPr lang="en-US" sz="2000" b="1" dirty="0"/>
              <a:t>M 0428 039 083</a:t>
            </a:r>
          </a:p>
          <a:p>
            <a:r>
              <a:rPr lang="en-US" sz="2000" b="1" dirty="0"/>
              <a:t>E </a:t>
            </a:r>
            <a:r>
              <a:rPr lang="en-AU" sz="2000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Gerard.Martin@education.vic.gov.au</a:t>
            </a:r>
            <a:endParaRPr lang="en-AU" sz="2000" dirty="0"/>
          </a:p>
          <a:p>
            <a:endParaRPr lang="en-AU" dirty="0"/>
          </a:p>
          <a:p>
            <a:endParaRPr lang="en-US" b="1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6062013"/>
      </p:ext>
    </p:extLst>
  </p:cSld>
  <p:clrMapOvr>
    <a:masterClrMapping/>
  </p:clrMapOvr>
  <p:transition advTm="18826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85C5C-053A-4589-9127-6058A0419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Key messages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3BDA8-1A89-4A43-9021-5C612E9F4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328142"/>
            <a:ext cx="8712968" cy="2971800"/>
          </a:xfrm>
        </p:spPr>
        <p:txBody>
          <a:bodyPr/>
          <a:lstStyle/>
          <a:p>
            <a:pPr marL="0" indent="0">
              <a:buNone/>
            </a:pPr>
            <a:r>
              <a:rPr lang="en-AU" sz="2000" b="0" dirty="0"/>
              <a:t>Students will:</a:t>
            </a:r>
          </a:p>
          <a:p>
            <a:r>
              <a:rPr lang="en-US" sz="2000" b="0" dirty="0"/>
              <a:t>find the examination paper more accessible </a:t>
            </a:r>
          </a:p>
          <a:p>
            <a:r>
              <a:rPr lang="en-US" sz="2000" b="0" dirty="0"/>
              <a:t>find the examination paper easier to navigate</a:t>
            </a:r>
          </a:p>
          <a:p>
            <a:r>
              <a:rPr lang="en-US" sz="2000" b="0" dirty="0"/>
              <a:t>be able to use reading time to focus on comprehension of the sources that they will use </a:t>
            </a:r>
          </a:p>
          <a:p>
            <a:r>
              <a:rPr lang="en-US" sz="2000" b="0" dirty="0"/>
              <a:t>be able to show what they know from across both areas of study </a:t>
            </a:r>
          </a:p>
          <a:p>
            <a:r>
              <a:rPr lang="en-US" sz="2000" b="0" dirty="0"/>
              <a:t>have access to lower-order source comprehension questions </a:t>
            </a:r>
          </a:p>
          <a:p>
            <a:r>
              <a:rPr lang="en-US" sz="2000" b="0" dirty="0"/>
              <a:t>have a choice between two essays. 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35879366"/>
      </p:ext>
    </p:extLst>
  </p:cSld>
  <p:clrMapOvr>
    <a:masterClrMapping/>
  </p:clrMapOvr>
  <p:transition advTm="21586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C530FA5-B276-4030-ACDA-4CB225B02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58316"/>
            <a:ext cx="8712968" cy="857250"/>
          </a:xfrm>
        </p:spPr>
        <p:txBody>
          <a:bodyPr/>
          <a:lstStyle/>
          <a:p>
            <a:r>
              <a:rPr lang="en-AU" dirty="0"/>
              <a:t>Sample examination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5C5D3B5-60A9-4F8F-B7C1-C2B1C85CD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699542"/>
            <a:ext cx="8921283" cy="297180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en-AU" sz="2800" u="sng" dirty="0">
                <a:solidFill>
                  <a:srgbClr val="FF0000"/>
                </a:solidFill>
                <a:latin typeface="+mj-lt"/>
              </a:rPr>
              <a:t>Important</a:t>
            </a:r>
            <a:endParaRPr lang="en-AU" sz="2800" b="1" u="sng" dirty="0">
              <a:solidFill>
                <a:srgbClr val="FF00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AU" sz="2000" b="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purpose of the sample examination is to illustrate:</a:t>
            </a:r>
          </a:p>
          <a:p>
            <a:r>
              <a:rPr lang="en-AU" sz="2000" b="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AU" sz="2000" b="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he structure of the paper</a:t>
            </a:r>
          </a:p>
          <a:p>
            <a:r>
              <a:rPr lang="en-AU" sz="2000" b="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AU" sz="2000" b="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types of question items</a:t>
            </a:r>
          </a:p>
          <a:p>
            <a:r>
              <a:rPr lang="en-AU" sz="2000" b="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AU" sz="2000" b="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range of possible question items</a:t>
            </a:r>
          </a:p>
          <a:p>
            <a:r>
              <a:rPr lang="en-AU" sz="2000" b="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AU" sz="2000" b="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AU" sz="2000" b="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umber of sources that may appear on a paper in a particular year </a:t>
            </a:r>
          </a:p>
          <a:p>
            <a:r>
              <a:rPr lang="en-AU" sz="2000" b="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AU" sz="2000" b="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source types and source forms </a:t>
            </a:r>
            <a:r>
              <a:rPr lang="en-AU" sz="2000" b="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on a paper in a particular year </a:t>
            </a:r>
          </a:p>
          <a:p>
            <a:r>
              <a:rPr lang="en-AU" sz="2000" b="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number of sources and questions that may vary from year to year</a:t>
            </a:r>
            <a:endParaRPr lang="en-AU" sz="2000" b="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2000" b="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what may vary in different years.</a:t>
            </a:r>
          </a:p>
          <a:p>
            <a:endParaRPr lang="en-AU" sz="18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11580921"/>
      </p:ext>
    </p:extLst>
  </p:cSld>
  <p:clrMapOvr>
    <a:masterClrMapping/>
  </p:clrMapOvr>
  <p:transition advTm="25904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CA27C-4D09-4405-BD17-9166BFCA9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is staying the same?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6DFA6-06E2-427F-BAEB-5F2DF5100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472" y="1347614"/>
            <a:ext cx="8712968" cy="2971800"/>
          </a:xfrm>
        </p:spPr>
        <p:txBody>
          <a:bodyPr/>
          <a:lstStyle/>
          <a:p>
            <a:r>
              <a:rPr lang="en-AU" sz="2200" b="0" dirty="0"/>
              <a:t>Internal assessment will contribute to 50% of study score</a:t>
            </a:r>
          </a:p>
          <a:p>
            <a:r>
              <a:rPr lang="en-AU" sz="2200" b="0" dirty="0"/>
              <a:t>External examination will contribute to 50% of study score</a:t>
            </a:r>
          </a:p>
          <a:p>
            <a:r>
              <a:rPr lang="en-US" sz="2200" b="0" dirty="0"/>
              <a:t>15 minutes reading time and 2 hours writing time</a:t>
            </a:r>
            <a:endParaRPr lang="en-AU" sz="2200" b="0" dirty="0"/>
          </a:p>
          <a:p>
            <a:r>
              <a:rPr lang="en-AU" sz="2200" b="0" dirty="0"/>
              <a:t>Examination will include source-based tasks</a:t>
            </a:r>
            <a:r>
              <a:rPr lang="en-AU" sz="2200" b="0" i="1" dirty="0"/>
              <a:t> </a:t>
            </a:r>
            <a:r>
              <a:rPr lang="en-AU" sz="2200" b="0" dirty="0"/>
              <a:t>(short answers questions and extended responses)</a:t>
            </a:r>
          </a:p>
          <a:p>
            <a:r>
              <a:rPr lang="en-AU" sz="2200" b="0" dirty="0"/>
              <a:t>Examination will include an essay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30308994"/>
      </p:ext>
    </p:extLst>
  </p:cSld>
  <p:clrMapOvr>
    <a:masterClrMapping/>
  </p:clrMapOvr>
  <p:transition advTm="23873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9D18A-79E8-446E-A96C-B0DB3B30B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23478"/>
            <a:ext cx="8712968" cy="857250"/>
          </a:xfrm>
        </p:spPr>
        <p:txBody>
          <a:bodyPr/>
          <a:lstStyle/>
          <a:p>
            <a:r>
              <a:rPr lang="en-AU" dirty="0"/>
              <a:t>What is changing?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27DC6-F991-42EA-8E5A-B7EC0B02F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896094"/>
            <a:ext cx="8568952" cy="2971800"/>
          </a:xfrm>
        </p:spPr>
        <p:txBody>
          <a:bodyPr/>
          <a:lstStyle/>
          <a:p>
            <a:pPr marL="0" indent="0">
              <a:buNone/>
            </a:pPr>
            <a:r>
              <a:rPr lang="en-AU" sz="2000" b="0" dirty="0"/>
              <a:t>The examination will:</a:t>
            </a:r>
          </a:p>
          <a:p>
            <a:r>
              <a:rPr lang="en-AU" sz="2000" b="0" dirty="0"/>
              <a:t>be reduced from 80 marks to </a:t>
            </a:r>
            <a:r>
              <a:rPr lang="en-AU" sz="2000" dirty="0"/>
              <a:t>70 marks</a:t>
            </a:r>
          </a:p>
          <a:p>
            <a:r>
              <a:rPr lang="en-AU" sz="2000" b="0" dirty="0"/>
              <a:t>have a common structure across the three History exam papers</a:t>
            </a:r>
          </a:p>
          <a:p>
            <a:r>
              <a:rPr lang="en-AU" sz="2000" b="0" dirty="0"/>
              <a:t>address student workload (length of sources, number of questions and options)</a:t>
            </a:r>
          </a:p>
          <a:p>
            <a:r>
              <a:rPr lang="en-AU" sz="2000" b="0" dirty="0"/>
              <a:t>allow students to draw on knowledge across both areas of study</a:t>
            </a:r>
          </a:p>
          <a:p>
            <a:r>
              <a:rPr lang="en-AU" sz="2000" b="0" dirty="0"/>
              <a:t>provide choice, where appropriate</a:t>
            </a:r>
          </a:p>
          <a:p>
            <a:r>
              <a:rPr lang="en-AU" sz="2000" b="0" dirty="0"/>
              <a:t>focus on source use and extended pieces of writing</a:t>
            </a:r>
          </a:p>
          <a:p>
            <a:r>
              <a:rPr lang="en-AU" sz="2000" b="0" dirty="0"/>
              <a:t>provide a range of cognitive demands (lower, medium and higher order) in source-based question items.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07498281"/>
      </p:ext>
    </p:extLst>
  </p:cSld>
  <p:clrMapOvr>
    <a:masterClrMapping/>
  </p:clrMapOvr>
  <p:transition advTm="90185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4D48D-6D08-4BC4-817C-D5AB52FAF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23478"/>
            <a:ext cx="8784976" cy="651719"/>
          </a:xfrm>
        </p:spPr>
        <p:txBody>
          <a:bodyPr/>
          <a:lstStyle/>
          <a:p>
            <a:r>
              <a:rPr lang="en-AU" dirty="0"/>
              <a:t>Examination paper structure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65C23-4420-4DAF-BD4F-4FBBBE53D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079326"/>
            <a:ext cx="4320480" cy="479822"/>
          </a:xfrm>
        </p:spPr>
        <p:txBody>
          <a:bodyPr/>
          <a:lstStyle/>
          <a:p>
            <a:r>
              <a:rPr lang="en-AU" dirty="0">
                <a:solidFill>
                  <a:srgbClr val="0099E3"/>
                </a:solidFill>
              </a:rPr>
              <a:t>Section A </a:t>
            </a:r>
            <a:r>
              <a:rPr lang="en-AU" dirty="0">
                <a:solidFill>
                  <a:srgbClr val="0099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AU" dirty="0">
                <a:solidFill>
                  <a:srgbClr val="0099E3"/>
                </a:solidFill>
              </a:rPr>
              <a:t> 50 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DD35E-0183-4314-83A1-5970B0995D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9512" y="1559148"/>
            <a:ext cx="4320480" cy="252477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AU" sz="2000" b="0" dirty="0"/>
              <a:t>Source-based task for each context</a:t>
            </a:r>
          </a:p>
          <a:p>
            <a:r>
              <a:rPr lang="en-AU" sz="2000" b="0" dirty="0"/>
              <a:t>Context 1 (Unit 3) 25 marks</a:t>
            </a:r>
          </a:p>
          <a:p>
            <a:r>
              <a:rPr lang="en-AU" sz="2000" b="0" dirty="0"/>
              <a:t>Context 2 (Unit 4) 25 marks </a:t>
            </a:r>
          </a:p>
          <a:p>
            <a:r>
              <a:rPr lang="en-AU" sz="2000" b="0" dirty="0"/>
              <a:t>Students answer questions on both contexts studied: one for Unit 3 and one for Unit 4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85F861-685E-46CA-9E22-19938DCB29C3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644752" y="1079326"/>
            <a:ext cx="4320480" cy="479822"/>
          </a:xfrm>
        </p:spPr>
        <p:txBody>
          <a:bodyPr/>
          <a:lstStyle/>
          <a:p>
            <a:r>
              <a:rPr lang="en-AU" dirty="0">
                <a:solidFill>
                  <a:srgbClr val="0099E3"/>
                </a:solidFill>
              </a:rPr>
              <a:t>Section B </a:t>
            </a:r>
            <a:r>
              <a:rPr lang="en-AU" dirty="0">
                <a:solidFill>
                  <a:srgbClr val="0099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AU" dirty="0">
                <a:solidFill>
                  <a:srgbClr val="0099E3"/>
                </a:solidFill>
              </a:rPr>
              <a:t> 20 marks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C2DC84-F128-4CED-A447-BF02C48F8D01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644752" y="1552004"/>
            <a:ext cx="4320480" cy="2789932"/>
          </a:xfrm>
        </p:spPr>
        <p:txBody>
          <a:bodyPr/>
          <a:lstStyle/>
          <a:p>
            <a:r>
              <a:rPr lang="en-AU" sz="2000" b="0" dirty="0"/>
              <a:t>Essay </a:t>
            </a:r>
          </a:p>
          <a:p>
            <a:r>
              <a:rPr lang="en-AU" sz="2000" b="0" dirty="0"/>
              <a:t>One essay question for each context studied in Units 3 and 4</a:t>
            </a:r>
          </a:p>
          <a:p>
            <a:r>
              <a:rPr lang="en-AU" sz="2000" b="0" dirty="0"/>
              <a:t>Students write </a:t>
            </a:r>
            <a:r>
              <a:rPr lang="en-AU" sz="2000" u="sng" dirty="0"/>
              <a:t>one</a:t>
            </a:r>
            <a:r>
              <a:rPr lang="en-AU" sz="2000" dirty="0"/>
              <a:t> </a:t>
            </a:r>
            <a:r>
              <a:rPr lang="en-AU" sz="2000" b="0" dirty="0"/>
              <a:t>essay on one context (Units 3 and 4)</a:t>
            </a:r>
          </a:p>
          <a:p>
            <a:r>
              <a:rPr lang="en-AU" sz="2000" b="0" dirty="0"/>
              <a:t>Students have a choice between two essays for each context</a:t>
            </a:r>
          </a:p>
          <a:p>
            <a:r>
              <a:rPr lang="en-US" sz="2000" b="0" dirty="0"/>
              <a:t>Covers outcome 1 and/or 2</a:t>
            </a:r>
          </a:p>
          <a:p>
            <a:pPr marL="0" indent="0">
              <a:buNone/>
            </a:pPr>
            <a:endParaRPr lang="en-AU" sz="2000" b="0" dirty="0"/>
          </a:p>
        </p:txBody>
      </p:sp>
    </p:spTree>
    <p:extLst>
      <p:ext uri="{BB962C8B-B14F-4D97-AF65-F5344CB8AC3E}">
        <p14:creationId xmlns:p14="http://schemas.microsoft.com/office/powerpoint/2010/main" val="2672233305"/>
      </p:ext>
    </p:extLst>
  </p:cSld>
  <p:clrMapOvr>
    <a:masterClrMapping/>
  </p:clrMapOvr>
  <p:transition advTm="6759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ADC9F-DB30-40BF-93B6-298D538E9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516" y="35953"/>
            <a:ext cx="8712968" cy="857250"/>
          </a:xfrm>
        </p:spPr>
        <p:txBody>
          <a:bodyPr/>
          <a:lstStyle/>
          <a:p>
            <a:r>
              <a:rPr lang="en-AU" sz="3200" dirty="0"/>
              <a:t>Section A </a:t>
            </a: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AU" sz="3200" dirty="0"/>
              <a:t> Historical Sources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7667A-9F51-42E3-AC82-3D4883ACA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10" y="858771"/>
            <a:ext cx="8712968" cy="29718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AU" dirty="0"/>
              <a:t>Number of sources in Section A</a:t>
            </a:r>
          </a:p>
          <a:p>
            <a:r>
              <a:rPr lang="en-AU" sz="1800" b="0" dirty="0"/>
              <a:t>There will be 3 or 4 sources</a:t>
            </a:r>
          </a:p>
          <a:p>
            <a:r>
              <a:rPr lang="en-AU" sz="1800" b="0" dirty="0"/>
              <a:t>Source selection will include:</a:t>
            </a:r>
          </a:p>
          <a:p>
            <a:pPr lvl="1"/>
            <a:r>
              <a:rPr lang="en-AU" sz="1800" dirty="0"/>
              <a:t>a range of </a:t>
            </a:r>
            <a:r>
              <a:rPr lang="en-AU" sz="1800" b="1" dirty="0"/>
              <a:t>source types</a:t>
            </a:r>
            <a:r>
              <a:rPr lang="en-US" sz="1800" dirty="0"/>
              <a:t> – primary sources (perspectives) and secondary sources (historical interpretation)</a:t>
            </a:r>
          </a:p>
          <a:p>
            <a:pPr lvl="1"/>
            <a:r>
              <a:rPr lang="en-US" sz="1800" dirty="0"/>
              <a:t>a range of </a:t>
            </a:r>
            <a:r>
              <a:rPr lang="en-US" sz="1800" b="1" dirty="0"/>
              <a:t>source forms</a:t>
            </a:r>
            <a:r>
              <a:rPr lang="en-US" sz="1800" dirty="0"/>
              <a:t> – texts and visual</a:t>
            </a:r>
          </a:p>
          <a:p>
            <a:pPr lvl="1"/>
            <a:r>
              <a:rPr lang="en-US" sz="1800" dirty="0"/>
              <a:t>sources that may span both areas of study</a:t>
            </a:r>
          </a:p>
          <a:p>
            <a:pPr lvl="1"/>
            <a:r>
              <a:rPr lang="en-US" sz="1800" dirty="0"/>
              <a:t>at least one of each of the following: a primary source (perspective), a secondary source (interpretation), and a primary or secondary visual source</a:t>
            </a:r>
          </a:p>
          <a:p>
            <a:r>
              <a:rPr lang="en-US" sz="1800" b="0" dirty="0"/>
              <a:t>Accumulative word length of sources within a context will be reasonable, within a range and will be consistent across contexts 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89138042"/>
      </p:ext>
    </p:extLst>
  </p:cSld>
  <p:clrMapOvr>
    <a:masterClrMapping/>
  </p:clrMapOvr>
  <p:transition advTm="35098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D5EE9-E5D9-4897-8F33-1BD72ACF7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Question item design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3B505-9E4E-4BF1-B2BF-C5A783B23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Question items will be aligned explicitly to the </a:t>
            </a:r>
            <a:r>
              <a:rPr lang="en-AU" i="1" dirty="0"/>
              <a:t>VCE History Study Design 2022</a:t>
            </a:r>
            <a:r>
              <a:rPr lang="en-AU" i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AU" i="1" dirty="0"/>
              <a:t>2026</a:t>
            </a:r>
            <a:r>
              <a:rPr lang="en-AU" dirty="0"/>
              <a:t>: </a:t>
            </a:r>
          </a:p>
          <a:p>
            <a:pPr algn="ctr"/>
            <a:r>
              <a:rPr lang="en-AU" dirty="0"/>
              <a:t>Key knowledge</a:t>
            </a:r>
          </a:p>
          <a:p>
            <a:pPr algn="ctr"/>
            <a:r>
              <a:rPr lang="en-AU" dirty="0"/>
              <a:t>Key skills</a:t>
            </a:r>
          </a:p>
          <a:p>
            <a:pPr marL="0" indent="0">
              <a:buNone/>
            </a:pPr>
            <a:endParaRPr lang="en-AU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AU" sz="2000" dirty="0">
                <a:solidFill>
                  <a:srgbClr val="FF0000"/>
                </a:solidFill>
              </a:rPr>
              <a:t>Note: </a:t>
            </a:r>
            <a:r>
              <a:rPr lang="en-AU" sz="2000" dirty="0"/>
              <a:t>Each of the key skills is informed by the characteristics of the study.</a:t>
            </a:r>
          </a:p>
        </p:txBody>
      </p:sp>
    </p:spTree>
    <p:extLst>
      <p:ext uri="{BB962C8B-B14F-4D97-AF65-F5344CB8AC3E}">
        <p14:creationId xmlns:p14="http://schemas.microsoft.com/office/powerpoint/2010/main" val="826797782"/>
      </p:ext>
    </p:extLst>
  </p:cSld>
  <p:clrMapOvr>
    <a:masterClrMapping/>
  </p:clrMapOvr>
  <p:transition advTm="6066"/>
</p:sld>
</file>

<file path=ppt/theme/theme1.xml><?xml version="1.0" encoding="utf-8"?>
<a:theme xmlns:a="http://schemas.openxmlformats.org/drawingml/2006/main" name="VCAA Powerpoint Template">
  <a:themeElements>
    <a:clrScheme name="VCA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0096DF"/>
      </a:accent2>
      <a:accent3>
        <a:srgbClr val="FFFFFF"/>
      </a:accent3>
      <a:accent4>
        <a:srgbClr val="000000"/>
      </a:accent4>
      <a:accent5>
        <a:srgbClr val="AAE2CA"/>
      </a:accent5>
      <a:accent6>
        <a:srgbClr val="0096DF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WebCM Documents" ma:contentTypeID="0x0101008840106FE30D4F50BC61A726A7CA6E3800C6AB3851F4F88F40B98871D148B8EC2C" ma:contentTypeVersion="4" ma:contentTypeDescription="WebCM Documents Content Type" ma:contentTypeScope="" ma:versionID="201aefb3d423ab3496ecf505ba6700f1">
  <xsd:schema xmlns:xsd="http://www.w3.org/2001/XMLSchema" xmlns:xs="http://www.w3.org/2001/XMLSchema" xmlns:p="http://schemas.microsoft.com/office/2006/metadata/properties" xmlns:ns1="http://schemas.microsoft.com/sharepoint/v3" xmlns:ns2="1aab662d-a6b2-42d6-996b-a574723d1ad8" targetNamespace="http://schemas.microsoft.com/office/2006/metadata/properties" ma:root="true" ma:fieldsID="aced064e7767211f932e8066716e15cd" ns1:_="" ns2:_="">
    <xsd:import namespace="http://schemas.microsoft.com/sharepoint/v3"/>
    <xsd:import namespace="1aab662d-a6b2-42d6-996b-a574723d1ad8"/>
    <xsd:element name="properties">
      <xsd:complexType>
        <xsd:sequence>
          <xsd:element name="documentManagement">
            <xsd:complexType>
              <xsd:all>
                <xsd:element ref="ns1:DEECD_Description" minOccurs="0"/>
                <xsd:element ref="ns1:DEECD_Publisher" minOccurs="0"/>
                <xsd:element ref="ns1:DEECD_Keywords" minOccurs="0"/>
                <xsd:element ref="ns1:PublishingStartDate" minOccurs="0"/>
                <xsd:element ref="ns1:PublishingExpirationDate" minOccurs="0"/>
                <xsd:element ref="ns2:TaxCatchAll" minOccurs="0"/>
                <xsd:element ref="ns2:pfad5814e62747ed9f131defefc62dac" minOccurs="0"/>
                <xsd:element ref="ns2:a319977fc8504e09982f090ae1d7c602" minOccurs="0"/>
                <xsd:element ref="ns2:ofbb8b9a280a423a91cf717fb81349cd" minOccurs="0"/>
                <xsd:element ref="ns2:b1688cb4a3a940449dc8286705012a4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EECD_Description" ma:index="8" nillable="true" ma:displayName="Description" ma:internalName="DEECD_Description">
      <xsd:simpleType>
        <xsd:restriction base="dms:Note">
          <xsd:maxLength value="255"/>
        </xsd:restriction>
      </xsd:simpleType>
    </xsd:element>
    <xsd:element name="DEECD_Publisher" ma:index="9" nillable="true" ma:displayName="Publisher" ma:default="Department of Education and early Childhood Development" ma:internalName="DEECD_Publisher">
      <xsd:simpleType>
        <xsd:restriction base="dms:Text"/>
      </xsd:simpleType>
    </xsd:element>
    <xsd:element name="DEECD_Keywords" ma:index="14" nillable="true" ma:displayName="Keywords" ma:internalName="DEECD_Keywords">
      <xsd:simpleType>
        <xsd:restriction base="dms:Note">
          <xsd:maxLength value="255"/>
        </xsd:restriction>
      </xsd:simpleType>
    </xsd:element>
    <xsd:element name="PublishingStartDate" ma:index="15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6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b662d-a6b2-42d6-996b-a574723d1ad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40074adc-11cd-43a7-822e-3f870fae400d}" ma:internalName="TaxCatchAll" ma:showField="CatchAllData" ma:web="1aab662d-a6b2-42d6-996b-a574723d1a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fad5814e62747ed9f131defefc62dac" ma:index="18" nillable="true" ma:taxonomy="true" ma:internalName="pfad5814e62747ed9f131defefc62dac" ma:taxonomyFieldName="DEECD_SubjectCategory" ma:displayName="Subject Category" ma:fieldId="{9fad5814-e627-47ed-9f13-1defefc62dac}" ma:sspId="272df97b-2740-40bb-9c0d-572a441144cd" ma:termSetId="cc6468fc-15c3-4209-9517-a733b6c8043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319977fc8504e09982f090ae1d7c602" ma:index="19" nillable="true" ma:taxonomy="true" ma:internalName="a319977fc8504e09982f090ae1d7c602" ma:taxonomyFieldName="DEECD_ItemType" ma:displayName="Item Type" ma:fieldId="{a319977f-c850-4e09-982f-090ae1d7c602}" ma:sspId="272df97b-2740-40bb-9c0d-572a441144cd" ma:termSetId="87a54e1a-a086-4056-9430-e3def70b5b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fbb8b9a280a423a91cf717fb81349cd" ma:index="20" nillable="true" ma:taxonomy="true" ma:internalName="ofbb8b9a280a423a91cf717fb81349cd" ma:taxonomyFieldName="DEECD_Author" ma:displayName="Author" ma:fieldId="{8fbb8b9a-280a-423a-91cf-717fb81349cd}" ma:sspId="272df97b-2740-40bb-9c0d-572a441144cd" ma:termSetId="f9681774-4169-418a-ae49-9bc331f72a4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1688cb4a3a940449dc8286705012a42" ma:index="21" nillable="true" ma:taxonomy="true" ma:internalName="b1688cb4a3a940449dc8286705012a42" ma:taxonomyFieldName="DEECD_Audience" ma:displayName="Audience" ma:fieldId="{b1688cb4-a3a9-4044-9dc8-286705012a42}" ma:taxonomyMulti="true" ma:sspId="272df97b-2740-40bb-9c0d-572a441144cd" ma:termSetId="af0be819-ce00-4865-904d-8408c82c230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1688cb4a3a940449dc8286705012a42 xmlns="1aab662d-a6b2-42d6-996b-a574723d1ad8">
      <Terms xmlns="http://schemas.microsoft.com/office/infopath/2007/PartnerControls"/>
    </b1688cb4a3a940449dc8286705012a42>
    <DEECD_Publisher xmlns="http://schemas.microsoft.com/sharepoint/v3">Department of Education and early Childhood Development</DEECD_Publisher>
    <pfad5814e62747ed9f131defefc62dac xmlns="1aab662d-a6b2-42d6-996b-a574723d1ad8">
      <Terms xmlns="http://schemas.microsoft.com/office/infopath/2007/PartnerControls"/>
    </pfad5814e62747ed9f131defefc62dac>
    <a319977fc8504e09982f090ae1d7c602 xmlns="1aab662d-a6b2-42d6-996b-a574723d1ad8">
      <Terms xmlns="http://schemas.microsoft.com/office/infopath/2007/PartnerControls"/>
    </a319977fc8504e09982f090ae1d7c602>
    <DEECD_Keywords xmlns="http://schemas.microsoft.com/sharepoint/v3" xsi:nil="true"/>
    <PublishingExpirationDate xmlns="http://schemas.microsoft.com/sharepoint/v3" xsi:nil="true"/>
    <DEECD_Description xmlns="http://schemas.microsoft.com/sharepoint/v3" xsi:nil="true"/>
    <PublishingStartDate xmlns="http://schemas.microsoft.com/sharepoint/v3" xsi:nil="true"/>
    <TaxCatchAll xmlns="1aab662d-a6b2-42d6-996b-a574723d1ad8"/>
    <ofbb8b9a280a423a91cf717fb81349cd xmlns="1aab662d-a6b2-42d6-996b-a574723d1ad8">
      <Terms xmlns="http://schemas.microsoft.com/office/infopath/2007/PartnerControls"/>
    </ofbb8b9a280a423a91cf717fb81349cd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4A6A939-87DF-400D-B42B-550E1C2CC7DF}"/>
</file>

<file path=customXml/itemProps2.xml><?xml version="1.0" encoding="utf-8"?>
<ds:datastoreItem xmlns:ds="http://schemas.openxmlformats.org/officeDocument/2006/customXml" ds:itemID="{74C10D6F-BCFD-4CED-BCD0-BD434EE4B160}">
  <ds:schemaRefs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5B15B75-E3CD-4E2A-B3B0-995C4D3D50F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VCAA Powerpoint Template</Template>
  <TotalTime>5456</TotalTime>
  <Words>1360</Words>
  <Application>Microsoft Office PowerPoint</Application>
  <PresentationFormat>On-screen Show (16:9)</PresentationFormat>
  <Paragraphs>184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Times New Roman</vt:lpstr>
      <vt:lpstr>Verdana</vt:lpstr>
      <vt:lpstr>VCAA Powerpoint Template</vt:lpstr>
      <vt:lpstr>VCE History 2022–2026</vt:lpstr>
      <vt:lpstr>Examination specifications and sample examinations</vt:lpstr>
      <vt:lpstr>Key messages </vt:lpstr>
      <vt:lpstr>Sample examination</vt:lpstr>
      <vt:lpstr>What is staying the same?</vt:lpstr>
      <vt:lpstr>What is changing? </vt:lpstr>
      <vt:lpstr>Examination paper structure </vt:lpstr>
      <vt:lpstr>Section A – Historical Sources Questions</vt:lpstr>
      <vt:lpstr>Question item design </vt:lpstr>
      <vt:lpstr>Section A – Historical Sources Questions</vt:lpstr>
      <vt:lpstr>Examination paper structure </vt:lpstr>
      <vt:lpstr>Section B – Essay </vt:lpstr>
      <vt:lpstr>Essay Choice</vt:lpstr>
      <vt:lpstr>Essay criteria </vt:lpstr>
      <vt:lpstr>Anna is studying Ancient History</vt:lpstr>
      <vt:lpstr>Summary of changes</vt:lpstr>
      <vt:lpstr>Examination weighting </vt:lpstr>
      <vt:lpstr>Examination weighting </vt:lpstr>
      <vt:lpstr>Sample examination</vt:lpstr>
      <vt:lpstr>PowerPoint Presentation</vt:lpstr>
      <vt:lpstr>2022–2026 end-of-year Examination Paper</vt:lpstr>
      <vt:lpstr>Sample examination</vt:lpstr>
      <vt:lpstr>Take the time to look at the sample examinations. </vt:lpstr>
      <vt:lpstr>PowerPoint Presentation</vt:lpstr>
    </vt:vector>
  </TitlesOfParts>
  <Company>Victorian Curriculum and Assessment Authority (VCAA)</Company>
  <LinksUpToDate>false</LinksUpToDate>
  <SharedDoc>false</SharedDoc>
  <HyperlinkBase>https://www.vcaa.vic.edu.au/Footer/Pages/Copyright.aspx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VCE History 2022-2026 Examination Specifications</dc:title>
  <dc:subject>VCE History</dc:subject>
  <dc:creator>Derek Tolan</dc:creator>
  <cp:keywords>VCE History, History, Exam Specifications</cp:keywords>
  <cp:lastModifiedBy>Mary Rose</cp:lastModifiedBy>
  <cp:revision>188</cp:revision>
  <dcterms:created xsi:type="dcterms:W3CDTF">2019-11-06T22:47:18Z</dcterms:created>
  <dcterms:modified xsi:type="dcterms:W3CDTF">2021-11-25T23:43:45Z</dcterms:modified>
  <cp:category>VCE History, History, Exam Specifications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0x0101008840106FE30D4F50BC61A726A7CA6E3800C6AB3851F4F88F40B98871D148B8EC2C</vt:lpwstr>
  </property>
</Properties>
</file>