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7" r:id="rId5"/>
    <p:sldId id="278" r:id="rId6"/>
    <p:sldId id="261" r:id="rId7"/>
    <p:sldId id="262" r:id="rId8"/>
    <p:sldId id="264" r:id="rId9"/>
    <p:sldId id="274" r:id="rId10"/>
    <p:sldId id="259" r:id="rId11"/>
  </p:sldIdLst>
  <p:sldSz cx="9144000" cy="5143500" type="screen16x9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E3"/>
    <a:srgbClr val="0099CC"/>
    <a:srgbClr val="306278"/>
    <a:srgbClr val="468EAE"/>
    <a:srgbClr val="646566"/>
    <a:srgbClr val="C0C0C0"/>
    <a:srgbClr val="75AEC7"/>
    <a:srgbClr val="777879"/>
    <a:srgbClr val="303132"/>
    <a:srgbClr val="2A5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99"/>
    <p:restoredTop sz="90945"/>
  </p:normalViewPr>
  <p:slideViewPr>
    <p:cSldViewPr>
      <p:cViewPr varScale="1">
        <p:scale>
          <a:sx n="113" d="100"/>
          <a:sy n="113" d="100"/>
        </p:scale>
        <p:origin x="739" y="9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38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A6D20FD-8F03-4CD0-8EBE-BDFFACD302B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5227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922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922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922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86DB27-C44E-42FC-8577-04AF19E06BB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970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627534"/>
            <a:ext cx="5400600" cy="1246535"/>
          </a:xfrm>
        </p:spPr>
        <p:txBody>
          <a:bodyPr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995686"/>
            <a:ext cx="4752528" cy="1008112"/>
          </a:xfrm>
        </p:spPr>
        <p:txBody>
          <a:bodyPr/>
          <a:lstStyle>
            <a:lvl1pPr marL="0" indent="0" algn="l">
              <a:buNone/>
              <a:defRPr sz="2400" b="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456893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548012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0005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000500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6198384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11510"/>
            <a:ext cx="8712968" cy="857250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5900"/>
            <a:ext cx="8712968" cy="2971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4228537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05176"/>
            <a:ext cx="8712968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2180035"/>
            <a:ext cx="8712968" cy="1125140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265925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57200"/>
            <a:ext cx="8640960" cy="857250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485900"/>
            <a:ext cx="4320480" cy="2971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8024" y="1485900"/>
            <a:ext cx="4104456" cy="2971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0508365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11510"/>
            <a:ext cx="8784976" cy="651719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151335"/>
            <a:ext cx="4320480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512" y="1631156"/>
            <a:ext cx="4320480" cy="28128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53030868-EB89-BB45-9333-4265F84D3D9E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644008" y="1174205"/>
            <a:ext cx="4320480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936ACB6C-847D-DD42-BAFD-A7F5B7D2AB2D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644008" y="1654026"/>
            <a:ext cx="4320480" cy="27899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0584153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57200"/>
            <a:ext cx="8784976" cy="857250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3294418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27091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11510"/>
            <a:ext cx="3008313" cy="6648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11511"/>
            <a:ext cx="5111750" cy="41831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616461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4904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868148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457200"/>
            <a:ext cx="8784976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512" y="1485900"/>
            <a:ext cx="8784976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/>
              <a:t> 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99E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9pPr>
    </p:titleStyle>
    <p:bodyStyle>
      <a:lvl1pPr marL="266700" indent="-2667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b="1">
          <a:solidFill>
            <a:srgbClr val="30313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‒"/>
        <a:defRPr sz="2000">
          <a:solidFill>
            <a:srgbClr val="30313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rgbClr val="30313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30313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30313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Proposed VCE Literature Study Design (Consultation Draft)</a:t>
            </a:r>
            <a:br>
              <a:rPr lang="en-AU" dirty="0"/>
            </a:br>
            <a:r>
              <a:rPr lang="en-AU"/>
              <a:t>Multiple Viewpoints</a:t>
            </a:r>
            <a:endParaRPr lang="en-AU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5536" y="2715766"/>
            <a:ext cx="4752528" cy="1008112"/>
          </a:xfrm>
        </p:spPr>
        <p:txBody>
          <a:bodyPr/>
          <a:lstStyle/>
          <a:p>
            <a:r>
              <a:rPr lang="en-AU" dirty="0"/>
              <a:t>Dr Annelise Balsamo</a:t>
            </a:r>
          </a:p>
          <a:p>
            <a:r>
              <a:rPr lang="en-AU" dirty="0"/>
              <a:t>English Curriculum Manager</a:t>
            </a:r>
          </a:p>
        </p:txBody>
      </p:sp>
    </p:spTree>
    <p:extLst>
      <p:ext uri="{BB962C8B-B14F-4D97-AF65-F5344CB8AC3E}">
        <p14:creationId xmlns:p14="http://schemas.microsoft.com/office/powerpoint/2010/main" val="151393065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7494"/>
            <a:ext cx="8712968" cy="1001266"/>
          </a:xfrm>
        </p:spPr>
        <p:txBody>
          <a:bodyPr/>
          <a:lstStyle/>
          <a:p>
            <a:pPr algn="ctr"/>
            <a:r>
              <a:rPr lang="en-AU" dirty="0"/>
              <a:t>Context of revising literary perspectives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7614"/>
            <a:ext cx="8712968" cy="3110086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Monitoring of VCE Literature indicated literary perspectives as the most contentious of the areas of study.</a:t>
            </a:r>
          </a:p>
          <a:p>
            <a:pPr marL="0" indent="0">
              <a:buNone/>
            </a:pPr>
            <a:r>
              <a:rPr lang="en-AU" dirty="0"/>
              <a:t>The feedback indicated about half the respondent were in favour of the area of study and half were strongly against it.</a:t>
            </a:r>
          </a:p>
          <a:p>
            <a:pPr marL="0" indent="0">
              <a:buNone/>
            </a:pPr>
            <a:r>
              <a:rPr lang="en-AU" dirty="0"/>
              <a:t>The key question was how to balance these competing positions. 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1626058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1203598"/>
          </a:xfrm>
        </p:spPr>
        <p:txBody>
          <a:bodyPr/>
          <a:lstStyle/>
          <a:p>
            <a:pPr algn="ctr"/>
            <a:r>
              <a:rPr lang="en-AU" dirty="0"/>
              <a:t>Context of revising literary perspectives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03598"/>
            <a:ext cx="8496944" cy="3312368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The current study design indicates ‘criticism’ and ‘perspectives’ but not ‘theory’.</a:t>
            </a:r>
          </a:p>
          <a:p>
            <a:pPr marL="0" indent="0">
              <a:buNone/>
            </a:pPr>
            <a:r>
              <a:rPr lang="en-AU" dirty="0"/>
              <a:t>The implementation of the study explored ‘theory’.</a:t>
            </a:r>
          </a:p>
          <a:p>
            <a:pPr marL="0" indent="0">
              <a:buNone/>
            </a:pPr>
            <a:r>
              <a:rPr lang="en-AU" dirty="0"/>
              <a:t>It appears that exploring ‘theory’ as literary perspective has become the default knowledge and skills in this area of study.</a:t>
            </a:r>
          </a:p>
          <a:p>
            <a:pPr marL="0" indent="0">
              <a:buNone/>
            </a:pPr>
            <a:r>
              <a:rPr lang="en-AU" dirty="0"/>
              <a:t>Theory is highly conceptual, tertiary level knowledge.</a:t>
            </a:r>
          </a:p>
          <a:p>
            <a:pPr marL="0" indent="0">
              <a:buNone/>
            </a:pPr>
            <a:r>
              <a:rPr lang="en-AU" dirty="0"/>
              <a:t>No other jurisdiction requires such engagement.</a:t>
            </a:r>
          </a:p>
          <a:p>
            <a:pPr marL="0" indent="0">
              <a:buNone/>
            </a:pP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52953924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7494"/>
            <a:ext cx="8712968" cy="936104"/>
          </a:xfrm>
        </p:spPr>
        <p:txBody>
          <a:bodyPr/>
          <a:lstStyle/>
          <a:p>
            <a:pPr algn="ctr"/>
            <a:r>
              <a:rPr lang="en-AU" dirty="0"/>
              <a:t>Exploring a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03598"/>
            <a:ext cx="8712968" cy="3024336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Need to find an area of study that provides space for the exploration of theory while offering clear entry points for all students who engage with this study. </a:t>
            </a:r>
          </a:p>
          <a:p>
            <a:pPr marL="0" indent="0">
              <a:buNone/>
            </a:pPr>
            <a:r>
              <a:rPr lang="en-AU" dirty="0"/>
              <a:t>Need to define and contain this area of study.</a:t>
            </a:r>
          </a:p>
          <a:p>
            <a:pPr marL="0" indent="0">
              <a:buNone/>
            </a:pPr>
            <a:r>
              <a:rPr lang="en-AU" dirty="0"/>
              <a:t>Need to provide some clear direction in assessment for all students.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1068791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23478"/>
            <a:ext cx="8712968" cy="936104"/>
          </a:xfrm>
        </p:spPr>
        <p:txBody>
          <a:bodyPr/>
          <a:lstStyle/>
          <a:p>
            <a:pPr algn="ctr"/>
            <a:r>
              <a:rPr lang="en-AU" dirty="0"/>
              <a:t>Proposed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15566"/>
            <a:ext cx="8712968" cy="3542134"/>
          </a:xfrm>
        </p:spPr>
        <p:txBody>
          <a:bodyPr/>
          <a:lstStyle/>
          <a:p>
            <a:pPr marL="0" indent="0">
              <a:buNone/>
            </a:pPr>
            <a:r>
              <a:rPr lang="en-AU" sz="2200" dirty="0"/>
              <a:t>Remove the term ‘perspective’ (replace with ‘viewpoints’).</a:t>
            </a:r>
          </a:p>
          <a:p>
            <a:pPr marL="0" indent="0">
              <a:buNone/>
            </a:pPr>
            <a:r>
              <a:rPr lang="en-AU" sz="2200" dirty="0"/>
              <a:t>Define the two interpretations of one text for teachers and students.</a:t>
            </a:r>
          </a:p>
          <a:p>
            <a:r>
              <a:rPr lang="en-AU" sz="2200" dirty="0"/>
              <a:t>The first interpretation reads ‘with’ the text and explores embedded views and values.</a:t>
            </a:r>
          </a:p>
          <a:p>
            <a:r>
              <a:rPr lang="en-AU" sz="2200" dirty="0"/>
              <a:t>The second interpretation reads ‘against’ the text and explores resistance to the views and values. </a:t>
            </a:r>
          </a:p>
          <a:p>
            <a:pPr marL="0" indent="0">
              <a:buNone/>
            </a:pPr>
            <a:r>
              <a:rPr lang="en-AU" sz="2200" dirty="0"/>
              <a:t>Indicate exploration of the second interpretation can be conducted through additional resources, including theory.</a:t>
            </a:r>
          </a:p>
        </p:txBody>
      </p:sp>
    </p:spTree>
    <p:extLst>
      <p:ext uri="{BB962C8B-B14F-4D97-AF65-F5344CB8AC3E}">
        <p14:creationId xmlns:p14="http://schemas.microsoft.com/office/powerpoint/2010/main" val="25417427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95486"/>
            <a:ext cx="8712968" cy="576064"/>
          </a:xfrm>
        </p:spPr>
        <p:txBody>
          <a:bodyPr/>
          <a:lstStyle/>
          <a:p>
            <a:pPr algn="ctr"/>
            <a:r>
              <a:rPr lang="en-AU" dirty="0"/>
              <a:t>Assessment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15566"/>
            <a:ext cx="8712968" cy="3542134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The assessment has been divided between two tasks.</a:t>
            </a:r>
          </a:p>
          <a:p>
            <a:pPr marL="0" indent="0">
              <a:buNone/>
            </a:pPr>
            <a:r>
              <a:rPr lang="en-AU" dirty="0"/>
              <a:t>The first task requires students to produce an analysis of a text through an interpretation of embedded views and values.</a:t>
            </a:r>
          </a:p>
          <a:p>
            <a:pPr marL="0" indent="0">
              <a:buNone/>
            </a:pPr>
            <a:r>
              <a:rPr lang="en-AU" dirty="0"/>
              <a:t>The second task requires students to analyse a key moment </a:t>
            </a:r>
            <a:r>
              <a:rPr lang="en-AU"/>
              <a:t>in a </a:t>
            </a:r>
            <a:r>
              <a:rPr lang="en-AU" dirty="0"/>
              <a:t>text, comparing an interpretation through embedded views and values with a resistant interpretation. </a:t>
            </a:r>
          </a:p>
          <a:p>
            <a:pPr marL="0" indent="0">
              <a:buNone/>
            </a:pPr>
            <a:r>
              <a:rPr lang="en-AU" dirty="0"/>
              <a:t>This area of study will be examinable. </a:t>
            </a:r>
          </a:p>
        </p:txBody>
      </p:sp>
    </p:spTree>
    <p:extLst>
      <p:ext uri="{BB962C8B-B14F-4D97-AF65-F5344CB8AC3E}">
        <p14:creationId xmlns:p14="http://schemas.microsoft.com/office/powerpoint/2010/main" val="363777405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Contact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7614"/>
            <a:ext cx="8712968" cy="2971800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Dr Annelise Balsamo</a:t>
            </a:r>
          </a:p>
          <a:p>
            <a:pPr marL="0" indent="0">
              <a:buNone/>
            </a:pPr>
            <a:r>
              <a:rPr lang="en-AU" dirty="0"/>
              <a:t>English Curriculum Manager</a:t>
            </a:r>
          </a:p>
          <a:p>
            <a:pPr marL="0" indent="0">
              <a:buNone/>
            </a:pPr>
            <a:r>
              <a:rPr lang="en-AU" b="0" dirty="0">
                <a:solidFill>
                  <a:schemeClr val="accent6"/>
                </a:solidFill>
              </a:rPr>
              <a:t>annelise.balsamo@education.vic.gov.au</a:t>
            </a:r>
          </a:p>
          <a:p>
            <a:pPr marL="0" indent="0">
              <a:buNone/>
            </a:pPr>
            <a:endParaRPr lang="en-AU" sz="1050" b="0" dirty="0"/>
          </a:p>
          <a:p>
            <a:pPr marL="0" indent="0">
              <a:buNone/>
            </a:pPr>
            <a:endParaRPr lang="en-AU" sz="1050" b="0" dirty="0"/>
          </a:p>
          <a:p>
            <a:pPr marL="0" indent="0">
              <a:buNone/>
            </a:pPr>
            <a:endParaRPr lang="en-AU" sz="1050" b="0" dirty="0"/>
          </a:p>
          <a:p>
            <a:pPr marL="0" indent="0">
              <a:buNone/>
            </a:pPr>
            <a:endParaRPr lang="en-AU" b="0" dirty="0"/>
          </a:p>
          <a:p>
            <a:pPr marL="0" indent="0">
              <a:buNone/>
            </a:pPr>
            <a:endParaRPr lang="en-AU" sz="1050" b="0" dirty="0"/>
          </a:p>
          <a:p>
            <a:pPr marL="0" indent="0">
              <a:buNone/>
            </a:pPr>
            <a:endParaRPr lang="en-AU" sz="1050" b="0" dirty="0"/>
          </a:p>
          <a:p>
            <a:pPr marL="0" indent="0">
              <a:buNone/>
            </a:pPr>
            <a:endParaRPr lang="en-AU" sz="1050" b="0" dirty="0"/>
          </a:p>
          <a:p>
            <a:pPr marL="0" indent="0">
              <a:buNone/>
            </a:pPr>
            <a:endParaRPr lang="en-AU" sz="1050" b="0" dirty="0"/>
          </a:p>
          <a:p>
            <a:pPr marL="0" indent="0">
              <a:buNone/>
            </a:pPr>
            <a:endParaRPr lang="en-AU" sz="1050" b="0" dirty="0"/>
          </a:p>
          <a:p>
            <a:pPr marL="0" indent="0">
              <a:buNone/>
            </a:pPr>
            <a:endParaRPr lang="en-AU" sz="1050" b="0" dirty="0"/>
          </a:p>
          <a:p>
            <a:pPr marL="0" indent="0">
              <a:buNone/>
            </a:pPr>
            <a:endParaRPr lang="en-AU" sz="1050" b="0" dirty="0"/>
          </a:p>
          <a:p>
            <a:pPr marL="0" indent="0">
              <a:buNone/>
            </a:pPr>
            <a:endParaRPr lang="en-AU" sz="1050" b="0" dirty="0"/>
          </a:p>
          <a:p>
            <a:pPr marL="0" indent="0">
              <a:buNone/>
            </a:pPr>
            <a:endParaRPr lang="en-AU" b="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0530664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VCAA Powerpoint Template">
  <a:themeElements>
    <a:clrScheme name="VCA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0096DF"/>
      </a:accent2>
      <a:accent3>
        <a:srgbClr val="FFFFFF"/>
      </a:accent3>
      <a:accent4>
        <a:srgbClr val="000000"/>
      </a:accent4>
      <a:accent5>
        <a:srgbClr val="AAE2CA"/>
      </a:accent5>
      <a:accent6>
        <a:srgbClr val="0096DF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WebCM Documents" ma:contentTypeID="0x0101008840106FE30D4F50BC61A726A7CA6E3800C6AB3851F4F88F40B98871D148B8EC2C" ma:contentTypeVersion="4" ma:contentTypeDescription="WebCM Documents Content Type" ma:contentTypeScope="" ma:versionID="201aefb3d423ab3496ecf505ba6700f1">
  <xsd:schema xmlns:xsd="http://www.w3.org/2001/XMLSchema" xmlns:xs="http://www.w3.org/2001/XMLSchema" xmlns:p="http://schemas.microsoft.com/office/2006/metadata/properties" xmlns:ns1="http://schemas.microsoft.com/sharepoint/v3" xmlns:ns2="1aab662d-a6b2-42d6-996b-a574723d1ad8" targetNamespace="http://schemas.microsoft.com/office/2006/metadata/properties" ma:root="true" ma:fieldsID="aced064e7767211f932e8066716e15cd" ns1:_="" ns2:_="">
    <xsd:import namespace="http://schemas.microsoft.com/sharepoint/v3"/>
    <xsd:import namespace="1aab662d-a6b2-42d6-996b-a574723d1ad8"/>
    <xsd:element name="properties">
      <xsd:complexType>
        <xsd:sequence>
          <xsd:element name="documentManagement">
            <xsd:complexType>
              <xsd:all>
                <xsd:element ref="ns1:DEECD_Description" minOccurs="0"/>
                <xsd:element ref="ns1:DEECD_Publisher" minOccurs="0"/>
                <xsd:element ref="ns1:DEECD_Keywords" minOccurs="0"/>
                <xsd:element ref="ns1:PublishingStartDate" minOccurs="0"/>
                <xsd:element ref="ns1:PublishingExpirationDate" minOccurs="0"/>
                <xsd:element ref="ns2:TaxCatchAll" minOccurs="0"/>
                <xsd:element ref="ns2:pfad5814e62747ed9f131defefc62dac" minOccurs="0"/>
                <xsd:element ref="ns2:a319977fc8504e09982f090ae1d7c602" minOccurs="0"/>
                <xsd:element ref="ns2:ofbb8b9a280a423a91cf717fb81349cd" minOccurs="0"/>
                <xsd:element ref="ns2:b1688cb4a3a940449dc8286705012a4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EECD_Description" ma:index="8" nillable="true" ma:displayName="Description" ma:internalName="DEECD_Description">
      <xsd:simpleType>
        <xsd:restriction base="dms:Note">
          <xsd:maxLength value="255"/>
        </xsd:restriction>
      </xsd:simpleType>
    </xsd:element>
    <xsd:element name="DEECD_Publisher" ma:index="9" nillable="true" ma:displayName="Publisher" ma:default="Department of Education and early Childhood Development" ma:internalName="DEECD_Publisher">
      <xsd:simpleType>
        <xsd:restriction base="dms:Text"/>
      </xsd:simpleType>
    </xsd:element>
    <xsd:element name="DEECD_Keywords" ma:index="14" nillable="true" ma:displayName="Keywords" ma:internalName="DEECD_Keywords">
      <xsd:simpleType>
        <xsd:restriction base="dms:Note">
          <xsd:maxLength value="255"/>
        </xsd:restriction>
      </xsd:simpleType>
    </xsd:element>
    <xsd:element name="PublishingStartDate" ma:index="15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6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b662d-a6b2-42d6-996b-a574723d1ad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40074adc-11cd-43a7-822e-3f870fae400d}" ma:internalName="TaxCatchAll" ma:showField="CatchAllData" ma:web="1aab662d-a6b2-42d6-996b-a574723d1a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fad5814e62747ed9f131defefc62dac" ma:index="18" nillable="true" ma:taxonomy="true" ma:internalName="pfad5814e62747ed9f131defefc62dac" ma:taxonomyFieldName="DEECD_SubjectCategory" ma:displayName="Subject Category" ma:fieldId="{9fad5814-e627-47ed-9f13-1defefc62dac}" ma:sspId="272df97b-2740-40bb-9c0d-572a441144cd" ma:termSetId="cc6468fc-15c3-4209-9517-a733b6c8043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319977fc8504e09982f090ae1d7c602" ma:index="19" nillable="true" ma:taxonomy="true" ma:internalName="a319977fc8504e09982f090ae1d7c602" ma:taxonomyFieldName="DEECD_ItemType" ma:displayName="Item Type" ma:fieldId="{a319977f-c850-4e09-982f-090ae1d7c602}" ma:sspId="272df97b-2740-40bb-9c0d-572a441144cd" ma:termSetId="87a54e1a-a086-4056-9430-e3def70b5b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fbb8b9a280a423a91cf717fb81349cd" ma:index="20" nillable="true" ma:taxonomy="true" ma:internalName="ofbb8b9a280a423a91cf717fb81349cd" ma:taxonomyFieldName="DEECD_Author" ma:displayName="Author" ma:fieldId="{8fbb8b9a-280a-423a-91cf-717fb81349cd}" ma:sspId="272df97b-2740-40bb-9c0d-572a441144cd" ma:termSetId="f9681774-4169-418a-ae49-9bc331f72a4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1688cb4a3a940449dc8286705012a42" ma:index="21" nillable="true" ma:taxonomy="true" ma:internalName="b1688cb4a3a940449dc8286705012a42" ma:taxonomyFieldName="DEECD_Audience" ma:displayName="Audience" ma:fieldId="{b1688cb4-a3a9-4044-9dc8-286705012a42}" ma:taxonomyMulti="true" ma:sspId="272df97b-2740-40bb-9c0d-572a441144cd" ma:termSetId="af0be819-ce00-4865-904d-8408c82c230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1688cb4a3a940449dc8286705012a42 xmlns="1aab662d-a6b2-42d6-996b-a574723d1ad8">
      <Terms xmlns="http://schemas.microsoft.com/office/infopath/2007/PartnerControls"/>
    </b1688cb4a3a940449dc8286705012a42>
    <DEECD_Publisher xmlns="http://schemas.microsoft.com/sharepoint/v3">Department of Education and early Childhood Development</DEECD_Publisher>
    <pfad5814e62747ed9f131defefc62dac xmlns="1aab662d-a6b2-42d6-996b-a574723d1ad8">
      <Terms xmlns="http://schemas.microsoft.com/office/infopath/2007/PartnerControls"/>
    </pfad5814e62747ed9f131defefc62dac>
    <a319977fc8504e09982f090ae1d7c602 xmlns="1aab662d-a6b2-42d6-996b-a574723d1ad8">
      <Terms xmlns="http://schemas.microsoft.com/office/infopath/2007/PartnerControls"/>
    </a319977fc8504e09982f090ae1d7c602>
    <DEECD_Keywords xmlns="http://schemas.microsoft.com/sharepoint/v3" xsi:nil="true"/>
    <PublishingExpirationDate xmlns="http://schemas.microsoft.com/sharepoint/v3" xsi:nil="true"/>
    <DEECD_Description xmlns="http://schemas.microsoft.com/sharepoint/v3" xsi:nil="true"/>
    <PublishingStartDate xmlns="http://schemas.microsoft.com/sharepoint/v3" xsi:nil="true"/>
    <TaxCatchAll xmlns="1aab662d-a6b2-42d6-996b-a574723d1ad8"/>
    <ofbb8b9a280a423a91cf717fb81349cd xmlns="1aab662d-a6b2-42d6-996b-a574723d1ad8">
      <Terms xmlns="http://schemas.microsoft.com/office/infopath/2007/PartnerControls"/>
    </ofbb8b9a280a423a91cf717fb81349cd>
  </documentManagement>
</p:properties>
</file>

<file path=customXml/itemProps1.xml><?xml version="1.0" encoding="utf-8"?>
<ds:datastoreItem xmlns:ds="http://schemas.openxmlformats.org/officeDocument/2006/customXml" ds:itemID="{A5B15B75-E3CD-4E2A-B3B0-995C4D3D50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413591F-0DB9-4637-A405-56633BE6129E}"/>
</file>

<file path=customXml/itemProps3.xml><?xml version="1.0" encoding="utf-8"?>
<ds:datastoreItem xmlns:ds="http://schemas.openxmlformats.org/officeDocument/2006/customXml" ds:itemID="{74C10D6F-BCFD-4CED-BCD0-BD434EE4B160}">
  <ds:schemaRefs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VCAA Powerpoint Template</Template>
  <TotalTime>930</TotalTime>
  <Words>357</Words>
  <Application>Microsoft Office PowerPoint</Application>
  <PresentationFormat>On-screen Show (16:9)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Verdana</vt:lpstr>
      <vt:lpstr>VCAA Powerpoint Template</vt:lpstr>
      <vt:lpstr>Proposed VCE Literature Study Design (Consultation Draft) Multiple Viewpoints</vt:lpstr>
      <vt:lpstr>Context of revising literary perspectives</vt:lpstr>
      <vt:lpstr>Context of revising literary perspectives</vt:lpstr>
      <vt:lpstr>Exploring a resolution</vt:lpstr>
      <vt:lpstr>Proposed solutions</vt:lpstr>
      <vt:lpstr>Assessment </vt:lpstr>
      <vt:lpstr>Contact</vt:lpstr>
    </vt:vector>
  </TitlesOfParts>
  <Company>Victorian Curriculum and Assessment Authority</Company>
  <LinksUpToDate>false</LinksUpToDate>
  <SharedDoc>false</SharedDoc>
  <HyperlinkBase>https://www.vcaa.vic.edu.au/Footer/Pages/Copyright.aspx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VCE Literature Study Design Consultation Draft_Multiple Viewpoints</dc:title>
  <dc:subject>VCE Literature</dc:subject>
  <dc:creator/>
  <cp:keywords>Literature, VCE, study design</cp:keywords>
  <cp:lastModifiedBy>Ruta Marcinkus</cp:lastModifiedBy>
  <cp:revision>59</cp:revision>
  <dcterms:created xsi:type="dcterms:W3CDTF">2019-11-06T22:47:18Z</dcterms:created>
  <dcterms:modified xsi:type="dcterms:W3CDTF">2021-06-02T02:13:05Z</dcterms:modified>
  <cp:category>Literature, VCE, study design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0x0101008840106FE30D4F50BC61A726A7CA6E3800C6AB3851F4F88F40B98871D148B8EC2C</vt:lpwstr>
  </property>
</Properties>
</file>