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78" r:id="rId6"/>
    <p:sldId id="261" r:id="rId7"/>
    <p:sldId id="262" r:id="rId8"/>
    <p:sldId id="264" r:id="rId9"/>
    <p:sldId id="274" r:id="rId10"/>
    <p:sldId id="279" r:id="rId11"/>
    <p:sldId id="259" r:id="rId12"/>
  </p:sldIdLst>
  <p:sldSz cx="9144000" cy="5143500" type="screen16x9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95226" autoAdjust="0"/>
  </p:normalViewPr>
  <p:slideViewPr>
    <p:cSldViewPr>
      <p:cViewPr varScale="1">
        <p:scale>
          <a:sx n="108" d="100"/>
          <a:sy n="108" d="100"/>
        </p:scale>
        <p:origin x="883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7534"/>
            <a:ext cx="5400600" cy="1246535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95686"/>
            <a:ext cx="4752528" cy="100811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0005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00050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12968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5900"/>
            <a:ext cx="8712968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05176"/>
            <a:ext cx="8712968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2180035"/>
            <a:ext cx="8712968" cy="1125140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640960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85900"/>
            <a:ext cx="4320480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485900"/>
            <a:ext cx="4104456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84976" cy="651719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151335"/>
            <a:ext cx="432048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631156"/>
            <a:ext cx="4320480" cy="28128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3030868-EB89-BB45-9333-4265F84D3D9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44008" y="1174205"/>
            <a:ext cx="432048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36ACB6C-847D-DD42-BAFD-A7F5B7D2AB2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44008" y="1654026"/>
            <a:ext cx="4320480" cy="27899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784976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11510"/>
            <a:ext cx="3008313" cy="6648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11511"/>
            <a:ext cx="5111750" cy="41831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490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457200"/>
            <a:ext cx="8784976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485900"/>
            <a:ext cx="878497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 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‒"/>
        <a:defRPr sz="20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Proposed VCE Literature Study Design (Consultation Draft)</a:t>
            </a:r>
            <a:br>
              <a:rPr lang="en-AU" dirty="0"/>
            </a:br>
            <a:r>
              <a:rPr lang="en-AU" dirty="0"/>
              <a:t>New Outcomes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715766"/>
            <a:ext cx="4752528" cy="1008112"/>
          </a:xfrm>
        </p:spPr>
        <p:txBody>
          <a:bodyPr/>
          <a:lstStyle/>
          <a:p>
            <a:r>
              <a:rPr lang="en-AU" dirty="0"/>
              <a:t>Dr Annelise Balsamo</a:t>
            </a:r>
          </a:p>
          <a:p>
            <a:r>
              <a:rPr lang="en-AU" dirty="0"/>
              <a:t>English Curriculum Manager</a:t>
            </a:r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Context behind the new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Benchmarking of Literature (that is, considering the same or similar studies in other jurisdictions – national and international) indicated:</a:t>
            </a:r>
          </a:p>
          <a:p>
            <a:r>
              <a:rPr lang="en-AU" dirty="0"/>
              <a:t>Questions about enjoyment, choice, voice and agency (including student agency).</a:t>
            </a:r>
          </a:p>
          <a:p>
            <a:r>
              <a:rPr lang="en-AU" dirty="0"/>
              <a:t>A lack of First Nations content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626058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275606"/>
          </a:xfrm>
        </p:spPr>
        <p:txBody>
          <a:bodyPr/>
          <a:lstStyle/>
          <a:p>
            <a:pPr algn="ctr"/>
            <a:r>
              <a:rPr lang="en-AU" dirty="0"/>
              <a:t>Unit 1, Outcome 2: Exploration of genre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75606"/>
            <a:ext cx="8424936" cy="3182094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Genre, in this context, refers to the literary sub-classification, and can include romance, science fiction, and detective fiction.</a:t>
            </a:r>
          </a:p>
          <a:p>
            <a:r>
              <a:rPr lang="en-AU" dirty="0"/>
              <a:t>Provides a place for student voice and agency; the genre can be determined through class discussion.</a:t>
            </a:r>
          </a:p>
          <a:p>
            <a:r>
              <a:rPr lang="en-AU" dirty="0"/>
              <a:t>Can engage with texts students read for pleasure.</a:t>
            </a:r>
          </a:p>
          <a:p>
            <a:r>
              <a:rPr lang="en-AU" dirty="0"/>
              <a:t>Uses the skills of interpretation and analysis developed in Literature to unpack these texts.</a:t>
            </a:r>
          </a:p>
          <a:p>
            <a:pPr marL="0" indent="0">
              <a:buNone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52953924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1470"/>
            <a:ext cx="8712968" cy="864096"/>
          </a:xfrm>
        </p:spPr>
        <p:txBody>
          <a:bodyPr/>
          <a:lstStyle/>
          <a:p>
            <a:pPr algn="ctr"/>
            <a:r>
              <a:rPr lang="en-AU" dirty="0"/>
              <a:t>The shape of the area of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43558"/>
            <a:ext cx="8712968" cy="3614142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Students explore at least two examples of text from the selected genre. </a:t>
            </a:r>
          </a:p>
          <a:p>
            <a:pPr marL="0" indent="0">
              <a:buNone/>
            </a:pPr>
            <a:r>
              <a:rPr lang="en-AU" dirty="0"/>
              <a:t>Part of that exploration examines the characteristics and tropes common to the genre.</a:t>
            </a:r>
          </a:p>
          <a:p>
            <a:pPr marL="0" indent="0">
              <a:buNone/>
            </a:pPr>
            <a:r>
              <a:rPr lang="en-AU" dirty="0"/>
              <a:t>Students engage with analysis of representation in the text, including power dynamics, and questions of identity. </a:t>
            </a:r>
          </a:p>
          <a:p>
            <a:pPr marL="0" indent="0">
              <a:buNone/>
            </a:pPr>
            <a:r>
              <a:rPr lang="en-AU" dirty="0"/>
              <a:t>Balance between student agency and the discipline of the study.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068791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12968" cy="936104"/>
          </a:xfrm>
        </p:spPr>
        <p:txBody>
          <a:bodyPr/>
          <a:lstStyle/>
          <a:p>
            <a:pPr algn="ctr"/>
            <a:r>
              <a:rPr lang="en-AU" dirty="0"/>
              <a:t>Unit 2, Outcome 1: Reading 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9582"/>
            <a:ext cx="8712968" cy="3398118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Response to the identification of a lack of First Nation knowledge and perspectives in the study.</a:t>
            </a:r>
          </a:p>
          <a:p>
            <a:pPr marL="0" indent="0">
              <a:buNone/>
            </a:pPr>
            <a:r>
              <a:rPr lang="en-AU" dirty="0"/>
              <a:t>Seeks to open engagement with First Nation text – print and digital.</a:t>
            </a:r>
          </a:p>
          <a:p>
            <a:pPr marL="0" indent="0">
              <a:buNone/>
            </a:pPr>
            <a:r>
              <a:rPr lang="en-AU" dirty="0"/>
              <a:t>Provides a place to consider First Nation Australian voices on colonisation and its ongoing consequences. </a:t>
            </a:r>
          </a:p>
          <a:p>
            <a:pPr marL="0" indent="0">
              <a:buNone/>
            </a:pPr>
            <a:r>
              <a:rPr lang="en-AU" dirty="0"/>
              <a:t>Builds connections and empathy with a broad Australian identity and history.</a:t>
            </a:r>
          </a:p>
        </p:txBody>
      </p:sp>
    </p:spTree>
    <p:extLst>
      <p:ext uri="{BB962C8B-B14F-4D97-AF65-F5344CB8AC3E}">
        <p14:creationId xmlns:p14="http://schemas.microsoft.com/office/powerpoint/2010/main" val="25417427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712968" cy="1073274"/>
          </a:xfrm>
        </p:spPr>
        <p:txBody>
          <a:bodyPr/>
          <a:lstStyle/>
          <a:p>
            <a:pPr algn="ctr"/>
            <a:r>
              <a:rPr lang="en-AU" dirty="0"/>
              <a:t>The shape of the area of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91630"/>
            <a:ext cx="8712968" cy="2966070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Students read or view at least one text by a First Nation Australian writer or creator. </a:t>
            </a:r>
          </a:p>
          <a:p>
            <a:pPr marL="0" indent="0">
              <a:buNone/>
            </a:pPr>
            <a:r>
              <a:rPr lang="en-AU" dirty="0"/>
              <a:t>Consider representations of First Nation Australians, and explore assumptions, stereotypes and a range of views and values.</a:t>
            </a:r>
          </a:p>
          <a:p>
            <a:pPr marL="0" indent="0">
              <a:buNone/>
            </a:pPr>
            <a:r>
              <a:rPr lang="en-AU" dirty="0"/>
              <a:t>Engage with a range of story telling and voices.</a:t>
            </a:r>
          </a:p>
        </p:txBody>
      </p:sp>
    </p:spTree>
    <p:extLst>
      <p:ext uri="{BB962C8B-B14F-4D97-AF65-F5344CB8AC3E}">
        <p14:creationId xmlns:p14="http://schemas.microsoft.com/office/powerpoint/2010/main" val="363777405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Both the new areas of study are in units 1 and 2, and assessment is a school-based decision.</a:t>
            </a:r>
          </a:p>
          <a:p>
            <a:pPr marL="0" indent="0">
              <a:buNone/>
            </a:pPr>
            <a:r>
              <a:rPr lang="en-AU" dirty="0"/>
              <a:t>The study design suggests a number of possible tasks – see page 12 of the consultation draft. </a:t>
            </a:r>
          </a:p>
          <a:p>
            <a:pPr marL="0" indent="0">
              <a:buNone/>
            </a:pPr>
            <a:r>
              <a:rPr lang="en-AU" dirty="0"/>
              <a:t>At least one task in either unit 1 or 2 must be </a:t>
            </a:r>
            <a:r>
              <a:rPr lang="en-AU"/>
              <a:t>in oral form.</a:t>
            </a:r>
          </a:p>
        </p:txBody>
      </p:sp>
    </p:spTree>
    <p:extLst>
      <p:ext uri="{BB962C8B-B14F-4D97-AF65-F5344CB8AC3E}">
        <p14:creationId xmlns:p14="http://schemas.microsoft.com/office/powerpoint/2010/main" val="147139095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7614"/>
            <a:ext cx="8712968" cy="2971800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Dr Annelise Balsamo</a:t>
            </a:r>
          </a:p>
          <a:p>
            <a:pPr marL="0" indent="0">
              <a:buNone/>
            </a:pPr>
            <a:r>
              <a:rPr lang="en-AU" dirty="0"/>
              <a:t>English Curriculum Manager</a:t>
            </a:r>
          </a:p>
          <a:p>
            <a:pPr marL="0" indent="0">
              <a:buNone/>
            </a:pPr>
            <a:r>
              <a:rPr lang="en-AU" b="0" dirty="0">
                <a:solidFill>
                  <a:schemeClr val="accent6"/>
                </a:solidFill>
              </a:rPr>
              <a:t>annelise.balsamo@education.vic.gov.au</a:t>
            </a:r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b="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530664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CAA Powerpoint Template">
  <a:themeElements>
    <a:clrScheme name="VCA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0096DF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96DF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C10D6F-BCFD-4CED-BCD0-BD434EE4B160}">
  <ds:schemaRefs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91891A7-99A2-40FB-BA2E-E75CD18D6E3D}"/>
</file>

<file path=customXml/itemProps3.xml><?xml version="1.0" encoding="utf-8"?>
<ds:datastoreItem xmlns:ds="http://schemas.openxmlformats.org/officeDocument/2006/customXml" ds:itemID="{A5B15B75-E3CD-4E2A-B3B0-995C4D3D50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VCAA Powerpoint Template</Template>
  <TotalTime>741</TotalTime>
  <Words>398</Words>
  <Application>Microsoft Office PowerPoint</Application>
  <PresentationFormat>On-screen Show (16:9)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Verdana</vt:lpstr>
      <vt:lpstr>VCAA Powerpoint Template</vt:lpstr>
      <vt:lpstr>Proposed VCE Literature Study Design (Consultation Draft) New Outcomes</vt:lpstr>
      <vt:lpstr>Context behind the new outcomes</vt:lpstr>
      <vt:lpstr>Unit 1, Outcome 2: Exploration of genre</vt:lpstr>
      <vt:lpstr>The shape of the area of study</vt:lpstr>
      <vt:lpstr>Unit 2, Outcome 1: Reading Nation</vt:lpstr>
      <vt:lpstr>The shape of the area of study</vt:lpstr>
      <vt:lpstr>Assessment</vt:lpstr>
      <vt:lpstr>Contact</vt:lpstr>
    </vt:vector>
  </TitlesOfParts>
  <Company>Victorian Curriculum and Assessment Authority</Company>
  <LinksUpToDate>false</LinksUpToDate>
  <SharedDoc>false</SharedDoc>
  <HyperlinkBase>https://www.vcaa.vic.edu.au/Footer/Pages/Copyright.aspx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VCE Literature Study Design Consultation Draft_New Outcomes</dc:title>
  <dc:subject>VCE Literature</dc:subject>
  <dc:creator/>
  <cp:keywords>VCE, Literature, study design</cp:keywords>
  <cp:lastModifiedBy>Ruta Marcinkus</cp:lastModifiedBy>
  <cp:revision>57</cp:revision>
  <dcterms:created xsi:type="dcterms:W3CDTF">2019-11-06T22:47:18Z</dcterms:created>
  <dcterms:modified xsi:type="dcterms:W3CDTF">2021-06-02T02:22:41Z</dcterms:modified>
  <cp:category>VCE, literature, study design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</Properties>
</file>