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7" r:id="rId5"/>
    <p:sldId id="278" r:id="rId6"/>
    <p:sldId id="261" r:id="rId7"/>
    <p:sldId id="279" r:id="rId8"/>
    <p:sldId id="262" r:id="rId9"/>
    <p:sldId id="264" r:id="rId10"/>
    <p:sldId id="274" r:id="rId11"/>
    <p:sldId id="275" r:id="rId12"/>
    <p:sldId id="276" r:id="rId13"/>
    <p:sldId id="277" r:id="rId14"/>
    <p:sldId id="259" r:id="rId15"/>
  </p:sldIdLst>
  <p:sldSz cx="9144000" cy="5143500" type="screen16x9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9"/>
    <p:restoredTop sz="90945"/>
  </p:normalViewPr>
  <p:slideViewPr>
    <p:cSldViewPr>
      <p:cViewPr varScale="1">
        <p:scale>
          <a:sx n="113" d="100"/>
          <a:sy n="113" d="100"/>
        </p:scale>
        <p:origin x="739" y="9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7534"/>
            <a:ext cx="5400600" cy="1246535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95686"/>
            <a:ext cx="4752528" cy="100811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0005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00050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12968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5900"/>
            <a:ext cx="8712968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05176"/>
            <a:ext cx="8712968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2180035"/>
            <a:ext cx="8712968" cy="1125140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640960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85900"/>
            <a:ext cx="4320480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485900"/>
            <a:ext cx="4104456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84976" cy="651719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151335"/>
            <a:ext cx="432048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631156"/>
            <a:ext cx="4320480" cy="28128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3030868-EB89-BB45-9333-4265F84D3D9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44008" y="1174205"/>
            <a:ext cx="432048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36ACB6C-847D-DD42-BAFD-A7F5B7D2AB2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44008" y="1654026"/>
            <a:ext cx="4320480" cy="27899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784976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11510"/>
            <a:ext cx="3008313" cy="6648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11511"/>
            <a:ext cx="5111750" cy="41831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490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457200"/>
            <a:ext cx="8784976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485900"/>
            <a:ext cx="878497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 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‒"/>
        <a:defRPr sz="20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Proposed VCE Literature Study Design (Consultation Draft)</a:t>
            </a:r>
            <a:br>
              <a:rPr lang="en-AU" dirty="0"/>
            </a:br>
            <a:r>
              <a:rPr lang="en-AU" dirty="0"/>
              <a:t>Overview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715766"/>
            <a:ext cx="4752528" cy="1008112"/>
          </a:xfrm>
        </p:spPr>
        <p:txBody>
          <a:bodyPr/>
          <a:lstStyle/>
          <a:p>
            <a:r>
              <a:rPr lang="en-AU" dirty="0"/>
              <a:t>Dr Annelise Balsamo</a:t>
            </a:r>
          </a:p>
          <a:p>
            <a:r>
              <a:rPr lang="en-AU" dirty="0"/>
              <a:t>English Curriculum Manager</a:t>
            </a:r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9502"/>
            <a:ext cx="8712968" cy="576064"/>
          </a:xfrm>
        </p:spPr>
        <p:txBody>
          <a:bodyPr/>
          <a:lstStyle/>
          <a:p>
            <a:r>
              <a:rPr lang="en-AU" dirty="0"/>
              <a:t>Maintaining 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15566"/>
            <a:ext cx="8712968" cy="3542134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While there are changes to the study design, the review panel was careful to balance those changes with a sense of stability </a:t>
            </a:r>
            <a:r>
              <a:rPr lang="en-AU"/>
              <a:t>to produce </a:t>
            </a:r>
            <a:r>
              <a:rPr lang="en-AU" dirty="0"/>
              <a:t>a study design that is largely familiar to teachers. </a:t>
            </a:r>
          </a:p>
          <a:p>
            <a:pPr marL="0" indent="0">
              <a:buNone/>
            </a:pPr>
            <a:r>
              <a:rPr lang="en-AU" dirty="0"/>
              <a:t>In units 3 and 4, in particular, there has been limited changes in terms of the outcomes. Despite changes in sequence and some refining of outcome statements, knowledge and skills, the study retains a recognisable shape and structure. </a:t>
            </a:r>
          </a:p>
        </p:txBody>
      </p:sp>
    </p:spTree>
    <p:extLst>
      <p:ext uri="{BB962C8B-B14F-4D97-AF65-F5344CB8AC3E}">
        <p14:creationId xmlns:p14="http://schemas.microsoft.com/office/powerpoint/2010/main" val="387576520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7614"/>
            <a:ext cx="8712968" cy="2971800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Dr Annelise Balsamo</a:t>
            </a:r>
          </a:p>
          <a:p>
            <a:pPr marL="0" indent="0">
              <a:buNone/>
            </a:pPr>
            <a:r>
              <a:rPr lang="en-AU" dirty="0"/>
              <a:t>English Curriculum Manager</a:t>
            </a:r>
          </a:p>
          <a:p>
            <a:pPr marL="0" indent="0">
              <a:buNone/>
            </a:pPr>
            <a:r>
              <a:rPr lang="en-AU" b="0" dirty="0">
                <a:solidFill>
                  <a:schemeClr val="accent6"/>
                </a:solidFill>
              </a:rPr>
              <a:t>annelise.balsamo@education.vic.gov.au</a:t>
            </a:r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b="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530664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Context of the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3188940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Monitoring and benchmarking of VCE Literature revealed: </a:t>
            </a:r>
          </a:p>
          <a:p>
            <a:r>
              <a:rPr lang="en-AU" dirty="0"/>
              <a:t>Issues with balance, particularly in terms of assessment</a:t>
            </a:r>
          </a:p>
          <a:p>
            <a:r>
              <a:rPr lang="en-AU" dirty="0"/>
              <a:t>Some terms and concepts have become contested</a:t>
            </a:r>
          </a:p>
          <a:p>
            <a:r>
              <a:rPr lang="en-AU" dirty="0"/>
              <a:t>The need to consider enjoyment, student agency, and contemporary issues and ideas</a:t>
            </a:r>
          </a:p>
          <a:p>
            <a:r>
              <a:rPr lang="en-AU" dirty="0"/>
              <a:t>Stability was important for the study.</a:t>
            </a:r>
          </a:p>
        </p:txBody>
      </p:sp>
    </p:spTree>
    <p:extLst>
      <p:ext uri="{BB962C8B-B14F-4D97-AF65-F5344CB8AC3E}">
        <p14:creationId xmlns:p14="http://schemas.microsoft.com/office/powerpoint/2010/main" val="351626058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712968" cy="864096"/>
          </a:xfrm>
        </p:spPr>
        <p:txBody>
          <a:bodyPr/>
          <a:lstStyle/>
          <a:p>
            <a:pPr algn="ctr"/>
            <a:r>
              <a:rPr lang="en-AU" dirty="0"/>
              <a:t>Key changes after the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9582"/>
            <a:ext cx="8280920" cy="3398118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The changes made to the study design include:</a:t>
            </a:r>
          </a:p>
          <a:p>
            <a:r>
              <a:rPr lang="en-AU" sz="2800" dirty="0"/>
              <a:t>A balancing of the study, particularly the assessment and examinable knowledge and skills</a:t>
            </a:r>
          </a:p>
          <a:p>
            <a:r>
              <a:rPr lang="en-AU" sz="2800" dirty="0"/>
              <a:t>A defining and containing of ‘literary perspectives’ (now called ‘multiple viewpoints’)</a:t>
            </a:r>
          </a:p>
        </p:txBody>
      </p:sp>
    </p:spTree>
    <p:extLst>
      <p:ext uri="{BB962C8B-B14F-4D97-AF65-F5344CB8AC3E}">
        <p14:creationId xmlns:p14="http://schemas.microsoft.com/office/powerpoint/2010/main" val="152953924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Key changes after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800" dirty="0"/>
              <a:t>The changes made to the study design include:</a:t>
            </a:r>
          </a:p>
          <a:p>
            <a:r>
              <a:rPr lang="en-AU" sz="2800" dirty="0"/>
              <a:t>Addition of two areas of study in units 1 and 2 that reflect contemporary concerns and encourage student agency</a:t>
            </a:r>
          </a:p>
          <a:p>
            <a:r>
              <a:rPr lang="en-AU" sz="2800" dirty="0"/>
              <a:t>Maintenance of the shape and structure of the study.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703688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9502"/>
            <a:ext cx="8712968" cy="792088"/>
          </a:xfrm>
        </p:spPr>
        <p:txBody>
          <a:bodyPr/>
          <a:lstStyle/>
          <a:p>
            <a:pPr algn="ctr"/>
            <a:r>
              <a:rPr lang="en-AU" dirty="0"/>
              <a:t>Issues with the current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75606"/>
            <a:ext cx="8712968" cy="3182094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The current study design has no examinable skills in unit 3 (but, of course, does have examinable knowledge).</a:t>
            </a:r>
          </a:p>
          <a:p>
            <a:pPr marL="0" indent="0">
              <a:buNone/>
            </a:pPr>
            <a:r>
              <a:rPr lang="en-AU" dirty="0"/>
              <a:t>Documented (through school audits) distortions in teaching and learning, with unit 3 compressed into term 1 (or less).</a:t>
            </a:r>
          </a:p>
          <a:p>
            <a:pPr marL="0" indent="0">
              <a:buNone/>
            </a:pPr>
            <a:r>
              <a:rPr lang="en-AU" dirty="0"/>
              <a:t>One assessment task in most outcomes doing the heavy lifting of demonstrating the key knowledge and skills.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068791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12968" cy="936104"/>
          </a:xfrm>
        </p:spPr>
        <p:txBody>
          <a:bodyPr/>
          <a:lstStyle/>
          <a:p>
            <a:pPr algn="ctr"/>
            <a:r>
              <a:rPr lang="en-AU" dirty="0"/>
              <a:t>Balancing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9582"/>
            <a:ext cx="8712968" cy="3398118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Placed examinable skills in unit 3 (Unit 3, Outcome 2: Multiple viewpoints).</a:t>
            </a:r>
          </a:p>
          <a:p>
            <a:pPr marL="0" indent="0">
              <a:buNone/>
            </a:pPr>
            <a:r>
              <a:rPr lang="en-AU" dirty="0"/>
              <a:t>Spread the non-examinable skills across units 3 and 4 (adaptations and transformations in unit 3 and creative response to texts in unit 4).</a:t>
            </a:r>
          </a:p>
          <a:p>
            <a:pPr marL="0" indent="0">
              <a:buNone/>
            </a:pPr>
            <a:r>
              <a:rPr lang="en-AU" dirty="0"/>
              <a:t>Created two assessment tasks in many outcomes to provide more opportunities for students to demonstrate understanding and to lower the stakes in the SACs.</a:t>
            </a:r>
          </a:p>
        </p:txBody>
      </p:sp>
    </p:spTree>
    <p:extLst>
      <p:ext uri="{BB962C8B-B14F-4D97-AF65-F5344CB8AC3E}">
        <p14:creationId xmlns:p14="http://schemas.microsoft.com/office/powerpoint/2010/main" val="2541742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712968" cy="1073274"/>
          </a:xfrm>
        </p:spPr>
        <p:txBody>
          <a:bodyPr/>
          <a:lstStyle/>
          <a:p>
            <a:pPr algn="ctr"/>
            <a:r>
              <a:rPr lang="en-AU" dirty="0"/>
              <a:t>Literary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91630"/>
            <a:ext cx="8712968" cy="2966070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While the study design indicated perspectives or criticism, the concept of ‘theory’ became pervasive.</a:t>
            </a:r>
          </a:p>
          <a:p>
            <a:pPr marL="0" indent="0">
              <a:buNone/>
            </a:pPr>
            <a:r>
              <a:rPr lang="en-AU" dirty="0"/>
              <a:t>No other jurisdiction requires students to work with theory.</a:t>
            </a:r>
          </a:p>
          <a:p>
            <a:pPr marL="0" indent="0">
              <a:buNone/>
            </a:pPr>
            <a:r>
              <a:rPr lang="en-AU" dirty="0"/>
              <a:t>High level, arguably tertiary level knowledge and skills.</a:t>
            </a:r>
          </a:p>
          <a:p>
            <a:pPr marL="0" indent="0">
              <a:buNone/>
            </a:pPr>
            <a:r>
              <a:rPr lang="en-AU" dirty="0"/>
              <a:t>Issues around definition and scope.</a:t>
            </a:r>
          </a:p>
        </p:txBody>
      </p:sp>
    </p:spTree>
    <p:extLst>
      <p:ext uri="{BB962C8B-B14F-4D97-AF65-F5344CB8AC3E}">
        <p14:creationId xmlns:p14="http://schemas.microsoft.com/office/powerpoint/2010/main" val="363777405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Viewpoints in the revised draft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03598"/>
            <a:ext cx="8712968" cy="3254102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Seeks to define the possible interpretations.</a:t>
            </a:r>
          </a:p>
          <a:p>
            <a:r>
              <a:rPr lang="en-AU" dirty="0"/>
              <a:t>First interpretation built on the views and values embedded in the text (or reading with the text).</a:t>
            </a:r>
          </a:p>
          <a:p>
            <a:r>
              <a:rPr lang="en-AU" dirty="0"/>
              <a:t>Second interpretation resists the embedded views and values (or reading against the text).</a:t>
            </a:r>
          </a:p>
          <a:p>
            <a:pPr marL="0" indent="0">
              <a:buNone/>
            </a:pPr>
            <a:r>
              <a:rPr lang="en-AU" dirty="0"/>
              <a:t>Resources can be used to support the second interpretation; selection is a school-based decision.</a:t>
            </a:r>
          </a:p>
        </p:txBody>
      </p:sp>
    </p:spTree>
    <p:extLst>
      <p:ext uri="{BB962C8B-B14F-4D97-AF65-F5344CB8AC3E}">
        <p14:creationId xmlns:p14="http://schemas.microsoft.com/office/powerpoint/2010/main" val="270509773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12968" cy="792088"/>
          </a:xfrm>
        </p:spPr>
        <p:txBody>
          <a:bodyPr/>
          <a:lstStyle/>
          <a:p>
            <a:pPr algn="ctr"/>
            <a:r>
              <a:rPr lang="en-AU" dirty="0"/>
              <a:t>New areas of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43558"/>
            <a:ext cx="8712968" cy="3614142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Unit 1: a genre study (Exploration of genre). </a:t>
            </a:r>
          </a:p>
          <a:p>
            <a:pPr marL="0" indent="0">
              <a:buNone/>
            </a:pPr>
            <a:r>
              <a:rPr lang="en-AU" dirty="0"/>
              <a:t>Engagement through pleasure, offers student agency, broadens the texts set for study.</a:t>
            </a:r>
          </a:p>
          <a:p>
            <a:pPr marL="0" indent="0">
              <a:buNone/>
            </a:pPr>
            <a:r>
              <a:rPr lang="en-AU" dirty="0"/>
              <a:t>Maintains rigour through an exploration of representation of power relationships and dynamics.</a:t>
            </a:r>
          </a:p>
          <a:p>
            <a:pPr marL="0" indent="0">
              <a:buNone/>
            </a:pPr>
            <a:r>
              <a:rPr lang="en-AU" dirty="0"/>
              <a:t>Unit 2: a study of First Nation text (Reading Nation).</a:t>
            </a:r>
          </a:p>
          <a:p>
            <a:pPr marL="0" indent="0">
              <a:buNone/>
            </a:pPr>
            <a:r>
              <a:rPr lang="en-AU" dirty="0"/>
              <a:t>Considers contemporary issues and ideas, offers a new perspective on colonial representation, broadens voices in the study.</a:t>
            </a:r>
          </a:p>
        </p:txBody>
      </p:sp>
    </p:spTree>
    <p:extLst>
      <p:ext uri="{BB962C8B-B14F-4D97-AF65-F5344CB8AC3E}">
        <p14:creationId xmlns:p14="http://schemas.microsoft.com/office/powerpoint/2010/main" val="195880386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CAA Powerpoint Template">
  <a:themeElements>
    <a:clrScheme name="VCA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0096DF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96DF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C10D6F-BCFD-4CED-BCD0-BD434EE4B160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BAD2945-F508-4CC9-BAA6-8291BE067242}"/>
</file>

<file path=customXml/itemProps3.xml><?xml version="1.0" encoding="utf-8"?>
<ds:datastoreItem xmlns:ds="http://schemas.openxmlformats.org/officeDocument/2006/customXml" ds:itemID="{A5B15B75-E3CD-4E2A-B3B0-995C4D3D50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VCAA Powerpoint Template</Template>
  <TotalTime>688</TotalTime>
  <Words>572</Words>
  <Application>Microsoft Office PowerPoint</Application>
  <PresentationFormat>On-screen Show (16:9)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Verdana</vt:lpstr>
      <vt:lpstr>VCAA Powerpoint Template</vt:lpstr>
      <vt:lpstr>Proposed VCE Literature Study Design (Consultation Draft) Overview</vt:lpstr>
      <vt:lpstr>Context of the review</vt:lpstr>
      <vt:lpstr>Key changes after the review</vt:lpstr>
      <vt:lpstr>Key changes after review</vt:lpstr>
      <vt:lpstr>Issues with the current balance</vt:lpstr>
      <vt:lpstr>Balancing the study</vt:lpstr>
      <vt:lpstr>Literary perspectives</vt:lpstr>
      <vt:lpstr>Viewpoints in the revised draft</vt:lpstr>
      <vt:lpstr>New areas of study</vt:lpstr>
      <vt:lpstr>Maintaining stability</vt:lpstr>
      <vt:lpstr>Contact</vt:lpstr>
    </vt:vector>
  </TitlesOfParts>
  <Company>Victorian Curriculum and Assessment Authority</Company>
  <LinksUpToDate>false</LinksUpToDate>
  <SharedDoc>false</SharedDoc>
  <HyperlinkBase>https://www.vcaa.vic.edu.au/Footer/Pages/Copyright.aspx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VCE Literature Study Design Consultation Draft_Overview</dc:title>
  <dc:subject>VCE Literature</dc:subject>
  <dc:creator/>
  <cp:keywords>VCE, literature, study design, consultation</cp:keywords>
  <cp:lastModifiedBy>Ruta Marcinkus</cp:lastModifiedBy>
  <cp:revision>53</cp:revision>
  <dcterms:created xsi:type="dcterms:W3CDTF">2019-11-06T22:47:18Z</dcterms:created>
  <dcterms:modified xsi:type="dcterms:W3CDTF">2021-06-02T02:24:12Z</dcterms:modified>
  <cp:category>VCE, literature, study design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</Properties>
</file>