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257" r:id="rId5"/>
    <p:sldId id="267" r:id="rId6"/>
    <p:sldId id="270"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20" r:id="rId28"/>
    <p:sldId id="321" r:id="rId29"/>
    <p:sldId id="322" r:id="rId30"/>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D58"/>
    <a:srgbClr val="0099E3"/>
    <a:srgbClr val="0099CC"/>
    <a:srgbClr val="306278"/>
    <a:srgbClr val="468EAE"/>
    <a:srgbClr val="646566"/>
    <a:srgbClr val="C0C0C0"/>
    <a:srgbClr val="75AEC7"/>
    <a:srgbClr val="777879"/>
    <a:srgbClr val="303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580"/>
    <p:restoredTop sz="76860" autoAdjust="0"/>
  </p:normalViewPr>
  <p:slideViewPr>
    <p:cSldViewPr>
      <p:cViewPr varScale="1">
        <p:scale>
          <a:sx n="91" d="100"/>
          <a:sy n="91" d="100"/>
        </p:scale>
        <p:origin x="90" y="93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vcaa.vic.edu.au/curriculum/foundation-10/resources/mathematics/Pages/Help-me-find-a-teaching-resource.aspx"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732999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10</a:t>
            </a:fld>
            <a:endParaRPr lang="en-AU"/>
          </a:p>
        </p:txBody>
      </p:sp>
    </p:spTree>
    <p:extLst>
      <p:ext uri="{BB962C8B-B14F-4D97-AF65-F5344CB8AC3E}">
        <p14:creationId xmlns:p14="http://schemas.microsoft.com/office/powerpoint/2010/main" val="1980169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558077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4256896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AU"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ts val="1400"/>
                  </a:lnSpc>
                  <a:spcBef>
                    <a:spcPts val="600"/>
                  </a:spcBef>
                  <a:spcAft>
                    <a:spcPts val="600"/>
                  </a:spcAft>
                  <a:buClrTx/>
                  <a:buSzTx/>
                  <a:buFontTx/>
                  <a:buNone/>
                  <a:tabLst/>
                  <a:defRPr/>
                </a:pPr>
                <a:r>
                  <a:rPr lang="en-US" sz="1100" b="1" dirty="0" smtClean="0"/>
                  <a:t>Michael</a:t>
                </a:r>
                <a:r>
                  <a:rPr lang="en-US" sz="1100" dirty="0"/>
                  <a:t> to speak to this slide:</a:t>
                </a:r>
              </a:p>
              <a:p>
                <a:pPr>
                  <a:lnSpc>
                    <a:spcPts val="1400"/>
                  </a:lnSpc>
                  <a:spcBef>
                    <a:spcPts val="600"/>
                  </a:spcBef>
                  <a:spcAft>
                    <a:spcPts val="600"/>
                  </a:spcAft>
                </a:pPr>
                <a:endParaRPr lang="en-AU" sz="1100" dirty="0">
                  <a:solidFill>
                    <a:srgbClr val="000000"/>
                  </a:solidFill>
                  <a:effectLst/>
                  <a:latin typeface="Arial" panose="020B0604020202020204" pitchFamily="34" charset="0"/>
                  <a:ea typeface="Arial" panose="020B0604020202020204" pitchFamily="34" charset="0"/>
                </a:endParaRPr>
              </a:p>
              <a:p>
                <a:pPr>
                  <a:lnSpc>
                    <a:spcPts val="1400"/>
                  </a:lnSpc>
                  <a:spcBef>
                    <a:spcPts val="600"/>
                  </a:spcBef>
                  <a:spcAft>
                    <a:spcPts val="600"/>
                  </a:spcAft>
                </a:pPr>
                <a:r>
                  <a:rPr lang="en-AU" sz="1100" dirty="0">
                    <a:solidFill>
                      <a:srgbClr val="000000"/>
                    </a:solidFill>
                    <a:effectLst/>
                    <a:latin typeface="Arial" panose="020B0604020202020204" pitchFamily="34" charset="0"/>
                    <a:ea typeface="Arial" panose="020B0604020202020204" pitchFamily="34" charset="0"/>
                  </a:rPr>
                  <a:t>This topic includes:</a:t>
                </a:r>
              </a:p>
              <a:p>
                <a:pPr marL="342900" lvl="0" indent="-342900">
                  <a:lnSpc>
                    <a:spcPts val="1400"/>
                  </a:lnSpc>
                  <a:spcBef>
                    <a:spcPts val="300"/>
                  </a:spcBef>
                  <a:spcAft>
                    <a:spcPts val="300"/>
                  </a:spcAft>
                  <a:buFont typeface="Symbol" panose="05050102010706020507" pitchFamily="18" charset="2"/>
                  <a:buChar char=""/>
                  <a:tabLst>
                    <a:tab pos="228600" algn="l"/>
                    <a:tab pos="269875" algn="l"/>
                    <a:tab pos="269875" algn="l"/>
                  </a:tabLst>
                </a:pPr>
                <a:r>
                  <a:rPr lang="en-AU" sz="1100" kern="1100" dirty="0">
                    <a:effectLst/>
                    <a:latin typeface="Arial" panose="020B0604020202020204" pitchFamily="34" charset="0"/>
                    <a:ea typeface="Times New Roman" panose="02020603050405020304" pitchFamily="18" charset="0"/>
                  </a:rPr>
                  <a:t>for </a:t>
                </a:r>
                <a:r>
                  <a:rPr lang="en-AU" sz="1100" i="0" kern="1100">
                    <a:effectLst/>
                    <a:latin typeface="Cambria Math" panose="02040503050406030204" pitchFamily="18" charset="0"/>
                    <a:ea typeface="Times New Roman" panose="02020603050405020304" pitchFamily="18" charset="0"/>
                  </a:rPr>
                  <a:t>𝑛</a:t>
                </a:r>
                <a:r>
                  <a:rPr lang="en-AU" sz="1100" kern="1100" dirty="0">
                    <a:effectLst/>
                    <a:latin typeface="Arial" panose="020B0604020202020204" pitchFamily="34" charset="0"/>
                    <a:ea typeface="Times New Roman" panose="02020603050405020304" pitchFamily="18" charset="0"/>
                  </a:rPr>
                  <a:t> independent identically distributed random variables </a:t>
                </a:r>
                <a:r>
                  <a:rPr lang="en-AU" sz="1100" i="0" kern="1100">
                    <a:effectLst/>
                    <a:latin typeface="Cambria Math" panose="02040503050406030204" pitchFamily="18" charset="0"/>
                    <a:ea typeface="Times New Roman" panose="02020603050405020304" pitchFamily="18" charset="0"/>
                  </a:rPr>
                  <a:t>𝑋_1, 𝑋_2  …𝑋_𝑛</a:t>
                </a:r>
                <a:r>
                  <a:rPr lang="en-AU" sz="1100" kern="1100" dirty="0">
                    <a:effectLst/>
                    <a:latin typeface="Arial" panose="020B0604020202020204" pitchFamily="34" charset="0"/>
                    <a:ea typeface="Times New Roman" panose="02020603050405020304" pitchFamily="18" charset="0"/>
                  </a:rPr>
                  <a:t> each with mean </a:t>
                </a:r>
                <a:r>
                  <a:rPr lang="en-AU" sz="1100" i="0" kern="1100">
                    <a:effectLst/>
                    <a:latin typeface="Cambria Math" panose="02040503050406030204" pitchFamily="18" charset="0"/>
                    <a:ea typeface="Times New Roman" panose="02020603050405020304" pitchFamily="18" charset="0"/>
                  </a:rPr>
                  <a:t>𝜇</a:t>
                </a:r>
                <a:r>
                  <a:rPr lang="en-AU" sz="1100" kern="1100" dirty="0">
                    <a:effectLst/>
                    <a:latin typeface="Arial" panose="020B0604020202020204" pitchFamily="34" charset="0"/>
                    <a:ea typeface="Times New Roman" panose="02020603050405020304" pitchFamily="18" charset="0"/>
                  </a:rPr>
                  <a:t> and variance </a:t>
                </a:r>
                <a:r>
                  <a:rPr lang="en-AU" sz="1100" i="0" kern="1100">
                    <a:effectLst/>
                    <a:latin typeface="Cambria Math" panose="02040503050406030204" pitchFamily="18" charset="0"/>
                    <a:ea typeface="Times New Roman" panose="02020603050405020304" pitchFamily="18" charset="0"/>
                  </a:rPr>
                  <a:t>𝜎^2</a:t>
                </a:r>
                <a:r>
                  <a:rPr lang="en-AU" sz="1100" kern="1100" dirty="0">
                    <a:effectLst/>
                    <a:latin typeface="Arial" panose="020B0604020202020204" pitchFamily="34" charset="0"/>
                    <a:ea typeface="Times New Roman" panose="02020603050405020304" pitchFamily="18" charset="0"/>
                  </a:rPr>
                  <a:t>:</a:t>
                </a:r>
              </a:p>
              <a:p>
                <a:pPr marL="342900" lvl="0" indent="-342900">
                  <a:lnSpc>
                    <a:spcPts val="1400"/>
                  </a:lnSpc>
                  <a:spcBef>
                    <a:spcPts val="300"/>
                  </a:spcBef>
                  <a:buFont typeface="Symbol" panose="05050102010706020507" pitchFamily="18" charset="2"/>
                  <a:buChar char=""/>
                  <a:tabLst>
                    <a:tab pos="269875" algn="l"/>
                    <a:tab pos="457200" algn="l"/>
                  </a:tabLst>
                </a:pP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E(𝑋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1+ 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2+…</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 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𝑛)=𝑛𝜇</a:t>
                </a:r>
                <a:endParaRPr lang="en-AU" sz="1100" kern="1100" dirty="0">
                  <a:effectLst/>
                  <a:latin typeface="Arial" panose="020B0604020202020204" pitchFamily="34" charset="0"/>
                  <a:ea typeface="Times New Roman" panose="02020603050405020304" pitchFamily="18" charset="0"/>
                </a:endParaRPr>
              </a:p>
              <a:p>
                <a:pPr marL="342900" lvl="0" indent="-342900">
                  <a:lnSpc>
                    <a:spcPts val="1400"/>
                  </a:lnSpc>
                  <a:spcAft>
                    <a:spcPts val="300"/>
                  </a:spcAft>
                  <a:buFont typeface="Symbol" panose="05050102010706020507" pitchFamily="18" charset="2"/>
                  <a:buChar char=""/>
                  <a:tabLst>
                    <a:tab pos="269875" algn="l"/>
                    <a:tab pos="457200" algn="l"/>
                  </a:tabLst>
                </a:pP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Var(𝑋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1+ 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2+…</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 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𝑛)=𝑛𝜎</a:t>
                </a:r>
                <a:r>
                  <a:rPr lang="en-AU" sz="1100" i="0" kern="1100">
                    <a:effectLst/>
                    <a:latin typeface="Cambria Math" panose="02040503050406030204" pitchFamily="18" charset="0"/>
                    <a:ea typeface="Times New Roman" panose="02020603050405020304" pitchFamily="18" charset="0"/>
                  </a:rPr>
                  <a:t>^</a:t>
                </a:r>
                <a:r>
                  <a:rPr lang="en-GB" sz="1100" i="0" kern="1100">
                    <a:effectLst/>
                    <a:latin typeface="Cambria Math" panose="02040503050406030204" pitchFamily="18" charset="0"/>
                    <a:ea typeface="Times New Roman" panose="02020603050405020304" pitchFamily="18" charset="0"/>
                  </a:rPr>
                  <a:t>2</a:t>
                </a:r>
                <a:endParaRPr lang="en-AU" sz="1100" kern="1100" dirty="0">
                  <a:effectLst/>
                  <a:latin typeface="Arial" panose="020B0604020202020204" pitchFamily="34" charset="0"/>
                  <a:ea typeface="Times New Roman" panose="02020603050405020304" pitchFamily="18" charset="0"/>
                </a:endParaRPr>
              </a:p>
              <a:p>
                <a:pPr marL="342900" lvl="0" indent="-342900">
                  <a:lnSpc>
                    <a:spcPts val="1400"/>
                  </a:lnSpc>
                  <a:spcBef>
                    <a:spcPts val="300"/>
                  </a:spcBef>
                  <a:spcAft>
                    <a:spcPts val="300"/>
                  </a:spcAft>
                  <a:buFont typeface="Symbol" panose="05050102010706020507" pitchFamily="18" charset="2"/>
                  <a:buChar char=""/>
                  <a:tabLst>
                    <a:tab pos="228600" algn="l"/>
                    <a:tab pos="269875" algn="l"/>
                    <a:tab pos="269875" algn="l"/>
                  </a:tabLst>
                </a:pPr>
                <a:r>
                  <a:rPr lang="en-AU" sz="1100" kern="1100" dirty="0">
                    <a:effectLst/>
                    <a:latin typeface="Arial" panose="020B0604020202020204" pitchFamily="34" charset="0"/>
                    <a:ea typeface="Times New Roman" panose="02020603050405020304" pitchFamily="18" charset="0"/>
                  </a:rPr>
                  <a:t>for </a:t>
                </a:r>
                <a:r>
                  <a:rPr lang="en-AU" sz="1100" i="0" kern="1100">
                    <a:effectLst/>
                    <a:latin typeface="Cambria Math" panose="02040503050406030204" pitchFamily="18" charset="0"/>
                    <a:ea typeface="Times New Roman" panose="02020603050405020304" pitchFamily="18" charset="0"/>
                  </a:rPr>
                  <a:t>𝑛</a:t>
                </a:r>
                <a:r>
                  <a:rPr lang="en-AU" sz="1100" kern="1100" dirty="0">
                    <a:effectLst/>
                    <a:latin typeface="Arial" panose="020B0604020202020204" pitchFamily="34" charset="0"/>
                    <a:ea typeface="Times New Roman" panose="02020603050405020304" pitchFamily="18" charset="0"/>
                  </a:rPr>
                  <a:t> independent random variables  </a:t>
                </a:r>
                <a:r>
                  <a:rPr lang="en-AU" sz="1100" i="0" kern="1100">
                    <a:effectLst/>
                    <a:latin typeface="Cambria Math" panose="02040503050406030204" pitchFamily="18" charset="0"/>
                    <a:ea typeface="Times New Roman" panose="02020603050405020304" pitchFamily="18" charset="0"/>
                  </a:rPr>
                  <a:t>𝑋_1, 𝑋_2  …𝑋_𝑛</a:t>
                </a:r>
                <a:r>
                  <a:rPr lang="en-AU" sz="1100" kern="1100" dirty="0">
                    <a:effectLst/>
                    <a:latin typeface="Arial" panose="020B0604020202020204" pitchFamily="34" charset="0"/>
                    <a:ea typeface="Times New Roman" panose="02020603050405020304" pitchFamily="18" charset="0"/>
                  </a:rPr>
                  <a:t>and real numbers </a:t>
                </a:r>
                <a:r>
                  <a:rPr lang="en-AU" sz="1100" i="0" kern="1100">
                    <a:effectLst/>
                    <a:latin typeface="Cambria Math" panose="02040503050406030204" pitchFamily="18" charset="0"/>
                    <a:ea typeface="Times New Roman" panose="02020603050405020304" pitchFamily="18" charset="0"/>
                  </a:rPr>
                  <a:t>𝑎_1, 𝑎_2… 𝑎_𝑛</a:t>
                </a:r>
                <a:r>
                  <a:rPr lang="en-AU" sz="1100" kern="1100" dirty="0">
                    <a:effectLst/>
                    <a:latin typeface="Arial" panose="020B0604020202020204" pitchFamily="34" charset="0"/>
                    <a:ea typeface="Times New Roman" panose="02020603050405020304" pitchFamily="18" charset="0"/>
                  </a:rPr>
                  <a:t>:</a:t>
                </a:r>
              </a:p>
              <a:p>
                <a:pPr marL="342900" lvl="0" indent="-342900">
                  <a:lnSpc>
                    <a:spcPts val="1400"/>
                  </a:lnSpc>
                  <a:spcBef>
                    <a:spcPts val="300"/>
                  </a:spcBef>
                  <a:buFont typeface="Symbol" panose="05050102010706020507" pitchFamily="18" charset="2"/>
                  <a:buChar char=""/>
                  <a:tabLst>
                    <a:tab pos="269875" algn="l"/>
                    <a:tab pos="457200" algn="l"/>
                  </a:tabLst>
                </a:pPr>
                <a:r>
                  <a:rPr lang="en-GB" sz="1100" i="0" kern="1100">
                    <a:effectLst/>
                    <a:latin typeface="Cambria Math" panose="02040503050406030204" pitchFamily="18" charset="0"/>
                    <a:ea typeface="Times New Roman" panose="02020603050405020304" pitchFamily="18" charset="0"/>
                  </a:rPr>
                  <a:t>E(</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1 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1+ </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2 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2+…</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 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𝑛 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𝑛  )=</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1 E(𝑋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1)</a:t>
                </a:r>
                <a:r>
                  <a:rPr lang="en-AU" sz="1100" i="0" kern="1100">
                    <a:effectLst/>
                    <a:latin typeface="Cambria Math" panose="02040503050406030204" pitchFamily="18" charset="0"/>
                    <a:ea typeface="Times New Roman" panose="02020603050405020304" pitchFamily="18" charset="0"/>
                  </a:rPr>
                  <a:t>)</a:t>
                </a:r>
                <a:r>
                  <a:rPr lang="en-GB" sz="1100" i="0" kern="1100">
                    <a:effectLst/>
                    <a:latin typeface="Cambria Math" panose="02040503050406030204" pitchFamily="18" charset="0"/>
                    <a:ea typeface="Times New Roman" panose="02020603050405020304" pitchFamily="18" charset="0"/>
                  </a:rPr>
                  <a:t>+ </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2 E(𝑋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2)+…</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 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𝑛 E(𝑋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𝑛) </a:t>
                </a:r>
                <a:endParaRPr lang="en-AU" sz="1100" kern="1100" dirty="0">
                  <a:effectLst/>
                  <a:latin typeface="Arial" panose="020B0604020202020204" pitchFamily="34" charset="0"/>
                  <a:ea typeface="Times New Roman" panose="02020603050405020304" pitchFamily="18" charset="0"/>
                </a:endParaRPr>
              </a:p>
              <a:p>
                <a:pPr marL="342900" lvl="0" indent="-342900">
                  <a:lnSpc>
                    <a:spcPts val="1400"/>
                  </a:lnSpc>
                  <a:spcAft>
                    <a:spcPts val="300"/>
                  </a:spcAft>
                  <a:buFont typeface="Symbol" panose="05050102010706020507" pitchFamily="18" charset="2"/>
                  <a:buChar char=""/>
                  <a:tabLst>
                    <a:tab pos="269875" algn="l"/>
                    <a:tab pos="457200" algn="l"/>
                  </a:tabLst>
                </a:pPr>
                <a:r>
                  <a:rPr lang="en-GB" sz="1100" i="0" kern="1100">
                    <a:effectLst/>
                    <a:latin typeface="Cambria Math" panose="02040503050406030204" pitchFamily="18" charset="0"/>
                    <a:ea typeface="Times New Roman" panose="02020603050405020304" pitchFamily="18" charset="0"/>
                  </a:rPr>
                  <a:t>Var(</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1 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1+ </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2 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2+…</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 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𝑛 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𝑛  )=</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1</a:t>
                </a:r>
                <a:r>
                  <a:rPr lang="en-AU" sz="1100" i="0" kern="1100">
                    <a:effectLst/>
                    <a:latin typeface="Cambria Math" panose="02040503050406030204" pitchFamily="18" charset="0"/>
                    <a:ea typeface="Times New Roman" panose="02020603050405020304" pitchFamily="18" charset="0"/>
                  </a:rPr>
                  <a:t>〗^</a:t>
                </a:r>
                <a:r>
                  <a:rPr lang="en-GB" sz="1100" i="0" kern="1100">
                    <a:effectLst/>
                    <a:latin typeface="Cambria Math" panose="02040503050406030204" pitchFamily="18" charset="0"/>
                    <a:ea typeface="Times New Roman" panose="02020603050405020304" pitchFamily="18" charset="0"/>
                  </a:rPr>
                  <a:t>2 Var(𝑋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1)+ </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2</a:t>
                </a:r>
                <a:r>
                  <a:rPr lang="en-AU" sz="1100" i="0" kern="1100">
                    <a:effectLst/>
                    <a:latin typeface="Cambria Math" panose="02040503050406030204" pitchFamily="18" charset="0"/>
                    <a:ea typeface="Times New Roman" panose="02020603050405020304" pitchFamily="18" charset="0"/>
                  </a:rPr>
                  <a:t>〗^</a:t>
                </a:r>
                <a:r>
                  <a:rPr lang="en-GB" sz="1100" i="0" kern="1100">
                    <a:effectLst/>
                    <a:latin typeface="Cambria Math" panose="02040503050406030204" pitchFamily="18" charset="0"/>
                    <a:ea typeface="Times New Roman" panose="02020603050405020304" pitchFamily="18" charset="0"/>
                  </a:rPr>
                  <a:t>2 Var(𝑋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2)+…</a:t>
                </a:r>
                <a:r>
                  <a:rPr lang="en-AU" sz="1100" i="0" kern="1100">
                    <a:effectLst/>
                    <a:latin typeface="Cambria Math" panose="02040503050406030204" pitchFamily="18" charset="0"/>
                  </a:rPr>
                  <a:t>〖</a:t>
                </a:r>
                <a:r>
                  <a:rPr lang="en-GB" sz="1100" i="0" kern="1100">
                    <a:effectLst/>
                    <a:latin typeface="Cambria Math" panose="02040503050406030204" pitchFamily="18" charset="0"/>
                    <a:ea typeface="Times New Roman" panose="02020603050405020304" pitchFamily="18" charset="0"/>
                  </a:rPr>
                  <a:t>+ </a:t>
                </a:r>
                <a:r>
                  <a:rPr lang="en-AU" sz="1100" i="0" kern="1100">
                    <a:effectLst/>
                    <a:latin typeface="Cambria Math" panose="02040503050406030204" pitchFamily="18" charset="0"/>
                    <a:ea typeface="Times New Roman" panose="02020603050405020304" pitchFamily="18" charset="0"/>
                  </a:rPr>
                  <a:t>〖</a:t>
                </a:r>
                <a:r>
                  <a:rPr lang="en-GB" sz="1100" i="0" kern="1100">
                    <a:effectLst/>
                    <a:latin typeface="Cambria Math" panose="02040503050406030204" pitchFamily="18" charset="0"/>
                    <a:ea typeface="Times New Roman" panose="02020603050405020304" pitchFamily="18" charset="0"/>
                  </a:rPr>
                  <a:t>𝑎</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𝑛</a:t>
                </a:r>
                <a:r>
                  <a:rPr lang="en-AU" sz="1100" i="0" kern="1100">
                    <a:effectLst/>
                    <a:latin typeface="Cambria Math" panose="02040503050406030204" pitchFamily="18" charset="0"/>
                    <a:ea typeface="Times New Roman" panose="02020603050405020304" pitchFamily="18" charset="0"/>
                  </a:rPr>
                  <a:t>〗^</a:t>
                </a:r>
                <a:r>
                  <a:rPr lang="en-GB" sz="1100" i="0" kern="1100">
                    <a:effectLst/>
                    <a:latin typeface="Cambria Math" panose="02040503050406030204" pitchFamily="18" charset="0"/>
                    <a:ea typeface="Times New Roman" panose="02020603050405020304" pitchFamily="18" charset="0"/>
                  </a:rPr>
                  <a:t>2 Var(𝑋</a:t>
                </a:r>
                <a:r>
                  <a:rPr lang="en-AU" sz="1100" i="0" kern="1100">
                    <a:effectLst/>
                    <a:latin typeface="Cambria Math" panose="02040503050406030204" pitchFamily="18" charset="0"/>
                    <a:ea typeface="Times New Roman" panose="02020603050405020304" pitchFamily="18" charset="0"/>
                  </a:rPr>
                  <a:t>〗_</a:t>
                </a:r>
                <a:r>
                  <a:rPr lang="en-GB" sz="1100" i="0" kern="1100">
                    <a:effectLst/>
                    <a:latin typeface="Cambria Math" panose="02040503050406030204" pitchFamily="18" charset="0"/>
                    <a:ea typeface="Times New Roman" panose="02020603050405020304" pitchFamily="18" charset="0"/>
                  </a:rPr>
                  <a:t>𝑛) </a:t>
                </a:r>
                <a:endParaRPr lang="en-AU" sz="1100" kern="1100" dirty="0">
                  <a:effectLst/>
                  <a:latin typeface="Arial" panose="020B0604020202020204" pitchFamily="34" charset="0"/>
                  <a:ea typeface="Times New Roman" panose="02020603050405020304" pitchFamily="18" charset="0"/>
                </a:endParaRPr>
              </a:p>
              <a:p>
                <a:endParaRPr lang="en-AU" dirty="0"/>
              </a:p>
              <a:p>
                <a:pPr marL="342900" lvl="0" indent="-342900">
                  <a:lnSpc>
                    <a:spcPts val="1400"/>
                  </a:lnSpc>
                  <a:spcBef>
                    <a:spcPts val="300"/>
                  </a:spcBef>
                  <a:buFont typeface="Symbol" panose="05050102010706020507" pitchFamily="18" charset="2"/>
                  <a:buChar char=""/>
                  <a:tabLst>
                    <a:tab pos="269875" algn="l"/>
                  </a:tabLst>
                </a:pPr>
                <a:r>
                  <a:rPr lang="en-AU" sz="1100" kern="1100" dirty="0">
                    <a:effectLst/>
                    <a:latin typeface="Arial" panose="020B0604020202020204" pitchFamily="34" charset="0"/>
                    <a:ea typeface="Times New Roman" panose="02020603050405020304" pitchFamily="18" charset="0"/>
                  </a:rPr>
                  <a:t>concepts of null hypothesis, </a:t>
                </a:r>
                <a:r>
                  <a:rPr lang="en-AU" sz="1100" i="0" kern="1100">
                    <a:effectLst/>
                    <a:latin typeface="Cambria Math" panose="02040503050406030204" pitchFamily="18" charset="0"/>
                    <a:ea typeface="Times New Roman" panose="02020603050405020304" pitchFamily="18" charset="0"/>
                  </a:rPr>
                  <a:t>𝐻_0</a:t>
                </a:r>
                <a:r>
                  <a:rPr lang="en-AU" sz="1100" kern="1100" dirty="0">
                    <a:effectLst/>
                    <a:latin typeface="Arial" panose="020B0604020202020204" pitchFamily="34" charset="0"/>
                    <a:ea typeface="Times New Roman" panose="02020603050405020304" pitchFamily="18" charset="0"/>
                  </a:rPr>
                  <a:t>, and alternative hypotheses, </a:t>
                </a:r>
                <a:r>
                  <a:rPr lang="en-AU" sz="1100" i="0" kern="1100">
                    <a:effectLst/>
                    <a:latin typeface="Cambria Math" panose="02040503050406030204" pitchFamily="18" charset="0"/>
                    <a:ea typeface="Times New Roman" panose="02020603050405020304" pitchFamily="18" charset="0"/>
                  </a:rPr>
                  <a:t>𝐻_1</a:t>
                </a:r>
                <a:r>
                  <a:rPr lang="en-AU" sz="1100" kern="1100" dirty="0">
                    <a:effectLst/>
                    <a:latin typeface="Arial" panose="020B0604020202020204" pitchFamily="34" charset="0"/>
                    <a:ea typeface="Times New Roman" panose="02020603050405020304" pitchFamily="18" charset="0"/>
                  </a:rPr>
                  <a:t>, test statistic</a:t>
                </a:r>
              </a:p>
              <a:p>
                <a:pPr marL="342900" lvl="0" indent="-342900">
                  <a:lnSpc>
                    <a:spcPts val="1400"/>
                  </a:lnSpc>
                  <a:buFont typeface="Symbol" panose="05050102010706020507" pitchFamily="18" charset="2"/>
                  <a:buChar char=""/>
                  <a:tabLst>
                    <a:tab pos="269875" algn="l"/>
                  </a:tabLst>
                </a:pPr>
                <a:r>
                  <a:rPr lang="en-AU" sz="1100" kern="1100" dirty="0">
                    <a:effectLst/>
                    <a:latin typeface="Arial" panose="020B0604020202020204" pitchFamily="34" charset="0"/>
                    <a:ea typeface="Times New Roman" panose="02020603050405020304" pitchFamily="18" charset="0"/>
                  </a:rPr>
                  <a:t>level of significance and </a:t>
                </a:r>
                <a:r>
                  <a:rPr lang="en-AU" sz="1100" i="0" kern="1100">
                    <a:effectLst/>
                    <a:latin typeface="Cambria Math" panose="02040503050406030204" pitchFamily="18" charset="0"/>
                    <a:ea typeface="Times New Roman" panose="02020603050405020304" pitchFamily="18" charset="0"/>
                  </a:rPr>
                  <a:t>𝑝</a:t>
                </a:r>
                <a:r>
                  <a:rPr lang="en-AU" sz="1100" kern="1100" dirty="0">
                    <a:effectLst/>
                    <a:latin typeface="Arial" panose="020B0604020202020204" pitchFamily="34" charset="0"/>
                    <a:ea typeface="Times New Roman" panose="02020603050405020304" pitchFamily="18" charset="0"/>
                  </a:rPr>
                  <a:t>-value</a:t>
                </a:r>
              </a:p>
              <a:p>
                <a:pPr marL="342900" lvl="0" indent="-342900">
                  <a:lnSpc>
                    <a:spcPts val="1400"/>
                  </a:lnSpc>
                  <a:spcAft>
                    <a:spcPts val="300"/>
                  </a:spcAft>
                  <a:buFont typeface="Symbol" panose="05050102010706020507" pitchFamily="18" charset="2"/>
                  <a:buChar char=""/>
                  <a:tabLst>
                    <a:tab pos="269875" algn="l"/>
                  </a:tabLst>
                </a:pPr>
                <a:r>
                  <a:rPr lang="en-AU" sz="1100" kern="1100" dirty="0">
                    <a:effectLst/>
                    <a:latin typeface="Arial" panose="020B0604020202020204" pitchFamily="34" charset="0"/>
                    <a:ea typeface="Times New Roman" panose="02020603050405020304" pitchFamily="18" charset="0"/>
                  </a:rPr>
                  <a:t>formulation of hypotheses and making a decision concerning a population mean based on:</a:t>
                </a:r>
              </a:p>
              <a:p>
                <a:pPr marL="342900" lvl="0" indent="-342900">
                  <a:lnSpc>
                    <a:spcPts val="1400"/>
                  </a:lnSpc>
                  <a:spcBef>
                    <a:spcPts val="300"/>
                  </a:spcBef>
                  <a:buFont typeface="Symbol" panose="05050102010706020507" pitchFamily="18" charset="2"/>
                  <a:buChar char=""/>
                  <a:tabLst>
                    <a:tab pos="269875" algn="l"/>
                    <a:tab pos="457200" algn="l"/>
                  </a:tabLst>
                </a:pPr>
                <a:r>
                  <a:rPr lang="en-GB" sz="1100" kern="1100" dirty="0">
                    <a:effectLst/>
                    <a:latin typeface="Arial" panose="020B0604020202020204" pitchFamily="34" charset="0"/>
                    <a:ea typeface="Times New Roman" panose="02020603050405020304" pitchFamily="18" charset="0"/>
                  </a:rPr>
                  <a:t>a random sample from a normal population of known variance</a:t>
                </a:r>
                <a:endParaRPr lang="en-AU" sz="1100" kern="1100" dirty="0">
                  <a:effectLst/>
                  <a:latin typeface="Arial" panose="020B0604020202020204" pitchFamily="34" charset="0"/>
                  <a:ea typeface="Times New Roman" panose="02020603050405020304" pitchFamily="18" charset="0"/>
                </a:endParaRPr>
              </a:p>
              <a:p>
                <a:pPr marL="342900" lvl="0" indent="-342900">
                  <a:lnSpc>
                    <a:spcPts val="1400"/>
                  </a:lnSpc>
                  <a:spcAft>
                    <a:spcPts val="300"/>
                  </a:spcAft>
                  <a:buFont typeface="Symbol" panose="05050102010706020507" pitchFamily="18" charset="2"/>
                  <a:buChar char=""/>
                  <a:tabLst>
                    <a:tab pos="269875" algn="l"/>
                    <a:tab pos="457200" algn="l"/>
                  </a:tabLst>
                </a:pPr>
                <a:r>
                  <a:rPr lang="en-GB" sz="1100" kern="1100" dirty="0">
                    <a:effectLst/>
                    <a:latin typeface="Arial" panose="020B0604020202020204" pitchFamily="34" charset="0"/>
                    <a:ea typeface="Times New Roman" panose="02020603050405020304" pitchFamily="18" charset="0"/>
                  </a:rPr>
                  <a:t>a large random sample from any population</a:t>
                </a:r>
                <a:endParaRPr lang="en-AU" sz="1100" kern="1100" dirty="0">
                  <a:effectLst/>
                  <a:latin typeface="Arial" panose="020B0604020202020204" pitchFamily="34" charset="0"/>
                  <a:ea typeface="Times New Roman" panose="02020603050405020304" pitchFamily="18" charset="0"/>
                </a:endParaRPr>
              </a:p>
              <a:p>
                <a:pPr marL="342900" lvl="0" indent="-342900">
                  <a:lnSpc>
                    <a:spcPts val="1400"/>
                  </a:lnSpc>
                  <a:spcBef>
                    <a:spcPts val="300"/>
                  </a:spcBef>
                  <a:buFont typeface="Symbol" panose="05050102010706020507" pitchFamily="18" charset="2"/>
                  <a:buChar char=""/>
                  <a:tabLst>
                    <a:tab pos="269875" algn="l"/>
                  </a:tabLst>
                </a:pPr>
                <a:r>
                  <a:rPr lang="en-AU" sz="1100" kern="1100" dirty="0">
                    <a:effectLst/>
                    <a:latin typeface="Arial" panose="020B0604020202020204" pitchFamily="34" charset="0"/>
                    <a:ea typeface="Times New Roman" panose="02020603050405020304" pitchFamily="18" charset="0"/>
                  </a:rPr>
                  <a:t>1-tail and 2-tail tests</a:t>
                </a:r>
              </a:p>
              <a:p>
                <a:pPr marL="342900" lvl="0" indent="-342900">
                  <a:lnSpc>
                    <a:spcPts val="1400"/>
                  </a:lnSpc>
                  <a:spcAft>
                    <a:spcPts val="300"/>
                  </a:spcAft>
                  <a:buFont typeface="Symbol" panose="05050102010706020507" pitchFamily="18" charset="2"/>
                  <a:buChar char=""/>
                  <a:tabLst>
                    <a:tab pos="269875" algn="l"/>
                  </a:tabLst>
                </a:pPr>
                <a:r>
                  <a:rPr lang="en-AU" sz="1100" kern="1100" dirty="0">
                    <a:effectLst/>
                    <a:latin typeface="Arial" panose="020B0604020202020204" pitchFamily="34" charset="0"/>
                    <a:ea typeface="Times New Roman" panose="02020603050405020304" pitchFamily="18" charset="0"/>
                  </a:rPr>
                  <a:t>interpretation of the results of a hypothesis test in the context of the problem</a:t>
                </a:r>
              </a:p>
              <a:p>
                <a:pPr marL="285750" indent="-285750">
                  <a:buFont typeface="Arial" panose="020B0604020202020204" pitchFamily="34" charset="0"/>
                  <a:buChar char="•"/>
                </a:pPr>
                <a:r>
                  <a:rPr lang="en-AU" sz="1100" dirty="0">
                    <a:effectLst/>
                    <a:latin typeface="Arial" panose="020B0604020202020204" pitchFamily="34" charset="0"/>
                    <a:ea typeface="Arial" panose="020B0604020202020204" pitchFamily="34" charset="0"/>
                    <a:cs typeface="Times New Roman" panose="02020603050405020304" pitchFamily="18" charset="0"/>
                  </a:rPr>
                  <a:t>  hypothesis test, relating the formulation, conduct, errors and results in terms of conditional probability</a:t>
                </a:r>
                <a:endParaRPr lang="en-AU" dirty="0"/>
              </a:p>
              <a:p>
                <a:endParaRPr lang="en-AU" dirty="0"/>
              </a:p>
            </p:txBody>
          </p:sp>
        </mc:Fallback>
      </mc:AlternateContent>
      <p:sp>
        <p:nvSpPr>
          <p:cNvPr id="4" name="Slide Number Placeholder 3"/>
          <p:cNvSpPr>
            <a:spLocks noGrp="1"/>
          </p:cNvSpPr>
          <p:nvPr>
            <p:ph type="sldNum" sz="quarter" idx="10"/>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1255786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4259787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4129083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2624941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17</a:t>
            </a:fld>
            <a:endParaRPr lang="en-AU"/>
          </a:p>
        </p:txBody>
      </p:sp>
    </p:spTree>
    <p:extLst>
      <p:ext uri="{BB962C8B-B14F-4D97-AF65-F5344CB8AC3E}">
        <p14:creationId xmlns:p14="http://schemas.microsoft.com/office/powerpoint/2010/main" val="3731974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2965625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386538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a:t>
            </a:fld>
            <a:endParaRPr lang="en-AU"/>
          </a:p>
        </p:txBody>
      </p:sp>
    </p:spTree>
    <p:extLst>
      <p:ext uri="{BB962C8B-B14F-4D97-AF65-F5344CB8AC3E}">
        <p14:creationId xmlns:p14="http://schemas.microsoft.com/office/powerpoint/2010/main" val="2180213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20</a:t>
            </a:fld>
            <a:endParaRPr lang="en-AU"/>
          </a:p>
        </p:txBody>
      </p:sp>
    </p:spTree>
    <p:extLst>
      <p:ext uri="{BB962C8B-B14F-4D97-AF65-F5344CB8AC3E}">
        <p14:creationId xmlns:p14="http://schemas.microsoft.com/office/powerpoint/2010/main" val="3373531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21</a:t>
            </a:fld>
            <a:endParaRPr lang="en-AU"/>
          </a:p>
        </p:txBody>
      </p:sp>
    </p:spTree>
    <p:extLst>
      <p:ext uri="{BB962C8B-B14F-4D97-AF65-F5344CB8AC3E}">
        <p14:creationId xmlns:p14="http://schemas.microsoft.com/office/powerpoint/2010/main" val="2706781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22</a:t>
            </a:fld>
            <a:endParaRPr lang="en-AU"/>
          </a:p>
        </p:txBody>
      </p:sp>
    </p:spTree>
    <p:extLst>
      <p:ext uri="{BB962C8B-B14F-4D97-AF65-F5344CB8AC3E}">
        <p14:creationId xmlns:p14="http://schemas.microsoft.com/office/powerpoint/2010/main" val="10207065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solidFill>
                <a:schemeClr val="tx1"/>
              </a:solidFill>
              <a:hlinkClick r:id="rId3">
                <a:extLst>
                  <a:ext uri="{A12FA001-AC4F-418D-AE19-62706E023703}">
                    <ahyp:hlinkClr xmlns:ahyp="http://schemas.microsoft.com/office/drawing/2018/hyperlinkcolor" val="tx"/>
                  </a:ext>
                </a:extLst>
              </a:hlinkClick>
            </a:endParaRP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15230680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24</a:t>
            </a:fld>
            <a:endParaRPr lang="en-AU"/>
          </a:p>
        </p:txBody>
      </p:sp>
    </p:spTree>
    <p:extLst>
      <p:ext uri="{BB962C8B-B14F-4D97-AF65-F5344CB8AC3E}">
        <p14:creationId xmlns:p14="http://schemas.microsoft.com/office/powerpoint/2010/main" val="35362474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21105718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86DB27-C44E-42FC-8577-04AF19E06BB2}" type="slidenum">
              <a:rPr lang="en-AU" smtClean="0"/>
              <a:pPr/>
              <a:t>26</a:t>
            </a:fld>
            <a:endParaRPr lang="en-AU"/>
          </a:p>
        </p:txBody>
      </p:sp>
    </p:spTree>
    <p:extLst>
      <p:ext uri="{BB962C8B-B14F-4D97-AF65-F5344CB8AC3E}">
        <p14:creationId xmlns:p14="http://schemas.microsoft.com/office/powerpoint/2010/main" val="2056276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F5F9FC-620C-4B6D-A6A9-D5B8CA54C810}" type="slidenum">
              <a:rPr lang="en-AU" smtClean="0"/>
              <a:t>3</a:t>
            </a:fld>
            <a:endParaRPr lang="en-AU" dirty="0"/>
          </a:p>
        </p:txBody>
      </p:sp>
    </p:spTree>
    <p:extLst>
      <p:ext uri="{BB962C8B-B14F-4D97-AF65-F5344CB8AC3E}">
        <p14:creationId xmlns:p14="http://schemas.microsoft.com/office/powerpoint/2010/main" val="56820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1518328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2309257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1041757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848415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2318827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3051721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erim">
    <p:bg>
      <p:bgPr>
        <a:solidFill>
          <a:srgbClr val="003D58"/>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EE8AEE-C1C4-B442-BD55-B1D4B638E6CF}"/>
              </a:ext>
            </a:extLst>
          </p:cNvPr>
          <p:cNvSpPr>
            <a:spLocks noGrp="1"/>
          </p:cNvSpPr>
          <p:nvPr>
            <p:ph type="title" hasCustomPrompt="1"/>
          </p:nvPr>
        </p:nvSpPr>
        <p:spPr>
          <a:xfrm>
            <a:off x="179512" y="1635646"/>
            <a:ext cx="8784976" cy="432048"/>
          </a:xfrm>
        </p:spPr>
        <p:txBody>
          <a:bodyPr/>
          <a:lstStyle>
            <a:lvl1pPr>
              <a:defRPr sz="2800" b="1">
                <a:solidFill>
                  <a:schemeClr val="bg1"/>
                </a:solidFill>
              </a:defRPr>
            </a:lvl1pPr>
          </a:lstStyle>
          <a:p>
            <a:r>
              <a:rPr lang="en-GB" dirty="0"/>
              <a:t>Interim slide title</a:t>
            </a:r>
            <a:endParaRPr lang="en-US" dirty="0"/>
          </a:p>
        </p:txBody>
      </p:sp>
      <p:sp>
        <p:nvSpPr>
          <p:cNvPr id="9" name="Content Placeholder 8">
            <a:extLst>
              <a:ext uri="{FF2B5EF4-FFF2-40B4-BE49-F238E27FC236}">
                <a16:creationId xmlns:a16="http://schemas.microsoft.com/office/drawing/2014/main" id="{243ECD6D-C028-B14C-A178-C12E401024D7}"/>
              </a:ext>
            </a:extLst>
          </p:cNvPr>
          <p:cNvSpPr>
            <a:spLocks noGrp="1"/>
          </p:cNvSpPr>
          <p:nvPr>
            <p:ph sz="quarter" idx="10" hasCustomPrompt="1"/>
          </p:nvPr>
        </p:nvSpPr>
        <p:spPr>
          <a:xfrm>
            <a:off x="179388" y="2211388"/>
            <a:ext cx="5688012" cy="360362"/>
          </a:xfrm>
        </p:spPr>
        <p:txBody>
          <a:bodyPr/>
          <a:lstStyle>
            <a:lvl1pPr marL="0" indent="0">
              <a:buNone/>
              <a:defRPr sz="1400" b="0">
                <a:solidFill>
                  <a:schemeClr val="bg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Sub title text</a:t>
            </a:r>
          </a:p>
        </p:txBody>
      </p:sp>
    </p:spTree>
    <p:extLst>
      <p:ext uri="{BB962C8B-B14F-4D97-AF65-F5344CB8AC3E}">
        <p14:creationId xmlns:p14="http://schemas.microsoft.com/office/powerpoint/2010/main" val="58572374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E56C-1B8E-3E47-B03E-320907A65B6B}"/>
              </a:ext>
            </a:extLst>
          </p:cNvPr>
          <p:cNvSpPr>
            <a:spLocks noGrp="1"/>
          </p:cNvSpPr>
          <p:nvPr>
            <p:ph type="title" hasCustomPrompt="1"/>
          </p:nvPr>
        </p:nvSpPr>
        <p:spPr>
          <a:xfrm>
            <a:off x="179512" y="457200"/>
            <a:ext cx="5040560" cy="2042542"/>
          </a:xfrm>
        </p:spPr>
        <p:txBody>
          <a:bodyPr/>
          <a:lstStyle>
            <a:lvl1pPr>
              <a:defRPr>
                <a:solidFill>
                  <a:schemeClr val="bg1"/>
                </a:solidFill>
              </a:defRPr>
            </a:lvl1pPr>
          </a:lstStyle>
          <a:p>
            <a:r>
              <a:rPr lang="en-GB" dirty="0"/>
              <a:t>Thank you…</a:t>
            </a:r>
            <a:endParaRPr lang="en-US" dirty="0"/>
          </a:p>
        </p:txBody>
      </p:sp>
    </p:spTree>
    <p:extLst>
      <p:ext uri="{BB962C8B-B14F-4D97-AF65-F5344CB8AC3E}">
        <p14:creationId xmlns:p14="http://schemas.microsoft.com/office/powerpoint/2010/main" val="20842093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1800"/>
            </a:lvl1pPr>
            <a:lvl2pPr>
              <a:defRPr sz="1600"/>
            </a:lvl2pPr>
            <a:lvl3pPr>
              <a:defRPr sz="16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1800"/>
            </a:lvl1pPr>
            <a:lvl2pPr>
              <a:defRPr sz="16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5548012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 id="2147483659" r:id="rId9"/>
    <p:sldLayoutId id="2147483686" r:id="rId10"/>
    <p:sldLayoutId id="2147483660"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vcaa.vic.edu.au/curriculum/foundation-10/resources/mathematics/Pages/TeachingResources.aspx?Redirect=1"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VCE Specialist Mathematics</a:t>
            </a:r>
          </a:p>
        </p:txBody>
      </p:sp>
      <p:sp>
        <p:nvSpPr>
          <p:cNvPr id="5" name="Subtitle 4"/>
          <p:cNvSpPr>
            <a:spLocks noGrp="1"/>
          </p:cNvSpPr>
          <p:nvPr>
            <p:ph type="subTitle" idx="1"/>
          </p:nvPr>
        </p:nvSpPr>
        <p:spPr/>
        <p:txBody>
          <a:bodyPr/>
          <a:lstStyle/>
          <a:p>
            <a:r>
              <a:rPr lang="en-AU" dirty="0"/>
              <a:t>Implementing the 2023-2027 study design</a:t>
            </a:r>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Specialist Mathematics Units 1 &amp; 2</a:t>
            </a:r>
            <a:endParaRPr lang="en-AU" dirty="0"/>
          </a:p>
        </p:txBody>
      </p:sp>
      <p:sp>
        <p:nvSpPr>
          <p:cNvPr id="3" name="Content Placeholder 2"/>
          <p:cNvSpPr>
            <a:spLocks noGrp="1"/>
          </p:cNvSpPr>
          <p:nvPr>
            <p:ph idx="1"/>
          </p:nvPr>
        </p:nvSpPr>
        <p:spPr/>
        <p:txBody>
          <a:bodyPr/>
          <a:lstStyle/>
          <a:p>
            <a:pPr marL="0" indent="0">
              <a:buNone/>
            </a:pPr>
            <a:r>
              <a:rPr lang="en-AU" b="1" dirty="0">
                <a:solidFill>
                  <a:srgbClr val="0070C0"/>
                </a:solidFill>
                <a:latin typeface="Arial" panose="020B0604020202020204" pitchFamily="34" charset="0"/>
              </a:rPr>
              <a:t>Removed/deleted:</a:t>
            </a:r>
          </a:p>
          <a:p>
            <a:pPr marL="342900" indent="-342900"/>
            <a:r>
              <a:rPr lang="en-AU" dirty="0">
                <a:latin typeface="Arial" panose="020B0604020202020204" pitchFamily="34" charset="0"/>
              </a:rPr>
              <a:t>Prescribed topics: AOS4: Topic: geometry in the plane and proof </a:t>
            </a:r>
          </a:p>
          <a:p>
            <a:pPr marL="0" indent="0">
              <a:buNone/>
            </a:pPr>
            <a:r>
              <a:rPr lang="en-AU" dirty="0">
                <a:latin typeface="Arial" panose="020B0604020202020204" pitchFamily="34" charset="0"/>
              </a:rPr>
              <a:t>	(only sine, cosine rule, arc, segments, sectors remain)</a:t>
            </a:r>
          </a:p>
          <a:p>
            <a:pPr marL="342900" indent="-342900"/>
            <a:r>
              <a:rPr lang="en-AU" dirty="0">
                <a:latin typeface="Arial" panose="020B0604020202020204" pitchFamily="34" charset="0"/>
              </a:rPr>
              <a:t>Prescribed topics: AOS5: Topic: graphs on non-linear relations</a:t>
            </a:r>
          </a:p>
          <a:p>
            <a:pPr marL="0" indent="0">
              <a:buNone/>
            </a:pPr>
            <a:r>
              <a:rPr lang="en-AU" dirty="0">
                <a:latin typeface="Arial" panose="020B0604020202020204" pitchFamily="34" charset="0"/>
              </a:rPr>
              <a:t>	(polar/parametric graphs of relations like </a:t>
            </a:r>
            <a:r>
              <a:rPr lang="en-AU" dirty="0" err="1">
                <a:latin typeface="Arial" panose="020B0604020202020204" pitchFamily="34" charset="0"/>
              </a:rPr>
              <a:t>limacon</a:t>
            </a:r>
            <a:r>
              <a:rPr lang="en-AU" dirty="0">
                <a:latin typeface="Arial" panose="020B0604020202020204" pitchFamily="34" charset="0"/>
              </a:rPr>
              <a:t>, cycloid, … gone)</a:t>
            </a:r>
          </a:p>
          <a:p>
            <a:pPr marL="342900" indent="-342900"/>
            <a:r>
              <a:rPr lang="en-AU" dirty="0">
                <a:latin typeface="Arial" panose="020B0604020202020204" pitchFamily="34" charset="0"/>
              </a:rPr>
              <a:t>Other topics: AOS5: Topic: kinematics</a:t>
            </a:r>
          </a:p>
          <a:p>
            <a:pPr marL="0" indent="0">
              <a:buNone/>
            </a:pPr>
            <a:r>
              <a:rPr lang="en-AU" dirty="0">
                <a:latin typeface="Arial" panose="020B0604020202020204" pitchFamily="34" charset="0"/>
              </a:rPr>
              <a:t>	(one dot point in vectors as an application of kinematics)</a:t>
            </a:r>
          </a:p>
          <a:p>
            <a:pPr marL="342900" indent="-342900"/>
            <a:r>
              <a:rPr lang="en-AU" dirty="0">
                <a:latin typeface="Arial" panose="020B0604020202020204" pitchFamily="34" charset="0"/>
              </a:rPr>
              <a:t>Other topics: AOS6: Topic Simulation, sampling and distributions</a:t>
            </a:r>
          </a:p>
          <a:p>
            <a:pPr marL="0" indent="0">
              <a:buNone/>
            </a:pPr>
            <a:r>
              <a:rPr lang="en-AU" dirty="0">
                <a:latin typeface="Arial" panose="020B0604020202020204" pitchFamily="34" charset="0"/>
              </a:rPr>
              <a:t>	(Simulation and sample proportions gone) </a:t>
            </a:r>
            <a:endParaRPr lang="en-AU" dirty="0"/>
          </a:p>
          <a:p>
            <a:pPr marL="0" indent="0">
              <a:buNone/>
            </a:pPr>
            <a:endParaRPr lang="en-AU" dirty="0"/>
          </a:p>
        </p:txBody>
      </p:sp>
    </p:spTree>
    <p:extLst>
      <p:ext uri="{BB962C8B-B14F-4D97-AF65-F5344CB8AC3E}">
        <p14:creationId xmlns:p14="http://schemas.microsoft.com/office/powerpoint/2010/main" val="238682027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Specialist Mathematics Units 3 &amp; 4</a:t>
            </a:r>
            <a:endParaRPr lang="en-AU" dirty="0"/>
          </a:p>
        </p:txBody>
      </p:sp>
      <p:sp>
        <p:nvSpPr>
          <p:cNvPr id="3" name="Content Placeholder 2"/>
          <p:cNvSpPr>
            <a:spLocks noGrp="1"/>
          </p:cNvSpPr>
          <p:nvPr>
            <p:ph idx="1"/>
          </p:nvPr>
        </p:nvSpPr>
        <p:spPr/>
        <p:txBody>
          <a:bodyPr/>
          <a:lstStyle/>
          <a:p>
            <a:pPr marL="0" indent="0">
              <a:buNone/>
            </a:pPr>
            <a:r>
              <a:rPr lang="en-AU" b="1" dirty="0">
                <a:solidFill>
                  <a:srgbClr val="00B0F0"/>
                </a:solidFill>
                <a:latin typeface="Arial" panose="020B0604020202020204" pitchFamily="34" charset="0"/>
              </a:rPr>
              <a:t>Areas of Study:</a:t>
            </a:r>
            <a:endParaRPr lang="en-AU" dirty="0">
              <a:solidFill>
                <a:srgbClr val="2F3031"/>
              </a:solidFill>
              <a:latin typeface="Arial" panose="020B0604020202020204" pitchFamily="34" charset="0"/>
            </a:endParaRPr>
          </a:p>
          <a:p>
            <a:r>
              <a:rPr lang="en-AU" dirty="0">
                <a:solidFill>
                  <a:srgbClr val="2F3031"/>
                </a:solidFill>
                <a:latin typeface="Arial" panose="020B0604020202020204" pitchFamily="34" charset="0"/>
              </a:rPr>
              <a:t>Discrete mathematics</a:t>
            </a:r>
          </a:p>
          <a:p>
            <a:r>
              <a:rPr lang="en-AU" dirty="0">
                <a:solidFill>
                  <a:srgbClr val="2F3031"/>
                </a:solidFill>
                <a:latin typeface="Arial" panose="020B0604020202020204" pitchFamily="34" charset="0"/>
              </a:rPr>
              <a:t>Functions, relations and graphs</a:t>
            </a:r>
          </a:p>
          <a:p>
            <a:r>
              <a:rPr lang="en-AU" dirty="0">
                <a:solidFill>
                  <a:srgbClr val="2F3031"/>
                </a:solidFill>
                <a:latin typeface="Arial" panose="020B0604020202020204" pitchFamily="34" charset="0"/>
              </a:rPr>
              <a:t>Algebra, number and structure</a:t>
            </a:r>
          </a:p>
          <a:p>
            <a:r>
              <a:rPr lang="en-AU" dirty="0">
                <a:solidFill>
                  <a:srgbClr val="2F3031"/>
                </a:solidFill>
                <a:latin typeface="Arial" panose="020B0604020202020204" pitchFamily="34" charset="0"/>
              </a:rPr>
              <a:t>Calculus</a:t>
            </a:r>
          </a:p>
          <a:p>
            <a:r>
              <a:rPr lang="en-AU" dirty="0">
                <a:solidFill>
                  <a:srgbClr val="2F3031"/>
                </a:solidFill>
                <a:latin typeface="Arial" panose="020B0604020202020204" pitchFamily="34" charset="0"/>
              </a:rPr>
              <a:t>Space and measurement</a:t>
            </a:r>
          </a:p>
          <a:p>
            <a:r>
              <a:rPr lang="en-AU" dirty="0">
                <a:solidFill>
                  <a:srgbClr val="2F3031"/>
                </a:solidFill>
                <a:latin typeface="Arial" panose="020B0604020202020204" pitchFamily="34" charset="0"/>
              </a:rPr>
              <a:t>Data analysis, probability and statistics</a:t>
            </a:r>
          </a:p>
          <a:p>
            <a:endParaRPr lang="en-AU" dirty="0"/>
          </a:p>
        </p:txBody>
      </p:sp>
    </p:spTree>
    <p:extLst>
      <p:ext uri="{BB962C8B-B14F-4D97-AF65-F5344CB8AC3E}">
        <p14:creationId xmlns:p14="http://schemas.microsoft.com/office/powerpoint/2010/main" val="222350037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Specialist Mathematics Units 3 &amp; 4</a:t>
            </a:r>
            <a:endParaRPr lang="en-AU" dirty="0"/>
          </a:p>
        </p:txBody>
      </p:sp>
      <p:sp>
        <p:nvSpPr>
          <p:cNvPr id="3" name="Content Placeholder 2"/>
          <p:cNvSpPr>
            <a:spLocks noGrp="1"/>
          </p:cNvSpPr>
          <p:nvPr>
            <p:ph idx="1"/>
          </p:nvPr>
        </p:nvSpPr>
        <p:spPr/>
        <p:txBody>
          <a:bodyPr/>
          <a:lstStyle/>
          <a:p>
            <a:pPr marL="0" indent="0">
              <a:buNone/>
            </a:pPr>
            <a:r>
              <a:rPr lang="en-AU" sz="1400" b="1" dirty="0">
                <a:solidFill>
                  <a:srgbClr val="0070C0"/>
                </a:solidFill>
                <a:latin typeface="Arial" panose="020B0604020202020204" pitchFamily="34" charset="0"/>
              </a:rPr>
              <a:t>New:</a:t>
            </a:r>
          </a:p>
          <a:p>
            <a:pPr marL="0" indent="0">
              <a:buNone/>
            </a:pPr>
            <a:r>
              <a:rPr lang="en-AU" sz="1400" dirty="0">
                <a:solidFill>
                  <a:srgbClr val="00B0F0"/>
                </a:solidFill>
                <a:latin typeface="Arial" panose="020B0604020202020204" pitchFamily="34" charset="0"/>
              </a:rPr>
              <a:t>AOS1: Topic: logic and proof</a:t>
            </a:r>
          </a:p>
          <a:p>
            <a:pPr marL="342900" indent="-342900"/>
            <a:r>
              <a:rPr lang="en-AU" sz="1400" dirty="0">
                <a:latin typeface="Arial" panose="020B0604020202020204" pitchFamily="34" charset="0"/>
              </a:rPr>
              <a:t>Conjecture, implications, deduction, quantifiers, induction</a:t>
            </a:r>
          </a:p>
          <a:p>
            <a:pPr marL="0" indent="0">
              <a:buNone/>
            </a:pPr>
            <a:r>
              <a:rPr lang="en-AU" sz="1400" dirty="0">
                <a:solidFill>
                  <a:srgbClr val="00B0F0"/>
                </a:solidFill>
                <a:latin typeface="Arial" panose="020B0604020202020204" pitchFamily="34" charset="0"/>
              </a:rPr>
              <a:t>AOS4: Topic: Differential calculus and integral calculus</a:t>
            </a:r>
          </a:p>
          <a:p>
            <a:pPr marL="342900" indent="-342900"/>
            <a:r>
              <a:rPr lang="en-AU" sz="1400" dirty="0">
                <a:latin typeface="Arial" panose="020B0604020202020204" pitchFamily="34" charset="0"/>
              </a:rPr>
              <a:t>Integration by parts, surface area of solids, arc length by parametric</a:t>
            </a:r>
          </a:p>
          <a:p>
            <a:pPr marL="0" indent="0">
              <a:buNone/>
            </a:pPr>
            <a:r>
              <a:rPr lang="en-AU" sz="1400" dirty="0">
                <a:solidFill>
                  <a:srgbClr val="00B0F0"/>
                </a:solidFill>
                <a:latin typeface="Arial" panose="020B0604020202020204" pitchFamily="34" charset="0"/>
              </a:rPr>
              <a:t>AOS4: Topic: Differential equations</a:t>
            </a:r>
          </a:p>
          <a:p>
            <a:pPr marL="342900" indent="-342900"/>
            <a:r>
              <a:rPr lang="en-AU" sz="1400" dirty="0">
                <a:latin typeface="Arial" panose="020B0604020202020204" pitchFamily="34" charset="0"/>
              </a:rPr>
              <a:t>Logistic differential equation</a:t>
            </a:r>
          </a:p>
          <a:p>
            <a:pPr marL="0" indent="0">
              <a:buNone/>
            </a:pPr>
            <a:r>
              <a:rPr lang="en-AU" sz="1400" dirty="0">
                <a:solidFill>
                  <a:srgbClr val="00B0F0"/>
                </a:solidFill>
                <a:latin typeface="Arial" panose="020B0604020202020204" pitchFamily="34" charset="0"/>
              </a:rPr>
              <a:t>AOS5: Topic: Vectors</a:t>
            </a:r>
          </a:p>
          <a:p>
            <a:pPr marL="342900" indent="-342900"/>
            <a:r>
              <a:rPr lang="en-AU" sz="1400" dirty="0">
                <a:latin typeface="Arial" panose="020B0604020202020204" pitchFamily="34" charset="0"/>
              </a:rPr>
              <a:t>Cross product</a:t>
            </a:r>
          </a:p>
          <a:p>
            <a:pPr marL="0" indent="0">
              <a:buNone/>
            </a:pPr>
            <a:r>
              <a:rPr lang="en-AU" sz="1400" dirty="0">
                <a:solidFill>
                  <a:srgbClr val="00B0F0"/>
                </a:solidFill>
                <a:latin typeface="Arial" panose="020B0604020202020204" pitchFamily="34" charset="0"/>
              </a:rPr>
              <a:t>AOS5: Topic: Vector and </a:t>
            </a:r>
            <a:r>
              <a:rPr lang="en-AU" sz="1400" dirty="0" err="1">
                <a:solidFill>
                  <a:srgbClr val="00B0F0"/>
                </a:solidFill>
                <a:latin typeface="Arial" panose="020B0604020202020204" pitchFamily="34" charset="0"/>
              </a:rPr>
              <a:t>cartesian</a:t>
            </a:r>
            <a:r>
              <a:rPr lang="en-AU" sz="1400" dirty="0">
                <a:solidFill>
                  <a:srgbClr val="00B0F0"/>
                </a:solidFill>
                <a:latin typeface="Arial" panose="020B0604020202020204" pitchFamily="34" charset="0"/>
              </a:rPr>
              <a:t> equations</a:t>
            </a:r>
          </a:p>
          <a:p>
            <a:pPr marL="342900" indent="-342900"/>
            <a:r>
              <a:rPr lang="en-AU" sz="1400" dirty="0">
                <a:latin typeface="Arial" panose="020B0604020202020204" pitchFamily="34" charset="0"/>
              </a:rPr>
              <a:t>All dot points</a:t>
            </a:r>
          </a:p>
          <a:p>
            <a:endParaRPr lang="en-AU" dirty="0"/>
          </a:p>
        </p:txBody>
      </p:sp>
    </p:spTree>
    <p:extLst>
      <p:ext uri="{BB962C8B-B14F-4D97-AF65-F5344CB8AC3E}">
        <p14:creationId xmlns:p14="http://schemas.microsoft.com/office/powerpoint/2010/main" val="8391253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Specialist Mathematics Units 3 &amp; 4</a:t>
            </a:r>
            <a:endParaRPr lang="en-AU" dirty="0"/>
          </a:p>
        </p:txBody>
      </p:sp>
      <p:sp>
        <p:nvSpPr>
          <p:cNvPr id="3" name="Content Placeholder 2"/>
          <p:cNvSpPr>
            <a:spLocks noGrp="1"/>
          </p:cNvSpPr>
          <p:nvPr>
            <p:ph idx="1"/>
          </p:nvPr>
        </p:nvSpPr>
        <p:spPr/>
        <p:txBody>
          <a:bodyPr/>
          <a:lstStyle/>
          <a:p>
            <a:pPr marL="0" indent="0">
              <a:buNone/>
            </a:pPr>
            <a:r>
              <a:rPr lang="en-AU" b="1" dirty="0">
                <a:solidFill>
                  <a:srgbClr val="0070C0"/>
                </a:solidFill>
                <a:latin typeface="Arial" panose="020B0604020202020204" pitchFamily="34" charset="0"/>
              </a:rPr>
              <a:t>Adjusted focus:</a:t>
            </a:r>
          </a:p>
          <a:p>
            <a:pPr marL="0" indent="0">
              <a:buNone/>
            </a:pPr>
            <a:r>
              <a:rPr lang="en-AU" dirty="0">
                <a:solidFill>
                  <a:srgbClr val="00B0F0"/>
                </a:solidFill>
                <a:latin typeface="Arial" panose="020B0604020202020204" pitchFamily="34" charset="0"/>
              </a:rPr>
              <a:t>AOS6: Topic: distribution of linear combinations of random variables</a:t>
            </a:r>
          </a:p>
          <a:p>
            <a:pPr marL="342900" indent="-342900"/>
            <a:r>
              <a:rPr lang="en-AU" dirty="0">
                <a:latin typeface="Arial" panose="020B0604020202020204" pitchFamily="34" charset="0"/>
              </a:rPr>
              <a:t>More explicit content descriptions</a:t>
            </a:r>
          </a:p>
          <a:p>
            <a:pPr marL="0" indent="0">
              <a:buNone/>
            </a:pPr>
            <a:r>
              <a:rPr lang="en-AU" dirty="0">
                <a:solidFill>
                  <a:srgbClr val="00B0F0"/>
                </a:solidFill>
                <a:latin typeface="Arial" panose="020B0604020202020204" pitchFamily="34" charset="0"/>
              </a:rPr>
              <a:t>AOS6: Topic: hypothesis testing</a:t>
            </a:r>
          </a:p>
          <a:p>
            <a:pPr marL="342900" indent="-342900"/>
            <a:r>
              <a:rPr lang="en-AU" dirty="0">
                <a:latin typeface="Arial" panose="020B0604020202020204" pitchFamily="34" charset="0"/>
              </a:rPr>
              <a:t>More explicit content descriptions</a:t>
            </a:r>
          </a:p>
          <a:p>
            <a:pPr marL="342900" indent="-342900"/>
            <a:endParaRPr lang="en-AU" dirty="0">
              <a:latin typeface="Arial" panose="020B0604020202020204" pitchFamily="34" charset="0"/>
            </a:endParaRPr>
          </a:p>
          <a:p>
            <a:pPr marL="0" indent="0">
              <a:buNone/>
            </a:pPr>
            <a:r>
              <a:rPr lang="en-AU" b="1" dirty="0">
                <a:solidFill>
                  <a:srgbClr val="0070C0"/>
                </a:solidFill>
                <a:latin typeface="Arial" panose="020B0604020202020204" pitchFamily="34" charset="0"/>
              </a:rPr>
              <a:t>Removed/deleted:</a:t>
            </a:r>
          </a:p>
          <a:p>
            <a:r>
              <a:rPr lang="en-AU" dirty="0">
                <a:solidFill>
                  <a:srgbClr val="00B0F0"/>
                </a:solidFill>
                <a:latin typeface="Arial" panose="020B0604020202020204" pitchFamily="34" charset="0"/>
              </a:rPr>
              <a:t>AOS5: Topic: Mechanics</a:t>
            </a:r>
            <a:endParaRPr lang="en-AU" dirty="0">
              <a:latin typeface="Arial" panose="020B0604020202020204" pitchFamily="34" charset="0"/>
            </a:endParaRPr>
          </a:p>
          <a:p>
            <a:endParaRPr lang="en-AU" dirty="0"/>
          </a:p>
        </p:txBody>
      </p:sp>
    </p:spTree>
    <p:extLst>
      <p:ext uri="{BB962C8B-B14F-4D97-AF65-F5344CB8AC3E}">
        <p14:creationId xmlns:p14="http://schemas.microsoft.com/office/powerpoint/2010/main" val="305557110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Mathematical Investigation Units 1 &amp; 2</a:t>
            </a:r>
            <a:endParaRPr lang="en-AU" dirty="0"/>
          </a:p>
        </p:txBody>
      </p:sp>
      <p:sp>
        <p:nvSpPr>
          <p:cNvPr id="3" name="Content Placeholder 2"/>
          <p:cNvSpPr>
            <a:spLocks noGrp="1"/>
          </p:cNvSpPr>
          <p:nvPr>
            <p:ph idx="1"/>
          </p:nvPr>
        </p:nvSpPr>
        <p:spPr/>
        <p:txBody>
          <a:bodyPr/>
          <a:lstStyle/>
          <a:p>
            <a:pPr marL="0" indent="0">
              <a:buNone/>
            </a:pPr>
            <a:r>
              <a:rPr lang="en-AU" dirty="0">
                <a:solidFill>
                  <a:srgbClr val="000000"/>
                </a:solidFill>
                <a:latin typeface="Arial" panose="020B0604020202020204" pitchFamily="34" charset="0"/>
              </a:rPr>
              <a:t>For </a:t>
            </a:r>
            <a:r>
              <a:rPr lang="en-AU" b="1" dirty="0">
                <a:solidFill>
                  <a:srgbClr val="000000"/>
                </a:solidFill>
                <a:latin typeface="Arial" panose="020B0604020202020204" pitchFamily="34" charset="0"/>
              </a:rPr>
              <a:t>each </a:t>
            </a:r>
            <a:r>
              <a:rPr lang="en-AU" dirty="0">
                <a:solidFill>
                  <a:srgbClr val="000000"/>
                </a:solidFill>
                <a:latin typeface="Arial" panose="020B0604020202020204" pitchFamily="34" charset="0"/>
              </a:rPr>
              <a:t>unit:</a:t>
            </a:r>
          </a:p>
          <a:p>
            <a:pPr marL="133350" indent="-133350">
              <a:buNone/>
            </a:pPr>
            <a:r>
              <a:rPr lang="en-AU" dirty="0">
                <a:solidFill>
                  <a:srgbClr val="000000"/>
                </a:solidFill>
                <a:latin typeface="Arial" panose="020B0604020202020204" pitchFamily="34" charset="0"/>
              </a:rPr>
              <a:t>•	This comprises </a:t>
            </a:r>
            <a:r>
              <a:rPr lang="en-AU" dirty="0">
                <a:solidFill>
                  <a:schemeClr val="accent2"/>
                </a:solidFill>
                <a:latin typeface="Arial" panose="020B0604020202020204" pitchFamily="34" charset="0"/>
              </a:rPr>
              <a:t>one to two weeks of investigation </a:t>
            </a:r>
            <a:r>
              <a:rPr lang="en-AU" dirty="0">
                <a:solidFill>
                  <a:srgbClr val="000000"/>
                </a:solidFill>
                <a:latin typeface="Arial" panose="020B0604020202020204" pitchFamily="34" charset="0"/>
              </a:rPr>
              <a:t>into one or two practical or theoretical contexts or scenarios based on content from areas of study and application of key knowledge and key skills for the outcomes.</a:t>
            </a:r>
          </a:p>
          <a:p>
            <a:endParaRPr lang="en-AU" dirty="0">
              <a:solidFill>
                <a:srgbClr val="000000"/>
              </a:solidFill>
              <a:latin typeface="Arial" panose="020B0604020202020204" pitchFamily="34" charset="0"/>
            </a:endParaRPr>
          </a:p>
          <a:p>
            <a:pPr marL="133350" indent="-133350">
              <a:buNone/>
            </a:pPr>
            <a:r>
              <a:rPr lang="en-AU" dirty="0">
                <a:solidFill>
                  <a:srgbClr val="000000"/>
                </a:solidFill>
                <a:latin typeface="Arial" panose="020B0604020202020204" pitchFamily="34" charset="0"/>
              </a:rPr>
              <a:t>•	Investigation is to be incorporated in the development of concepts, skills and processes for the unit, and </a:t>
            </a:r>
            <a:r>
              <a:rPr lang="en-AU" dirty="0">
                <a:solidFill>
                  <a:schemeClr val="accent2"/>
                </a:solidFill>
                <a:latin typeface="Arial" panose="020B0604020202020204" pitchFamily="34" charset="0"/>
              </a:rPr>
              <a:t>can be used to assess the outcomes</a:t>
            </a:r>
            <a:r>
              <a:rPr lang="en-AU" dirty="0">
                <a:solidFill>
                  <a:srgbClr val="000000"/>
                </a:solidFill>
                <a:latin typeface="Arial" panose="020B0604020202020204" pitchFamily="34" charset="0"/>
              </a:rPr>
              <a:t>.</a:t>
            </a:r>
          </a:p>
          <a:p>
            <a:endParaRPr lang="en-AU" dirty="0"/>
          </a:p>
        </p:txBody>
      </p:sp>
    </p:spTree>
    <p:extLst>
      <p:ext uri="{BB962C8B-B14F-4D97-AF65-F5344CB8AC3E}">
        <p14:creationId xmlns:p14="http://schemas.microsoft.com/office/powerpoint/2010/main" val="62788684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Mathematical Investigation Units 1 &amp; 2</a:t>
            </a:r>
            <a:endParaRPr lang="en-AU" dirty="0"/>
          </a:p>
        </p:txBody>
      </p:sp>
      <p:sp>
        <p:nvSpPr>
          <p:cNvPr id="3" name="Content Placeholder 2"/>
          <p:cNvSpPr>
            <a:spLocks noGrp="1"/>
          </p:cNvSpPr>
          <p:nvPr>
            <p:ph idx="1"/>
          </p:nvPr>
        </p:nvSpPr>
        <p:spPr/>
        <p:txBody>
          <a:bodyPr/>
          <a:lstStyle/>
          <a:p>
            <a:pPr marL="0" indent="0">
              <a:buNone/>
            </a:pPr>
            <a:r>
              <a:rPr lang="en-AU" sz="1700" dirty="0">
                <a:solidFill>
                  <a:srgbClr val="000000"/>
                </a:solidFill>
                <a:latin typeface="Arial" panose="020B0604020202020204" pitchFamily="34" charset="0"/>
              </a:rPr>
              <a:t>There are </a:t>
            </a:r>
            <a:r>
              <a:rPr lang="en-AU" sz="1700" dirty="0">
                <a:solidFill>
                  <a:schemeClr val="accent2"/>
                </a:solidFill>
                <a:latin typeface="Arial" panose="020B0604020202020204" pitchFamily="34" charset="0"/>
              </a:rPr>
              <a:t>three components </a:t>
            </a:r>
            <a:r>
              <a:rPr lang="en-AU" sz="1700" dirty="0">
                <a:solidFill>
                  <a:srgbClr val="000000"/>
                </a:solidFill>
                <a:latin typeface="Arial" panose="020B0604020202020204" pitchFamily="34" charset="0"/>
              </a:rPr>
              <a:t>to mathematical investigation:</a:t>
            </a:r>
          </a:p>
          <a:p>
            <a:r>
              <a:rPr lang="en-AU" sz="1700" b="1" dirty="0">
                <a:solidFill>
                  <a:schemeClr val="accent2"/>
                </a:solidFill>
                <a:latin typeface="Arial" panose="020B0604020202020204" pitchFamily="34" charset="0"/>
              </a:rPr>
              <a:t>Formulation</a:t>
            </a:r>
            <a:r>
              <a:rPr lang="en-AU" sz="1700" dirty="0">
                <a:solidFill>
                  <a:schemeClr val="accent2"/>
                </a:solidFill>
                <a:latin typeface="Arial" panose="020B0604020202020204" pitchFamily="34" charset="0"/>
              </a:rPr>
              <a:t>: </a:t>
            </a:r>
            <a:r>
              <a:rPr lang="en-AU" sz="1700" dirty="0">
                <a:solidFill>
                  <a:srgbClr val="000000"/>
                </a:solidFill>
                <a:latin typeface="Arial" panose="020B0604020202020204" pitchFamily="34" charset="0"/>
              </a:rPr>
              <a:t>overview of the context or scenario, and related background, including historical or contemporary background as applicable, and the </a:t>
            </a:r>
            <a:r>
              <a:rPr lang="en-AU" sz="1700" dirty="0" err="1">
                <a:solidFill>
                  <a:srgbClr val="000000"/>
                </a:solidFill>
                <a:latin typeface="Arial" panose="020B0604020202020204" pitchFamily="34" charset="0"/>
              </a:rPr>
              <a:t>mathematisation</a:t>
            </a:r>
            <a:r>
              <a:rPr lang="en-AU" sz="1700" dirty="0">
                <a:solidFill>
                  <a:srgbClr val="000000"/>
                </a:solidFill>
                <a:latin typeface="Arial" panose="020B0604020202020204" pitchFamily="34" charset="0"/>
              </a:rPr>
              <a:t> of questions, conjectures, hypotheses, issues or problems of interest.</a:t>
            </a:r>
          </a:p>
          <a:p>
            <a:r>
              <a:rPr lang="en-AU" sz="1700" b="1" dirty="0">
                <a:solidFill>
                  <a:schemeClr val="accent2"/>
                </a:solidFill>
                <a:latin typeface="Arial" panose="020B0604020202020204" pitchFamily="34" charset="0"/>
              </a:rPr>
              <a:t>Exploration</a:t>
            </a:r>
            <a:r>
              <a:rPr lang="en-AU" sz="1700" dirty="0">
                <a:solidFill>
                  <a:schemeClr val="accent2"/>
                </a:solidFill>
                <a:latin typeface="Arial" panose="020B0604020202020204" pitchFamily="34" charset="0"/>
              </a:rPr>
              <a:t>: </a:t>
            </a:r>
            <a:r>
              <a:rPr lang="en-AU" sz="1700" dirty="0">
                <a:solidFill>
                  <a:srgbClr val="000000"/>
                </a:solidFill>
                <a:latin typeface="Arial" panose="020B0604020202020204" pitchFamily="34" charset="0"/>
              </a:rPr>
              <a:t>investigation and analysis of the context or scenario with respect to the questions of interest, conjectures or hypotheses, using mathematical concepts, skills and processes, including the use of technology and application of computational thinking.</a:t>
            </a:r>
          </a:p>
          <a:p>
            <a:r>
              <a:rPr lang="en-AU" sz="1700" b="1" dirty="0">
                <a:solidFill>
                  <a:schemeClr val="accent2"/>
                </a:solidFill>
                <a:latin typeface="Arial" panose="020B0604020202020204" pitchFamily="34" charset="0"/>
              </a:rPr>
              <a:t>Communication</a:t>
            </a:r>
            <a:r>
              <a:rPr lang="en-AU" sz="1700" dirty="0">
                <a:solidFill>
                  <a:schemeClr val="accent2"/>
                </a:solidFill>
                <a:latin typeface="Arial" panose="020B0604020202020204" pitchFamily="34" charset="0"/>
              </a:rPr>
              <a:t>: </a:t>
            </a:r>
            <a:r>
              <a:rPr lang="en-AU" sz="1700" dirty="0">
                <a:solidFill>
                  <a:srgbClr val="000000"/>
                </a:solidFill>
                <a:latin typeface="Arial" panose="020B0604020202020204" pitchFamily="34" charset="0"/>
              </a:rPr>
              <a:t>summary, presentation and interpretation of the findings from the mathematical investigation and related applications.</a:t>
            </a:r>
          </a:p>
          <a:p>
            <a:endParaRPr lang="en-AU" dirty="0"/>
          </a:p>
        </p:txBody>
      </p:sp>
    </p:spTree>
    <p:extLst>
      <p:ext uri="{BB962C8B-B14F-4D97-AF65-F5344CB8AC3E}">
        <p14:creationId xmlns:p14="http://schemas.microsoft.com/office/powerpoint/2010/main" val="383798852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Mathematical Investigation Units 1 &amp; 2</a:t>
            </a:r>
            <a:endParaRPr lang="en-AU" dirty="0"/>
          </a:p>
        </p:txBody>
      </p:sp>
      <p:sp>
        <p:nvSpPr>
          <p:cNvPr id="3" name="Content Placeholder 2"/>
          <p:cNvSpPr>
            <a:spLocks noGrp="1"/>
          </p:cNvSpPr>
          <p:nvPr>
            <p:ph idx="1"/>
          </p:nvPr>
        </p:nvSpPr>
        <p:spPr/>
        <p:txBody>
          <a:bodyPr/>
          <a:lstStyle/>
          <a:p>
            <a:pPr lvl="0"/>
            <a:r>
              <a:rPr lang="en-AU" sz="1600" dirty="0">
                <a:solidFill>
                  <a:srgbClr val="2F3031"/>
                </a:solidFill>
                <a:latin typeface="Arial" panose="020B0604020202020204" pitchFamily="34" charset="0"/>
              </a:rPr>
              <a:t>Can be implemented in a variety of ways to meet requirements:</a:t>
            </a:r>
          </a:p>
          <a:p>
            <a:pPr lvl="0"/>
            <a:r>
              <a:rPr lang="en-AU" sz="1600" dirty="0">
                <a:solidFill>
                  <a:srgbClr val="2F3031"/>
                </a:solidFill>
                <a:latin typeface="Arial" panose="020B0604020202020204" pitchFamily="34" charset="0"/>
              </a:rPr>
              <a:t>as an investigative </a:t>
            </a:r>
            <a:r>
              <a:rPr lang="en-AU" sz="1600" dirty="0">
                <a:solidFill>
                  <a:schemeClr val="accent2"/>
                </a:solidFill>
                <a:latin typeface="Arial" panose="020B0604020202020204" pitchFamily="34" charset="0"/>
              </a:rPr>
              <a:t>learning activity </a:t>
            </a:r>
            <a:r>
              <a:rPr lang="en-AU" sz="1600" dirty="0">
                <a:solidFill>
                  <a:srgbClr val="2F3031"/>
                </a:solidFill>
                <a:latin typeface="Arial" panose="020B0604020202020204" pitchFamily="34" charset="0"/>
              </a:rPr>
              <a:t>or activities</a:t>
            </a:r>
          </a:p>
          <a:p>
            <a:pPr lvl="0"/>
            <a:r>
              <a:rPr lang="en-AU" sz="1600" dirty="0">
                <a:solidFill>
                  <a:srgbClr val="2F3031"/>
                </a:solidFill>
                <a:latin typeface="Arial" panose="020B0604020202020204" pitchFamily="34" charset="0"/>
              </a:rPr>
              <a:t>as an </a:t>
            </a:r>
            <a:r>
              <a:rPr lang="en-AU" sz="1600" dirty="0">
                <a:solidFill>
                  <a:schemeClr val="accent2"/>
                </a:solidFill>
                <a:latin typeface="Arial" panose="020B0604020202020204" pitchFamily="34" charset="0"/>
              </a:rPr>
              <a:t>assessment task </a:t>
            </a:r>
            <a:r>
              <a:rPr lang="en-AU" sz="1600" dirty="0">
                <a:solidFill>
                  <a:srgbClr val="2F3031"/>
                </a:solidFill>
                <a:latin typeface="Arial" panose="020B0604020202020204" pitchFamily="34" charset="0"/>
              </a:rPr>
              <a:t>or tasks</a:t>
            </a:r>
          </a:p>
          <a:p>
            <a:pPr lvl="0"/>
            <a:r>
              <a:rPr lang="en-AU" sz="1600" dirty="0">
                <a:solidFill>
                  <a:srgbClr val="2F3031"/>
                </a:solidFill>
                <a:latin typeface="Arial" panose="020B0604020202020204" pitchFamily="34" charset="0"/>
              </a:rPr>
              <a:t>a </a:t>
            </a:r>
            <a:r>
              <a:rPr lang="en-AU" sz="1600" dirty="0">
                <a:solidFill>
                  <a:schemeClr val="accent2"/>
                </a:solidFill>
                <a:latin typeface="Arial" panose="020B0604020202020204" pitchFamily="34" charset="0"/>
              </a:rPr>
              <a:t>combination</a:t>
            </a:r>
            <a:r>
              <a:rPr lang="en-AU" sz="1600" dirty="0">
                <a:solidFill>
                  <a:srgbClr val="58C670"/>
                </a:solidFill>
                <a:latin typeface="Arial" panose="020B0604020202020204" pitchFamily="34" charset="0"/>
              </a:rPr>
              <a:t> </a:t>
            </a:r>
            <a:r>
              <a:rPr lang="en-AU" sz="1600" dirty="0">
                <a:solidFill>
                  <a:srgbClr val="2F3031"/>
                </a:solidFill>
                <a:latin typeface="Arial" panose="020B0604020202020204" pitchFamily="34" charset="0"/>
              </a:rPr>
              <a:t>of the above</a:t>
            </a:r>
          </a:p>
          <a:p>
            <a:pPr lvl="0"/>
            <a:endParaRPr lang="en-AU" sz="1600" dirty="0">
              <a:solidFill>
                <a:srgbClr val="2F3031"/>
              </a:solidFill>
              <a:latin typeface="Arial" panose="020B0604020202020204" pitchFamily="34" charset="0"/>
            </a:endParaRPr>
          </a:p>
          <a:p>
            <a:pPr lvl="0"/>
            <a:r>
              <a:rPr lang="en-AU" sz="1600" dirty="0">
                <a:solidFill>
                  <a:srgbClr val="2F3031"/>
                </a:solidFill>
                <a:latin typeface="Arial" panose="020B0604020202020204" pitchFamily="34" charset="0"/>
              </a:rPr>
              <a:t>Time range </a:t>
            </a:r>
            <a:r>
              <a:rPr lang="en-AU" sz="1600" dirty="0">
                <a:solidFill>
                  <a:schemeClr val="accent2"/>
                </a:solidFill>
                <a:latin typeface="Arial" panose="020B0604020202020204" pitchFamily="34" charset="0"/>
              </a:rPr>
              <a:t>1 to 2 weeks</a:t>
            </a:r>
            <a:r>
              <a:rPr lang="en-AU" sz="1600" dirty="0">
                <a:solidFill>
                  <a:srgbClr val="2F3031"/>
                </a:solidFill>
                <a:latin typeface="Arial" panose="020B0604020202020204" pitchFamily="34" charset="0"/>
              </a:rPr>
              <a:t>:</a:t>
            </a:r>
          </a:p>
          <a:p>
            <a:pPr lvl="0"/>
            <a:r>
              <a:rPr lang="en-AU" sz="1600" dirty="0">
                <a:solidFill>
                  <a:schemeClr val="accent2"/>
                </a:solidFill>
                <a:latin typeface="Arial" panose="020B0604020202020204" pitchFamily="34" charset="0"/>
              </a:rPr>
              <a:t>Minimum </a:t>
            </a:r>
            <a:r>
              <a:rPr lang="en-AU" sz="1600" dirty="0">
                <a:solidFill>
                  <a:srgbClr val="2F3031"/>
                </a:solidFill>
                <a:latin typeface="Arial" panose="020B0604020202020204" pitchFamily="34" charset="0"/>
              </a:rPr>
              <a:t>one longer activity/task, or two shorter activities/tasks over the equivalent of </a:t>
            </a:r>
            <a:r>
              <a:rPr lang="en-AU" sz="1600" dirty="0">
                <a:solidFill>
                  <a:schemeClr val="accent2"/>
                </a:solidFill>
                <a:latin typeface="Arial" panose="020B0604020202020204" pitchFamily="34" charset="0"/>
              </a:rPr>
              <a:t>1 week</a:t>
            </a:r>
            <a:r>
              <a:rPr lang="en-AU" sz="1600" dirty="0">
                <a:solidFill>
                  <a:srgbClr val="58C670"/>
                </a:solidFill>
                <a:latin typeface="Arial" panose="020B0604020202020204" pitchFamily="34" charset="0"/>
              </a:rPr>
              <a:t> </a:t>
            </a:r>
            <a:r>
              <a:rPr lang="en-AU" sz="1600" dirty="0">
                <a:solidFill>
                  <a:srgbClr val="2F3031"/>
                </a:solidFill>
                <a:latin typeface="Arial" panose="020B0604020202020204" pitchFamily="34" charset="0"/>
              </a:rPr>
              <a:t>duration</a:t>
            </a:r>
          </a:p>
          <a:p>
            <a:pPr lvl="0"/>
            <a:r>
              <a:rPr lang="en-AU" sz="1600" dirty="0">
                <a:solidFill>
                  <a:schemeClr val="accent2"/>
                </a:solidFill>
                <a:latin typeface="Arial" panose="020B0604020202020204" pitchFamily="34" charset="0"/>
              </a:rPr>
              <a:t>Up to 2 weeks</a:t>
            </a:r>
            <a:r>
              <a:rPr lang="en-AU" sz="1600" dirty="0">
                <a:solidFill>
                  <a:srgbClr val="2F3031"/>
                </a:solidFill>
                <a:latin typeface="Arial" panose="020B0604020202020204" pitchFamily="34" charset="0"/>
              </a:rPr>
              <a:t>, a suitable combination, for example, two longer activities/tasks, one longer and two shorter activities tasks, three medium activities/tasks, four shorter activities/tasks</a:t>
            </a:r>
          </a:p>
          <a:p>
            <a:endParaRPr lang="en-AU" dirty="0"/>
          </a:p>
        </p:txBody>
      </p:sp>
    </p:spTree>
    <p:extLst>
      <p:ext uri="{BB962C8B-B14F-4D97-AF65-F5344CB8AC3E}">
        <p14:creationId xmlns:p14="http://schemas.microsoft.com/office/powerpoint/2010/main" val="20026435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Mathematical Investigation Units 1 &amp; 2</a:t>
            </a:r>
            <a:endParaRPr lang="en-AU" dirty="0"/>
          </a:p>
        </p:txBody>
      </p:sp>
      <p:sp>
        <p:nvSpPr>
          <p:cNvPr id="3" name="Content Placeholder 2"/>
          <p:cNvSpPr>
            <a:spLocks noGrp="1"/>
          </p:cNvSpPr>
          <p:nvPr>
            <p:ph idx="1"/>
          </p:nvPr>
        </p:nvSpPr>
        <p:spPr/>
        <p:txBody>
          <a:bodyPr/>
          <a:lstStyle/>
          <a:p>
            <a:r>
              <a:rPr lang="en-AU" dirty="0">
                <a:solidFill>
                  <a:srgbClr val="2F3031"/>
                </a:solidFill>
                <a:latin typeface="Arial" panose="020B0604020202020204" pitchFamily="34" charset="0"/>
              </a:rPr>
              <a:t>provides a </a:t>
            </a:r>
            <a:r>
              <a:rPr lang="en-AU" dirty="0">
                <a:solidFill>
                  <a:schemeClr val="accent2"/>
                </a:solidFill>
                <a:latin typeface="Arial" panose="020B0604020202020204" pitchFamily="34" charset="0"/>
              </a:rPr>
              <a:t>natural and effective context </a:t>
            </a:r>
            <a:r>
              <a:rPr lang="en-AU" dirty="0">
                <a:solidFill>
                  <a:srgbClr val="2F3031"/>
                </a:solidFill>
                <a:latin typeface="Arial" panose="020B0604020202020204" pitchFamily="34" charset="0"/>
              </a:rPr>
              <a:t>for addressing Outcome 2 and Outcome 3 </a:t>
            </a:r>
          </a:p>
          <a:p>
            <a:r>
              <a:rPr lang="en-AU" dirty="0">
                <a:solidFill>
                  <a:srgbClr val="2F3031"/>
                </a:solidFill>
                <a:latin typeface="Arial" panose="020B0604020202020204" pitchFamily="34" charset="0"/>
              </a:rPr>
              <a:t>can be used to support </a:t>
            </a:r>
            <a:r>
              <a:rPr lang="en-AU" dirty="0">
                <a:solidFill>
                  <a:schemeClr val="accent2"/>
                </a:solidFill>
                <a:latin typeface="Arial" panose="020B0604020202020204" pitchFamily="34" charset="0"/>
              </a:rPr>
              <a:t>computational thinking </a:t>
            </a:r>
            <a:r>
              <a:rPr lang="en-AU" dirty="0">
                <a:solidFill>
                  <a:srgbClr val="2F3031"/>
                </a:solidFill>
                <a:latin typeface="Arial" panose="020B0604020202020204" pitchFamily="34" charset="0"/>
              </a:rPr>
              <a:t>and </a:t>
            </a:r>
            <a:r>
              <a:rPr lang="en-AU" dirty="0">
                <a:solidFill>
                  <a:schemeClr val="accent2"/>
                </a:solidFill>
                <a:latin typeface="Arial" panose="020B0604020202020204" pitchFamily="34" charset="0"/>
              </a:rPr>
              <a:t>experimentation</a:t>
            </a:r>
          </a:p>
          <a:p>
            <a:r>
              <a:rPr lang="en-AU" dirty="0">
                <a:solidFill>
                  <a:srgbClr val="2F3031"/>
                </a:solidFill>
                <a:latin typeface="Arial" panose="020B0604020202020204" pitchFamily="34" charset="0"/>
              </a:rPr>
              <a:t>is one of the </a:t>
            </a:r>
            <a:r>
              <a:rPr lang="en-AU" dirty="0">
                <a:solidFill>
                  <a:schemeClr val="accent2"/>
                </a:solidFill>
                <a:latin typeface="Arial" panose="020B0604020202020204" pitchFamily="34" charset="0"/>
              </a:rPr>
              <a:t>assessment task types </a:t>
            </a:r>
            <a:r>
              <a:rPr lang="en-AU" dirty="0">
                <a:solidFill>
                  <a:srgbClr val="2F3031"/>
                </a:solidFill>
                <a:latin typeface="Arial" panose="020B0604020202020204" pitchFamily="34" charset="0"/>
              </a:rPr>
              <a:t>listed for Units 1 and 2</a:t>
            </a:r>
          </a:p>
          <a:p>
            <a:r>
              <a:rPr lang="en-AU" dirty="0">
                <a:solidFill>
                  <a:srgbClr val="2F3031"/>
                </a:solidFill>
                <a:latin typeface="Arial" panose="020B0604020202020204" pitchFamily="34" charset="0"/>
              </a:rPr>
              <a:t>provides </a:t>
            </a:r>
            <a:r>
              <a:rPr lang="en-AU" dirty="0">
                <a:solidFill>
                  <a:schemeClr val="accent2"/>
                </a:solidFill>
                <a:latin typeface="Arial" panose="020B0604020202020204" pitchFamily="34" charset="0"/>
              </a:rPr>
              <a:t>preparation</a:t>
            </a:r>
            <a:r>
              <a:rPr lang="en-AU" dirty="0">
                <a:solidFill>
                  <a:srgbClr val="58C670"/>
                </a:solidFill>
                <a:latin typeface="Arial" panose="020B0604020202020204" pitchFamily="34" charset="0"/>
              </a:rPr>
              <a:t> </a:t>
            </a:r>
            <a:r>
              <a:rPr lang="en-AU" dirty="0">
                <a:solidFill>
                  <a:srgbClr val="2F3031"/>
                </a:solidFill>
                <a:latin typeface="Arial" panose="020B0604020202020204" pitchFamily="34" charset="0"/>
              </a:rPr>
              <a:t>for the application, problem solving and modelling tasks in Specialist Mathematics Units 3 and 4.</a:t>
            </a:r>
          </a:p>
          <a:p>
            <a:endParaRPr lang="en-AU" dirty="0"/>
          </a:p>
        </p:txBody>
      </p:sp>
    </p:spTree>
    <p:extLst>
      <p:ext uri="{BB962C8B-B14F-4D97-AF65-F5344CB8AC3E}">
        <p14:creationId xmlns:p14="http://schemas.microsoft.com/office/powerpoint/2010/main" val="225913171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Sample Investigation topic</a:t>
            </a:r>
          </a:p>
        </p:txBody>
      </p:sp>
      <p:sp>
        <p:nvSpPr>
          <p:cNvPr id="3" name="Content Placeholder 2"/>
          <p:cNvSpPr>
            <a:spLocks noGrp="1"/>
          </p:cNvSpPr>
          <p:nvPr>
            <p:ph idx="1"/>
          </p:nvPr>
        </p:nvSpPr>
        <p:spPr/>
        <p:txBody>
          <a:bodyPr/>
          <a:lstStyle/>
          <a:p>
            <a:endParaRPr lang="en-AU" dirty="0"/>
          </a:p>
        </p:txBody>
      </p:sp>
      <p:pic>
        <p:nvPicPr>
          <p:cNvPr id="4" name="Picture 3">
            <a:extLst>
              <a:ext uri="{FF2B5EF4-FFF2-40B4-BE49-F238E27FC236}">
                <a16:creationId xmlns:a16="http://schemas.microsoft.com/office/drawing/2014/main" id="{7D862884-D658-4E10-A3C9-30A7767BE0DA}"/>
              </a:ext>
            </a:extLst>
          </p:cNvPr>
          <p:cNvPicPr>
            <a:picLocks noChangeAspect="1"/>
          </p:cNvPicPr>
          <p:nvPr/>
        </p:nvPicPr>
        <p:blipFill>
          <a:blip r:embed="rId3"/>
          <a:stretch>
            <a:fillRect/>
          </a:stretch>
        </p:blipFill>
        <p:spPr>
          <a:xfrm>
            <a:off x="144159" y="1923678"/>
            <a:ext cx="8776825" cy="1676942"/>
          </a:xfrm>
          <a:prstGeom prst="rect">
            <a:avLst/>
          </a:prstGeom>
        </p:spPr>
      </p:pic>
    </p:spTree>
    <p:extLst>
      <p:ext uri="{BB962C8B-B14F-4D97-AF65-F5344CB8AC3E}">
        <p14:creationId xmlns:p14="http://schemas.microsoft.com/office/powerpoint/2010/main" val="398771733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Specialist Mathematics Units 3 – 4</a:t>
            </a:r>
            <a:endParaRPr lang="en-AU" dirty="0"/>
          </a:p>
        </p:txBody>
      </p:sp>
      <p:sp>
        <p:nvSpPr>
          <p:cNvPr id="3" name="Content Placeholder 2"/>
          <p:cNvSpPr>
            <a:spLocks noGrp="1"/>
          </p:cNvSpPr>
          <p:nvPr>
            <p:ph idx="1"/>
          </p:nvPr>
        </p:nvSpPr>
        <p:spPr/>
        <p:txBody>
          <a:bodyPr/>
          <a:lstStyle/>
          <a:p>
            <a:pPr marL="0" indent="0">
              <a:buNone/>
            </a:pPr>
            <a:r>
              <a:rPr lang="en-US" dirty="0"/>
              <a:t>In Units 3&amp;4, the assessment weighting used to calculate the final study score has been slightly re-adjusted (p. 12 in 2023-2027 study design)</a:t>
            </a:r>
          </a:p>
          <a:p>
            <a:endParaRPr lang="en-AU" dirty="0"/>
          </a:p>
        </p:txBody>
      </p:sp>
      <p:pic>
        <p:nvPicPr>
          <p:cNvPr id="4" name="Picture 3">
            <a:extLst>
              <a:ext uri="{FF2B5EF4-FFF2-40B4-BE49-F238E27FC236}">
                <a16:creationId xmlns:a16="http://schemas.microsoft.com/office/drawing/2014/main" id="{311661DF-FA70-411F-83B3-6824CCB7B248}"/>
              </a:ext>
            </a:extLst>
          </p:cNvPr>
          <p:cNvPicPr>
            <a:picLocks noChangeAspect="1"/>
          </p:cNvPicPr>
          <p:nvPr/>
        </p:nvPicPr>
        <p:blipFill rotWithShape="1">
          <a:blip r:embed="rId3"/>
          <a:srcRect t="50000"/>
          <a:stretch/>
        </p:blipFill>
        <p:spPr>
          <a:xfrm>
            <a:off x="1869339" y="2355726"/>
            <a:ext cx="5333313" cy="1957958"/>
          </a:xfrm>
          <a:prstGeom prst="rect">
            <a:avLst/>
          </a:prstGeom>
        </p:spPr>
      </p:pic>
    </p:spTree>
    <p:extLst>
      <p:ext uri="{BB962C8B-B14F-4D97-AF65-F5344CB8AC3E}">
        <p14:creationId xmlns:p14="http://schemas.microsoft.com/office/powerpoint/2010/main" val="569964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3999" cy="5143500"/>
          </a:xfrm>
        </p:spPr>
      </p:pic>
    </p:spTree>
    <p:extLst>
      <p:ext uri="{BB962C8B-B14F-4D97-AF65-F5344CB8AC3E}">
        <p14:creationId xmlns:p14="http://schemas.microsoft.com/office/powerpoint/2010/main" val="1060539800"/>
      </p:ext>
    </p:extLst>
  </p:cSld>
  <p:clrMapOvr>
    <a:masterClrMapping/>
  </p:clrMapOvr>
  <p:transition advTm="5087"/>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SACs in Units 3 &amp; 4 – Application Task</a:t>
            </a:r>
            <a:endParaRPr lang="en-AU" dirty="0"/>
          </a:p>
        </p:txBody>
      </p:sp>
      <p:sp>
        <p:nvSpPr>
          <p:cNvPr id="3" name="Content Placeholder 2"/>
          <p:cNvSpPr>
            <a:spLocks noGrp="1"/>
          </p:cNvSpPr>
          <p:nvPr>
            <p:ph idx="1"/>
          </p:nvPr>
        </p:nvSpPr>
        <p:spPr/>
        <p:txBody>
          <a:bodyPr/>
          <a:lstStyle/>
          <a:p>
            <a:endParaRPr lang="en-AU"/>
          </a:p>
        </p:txBody>
      </p:sp>
      <p:graphicFrame>
        <p:nvGraphicFramePr>
          <p:cNvPr id="4" name="Table 3">
            <a:extLst>
              <a:ext uri="{FF2B5EF4-FFF2-40B4-BE49-F238E27FC236}">
                <a16:creationId xmlns:a16="http://schemas.microsoft.com/office/drawing/2014/main" id="{FE530E25-C98C-4AAF-9EA0-903DEF1457F0}"/>
              </a:ext>
            </a:extLst>
          </p:cNvPr>
          <p:cNvGraphicFramePr>
            <a:graphicFrameLocks noGrp="1"/>
          </p:cNvGraphicFramePr>
          <p:nvPr>
            <p:extLst>
              <p:ext uri="{D42A27DB-BD31-4B8C-83A1-F6EECF244321}">
                <p14:modId xmlns:p14="http://schemas.microsoft.com/office/powerpoint/2010/main" val="2333049722"/>
              </p:ext>
            </p:extLst>
          </p:nvPr>
        </p:nvGraphicFramePr>
        <p:xfrm>
          <a:off x="186560" y="1131590"/>
          <a:ext cx="8761444" cy="3417126"/>
        </p:xfrm>
        <a:graphic>
          <a:graphicData uri="http://schemas.openxmlformats.org/drawingml/2006/table">
            <a:tbl>
              <a:tblPr firstRow="1" firstCol="1" bandRow="1">
                <a:tableStyleId>{21E4AEA4-8DFA-4A89-87EB-49C32662AFE0}</a:tableStyleId>
              </a:tblPr>
              <a:tblGrid>
                <a:gridCol w="4355483">
                  <a:extLst>
                    <a:ext uri="{9D8B030D-6E8A-4147-A177-3AD203B41FA5}">
                      <a16:colId xmlns:a16="http://schemas.microsoft.com/office/drawing/2014/main" val="3616679131"/>
                    </a:ext>
                  </a:extLst>
                </a:gridCol>
                <a:gridCol w="1045605">
                  <a:extLst>
                    <a:ext uri="{9D8B030D-6E8A-4147-A177-3AD203B41FA5}">
                      <a16:colId xmlns:a16="http://schemas.microsoft.com/office/drawing/2014/main" val="722840637"/>
                    </a:ext>
                  </a:extLst>
                </a:gridCol>
                <a:gridCol w="3360356">
                  <a:extLst>
                    <a:ext uri="{9D8B030D-6E8A-4147-A177-3AD203B41FA5}">
                      <a16:colId xmlns:a16="http://schemas.microsoft.com/office/drawing/2014/main" val="3071627820"/>
                    </a:ext>
                  </a:extLst>
                </a:gridCol>
              </a:tblGrid>
              <a:tr h="330376">
                <a:tc>
                  <a:txBody>
                    <a:bodyPr/>
                    <a:lstStyle/>
                    <a:p>
                      <a:pPr algn="ctr">
                        <a:lnSpc>
                          <a:spcPct val="100000"/>
                        </a:lnSpc>
                        <a:spcBef>
                          <a:spcPts val="400"/>
                        </a:spcBef>
                        <a:spcAft>
                          <a:spcPts val="400"/>
                        </a:spcAft>
                      </a:pPr>
                      <a:r>
                        <a:rPr lang="en-AU" sz="1500" dirty="0">
                          <a:effectLst/>
                        </a:rPr>
                        <a:t>Outcomes</a:t>
                      </a:r>
                      <a:endParaRPr lang="en-AU" sz="1500" b="1" dirty="0">
                        <a:solidFill>
                          <a:srgbClr val="FFFFFF"/>
                        </a:solidFill>
                        <a:effectLst/>
                        <a:latin typeface="Arial Narrow" panose="020B0606020202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00000"/>
                        </a:lnSpc>
                        <a:spcBef>
                          <a:spcPts val="400"/>
                        </a:spcBef>
                        <a:spcAft>
                          <a:spcPts val="400"/>
                        </a:spcAft>
                      </a:pPr>
                      <a:r>
                        <a:rPr lang="en-AU" sz="1200" dirty="0">
                          <a:effectLst/>
                        </a:rPr>
                        <a:t>Marks allocated</a:t>
                      </a:r>
                      <a:endParaRPr lang="en-AU" sz="1200" b="1" dirty="0">
                        <a:solidFill>
                          <a:srgbClr val="FFFFFF"/>
                        </a:solidFill>
                        <a:effectLst/>
                        <a:latin typeface="Arial Narrow" panose="020B0606020202030204" pitchFamily="34" charset="0"/>
                        <a:ea typeface="Calibri" panose="020F0502020204030204" pitchFamily="34" charset="0"/>
                        <a:cs typeface="Arial" panose="020B0604020202020204" pitchFamily="34" charset="0"/>
                      </a:endParaRPr>
                    </a:p>
                  </a:txBody>
                  <a:tcPr marL="51435" marR="51435" marT="0" marB="0"/>
                </a:tc>
                <a:tc>
                  <a:txBody>
                    <a:bodyPr/>
                    <a:lstStyle/>
                    <a:p>
                      <a:pPr algn="ctr">
                        <a:lnSpc>
                          <a:spcPct val="100000"/>
                        </a:lnSpc>
                        <a:spcBef>
                          <a:spcPts val="400"/>
                        </a:spcBef>
                        <a:spcAft>
                          <a:spcPts val="400"/>
                        </a:spcAft>
                      </a:pPr>
                      <a:r>
                        <a:rPr lang="en-AU" sz="1500" dirty="0">
                          <a:effectLst/>
                        </a:rPr>
                        <a:t>Assessment task</a:t>
                      </a:r>
                      <a:endParaRPr lang="en-AU" sz="1500" b="1" dirty="0">
                        <a:solidFill>
                          <a:srgbClr val="FFFFFF"/>
                        </a:solidFill>
                        <a:effectLst/>
                        <a:latin typeface="Arial Narrow" panose="020B0606020202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val="36479494"/>
                  </a:ext>
                </a:extLst>
              </a:tr>
              <a:tr h="744670">
                <a:tc>
                  <a:txBody>
                    <a:bodyPr/>
                    <a:lstStyle/>
                    <a:p>
                      <a:pPr>
                        <a:lnSpc>
                          <a:spcPct val="100000"/>
                        </a:lnSpc>
                        <a:spcBef>
                          <a:spcPts val="0"/>
                        </a:spcBef>
                        <a:spcAft>
                          <a:spcPts val="0"/>
                        </a:spcAft>
                      </a:pPr>
                      <a:r>
                        <a:rPr lang="en-AU" sz="1100" dirty="0">
                          <a:effectLst/>
                        </a:rPr>
                        <a:t>Outcome 1</a:t>
                      </a:r>
                    </a:p>
                    <a:p>
                      <a:pPr>
                        <a:lnSpc>
                          <a:spcPct val="100000"/>
                        </a:lnSpc>
                        <a:spcBef>
                          <a:spcPts val="0"/>
                        </a:spcBef>
                        <a:spcAft>
                          <a:spcPts val="0"/>
                        </a:spcAft>
                      </a:pPr>
                      <a:r>
                        <a:rPr lang="en-AU" sz="1100" dirty="0">
                          <a:effectLst/>
                        </a:rPr>
                        <a:t>Define and explain key concepts as specified in the content from the areas of study and apply a range of related mathematical routines and procedures.</a:t>
                      </a:r>
                      <a:endParaRPr lang="en-AU"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ctr">
                        <a:lnSpc>
                          <a:spcPct val="100000"/>
                        </a:lnSpc>
                        <a:spcBef>
                          <a:spcPts val="600"/>
                        </a:spcBef>
                        <a:spcAft>
                          <a:spcPts val="400"/>
                        </a:spcAft>
                      </a:pPr>
                      <a:r>
                        <a:rPr lang="en-AU" sz="1200" dirty="0">
                          <a:effectLst/>
                        </a:rPr>
                        <a:t>15</a:t>
                      </a:r>
                      <a:endParaRPr lang="en-AU" sz="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51435" marR="51435" marT="0" marB="0" anchor="ctr"/>
                </a:tc>
                <a:tc rowSpan="3">
                  <a:txBody>
                    <a:bodyPr/>
                    <a:lstStyle/>
                    <a:p>
                      <a:pPr>
                        <a:lnSpc>
                          <a:spcPct val="100000"/>
                        </a:lnSpc>
                        <a:spcBef>
                          <a:spcPts val="600"/>
                        </a:spcBef>
                        <a:spcAft>
                          <a:spcPts val="200"/>
                        </a:spcAft>
                      </a:pPr>
                      <a:r>
                        <a:rPr lang="en-US" sz="1100" dirty="0">
                          <a:effectLst/>
                        </a:rPr>
                        <a:t>Application task</a:t>
                      </a:r>
                      <a:endParaRPr lang="en-AU" sz="1100" dirty="0">
                        <a:effectLst/>
                      </a:endParaRPr>
                    </a:p>
                    <a:p>
                      <a:pPr>
                        <a:lnSpc>
                          <a:spcPct val="100000"/>
                        </a:lnSpc>
                        <a:spcBef>
                          <a:spcPts val="400"/>
                        </a:spcBef>
                        <a:spcAft>
                          <a:spcPts val="400"/>
                        </a:spcAft>
                      </a:pPr>
                      <a:r>
                        <a:rPr lang="en-US" sz="1100" dirty="0">
                          <a:effectLst/>
                        </a:rPr>
                        <a:t>A mathematical investigation of a practical or theoretical context involving content from two or more areas of study, with the following three components of increasing complexity:</a:t>
                      </a:r>
                      <a:endParaRPr lang="en-AU" sz="1100" dirty="0">
                        <a:effectLst/>
                      </a:endParaRPr>
                    </a:p>
                    <a:p>
                      <a:pPr marL="342900" lvl="0" indent="-342900" hangingPunct="0">
                        <a:lnSpc>
                          <a:spcPct val="100000"/>
                        </a:lnSpc>
                        <a:spcBef>
                          <a:spcPts val="400"/>
                        </a:spcBef>
                        <a:spcAft>
                          <a:spcPts val="400"/>
                        </a:spcAft>
                        <a:buFont typeface="Symbol" panose="05050102010706020507" pitchFamily="18" charset="2"/>
                        <a:buChar char=""/>
                        <a:tabLst>
                          <a:tab pos="269875" algn="l"/>
                        </a:tabLst>
                      </a:pPr>
                      <a:r>
                        <a:rPr lang="en-GB" sz="1100" dirty="0">
                          <a:effectLst/>
                        </a:rPr>
                        <a:t>introduction of the context through specific cases or examples</a:t>
                      </a:r>
                      <a:endParaRPr lang="en-AU" sz="1100" dirty="0">
                        <a:effectLst/>
                      </a:endParaRPr>
                    </a:p>
                    <a:p>
                      <a:pPr marL="342900" lvl="0" indent="-342900" hangingPunct="0">
                        <a:lnSpc>
                          <a:spcPct val="100000"/>
                        </a:lnSpc>
                        <a:spcBef>
                          <a:spcPts val="400"/>
                        </a:spcBef>
                        <a:spcAft>
                          <a:spcPts val="400"/>
                        </a:spcAft>
                        <a:buFont typeface="Symbol" panose="05050102010706020507" pitchFamily="18" charset="2"/>
                        <a:buChar char=""/>
                        <a:tabLst>
                          <a:tab pos="269875" algn="l"/>
                        </a:tabLst>
                      </a:pPr>
                      <a:r>
                        <a:rPr lang="en-GB" sz="1100" dirty="0">
                          <a:effectLst/>
                        </a:rPr>
                        <a:t>consideration of general features of the context</a:t>
                      </a:r>
                      <a:endParaRPr lang="en-AU" sz="1100" dirty="0">
                        <a:effectLst/>
                      </a:endParaRPr>
                    </a:p>
                    <a:p>
                      <a:pPr marL="342900" lvl="0" indent="-342900" hangingPunct="0">
                        <a:lnSpc>
                          <a:spcPct val="100000"/>
                        </a:lnSpc>
                        <a:spcBef>
                          <a:spcPts val="400"/>
                        </a:spcBef>
                        <a:spcAft>
                          <a:spcPts val="400"/>
                        </a:spcAft>
                        <a:buFont typeface="Symbol" panose="05050102010706020507" pitchFamily="18" charset="2"/>
                        <a:buChar char=""/>
                        <a:tabLst>
                          <a:tab pos="269875" algn="l"/>
                        </a:tabLst>
                      </a:pPr>
                      <a:r>
                        <a:rPr lang="en-GB" sz="1100" dirty="0">
                          <a:effectLst/>
                        </a:rPr>
                        <a:t>variation or further specification of assumption or conditions involved in the context to focus on a particular feature or aspect related to the context.</a:t>
                      </a:r>
                      <a:endPar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extLst>
                  <a:ext uri="{0D108BD9-81ED-4DB2-BD59-A6C34878D82A}">
                    <a16:rowId xmlns:a16="http://schemas.microsoft.com/office/drawing/2014/main" val="2151723113"/>
                  </a:ext>
                </a:extLst>
              </a:tr>
              <a:tr h="985937">
                <a:tc>
                  <a:txBody>
                    <a:bodyPr/>
                    <a:lstStyle/>
                    <a:p>
                      <a:pPr>
                        <a:lnSpc>
                          <a:spcPct val="100000"/>
                        </a:lnSpc>
                        <a:spcBef>
                          <a:spcPts val="0"/>
                        </a:spcBef>
                        <a:spcAft>
                          <a:spcPts val="0"/>
                        </a:spcAft>
                      </a:pPr>
                      <a:r>
                        <a:rPr lang="en-AU" sz="1100" dirty="0">
                          <a:effectLst/>
                        </a:rPr>
                        <a:t>Outcome 2</a:t>
                      </a:r>
                    </a:p>
                    <a:p>
                      <a:pPr>
                        <a:lnSpc>
                          <a:spcPct val="100000"/>
                        </a:lnSpc>
                        <a:spcBef>
                          <a:spcPts val="0"/>
                        </a:spcBef>
                        <a:spcAft>
                          <a:spcPts val="0"/>
                        </a:spcAft>
                      </a:pPr>
                      <a:r>
                        <a:rPr lang="en-AU" sz="1100" dirty="0">
                          <a:effectLst/>
                        </a:rPr>
                        <a:t>Apply mathematical processes in non-routine contexts, including situations with some open-ended aspects requiring investigative, modelling or problem-solving techniques or approaches, and analyse and discuss these applications of mathematics.</a:t>
                      </a:r>
                      <a:endParaRPr lang="en-AU"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ctr">
                        <a:lnSpc>
                          <a:spcPct val="100000"/>
                        </a:lnSpc>
                        <a:spcBef>
                          <a:spcPts val="400"/>
                        </a:spcBef>
                        <a:spcAft>
                          <a:spcPts val="400"/>
                        </a:spcAft>
                      </a:pPr>
                      <a:r>
                        <a:rPr lang="en-AU" sz="1200" dirty="0">
                          <a:effectLst/>
                        </a:rPr>
                        <a:t>20</a:t>
                      </a:r>
                      <a:endParaRPr lang="en-AU" sz="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51435" marR="51435" marT="0" marB="0" anchor="ctr"/>
                </a:tc>
                <a:tc vMerge="1">
                  <a:txBody>
                    <a:bodyPr/>
                    <a:lstStyle/>
                    <a:p>
                      <a:endParaRPr lang="en-AU"/>
                    </a:p>
                  </a:txBody>
                  <a:tcPr/>
                </a:tc>
                <a:extLst>
                  <a:ext uri="{0D108BD9-81ED-4DB2-BD59-A6C34878D82A}">
                    <a16:rowId xmlns:a16="http://schemas.microsoft.com/office/drawing/2014/main" val="3560380075"/>
                  </a:ext>
                </a:extLst>
              </a:tr>
              <a:tr h="1300856">
                <a:tc>
                  <a:txBody>
                    <a:bodyPr/>
                    <a:lstStyle/>
                    <a:p>
                      <a:pPr>
                        <a:lnSpc>
                          <a:spcPct val="100000"/>
                        </a:lnSpc>
                        <a:spcBef>
                          <a:spcPts val="0"/>
                        </a:spcBef>
                        <a:spcAft>
                          <a:spcPts val="0"/>
                        </a:spcAft>
                      </a:pPr>
                      <a:r>
                        <a:rPr lang="en-AU" sz="1100" dirty="0">
                          <a:effectLst/>
                        </a:rPr>
                        <a:t>Outcome 3</a:t>
                      </a:r>
                    </a:p>
                    <a:p>
                      <a:pPr>
                        <a:lnSpc>
                          <a:spcPct val="100000"/>
                        </a:lnSpc>
                        <a:spcBef>
                          <a:spcPts val="0"/>
                        </a:spcBef>
                        <a:spcAft>
                          <a:spcPts val="0"/>
                        </a:spcAft>
                      </a:pPr>
                      <a:r>
                        <a:rPr lang="en-AU" sz="1100" dirty="0">
                          <a:effectLst/>
                        </a:rPr>
                        <a:t>Apply computational thinking and use numerical, graphical, symbolic and statistical functionalities of technology to develop mathematical ideas, produce results and carry out analysis in situations requiring investigative, modelling or problem-solving techniques or approaches.</a:t>
                      </a:r>
                      <a:endParaRPr lang="en-AU"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ctr">
                        <a:lnSpc>
                          <a:spcPct val="100000"/>
                        </a:lnSpc>
                        <a:spcBef>
                          <a:spcPts val="400"/>
                        </a:spcBef>
                        <a:spcAft>
                          <a:spcPts val="400"/>
                        </a:spcAft>
                      </a:pPr>
                      <a:r>
                        <a:rPr lang="en-AU" sz="1200" dirty="0">
                          <a:effectLst/>
                        </a:rPr>
                        <a:t>15</a:t>
                      </a:r>
                      <a:endParaRPr lang="en-AU" sz="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51435" marR="51435" marT="0" marB="0" anchor="ctr"/>
                </a:tc>
                <a:tc vMerge="1">
                  <a:txBody>
                    <a:bodyPr/>
                    <a:lstStyle/>
                    <a:p>
                      <a:endParaRPr lang="en-AU"/>
                    </a:p>
                  </a:txBody>
                  <a:tcPr/>
                </a:tc>
                <a:extLst>
                  <a:ext uri="{0D108BD9-81ED-4DB2-BD59-A6C34878D82A}">
                    <a16:rowId xmlns:a16="http://schemas.microsoft.com/office/drawing/2014/main" val="655062833"/>
                  </a:ext>
                </a:extLst>
              </a:tr>
            </a:tbl>
          </a:graphicData>
        </a:graphic>
      </p:graphicFrame>
    </p:spTree>
    <p:extLst>
      <p:ext uri="{BB962C8B-B14F-4D97-AF65-F5344CB8AC3E}">
        <p14:creationId xmlns:p14="http://schemas.microsoft.com/office/powerpoint/2010/main" val="342879723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SACs in Units 3 &amp; 4 - Application</a:t>
            </a:r>
          </a:p>
        </p:txBody>
      </p:sp>
      <p:sp>
        <p:nvSpPr>
          <p:cNvPr id="3" name="Content Placeholder 2"/>
          <p:cNvSpPr>
            <a:spLocks noGrp="1"/>
          </p:cNvSpPr>
          <p:nvPr>
            <p:ph idx="1"/>
          </p:nvPr>
        </p:nvSpPr>
        <p:spPr/>
        <p:txBody>
          <a:bodyPr/>
          <a:lstStyle/>
          <a:p>
            <a:endParaRPr lang="en-AU"/>
          </a:p>
        </p:txBody>
      </p:sp>
      <p:pic>
        <p:nvPicPr>
          <p:cNvPr id="4" name="Picture 3">
            <a:extLst>
              <a:ext uri="{FF2B5EF4-FFF2-40B4-BE49-F238E27FC236}">
                <a16:creationId xmlns:a16="http://schemas.microsoft.com/office/drawing/2014/main" id="{0269C613-8847-4C44-A77B-F804E66FBBF1}"/>
              </a:ext>
            </a:extLst>
          </p:cNvPr>
          <p:cNvPicPr>
            <a:picLocks noChangeAspect="1"/>
          </p:cNvPicPr>
          <p:nvPr/>
        </p:nvPicPr>
        <p:blipFill>
          <a:blip r:embed="rId3"/>
          <a:stretch>
            <a:fillRect/>
          </a:stretch>
        </p:blipFill>
        <p:spPr>
          <a:xfrm>
            <a:off x="1541303" y="1271486"/>
            <a:ext cx="5989386" cy="3186214"/>
          </a:xfrm>
          <a:prstGeom prst="rect">
            <a:avLst/>
          </a:prstGeom>
        </p:spPr>
      </p:pic>
    </p:spTree>
    <p:extLst>
      <p:ext uri="{BB962C8B-B14F-4D97-AF65-F5344CB8AC3E}">
        <p14:creationId xmlns:p14="http://schemas.microsoft.com/office/powerpoint/2010/main" val="71701846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Pseudocode</a:t>
            </a:r>
          </a:p>
        </p:txBody>
      </p:sp>
      <p:sp>
        <p:nvSpPr>
          <p:cNvPr id="3" name="Content Placeholder 2"/>
          <p:cNvSpPr>
            <a:spLocks noGrp="1"/>
          </p:cNvSpPr>
          <p:nvPr>
            <p:ph idx="1"/>
          </p:nvPr>
        </p:nvSpPr>
        <p:spPr/>
        <p:txBody>
          <a:bodyPr/>
          <a:lstStyle/>
          <a:p>
            <a:pPr marL="0" indent="0">
              <a:buNone/>
            </a:pPr>
            <a:r>
              <a:rPr lang="en-AU" sz="1400" b="1" i="1" dirty="0">
                <a:solidFill>
                  <a:schemeClr val="accent2"/>
                </a:solidFill>
              </a:rPr>
              <a:t>Introduction</a:t>
            </a:r>
          </a:p>
          <a:p>
            <a:pPr marL="0" indent="0">
              <a:buNone/>
            </a:pPr>
            <a:r>
              <a:rPr lang="en-US" sz="1400" dirty="0"/>
              <a:t>Pseudocode is a tool for representing algorithms without the use of a particular programming language and related syntax. </a:t>
            </a:r>
          </a:p>
          <a:p>
            <a:pPr marL="0" indent="0">
              <a:buNone/>
            </a:pPr>
            <a:r>
              <a:rPr lang="en-US" sz="1400" dirty="0"/>
              <a:t>It is written in a combination of plain English and common symbols, and describes, in a detailed step-by-step manner, the processes used in the algorithm. </a:t>
            </a:r>
          </a:p>
          <a:p>
            <a:pPr marL="0" indent="0">
              <a:buNone/>
            </a:pPr>
            <a:r>
              <a:rPr lang="en-AU" altLang="en-US" sz="1400" dirty="0">
                <a:solidFill>
                  <a:srgbClr val="0F7EB4"/>
                </a:solidFill>
                <a:latin typeface="Arial" panose="020B0604020202020204" pitchFamily="34" charset="0"/>
                <a:ea typeface="Calibri" panose="020F0502020204030204" pitchFamily="34" charset="0"/>
                <a:cs typeface="Arial" panose="020B0604020202020204" pitchFamily="34" charset="0"/>
              </a:rPr>
              <a:t>An example for finding the smaller of two numbers </a:t>
            </a:r>
            <a:r>
              <a:rPr lang="en-AU" altLang="en-US" sz="1400" i="1" dirty="0">
                <a:solidFill>
                  <a:srgbClr val="0F7EB4"/>
                </a:solidFill>
                <a:latin typeface="Arial" panose="020B0604020202020204" pitchFamily="34" charset="0"/>
                <a:ea typeface="Calibri" panose="020F0502020204030204" pitchFamily="34" charset="0"/>
                <a:cs typeface="Arial" panose="020B0604020202020204" pitchFamily="34" charset="0"/>
              </a:rPr>
              <a:t>a</a:t>
            </a:r>
            <a:r>
              <a:rPr lang="en-AU" altLang="en-US" sz="1400" dirty="0">
                <a:solidFill>
                  <a:srgbClr val="0F7EB4"/>
                </a:solidFill>
                <a:latin typeface="Arial" panose="020B0604020202020204" pitchFamily="34" charset="0"/>
                <a:ea typeface="Calibri" panose="020F0502020204030204" pitchFamily="34" charset="0"/>
                <a:cs typeface="Arial" panose="020B0604020202020204" pitchFamily="34" charset="0"/>
              </a:rPr>
              <a:t> and </a:t>
            </a:r>
            <a:r>
              <a:rPr lang="en-AU" altLang="en-US" sz="1400" i="1" dirty="0">
                <a:solidFill>
                  <a:srgbClr val="0F7EB4"/>
                </a:solidFill>
                <a:latin typeface="Arial" panose="020B0604020202020204" pitchFamily="34" charset="0"/>
                <a:ea typeface="Calibri" panose="020F0502020204030204" pitchFamily="34" charset="0"/>
                <a:cs typeface="Arial" panose="020B0604020202020204" pitchFamily="34" charset="0"/>
              </a:rPr>
              <a:t>b</a:t>
            </a:r>
            <a:endParaRPr lang="en-AU" sz="1400" dirty="0"/>
          </a:p>
          <a:p>
            <a:endParaRPr lang="en-AU" dirty="0"/>
          </a:p>
        </p:txBody>
      </p:sp>
      <p:sp>
        <p:nvSpPr>
          <p:cNvPr id="4" name="Text Box 7">
            <a:extLst>
              <a:ext uri="{FF2B5EF4-FFF2-40B4-BE49-F238E27FC236}">
                <a16:creationId xmlns:a16="http://schemas.microsoft.com/office/drawing/2014/main" id="{886B270D-CC20-4E41-B9AF-9834E66595BF}"/>
              </a:ext>
            </a:extLst>
          </p:cNvPr>
          <p:cNvSpPr txBox="1">
            <a:spLocks noChangeArrowheads="1"/>
          </p:cNvSpPr>
          <p:nvPr/>
        </p:nvSpPr>
        <p:spPr bwMode="auto">
          <a:xfrm>
            <a:off x="2843808" y="3003798"/>
            <a:ext cx="2736304" cy="1527026"/>
          </a:xfrm>
          <a:prstGeom prst="rect">
            <a:avLst/>
          </a:prstGeom>
          <a:solidFill>
            <a:srgbClr val="E7E6E6"/>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Algorithm: </a:t>
            </a:r>
            <a:r>
              <a:rPr kumimoji="0" lang="en-GB"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minimum of two numbers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input</a:t>
            </a:r>
            <a:r>
              <a:rPr kumimoji="0" lang="en-GB"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GB" altLang="en-US" sz="1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r>
              <a:rPr kumimoji="0" lang="en-GB"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GB" altLang="en-US" sz="1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if </a:t>
            </a:r>
            <a:r>
              <a:rPr kumimoji="0" lang="en-GB" altLang="en-US" sz="1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r>
              <a:rPr kumimoji="0" lang="en-GB"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en-GB" altLang="en-US" sz="1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r>
              <a:rPr kumimoji="0" lang="en-GB"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GB"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then </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print</a:t>
            </a:r>
            <a:r>
              <a:rPr kumimoji="0" lang="en-GB"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GB" altLang="en-US" sz="1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else</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print</a:t>
            </a:r>
            <a:r>
              <a:rPr kumimoji="0" lang="en-GB"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GB" altLang="en-US" sz="1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end if</a:t>
            </a:r>
            <a:endParaRPr kumimoji="0" lang="en-GB" altLang="en-US" sz="105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065424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Thinking</a:t>
            </a:r>
          </a:p>
        </p:txBody>
      </p:sp>
      <p:sp>
        <p:nvSpPr>
          <p:cNvPr id="3" name="Content Placeholder 2"/>
          <p:cNvSpPr>
            <a:spLocks noGrp="1"/>
          </p:cNvSpPr>
          <p:nvPr>
            <p:ph sz="half" idx="1"/>
          </p:nvPr>
        </p:nvSpPr>
        <p:spPr/>
        <p:txBody>
          <a:bodyPr/>
          <a:lstStyle/>
          <a:p>
            <a:endParaRPr lang="en-AU"/>
          </a:p>
        </p:txBody>
      </p:sp>
      <p:sp>
        <p:nvSpPr>
          <p:cNvPr id="4" name="Content Placeholder 3"/>
          <p:cNvSpPr>
            <a:spLocks noGrp="1"/>
          </p:cNvSpPr>
          <p:nvPr>
            <p:ph sz="half" idx="2"/>
          </p:nvPr>
        </p:nvSpPr>
        <p:spPr/>
        <p:txBody>
          <a:bodyPr/>
          <a:lstStyle/>
          <a:p>
            <a:r>
              <a:rPr lang="en-US" sz="1200" dirty="0"/>
              <a:t>Decomposition</a:t>
            </a:r>
          </a:p>
          <a:p>
            <a:pPr lvl="1"/>
            <a:r>
              <a:rPr lang="en-US" sz="1200" dirty="0"/>
              <a:t>Break down the problem into simpler, less complex components</a:t>
            </a:r>
          </a:p>
          <a:p>
            <a:r>
              <a:rPr lang="en-US" sz="1200" dirty="0"/>
              <a:t>Pattern Recognition</a:t>
            </a:r>
          </a:p>
          <a:p>
            <a:pPr lvl="1"/>
            <a:r>
              <a:rPr lang="en-US" sz="1200" dirty="0"/>
              <a:t>Classify patterns in data and organizing data logically</a:t>
            </a:r>
          </a:p>
          <a:p>
            <a:pPr lvl="1"/>
            <a:r>
              <a:rPr lang="en-US" sz="1200" dirty="0"/>
              <a:t>Representation and interpretation</a:t>
            </a:r>
          </a:p>
          <a:p>
            <a:r>
              <a:rPr lang="en-US" sz="1200" dirty="0"/>
              <a:t>Abstraction</a:t>
            </a:r>
          </a:p>
          <a:p>
            <a:pPr lvl="1"/>
            <a:r>
              <a:rPr lang="en-US" sz="1200" dirty="0"/>
              <a:t>Removing non essential information and focusing on principal structure only</a:t>
            </a:r>
          </a:p>
          <a:p>
            <a:r>
              <a:rPr lang="en-US" sz="1200" dirty="0"/>
              <a:t>Algorithms</a:t>
            </a:r>
          </a:p>
          <a:p>
            <a:pPr lvl="1"/>
            <a:r>
              <a:rPr lang="en-US" sz="1200" dirty="0"/>
              <a:t>A sequence of instructions that can be performed</a:t>
            </a:r>
          </a:p>
          <a:p>
            <a:pPr marL="293681" lvl="1"/>
            <a:r>
              <a:rPr lang="en-US" sz="1200" dirty="0"/>
              <a:t>Link is </a:t>
            </a:r>
            <a:r>
              <a:rPr lang="en-US" sz="1200" dirty="0">
                <a:hlinkClick r:id="rId3"/>
              </a:rPr>
              <a:t>HERE</a:t>
            </a:r>
            <a:r>
              <a:rPr lang="en-US" sz="1200" dirty="0"/>
              <a:t>.</a:t>
            </a:r>
          </a:p>
          <a:p>
            <a:endParaRPr lang="en-AU" dirty="0"/>
          </a:p>
        </p:txBody>
      </p:sp>
      <p:pic>
        <p:nvPicPr>
          <p:cNvPr id="5" name="Picture 4"/>
          <p:cNvPicPr>
            <a:picLocks noChangeAspect="1"/>
          </p:cNvPicPr>
          <p:nvPr/>
        </p:nvPicPr>
        <p:blipFill>
          <a:blip r:embed="rId4"/>
          <a:stretch>
            <a:fillRect/>
          </a:stretch>
        </p:blipFill>
        <p:spPr>
          <a:xfrm>
            <a:off x="7452320" y="234560"/>
            <a:ext cx="1224136" cy="1251340"/>
          </a:xfrm>
          <a:prstGeom prst="rect">
            <a:avLst/>
          </a:prstGeom>
        </p:spPr>
      </p:pic>
      <p:pic>
        <p:nvPicPr>
          <p:cNvPr id="6" name="Picture 2" descr="Computational thinking in the Victorian Curriculum. Subtitle: Digital Technologies and Mathematics. Categories: Decomposition, Pattern Recognition, Abstraction, Algorithms. Victorian Curriculum and Assessment Authority. Victoria State Government. Image description follows image.">
            <a:extLst>
              <a:ext uri="{FF2B5EF4-FFF2-40B4-BE49-F238E27FC236}">
                <a16:creationId xmlns:a16="http://schemas.microsoft.com/office/drawing/2014/main" id="{333A4B01-FEFC-40AC-B1D5-DB64CFFD8670}"/>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11548" y="1278883"/>
            <a:ext cx="4200424" cy="29718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025344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FAQs</a:t>
            </a:r>
          </a:p>
        </p:txBody>
      </p:sp>
      <p:sp>
        <p:nvSpPr>
          <p:cNvPr id="3" name="Content Placeholder 2"/>
          <p:cNvSpPr>
            <a:spLocks noGrp="1"/>
          </p:cNvSpPr>
          <p:nvPr>
            <p:ph idx="1"/>
          </p:nvPr>
        </p:nvSpPr>
        <p:spPr/>
        <p:txBody>
          <a:bodyPr/>
          <a:lstStyle/>
          <a:p>
            <a:pPr marL="704850" lvl="1" indent="-342900">
              <a:lnSpc>
                <a:spcPct val="150000"/>
              </a:lnSpc>
              <a:buFont typeface="Arial" panose="020B0604020202020204" pitchFamily="34" charset="0"/>
              <a:buChar char="•"/>
            </a:pPr>
            <a:r>
              <a:rPr lang="en-US" sz="1800" dirty="0"/>
              <a:t>Will Support material be available and when?</a:t>
            </a:r>
          </a:p>
          <a:p>
            <a:pPr marL="704850" lvl="1" indent="-342900">
              <a:lnSpc>
                <a:spcPct val="150000"/>
              </a:lnSpc>
              <a:buFont typeface="Arial" panose="020B0604020202020204" pitchFamily="34" charset="0"/>
              <a:buChar char="•"/>
            </a:pPr>
            <a:r>
              <a:rPr lang="en-US" sz="1800" dirty="0"/>
              <a:t>Will sample SACs be published by VCAA?</a:t>
            </a:r>
          </a:p>
          <a:p>
            <a:pPr marL="704850" lvl="1" indent="-342900">
              <a:lnSpc>
                <a:spcPct val="150000"/>
              </a:lnSpc>
              <a:buFont typeface="Arial" panose="020B0604020202020204" pitchFamily="34" charset="0"/>
              <a:buChar char="•"/>
            </a:pPr>
            <a:r>
              <a:rPr lang="en-US" sz="1800" dirty="0"/>
              <a:t>Will pseudocode be examinable?</a:t>
            </a:r>
          </a:p>
          <a:p>
            <a:pPr marL="704850" lvl="1" indent="-342900">
              <a:lnSpc>
                <a:spcPct val="150000"/>
              </a:lnSpc>
              <a:buFont typeface="Arial" panose="020B0604020202020204" pitchFamily="34" charset="0"/>
              <a:buChar char="•"/>
            </a:pPr>
            <a:r>
              <a:rPr lang="en-US" sz="1800" dirty="0"/>
              <a:t>Has the SAC structure (effectively) changed?</a:t>
            </a:r>
          </a:p>
          <a:p>
            <a:pPr marL="704850" lvl="1" indent="-342900">
              <a:lnSpc>
                <a:spcPct val="150000"/>
              </a:lnSpc>
              <a:spcBef>
                <a:spcPts val="750"/>
              </a:spcBef>
              <a:buFont typeface="Arial" panose="020B0604020202020204" pitchFamily="34" charset="0"/>
              <a:buChar char="•"/>
              <a:defRPr/>
            </a:pPr>
            <a:r>
              <a:rPr lang="en-US" sz="1800" kern="1200" dirty="0">
                <a:solidFill>
                  <a:prstClr val="black"/>
                </a:solidFill>
              </a:rPr>
              <a:t>What does “algorithmic” thinking “look” like?</a:t>
            </a:r>
          </a:p>
          <a:p>
            <a:pPr marL="704850" lvl="1" indent="-342900">
              <a:lnSpc>
                <a:spcPct val="150000"/>
              </a:lnSpc>
              <a:spcBef>
                <a:spcPts val="750"/>
              </a:spcBef>
              <a:buFont typeface="Arial" panose="020B0604020202020204" pitchFamily="34" charset="0"/>
              <a:buChar char="•"/>
              <a:defRPr/>
            </a:pPr>
            <a:r>
              <a:rPr lang="en-US" sz="1800" kern="1200" dirty="0">
                <a:solidFill>
                  <a:prstClr val="black"/>
                </a:solidFill>
              </a:rPr>
              <a:t>What is the role of “computational” thinking?</a:t>
            </a:r>
          </a:p>
          <a:p>
            <a:endParaRPr lang="en-AU" dirty="0"/>
          </a:p>
        </p:txBody>
      </p:sp>
    </p:spTree>
    <p:extLst>
      <p:ext uri="{BB962C8B-B14F-4D97-AF65-F5344CB8AC3E}">
        <p14:creationId xmlns:p14="http://schemas.microsoft.com/office/powerpoint/2010/main" val="148001450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FAQs</a:t>
            </a:r>
          </a:p>
        </p:txBody>
      </p:sp>
      <p:sp>
        <p:nvSpPr>
          <p:cNvPr id="3" name="Content Placeholder 2"/>
          <p:cNvSpPr>
            <a:spLocks noGrp="1"/>
          </p:cNvSpPr>
          <p:nvPr>
            <p:ph idx="1"/>
          </p:nvPr>
        </p:nvSpPr>
        <p:spPr/>
        <p:txBody>
          <a:bodyPr/>
          <a:lstStyle/>
          <a:p>
            <a:pPr marL="704850" lvl="1" indent="-342900">
              <a:lnSpc>
                <a:spcPct val="150000"/>
              </a:lnSpc>
              <a:buFont typeface="Arial" panose="020B0604020202020204" pitchFamily="34" charset="0"/>
              <a:buChar char="•"/>
            </a:pPr>
            <a:r>
              <a:rPr lang="en-US" sz="1800" dirty="0"/>
              <a:t>The extent to which logic and proof should be taught?</a:t>
            </a:r>
          </a:p>
          <a:p>
            <a:pPr marL="704850" lvl="1" indent="-342900">
              <a:lnSpc>
                <a:spcPct val="150000"/>
              </a:lnSpc>
              <a:buFont typeface="Arial" panose="020B0604020202020204" pitchFamily="34" charset="0"/>
              <a:buChar char="•"/>
            </a:pPr>
            <a:r>
              <a:rPr lang="en-US" sz="1800" dirty="0"/>
              <a:t>Expected notation for logic and proofs?</a:t>
            </a:r>
          </a:p>
          <a:p>
            <a:endParaRPr lang="en-AU" dirty="0"/>
          </a:p>
        </p:txBody>
      </p:sp>
    </p:spTree>
    <p:extLst>
      <p:ext uri="{BB962C8B-B14F-4D97-AF65-F5344CB8AC3E}">
        <p14:creationId xmlns:p14="http://schemas.microsoft.com/office/powerpoint/2010/main" val="296749685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Contact</a:t>
            </a:r>
          </a:p>
        </p:txBody>
      </p:sp>
      <p:sp>
        <p:nvSpPr>
          <p:cNvPr id="3" name="Content Placeholder 2"/>
          <p:cNvSpPr>
            <a:spLocks noGrp="1"/>
          </p:cNvSpPr>
          <p:nvPr>
            <p:ph idx="1"/>
          </p:nvPr>
        </p:nvSpPr>
        <p:spPr/>
        <p:txBody>
          <a:bodyPr/>
          <a:lstStyle/>
          <a:p>
            <a:pPr marL="0" indent="0">
              <a:buNone/>
            </a:pPr>
            <a:r>
              <a:rPr lang="en-US" sz="2400" b="1" dirty="0"/>
              <a:t>Michael MacNeill </a:t>
            </a:r>
            <a:r>
              <a:rPr lang="en-US" dirty="0"/>
              <a:t>– Curriculum Manager, Mathematics</a:t>
            </a:r>
          </a:p>
          <a:p>
            <a:endParaRPr lang="en-US" dirty="0"/>
          </a:p>
          <a:p>
            <a:r>
              <a:rPr lang="en-US" dirty="0"/>
              <a:t>Victorian Curriculum and Assessment Authority </a:t>
            </a:r>
            <a:br>
              <a:rPr lang="en-US" dirty="0"/>
            </a:br>
            <a:r>
              <a:rPr lang="en-US" dirty="0"/>
              <a:t>Level 7, 2 Lonsdale Street, Melbourne 3000, Victoria </a:t>
            </a:r>
            <a:br>
              <a:rPr lang="en-US" dirty="0"/>
            </a:br>
            <a:r>
              <a:rPr lang="en-US" dirty="0"/>
              <a:t>T +61 3 7022 5538	 M 0438 602 765 </a:t>
            </a:r>
          </a:p>
          <a:p>
            <a:pPr marL="0" indent="0">
              <a:buNone/>
            </a:pPr>
            <a:r>
              <a:rPr lang="en-US" dirty="0"/>
              <a:t> </a:t>
            </a:r>
          </a:p>
          <a:p>
            <a:r>
              <a:rPr lang="en-US" dirty="0"/>
              <a:t>Email: Michael.MacNeill@education.vic.gov.au </a:t>
            </a:r>
          </a:p>
          <a:p>
            <a:endParaRPr lang="en-AU" dirty="0"/>
          </a:p>
        </p:txBody>
      </p:sp>
    </p:spTree>
    <p:extLst>
      <p:ext uri="{BB962C8B-B14F-4D97-AF65-F5344CB8AC3E}">
        <p14:creationId xmlns:p14="http://schemas.microsoft.com/office/powerpoint/2010/main" val="20757362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Asking Questions</a:t>
            </a:r>
            <a:endParaRPr lang="en-AU" dirty="0"/>
          </a:p>
        </p:txBody>
      </p:sp>
      <p:pic>
        <p:nvPicPr>
          <p:cNvPr id="4" name="Picture 3"/>
          <p:cNvPicPr>
            <a:picLocks noChangeAspect="1"/>
          </p:cNvPicPr>
          <p:nvPr/>
        </p:nvPicPr>
        <p:blipFill rotWithShape="1">
          <a:blip r:embed="rId3"/>
          <a:srcRect l="8391" t="13859" r="1151" b="2409"/>
          <a:stretch/>
        </p:blipFill>
        <p:spPr>
          <a:xfrm>
            <a:off x="1880848" y="1824347"/>
            <a:ext cx="5471066" cy="2420373"/>
          </a:xfrm>
          <a:prstGeom prst="rect">
            <a:avLst/>
          </a:prstGeom>
        </p:spPr>
      </p:pic>
      <p:sp>
        <p:nvSpPr>
          <p:cNvPr id="5" name="Rounded Rectangle 4"/>
          <p:cNvSpPr/>
          <p:nvPr/>
        </p:nvSpPr>
        <p:spPr>
          <a:xfrm>
            <a:off x="1880847" y="1781636"/>
            <a:ext cx="3898992" cy="708523"/>
          </a:xfrm>
          <a:prstGeom prst="roundRect">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6" name="Rounded Rectangle 5"/>
          <p:cNvSpPr/>
          <p:nvPr/>
        </p:nvSpPr>
        <p:spPr>
          <a:xfrm>
            <a:off x="6044722" y="3392875"/>
            <a:ext cx="1464860" cy="902801"/>
          </a:xfrm>
          <a:prstGeom prst="roundRect">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128717484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General Outline</a:t>
            </a:r>
          </a:p>
        </p:txBody>
      </p:sp>
      <p:sp>
        <p:nvSpPr>
          <p:cNvPr id="3" name="Content Placeholder 2"/>
          <p:cNvSpPr>
            <a:spLocks noGrp="1"/>
          </p:cNvSpPr>
          <p:nvPr>
            <p:ph idx="1"/>
          </p:nvPr>
        </p:nvSpPr>
        <p:spPr/>
        <p:txBody>
          <a:bodyPr/>
          <a:lstStyle/>
          <a:p>
            <a:pPr marL="342900" indent="-342900">
              <a:buFont typeface="+mj-lt"/>
              <a:buAutoNum type="arabicPeriod"/>
            </a:pPr>
            <a:r>
              <a:rPr lang="en-US" dirty="0"/>
              <a:t>Brief background and new structure of VCE Mathematics 2023-2027</a:t>
            </a:r>
          </a:p>
          <a:p>
            <a:pPr marL="342900" indent="-342900">
              <a:buFont typeface="+mj-lt"/>
              <a:buAutoNum type="arabicPeriod"/>
            </a:pPr>
            <a:r>
              <a:rPr lang="en-US" dirty="0"/>
              <a:t>Outline of VCE Specialist Mathematics Units 1 – 4 revisions</a:t>
            </a:r>
          </a:p>
          <a:p>
            <a:pPr marL="342900" indent="-342900">
              <a:buFont typeface="+mj-lt"/>
              <a:buAutoNum type="arabicPeriod"/>
            </a:pPr>
            <a:r>
              <a:rPr lang="en-US" dirty="0"/>
              <a:t>Discuss Investigations for Unit 1&amp;2 leading to SACs in Unit 3&amp;4</a:t>
            </a:r>
          </a:p>
          <a:p>
            <a:pPr marL="342900" indent="-342900">
              <a:buFont typeface="+mj-lt"/>
              <a:buAutoNum type="arabicPeriod"/>
            </a:pPr>
            <a:r>
              <a:rPr lang="en-US" dirty="0"/>
              <a:t>Address some FAQs</a:t>
            </a:r>
          </a:p>
          <a:p>
            <a:pPr marL="0" indent="0">
              <a:buNone/>
            </a:pPr>
            <a:r>
              <a:rPr lang="en-US" dirty="0"/>
              <a:t>(If time runs out, my contact details will be supplied)</a:t>
            </a:r>
          </a:p>
          <a:p>
            <a:endParaRPr lang="en-AU" dirty="0"/>
          </a:p>
        </p:txBody>
      </p:sp>
    </p:spTree>
    <p:extLst>
      <p:ext uri="{BB962C8B-B14F-4D97-AF65-F5344CB8AC3E}">
        <p14:creationId xmlns:p14="http://schemas.microsoft.com/office/powerpoint/2010/main" val="13892750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a:solidFill>
                  <a:schemeClr val="accent2"/>
                </a:solidFill>
              </a:rPr>
              <a:t>Study</a:t>
            </a:r>
            <a:r>
              <a:rPr lang="en-US" dirty="0"/>
              <a:t> Design 2023-2027</a:t>
            </a:r>
            <a:endParaRPr lang="en-AU" dirty="0"/>
          </a:p>
        </p:txBody>
      </p:sp>
      <p:sp>
        <p:nvSpPr>
          <p:cNvPr id="3" name="Content Placeholder 2"/>
          <p:cNvSpPr>
            <a:spLocks noGrp="1"/>
          </p:cNvSpPr>
          <p:nvPr>
            <p:ph idx="1"/>
          </p:nvPr>
        </p:nvSpPr>
        <p:spPr/>
        <p:txBody>
          <a:bodyPr/>
          <a:lstStyle/>
          <a:p>
            <a:r>
              <a:rPr lang="en-US" dirty="0"/>
              <a:t>Result of a thorough consultation and review process </a:t>
            </a:r>
          </a:p>
          <a:p>
            <a:r>
              <a:rPr lang="en-US" dirty="0"/>
              <a:t>Published in February 2022</a:t>
            </a:r>
          </a:p>
          <a:p>
            <a:r>
              <a:rPr lang="en-US" dirty="0"/>
              <a:t>VRQA accredited from 2023 until 2027</a:t>
            </a:r>
          </a:p>
          <a:p>
            <a:r>
              <a:rPr lang="en-US" dirty="0"/>
              <a:t>VCAA undertake ongoing monitoring of study design implementation over the life of the study design</a:t>
            </a:r>
          </a:p>
          <a:p>
            <a:r>
              <a:rPr lang="en-US" dirty="0"/>
              <a:t>VCAA support the implementation of the study design through an implementation program that includes webinars, on-demand videos, support materials and resources that provide guidance around study design awareness and clarification, sample course structures, suggested learning activities and sample investigations</a:t>
            </a:r>
            <a:endParaRPr lang="en-AU" dirty="0"/>
          </a:p>
        </p:txBody>
      </p:sp>
    </p:spTree>
    <p:extLst>
      <p:ext uri="{BB962C8B-B14F-4D97-AF65-F5344CB8AC3E}">
        <p14:creationId xmlns:p14="http://schemas.microsoft.com/office/powerpoint/2010/main" val="425184375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VCE Mathematics studies 2023 - 2027</a:t>
            </a:r>
          </a:p>
        </p:txBody>
      </p:sp>
      <p:sp>
        <p:nvSpPr>
          <p:cNvPr id="3" name="Content Placeholder 2"/>
          <p:cNvSpPr>
            <a:spLocks noGrp="1"/>
          </p:cNvSpPr>
          <p:nvPr>
            <p:ph idx="1"/>
          </p:nvPr>
        </p:nvSpPr>
        <p:spPr/>
        <p:txBody>
          <a:bodyPr/>
          <a:lstStyle/>
          <a:p>
            <a:r>
              <a:rPr lang="en-AU" dirty="0">
                <a:solidFill>
                  <a:srgbClr val="2F3031"/>
                </a:solidFill>
                <a:latin typeface="Arial" panose="020B0604020202020204" pitchFamily="34" charset="0"/>
              </a:rPr>
              <a:t>From 2023 there are four </a:t>
            </a:r>
            <a:r>
              <a:rPr lang="en-AU" dirty="0">
                <a:solidFill>
                  <a:schemeClr val="accent2"/>
                </a:solidFill>
                <a:latin typeface="Arial" panose="020B0604020202020204" pitchFamily="34" charset="0"/>
              </a:rPr>
              <a:t>completely prescribed </a:t>
            </a:r>
            <a:r>
              <a:rPr lang="en-AU" dirty="0">
                <a:solidFill>
                  <a:srgbClr val="2F3031"/>
                </a:solidFill>
                <a:latin typeface="Arial" panose="020B0604020202020204" pitchFamily="34" charset="0"/>
              </a:rPr>
              <a:t>Units 1 – 4 VCE Mathematics studies:</a:t>
            </a:r>
          </a:p>
          <a:p>
            <a:pPr marL="0" indent="0">
              <a:buNone/>
            </a:pPr>
            <a:r>
              <a:rPr lang="en-AU" b="1" dirty="0">
                <a:solidFill>
                  <a:srgbClr val="2F3031"/>
                </a:solidFill>
                <a:latin typeface="Arial" panose="020B0604020202020204" pitchFamily="34" charset="0"/>
              </a:rPr>
              <a:t>	Foundation Mathematics		General Mathematics </a:t>
            </a:r>
            <a:endParaRPr lang="en-AU" dirty="0">
              <a:solidFill>
                <a:srgbClr val="2F3031"/>
              </a:solidFill>
              <a:latin typeface="Arial" panose="020B0604020202020204" pitchFamily="34" charset="0"/>
            </a:endParaRPr>
          </a:p>
          <a:p>
            <a:pPr marL="0" indent="0">
              <a:buNone/>
            </a:pPr>
            <a:r>
              <a:rPr lang="en-AU" b="1" dirty="0">
                <a:solidFill>
                  <a:srgbClr val="2F3031"/>
                </a:solidFill>
                <a:latin typeface="Arial" panose="020B0604020202020204" pitchFamily="34" charset="0"/>
              </a:rPr>
              <a:t>	Mathematical Methods		Specialist Mathematics</a:t>
            </a:r>
          </a:p>
          <a:p>
            <a:endParaRPr lang="en-AU" dirty="0">
              <a:solidFill>
                <a:srgbClr val="2F3031"/>
              </a:solidFill>
              <a:latin typeface="Arial" panose="020B0604020202020204" pitchFamily="34" charset="0"/>
            </a:endParaRPr>
          </a:p>
          <a:p>
            <a:r>
              <a:rPr lang="en-AU" dirty="0">
                <a:solidFill>
                  <a:srgbClr val="2F3031"/>
                </a:solidFill>
                <a:latin typeface="Arial" panose="020B0604020202020204" pitchFamily="34" charset="0"/>
              </a:rPr>
              <a:t>In each sequence, Units 1 and 2 </a:t>
            </a:r>
            <a:r>
              <a:rPr lang="en-AU" dirty="0">
                <a:solidFill>
                  <a:schemeClr val="accent2"/>
                </a:solidFill>
                <a:latin typeface="Arial" panose="020B0604020202020204" pitchFamily="34" charset="0"/>
              </a:rPr>
              <a:t>contain assumed knowledge and skills </a:t>
            </a:r>
            <a:r>
              <a:rPr lang="en-AU" dirty="0">
                <a:solidFill>
                  <a:srgbClr val="2F3031"/>
                </a:solidFill>
                <a:latin typeface="Arial" panose="020B0604020202020204" pitchFamily="34" charset="0"/>
              </a:rPr>
              <a:t>for Units 3 and 4. Mathematical Methods Units 1 and 2 also contain assumed knowledge and skills for Specialist Mathematics Units 3 and 4. </a:t>
            </a:r>
          </a:p>
          <a:p>
            <a:r>
              <a:rPr lang="en-AU" dirty="0">
                <a:solidFill>
                  <a:srgbClr val="2F3031"/>
                </a:solidFill>
                <a:latin typeface="Arial" panose="020B0604020202020204" pitchFamily="34" charset="0"/>
              </a:rPr>
              <a:t>Specialist Mathematics Units 3 and 4 assumes concurrent study, or previous completion, of Mathematical Methods Units 3 and 4.</a:t>
            </a:r>
            <a:endParaRPr lang="en-AU" dirty="0"/>
          </a:p>
          <a:p>
            <a:endParaRPr lang="en-AU" dirty="0"/>
          </a:p>
        </p:txBody>
      </p:sp>
    </p:spTree>
    <p:extLst>
      <p:ext uri="{BB962C8B-B14F-4D97-AF65-F5344CB8AC3E}">
        <p14:creationId xmlns:p14="http://schemas.microsoft.com/office/powerpoint/2010/main" val="253853269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Specialist Mathematics Units 1 &amp; 2</a:t>
            </a:r>
            <a:endParaRPr lang="en-AU"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The 2023 – 2027 Specialist Mathematics study design prescribes the content for each of Unit 1&amp;2 and combines the content for Unit 3&amp;4.</a:t>
            </a:r>
          </a:p>
          <a:p>
            <a:r>
              <a:rPr lang="en-AU" b="1" dirty="0">
                <a:solidFill>
                  <a:srgbClr val="00B0F0"/>
                </a:solidFill>
                <a:latin typeface="Arial" panose="020B0604020202020204" pitchFamily="34" charset="0"/>
              </a:rPr>
              <a:t>Unit 1 Areas of Study</a:t>
            </a:r>
            <a:r>
              <a:rPr lang="en-AU" b="1" dirty="0">
                <a:solidFill>
                  <a:srgbClr val="2F3031"/>
                </a:solidFill>
                <a:latin typeface="Arial" panose="020B0604020202020204" pitchFamily="34" charset="0"/>
              </a:rPr>
              <a:t>			</a:t>
            </a:r>
            <a:endParaRPr lang="en-AU" dirty="0">
              <a:solidFill>
                <a:srgbClr val="2F3031"/>
              </a:solidFill>
              <a:latin typeface="Arial" panose="020B0604020202020204" pitchFamily="34" charset="0"/>
            </a:endParaRPr>
          </a:p>
          <a:p>
            <a:pPr marL="819150" lvl="1" indent="-342900"/>
            <a:r>
              <a:rPr lang="en-AU" dirty="0">
                <a:solidFill>
                  <a:srgbClr val="2F3031"/>
                </a:solidFill>
                <a:latin typeface="Arial" panose="020B0604020202020204" pitchFamily="34" charset="0"/>
              </a:rPr>
              <a:t>Algebra, number and structure	</a:t>
            </a:r>
          </a:p>
          <a:p>
            <a:pPr marL="819150" lvl="1" indent="-342900"/>
            <a:r>
              <a:rPr lang="en-AU" dirty="0">
                <a:solidFill>
                  <a:srgbClr val="2F3031"/>
                </a:solidFill>
                <a:latin typeface="Arial" panose="020B0604020202020204" pitchFamily="34" charset="0"/>
              </a:rPr>
              <a:t>Discrete mathematics 			</a:t>
            </a:r>
          </a:p>
          <a:p>
            <a:r>
              <a:rPr lang="en-AU" b="1" dirty="0">
                <a:solidFill>
                  <a:srgbClr val="00B0F0"/>
                </a:solidFill>
                <a:latin typeface="Arial" panose="020B0604020202020204" pitchFamily="34" charset="0"/>
              </a:rPr>
              <a:t>Unit 2 Areas of Study</a:t>
            </a:r>
            <a:r>
              <a:rPr lang="en-AU" dirty="0">
                <a:solidFill>
                  <a:srgbClr val="2F3031"/>
                </a:solidFill>
                <a:latin typeface="Arial" panose="020B0604020202020204" pitchFamily="34" charset="0"/>
              </a:rPr>
              <a:t>				</a:t>
            </a:r>
          </a:p>
          <a:p>
            <a:pPr marL="819150" lvl="1" indent="-342900"/>
            <a:r>
              <a:rPr lang="en-AU" dirty="0">
                <a:solidFill>
                  <a:srgbClr val="2F3031"/>
                </a:solidFill>
                <a:latin typeface="Arial" panose="020B0604020202020204" pitchFamily="34" charset="0"/>
              </a:rPr>
              <a:t>Algebra, number and structure</a:t>
            </a:r>
          </a:p>
          <a:p>
            <a:pPr marL="819150" lvl="1" indent="-342900"/>
            <a:r>
              <a:rPr lang="en-AU" dirty="0">
                <a:solidFill>
                  <a:srgbClr val="2F3031"/>
                </a:solidFill>
                <a:latin typeface="Arial" panose="020B0604020202020204" pitchFamily="34" charset="0"/>
              </a:rPr>
              <a:t>Space and measurement </a:t>
            </a:r>
          </a:p>
          <a:p>
            <a:pPr marL="819150" lvl="1" indent="-342900"/>
            <a:r>
              <a:rPr lang="en-AU" dirty="0">
                <a:solidFill>
                  <a:srgbClr val="2F3031"/>
                </a:solidFill>
                <a:latin typeface="Arial" panose="020B0604020202020204" pitchFamily="34" charset="0"/>
              </a:rPr>
              <a:t>Functions, relations and graphs</a:t>
            </a:r>
          </a:p>
          <a:p>
            <a:pPr marL="819150" lvl="1" indent="-342900"/>
            <a:r>
              <a:rPr lang="en-AU" dirty="0">
                <a:solidFill>
                  <a:srgbClr val="2F3031"/>
                </a:solidFill>
                <a:latin typeface="Arial" panose="020B0604020202020204" pitchFamily="34" charset="0"/>
              </a:rPr>
              <a:t>Data analysis, probability and statistics</a:t>
            </a:r>
          </a:p>
          <a:p>
            <a:endParaRPr lang="en-AU" dirty="0"/>
          </a:p>
        </p:txBody>
      </p:sp>
    </p:spTree>
    <p:extLst>
      <p:ext uri="{BB962C8B-B14F-4D97-AF65-F5344CB8AC3E}">
        <p14:creationId xmlns:p14="http://schemas.microsoft.com/office/powerpoint/2010/main" val="400962906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Specialist Mathematics Units 1 &amp; 2</a:t>
            </a:r>
            <a:endParaRPr lang="en-AU" dirty="0"/>
          </a:p>
        </p:txBody>
      </p:sp>
      <p:sp>
        <p:nvSpPr>
          <p:cNvPr id="3" name="Content Placeholder 2"/>
          <p:cNvSpPr>
            <a:spLocks noGrp="1"/>
          </p:cNvSpPr>
          <p:nvPr>
            <p:ph idx="1"/>
          </p:nvPr>
        </p:nvSpPr>
        <p:spPr/>
        <p:txBody>
          <a:bodyPr/>
          <a:lstStyle/>
          <a:p>
            <a:pPr marL="0" indent="0">
              <a:buNone/>
            </a:pPr>
            <a:r>
              <a:rPr lang="en-AU" sz="1400" b="1" dirty="0">
                <a:solidFill>
                  <a:srgbClr val="0070C0"/>
                </a:solidFill>
                <a:latin typeface="Arial" panose="020B0604020202020204" pitchFamily="34" charset="0"/>
              </a:rPr>
              <a:t>New:</a:t>
            </a:r>
          </a:p>
          <a:p>
            <a:pPr marL="0" indent="0">
              <a:buNone/>
            </a:pPr>
            <a:r>
              <a:rPr lang="en-AU" sz="1400" dirty="0">
                <a:solidFill>
                  <a:srgbClr val="00B0F0"/>
                </a:solidFill>
                <a:latin typeface="Arial" panose="020B0604020202020204" pitchFamily="34" charset="0"/>
              </a:rPr>
              <a:t>U1_AOS1: Topic: logic and algorithms</a:t>
            </a:r>
          </a:p>
          <a:p>
            <a:pPr marL="342900" indent="-342900"/>
            <a:r>
              <a:rPr lang="en-AU" sz="1400" dirty="0">
                <a:latin typeface="Arial" panose="020B0604020202020204" pitchFamily="34" charset="0"/>
              </a:rPr>
              <a:t>Binary number systems</a:t>
            </a:r>
          </a:p>
          <a:p>
            <a:pPr marL="342900" indent="-342900"/>
            <a:r>
              <a:rPr lang="en-AU" sz="1400" dirty="0">
                <a:latin typeface="Arial" panose="020B0604020202020204" pitchFamily="34" charset="0"/>
              </a:rPr>
              <a:t>Algorithms, computational thinking and pseudocode</a:t>
            </a:r>
          </a:p>
          <a:p>
            <a:pPr marL="0" indent="0">
              <a:buNone/>
            </a:pPr>
            <a:r>
              <a:rPr lang="en-AU" sz="1400" dirty="0">
                <a:solidFill>
                  <a:srgbClr val="00B0F0"/>
                </a:solidFill>
                <a:latin typeface="Arial" panose="020B0604020202020204" pitchFamily="34" charset="0"/>
              </a:rPr>
              <a:t>U1_AOS2: Topic: Sequences and series</a:t>
            </a:r>
          </a:p>
          <a:p>
            <a:pPr marL="342900" indent="-342900"/>
            <a:r>
              <a:rPr lang="en-AU" sz="1400" dirty="0">
                <a:latin typeface="Arial" panose="020B0604020202020204" pitchFamily="34" charset="0"/>
              </a:rPr>
              <a:t>First order linear recurrence relations</a:t>
            </a:r>
          </a:p>
          <a:p>
            <a:endParaRPr lang="en-AU" sz="1400" dirty="0">
              <a:solidFill>
                <a:srgbClr val="0070C0"/>
              </a:solidFill>
              <a:latin typeface="Arial" panose="020B0604020202020204" pitchFamily="34" charset="0"/>
            </a:endParaRPr>
          </a:p>
          <a:p>
            <a:pPr marL="0" indent="0">
              <a:buNone/>
            </a:pPr>
            <a:r>
              <a:rPr lang="en-AU" sz="1400" b="1" dirty="0">
                <a:solidFill>
                  <a:srgbClr val="0070C0"/>
                </a:solidFill>
                <a:latin typeface="Arial" panose="020B0604020202020204" pitchFamily="34" charset="0"/>
              </a:rPr>
              <a:t>Adjusted focus:</a:t>
            </a:r>
            <a:endParaRPr lang="en-AU" sz="1400" b="1" dirty="0">
              <a:latin typeface="Arial" panose="020B0604020202020204" pitchFamily="34" charset="0"/>
            </a:endParaRPr>
          </a:p>
          <a:p>
            <a:pPr marL="342900" indent="-342900"/>
            <a:r>
              <a:rPr lang="en-AU" sz="1400" dirty="0">
                <a:latin typeface="Arial" panose="020B0604020202020204" pitchFamily="34" charset="0"/>
              </a:rPr>
              <a:t>U1_AOS2: Topic: Matrices (arithmetic and elementary)</a:t>
            </a:r>
          </a:p>
          <a:p>
            <a:pPr marL="342900" indent="-342900"/>
            <a:r>
              <a:rPr lang="en-AU" sz="1400" dirty="0">
                <a:latin typeface="Arial" panose="020B0604020202020204" pitchFamily="34" charset="0"/>
              </a:rPr>
              <a:t>U2_AOS1: Topic: Distribution of sums of DRVs (from U3&amp;4)</a:t>
            </a:r>
          </a:p>
          <a:p>
            <a:pPr marL="342900" indent="-342900"/>
            <a:r>
              <a:rPr lang="en-AU" sz="1400" dirty="0">
                <a:latin typeface="Arial" panose="020B0604020202020204" pitchFamily="34" charset="0"/>
              </a:rPr>
              <a:t>U2_AOS2: Topic: Trigonometry (explicit content descriptions)</a:t>
            </a:r>
          </a:p>
          <a:p>
            <a:pPr marL="342900" indent="-342900"/>
            <a:r>
              <a:rPr lang="en-AU" sz="1400" dirty="0">
                <a:latin typeface="Arial" panose="020B0604020202020204" pitchFamily="34" charset="0"/>
              </a:rPr>
              <a:t>U2_AOS2: Topic: Vectors in the plane (application to kinematics)</a:t>
            </a:r>
          </a:p>
          <a:p>
            <a:endParaRPr lang="en-AU" dirty="0"/>
          </a:p>
        </p:txBody>
      </p:sp>
    </p:spTree>
    <p:extLst>
      <p:ext uri="{BB962C8B-B14F-4D97-AF65-F5344CB8AC3E}">
        <p14:creationId xmlns:p14="http://schemas.microsoft.com/office/powerpoint/2010/main" val="52173633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Specialist Mathematics Units 1 &amp; 2</a:t>
            </a:r>
            <a:endParaRPr lang="en-AU" dirty="0"/>
          </a:p>
        </p:txBody>
      </p:sp>
      <p:sp>
        <p:nvSpPr>
          <p:cNvPr id="3" name="Content Placeholder 2"/>
          <p:cNvSpPr>
            <a:spLocks noGrp="1"/>
          </p:cNvSpPr>
          <p:nvPr>
            <p:ph idx="1"/>
          </p:nvPr>
        </p:nvSpPr>
        <p:spPr/>
        <p:txBody>
          <a:bodyPr/>
          <a:lstStyle/>
          <a:p>
            <a:pPr marL="0" indent="0">
              <a:buNone/>
            </a:pPr>
            <a:r>
              <a:rPr lang="en-AU" b="1" dirty="0">
                <a:solidFill>
                  <a:srgbClr val="0070C0"/>
                </a:solidFill>
                <a:latin typeface="Arial" panose="020B0604020202020204" pitchFamily="34" charset="0"/>
              </a:rPr>
              <a:t>Moved into Unit 1&amp;2 from Unit 3&amp;4:</a:t>
            </a:r>
          </a:p>
          <a:p>
            <a:endParaRPr lang="en-AU" sz="800" dirty="0">
              <a:solidFill>
                <a:srgbClr val="0070C0"/>
              </a:solidFill>
              <a:latin typeface="Arial" panose="020B0604020202020204" pitchFamily="34" charset="0"/>
            </a:endParaRPr>
          </a:p>
          <a:p>
            <a:pPr marL="0" indent="0">
              <a:buNone/>
            </a:pPr>
            <a:r>
              <a:rPr lang="en-AU" dirty="0">
                <a:solidFill>
                  <a:srgbClr val="00B0F0"/>
                </a:solidFill>
                <a:latin typeface="Arial" panose="020B0604020202020204" pitchFamily="34" charset="0"/>
              </a:rPr>
              <a:t>U2_AOS3: Topic: complex numbers</a:t>
            </a:r>
          </a:p>
          <a:p>
            <a:pPr marL="342900" indent="-342900"/>
            <a:r>
              <a:rPr lang="en-AU" dirty="0">
                <a:latin typeface="Arial" panose="020B0604020202020204" pitchFamily="34" charset="0"/>
              </a:rPr>
              <a:t>Introductory and elementary work on complex numbers</a:t>
            </a:r>
          </a:p>
          <a:p>
            <a:endParaRPr lang="en-AU" dirty="0">
              <a:solidFill>
                <a:srgbClr val="0070C0"/>
              </a:solidFill>
              <a:latin typeface="Arial" panose="020B0604020202020204" pitchFamily="34" charset="0"/>
            </a:endParaRPr>
          </a:p>
          <a:p>
            <a:pPr marL="0" indent="0">
              <a:buNone/>
            </a:pPr>
            <a:r>
              <a:rPr lang="en-AU" dirty="0">
                <a:solidFill>
                  <a:srgbClr val="00B0F0"/>
                </a:solidFill>
                <a:latin typeface="Arial" panose="020B0604020202020204" pitchFamily="34" charset="0"/>
              </a:rPr>
              <a:t>U2_AOS4: Topic: functions, relations and graphs</a:t>
            </a:r>
          </a:p>
          <a:p>
            <a:pPr marL="342900" indent="-342900"/>
            <a:r>
              <a:rPr lang="en-AU" dirty="0">
                <a:latin typeface="Arial" panose="020B0604020202020204" pitchFamily="34" charset="0"/>
              </a:rPr>
              <a:t>Rational functions linked to partial fractions </a:t>
            </a:r>
          </a:p>
          <a:p>
            <a:pPr marL="342900" indent="-342900"/>
            <a:r>
              <a:rPr lang="en-AU" dirty="0">
                <a:latin typeface="Arial" panose="020B0604020202020204" pitchFamily="34" charset="0"/>
              </a:rPr>
              <a:t>inverse circular functions</a:t>
            </a:r>
          </a:p>
          <a:p>
            <a:pPr marL="342900" indent="-342900"/>
            <a:r>
              <a:rPr lang="en-AU" dirty="0">
                <a:latin typeface="Arial" panose="020B0604020202020204" pitchFamily="34" charset="0"/>
              </a:rPr>
              <a:t>absolute value</a:t>
            </a:r>
          </a:p>
          <a:p>
            <a:endParaRPr lang="en-AU" dirty="0"/>
          </a:p>
        </p:txBody>
      </p:sp>
    </p:spTree>
    <p:extLst>
      <p:ext uri="{BB962C8B-B14F-4D97-AF65-F5344CB8AC3E}">
        <p14:creationId xmlns:p14="http://schemas.microsoft.com/office/powerpoint/2010/main" val="3740202484"/>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99CC"/>
      </a:accent1>
      <a:accent2>
        <a:srgbClr val="0096DF"/>
      </a:accent2>
      <a:accent3>
        <a:srgbClr val="FFFFFF"/>
      </a:accent3>
      <a:accent4>
        <a:srgbClr val="000000"/>
      </a:accent4>
      <a:accent5>
        <a:srgbClr val="5179B8"/>
      </a:accent5>
      <a:accent6>
        <a:srgbClr val="0099CC"/>
      </a:accent6>
      <a:hlink>
        <a:srgbClr val="004EA8"/>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974705D7-D60A-46E3-BA2C-8B57085D324B}">
  <ds:schemaRefs>
    <ds:schemaRef ds:uri="http://schemas.microsoft.com/sharepoint/v3/contenttype/forms"/>
  </ds:schemaRefs>
</ds:datastoreItem>
</file>

<file path=customXml/itemProps2.xml><?xml version="1.0" encoding="utf-8"?>
<ds:datastoreItem xmlns:ds="http://schemas.openxmlformats.org/officeDocument/2006/customXml" ds:itemID="{9D322D75-6BDE-44E2-97DD-18D10F50C920}"/>
</file>

<file path=customXml/itemProps3.xml><?xml version="1.0" encoding="utf-8"?>
<ds:datastoreItem xmlns:ds="http://schemas.openxmlformats.org/officeDocument/2006/customXml" ds:itemID="{93785FAB-D59D-4751-82BC-6FA63AED1921}">
  <ds:schemaRefs>
    <ds:schemaRef ds:uri="http://purl.org/dc/dcmitype/"/>
    <ds:schemaRef ds:uri="http://schemas.microsoft.com/office/2006/documentManagement/types"/>
    <ds:schemaRef ds:uri="http://purl.org/dc/term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195</TotalTime>
  <Words>1588</Words>
  <Application>Microsoft Office PowerPoint</Application>
  <PresentationFormat>On-screen Show (16:9)</PresentationFormat>
  <Paragraphs>206</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Symbol</vt:lpstr>
      <vt:lpstr>Times New Roman</vt:lpstr>
      <vt:lpstr>Verdana</vt:lpstr>
      <vt:lpstr>VCAA Powerpoint Template</vt:lpstr>
      <vt:lpstr>VCE Specialist Mathematics</vt:lpstr>
      <vt:lpstr>PowerPoint Presentation</vt:lpstr>
      <vt:lpstr>Asking Questions</vt:lpstr>
      <vt:lpstr>General Outline</vt:lpstr>
      <vt:lpstr>The Study Design 2023-2027</vt:lpstr>
      <vt:lpstr>VCE Mathematics studies 2023 - 2027</vt:lpstr>
      <vt:lpstr>Specialist Mathematics Units 1 &amp; 2</vt:lpstr>
      <vt:lpstr>Specialist Mathematics Units 1 &amp; 2</vt:lpstr>
      <vt:lpstr>Specialist Mathematics Units 1 &amp; 2</vt:lpstr>
      <vt:lpstr>Specialist Mathematics Units 1 &amp; 2</vt:lpstr>
      <vt:lpstr>Specialist Mathematics Units 3 &amp; 4</vt:lpstr>
      <vt:lpstr>Specialist Mathematics Units 3 &amp; 4</vt:lpstr>
      <vt:lpstr>Specialist Mathematics Units 3 &amp; 4</vt:lpstr>
      <vt:lpstr>Mathematical Investigation Units 1 &amp; 2</vt:lpstr>
      <vt:lpstr>Mathematical Investigation Units 1 &amp; 2</vt:lpstr>
      <vt:lpstr>Mathematical Investigation Units 1 &amp; 2</vt:lpstr>
      <vt:lpstr>Mathematical Investigation Units 1 &amp; 2</vt:lpstr>
      <vt:lpstr>Sample Investigation topic</vt:lpstr>
      <vt:lpstr>Specialist Mathematics Units 3 – 4</vt:lpstr>
      <vt:lpstr>SACs in Units 3 &amp; 4 – Application Task</vt:lpstr>
      <vt:lpstr>SACs in Units 3 &amp; 4 - Application</vt:lpstr>
      <vt:lpstr>Pseudocode</vt:lpstr>
      <vt:lpstr>Computational Thinking</vt:lpstr>
      <vt:lpstr>Some FAQs</vt:lpstr>
      <vt:lpstr>Some FAQs</vt:lpstr>
      <vt:lpstr>Contact</vt:lpstr>
    </vt:vector>
  </TitlesOfParts>
  <Company>Victorian Curriculum and Assessment Authority (VCAA)</Company>
  <LinksUpToDate>false</LinksUpToDate>
  <SharedDoc>false</SharedDoc>
  <HyperlinkBase>https://www.vcaa.vic.edu.au/Footer/Pages/Copyright.aspx</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Implementing_VCE_Specialist_Mathematics_webinar_Presentation</dc:title>
  <dc:subject>VCE Specialist Mathematics</dc:subject>
  <dc:creator>VCAA</dc:creator>
  <cp:keywords>VCE Specialist Mathematics, Implementation</cp:keywords>
  <cp:lastModifiedBy>Mary Rose</cp:lastModifiedBy>
  <cp:revision>28</cp:revision>
  <dcterms:created xsi:type="dcterms:W3CDTF">2019-11-06T22:47:18Z</dcterms:created>
  <dcterms:modified xsi:type="dcterms:W3CDTF">2022-09-13T23:29:48Z</dcterms:modified>
  <cp:category>VCE Specialist Mathematics, Implementation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