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7" r:id="rId5"/>
    <p:sldId id="278" r:id="rId6"/>
    <p:sldId id="267" r:id="rId7"/>
    <p:sldId id="259" r:id="rId8"/>
    <p:sldId id="285" r:id="rId9"/>
    <p:sldId id="286" r:id="rId10"/>
    <p:sldId id="258" r:id="rId11"/>
    <p:sldId id="260" r:id="rId12"/>
    <p:sldId id="261" r:id="rId13"/>
    <p:sldId id="262" r:id="rId14"/>
    <p:sldId id="279" r:id="rId15"/>
    <p:sldId id="287" r:id="rId16"/>
    <p:sldId id="288" r:id="rId17"/>
    <p:sldId id="289" r:id="rId18"/>
    <p:sldId id="336" r:id="rId19"/>
    <p:sldId id="263" r:id="rId20"/>
    <p:sldId id="293" r:id="rId21"/>
    <p:sldId id="291" r:id="rId22"/>
    <p:sldId id="337" r:id="rId23"/>
    <p:sldId id="290" r:id="rId24"/>
    <p:sldId id="338" r:id="rId25"/>
    <p:sldId id="294" r:id="rId26"/>
    <p:sldId id="295" r:id="rId27"/>
    <p:sldId id="339" r:id="rId28"/>
    <p:sldId id="264" r:id="rId29"/>
    <p:sldId id="297" r:id="rId30"/>
    <p:sldId id="304" r:id="rId31"/>
    <p:sldId id="306" r:id="rId32"/>
    <p:sldId id="313" r:id="rId33"/>
    <p:sldId id="314" r:id="rId34"/>
    <p:sldId id="333" r:id="rId35"/>
    <p:sldId id="340" r:id="rId36"/>
    <p:sldId id="299" r:id="rId37"/>
    <p:sldId id="326" r:id="rId38"/>
    <p:sldId id="327" r:id="rId39"/>
    <p:sldId id="341" r:id="rId40"/>
    <p:sldId id="342" r:id="rId41"/>
    <p:sldId id="343" r:id="rId42"/>
    <p:sldId id="301" r:id="rId43"/>
    <p:sldId id="272" r:id="rId44"/>
    <p:sldId id="276" r:id="rId45"/>
    <p:sldId id="275" r:id="rId46"/>
    <p:sldId id="274" r:id="rId47"/>
    <p:sldId id="277" r:id="rId48"/>
  </p:sldIdLst>
  <p:sldSz cx="9144000" cy="5143500" type="screen16x9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3132"/>
    <a:srgbClr val="0099E3"/>
    <a:srgbClr val="0099CC"/>
    <a:srgbClr val="306278"/>
    <a:srgbClr val="468EAE"/>
    <a:srgbClr val="646566"/>
    <a:srgbClr val="C0C0C0"/>
    <a:srgbClr val="75AEC7"/>
    <a:srgbClr val="777879"/>
    <a:srgbClr val="2A5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C390F-C669-4C95-A01C-124EEB4FAD0F}" v="5483" dt="2021-07-12T04:14:47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17"/>
    <p:restoredTop sz="90945"/>
  </p:normalViewPr>
  <p:slideViewPr>
    <p:cSldViewPr>
      <p:cViewPr varScale="1">
        <p:scale>
          <a:sx n="113" d="100"/>
          <a:sy n="113" d="100"/>
        </p:scale>
        <p:origin x="134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6D20FD-8F03-4CD0-8EBE-BDFFACD302B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22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86DB27-C44E-42FC-8577-04AF19E06BB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7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98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015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3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585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941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146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211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273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416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040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5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922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722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202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275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9257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220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966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228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613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810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67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121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858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293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522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8931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100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096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9288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256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45913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68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3110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1755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8310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009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05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1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47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553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97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27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5400600" cy="1246535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95686"/>
            <a:ext cx="4752528" cy="100811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45689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4801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0005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00050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19838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8712968" cy="857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5900"/>
            <a:ext cx="871296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22853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05176"/>
            <a:ext cx="8712968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180035"/>
            <a:ext cx="8712968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6592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640960" cy="857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85900"/>
            <a:ext cx="432048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485900"/>
            <a:ext cx="4104456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50836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8784976" cy="651719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51335"/>
            <a:ext cx="432048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631156"/>
            <a:ext cx="4320480" cy="28128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3030868-EB89-BB45-9333-4265F84D3D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44008" y="1174205"/>
            <a:ext cx="432048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36ACB6C-847D-DD42-BAFD-A7F5B7D2AB2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44008" y="1654026"/>
            <a:ext cx="4320480" cy="2789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58415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784976" cy="857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29441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09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1510"/>
            <a:ext cx="3008313" cy="6648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11511"/>
            <a:ext cx="5111750" cy="4183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1646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49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814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57200"/>
            <a:ext cx="878497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485900"/>
            <a:ext cx="878497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 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E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031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‒"/>
        <a:defRPr sz="2000">
          <a:solidFill>
            <a:srgbClr val="3031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3031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031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031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9-3WqFV6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thsisfun.com/geometry/hyperbola.html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0.e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0.e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caa.vic.edu.au/curriculum/vce/vce-study-designs/furthermathematics/advice-for-teachers/Pages/Units3and4AssessmentTasks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mchallenge.org.au/supporting-resources/mathematical-modelling-framewor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627534"/>
            <a:ext cx="5832648" cy="1246535"/>
          </a:xfrm>
        </p:spPr>
        <p:txBody>
          <a:bodyPr/>
          <a:lstStyle/>
          <a:p>
            <a:r>
              <a:rPr lang="en-AU" sz="3200" dirty="0"/>
              <a:t>How to develop a modelling or problem-solving task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1995686"/>
            <a:ext cx="4752528" cy="1008112"/>
          </a:xfrm>
        </p:spPr>
        <p:txBody>
          <a:bodyPr/>
          <a:lstStyle/>
          <a:p>
            <a:r>
              <a:rPr lang="en-AU" dirty="0"/>
              <a:t>Mathematical Methods Unit 4 </a:t>
            </a:r>
          </a:p>
          <a:p>
            <a:r>
              <a:rPr lang="en-AU" dirty="0"/>
              <a:t>Functions, algebra and calculus</a:t>
            </a:r>
          </a:p>
        </p:txBody>
      </p:sp>
    </p:spTree>
    <p:extLst>
      <p:ext uri="{BB962C8B-B14F-4D97-AF65-F5344CB8AC3E}">
        <p14:creationId xmlns:p14="http://schemas.microsoft.com/office/powerpoint/2010/main" val="15139306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1: Choosing the context and identifying questions of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dirty="0"/>
              <a:t>Describe the context</a:t>
            </a:r>
          </a:p>
          <a:p>
            <a:r>
              <a:rPr lang="en-AU" b="0" dirty="0"/>
              <a:t>Explain how the context was chosen (stimulus/background)</a:t>
            </a:r>
          </a:p>
          <a:p>
            <a:r>
              <a:rPr lang="en-AU" b="0" dirty="0"/>
              <a:t>Identify questions of interest</a:t>
            </a:r>
          </a:p>
          <a:p>
            <a:r>
              <a:rPr lang="en-AU" b="0" dirty="0"/>
              <a:t>Identify relevant information and source(s)</a:t>
            </a:r>
          </a:p>
          <a:p>
            <a:r>
              <a:rPr lang="en-AU" b="0" dirty="0"/>
              <a:t>Give the task a title</a:t>
            </a:r>
          </a:p>
        </p:txBody>
      </p:sp>
    </p:spTree>
    <p:extLst>
      <p:ext uri="{BB962C8B-B14F-4D97-AF65-F5344CB8AC3E}">
        <p14:creationId xmlns:p14="http://schemas.microsoft.com/office/powerpoint/2010/main" val="33358848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1: Choosing the context and identifying questions of interest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000" y="1099344"/>
                <a:ext cx="8712968" cy="2971800"/>
              </a:xfrm>
            </p:spPr>
            <p:txBody>
              <a:bodyPr/>
              <a:lstStyle/>
              <a:p>
                <a:endParaRPr lang="en-AU" b="0" dirty="0"/>
              </a:p>
              <a:p>
                <a:r>
                  <a:rPr lang="en-AU" b="0" dirty="0"/>
                  <a:t>Theoretical context involving rectangular hyperbolas</a:t>
                </a:r>
              </a:p>
              <a:p>
                <a:r>
                  <a:rPr lang="en-AU" b="0" dirty="0"/>
                  <a:t>Transformation from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AU" b="0" dirty="0"/>
                  <a:t>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b="0" dirty="0"/>
                  <a:t> and graphs</a:t>
                </a:r>
              </a:p>
              <a:p>
                <a:r>
                  <a:rPr lang="en-AU" b="0" dirty="0"/>
                  <a:t>Transformation from              to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AU" b="0" dirty="0"/>
                  <a:t> and graphs</a:t>
                </a:r>
              </a:p>
              <a:p>
                <a:endParaRPr lang="en-AU" b="0" dirty="0"/>
              </a:p>
              <a:p>
                <a:pPr marL="0" indent="0">
                  <a:buNone/>
                </a:pPr>
                <a:r>
                  <a:rPr lang="en-AU" b="0" dirty="0"/>
                  <a:t> </a:t>
                </a:r>
              </a:p>
              <a:p>
                <a:pPr marL="0" indent="0">
                  <a:buNone/>
                </a:pPr>
                <a:r>
                  <a:rPr lang="en-AU" u="sng" dirty="0"/>
                  <a:t>                </a:t>
                </a:r>
              </a:p>
              <a:p>
                <a:pPr marL="0" indent="0">
                  <a:buNone/>
                </a:pPr>
                <a:endParaRPr lang="en-AU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000" y="1099344"/>
                <a:ext cx="8712968" cy="2971800"/>
              </a:xfrm>
              <a:blipFill>
                <a:blip r:embed="rId4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>
            <a:extLst>
              <a:ext uri="{FF2B5EF4-FFF2-40B4-BE49-F238E27FC236}">
                <a16:creationId xmlns:a16="http://schemas.microsoft.com/office/drawing/2014/main" id="{C6F99D37-3113-4720-A0DE-41835456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611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410198-8E8D-4026-B04A-7F97ED8FD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907839"/>
              </p:ext>
            </p:extLst>
          </p:nvPr>
        </p:nvGraphicFramePr>
        <p:xfrm>
          <a:off x="3419872" y="2717248"/>
          <a:ext cx="895243" cy="84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393480" progId="Equation.DSMT4">
                  <p:embed/>
                </p:oleObj>
              </mc:Choice>
              <mc:Fallback>
                <p:oleObj name="Equation" r:id="rId5" imgW="4190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7410198-8E8D-4026-B04A-7F97ED8FD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9872" y="2717248"/>
                        <a:ext cx="895243" cy="840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0135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1: Choosing the context and identifying questions of interest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000" y="1099344"/>
                <a:ext cx="8712968" cy="2971800"/>
              </a:xfrm>
            </p:spPr>
            <p:txBody>
              <a:bodyPr/>
              <a:lstStyle/>
              <a:p>
                <a:endParaRPr lang="en-AU" b="0" dirty="0"/>
              </a:p>
              <a:p>
                <a:r>
                  <a:rPr lang="en-AU" b="0" dirty="0"/>
                  <a:t>Title: </a:t>
                </a:r>
                <a:r>
                  <a:rPr lang="en-AU" dirty="0"/>
                  <a:t>Investigation of the graph of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and related transformations</a:t>
                </a:r>
              </a:p>
              <a:p>
                <a:r>
                  <a:rPr lang="en-AU" b="0" dirty="0"/>
                  <a:t>Pairs of graphs such as those of                 and</a:t>
                </a:r>
              </a:p>
              <a:p>
                <a:pPr marL="0" indent="0">
                  <a:buNone/>
                </a:pPr>
                <a:endParaRPr lang="en-AU" b="0" dirty="0"/>
              </a:p>
              <a:p>
                <a:r>
                  <a:rPr lang="en-AU" b="0" dirty="0"/>
                  <a:t>Consider the graph of                    </a:t>
                </a:r>
              </a:p>
              <a:p>
                <a:pPr marL="0" indent="0">
                  <a:buNone/>
                </a:pPr>
                <a:endParaRPr lang="en-AU" b="0" dirty="0"/>
              </a:p>
              <a:p>
                <a:endParaRPr lang="en-AU" b="0" dirty="0"/>
              </a:p>
              <a:p>
                <a:pPr marL="0" indent="0">
                  <a:buNone/>
                </a:pPr>
                <a:endParaRPr lang="en-AU" b="0" dirty="0"/>
              </a:p>
              <a:p>
                <a:endParaRPr lang="en-AU" b="0" dirty="0"/>
              </a:p>
              <a:p>
                <a:pPr marL="0" indent="0">
                  <a:buNone/>
                </a:pPr>
                <a:endParaRPr lang="en-AU" b="0" dirty="0"/>
              </a:p>
              <a:p>
                <a:pPr marL="0" indent="0">
                  <a:buNone/>
                </a:pPr>
                <a:endParaRPr lang="en-AU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000" y="1099344"/>
                <a:ext cx="8712968" cy="2971800"/>
              </a:xfrm>
              <a:blipFill>
                <a:blip r:embed="rId4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>
            <a:extLst>
              <a:ext uri="{FF2B5EF4-FFF2-40B4-BE49-F238E27FC236}">
                <a16:creationId xmlns:a16="http://schemas.microsoft.com/office/drawing/2014/main" id="{C6F99D37-3113-4720-A0DE-41835456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611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8AED7F5-130B-4053-9121-EAFF10158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63593"/>
              </p:ext>
            </p:extLst>
          </p:nvPr>
        </p:nvGraphicFramePr>
        <p:xfrm>
          <a:off x="5004048" y="2215680"/>
          <a:ext cx="1080120" cy="64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56746" imgH="390282" progId="Equation.DSMT4">
                  <p:embed/>
                </p:oleObj>
              </mc:Choice>
              <mc:Fallback>
                <p:oleObj name="Equation" r:id="rId5" imgW="656746" imgH="39028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8AED7F5-130B-4053-9121-EAFF10158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4048" y="2215680"/>
                        <a:ext cx="1080120" cy="64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143431B-954A-41EE-833F-1054F18F4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13169"/>
              </p:ext>
            </p:extLst>
          </p:nvPr>
        </p:nvGraphicFramePr>
        <p:xfrm>
          <a:off x="7092280" y="2162211"/>
          <a:ext cx="1224136" cy="72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368280" progId="Equation.DSMT4">
                  <p:embed/>
                </p:oleObj>
              </mc:Choice>
              <mc:Fallback>
                <p:oleObj name="Equation" r:id="rId7" imgW="622080" imgH="3682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143431B-954A-41EE-833F-1054F18F4D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92280" y="2162211"/>
                        <a:ext cx="1224136" cy="724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689F9FD-2B56-4F26-881E-B9C0B8977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17990"/>
              </p:ext>
            </p:extLst>
          </p:nvPr>
        </p:nvGraphicFramePr>
        <p:xfrm>
          <a:off x="3635896" y="3147814"/>
          <a:ext cx="1121409" cy="66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56746" imgH="390282" progId="Equation.DSMT4">
                  <p:embed/>
                </p:oleObj>
              </mc:Choice>
              <mc:Fallback>
                <p:oleObj name="Equation" r:id="rId9" imgW="656746" imgH="390282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689F9FD-2B56-4F26-881E-B9C0B8977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5896" y="3147814"/>
                        <a:ext cx="1121409" cy="66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5679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1: Choosing the context and identifying questions of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0" y="1099344"/>
            <a:ext cx="8712968" cy="2971800"/>
          </a:xfrm>
        </p:spPr>
        <p:txBody>
          <a:bodyPr/>
          <a:lstStyle/>
          <a:p>
            <a:pPr marL="0" indent="0">
              <a:buNone/>
            </a:pP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Find the Equation of a Hyperbola Graph - VividMath.com</a:t>
            </a:r>
            <a:endParaRPr lang="en-AU" sz="1800" b="0" dirty="0">
              <a:solidFill>
                <a:srgbClr val="FF0000"/>
              </a:solidFill>
            </a:endParaRPr>
          </a:p>
          <a:p>
            <a:r>
              <a:rPr lang="en-AU" sz="1600" b="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https://www.youtube.com/watch?v=Mx9-3WqFV6c</a:t>
            </a:r>
            <a:endParaRPr lang="en-AU" sz="1600" b="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b="0" dirty="0">
              <a:solidFill>
                <a:srgbClr val="FF0000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F99D37-3113-4720-A0DE-41835456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611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5B046-E566-4535-BE6F-BD831B39D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58" y="2308774"/>
            <a:ext cx="2787203" cy="2149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4B177-EF76-4BFB-A822-BE3B9F7F2E5C}"/>
              </a:ext>
            </a:extLst>
          </p:cNvPr>
          <p:cNvSpPr txBox="1"/>
          <p:nvPr/>
        </p:nvSpPr>
        <p:spPr>
          <a:xfrm>
            <a:off x="2756179" y="2777935"/>
            <a:ext cx="6611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https://www.mathsisfun.com/geometry/hyperbola.html</a:t>
            </a:r>
            <a:endParaRPr lang="en-AU" sz="1600" dirty="0">
              <a:solidFill>
                <a:srgbClr val="0070C0"/>
              </a:solidFill>
              <a:latin typeface="+mn-lt"/>
            </a:endParaRPr>
          </a:p>
          <a:p>
            <a:endParaRPr lang="en-AU" sz="16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17487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90"/>
            <a:ext cx="8712968" cy="853674"/>
          </a:xfrm>
        </p:spPr>
        <p:txBody>
          <a:bodyPr/>
          <a:lstStyle/>
          <a:p>
            <a:r>
              <a:rPr lang="en-AU" sz="3200" dirty="0"/>
              <a:t>Video 1: Identifying questions of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0" y="1099344"/>
            <a:ext cx="8712968" cy="2971800"/>
          </a:xfrm>
        </p:spPr>
        <p:txBody>
          <a:bodyPr/>
          <a:lstStyle/>
          <a:p>
            <a:pPr marL="0" indent="0">
              <a:buNone/>
            </a:pP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AU" b="0" dirty="0">
              <a:solidFill>
                <a:srgbClr val="FF0000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F99D37-3113-4720-A0DE-41835456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611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141B6-E0D6-46EA-A19D-C74B4DF53E2C}"/>
              </a:ext>
            </a:extLst>
          </p:cNvPr>
          <p:cNvSpPr txBox="1"/>
          <p:nvPr/>
        </p:nvSpPr>
        <p:spPr>
          <a:xfrm>
            <a:off x="179512" y="1049163"/>
            <a:ext cx="8712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303132"/>
                </a:solidFill>
                <a:latin typeface="+mn-lt"/>
              </a:rPr>
              <a:t>Questions of interest</a:t>
            </a:r>
            <a:r>
              <a:rPr lang="en-AU" b="0" dirty="0">
                <a:solidFill>
                  <a:srgbClr val="303132"/>
                </a:solidFill>
                <a:latin typeface="+mn-lt"/>
              </a:rPr>
              <a:t>: stationary points, parameters, varying values, discontinuities, axis intercepts, asymptotes</a:t>
            </a:r>
          </a:p>
          <a:p>
            <a:endParaRPr lang="en-AU" u="sng" dirty="0">
              <a:solidFill>
                <a:srgbClr val="303132"/>
              </a:solidFill>
              <a:latin typeface="+mn-lt"/>
            </a:endParaRPr>
          </a:p>
          <a:p>
            <a:r>
              <a:rPr lang="en-AU" b="0" dirty="0">
                <a:solidFill>
                  <a:srgbClr val="303132"/>
                </a:solidFill>
                <a:latin typeface="+mn-lt"/>
              </a:rPr>
              <a:t>For the hyperbola of the form                              for some constant </a:t>
            </a:r>
            <a:r>
              <a:rPr lang="en-AU" b="0" i="1" dirty="0">
                <a:solidFill>
                  <a:srgbClr val="303132"/>
                </a:solidFill>
                <a:latin typeface="+mn-lt"/>
              </a:rPr>
              <a:t>m,</a:t>
            </a:r>
            <a:r>
              <a:rPr lang="en-AU" b="0" dirty="0">
                <a:solidFill>
                  <a:srgbClr val="303132"/>
                </a:solidFill>
                <a:latin typeface="+mn-lt"/>
              </a:rPr>
              <a:t> where is the ‘centre’         ?</a:t>
            </a:r>
          </a:p>
          <a:p>
            <a:r>
              <a:rPr lang="en-AU" dirty="0">
                <a:solidFill>
                  <a:srgbClr val="303132"/>
                </a:solidFill>
                <a:latin typeface="+mn-lt"/>
              </a:rPr>
              <a:t>Where are the asymptotes? </a:t>
            </a:r>
            <a:r>
              <a:rPr lang="en-AU" b="0" dirty="0">
                <a:solidFill>
                  <a:srgbClr val="303132"/>
                </a:solidFill>
                <a:latin typeface="+mn-lt"/>
              </a:rPr>
              <a:t>This hyperbola is seen in </a:t>
            </a:r>
            <a:r>
              <a:rPr lang="en-AU" dirty="0">
                <a:solidFill>
                  <a:srgbClr val="303132"/>
                </a:solidFill>
                <a:latin typeface="+mn-lt"/>
              </a:rPr>
              <a:t>some</a:t>
            </a:r>
            <a:r>
              <a:rPr lang="en-AU" b="0" dirty="0">
                <a:solidFill>
                  <a:srgbClr val="303132"/>
                </a:solidFill>
                <a:latin typeface="+mn-lt"/>
              </a:rPr>
              <a:t> sundials</a:t>
            </a:r>
            <a:r>
              <a:rPr lang="en-AU" dirty="0">
                <a:solidFill>
                  <a:srgbClr val="303132"/>
                </a:solidFill>
                <a:latin typeface="+mn-lt"/>
              </a:rPr>
              <a:t>.</a:t>
            </a:r>
            <a:endParaRPr lang="en-AU" b="0" dirty="0">
              <a:solidFill>
                <a:srgbClr val="303132"/>
              </a:solidFill>
              <a:latin typeface="+mn-lt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8B02B7A-CD95-4F0C-95C0-ED1F3D20C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11455"/>
              </p:ext>
            </p:extLst>
          </p:nvPr>
        </p:nvGraphicFramePr>
        <p:xfrm>
          <a:off x="4283968" y="2175974"/>
          <a:ext cx="2395383" cy="43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203040" progId="Equation.DSMT4">
                  <p:embed/>
                </p:oleObj>
              </mc:Choice>
              <mc:Fallback>
                <p:oleObj name="Equation" r:id="rId3" imgW="111744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8B02B7A-CD95-4F0C-95C0-ED1F3D20C3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968" y="2175974"/>
                        <a:ext cx="2395383" cy="43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9B899C0-ED14-43F5-8E0A-F9229F689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228361"/>
              </p:ext>
            </p:extLst>
          </p:nvPr>
        </p:nvGraphicFramePr>
        <p:xfrm>
          <a:off x="4626471" y="2492255"/>
          <a:ext cx="8096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253800" progId="Equation.DSMT4">
                  <p:embed/>
                </p:oleObj>
              </mc:Choice>
              <mc:Fallback>
                <p:oleObj name="Equation" r:id="rId5" imgW="3808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9B899C0-ED14-43F5-8E0A-F9229F689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6471" y="2492255"/>
                        <a:ext cx="809625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7514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90"/>
            <a:ext cx="8712968" cy="853674"/>
          </a:xfrm>
        </p:spPr>
        <p:txBody>
          <a:bodyPr/>
          <a:lstStyle/>
          <a:p>
            <a:r>
              <a:rPr lang="en-AU" sz="3200" dirty="0"/>
              <a:t>Video 1: Identifying questions of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0" y="1099343"/>
            <a:ext cx="8712968" cy="3416621"/>
          </a:xfrm>
        </p:spPr>
        <p:txBody>
          <a:bodyPr/>
          <a:lstStyle/>
          <a:p>
            <a:pPr marL="0" indent="0">
              <a:buNone/>
            </a:pP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AU" b="0" dirty="0">
              <a:solidFill>
                <a:srgbClr val="FF0000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F99D37-3113-4720-A0DE-41835456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611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141B6-E0D6-46EA-A19D-C74B4DF53E2C}"/>
              </a:ext>
            </a:extLst>
          </p:cNvPr>
          <p:cNvSpPr txBox="1"/>
          <p:nvPr/>
        </p:nvSpPr>
        <p:spPr>
          <a:xfrm>
            <a:off x="179512" y="1049163"/>
            <a:ext cx="8712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dirty="0"/>
          </a:p>
          <a:p>
            <a:endParaRPr lang="en-AU" b="0" dirty="0"/>
          </a:p>
          <a:p>
            <a:endParaRPr lang="en-AU" dirty="0"/>
          </a:p>
          <a:p>
            <a:r>
              <a:rPr lang="en-AU" dirty="0"/>
              <a:t> </a:t>
            </a:r>
            <a:endParaRPr lang="en-AU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49760-F00A-4E6B-8E1E-18F050FA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910514"/>
            <a:ext cx="6337275" cy="341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443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2: Task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3398118"/>
          </a:xfrm>
        </p:spPr>
        <p:txBody>
          <a:bodyPr/>
          <a:lstStyle/>
          <a:p>
            <a:r>
              <a:rPr lang="en-AU" dirty="0"/>
              <a:t>State questions of interest and related analysis</a:t>
            </a:r>
          </a:p>
          <a:p>
            <a:r>
              <a:rPr lang="en-AU" sz="2000" b="0" dirty="0"/>
              <a:t>What happens when the hyperbola             is translated/reflected/dilated?</a:t>
            </a:r>
          </a:p>
          <a:p>
            <a:r>
              <a:rPr lang="en-AU" sz="2000" b="0" dirty="0"/>
              <a:t>What happens to the rule of the function?</a:t>
            </a:r>
          </a:p>
          <a:p>
            <a:r>
              <a:rPr lang="en-AU" sz="2000" b="0" dirty="0"/>
              <a:t>Does the graph have stationary points or points of inflection?</a:t>
            </a:r>
          </a:p>
          <a:p>
            <a:r>
              <a:rPr lang="en-AU" sz="2000" b="0" dirty="0"/>
              <a:t>What is the behaviour of tangents and perpendicular lines to the graph?</a:t>
            </a:r>
          </a:p>
          <a:p>
            <a:r>
              <a:rPr lang="en-AU" sz="2000" b="0" dirty="0"/>
              <a:t>What is the area under the graph over different intervals?</a:t>
            </a:r>
          </a:p>
          <a:p>
            <a:r>
              <a:rPr lang="en-AU" sz="2000" b="0" dirty="0"/>
              <a:t>What is the maximum or minimum distance from a point to the graph?</a:t>
            </a:r>
          </a:p>
          <a:p>
            <a:pPr marL="0" indent="0">
              <a:buNone/>
            </a:pPr>
            <a:endParaRPr lang="en-AU" b="0" dirty="0"/>
          </a:p>
          <a:p>
            <a:endParaRPr lang="en-AU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D61685-827D-476F-B2A4-FDDBF1405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976801"/>
              </p:ext>
            </p:extLst>
          </p:nvPr>
        </p:nvGraphicFramePr>
        <p:xfrm>
          <a:off x="4499992" y="1700808"/>
          <a:ext cx="848704" cy="42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2779" imgH="396374" progId="Equation.DSMT4">
                  <p:embed/>
                </p:oleObj>
              </mc:Choice>
              <mc:Fallback>
                <p:oleObj name="Equation" r:id="rId3" imgW="792779" imgH="396374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FD61685-827D-476F-B2A4-FDDBF1405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2" y="1700808"/>
                        <a:ext cx="848704" cy="425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1155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2: Task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9582"/>
            <a:ext cx="8712968" cy="3398118"/>
          </a:xfrm>
        </p:spPr>
        <p:txBody>
          <a:bodyPr/>
          <a:lstStyle/>
          <a:p>
            <a:r>
              <a:rPr lang="en-AU" dirty="0"/>
              <a:t>Identify relevant content</a:t>
            </a:r>
          </a:p>
          <a:p>
            <a:r>
              <a:rPr lang="en-AU" sz="2400" b="0" dirty="0"/>
              <a:t>Transformations and mapping</a:t>
            </a:r>
          </a:p>
          <a:p>
            <a:r>
              <a:rPr lang="en-AU" b="0" dirty="0"/>
              <a:t>Varying p</a:t>
            </a:r>
            <a:r>
              <a:rPr lang="en-AU" sz="2400" b="0" dirty="0"/>
              <a:t>arameters</a:t>
            </a:r>
          </a:p>
          <a:p>
            <a:r>
              <a:rPr lang="en-AU" sz="2400" b="0" dirty="0"/>
              <a:t>Any stationary points or points of inflection</a:t>
            </a:r>
          </a:p>
          <a:p>
            <a:r>
              <a:rPr lang="en-AU" b="0" dirty="0"/>
              <a:t>T</a:t>
            </a:r>
            <a:r>
              <a:rPr lang="en-AU" sz="2400" b="0" dirty="0"/>
              <a:t>angents and perpendicular lines</a:t>
            </a:r>
            <a:endParaRPr lang="en-AU" b="0" dirty="0"/>
          </a:p>
          <a:p>
            <a:r>
              <a:rPr lang="en-AU" b="0" dirty="0"/>
              <a:t>A</a:t>
            </a:r>
            <a:r>
              <a:rPr lang="en-AU" sz="2400" b="0" dirty="0"/>
              <a:t>rea under the graph over an interval</a:t>
            </a:r>
          </a:p>
          <a:p>
            <a:r>
              <a:rPr lang="en-AU" b="0" dirty="0"/>
              <a:t>D</a:t>
            </a:r>
            <a:r>
              <a:rPr lang="en-AU" sz="2400" b="0" dirty="0"/>
              <a:t>istance from a point to the graph</a:t>
            </a:r>
          </a:p>
          <a:p>
            <a:r>
              <a:rPr lang="en-AU" b="0" dirty="0"/>
              <a:t>Any maxima or minima</a:t>
            </a:r>
            <a:endParaRPr lang="en-AU" sz="2400" b="0" dirty="0"/>
          </a:p>
          <a:p>
            <a:endParaRPr lang="en-AU" dirty="0"/>
          </a:p>
          <a:p>
            <a:pPr marL="0" indent="0">
              <a:buNone/>
            </a:pPr>
            <a:endParaRPr lang="en-AU" b="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365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2: Task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12968" cy="3326110"/>
          </a:xfrm>
        </p:spPr>
        <p:txBody>
          <a:bodyPr/>
          <a:lstStyle/>
          <a:p>
            <a:r>
              <a:rPr lang="en-AU" b="0" dirty="0"/>
              <a:t>The rectangular hyperbola of the form           or           has two asymptotes  	        and           which are perpendicular to each other</a:t>
            </a:r>
          </a:p>
          <a:p>
            <a:pPr marL="0" indent="0">
              <a:buNone/>
            </a:pPr>
            <a:endParaRPr lang="en-AU" b="0" dirty="0"/>
          </a:p>
          <a:p>
            <a:r>
              <a:rPr lang="en-AU" b="0" dirty="0"/>
              <a:t> It has two symmetric branches reflected over the line </a:t>
            </a:r>
          </a:p>
          <a:p>
            <a:endParaRPr lang="en-AU" b="0" dirty="0"/>
          </a:p>
          <a:p>
            <a:r>
              <a:rPr lang="en-AU" b="0" dirty="0"/>
              <a:t> It has no stationary points or points of inflection</a:t>
            </a:r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E3A67C2-33ED-4A8D-B2FD-E210C54F2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753424"/>
              </p:ext>
            </p:extLst>
          </p:nvPr>
        </p:nvGraphicFramePr>
        <p:xfrm>
          <a:off x="5670053" y="1181170"/>
          <a:ext cx="7921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2779" imgH="396374" progId="Equation.DSMT4">
                  <p:embed/>
                </p:oleObj>
              </mc:Choice>
              <mc:Fallback>
                <p:oleObj name="Equation" r:id="rId3" imgW="792779" imgH="396374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E3A67C2-33ED-4A8D-B2FD-E210C54F27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0053" y="1181170"/>
                        <a:ext cx="792163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768A37E-A01E-49CF-9990-82F6FB511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13710"/>
              </p:ext>
            </p:extLst>
          </p:nvPr>
        </p:nvGraphicFramePr>
        <p:xfrm>
          <a:off x="6948264" y="984659"/>
          <a:ext cx="666005" cy="666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768A37E-A01E-49CF-9990-82F6FB511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8264" y="984659"/>
                        <a:ext cx="666005" cy="666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2C381F-4413-4FD9-83E0-327CF94AB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706770"/>
              </p:ext>
            </p:extLst>
          </p:nvPr>
        </p:nvGraphicFramePr>
        <p:xfrm>
          <a:off x="4265489" y="1535733"/>
          <a:ext cx="718989" cy="41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C381F-4413-4FD9-83E0-327CF94AB4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5489" y="1535733"/>
                        <a:ext cx="718989" cy="410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D1B982-6672-4911-BBFB-D3B59DB34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83747"/>
              </p:ext>
            </p:extLst>
          </p:nvPr>
        </p:nvGraphicFramePr>
        <p:xfrm>
          <a:off x="2784772" y="1515683"/>
          <a:ext cx="779116" cy="38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D1B982-6672-4911-BBFB-D3B59DB34E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84772" y="1515683"/>
                        <a:ext cx="779116" cy="389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358D660-4B4E-4367-B5C8-DA28FC5B0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93670"/>
              </p:ext>
            </p:extLst>
          </p:nvPr>
        </p:nvGraphicFramePr>
        <p:xfrm>
          <a:off x="7799001" y="2859783"/>
          <a:ext cx="949464" cy="34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200" imgH="164880" progId="Equation.DSMT4">
                  <p:embed/>
                </p:oleObj>
              </mc:Choice>
              <mc:Fallback>
                <p:oleObj name="Equation" r:id="rId11" imgW="457200" imgH="164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358D660-4B4E-4367-B5C8-DA28FC5B0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99001" y="2859783"/>
                        <a:ext cx="949464" cy="34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9016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2: Task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12968" cy="3326110"/>
          </a:xfrm>
        </p:spPr>
        <p:txBody>
          <a:bodyPr/>
          <a:lstStyle/>
          <a:p>
            <a:pPr marL="0" indent="0">
              <a:buNone/>
            </a:pPr>
            <a:endParaRPr lang="en-AU" b="0" dirty="0"/>
          </a:p>
          <a:p>
            <a:endParaRPr lang="en-AU" b="0" dirty="0"/>
          </a:p>
          <a:p>
            <a:pPr marL="0" indent="0">
              <a:buNone/>
            </a:pPr>
            <a:endParaRPr lang="en-AU" b="0" dirty="0"/>
          </a:p>
          <a:p>
            <a:endParaRPr lang="en-AU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E3A67C2-33ED-4A8D-B2FD-E210C54F2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898986"/>
              </p:ext>
            </p:extLst>
          </p:nvPr>
        </p:nvGraphicFramePr>
        <p:xfrm>
          <a:off x="269378" y="2174875"/>
          <a:ext cx="7921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2779" imgH="396374" progId="Equation.DSMT4">
                  <p:embed/>
                </p:oleObj>
              </mc:Choice>
              <mc:Fallback>
                <p:oleObj name="Equation" r:id="rId3" imgW="792779" imgH="396374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E3A67C2-33ED-4A8D-B2FD-E210C54F27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378" y="2174875"/>
                        <a:ext cx="792163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768A37E-A01E-49CF-9990-82F6FB511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291725"/>
              </p:ext>
            </p:extLst>
          </p:nvPr>
        </p:nvGraphicFramePr>
        <p:xfrm>
          <a:off x="395536" y="1226431"/>
          <a:ext cx="666005" cy="666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768A37E-A01E-49CF-9990-82F6FB511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1226431"/>
                        <a:ext cx="666005" cy="666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713FFBB-6AD0-420F-97C7-CE0B05BF8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1" y="1131590"/>
            <a:ext cx="528821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679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Copyright</a:t>
            </a:r>
            <a:endParaRPr lang="en-AU" altLang="en-US" dirty="0">
              <a:solidFill>
                <a:srgbClr val="0099E3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100" b="0" dirty="0"/>
              <a:t>The copyright in this PowerPoint presentation is owned by the Victorian Curriculum and Assessment Authority or in the case of some materials, by third parties. </a:t>
            </a:r>
          </a:p>
          <a:p>
            <a:pPr marL="0" indent="0">
              <a:buNone/>
            </a:pPr>
            <a:r>
              <a:rPr lang="en-AU" sz="2100" b="0" dirty="0"/>
              <a:t>No part may be reproduced by any process except in accordance with the provisions of the </a:t>
            </a:r>
            <a:r>
              <a:rPr lang="en-AU" sz="2100" b="0" i="1" dirty="0"/>
              <a:t>Copyright Act </a:t>
            </a:r>
            <a:r>
              <a:rPr lang="en-AU" sz="2100" b="0" dirty="0"/>
              <a:t>1968 or with permission from the Copyright Officer at the Victorian Curriculum and Assessment Authority.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286942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2: Task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12968" cy="332611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Written version of Part 1</a:t>
            </a:r>
          </a:p>
          <a:p>
            <a:pPr marL="342900" indent="-342900">
              <a:buAutoNum type="alphaLcPeriod"/>
            </a:pPr>
            <a:r>
              <a:rPr lang="en-AU" sz="1800" b="0" dirty="0">
                <a:cs typeface="Times New Roman" panose="02020603050405020304" pitchFamily="18" charset="0"/>
              </a:rPr>
              <a:t>Consider</a:t>
            </a:r>
            <a:r>
              <a:rPr lang="en-AU" sz="1800" b="0" dirty="0"/>
              <a:t>             </a:t>
            </a:r>
            <a:r>
              <a:rPr lang="en-AU" sz="1800" dirty="0"/>
              <a:t>      </a:t>
            </a:r>
            <a:r>
              <a:rPr lang="en-AU" sz="1800" b="0" dirty="0"/>
              <a:t>and re-express</a:t>
            </a:r>
            <a:r>
              <a:rPr lang="en-AU" sz="1800" b="0" dirty="0">
                <a:effectLst/>
                <a:ea typeface="Calibri" panose="020F0502020204030204" pitchFamily="34" charset="0"/>
              </a:rPr>
              <a:t> in the form</a:t>
            </a:r>
          </a:p>
          <a:p>
            <a:pPr marL="342900" indent="-342900">
              <a:buAutoNum type="alphaLcPeriod"/>
            </a:pPr>
            <a:endParaRPr lang="en-AU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effectLst/>
                <a:ea typeface="Calibri" panose="020F0502020204030204" pitchFamily="34" charset="0"/>
              </a:rPr>
              <a:t>Draw its graph stating the domain and range and identifying any key features.</a:t>
            </a:r>
          </a:p>
          <a:p>
            <a:pPr marL="0" indent="0">
              <a:buNone/>
            </a:pPr>
            <a:endParaRPr lang="en-AU" sz="1800" b="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ea typeface="Calibri" panose="020F0502020204030204" pitchFamily="34" charset="0"/>
              </a:rPr>
              <a:t>b. Similarly analyse the graph of  </a:t>
            </a:r>
            <a:endParaRPr lang="en-AU" sz="1800" b="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AU" b="0" dirty="0"/>
          </a:p>
          <a:p>
            <a:pPr marL="0" indent="0">
              <a:buNone/>
            </a:pPr>
            <a:endParaRPr lang="en-AU" b="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5144D76-71BD-4F3D-B3E9-34DED3B97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18090"/>
              </p:ext>
            </p:extLst>
          </p:nvPr>
        </p:nvGraphicFramePr>
        <p:xfrm>
          <a:off x="1619672" y="1440710"/>
          <a:ext cx="983305" cy="584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56746" imgH="390282" progId="Equation.DSMT4">
                  <p:embed/>
                </p:oleObj>
              </mc:Choice>
              <mc:Fallback>
                <p:oleObj name="Equation" r:id="rId3" imgW="656746" imgH="390282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5144D76-71BD-4F3D-B3E9-34DED3B97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440710"/>
                        <a:ext cx="983305" cy="584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34BD594-4222-4EFE-B5FE-5975A8423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045418"/>
              </p:ext>
            </p:extLst>
          </p:nvPr>
        </p:nvGraphicFramePr>
        <p:xfrm>
          <a:off x="5508104" y="1415103"/>
          <a:ext cx="1270992" cy="635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0471" imgH="390282" progId="Equation.DSMT4">
                  <p:embed/>
                </p:oleObj>
              </mc:Choice>
              <mc:Fallback>
                <p:oleObj name="Equation" r:id="rId5" imgW="780471" imgH="390282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34BD594-4222-4EFE-B5FE-5975A8423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8104" y="1415103"/>
                        <a:ext cx="1270992" cy="635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B2E384-A931-4729-9B1B-43AD52105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86387"/>
              </p:ext>
            </p:extLst>
          </p:nvPr>
        </p:nvGraphicFramePr>
        <p:xfrm>
          <a:off x="3659758" y="2781225"/>
          <a:ext cx="9842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84673" imgH="582141" progId="Equation.DSMT4">
                  <p:embed/>
                </p:oleObj>
              </mc:Choice>
              <mc:Fallback>
                <p:oleObj name="Equation" r:id="rId7" imgW="984673" imgH="582141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B2E384-A931-4729-9B1B-43AD52105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9758" y="2781225"/>
                        <a:ext cx="9842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54348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2: Task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12968" cy="332611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Written version of Part 1</a:t>
            </a:r>
          </a:p>
          <a:p>
            <a:pPr marL="0" indent="0">
              <a:buNone/>
            </a:pPr>
            <a:r>
              <a:rPr lang="en-A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A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AU" b="0" dirty="0"/>
          </a:p>
          <a:p>
            <a:pPr marL="0" indent="0">
              <a:buNone/>
            </a:pPr>
            <a:endParaRPr lang="en-AU" b="0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FB50ABF-D520-429D-A6DE-0154133EA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89769"/>
              </p:ext>
            </p:extLst>
          </p:nvPr>
        </p:nvGraphicFramePr>
        <p:xfrm>
          <a:off x="323528" y="1691977"/>
          <a:ext cx="13890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8624" imgH="592941" progId="Equation.DSMT4">
                  <p:embed/>
                </p:oleObj>
              </mc:Choice>
              <mc:Fallback>
                <p:oleObj name="Equation" r:id="rId3" imgW="1388624" imgH="592941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FB50ABF-D520-429D-A6DE-0154133EA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691977"/>
                        <a:ext cx="138906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4BA0F042-146F-4012-982F-189C7E6953A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267744" y="1589426"/>
            <a:ext cx="4536504" cy="2868273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15DB28B-6968-47AB-BDC3-EEF3F9DE9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089419"/>
              </p:ext>
            </p:extLst>
          </p:nvPr>
        </p:nvGraphicFramePr>
        <p:xfrm>
          <a:off x="395536" y="2571601"/>
          <a:ext cx="1000142" cy="59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97907" imgH="533539" progId="Equation.DSMT4">
                  <p:embed/>
                </p:oleObj>
              </mc:Choice>
              <mc:Fallback>
                <p:oleObj name="Equation" r:id="rId6" imgW="897907" imgH="53353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15DB28B-6968-47AB-BDC3-EEF3F9DE9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2571601"/>
                        <a:ext cx="1000142" cy="593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5593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2: Task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12968" cy="3326110"/>
          </a:xfrm>
        </p:spPr>
        <p:txBody>
          <a:bodyPr/>
          <a:lstStyle/>
          <a:p>
            <a:pPr marL="0" indent="0">
              <a:buNone/>
            </a:pPr>
            <a:r>
              <a:rPr lang="en-AU" sz="1800" b="0" dirty="0"/>
              <a:t>c.  </a:t>
            </a:r>
            <a:r>
              <a:rPr lang="en-AU" sz="1800" b="0" dirty="0">
                <a:effectLst/>
                <a:ea typeface="Calibri" panose="020F0502020204030204" pitchFamily="34" charset="0"/>
              </a:rPr>
              <a:t>Compare and contrast the graphs of                     and</a:t>
            </a:r>
          </a:p>
          <a:p>
            <a:pPr marL="0" indent="0">
              <a:buNone/>
            </a:pPr>
            <a:r>
              <a:rPr lang="en-A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A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AU" sz="1800" b="0" dirty="0"/>
          </a:p>
          <a:p>
            <a:pPr marL="0" indent="0">
              <a:buNone/>
            </a:pPr>
            <a:r>
              <a:rPr lang="en-AU" sz="1800" b="0" dirty="0"/>
              <a:t>d.  </a:t>
            </a:r>
            <a:r>
              <a:rPr lang="en-AU" sz="1800" b="0" dirty="0">
                <a:ea typeface="Calibri" panose="020F0502020204030204" pitchFamily="34" charset="0"/>
              </a:rPr>
              <a:t>Similarly consider                     and explore the three cases where</a:t>
            </a:r>
          </a:p>
          <a:p>
            <a:pPr marL="0" indent="0">
              <a:buNone/>
            </a:pPr>
            <a:r>
              <a:rPr lang="en-A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AU" b="0" dirty="0"/>
          </a:p>
          <a:p>
            <a:pPr marL="0" indent="0">
              <a:buNone/>
            </a:pPr>
            <a:endParaRPr lang="en-AU" b="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5144D76-71BD-4F3D-B3E9-34DED3B97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514343"/>
              </p:ext>
            </p:extLst>
          </p:nvPr>
        </p:nvGraphicFramePr>
        <p:xfrm>
          <a:off x="6233145" y="991164"/>
          <a:ext cx="983580" cy="58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368280" progId="Equation.DSMT4">
                  <p:embed/>
                </p:oleObj>
              </mc:Choice>
              <mc:Fallback>
                <p:oleObj name="Equation" r:id="rId3" imgW="622080" imgH="3682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5144D76-71BD-4F3D-B3E9-34DED3B97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145" y="991164"/>
                        <a:ext cx="983580" cy="582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A39C0BB-15AC-41E7-B384-5A1E60E15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69167"/>
              </p:ext>
            </p:extLst>
          </p:nvPr>
        </p:nvGraphicFramePr>
        <p:xfrm>
          <a:off x="4355976" y="1021627"/>
          <a:ext cx="8953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96107" imgH="533539" progId="Equation.DSMT4">
                  <p:embed/>
                </p:oleObj>
              </mc:Choice>
              <mc:Fallback>
                <p:oleObj name="Equation" r:id="rId5" imgW="896107" imgH="53353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A39C0BB-15AC-41E7-B384-5A1E60E15F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1021627"/>
                        <a:ext cx="8953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ACD54B-9988-45D9-81FB-6A37515A3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05286"/>
              </p:ext>
            </p:extLst>
          </p:nvPr>
        </p:nvGraphicFramePr>
        <p:xfrm>
          <a:off x="2508301" y="1989305"/>
          <a:ext cx="1009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9155" imgH="597621" progId="Equation.DSMT4">
                  <p:embed/>
                </p:oleObj>
              </mc:Choice>
              <mc:Fallback>
                <p:oleObj name="Equation" r:id="rId7" imgW="1009155" imgH="597621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DACD54B-9988-45D9-81FB-6A37515A3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8301" y="1989305"/>
                        <a:ext cx="10096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AA14758-B6AE-4009-AEFD-6BD645D7E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696132"/>
              </p:ext>
            </p:extLst>
          </p:nvPr>
        </p:nvGraphicFramePr>
        <p:xfrm>
          <a:off x="7380312" y="1804366"/>
          <a:ext cx="58102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0723" imgH="1059158" progId="Equation.DSMT4">
                  <p:embed/>
                </p:oleObj>
              </mc:Choice>
              <mc:Fallback>
                <p:oleObj name="Equation" r:id="rId9" imgW="580723" imgH="1059158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AA14758-B6AE-4009-AEFD-6BD645D7E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0312" y="1804366"/>
                        <a:ext cx="58102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8592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2: Task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12968" cy="3326110"/>
          </a:xfrm>
        </p:spPr>
        <p:txBody>
          <a:bodyPr/>
          <a:lstStyle/>
          <a:p>
            <a:pPr marL="0" indent="0">
              <a:buNone/>
            </a:pPr>
            <a:endParaRPr lang="en-AU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A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AU" b="0" dirty="0"/>
          </a:p>
          <a:p>
            <a:pPr marL="0" indent="0">
              <a:buNone/>
            </a:pPr>
            <a:endParaRPr lang="en-AU" b="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5144D76-71BD-4F3D-B3E9-34DED3B97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021234"/>
              </p:ext>
            </p:extLst>
          </p:nvPr>
        </p:nvGraphicFramePr>
        <p:xfrm>
          <a:off x="1266561" y="1181135"/>
          <a:ext cx="897117" cy="533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56746" imgH="390282" progId="Equation.DSMT4">
                  <p:embed/>
                </p:oleObj>
              </mc:Choice>
              <mc:Fallback>
                <p:oleObj name="Equation" r:id="rId3" imgW="656746" imgH="390282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5144D76-71BD-4F3D-B3E9-34DED3B97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6561" y="1181135"/>
                        <a:ext cx="897117" cy="533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6B42926-B2B3-45DC-8497-FA6BE7DAA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71119"/>
              </p:ext>
            </p:extLst>
          </p:nvPr>
        </p:nvGraphicFramePr>
        <p:xfrm>
          <a:off x="5652120" y="1056609"/>
          <a:ext cx="9826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83233" imgH="582141" progId="Equation.DSMT4">
                  <p:embed/>
                </p:oleObj>
              </mc:Choice>
              <mc:Fallback>
                <p:oleObj name="Equation" r:id="rId5" imgW="983233" imgH="582141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6B42926-B2B3-45DC-8497-FA6BE7DAA6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2120" y="1056609"/>
                        <a:ext cx="98266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36AB66FB-945E-4EF6-B687-495D72B2A3D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771501" y="1714204"/>
            <a:ext cx="4048971" cy="28480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02A377-468A-49EE-8F8E-C2B3D09CF42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39193" y="1928442"/>
            <a:ext cx="4048971" cy="25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727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1510"/>
            <a:ext cx="8928992" cy="857250"/>
          </a:xfrm>
        </p:spPr>
        <p:txBody>
          <a:bodyPr/>
          <a:lstStyle/>
          <a:p>
            <a:r>
              <a:rPr lang="en-AU" dirty="0"/>
              <a:t>Video 2: Task Part 1 – indicative 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131590"/>
            <a:ext cx="8712968" cy="2971800"/>
          </a:xfrm>
        </p:spPr>
        <p:txBody>
          <a:bodyPr/>
          <a:lstStyle/>
          <a:p>
            <a:pPr marL="0" indent="0">
              <a:buNone/>
            </a:pPr>
            <a:r>
              <a:rPr lang="en-AU" sz="1600" b="0" dirty="0"/>
              <a:t>Map indicative content by topic and dot point</a:t>
            </a:r>
          </a:p>
          <a:p>
            <a:pPr marL="0" indent="0">
              <a:buNone/>
            </a:pPr>
            <a:endParaRPr lang="en-AU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878050"/>
                  </p:ext>
                </p:extLst>
              </p:nvPr>
            </p:nvGraphicFramePr>
            <p:xfrm>
              <a:off x="899592" y="1419622"/>
              <a:ext cx="6768752" cy="31523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68752">
                      <a:extLst>
                        <a:ext uri="{9D8B030D-6E8A-4147-A177-3AD203B41FA5}">
                          <a16:colId xmlns:a16="http://schemas.microsoft.com/office/drawing/2014/main" val="2916912325"/>
                        </a:ext>
                      </a:extLst>
                    </a:gridCol>
                  </a:tblGrid>
                  <a:tr h="364276">
                    <a:tc>
                      <a:txBody>
                        <a:bodyPr/>
                        <a:lstStyle/>
                        <a:p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Topic: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115527"/>
                      </a:ext>
                    </a:extLst>
                  </a:tr>
                  <a:tr h="1506448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Graphs and identification of key features of graphs of the following functions: – power functions,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oMath>
                          </a14:m>
                          <a:endParaRPr lang="en-AU" b="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Transformation from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to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𝐴𝑓</m:t>
                              </m:r>
                              <m:d>
                                <m:d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AU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AU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AU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, where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∈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≠ 0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is one of the functions specified above</a:t>
                          </a:r>
                          <a:endParaRPr lang="en-A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383614"/>
                      </a:ext>
                    </a:extLst>
                  </a:tr>
                  <a:tr h="364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Topic: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466058"/>
                      </a:ext>
                    </a:extLst>
                  </a:tr>
                  <a:tr h="637482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AU" dirty="0"/>
                            <a:t>Varying parameters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Algebraic fractions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Discontinuities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9570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878050"/>
                  </p:ext>
                </p:extLst>
              </p:nvPr>
            </p:nvGraphicFramePr>
            <p:xfrm>
              <a:off x="899592" y="1419622"/>
              <a:ext cx="6768752" cy="31523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68752">
                      <a:extLst>
                        <a:ext uri="{9D8B030D-6E8A-4147-A177-3AD203B41FA5}">
                          <a16:colId xmlns:a16="http://schemas.microsoft.com/office/drawing/2014/main" val="291691232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Topic: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115527"/>
                      </a:ext>
                    </a:extLst>
                  </a:tr>
                  <a:tr h="1506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" t="-26210" r="-450" b="-91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3836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Topic: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46605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AU" dirty="0"/>
                            <a:t>Varying parameters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Algebraic fractions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Discontinuities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95705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5096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3: Task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dirty="0"/>
              <a:t>Identify questions of interest</a:t>
            </a:r>
          </a:p>
          <a:p>
            <a:r>
              <a:rPr lang="en-AU" b="0" dirty="0"/>
              <a:t>State related analysis</a:t>
            </a:r>
          </a:p>
          <a:p>
            <a:r>
              <a:rPr lang="en-AU" b="0" dirty="0"/>
              <a:t>Identify relevant content</a:t>
            </a:r>
          </a:p>
          <a:p>
            <a:r>
              <a:rPr lang="en-AU" dirty="0"/>
              <a:t>Show written version of Part 2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19151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90"/>
            <a:ext cx="8712968" cy="853674"/>
          </a:xfrm>
        </p:spPr>
        <p:txBody>
          <a:bodyPr/>
          <a:lstStyle/>
          <a:p>
            <a:r>
              <a:rPr lang="en-AU" sz="3200" dirty="0"/>
              <a:t>Video 3: Task Part 2 </a:t>
            </a:r>
            <a:br>
              <a:rPr lang="en-AU" sz="3200" dirty="0"/>
            </a:br>
            <a:r>
              <a:rPr lang="en-AU" sz="3200" dirty="0"/>
              <a:t>Identifying questions of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0" y="1099344"/>
            <a:ext cx="8712968" cy="2971800"/>
          </a:xfrm>
        </p:spPr>
        <p:txBody>
          <a:bodyPr/>
          <a:lstStyle/>
          <a:p>
            <a:pPr marL="0" indent="0">
              <a:buNone/>
            </a:pP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AU" b="0" dirty="0">
              <a:solidFill>
                <a:srgbClr val="FF0000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F99D37-3113-4720-A0DE-41835456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611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141B6-E0D6-46EA-A19D-C74B4DF53E2C}"/>
              </a:ext>
            </a:extLst>
          </p:cNvPr>
          <p:cNvSpPr txBox="1"/>
          <p:nvPr/>
        </p:nvSpPr>
        <p:spPr>
          <a:xfrm>
            <a:off x="179512" y="1049163"/>
            <a:ext cx="87129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b="1" dirty="0">
              <a:solidFill>
                <a:srgbClr val="303132"/>
              </a:solidFill>
              <a:latin typeface="+mn-lt"/>
            </a:endParaRPr>
          </a:p>
          <a:p>
            <a:r>
              <a:rPr lang="en-AU" b="1" dirty="0">
                <a:solidFill>
                  <a:srgbClr val="303132"/>
                </a:solidFill>
                <a:latin typeface="+mn-lt"/>
              </a:rPr>
              <a:t>Questions of interest</a:t>
            </a:r>
            <a:r>
              <a:rPr lang="en-AU" b="0" dirty="0">
                <a:solidFill>
                  <a:srgbClr val="303132"/>
                </a:solidFill>
                <a:latin typeface="+mn-lt"/>
              </a:rPr>
              <a:t>: varying parameter values, areas of discontinuity</a:t>
            </a:r>
            <a:endParaRPr lang="en-AU" dirty="0">
              <a:solidFill>
                <a:srgbClr val="303132"/>
              </a:solidFill>
              <a:latin typeface="+mn-lt"/>
            </a:endParaRPr>
          </a:p>
          <a:p>
            <a:endParaRPr lang="en-AU" dirty="0">
              <a:solidFill>
                <a:srgbClr val="3031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u="sng" dirty="0">
                <a:solidFill>
                  <a:srgbClr val="303132"/>
                </a:solidFill>
                <a:latin typeface="+mn-lt"/>
              </a:rPr>
              <a:t>Investigation of graphs of the form  </a:t>
            </a:r>
          </a:p>
          <a:p>
            <a:r>
              <a:rPr lang="en-AU" b="0" dirty="0">
                <a:solidFill>
                  <a:srgbClr val="303132"/>
                </a:solidFill>
                <a:latin typeface="+mn-lt"/>
              </a:rPr>
              <a:t>For the hyperbola of the form                              for some constant </a:t>
            </a:r>
            <a:r>
              <a:rPr lang="en-AU" b="0" i="1" dirty="0">
                <a:solidFill>
                  <a:srgbClr val="303132"/>
                </a:solidFill>
                <a:latin typeface="+mn-lt"/>
              </a:rPr>
              <a:t>m,</a:t>
            </a:r>
            <a:r>
              <a:rPr lang="en-AU" b="0" dirty="0">
                <a:solidFill>
                  <a:srgbClr val="303132"/>
                </a:solidFill>
                <a:latin typeface="+mn-lt"/>
              </a:rPr>
              <a:t> the ‘centre’ of the hyperbola is at the point         where         are positive reals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8B02B7A-CD95-4F0C-95C0-ED1F3D20C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65946"/>
              </p:ext>
            </p:extLst>
          </p:nvPr>
        </p:nvGraphicFramePr>
        <p:xfrm>
          <a:off x="4211960" y="2931790"/>
          <a:ext cx="2395383" cy="43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203040" progId="Equation.DSMT4">
                  <p:embed/>
                </p:oleObj>
              </mc:Choice>
              <mc:Fallback>
                <p:oleObj name="Equation" r:id="rId3" imgW="111744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8B02B7A-CD95-4F0C-95C0-ED1F3D20C3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960" y="2931790"/>
                        <a:ext cx="2395383" cy="43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9B899C0-ED14-43F5-8E0A-F9229F689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035138"/>
              </p:ext>
            </p:extLst>
          </p:nvPr>
        </p:nvGraphicFramePr>
        <p:xfrm>
          <a:off x="7612484" y="3219822"/>
          <a:ext cx="8096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253800" progId="Equation.DSMT4">
                  <p:embed/>
                </p:oleObj>
              </mc:Choice>
              <mc:Fallback>
                <p:oleObj name="Equation" r:id="rId5" imgW="3808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9B899C0-ED14-43F5-8E0A-F9229F689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2484" y="3219822"/>
                        <a:ext cx="809625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6ED220-1AA3-48A7-B78F-6AEA7EF95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005584"/>
              </p:ext>
            </p:extLst>
          </p:nvPr>
        </p:nvGraphicFramePr>
        <p:xfrm>
          <a:off x="1187624" y="3643128"/>
          <a:ext cx="592212" cy="45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203040" progId="Equation.DSMT4">
                  <p:embed/>
                </p:oleObj>
              </mc:Choice>
              <mc:Fallback>
                <p:oleObj name="Equation" r:id="rId7" imgW="2664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6ED220-1AA3-48A7-B78F-6AEA7EF95A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7624" y="3643128"/>
                        <a:ext cx="592212" cy="451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83613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90"/>
            <a:ext cx="8712968" cy="853674"/>
          </a:xfrm>
        </p:spPr>
        <p:txBody>
          <a:bodyPr/>
          <a:lstStyle/>
          <a:p>
            <a:br>
              <a:rPr lang="en-AU" sz="3200" dirty="0"/>
            </a:br>
            <a:r>
              <a:rPr lang="en-AU" sz="3200" dirty="0"/>
              <a:t>Video 3: Task Part 2 </a:t>
            </a:r>
            <a:br>
              <a:rPr lang="en-AU" sz="3200" dirty="0"/>
            </a:br>
            <a:r>
              <a:rPr lang="en-AU" sz="3200" dirty="0"/>
              <a:t>Identify relevant content</a:t>
            </a:r>
            <a:br>
              <a:rPr lang="en-AU" sz="2000" b="0" dirty="0"/>
            </a:b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0" y="1099344"/>
            <a:ext cx="8712968" cy="2971800"/>
          </a:xfrm>
        </p:spPr>
        <p:txBody>
          <a:bodyPr/>
          <a:lstStyle/>
          <a:p>
            <a:pPr marL="0" indent="0">
              <a:buNone/>
            </a:pP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AU" b="0" dirty="0">
              <a:solidFill>
                <a:srgbClr val="FF0000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F99D37-3113-4720-A0DE-41835456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611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141B6-E0D6-46EA-A19D-C74B4DF53E2C}"/>
              </a:ext>
            </a:extLst>
          </p:cNvPr>
          <p:cNvSpPr txBox="1"/>
          <p:nvPr/>
        </p:nvSpPr>
        <p:spPr>
          <a:xfrm>
            <a:off x="179512" y="1275606"/>
            <a:ext cx="8712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rgbClr val="303132"/>
                </a:solidFill>
                <a:latin typeface="+mn-lt"/>
              </a:rPr>
              <a:t>Composite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03132"/>
                </a:solidFill>
                <a:latin typeface="+mn-lt"/>
              </a:rPr>
              <a:t>S</a:t>
            </a:r>
            <a:r>
              <a:rPr lang="en-AU" sz="2400" b="0" dirty="0">
                <a:solidFill>
                  <a:srgbClr val="303132"/>
                </a:solidFill>
                <a:latin typeface="+mn-lt"/>
              </a:rPr>
              <a:t>tationary points and points of inflection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03132"/>
                </a:solidFill>
                <a:latin typeface="+mn-lt"/>
              </a:rPr>
              <a:t>T</a:t>
            </a:r>
            <a:r>
              <a:rPr lang="en-AU" sz="2400" b="0" dirty="0">
                <a:solidFill>
                  <a:srgbClr val="303132"/>
                </a:solidFill>
                <a:latin typeface="+mn-lt"/>
              </a:rPr>
              <a:t>angents and perpendicular lines</a:t>
            </a:r>
            <a:endParaRPr lang="en-AU" b="0" dirty="0">
              <a:solidFill>
                <a:srgbClr val="3031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03132"/>
                </a:solidFill>
                <a:latin typeface="+mn-lt"/>
              </a:rPr>
              <a:t>A</a:t>
            </a:r>
            <a:r>
              <a:rPr lang="en-AU" sz="2400" b="0" dirty="0">
                <a:solidFill>
                  <a:srgbClr val="303132"/>
                </a:solidFill>
                <a:latin typeface="+mn-lt"/>
              </a:rPr>
              <a:t>rea under the 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03132"/>
                </a:solidFill>
                <a:latin typeface="+mn-lt"/>
              </a:rPr>
              <a:t>D</a:t>
            </a:r>
            <a:r>
              <a:rPr lang="en-AU" sz="2400" b="0" dirty="0">
                <a:solidFill>
                  <a:srgbClr val="303132"/>
                </a:solidFill>
                <a:latin typeface="+mn-lt"/>
              </a:rPr>
              <a:t>istance from a point to the 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03132"/>
                </a:solidFill>
                <a:latin typeface="+mn-lt"/>
              </a:rPr>
              <a:t>M</a:t>
            </a:r>
            <a:r>
              <a:rPr lang="en-AU" b="0" dirty="0">
                <a:solidFill>
                  <a:srgbClr val="303132"/>
                </a:solidFill>
                <a:latin typeface="+mn-lt"/>
              </a:rPr>
              <a:t>axima or minima</a:t>
            </a:r>
            <a:endParaRPr lang="en-AU" sz="2400" b="0" dirty="0">
              <a:solidFill>
                <a:srgbClr val="3031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51923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3: Task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9001000" cy="332611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Written version of Part 2</a:t>
            </a:r>
          </a:p>
          <a:p>
            <a:pPr marL="0" indent="0">
              <a:buNone/>
            </a:pPr>
            <a:r>
              <a:rPr lang="en-AU" b="0" dirty="0">
                <a:cs typeface="Times New Roman" panose="02020603050405020304" pitchFamily="18" charset="0"/>
              </a:rPr>
              <a:t>Change the coefficient of </a:t>
            </a:r>
            <a:r>
              <a:rPr lang="en-AU" b="0" i="1" dirty="0">
                <a:cs typeface="Times New Roman" panose="02020603050405020304" pitchFamily="18" charset="0"/>
              </a:rPr>
              <a:t>x</a:t>
            </a:r>
            <a:r>
              <a:rPr lang="en-AU" b="0" dirty="0">
                <a:cs typeface="Times New Roman" panose="02020603050405020304" pitchFamily="18" charset="0"/>
              </a:rPr>
              <a:t>, what happens?</a:t>
            </a:r>
          </a:p>
          <a:p>
            <a:pPr marL="0" indent="0">
              <a:buNone/>
            </a:pPr>
            <a:endParaRPr lang="en-AU" sz="1800" b="0" i="1" dirty="0"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AU" sz="1800" b="0" dirty="0">
                <a:cs typeface="Times New Roman" panose="02020603050405020304" pitchFamily="18" charset="0"/>
              </a:rPr>
              <a:t>Graph  	         </a:t>
            </a:r>
            <a:r>
              <a:rPr lang="en-AU" sz="1800" b="0" dirty="0">
                <a:ea typeface="Calibri" panose="020F0502020204030204" pitchFamily="34" charset="0"/>
              </a:rPr>
              <a:t>stating the domain and range and identifying any key features</a:t>
            </a:r>
          </a:p>
          <a:p>
            <a:pPr marL="342900" indent="-342900">
              <a:buAutoNum type="alphaLcPeriod"/>
            </a:pPr>
            <a:endParaRPr lang="en-AU" sz="1800" b="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1800" b="0" dirty="0">
                <a:effectLst/>
                <a:ea typeface="Calibri" panose="020F0502020204030204" pitchFamily="34" charset="0"/>
              </a:rPr>
              <a:t>b</a:t>
            </a:r>
            <a:r>
              <a:rPr lang="en-AU" sz="1800" b="0" dirty="0">
                <a:ea typeface="Calibri" panose="020F0502020204030204" pitchFamily="34" charset="0"/>
              </a:rPr>
              <a:t>. </a:t>
            </a:r>
            <a:r>
              <a:rPr lang="en-AU" sz="1800" dirty="0">
                <a:effectLst/>
                <a:ea typeface="Calibri" panose="020F0502020204030204" pitchFamily="34" charset="0"/>
              </a:rPr>
              <a:t> </a:t>
            </a:r>
            <a:r>
              <a:rPr lang="en-AU" sz="1800" b="0" dirty="0">
                <a:ea typeface="Calibri" panose="020F0502020204030204" pitchFamily="34" charset="0"/>
              </a:rPr>
              <a:t>Similarly analyse the graph of  </a:t>
            </a:r>
          </a:p>
          <a:p>
            <a:pPr marL="0" indent="0">
              <a:buNone/>
            </a:pPr>
            <a:endParaRPr lang="en-A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A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AU" b="0" dirty="0"/>
          </a:p>
          <a:p>
            <a:pPr marL="0" indent="0">
              <a:buNone/>
            </a:pPr>
            <a:endParaRPr lang="en-AU" b="0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9FD31A2-511D-45DF-859E-94E911EAF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100939"/>
              </p:ext>
            </p:extLst>
          </p:nvPr>
        </p:nvGraphicFramePr>
        <p:xfrm>
          <a:off x="1331640" y="2178632"/>
          <a:ext cx="1152128" cy="684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56746" imgH="390282" progId="Equation.DSMT4">
                  <p:embed/>
                </p:oleObj>
              </mc:Choice>
              <mc:Fallback>
                <p:oleObj name="Equation" r:id="rId3" imgW="656746" imgH="390282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9FD31A2-511D-45DF-859E-94E911EAF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2178632"/>
                        <a:ext cx="1152128" cy="684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12E6FD-6CA3-4E43-B0FC-E3ACC0F0B0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591664"/>
              </p:ext>
            </p:extLst>
          </p:nvPr>
        </p:nvGraphicFramePr>
        <p:xfrm>
          <a:off x="3707904" y="2863220"/>
          <a:ext cx="10890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89801" imgH="646223" progId="Equation.DSMT4">
                  <p:embed/>
                </p:oleObj>
              </mc:Choice>
              <mc:Fallback>
                <p:oleObj name="Equation" r:id="rId5" imgW="1089801" imgH="646223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212E6FD-6CA3-4E43-B0FC-E3ACC0F0B0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4" y="2863220"/>
                        <a:ext cx="1089025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6074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3: Task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12968" cy="3326110"/>
          </a:xfrm>
        </p:spPr>
        <p:txBody>
          <a:bodyPr/>
          <a:lstStyle/>
          <a:p>
            <a:pPr marL="0" indent="0">
              <a:buNone/>
            </a:pPr>
            <a:endParaRPr lang="en-A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A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AU" b="0" dirty="0"/>
          </a:p>
          <a:p>
            <a:pPr marL="0" indent="0">
              <a:buNone/>
            </a:pPr>
            <a:endParaRPr lang="en-AU" b="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A11EFA2-9F05-461A-93C0-5A18D73D0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4615"/>
              </p:ext>
            </p:extLst>
          </p:nvPr>
        </p:nvGraphicFramePr>
        <p:xfrm>
          <a:off x="1421705" y="1046769"/>
          <a:ext cx="11525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2446" imgH="684385" progId="Equation.DSMT4">
                  <p:embed/>
                </p:oleObj>
              </mc:Choice>
              <mc:Fallback>
                <p:oleObj name="Equation" r:id="rId3" imgW="1152446" imgH="684385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A11EFA2-9F05-461A-93C0-5A18D73D08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1705" y="1046769"/>
                        <a:ext cx="115252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BDEBDD-F398-4342-96E1-7512310B3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185130"/>
              </p:ext>
            </p:extLst>
          </p:nvPr>
        </p:nvGraphicFramePr>
        <p:xfrm>
          <a:off x="5750825" y="1005761"/>
          <a:ext cx="10890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89801" imgH="646223" progId="Equation.DSMT4">
                  <p:embed/>
                </p:oleObj>
              </mc:Choice>
              <mc:Fallback>
                <p:oleObj name="Equation" r:id="rId5" imgW="1089801" imgH="646223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BDEBDD-F398-4342-96E1-7512310B3F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0825" y="1005761"/>
                        <a:ext cx="1089025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65D6602-1855-4192-BDE8-BA708EB59A9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60490" y="1723066"/>
            <a:ext cx="3895487" cy="2734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4AE38-C4BB-400D-AC8E-845476DAE1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1838810"/>
            <a:ext cx="3473322" cy="27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71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0" dirty="0"/>
              <a:t>This PowerPoint presentation and accompanying set of videos outline a process for developing a modelling or problem-solving task, and illustrate how this can be done using a sample task.</a:t>
            </a:r>
          </a:p>
          <a:p>
            <a:pPr marL="0" indent="0">
              <a:buNone/>
            </a:pPr>
            <a:r>
              <a:rPr lang="en-AU" b="0" dirty="0"/>
              <a:t>It also includes information on the purpose, nature and structure of a modelling or problem-solving task and indicates how a related assessment scheme could be devised.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43659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3: Task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12968" cy="3326110"/>
          </a:xfrm>
        </p:spPr>
        <p:txBody>
          <a:bodyPr/>
          <a:lstStyle/>
          <a:p>
            <a:pPr marL="0" indent="0">
              <a:buNone/>
            </a:pPr>
            <a:endParaRPr lang="en-AU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800" b="0" dirty="0">
                <a:cs typeface="Times New Roman" panose="02020603050405020304" pitchFamily="18" charset="0"/>
              </a:rPr>
              <a:t>c.  </a:t>
            </a:r>
            <a:r>
              <a:rPr lang="en-AU" sz="2400" b="0" dirty="0">
                <a:ea typeface="Calibri" panose="020F0502020204030204" pitchFamily="34" charset="0"/>
              </a:rPr>
              <a:t>Similarly consider </a:t>
            </a:r>
            <a:endParaRPr lang="en-AU" sz="2400" b="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AU" b="0" dirty="0"/>
          </a:p>
          <a:p>
            <a:pPr marL="0" indent="0">
              <a:buNone/>
            </a:pPr>
            <a:endParaRPr lang="en-AU" b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b="0" dirty="0">
                <a:ea typeface="Calibri" panose="020F0502020204030204" pitchFamily="34" charset="0"/>
              </a:rPr>
              <a:t>Explore the three cases of</a:t>
            </a:r>
          </a:p>
          <a:p>
            <a:pPr marL="0" indent="0">
              <a:buNone/>
            </a:pPr>
            <a:endParaRPr lang="en-AU" b="0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ADA981F-6431-447D-A994-BFA81BA82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993291"/>
              </p:ext>
            </p:extLst>
          </p:nvPr>
        </p:nvGraphicFramePr>
        <p:xfrm>
          <a:off x="4061656" y="2692458"/>
          <a:ext cx="1020688" cy="1318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6773" imgH="589919" progId="Equation.DSMT4">
                  <p:embed/>
                </p:oleObj>
              </mc:Choice>
              <mc:Fallback>
                <p:oleObj name="Equation" r:id="rId3" imgW="456773" imgH="589919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ADA981F-6431-447D-A994-BFA81BA82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1656" y="2692458"/>
                        <a:ext cx="1020688" cy="1318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EB2C5EE-2164-4AB0-93B1-EA34DB6EF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850903"/>
              </p:ext>
            </p:extLst>
          </p:nvPr>
        </p:nvGraphicFramePr>
        <p:xfrm>
          <a:off x="3203848" y="1604797"/>
          <a:ext cx="1224136" cy="76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406080" progId="Equation.DSMT4">
                  <p:embed/>
                </p:oleObj>
              </mc:Choice>
              <mc:Fallback>
                <p:oleObj name="Equation" r:id="rId5" imgW="647640" imgH="406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EB2C5EE-2164-4AB0-93B1-EA34DB6EF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3848" y="1604797"/>
                        <a:ext cx="1224136" cy="768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45696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7968"/>
            <a:ext cx="8712968" cy="857250"/>
          </a:xfrm>
        </p:spPr>
        <p:txBody>
          <a:bodyPr/>
          <a:lstStyle/>
          <a:p>
            <a:r>
              <a:rPr lang="en-AU" dirty="0"/>
              <a:t>Video 3: Task Part 2 </a:t>
            </a:r>
            <a:br>
              <a:rPr lang="en-AU" dirty="0"/>
            </a:br>
            <a:r>
              <a:rPr lang="en-AU" sz="2800" dirty="0"/>
              <a:t>composite functions possible extension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31590"/>
                <a:ext cx="8712968" cy="332611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AU" sz="18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AU" sz="1800" b="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AU" sz="18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d. Let </a:t>
                </a:r>
                <a:r>
                  <a:rPr lang="en-AU" sz="1800" b="0" dirty="0">
                    <a:effectLst/>
                    <a:ea typeface="Calibri" panose="020F0502020204030204" pitchFamily="34" charset="0"/>
                  </a:rPr>
                  <a:t>                                      where </a:t>
                </a:r>
                <a:r>
                  <a:rPr lang="en-AU" sz="1800" b="0" i="1" dirty="0">
                    <a:effectLst/>
                    <a:ea typeface="Calibri" panose="020F0502020204030204" pitchFamily="34" charset="0"/>
                  </a:rPr>
                  <a:t>D</a:t>
                </a:r>
                <a:r>
                  <a:rPr lang="en-AU" sz="1800" b="0" dirty="0">
                    <a:effectLst/>
                    <a:ea typeface="Calibri" panose="020F0502020204030204" pitchFamily="34" charset="0"/>
                  </a:rPr>
                  <a:t> is the maximal domain of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AU" sz="1800" b="0" dirty="0">
                    <a:effectLst/>
                    <a:ea typeface="Calibri" panose="020F0502020204030204" pitchFamily="34" charset="0"/>
                  </a:rPr>
                  <a:t>such that the</a:t>
                </a:r>
              </a:p>
              <a:p>
                <a:pPr marL="0" indent="0">
                  <a:buNone/>
                </a:pPr>
                <a:endParaRPr lang="en-AU" sz="1800" b="0" dirty="0"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AU" sz="1800" b="0" dirty="0">
                    <a:effectLst/>
                    <a:ea typeface="Calibri" panose="020F0502020204030204" pitchFamily="34" charset="0"/>
                  </a:rPr>
                  <a:t>composite function                exists. </a:t>
                </a:r>
              </a:p>
              <a:p>
                <a:pPr marL="0" indent="0">
                  <a:buNone/>
                </a:pPr>
                <a:endParaRPr lang="en-AU" sz="1800" b="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AU" sz="1800" b="0" dirty="0">
                    <a:cs typeface="Times New Roman" panose="02020603050405020304" pitchFamily="18" charset="0"/>
                  </a:rPr>
                  <a:t>Analyse the graph of the composite function.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31590"/>
                <a:ext cx="8712968" cy="3326110"/>
              </a:xfrm>
              <a:blipFill>
                <a:blip r:embed="rId3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24BBA4-B0EF-40A1-A55A-2A298DFD3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857139"/>
              </p:ext>
            </p:extLst>
          </p:nvPr>
        </p:nvGraphicFramePr>
        <p:xfrm>
          <a:off x="995006" y="1720175"/>
          <a:ext cx="2160240" cy="53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0293" imgH="390282" progId="Equation.DSMT4">
                  <p:embed/>
                </p:oleObj>
              </mc:Choice>
              <mc:Fallback>
                <p:oleObj name="Equation" r:id="rId4" imgW="1570293" imgH="39028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E24BBA4-B0EF-40A1-A55A-2A298DFD3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006" y="1720175"/>
                        <a:ext cx="2160240" cy="53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77A2C82-6A65-48ED-94AF-F4CF2CAE68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38952"/>
              </p:ext>
            </p:extLst>
          </p:nvPr>
        </p:nvGraphicFramePr>
        <p:xfrm>
          <a:off x="2267744" y="2454965"/>
          <a:ext cx="887502" cy="38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9849" imgH="256830" progId="Equation.DSMT4">
                  <p:embed/>
                </p:oleObj>
              </mc:Choice>
              <mc:Fallback>
                <p:oleObj name="Equation" r:id="rId6" imgW="589849" imgH="25683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77A2C82-6A65-48ED-94AF-F4CF2CAE68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7744" y="2454965"/>
                        <a:ext cx="887502" cy="386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75946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1510"/>
            <a:ext cx="8928992" cy="857250"/>
          </a:xfrm>
        </p:spPr>
        <p:txBody>
          <a:bodyPr/>
          <a:lstStyle/>
          <a:p>
            <a:r>
              <a:rPr lang="en-AU" dirty="0"/>
              <a:t>Video 3: Task Part 2 – indicative content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6956793"/>
                  </p:ext>
                </p:extLst>
              </p:nvPr>
            </p:nvGraphicFramePr>
            <p:xfrm>
              <a:off x="899592" y="1419622"/>
              <a:ext cx="6768752" cy="2662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68752">
                      <a:extLst>
                        <a:ext uri="{9D8B030D-6E8A-4147-A177-3AD203B41FA5}">
                          <a16:colId xmlns:a16="http://schemas.microsoft.com/office/drawing/2014/main" val="2916912325"/>
                        </a:ext>
                      </a:extLst>
                    </a:gridCol>
                  </a:tblGrid>
                  <a:tr h="364276">
                    <a:tc>
                      <a:txBody>
                        <a:bodyPr/>
                        <a:lstStyle/>
                        <a:p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Topic: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1115527"/>
                      </a:ext>
                    </a:extLst>
                  </a:tr>
                  <a:tr h="1290424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Composition of functions, where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composition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is defined by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, given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(the notation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en-A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may be used, but is not required)  </a:t>
                          </a:r>
                          <a:endParaRPr lang="en-A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383614"/>
                      </a:ext>
                    </a:extLst>
                  </a:tr>
                  <a:tr h="364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Topic: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99466058"/>
                      </a:ext>
                    </a:extLst>
                  </a:tr>
                  <a:tr h="637482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AU" dirty="0"/>
                            <a:t>Composite functions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AU" dirty="0"/>
                            <a:t>Existing and new discontinuities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59570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6956793"/>
                  </p:ext>
                </p:extLst>
              </p:nvPr>
            </p:nvGraphicFramePr>
            <p:xfrm>
              <a:off x="899592" y="1419622"/>
              <a:ext cx="6768752" cy="2662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68752">
                      <a:extLst>
                        <a:ext uri="{9D8B030D-6E8A-4147-A177-3AD203B41FA5}">
                          <a16:colId xmlns:a16="http://schemas.microsoft.com/office/drawing/2014/main" val="291691232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Topic: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1115527"/>
                      </a:ext>
                    </a:extLst>
                  </a:tr>
                  <a:tr h="1290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" t="-30516" r="-270" b="-849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3836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b="0" dirty="0">
                              <a:solidFill>
                                <a:schemeClr val="tx1"/>
                              </a:solidFill>
                            </a:rPr>
                            <a:t>Topic: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9946605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AU" dirty="0"/>
                            <a:t>Composite functions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AU" dirty="0"/>
                            <a:t>Existing and new discontinuities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595705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257183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4: Task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b="0" dirty="0"/>
              <a:t>State questions of interest and related analysis</a:t>
            </a:r>
          </a:p>
          <a:p>
            <a:r>
              <a:rPr lang="en-AU" sz="2000" b="0" dirty="0"/>
              <a:t>Identify relevant content</a:t>
            </a:r>
          </a:p>
          <a:p>
            <a:r>
              <a:rPr lang="en-AU" sz="2000" dirty="0"/>
              <a:t>Show written version of Part 3</a:t>
            </a:r>
          </a:p>
          <a:p>
            <a:pPr marL="0" indent="0">
              <a:buNone/>
            </a:pPr>
            <a:r>
              <a:rPr lang="en-US" sz="2000" b="0" dirty="0"/>
              <a:t>In mathematics problems are generated from issues, questions, conjectures and hypotheses arising from a range of contexts. New problems may arise in their own right, or as a variation, re-formulation, extension or </a:t>
            </a:r>
            <a:r>
              <a:rPr lang="en-US" sz="2000" b="0" dirty="0" err="1"/>
              <a:t>generalisation</a:t>
            </a:r>
            <a:r>
              <a:rPr lang="en-US" sz="2000" b="0" dirty="0"/>
              <a:t> of a known problem or class of problems.</a:t>
            </a:r>
            <a:endParaRPr lang="en-AU" sz="2000" b="0" dirty="0"/>
          </a:p>
          <a:p>
            <a:pPr marL="0" indent="0">
              <a:buNone/>
            </a:pPr>
            <a:endParaRPr lang="en-AU" sz="20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001256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90"/>
            <a:ext cx="8712968" cy="853674"/>
          </a:xfrm>
        </p:spPr>
        <p:txBody>
          <a:bodyPr/>
          <a:lstStyle/>
          <a:p>
            <a:r>
              <a:rPr lang="en-AU" sz="3200" dirty="0"/>
              <a:t>Video 4: Task Part 3 </a:t>
            </a:r>
            <a:br>
              <a:rPr lang="en-AU" sz="3200" dirty="0"/>
            </a:br>
            <a:r>
              <a:rPr lang="en-AU" sz="3200" dirty="0"/>
              <a:t>Identifying questions of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0" y="1099344"/>
            <a:ext cx="8712968" cy="2971800"/>
          </a:xfrm>
        </p:spPr>
        <p:txBody>
          <a:bodyPr/>
          <a:lstStyle/>
          <a:p>
            <a:pPr marL="0" indent="0">
              <a:buNone/>
            </a:pP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AU" b="0" dirty="0">
              <a:solidFill>
                <a:srgbClr val="FF0000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F99D37-3113-4720-A0DE-41835456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611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141B6-E0D6-46EA-A19D-C74B4DF53E2C}"/>
              </a:ext>
            </a:extLst>
          </p:cNvPr>
          <p:cNvSpPr txBox="1"/>
          <p:nvPr/>
        </p:nvSpPr>
        <p:spPr>
          <a:xfrm>
            <a:off x="215516" y="1203598"/>
            <a:ext cx="87129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303132"/>
                </a:solidFill>
                <a:latin typeface="+mn-lt"/>
              </a:rPr>
              <a:t>Questions of interest</a:t>
            </a:r>
            <a:r>
              <a:rPr lang="en-AU" b="0" dirty="0">
                <a:solidFill>
                  <a:srgbClr val="303132"/>
                </a:solidFill>
                <a:latin typeface="+mn-lt"/>
              </a:rPr>
              <a:t>: distance to a point, area between the hyperbola and the horizontal axis over a given interval, max/min contexts</a:t>
            </a:r>
          </a:p>
          <a:p>
            <a:endParaRPr lang="en-AU" dirty="0">
              <a:solidFill>
                <a:srgbClr val="303132"/>
              </a:solidFill>
              <a:latin typeface="+mn-lt"/>
            </a:endParaRPr>
          </a:p>
          <a:p>
            <a:r>
              <a:rPr lang="en-AU" b="1" dirty="0">
                <a:solidFill>
                  <a:srgbClr val="303132"/>
                </a:solidFill>
                <a:latin typeface="+mn-lt"/>
              </a:rPr>
              <a:t>Investigation of graphs of the form  </a:t>
            </a:r>
          </a:p>
          <a:p>
            <a:r>
              <a:rPr lang="en-AU" b="0" dirty="0">
                <a:solidFill>
                  <a:srgbClr val="303132"/>
                </a:solidFill>
                <a:latin typeface="+mn-lt"/>
              </a:rPr>
              <a:t>For the hyperbola of the form                              for some constant </a:t>
            </a:r>
            <a:r>
              <a:rPr lang="en-AU" b="0" i="1" dirty="0">
                <a:solidFill>
                  <a:srgbClr val="303132"/>
                </a:solidFill>
                <a:latin typeface="+mn-lt"/>
              </a:rPr>
              <a:t>m,</a:t>
            </a:r>
            <a:r>
              <a:rPr lang="en-AU" b="0" dirty="0">
                <a:solidFill>
                  <a:srgbClr val="303132"/>
                </a:solidFill>
                <a:latin typeface="+mn-lt"/>
              </a:rPr>
              <a:t> wher</a:t>
            </a:r>
            <a:r>
              <a:rPr lang="en-AU" dirty="0">
                <a:solidFill>
                  <a:srgbClr val="303132"/>
                </a:solidFill>
                <a:latin typeface="+mn-lt"/>
              </a:rPr>
              <a:t>e </a:t>
            </a:r>
            <a:r>
              <a:rPr lang="en-AU" b="0" dirty="0">
                <a:solidFill>
                  <a:srgbClr val="303132"/>
                </a:solidFill>
                <a:latin typeface="+mn-lt"/>
              </a:rPr>
              <a:t>the ‘centre’ of the hyperbola is at the point         where          are positive reals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8B02B7A-CD95-4F0C-95C0-ED1F3D20C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8163"/>
              </p:ext>
            </p:extLst>
          </p:nvPr>
        </p:nvGraphicFramePr>
        <p:xfrm>
          <a:off x="4283968" y="3074162"/>
          <a:ext cx="2395383" cy="43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203040" progId="Equation.DSMT4">
                  <p:embed/>
                </p:oleObj>
              </mc:Choice>
              <mc:Fallback>
                <p:oleObj name="Equation" r:id="rId3" imgW="111744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8B02B7A-CD95-4F0C-95C0-ED1F3D20C3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968" y="3074162"/>
                        <a:ext cx="2395383" cy="43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08DC24D-CF3C-4E05-B630-DF321F9E6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92194"/>
              </p:ext>
            </p:extLst>
          </p:nvPr>
        </p:nvGraphicFramePr>
        <p:xfrm>
          <a:off x="1170087" y="3748343"/>
          <a:ext cx="8096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09340" imgH="538219" progId="Equation.DSMT4">
                  <p:embed/>
                </p:oleObj>
              </mc:Choice>
              <mc:Fallback>
                <p:oleObj name="Equation" r:id="rId5" imgW="809340" imgH="53821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08DC24D-CF3C-4E05-B630-DF321F9E6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0087" y="3748343"/>
                        <a:ext cx="809625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7B23513-188D-4FBE-B409-E020E9561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654480"/>
              </p:ext>
            </p:extLst>
          </p:nvPr>
        </p:nvGraphicFramePr>
        <p:xfrm>
          <a:off x="4355976" y="3782499"/>
          <a:ext cx="582768" cy="44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203040" progId="Equation.DSMT4">
                  <p:embed/>
                </p:oleObj>
              </mc:Choice>
              <mc:Fallback>
                <p:oleObj name="Equation" r:id="rId7" imgW="2664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7B23513-188D-4FBE-B409-E020E9561D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55976" y="3782499"/>
                        <a:ext cx="582768" cy="443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91123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90"/>
            <a:ext cx="8712968" cy="853674"/>
          </a:xfrm>
        </p:spPr>
        <p:txBody>
          <a:bodyPr/>
          <a:lstStyle/>
          <a:p>
            <a:br>
              <a:rPr lang="en-AU" sz="3200" dirty="0"/>
            </a:br>
            <a:r>
              <a:rPr lang="en-AU" sz="3200" dirty="0"/>
              <a:t>Video 4: Task Part 3 </a:t>
            </a:r>
            <a:br>
              <a:rPr lang="en-AU" sz="3200" dirty="0"/>
            </a:br>
            <a:r>
              <a:rPr lang="en-AU" sz="3200" dirty="0"/>
              <a:t>Identify relevant content</a:t>
            </a:r>
            <a:br>
              <a:rPr lang="en-AU" sz="2000" b="0" dirty="0"/>
            </a:b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0" y="1099344"/>
            <a:ext cx="8712968" cy="2971800"/>
          </a:xfrm>
        </p:spPr>
        <p:txBody>
          <a:bodyPr/>
          <a:lstStyle/>
          <a:p>
            <a:pPr marL="0" indent="0">
              <a:buNone/>
            </a:pP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AU" b="0" dirty="0">
              <a:solidFill>
                <a:srgbClr val="FF0000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F99D37-3113-4720-A0DE-41835456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611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141B6-E0D6-46EA-A19D-C74B4DF53E2C}"/>
              </a:ext>
            </a:extLst>
          </p:cNvPr>
          <p:cNvSpPr txBox="1"/>
          <p:nvPr/>
        </p:nvSpPr>
        <p:spPr>
          <a:xfrm>
            <a:off x="288032" y="1563638"/>
            <a:ext cx="8712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03132"/>
                </a:solidFill>
                <a:latin typeface="+mn-lt"/>
              </a:rPr>
              <a:t>D</a:t>
            </a:r>
            <a:r>
              <a:rPr lang="en-AU" sz="2400" b="0" dirty="0">
                <a:solidFill>
                  <a:srgbClr val="303132"/>
                </a:solidFill>
                <a:latin typeface="+mn-lt"/>
              </a:rPr>
              <a:t>istance from a point to the 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03132"/>
                </a:solidFill>
                <a:latin typeface="+mn-lt"/>
              </a:rPr>
              <a:t>Distance between points on opposite branches of the graph</a:t>
            </a:r>
            <a:endParaRPr lang="en-AU" sz="2400" b="0" dirty="0">
              <a:solidFill>
                <a:srgbClr val="3031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03132"/>
                </a:solidFill>
                <a:latin typeface="+mn-lt"/>
              </a:rPr>
              <a:t>M</a:t>
            </a:r>
            <a:r>
              <a:rPr lang="en-AU" b="0" dirty="0">
                <a:solidFill>
                  <a:srgbClr val="303132"/>
                </a:solidFill>
                <a:latin typeface="+mn-lt"/>
              </a:rPr>
              <a:t>axima and minima for distance problems </a:t>
            </a:r>
            <a:endParaRPr lang="en-AU" sz="2400" b="0" dirty="0">
              <a:solidFill>
                <a:srgbClr val="3031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843742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7968"/>
            <a:ext cx="8712968" cy="857250"/>
          </a:xfrm>
        </p:spPr>
        <p:txBody>
          <a:bodyPr/>
          <a:lstStyle/>
          <a:p>
            <a:r>
              <a:rPr lang="en-AU" dirty="0"/>
              <a:t>Video 4: Task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33872"/>
            <a:ext cx="8712968" cy="3326110"/>
          </a:xfrm>
        </p:spPr>
        <p:txBody>
          <a:bodyPr/>
          <a:lstStyle/>
          <a:p>
            <a:pPr marL="0" indent="0">
              <a:buNone/>
            </a:pPr>
            <a:r>
              <a:rPr lang="en-AU" sz="1800" b="0" dirty="0">
                <a:cs typeface="Times New Roman" panose="02020603050405020304" pitchFamily="18" charset="0"/>
              </a:rPr>
              <a:t>Consider                     </a:t>
            </a:r>
          </a:p>
          <a:p>
            <a:pPr marL="0" indent="0">
              <a:buNone/>
            </a:pPr>
            <a:endParaRPr lang="en-AU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ea typeface="Calibri" panose="020F0502020204030204" pitchFamily="34" charset="0"/>
              </a:rPr>
              <a:t>a. Find in terms of the variables,                 the distance from the origin to some point 	      on the graph</a:t>
            </a:r>
          </a:p>
          <a:p>
            <a:pPr marL="0" indent="0">
              <a:buNone/>
            </a:pPr>
            <a:endParaRPr lang="en-AU" sz="1800" b="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ea typeface="Calibri" panose="020F0502020204030204" pitchFamily="34" charset="0"/>
              </a:rPr>
              <a:t>b.  Hence find the maximum and minimum  distance from the origin to some point     	 on the graph                    </a:t>
            </a:r>
          </a:p>
          <a:p>
            <a:pPr marL="0" indent="0">
              <a:buNone/>
            </a:pPr>
            <a:endParaRPr lang="en-AU" sz="1800" b="0" i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AU" sz="1800" b="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AU" sz="1800" b="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1800" b="0" dirty="0">
                <a:effectLst/>
                <a:ea typeface="Calibri" panose="020F0502020204030204" pitchFamily="34" charset="0"/>
              </a:rPr>
              <a:t> </a:t>
            </a:r>
            <a:endParaRPr lang="en-AU" sz="1800" b="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5144D76-71BD-4F3D-B3E9-34DED3B97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777681"/>
              </p:ext>
            </p:extLst>
          </p:nvPr>
        </p:nvGraphicFramePr>
        <p:xfrm>
          <a:off x="1308100" y="1254795"/>
          <a:ext cx="8842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368280" progId="Equation.DSMT4">
                  <p:embed/>
                </p:oleObj>
              </mc:Choice>
              <mc:Fallback>
                <p:oleObj name="Equation" r:id="rId3" imgW="558720" imgH="3682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5144D76-71BD-4F3D-B3E9-34DED3B97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8100" y="1254795"/>
                        <a:ext cx="884238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D628933-FFFA-4850-8865-EF81E4554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3944"/>
              </p:ext>
            </p:extLst>
          </p:nvPr>
        </p:nvGraphicFramePr>
        <p:xfrm>
          <a:off x="3592993" y="2004590"/>
          <a:ext cx="9112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720" imgH="228600" progId="Equation.DSMT4">
                  <p:embed/>
                </p:oleObj>
              </mc:Choice>
              <mc:Fallback>
                <p:oleObj name="Equation" r:id="rId5" imgW="55872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D628933-FFFA-4850-8865-EF81E4554C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2993" y="2004590"/>
                        <a:ext cx="911225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40E904C-9519-400D-A3C2-F8C1A0786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373976"/>
              </p:ext>
            </p:extLst>
          </p:nvPr>
        </p:nvGraphicFramePr>
        <p:xfrm>
          <a:off x="557332" y="3173157"/>
          <a:ext cx="681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1531" imgH="454336" progId="Equation.DSMT4">
                  <p:embed/>
                </p:oleObj>
              </mc:Choice>
              <mc:Fallback>
                <p:oleObj name="Equation" r:id="rId7" imgW="681531" imgH="454336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40E904C-9519-400D-A3C2-F8C1A0786C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332" y="3173157"/>
                        <a:ext cx="681037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47771AA-F19C-4EFE-8C07-9AD646257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631007"/>
              </p:ext>
            </p:extLst>
          </p:nvPr>
        </p:nvGraphicFramePr>
        <p:xfrm>
          <a:off x="667795" y="2294870"/>
          <a:ext cx="681245" cy="45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253800" progId="Equation.DSMT4">
                  <p:embed/>
                </p:oleObj>
              </mc:Choice>
              <mc:Fallback>
                <p:oleObj name="Equation" r:id="rId9" imgW="38088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47771AA-F19C-4EFE-8C07-9AD6462571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795" y="2294870"/>
                        <a:ext cx="681245" cy="454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76292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7968"/>
            <a:ext cx="8712968" cy="857250"/>
          </a:xfrm>
        </p:spPr>
        <p:txBody>
          <a:bodyPr/>
          <a:lstStyle/>
          <a:p>
            <a:r>
              <a:rPr lang="en-AU" dirty="0"/>
              <a:t>Video 4: Task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33872"/>
            <a:ext cx="8712968" cy="3326110"/>
          </a:xfrm>
        </p:spPr>
        <p:txBody>
          <a:bodyPr/>
          <a:lstStyle/>
          <a:p>
            <a:pPr marL="0" indent="0">
              <a:buNone/>
            </a:pPr>
            <a:r>
              <a:rPr lang="en-AU" sz="1800" b="0" dirty="0">
                <a:cs typeface="Times New Roman" panose="02020603050405020304" pitchFamily="18" charset="0"/>
              </a:rPr>
              <a:t>Consider                     </a:t>
            </a:r>
          </a:p>
          <a:p>
            <a:pPr marL="0" indent="0">
              <a:buNone/>
            </a:pPr>
            <a:endParaRPr lang="en-AU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ea typeface="Calibri" panose="020F0502020204030204" pitchFamily="34" charset="0"/>
              </a:rPr>
              <a:t>c. Find in terms of the variables,                the distance from the vertex of one branch to some point             on the symmetric branch                </a:t>
            </a:r>
          </a:p>
          <a:p>
            <a:pPr marL="0" indent="0">
              <a:buNone/>
            </a:pPr>
            <a:endParaRPr lang="en-AU" sz="1800" b="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ea typeface="Calibri" panose="020F0502020204030204" pitchFamily="34" charset="0"/>
              </a:rPr>
              <a:t>d. Hence find the maximum and minimum distance from the vertex of one branch to some point             on the symmetric branch </a:t>
            </a:r>
          </a:p>
          <a:p>
            <a:pPr marL="0" indent="0">
              <a:buNone/>
            </a:pPr>
            <a:endParaRPr lang="en-AU" sz="1800" b="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dirty="0">
                <a:ea typeface="Calibri" panose="020F0502020204030204" pitchFamily="34" charset="0"/>
              </a:rPr>
              <a:t>e. Explore which of maximum and minimum distances exist </a:t>
            </a:r>
          </a:p>
          <a:p>
            <a:pPr marL="0" indent="0">
              <a:buNone/>
            </a:pPr>
            <a:endParaRPr lang="en-AU" sz="1800" b="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AU" sz="1800" b="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1800" b="0" dirty="0">
                <a:effectLst/>
                <a:ea typeface="Calibri" panose="020F0502020204030204" pitchFamily="34" charset="0"/>
              </a:rPr>
              <a:t> </a:t>
            </a:r>
            <a:endParaRPr lang="en-AU" sz="1800" b="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5144D76-71BD-4F3D-B3E9-34DED3B97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85943"/>
              </p:ext>
            </p:extLst>
          </p:nvPr>
        </p:nvGraphicFramePr>
        <p:xfrm>
          <a:off x="1308100" y="1254795"/>
          <a:ext cx="8842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368280" progId="Equation.DSMT4">
                  <p:embed/>
                </p:oleObj>
              </mc:Choice>
              <mc:Fallback>
                <p:oleObj name="Equation" r:id="rId3" imgW="558720" imgH="3682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5144D76-71BD-4F3D-B3E9-34DED3B97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8100" y="1254795"/>
                        <a:ext cx="884238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D628933-FFFA-4850-8865-EF81E4554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21739"/>
              </p:ext>
            </p:extLst>
          </p:nvPr>
        </p:nvGraphicFramePr>
        <p:xfrm>
          <a:off x="3588798" y="1995686"/>
          <a:ext cx="9112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720" imgH="228600" progId="Equation.DSMT4">
                  <p:embed/>
                </p:oleObj>
              </mc:Choice>
              <mc:Fallback>
                <p:oleObj name="Equation" r:id="rId5" imgW="55872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D628933-FFFA-4850-8865-EF81E4554C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8798" y="1995686"/>
                        <a:ext cx="911225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47771AA-F19C-4EFE-8C07-9AD646257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13545"/>
              </p:ext>
            </p:extLst>
          </p:nvPr>
        </p:nvGraphicFramePr>
        <p:xfrm>
          <a:off x="2483768" y="2211710"/>
          <a:ext cx="681245" cy="45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253800" progId="Equation.DSMT4">
                  <p:embed/>
                </p:oleObj>
              </mc:Choice>
              <mc:Fallback>
                <p:oleObj name="Equation" r:id="rId7" imgW="3808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47771AA-F19C-4EFE-8C07-9AD6462571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3768" y="2211710"/>
                        <a:ext cx="681245" cy="454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40E904C-9519-400D-A3C2-F8C1A0786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291783"/>
              </p:ext>
            </p:extLst>
          </p:nvPr>
        </p:nvGraphicFramePr>
        <p:xfrm>
          <a:off x="1511301" y="3186880"/>
          <a:ext cx="681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1531" imgH="454336" progId="Equation.DSMT4">
                  <p:embed/>
                </p:oleObj>
              </mc:Choice>
              <mc:Fallback>
                <p:oleObj name="Equation" r:id="rId9" imgW="681531" imgH="454336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40E904C-9519-400D-A3C2-F8C1A0786C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11301" y="3186880"/>
                        <a:ext cx="681037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65014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1510"/>
            <a:ext cx="8928992" cy="857250"/>
          </a:xfrm>
        </p:spPr>
        <p:txBody>
          <a:bodyPr/>
          <a:lstStyle/>
          <a:p>
            <a:r>
              <a:rPr lang="en-AU" dirty="0"/>
              <a:t>Video 4: Task Part 3 – indicative content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41330"/>
              </p:ext>
            </p:extLst>
          </p:nvPr>
        </p:nvGraphicFramePr>
        <p:xfrm>
          <a:off x="899592" y="1419622"/>
          <a:ext cx="676875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>
                  <a:extLst>
                    <a:ext uri="{9D8B030D-6E8A-4147-A177-3AD203B41FA5}">
                      <a16:colId xmlns:a16="http://schemas.microsoft.com/office/drawing/2014/main" val="2916912325"/>
                    </a:ext>
                  </a:extLst>
                </a:gridCol>
              </a:tblGrid>
              <a:tr h="364276">
                <a:tc>
                  <a:txBody>
                    <a:bodyPr/>
                    <a:lstStyle/>
                    <a:p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Topic: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1115527"/>
                  </a:ext>
                </a:extLst>
              </a:tr>
              <a:tr h="12904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 of differentiation to graph sketching and identification of key features of graphs…identification of local maximum/minimum values over an interval and application to solving problems, and identification of interval endpoint maximum and minimum values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383614"/>
                  </a:ext>
                </a:extLst>
              </a:tr>
              <a:tr h="364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Topic: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66058"/>
                  </a:ext>
                </a:extLst>
              </a:tr>
              <a:tr h="6374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Maximum and minimum distance from the origin.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Maximum and minimum distance between symmetric branches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9570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20838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5: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131590"/>
            <a:ext cx="8712968" cy="2971800"/>
          </a:xfrm>
        </p:spPr>
        <p:txBody>
          <a:bodyPr/>
          <a:lstStyle/>
          <a:p>
            <a:pPr marL="0" indent="0">
              <a:buNone/>
            </a:pPr>
            <a:r>
              <a:rPr lang="en-AU" sz="1600" b="0" dirty="0"/>
              <a:t>Use the following table to map mark weightings for the parts of the task with respect to the outcomes. </a:t>
            </a:r>
          </a:p>
          <a:p>
            <a:pPr marL="0" indent="0">
              <a:buNone/>
            </a:pPr>
            <a:r>
              <a:rPr lang="en-AU" sz="1600" b="0" dirty="0"/>
              <a:t>Marking schemes, criteria, rubrics or descriptors can be used to assess student work.</a:t>
            </a:r>
          </a:p>
          <a:p>
            <a:pPr marL="0" indent="0">
              <a:buNone/>
            </a:pPr>
            <a:endParaRPr lang="en-AU" sz="16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2460"/>
              </p:ext>
            </p:extLst>
          </p:nvPr>
        </p:nvGraphicFramePr>
        <p:xfrm>
          <a:off x="683568" y="2293514"/>
          <a:ext cx="7488832" cy="1809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60632343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8078874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1128715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059336556"/>
                    </a:ext>
                  </a:extLst>
                </a:gridCol>
              </a:tblGrid>
              <a:tr h="356084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Outcome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Outcome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Outcome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71682"/>
                  </a:ext>
                </a:extLst>
              </a:tr>
              <a:tr h="36102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944222"/>
                  </a:ext>
                </a:extLst>
              </a:tr>
              <a:tr h="36102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Part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380717"/>
                  </a:ext>
                </a:extLst>
              </a:tr>
              <a:tr h="361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Part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97779"/>
                  </a:ext>
                </a:extLst>
              </a:tr>
              <a:tr h="361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Part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4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8794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3518"/>
            <a:ext cx="8712968" cy="857250"/>
          </a:xfrm>
        </p:spPr>
        <p:txBody>
          <a:bodyPr/>
          <a:lstStyle/>
          <a:p>
            <a:r>
              <a:rPr lang="en-AU" sz="3200" dirty="0"/>
              <a:t>Purpose of a modelling or problem-solving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3319214"/>
          </a:xfrm>
        </p:spPr>
        <p:txBody>
          <a:bodyPr/>
          <a:lstStyle/>
          <a:p>
            <a:pPr marL="0" indent="0">
              <a:buNone/>
            </a:pPr>
            <a:r>
              <a:rPr lang="en-AU" sz="1600" b="0" dirty="0"/>
              <a:t>The purpose of this modelling or problem-solving task is for students to </a:t>
            </a:r>
            <a:r>
              <a:rPr lang="en-AU" sz="1600" b="0" i="1" dirty="0"/>
              <a:t>model a situation </a:t>
            </a:r>
            <a:r>
              <a:rPr lang="en-AU" sz="1600" b="0" dirty="0"/>
              <a:t>or </a:t>
            </a:r>
            <a:r>
              <a:rPr lang="en-AU" sz="1600" b="0" i="1" dirty="0"/>
              <a:t>solve a</a:t>
            </a:r>
            <a:r>
              <a:rPr lang="en-AU" sz="1600" b="0" dirty="0"/>
              <a:t> </a:t>
            </a:r>
            <a:r>
              <a:rPr lang="en-AU" sz="1600" b="0" i="1" dirty="0"/>
              <a:t>problem</a:t>
            </a:r>
            <a:r>
              <a:rPr lang="en-AU" sz="1600" b="0" dirty="0"/>
              <a:t> or </a:t>
            </a:r>
            <a:r>
              <a:rPr lang="en-AU" sz="1600" b="0" i="1" dirty="0"/>
              <a:t>set of related problems </a:t>
            </a:r>
            <a:r>
              <a:rPr lang="en-AU" sz="1600" b="0" dirty="0"/>
              <a:t>in </a:t>
            </a:r>
            <a:r>
              <a:rPr lang="en-AU" sz="1600" b="0" dirty="0">
                <a:solidFill>
                  <a:schemeClr val="tx1"/>
                </a:solidFill>
              </a:rPr>
              <a:t>some depth with respect </a:t>
            </a:r>
            <a:r>
              <a:rPr lang="en-AU" sz="1600" b="0" dirty="0"/>
              <a:t>to a particular context that involves the Functions and graphs, Algebra and Calculus areas of study and related concepts, skills and processes.</a:t>
            </a:r>
          </a:p>
          <a:p>
            <a:pPr marL="0" indent="0">
              <a:buNone/>
            </a:pPr>
            <a:r>
              <a:rPr lang="en-US" sz="1600" b="0" dirty="0"/>
              <a:t>This will involve content covering a selection of:</a:t>
            </a:r>
          </a:p>
          <a:p>
            <a:r>
              <a:rPr lang="en-US" sz="1600" b="0" dirty="0"/>
              <a:t>Combined functions and their graphs, solving equations and systems of equations, differentiation, anti-differentiation and integration</a:t>
            </a:r>
          </a:p>
          <a:p>
            <a:pPr marL="0" indent="0">
              <a:buNone/>
            </a:pPr>
            <a:r>
              <a:rPr lang="en-AU" sz="1600" b="0" dirty="0"/>
              <a:t>Applied to theoretical/modelling or problem-solving in real life contexts, for example situations or scenarios involving:</a:t>
            </a:r>
          </a:p>
          <a:p>
            <a:r>
              <a:rPr lang="en-AU" sz="1600" b="0" dirty="0">
                <a:ea typeface="Times New Roman" panose="02020603050405020304" pitchFamily="18" charset="0"/>
              </a:rPr>
              <a:t>stationary points, maxima and minima </a:t>
            </a:r>
          </a:p>
          <a:p>
            <a:r>
              <a:rPr lang="en-AU" sz="1600" b="0" dirty="0">
                <a:ea typeface="Times New Roman" panose="02020603050405020304" pitchFamily="18" charset="0"/>
              </a:rPr>
              <a:t>distance and area</a:t>
            </a:r>
          </a:p>
          <a:p>
            <a:r>
              <a:rPr lang="en-AU" sz="1600" b="0" dirty="0">
                <a:ea typeface="Times New Roman" panose="02020603050405020304" pitchFamily="18" charset="0"/>
              </a:rPr>
              <a:t>graphical models for a real-life scenario</a:t>
            </a:r>
          </a:p>
          <a:p>
            <a:endParaRPr lang="en-AU" sz="1600" b="0" dirty="0">
              <a:ea typeface="Times New Roman" panose="02020603050405020304" pitchFamily="18" charset="0"/>
            </a:endParaRPr>
          </a:p>
          <a:p>
            <a:endParaRPr lang="en-AU" sz="1400" b="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en-AU" sz="1400" b="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1600" b="0" dirty="0"/>
          </a:p>
          <a:p>
            <a:pPr marL="0" indent="0">
              <a:buNone/>
            </a:pPr>
            <a:endParaRPr lang="en-AU" sz="1600" b="0" dirty="0"/>
          </a:p>
        </p:txBody>
      </p:sp>
    </p:spTree>
    <p:extLst>
      <p:ext uri="{BB962C8B-B14F-4D97-AF65-F5344CB8AC3E}">
        <p14:creationId xmlns:p14="http://schemas.microsoft.com/office/powerpoint/2010/main" val="42201480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12968" cy="857250"/>
          </a:xfrm>
        </p:spPr>
        <p:txBody>
          <a:bodyPr/>
          <a:lstStyle/>
          <a:p>
            <a:r>
              <a:rPr lang="en-AU" sz="2400" dirty="0"/>
              <a:t>Outcome 1: aspects of the task related to criteria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022305"/>
              </p:ext>
            </p:extLst>
          </p:nvPr>
        </p:nvGraphicFramePr>
        <p:xfrm>
          <a:off x="251520" y="771550"/>
          <a:ext cx="8713787" cy="38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7">
                  <a:extLst>
                    <a:ext uri="{9D8B030D-6E8A-4147-A177-3AD203B41FA5}">
                      <a16:colId xmlns:a16="http://schemas.microsoft.com/office/drawing/2014/main" val="3956112817"/>
                    </a:ext>
                  </a:extLst>
                </a:gridCol>
              </a:tblGrid>
              <a:tr h="340788">
                <a:tc>
                  <a:txBody>
                    <a:bodyPr/>
                    <a:lstStyle/>
                    <a:p>
                      <a:r>
                        <a:rPr lang="en-AU" sz="1600" b="1" dirty="0">
                          <a:solidFill>
                            <a:schemeClr val="tx1"/>
                          </a:solidFill>
                        </a:rPr>
                        <a:t>Criterion 1:</a:t>
                      </a:r>
                      <a:r>
                        <a:rPr lang="en-AU" sz="1600" b="1" baseline="0" dirty="0">
                          <a:solidFill>
                            <a:schemeClr val="tx1"/>
                          </a:solidFill>
                        </a:rPr>
                        <a:t> 0 – 3 marks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394024"/>
                  </a:ext>
                </a:extLst>
              </a:tr>
              <a:tr h="340788">
                <a:tc>
                  <a:txBody>
                    <a:bodyPr/>
                    <a:lstStyle/>
                    <a:p>
                      <a:r>
                        <a:rPr lang="en-AU" sz="1400" dirty="0"/>
                        <a:t>Appropriate use of mathematical conventions, symbols and terminology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86122"/>
                  </a:ext>
                </a:extLst>
              </a:tr>
              <a:tr h="4981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of mathematical conventions in graphs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42909"/>
                  </a:ext>
                </a:extLst>
              </a:tr>
              <a:tr h="340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Criterion 2:</a:t>
                      </a:r>
                      <a:r>
                        <a:rPr lang="en-AU" sz="1600" b="1" baseline="0" dirty="0"/>
                        <a:t> 0 – 3 marks</a:t>
                      </a:r>
                      <a:endParaRPr lang="en-A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708508"/>
                  </a:ext>
                </a:extLst>
              </a:tr>
              <a:tr h="340788">
                <a:tc>
                  <a:txBody>
                    <a:bodyPr/>
                    <a:lstStyle/>
                    <a:p>
                      <a:r>
                        <a:rPr lang="en-AU" sz="1400" dirty="0"/>
                        <a:t>Definition and explanation of key concepts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1781"/>
                  </a:ext>
                </a:extLst>
              </a:tr>
              <a:tr h="7033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of mathematical expressions involving concepts such as asymptotes, symmetry, derivatives, maxima and minima</a:t>
                      </a:r>
                      <a:endParaRPr lang="en-A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433469"/>
                  </a:ext>
                </a:extLst>
              </a:tr>
              <a:tr h="340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Criterion 3:</a:t>
                      </a:r>
                      <a:r>
                        <a:rPr lang="en-AU" sz="1600" b="1" baseline="0" dirty="0"/>
                        <a:t> 0 – 2 marks</a:t>
                      </a:r>
                      <a:endParaRPr lang="en-A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27193"/>
                  </a:ext>
                </a:extLst>
              </a:tr>
              <a:tr h="340788">
                <a:tc>
                  <a:txBody>
                    <a:bodyPr/>
                    <a:lstStyle/>
                    <a:p>
                      <a:r>
                        <a:rPr lang="en-AU" sz="1400" dirty="0"/>
                        <a:t>Accurate</a:t>
                      </a:r>
                      <a:r>
                        <a:rPr lang="en-AU" sz="1400" baseline="0" dirty="0"/>
                        <a:t> use of mathematical skills and techniques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11831"/>
                  </a:ext>
                </a:extLst>
              </a:tr>
              <a:tr h="49818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mathematical routines and procedures involving algebra, functions, calculus to obtain results.</a:t>
                      </a:r>
                      <a:endParaRPr lang="en-A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77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2396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12968" cy="857250"/>
          </a:xfrm>
        </p:spPr>
        <p:txBody>
          <a:bodyPr/>
          <a:lstStyle/>
          <a:p>
            <a:r>
              <a:rPr lang="en-AU" sz="2400" dirty="0"/>
              <a:t>Outcome 2: aspects of the task related to criteria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685066"/>
              </p:ext>
            </p:extLst>
          </p:nvPr>
        </p:nvGraphicFramePr>
        <p:xfrm>
          <a:off x="216661" y="771550"/>
          <a:ext cx="8713787" cy="378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7">
                  <a:extLst>
                    <a:ext uri="{9D8B030D-6E8A-4147-A177-3AD203B41FA5}">
                      <a16:colId xmlns:a16="http://schemas.microsoft.com/office/drawing/2014/main" val="3956112817"/>
                    </a:ext>
                  </a:extLst>
                </a:gridCol>
              </a:tblGrid>
              <a:tr h="336216">
                <a:tc>
                  <a:txBody>
                    <a:bodyPr/>
                    <a:lstStyle/>
                    <a:p>
                      <a:r>
                        <a:rPr lang="en-AU" sz="1600" b="1" dirty="0">
                          <a:solidFill>
                            <a:schemeClr val="tx1"/>
                          </a:solidFill>
                        </a:rPr>
                        <a:t>Criterion 1:</a:t>
                      </a:r>
                      <a:r>
                        <a:rPr lang="en-AU" sz="1600" b="1" baseline="0" dirty="0">
                          <a:solidFill>
                            <a:schemeClr val="tx1"/>
                          </a:solidFill>
                        </a:rPr>
                        <a:t> 0 – 2 marks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394024"/>
                  </a:ext>
                </a:extLst>
              </a:tr>
              <a:tr h="336216">
                <a:tc>
                  <a:txBody>
                    <a:bodyPr/>
                    <a:lstStyle/>
                    <a:p>
                      <a:r>
                        <a:rPr lang="en-A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of important information, variables and constraints</a:t>
                      </a:r>
                      <a:endParaRPr lang="en-A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86122"/>
                  </a:ext>
                </a:extLst>
              </a:tr>
              <a:tr h="71467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Choice of suitable variables and constants for the development of mathematics related to various aspects of a given context. </a:t>
                      </a:r>
                      <a:endParaRPr lang="en-A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42909"/>
                  </a:ext>
                </a:extLst>
              </a:tr>
              <a:tr h="336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Criterion 2:</a:t>
                      </a:r>
                      <a:r>
                        <a:rPr lang="en-AU" sz="1600" b="1" baseline="0" dirty="0"/>
                        <a:t> 0 – 3 marks</a:t>
                      </a:r>
                      <a:endParaRPr lang="en-A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708508"/>
                  </a:ext>
                </a:extLst>
              </a:tr>
              <a:tr h="336216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of mathematical ideas and content from the specified areas of study</a:t>
                      </a:r>
                      <a:endParaRPr lang="en-A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1781"/>
                  </a:ext>
                </a:extLst>
              </a:tr>
              <a:tr h="50622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specific and general formulations of concepts and mathematical content</a:t>
                      </a:r>
                      <a:endParaRPr lang="en-A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433469"/>
                  </a:ext>
                </a:extLst>
              </a:tr>
              <a:tr h="336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Criterion 3:</a:t>
                      </a:r>
                      <a:r>
                        <a:rPr lang="en-AU" sz="1600" b="1" baseline="0" dirty="0"/>
                        <a:t> 0 – 5 marks</a:t>
                      </a:r>
                      <a:endParaRPr lang="en-A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27193"/>
                  </a:ext>
                </a:extLst>
              </a:tr>
              <a:tr h="336216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 and interpretation of results</a:t>
                      </a:r>
                      <a:endParaRPr lang="en-A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11831"/>
                  </a:ext>
                </a:extLst>
              </a:tr>
              <a:tr h="50622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Generation of inferences from analysis to draw conclusions related to the context for investigation</a:t>
                      </a:r>
                      <a:endParaRPr lang="en-A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77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61250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12968" cy="857250"/>
          </a:xfrm>
        </p:spPr>
        <p:txBody>
          <a:bodyPr/>
          <a:lstStyle/>
          <a:p>
            <a:r>
              <a:rPr lang="en-AU" sz="2400" dirty="0"/>
              <a:t>Outcome 3: aspects of the task related to criteria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415215"/>
              </p:ext>
            </p:extLst>
          </p:nvPr>
        </p:nvGraphicFramePr>
        <p:xfrm>
          <a:off x="107504" y="980728"/>
          <a:ext cx="8713787" cy="337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7">
                  <a:extLst>
                    <a:ext uri="{9D8B030D-6E8A-4147-A177-3AD203B41FA5}">
                      <a16:colId xmlns:a16="http://schemas.microsoft.com/office/drawing/2014/main" val="3956112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b="1" dirty="0">
                          <a:solidFill>
                            <a:schemeClr val="tx1"/>
                          </a:solidFill>
                        </a:rPr>
                        <a:t>Criterion 1:</a:t>
                      </a:r>
                      <a:r>
                        <a:rPr lang="en-AU" sz="1600" b="1" baseline="0" dirty="0">
                          <a:solidFill>
                            <a:schemeClr val="tx1"/>
                          </a:solidFill>
                        </a:rPr>
                        <a:t> 0 – 2 marks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39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Appropriate selection and effective use of technology</a:t>
                      </a:r>
                      <a:endParaRPr lang="en-A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8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Relevant and appropriate selection and use of technology, or a function of the selected technology for the mathematical context being considered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4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Criterion 3:</a:t>
                      </a:r>
                      <a:r>
                        <a:rPr lang="en-AU" sz="1600" b="1" baseline="0" dirty="0"/>
                        <a:t> 0 – 5 marks</a:t>
                      </a:r>
                      <a:endParaRPr lang="en-A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70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of technology</a:t>
                      </a:r>
                      <a:endParaRPr lang="en-A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and interpretation of the relation between graphical and symbolic forms of information produced by technology about functions and equations and the corresponding features of those functions or equations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/>
                        <a:t>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43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785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12968" cy="792088"/>
          </a:xfrm>
        </p:spPr>
        <p:txBody>
          <a:bodyPr/>
          <a:lstStyle/>
          <a:p>
            <a:r>
              <a:rPr lang="en-AU" dirty="0"/>
              <a:t>Sample assessment record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875" y="771550"/>
            <a:ext cx="6272249" cy="38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5721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0" dirty="0"/>
              <a:t>A set of sample tasks is provided in the </a:t>
            </a:r>
            <a:r>
              <a:rPr lang="en-AU" b="0" i="1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 for teachers</a:t>
            </a:r>
            <a:r>
              <a:rPr lang="en-AU" b="0" dirty="0"/>
              <a:t> section of the study website.</a:t>
            </a:r>
          </a:p>
          <a:p>
            <a:pPr marL="0" indent="0">
              <a:buNone/>
            </a:pPr>
            <a:r>
              <a:rPr lang="en-US" b="0" dirty="0"/>
              <a:t>The task constructed in this video has been included in this set of sample tasks. 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13344806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Modelling and problem-solving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07" y="1203598"/>
            <a:ext cx="8712968" cy="2971800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/>
              <a:t>Mathematical modelling is a process of using mathematical constructs, structures and techniques to represent and describe a real-world context or system, in a simple and concise way that enables one to investigate features and characteristics of its behavior; analyse particular aspects or solve problems of interest; and to make predictions related to the context or system.</a:t>
            </a:r>
          </a:p>
          <a:p>
            <a:pPr marL="0" indent="0">
              <a:buNone/>
            </a:pPr>
            <a:r>
              <a:rPr lang="en-US" sz="2000" b="0" dirty="0"/>
              <a:t>In mathematics problems are generated from issues, questions, conjectures and hypotheses arising from a range of contexts. New problems may arise in their own right, or as a variation, re-formulation, extension or </a:t>
            </a:r>
            <a:r>
              <a:rPr lang="en-US" sz="2000" b="0" dirty="0" err="1"/>
              <a:t>generalisation</a:t>
            </a:r>
            <a:r>
              <a:rPr lang="en-US" sz="2000" b="0" dirty="0"/>
              <a:t> of a known problem or class of problems.</a:t>
            </a:r>
            <a:endParaRPr lang="en-AU" sz="2000" b="0" dirty="0"/>
          </a:p>
          <a:p>
            <a:pPr marL="0" indent="0">
              <a:buNone/>
            </a:pPr>
            <a:endParaRPr lang="en-AU" sz="2000" b="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84935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A framework for modelling and problem-solving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3598"/>
            <a:ext cx="8712968" cy="3259832"/>
          </a:xfrm>
        </p:spPr>
        <p:txBody>
          <a:bodyPr/>
          <a:lstStyle/>
          <a:p>
            <a:pPr marL="0" indent="0">
              <a:buNone/>
            </a:pPr>
            <a:r>
              <a:rPr lang="en-US" sz="1400" b="0" dirty="0"/>
              <a:t>Modelling and problem-solving are complementary processes, the following framework is from the International Mathematical Modeling Challenge (IM</a:t>
            </a:r>
            <a:r>
              <a:rPr lang="en-US" sz="1400" b="0" baseline="30000" dirty="0"/>
              <a:t>2</a:t>
            </a:r>
            <a:r>
              <a:rPr lang="en-US" sz="1400" b="0" dirty="0"/>
              <a:t>C):</a:t>
            </a:r>
            <a:r>
              <a:rPr lang="en-US" sz="1400" b="0" dirty="0">
                <a:solidFill>
                  <a:srgbClr val="0070C0"/>
                </a:solidFill>
              </a:rPr>
              <a:t> </a:t>
            </a:r>
            <a:r>
              <a:rPr lang="en-US" sz="1400" b="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https://www.immchallenge.org.au/supporting-resources/mathematical-modelling-framework</a:t>
            </a:r>
            <a:r>
              <a:rPr lang="en-US" sz="1400" b="0" dirty="0">
                <a:solidFill>
                  <a:srgbClr val="0070C0"/>
                </a:solidFill>
              </a:rPr>
              <a:t> .</a:t>
            </a:r>
          </a:p>
          <a:p>
            <a:r>
              <a:rPr lang="en-US" sz="1400" b="0" dirty="0"/>
              <a:t>Describe the real-world problem. Identify and understand the practical aspects of the situation.</a:t>
            </a:r>
          </a:p>
          <a:p>
            <a:r>
              <a:rPr lang="en-US" sz="1400" b="0" dirty="0"/>
              <a:t>Specify the mathematical problem. Frame the real-world scenario as an appropriate, related mathematical question(s).</a:t>
            </a:r>
          </a:p>
          <a:p>
            <a:r>
              <a:rPr lang="en-US" sz="1400" b="0" dirty="0"/>
              <a:t>Formulate the mathematical model. Make simplifying assumptions, choose variables, estimate magnitudes of inputs, justify decisions made.</a:t>
            </a:r>
          </a:p>
          <a:p>
            <a:r>
              <a:rPr lang="en-US" sz="1400" b="0" dirty="0"/>
              <a:t>Solve the mathematics.</a:t>
            </a:r>
          </a:p>
          <a:p>
            <a:r>
              <a:rPr lang="en-US" sz="1400" b="0" dirty="0"/>
              <a:t>Interpret the solution. Consider mathematical results in terms of their real-world meanings.</a:t>
            </a:r>
          </a:p>
          <a:p>
            <a:r>
              <a:rPr lang="en-US" sz="1400" b="0" dirty="0"/>
              <a:t>Evaluate the model. Make a judgment as to the adequacy of the solution to the original question(s). Modify the model as necessary and repeat the cycle until an adequate solution has been found.</a:t>
            </a:r>
          </a:p>
          <a:p>
            <a:r>
              <a:rPr lang="en-US" sz="1400" b="0" dirty="0"/>
              <a:t>Report the solution. Communicate clearly and fully your suggestions to address the real-world problem.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6438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Nature of the modelling or problem-solving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3598"/>
            <a:ext cx="7992888" cy="324036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The following is a simple scheme for the modelling or problem-solving process: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600" b="0" dirty="0"/>
              <a:t>A modelling or problem-solving task is to be of 2–3 hours duration over a continuous period of 1 week.</a:t>
            </a:r>
            <a:endParaRPr lang="en-AU" sz="16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07654"/>
            <a:ext cx="697593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482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Structure of a modelling or problem-solving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8712968" cy="2971800"/>
          </a:xfrm>
        </p:spPr>
        <p:txBody>
          <a:bodyPr/>
          <a:lstStyle/>
          <a:p>
            <a:pPr marL="0" indent="0">
              <a:buNone/>
            </a:pPr>
            <a:r>
              <a:rPr lang="en-US" sz="1400" b="0" dirty="0"/>
              <a:t>A task can be developed with several parts that draw on the framework and scheme: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42484"/>
              </p:ext>
            </p:extLst>
          </p:nvPr>
        </p:nvGraphicFramePr>
        <p:xfrm>
          <a:off x="611560" y="1419622"/>
          <a:ext cx="733198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1985">
                  <a:extLst>
                    <a:ext uri="{9D8B030D-6E8A-4147-A177-3AD203B41FA5}">
                      <a16:colId xmlns:a16="http://schemas.microsoft.com/office/drawing/2014/main" val="3519077397"/>
                    </a:ext>
                  </a:extLst>
                </a:gridCol>
              </a:tblGrid>
              <a:tr h="892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Introduction of the context, scenario, situation or problem and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familiarisation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through simple examples.</a:t>
                      </a:r>
                    </a:p>
                    <a:p>
                      <a:pPr marL="0" algn="l" defTabSz="914400" rtl="0" eaLnBrk="1" latinLnBrk="0" hangingPunct="1"/>
                      <a:endParaRPr lang="en-A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9759679"/>
                  </a:ext>
                </a:extLst>
              </a:tr>
              <a:tr h="1094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Further development of a model or problem by </a:t>
                      </a:r>
                      <a:r>
                        <a:rPr lang="en-US" sz="1400" dirty="0" err="1"/>
                        <a:t>generalisation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increased complexity or consideration of variation or special cases. Use of a model for analysis or problem solving strategies for finding solutions.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5087485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Evaluation of a model with discussion of limitations,</a:t>
                      </a:r>
                      <a:r>
                        <a:rPr lang="en-US" sz="1400" baseline="0" dirty="0"/>
                        <a:t> refinement of a problem solving approach and interpretation of solutions in context.</a:t>
                      </a:r>
                      <a:endParaRPr lang="en-US" sz="1400" dirty="0"/>
                    </a:p>
                    <a:p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96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838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Developing a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0" y="1203598"/>
            <a:ext cx="8712968" cy="2971800"/>
          </a:xfrm>
        </p:spPr>
        <p:txBody>
          <a:bodyPr/>
          <a:lstStyle/>
          <a:p>
            <a:pPr marL="0" indent="0">
              <a:buNone/>
            </a:pPr>
            <a:r>
              <a:rPr lang="en-AU" sz="1600" b="0" dirty="0"/>
              <a:t>There are four key aspects to developing a modelling or problem-solving task: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1600" b="0" dirty="0"/>
          </a:p>
          <a:p>
            <a:pPr marL="0" indent="0">
              <a:buNone/>
            </a:pPr>
            <a:r>
              <a:rPr lang="en-AU" sz="1600" b="0" dirty="0"/>
              <a:t>In this case a three part theoretical sample task will be developed.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825141"/>
              </p:ext>
            </p:extLst>
          </p:nvPr>
        </p:nvGraphicFramePr>
        <p:xfrm>
          <a:off x="1043608" y="1707654"/>
          <a:ext cx="6408712" cy="187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615">
                  <a:extLst>
                    <a:ext uri="{9D8B030D-6E8A-4147-A177-3AD203B41FA5}">
                      <a16:colId xmlns:a16="http://schemas.microsoft.com/office/drawing/2014/main" val="224398610"/>
                    </a:ext>
                  </a:extLst>
                </a:gridCol>
                <a:gridCol w="5803097">
                  <a:extLst>
                    <a:ext uri="{9D8B030D-6E8A-4147-A177-3AD203B41FA5}">
                      <a16:colId xmlns:a16="http://schemas.microsoft.com/office/drawing/2014/main" val="117789185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Choosing the context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95573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Identifying questions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</a:rPr>
                        <a:t> of interest </a:t>
                      </a:r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68121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Relating these questions and relevant concepts, skills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</a:rPr>
                        <a:t> and processes to the parts of the task</a:t>
                      </a:r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58069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Devising the assessment scheme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83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2467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CAA Powerpoint Template">
  <a:themeElements>
    <a:clrScheme name="VCA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6D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96DF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688cb4a3a940449dc8286705012a42 xmlns="1aab662d-a6b2-42d6-996b-a574723d1ad8">
      <Terms xmlns="http://schemas.microsoft.com/office/infopath/2007/PartnerControls"/>
    </b1688cb4a3a940449dc8286705012a42>
    <DEECD_Publisher xmlns="http://schemas.microsoft.com/sharepoint/v3">Department of Education and early Childhood Development</DEECD_Publisher>
    <pfad5814e62747ed9f131defefc62dac xmlns="1aab662d-a6b2-42d6-996b-a574723d1ad8">
      <Terms xmlns="http://schemas.microsoft.com/office/infopath/2007/PartnerControls"/>
    </pfad5814e62747ed9f131defefc62dac>
    <a319977fc8504e09982f090ae1d7c602 xmlns="1aab662d-a6b2-42d6-996b-a574723d1ad8">
      <Terms xmlns="http://schemas.microsoft.com/office/infopath/2007/PartnerControls"/>
    </a319977fc8504e09982f090ae1d7c602>
    <DEECD_Keywords xmlns="http://schemas.microsoft.com/sharepoint/v3" xsi:nil="true"/>
    <PublishingExpirationDate xmlns="http://schemas.microsoft.com/sharepoint/v3" xsi:nil="true"/>
    <DEECD_Description xmlns="http://schemas.microsoft.com/sharepoint/v3" xsi:nil="true"/>
    <PublishingStartDate xmlns="http://schemas.microsoft.com/sharepoint/v3" xsi:nil="true"/>
    <TaxCatchAll xmlns="1aab662d-a6b2-42d6-996b-a574723d1ad8"/>
    <ofbb8b9a280a423a91cf717fb81349cd xmlns="1aab662d-a6b2-42d6-996b-a574723d1ad8">
      <Terms xmlns="http://schemas.microsoft.com/office/infopath/2007/PartnerControls"/>
    </ofbb8b9a280a423a91cf717fb81349c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C6AB3851F4F88F40B98871D148B8EC2C" ma:contentTypeVersion="4" ma:contentTypeDescription="WebCM Documents Content Type" ma:contentTypeScope="" ma:versionID="201aefb3d423ab3496ecf505ba6700f1">
  <xsd:schema xmlns:xsd="http://www.w3.org/2001/XMLSchema" xmlns:xs="http://www.w3.org/2001/XMLSchema" xmlns:p="http://schemas.microsoft.com/office/2006/metadata/properties" xmlns:ns1="http://schemas.microsoft.com/sharepoint/v3" xmlns:ns2="1aab662d-a6b2-42d6-996b-a574723d1ad8" targetNamespace="http://schemas.microsoft.com/office/2006/metadata/properties" ma:root="true" ma:fieldsID="aced064e7767211f932e8066716e15cd" ns1:_="" ns2:_="">
    <xsd:import namespace="http://schemas.microsoft.com/sharepoint/v3"/>
    <xsd:import namespace="1aab662d-a6b2-42d6-996b-a574723d1ad8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PublishingStartDate" minOccurs="0"/>
                <xsd:element ref="ns1:PublishingExpirationDate" minOccurs="0"/>
                <xsd:element ref="ns2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8" nillable="true" ma:displayName="Description" ma:internalName="DEECD_Description">
      <xsd:simpleType>
        <xsd:restriction base="dms:Note">
          <xsd:maxLength value="255"/>
        </xsd:restriction>
      </xsd:simpleType>
    </xsd:element>
    <xsd:element name="DEECD_Publisher" ma:index="9" nillable="true" ma:displayName="Publisher" ma:default="Department of Education and early Childhood Development" ma:internalName="DEECD_Publisher">
      <xsd:simpleType>
        <xsd:restriction base="dms:Text"/>
      </xsd:simpleType>
    </xsd:element>
    <xsd:element name="DEECD_Keywords" ma:index="14" nillable="true" ma:displayName="Keywords" ma:internalName="DEECD_Keywords">
      <xsd:simpleType>
        <xsd:restriction base="dms:Note">
          <xsd:maxLength value="255"/>
        </xsd:restriction>
      </xsd:simple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b662d-a6b2-42d6-996b-a574723d1a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074adc-11cd-43a7-822e-3f870fae400d}" ma:internalName="TaxCatchAll" ma:showField="CatchAllData" ma:web="1aab662d-a6b2-42d6-996b-a574723d1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ad5814e62747ed9f131defefc62dac" ma:index="18" nillable="true" ma:taxonomy="true" ma:internalName="pfad5814e62747ed9f131defefc62dac" ma:taxonomyFieldName="DEECD_SubjectCategory" ma:displayName="Subject Category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19" nillable="true" ma:taxonomy="true" ma:internalName="a319977fc8504e09982f090ae1d7c602" ma:taxonomyFieldName="DEECD_ItemType" ma:displayName="Item Type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0" nillable="true" ma:taxonomy="true" ma:internalName="ofbb8b9a280a423a91cf717fb81349cd" ma:taxonomyFieldName="DEECD_Author" ma:displayName="Author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1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C10D6F-BCFD-4CED-BCD0-BD434EE4B160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2757121-A833-4FC8-911D-DCBB5CA951C8}"/>
</file>

<file path=customXml/itemProps3.xml><?xml version="1.0" encoding="utf-8"?>
<ds:datastoreItem xmlns:ds="http://schemas.openxmlformats.org/officeDocument/2006/customXml" ds:itemID="{A5B15B75-E3CD-4E2A-B3B0-995C4D3D50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VCAA Powerpoint Template</Template>
  <TotalTime>8164</TotalTime>
  <Words>2379</Words>
  <Application>Microsoft Office PowerPoint</Application>
  <PresentationFormat>On-screen Show (16:9)</PresentationFormat>
  <Paragraphs>365</Paragraphs>
  <Slides>44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Cambria Math</vt:lpstr>
      <vt:lpstr>Roboto</vt:lpstr>
      <vt:lpstr>Times New Roman</vt:lpstr>
      <vt:lpstr>Verdana</vt:lpstr>
      <vt:lpstr>VCAA Powerpoint Template</vt:lpstr>
      <vt:lpstr>Equation</vt:lpstr>
      <vt:lpstr>How to develop a modelling or problem-solving task</vt:lpstr>
      <vt:lpstr>Copyright</vt:lpstr>
      <vt:lpstr>Introduction</vt:lpstr>
      <vt:lpstr>Purpose of a modelling or problem-solving task</vt:lpstr>
      <vt:lpstr>Modelling and problem-solving</vt:lpstr>
      <vt:lpstr>A framework for modelling and problem-solving</vt:lpstr>
      <vt:lpstr>Nature of the modelling or problem-solving process</vt:lpstr>
      <vt:lpstr>Structure of a modelling or problem-solving task</vt:lpstr>
      <vt:lpstr>Developing a task</vt:lpstr>
      <vt:lpstr>Video 1: Choosing the context and identifying questions of interest </vt:lpstr>
      <vt:lpstr>Video 1: Choosing the context and identifying questions of interest </vt:lpstr>
      <vt:lpstr>Video 1: Choosing the context and identifying questions of interest </vt:lpstr>
      <vt:lpstr>Video 1: Choosing the context and identifying questions of interest </vt:lpstr>
      <vt:lpstr>Video 1: Identifying questions of interest </vt:lpstr>
      <vt:lpstr>Video 1: Identifying questions of interest </vt:lpstr>
      <vt:lpstr>Video 2: Task Part 1</vt:lpstr>
      <vt:lpstr>Video 2: Task Part 1</vt:lpstr>
      <vt:lpstr>Video 2: Task Part 1</vt:lpstr>
      <vt:lpstr>Video 2: Task Part 1</vt:lpstr>
      <vt:lpstr>Video 2: Task Part 1</vt:lpstr>
      <vt:lpstr>Video 2: Task Part 1</vt:lpstr>
      <vt:lpstr>Video 2: Task Part 1</vt:lpstr>
      <vt:lpstr>Video 2: Task Part 1</vt:lpstr>
      <vt:lpstr>Video 2: Task Part 1 – indicative content</vt:lpstr>
      <vt:lpstr>Video 3: Task Part 2</vt:lpstr>
      <vt:lpstr>Video 3: Task Part 2  Identifying questions of interest </vt:lpstr>
      <vt:lpstr> Video 3: Task Part 2  Identify relevant content </vt:lpstr>
      <vt:lpstr>Video 3: Task Part 2</vt:lpstr>
      <vt:lpstr>Video 3: Task Part 2</vt:lpstr>
      <vt:lpstr>Video 3: Task Part 2</vt:lpstr>
      <vt:lpstr>Video 3: Task Part 2  composite functions possible extension </vt:lpstr>
      <vt:lpstr>Video 3: Task Part 2 – indicative content</vt:lpstr>
      <vt:lpstr>Video 4: Task Part 3</vt:lpstr>
      <vt:lpstr>Video 4: Task Part 3  Identifying questions of interest </vt:lpstr>
      <vt:lpstr> Video 4: Task Part 3  Identify relevant content </vt:lpstr>
      <vt:lpstr>Video 4: Task Part 3</vt:lpstr>
      <vt:lpstr>Video 4: Task Part 3</vt:lpstr>
      <vt:lpstr>Video 4: Task Part 3 – indicative content</vt:lpstr>
      <vt:lpstr>Video 5: Assessment</vt:lpstr>
      <vt:lpstr>Outcome 1: aspects of the task related to criteria</vt:lpstr>
      <vt:lpstr>Outcome 2: aspects of the task related to criteria</vt:lpstr>
      <vt:lpstr>Outcome 3: aspects of the task related to criteria</vt:lpstr>
      <vt:lpstr>Sample assessment record</vt:lpstr>
      <vt:lpstr>Resources</vt:lpstr>
    </vt:vector>
  </TitlesOfParts>
  <Company>Victorian Curriculum and Assessment Authority (VCAA)</Company>
  <LinksUpToDate>false</LinksUpToDate>
  <SharedDoc>false</SharedDoc>
  <HyperlinkBase>https://www.vcaa.vic.edu.au/Footer/Pages/Copyright.aspx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develop a modelling or problem-solving task_Unit 4 Functions algebra and calculus_Mathematical Methods</dc:title>
  <dc:subject>VCE Mathematical Methods</dc:subject>
  <dc:creator/>
  <cp:keywords>SAC, modelling, problem-solving, functions, algrebra, calculus</cp:keywords>
  <cp:lastModifiedBy>Ruta Marcinkus</cp:lastModifiedBy>
  <cp:revision>96</cp:revision>
  <dcterms:created xsi:type="dcterms:W3CDTF">2019-11-06T22:47:18Z</dcterms:created>
  <dcterms:modified xsi:type="dcterms:W3CDTF">2021-08-12T08:21:36Z</dcterms:modified>
  <cp:category>SAC, Mathematical Methods, VCE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0x0101008840106FE30D4F50BC61A726A7CA6E3800C6AB3851F4F88F40B98871D148B8EC2C</vt:lpwstr>
  </property>
</Properties>
</file>