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7" r:id="rId5"/>
    <p:sldId id="278" r:id="rId6"/>
    <p:sldId id="267" r:id="rId7"/>
    <p:sldId id="259" r:id="rId8"/>
    <p:sldId id="258" r:id="rId9"/>
    <p:sldId id="260" r:id="rId10"/>
    <p:sldId id="261" r:id="rId11"/>
    <p:sldId id="262" r:id="rId12"/>
    <p:sldId id="279" r:id="rId13"/>
    <p:sldId id="283" r:id="rId14"/>
    <p:sldId id="284" r:id="rId15"/>
    <p:sldId id="285" r:id="rId16"/>
    <p:sldId id="287" r:id="rId17"/>
    <p:sldId id="263" r:id="rId18"/>
    <p:sldId id="288" r:id="rId19"/>
    <p:sldId id="289" r:id="rId20"/>
    <p:sldId id="290" r:id="rId21"/>
    <p:sldId id="291" r:id="rId22"/>
    <p:sldId id="292" r:id="rId23"/>
    <p:sldId id="293" r:id="rId24"/>
    <p:sldId id="309" r:id="rId25"/>
    <p:sldId id="264" r:id="rId26"/>
    <p:sldId id="294" r:id="rId27"/>
    <p:sldId id="300" r:id="rId28"/>
    <p:sldId id="308" r:id="rId29"/>
    <p:sldId id="265" r:id="rId30"/>
    <p:sldId id="302" r:id="rId31"/>
    <p:sldId id="303" r:id="rId32"/>
    <p:sldId id="307" r:id="rId33"/>
    <p:sldId id="266" r:id="rId34"/>
    <p:sldId id="304" r:id="rId35"/>
    <p:sldId id="305" r:id="rId36"/>
    <p:sldId id="306" r:id="rId37"/>
    <p:sldId id="274" r:id="rId38"/>
    <p:sldId id="277" r:id="rId39"/>
  </p:sldIdLst>
  <p:sldSz cx="9144000" cy="5143500" type="screen16x9"/>
  <p:notesSz cx="6735763" cy="9866313"/>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03132"/>
    <a:srgbClr val="0099CC"/>
    <a:srgbClr val="0099E3"/>
    <a:srgbClr val="306278"/>
    <a:srgbClr val="468EAE"/>
    <a:srgbClr val="646566"/>
    <a:srgbClr val="C0C0C0"/>
    <a:srgbClr val="75AEC7"/>
    <a:srgbClr val="777879"/>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517"/>
    <p:restoredTop sz="90945"/>
  </p:normalViewPr>
  <p:slideViewPr>
    <p:cSldViewPr>
      <p:cViewPr varScale="1">
        <p:scale>
          <a:sx n="113" d="100"/>
          <a:sy n="113" d="100"/>
        </p:scale>
        <p:origin x="134" y="91"/>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e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16932"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372997"/>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16932" y="9372997"/>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16932"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898102" y="4686499"/>
            <a:ext cx="493956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372997"/>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16932" y="9372997"/>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CMvUs-923O8" TargetMode="External"/><Relationship Id="rId2" Type="http://schemas.openxmlformats.org/officeDocument/2006/relationships/hyperlink" Target="https://youtu.be/7Yl5cFp1HkU" TargetMode="External"/><Relationship Id="rId1" Type="http://schemas.openxmlformats.org/officeDocument/2006/relationships/slideLayout" Target="../slideLayouts/slideLayout2.xml"/><Relationship Id="rId4" Type="http://schemas.openxmlformats.org/officeDocument/2006/relationships/hyperlink" Target="https://www.coolmath.com/lesson-damping-functions-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0.wmf"/><Relationship Id="rId2" Type="http://schemas.openxmlformats.org/officeDocument/2006/relationships/slideLayout" Target="../slideLayouts/slideLayout2.xml"/><Relationship Id="rId16" Type="http://schemas.openxmlformats.org/officeDocument/2006/relationships/image" Target="../media/image12.wmf"/><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oleObject" Target="../embeddings/oleObject10.bin"/><Relationship Id="rId10" Type="http://schemas.openxmlformats.org/officeDocument/2006/relationships/image" Target="../media/image9.wmf"/><Relationship Id="rId4" Type="http://schemas.openxmlformats.org/officeDocument/2006/relationships/image" Target="../media/image6.emf"/><Relationship Id="rId9" Type="http://schemas.openxmlformats.org/officeDocument/2006/relationships/oleObject" Target="../embeddings/oleObject7.bin"/><Relationship Id="rId1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vcaa.vic.edu.au/curriculum/vce/vce-study-designs/specialistmathematics/advice-for-teachers/Pages/Units3and4PerformanceCriteria.asp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vcaa.vic.edu.au/curriculum/vce/vce-study-designs/mathematicalmethods/advice-for-teachers/Pages/Units3and4AssessmentTasks%E2%80%8B.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How to develop an application task</a:t>
            </a:r>
          </a:p>
        </p:txBody>
      </p:sp>
      <p:sp>
        <p:nvSpPr>
          <p:cNvPr id="5" name="Subtitle 4"/>
          <p:cNvSpPr>
            <a:spLocks noGrp="1"/>
          </p:cNvSpPr>
          <p:nvPr>
            <p:ph type="subTitle" idx="1"/>
          </p:nvPr>
        </p:nvSpPr>
        <p:spPr/>
        <p:txBody>
          <a:bodyPr/>
          <a:lstStyle/>
          <a:p>
            <a:r>
              <a:rPr lang="en-AU" dirty="0"/>
              <a:t>Mathematical Methods</a:t>
            </a:r>
          </a:p>
          <a:p>
            <a:r>
              <a:rPr lang="en-AU" dirty="0"/>
              <a:t>Unit 3</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1: Choosing the context and identifying questions of interest </a:t>
            </a:r>
          </a:p>
        </p:txBody>
      </p:sp>
      <p:sp>
        <p:nvSpPr>
          <p:cNvPr id="3" name="Content Placeholder 2"/>
          <p:cNvSpPr>
            <a:spLocks noGrp="1"/>
          </p:cNvSpPr>
          <p:nvPr>
            <p:ph idx="1"/>
          </p:nvPr>
        </p:nvSpPr>
        <p:spPr/>
        <p:txBody>
          <a:bodyPr/>
          <a:lstStyle/>
          <a:p>
            <a:r>
              <a:rPr lang="en-AU" b="0" dirty="0">
                <a:solidFill>
                  <a:srgbClr val="0099CC"/>
                </a:solidFill>
              </a:rPr>
              <a:t>Questions of interest include</a:t>
            </a:r>
          </a:p>
          <a:p>
            <a:pPr marL="476250" lvl="1" indent="0">
              <a:buNone/>
            </a:pPr>
            <a:r>
              <a:rPr lang="en-AU" b="0" dirty="0"/>
              <a:t>- what dose of a drug should be given to the patient?</a:t>
            </a:r>
          </a:p>
          <a:p>
            <a:pPr marL="476250" lvl="1" indent="0">
              <a:buNone/>
            </a:pPr>
            <a:r>
              <a:rPr lang="en-AU" b="0" dirty="0"/>
              <a:t>- how unwell does the patient have to be to be administered a drug?</a:t>
            </a:r>
          </a:p>
          <a:p>
            <a:pPr marL="476250" lvl="1" indent="0">
              <a:buNone/>
            </a:pPr>
            <a:r>
              <a:rPr lang="en-AU" b="0" dirty="0"/>
              <a:t>- how long does the dose take to work?</a:t>
            </a:r>
          </a:p>
          <a:p>
            <a:pPr marL="476250" lvl="1" indent="0">
              <a:buNone/>
            </a:pPr>
            <a:r>
              <a:rPr lang="en-AU" b="0" dirty="0"/>
              <a:t>- how many doses does the patient need over what period of time?</a:t>
            </a:r>
          </a:p>
          <a:p>
            <a:pPr marL="476250" lvl="1" indent="0">
              <a:buNone/>
            </a:pPr>
            <a:r>
              <a:rPr lang="en-AU" b="0" dirty="0"/>
              <a:t>- what is the maximum concentration of the drug in the patient’s system and is this safe? </a:t>
            </a:r>
            <a:r>
              <a:rPr lang="en-AU" sz="1600" b="0" dirty="0">
                <a:solidFill>
                  <a:srgbClr val="306278"/>
                </a:solidFill>
              </a:rPr>
              <a:t>																</a:t>
            </a:r>
            <a:endParaRPr lang="en-AU" sz="1000" b="0" dirty="0">
              <a:solidFill>
                <a:srgbClr val="0099CC"/>
              </a:solidFill>
            </a:endParaRPr>
          </a:p>
        </p:txBody>
      </p:sp>
    </p:spTree>
    <p:extLst>
      <p:ext uri="{BB962C8B-B14F-4D97-AF65-F5344CB8AC3E}">
        <p14:creationId xmlns:p14="http://schemas.microsoft.com/office/powerpoint/2010/main" val="4180601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1: Choosing the context and identifying questions of interest </a:t>
            </a:r>
          </a:p>
        </p:txBody>
      </p:sp>
      <p:sp>
        <p:nvSpPr>
          <p:cNvPr id="3" name="Content Placeholder 2"/>
          <p:cNvSpPr>
            <a:spLocks noGrp="1"/>
          </p:cNvSpPr>
          <p:nvPr>
            <p:ph idx="1"/>
          </p:nvPr>
        </p:nvSpPr>
        <p:spPr/>
        <p:txBody>
          <a:bodyPr/>
          <a:lstStyle/>
          <a:p>
            <a:r>
              <a:rPr lang="en-AU" b="0" dirty="0">
                <a:solidFill>
                  <a:srgbClr val="0099CC"/>
                </a:solidFill>
              </a:rPr>
              <a:t>Identify relevant data and source(s)</a:t>
            </a:r>
          </a:p>
          <a:p>
            <a:pPr marL="0" indent="0">
              <a:buNone/>
            </a:pPr>
            <a:r>
              <a:rPr lang="en-AU" sz="2000" b="0" dirty="0"/>
              <a:t>	- reports about doses of certain drugs given in various scenarios, 	  for example, an episode of spread of a disease</a:t>
            </a:r>
          </a:p>
          <a:p>
            <a:r>
              <a:rPr lang="en-AU" b="0" dirty="0">
                <a:solidFill>
                  <a:srgbClr val="0099CC"/>
                </a:solidFill>
              </a:rPr>
              <a:t>Give the task a title</a:t>
            </a:r>
          </a:p>
          <a:p>
            <a:pPr marL="457200" lvl="1" indent="0">
              <a:buNone/>
            </a:pPr>
            <a:r>
              <a:rPr lang="en-AU" dirty="0"/>
              <a:t>	- The title is ‘Drug Concentrations’ </a:t>
            </a:r>
          </a:p>
          <a:p>
            <a:pPr marL="457200" lvl="1" indent="0">
              <a:buNone/>
            </a:pPr>
            <a:r>
              <a:rPr lang="en-AU" dirty="0"/>
              <a:t>								</a:t>
            </a:r>
          </a:p>
        </p:txBody>
      </p:sp>
    </p:spTree>
    <p:extLst>
      <p:ext uri="{BB962C8B-B14F-4D97-AF65-F5344CB8AC3E}">
        <p14:creationId xmlns:p14="http://schemas.microsoft.com/office/powerpoint/2010/main" val="21299452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1470"/>
            <a:ext cx="8712968" cy="864096"/>
          </a:xfrm>
        </p:spPr>
        <p:txBody>
          <a:bodyPr/>
          <a:lstStyle/>
          <a:p>
            <a:r>
              <a:rPr lang="en-AU" dirty="0"/>
              <a:t>Video 1: Drug Concentrations</a:t>
            </a:r>
          </a:p>
        </p:txBody>
      </p:sp>
      <p:sp>
        <p:nvSpPr>
          <p:cNvPr id="3" name="Content Placeholder 2"/>
          <p:cNvSpPr>
            <a:spLocks noGrp="1"/>
          </p:cNvSpPr>
          <p:nvPr>
            <p:ph idx="1"/>
          </p:nvPr>
        </p:nvSpPr>
        <p:spPr>
          <a:xfrm>
            <a:off x="179512" y="843558"/>
            <a:ext cx="8712968" cy="3614142"/>
          </a:xfrm>
        </p:spPr>
        <p:txBody>
          <a:bodyPr/>
          <a:lstStyle/>
          <a:p>
            <a:pPr marL="0" indent="0">
              <a:buNone/>
            </a:pPr>
            <a:r>
              <a:rPr lang="en-AU" dirty="0">
                <a:solidFill>
                  <a:srgbClr val="0099CC"/>
                </a:solidFill>
              </a:rPr>
              <a:t>Damping functions </a:t>
            </a:r>
            <a:r>
              <a:rPr lang="en-AU" b="0" dirty="0">
                <a:solidFill>
                  <a:srgbClr val="0099CC"/>
                </a:solidFill>
              </a:rPr>
              <a:t>are an interesting area of mathematics to investigate</a:t>
            </a:r>
          </a:p>
          <a:p>
            <a:r>
              <a:rPr lang="en-AU" sz="2000" b="0" dirty="0"/>
              <a:t>an exponential function provides mathematical interest where the reducing or rising to a horizontal asymptote is a significant feature</a:t>
            </a:r>
          </a:p>
          <a:p>
            <a:r>
              <a:rPr lang="en-AU" sz="2000" b="0" dirty="0"/>
              <a:t>a circular function provides a function with a periodic/cyclic nature using knowledge of particular functions it is valid to investigate the sum, difference, or product of these functions.</a:t>
            </a:r>
          </a:p>
          <a:p>
            <a:r>
              <a:rPr lang="en-AU" sz="2000" b="0" dirty="0"/>
              <a:t>a product of an exponential and circular function creates a non-constant amplitude</a:t>
            </a:r>
          </a:p>
          <a:p>
            <a:pPr marL="0" indent="0">
              <a:buNone/>
            </a:pPr>
            <a:r>
              <a:rPr lang="en-AU" sz="2000" b="0" dirty="0"/>
              <a:t>								</a:t>
            </a:r>
            <a:endParaRPr lang="en-AU" sz="1400" b="0" dirty="0">
              <a:solidFill>
                <a:schemeClr val="tx1"/>
              </a:solidFill>
            </a:endParaRPr>
          </a:p>
        </p:txBody>
      </p:sp>
    </p:spTree>
    <p:extLst>
      <p:ext uri="{BB962C8B-B14F-4D97-AF65-F5344CB8AC3E}">
        <p14:creationId xmlns:p14="http://schemas.microsoft.com/office/powerpoint/2010/main" val="1430590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1: Drug Concentrations/</a:t>
            </a:r>
            <a:br>
              <a:rPr lang="en-AU" dirty="0"/>
            </a:br>
            <a:r>
              <a:rPr lang="en-AU" sz="2400" dirty="0"/>
              <a:t>Stimulus/Resources</a:t>
            </a:r>
          </a:p>
        </p:txBody>
      </p:sp>
      <p:sp>
        <p:nvSpPr>
          <p:cNvPr id="3" name="Content Placeholder 2"/>
          <p:cNvSpPr>
            <a:spLocks noGrp="1"/>
          </p:cNvSpPr>
          <p:nvPr>
            <p:ph idx="1"/>
          </p:nvPr>
        </p:nvSpPr>
        <p:spPr/>
        <p:txBody>
          <a:bodyPr/>
          <a:lstStyle/>
          <a:p>
            <a:r>
              <a:rPr lang="en-US" sz="2000" b="0" dirty="0"/>
              <a:t>A discussion of forces needed to maintain a constant amplitude: </a:t>
            </a:r>
          </a:p>
          <a:p>
            <a:pPr marL="0" indent="0">
              <a:buNone/>
            </a:pPr>
            <a:r>
              <a:rPr lang="en-US" sz="2000" b="0" dirty="0"/>
              <a:t>Bells, Opera Singers, and the Tacoma Narrows Bridge - Resonance is Everywhere! </a:t>
            </a:r>
          </a:p>
          <a:p>
            <a:pPr marL="0" indent="0">
              <a:buNone/>
            </a:pPr>
            <a:r>
              <a:rPr lang="en-AU" sz="2000" b="0" dirty="0">
                <a:solidFill>
                  <a:schemeClr val="tx1"/>
                </a:solidFill>
                <a:hlinkClick r:id="rId2"/>
              </a:rPr>
              <a:t>https://youtu.be/7Yl5cFp1HkU</a:t>
            </a:r>
            <a:endParaRPr lang="en-AU" sz="2000" b="0" dirty="0">
              <a:solidFill>
                <a:schemeClr val="tx1"/>
              </a:solidFill>
            </a:endParaRPr>
          </a:p>
          <a:p>
            <a:r>
              <a:rPr lang="en-AU" sz="2000" b="0" dirty="0"/>
              <a:t>Damped Trig Functions</a:t>
            </a:r>
          </a:p>
          <a:p>
            <a:pPr marL="0" indent="0">
              <a:buNone/>
            </a:pPr>
            <a:r>
              <a:rPr lang="en-AU" sz="2000" b="0" dirty="0">
                <a:hlinkClick r:id="rId3"/>
              </a:rPr>
              <a:t>https://youtu.be/CMvUs-923O8</a:t>
            </a:r>
            <a:endParaRPr lang="en-AU" sz="2000" b="0" dirty="0"/>
          </a:p>
          <a:p>
            <a:r>
              <a:rPr lang="en-AU" sz="2000" b="0" dirty="0"/>
              <a:t>Damping Functions 1-Cool Math for kids .com</a:t>
            </a:r>
          </a:p>
          <a:p>
            <a:pPr marL="0" indent="0">
              <a:buNone/>
            </a:pPr>
            <a:r>
              <a:rPr lang="en-AU" sz="2000" b="0" dirty="0">
                <a:hlinkClick r:id="rId4"/>
              </a:rPr>
              <a:t>https://www.coolmath.com/lesson-damping-functions-1</a:t>
            </a:r>
            <a:r>
              <a:rPr lang="en-AU" sz="2000" b="0" dirty="0"/>
              <a:t>		            					</a:t>
            </a:r>
          </a:p>
          <a:p>
            <a:pPr marL="0" indent="0">
              <a:buNone/>
            </a:pPr>
            <a:endParaRPr lang="en-AU" sz="2000" b="0" dirty="0"/>
          </a:p>
          <a:p>
            <a:pPr marL="0" indent="0">
              <a:buNone/>
            </a:pPr>
            <a:endParaRPr lang="en-AU" sz="2000" b="0" dirty="0"/>
          </a:p>
          <a:p>
            <a:pPr marL="0" indent="0">
              <a:buNone/>
            </a:pPr>
            <a:endParaRPr lang="en-AU" sz="2000" b="0" dirty="0">
              <a:solidFill>
                <a:schemeClr val="tx1"/>
              </a:solidFill>
            </a:endParaRPr>
          </a:p>
          <a:p>
            <a:pPr marL="0" indent="0">
              <a:buNone/>
            </a:pPr>
            <a:endParaRPr lang="en-AU" sz="2000" b="0" dirty="0">
              <a:solidFill>
                <a:schemeClr val="tx1"/>
              </a:solidFill>
            </a:endParaRPr>
          </a:p>
          <a:p>
            <a:endParaRPr lang="en-AU" dirty="0"/>
          </a:p>
        </p:txBody>
      </p:sp>
    </p:spTree>
    <p:extLst>
      <p:ext uri="{BB962C8B-B14F-4D97-AF65-F5344CB8AC3E}">
        <p14:creationId xmlns:p14="http://schemas.microsoft.com/office/powerpoint/2010/main" val="395228973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2: Component 1</a:t>
            </a:r>
          </a:p>
        </p:txBody>
      </p:sp>
      <p:sp>
        <p:nvSpPr>
          <p:cNvPr id="3" name="Content Placeholder 2"/>
          <p:cNvSpPr>
            <a:spLocks noGrp="1"/>
          </p:cNvSpPr>
          <p:nvPr>
            <p:ph idx="1"/>
          </p:nvPr>
        </p:nvSpPr>
        <p:spPr/>
        <p:txBody>
          <a:bodyPr/>
          <a:lstStyle/>
          <a:p>
            <a:r>
              <a:rPr lang="en-AU" sz="2000" b="0" dirty="0"/>
              <a:t>Identify context, assumptions, variables, functions,  parameters, constraints and conditions</a:t>
            </a:r>
          </a:p>
          <a:p>
            <a:r>
              <a:rPr lang="en-AU" sz="2000" b="0" dirty="0"/>
              <a:t>State questions of interest and related analysis</a:t>
            </a:r>
          </a:p>
          <a:p>
            <a:r>
              <a:rPr lang="en-AU" sz="2000" b="0" dirty="0"/>
              <a:t>Identify relevant content</a:t>
            </a:r>
          </a:p>
          <a:p>
            <a:r>
              <a:rPr lang="en-AU" sz="2000" b="0" dirty="0"/>
              <a:t>State analysis required for this component and specify parts of the task for this component</a:t>
            </a:r>
          </a:p>
          <a:p>
            <a:r>
              <a:rPr lang="en-AU" sz="2000" b="0" dirty="0"/>
              <a:t>Show written version of Component 1</a:t>
            </a:r>
          </a:p>
          <a:p>
            <a:endParaRPr lang="en-AU" dirty="0"/>
          </a:p>
        </p:txBody>
      </p:sp>
    </p:spTree>
    <p:extLst>
      <p:ext uri="{BB962C8B-B14F-4D97-AF65-F5344CB8AC3E}">
        <p14:creationId xmlns:p14="http://schemas.microsoft.com/office/powerpoint/2010/main" val="397511556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2: Component 1</a:t>
            </a:r>
          </a:p>
        </p:txBody>
      </p:sp>
      <p:sp>
        <p:nvSpPr>
          <p:cNvPr id="3" name="Content Placeholder 2"/>
          <p:cNvSpPr>
            <a:spLocks noGrp="1"/>
          </p:cNvSpPr>
          <p:nvPr>
            <p:ph idx="1"/>
          </p:nvPr>
        </p:nvSpPr>
        <p:spPr>
          <a:xfrm>
            <a:off x="179512" y="1485900"/>
            <a:ext cx="8208912" cy="2598018"/>
          </a:xfrm>
        </p:spPr>
        <p:txBody>
          <a:bodyPr/>
          <a:lstStyle/>
          <a:p>
            <a:r>
              <a:rPr lang="en-AU" b="0" dirty="0">
                <a:solidFill>
                  <a:srgbClr val="0099CC"/>
                </a:solidFill>
              </a:rPr>
              <a:t>Identify context, assumptions, variables, functions,  parameters, constraints and conditions</a:t>
            </a:r>
          </a:p>
          <a:p>
            <a:endParaRPr lang="en-AU" b="0" dirty="0">
              <a:solidFill>
                <a:schemeClr val="accent6">
                  <a:lumMod val="75000"/>
                </a:schemeClr>
              </a:solidFill>
            </a:endParaRPr>
          </a:p>
          <a:p>
            <a:endParaRPr lang="en-AU" sz="2000" b="0" dirty="0"/>
          </a:p>
          <a:p>
            <a:endParaRPr lang="en-AU" sz="2000" b="0" dirty="0"/>
          </a:p>
          <a:p>
            <a:endParaRPr lang="en-AU" sz="2000" b="0" dirty="0"/>
          </a:p>
          <a:p>
            <a:endParaRPr lang="en-AU" sz="2000" b="0" dirty="0"/>
          </a:p>
          <a:p>
            <a:pPr marL="0" indent="0">
              <a:buNone/>
            </a:pPr>
            <a:r>
              <a:rPr lang="en-AU" b="0" dirty="0"/>
              <a:t>								</a:t>
            </a:r>
            <a:endParaRPr lang="en-AU" sz="1400" dirty="0"/>
          </a:p>
        </p:txBody>
      </p:sp>
      <p:sp>
        <p:nvSpPr>
          <p:cNvPr id="5" name="Rectangle 4"/>
          <p:cNvSpPr/>
          <p:nvPr/>
        </p:nvSpPr>
        <p:spPr>
          <a:xfrm>
            <a:off x="420891" y="1779662"/>
            <a:ext cx="8712968" cy="2600712"/>
          </a:xfrm>
          <a:prstGeom prst="rect">
            <a:avLst/>
          </a:prstGeom>
        </p:spPr>
        <p:txBody>
          <a:bodyPr wrap="square">
            <a:spAutoFit/>
          </a:bodyPr>
          <a:lstStyle/>
          <a:p>
            <a:pPr>
              <a:lnSpc>
                <a:spcPct val="115000"/>
              </a:lnSpc>
              <a:spcAft>
                <a:spcPts val="1000"/>
              </a:spcAft>
            </a:pPr>
            <a:endParaRPr lang="en-US" sz="20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1000"/>
              </a:spcAft>
            </a:pPr>
            <a:r>
              <a:rPr lang="en-US" sz="2000" dirty="0">
                <a:solidFill>
                  <a:srgbClr val="303132"/>
                </a:solidFill>
                <a:latin typeface="Arial" panose="020B0604020202020204" pitchFamily="34" charset="0"/>
                <a:ea typeface="Arial" panose="020B0604020202020204" pitchFamily="34" charset="0"/>
                <a:cs typeface="Times New Roman" panose="02020603050405020304" pitchFamily="18" charset="0"/>
              </a:rPr>
              <a:t>A context such as the following can be used to investigate drug absorption, using a product function model involving circular functions and exponential functions.</a:t>
            </a:r>
          </a:p>
          <a:p>
            <a:pPr>
              <a:lnSpc>
                <a:spcPct val="115000"/>
              </a:lnSpc>
              <a:spcAft>
                <a:spcPts val="1000"/>
              </a:spcAft>
            </a:pPr>
            <a:r>
              <a:rPr lang="en-US" sz="2000" dirty="0">
                <a:solidFill>
                  <a:srgbClr val="303132"/>
                </a:solidFill>
                <a:latin typeface="Arial" panose="020B0604020202020204" pitchFamily="34" charset="0"/>
                <a:ea typeface="Arial" panose="020B0604020202020204" pitchFamily="34" charset="0"/>
                <a:cs typeface="Times New Roman" panose="02020603050405020304" pitchFamily="18" charset="0"/>
              </a:rPr>
              <a:t>Consider the function with rule </a:t>
            </a:r>
          </a:p>
          <a:p>
            <a:pPr>
              <a:lnSpc>
                <a:spcPct val="115000"/>
              </a:lnSpc>
              <a:spcAft>
                <a:spcPts val="1000"/>
              </a:spcAft>
            </a:pPr>
            <a:r>
              <a:rPr lang="en-AU" sz="2000" dirty="0">
                <a:latin typeface="Arial" panose="020B0604020202020204" pitchFamily="34" charset="0"/>
                <a:ea typeface="Arial" panose="020B0604020202020204" pitchFamily="34" charset="0"/>
                <a:cs typeface="Times New Roman" panose="02020603050405020304" pitchFamily="18" charset="0"/>
              </a:rPr>
              <a:t>    </a:t>
            </a:r>
          </a:p>
        </p:txBody>
      </p:sp>
      <p:graphicFrame>
        <p:nvGraphicFramePr>
          <p:cNvPr id="8" name="Object 7"/>
          <p:cNvGraphicFramePr>
            <a:graphicFrameLocks noChangeAspect="1"/>
          </p:cNvGraphicFramePr>
          <p:nvPr>
            <p:extLst>
              <p:ext uri="{D42A27DB-BD31-4B8C-83A1-F6EECF244321}">
                <p14:modId xmlns:p14="http://schemas.microsoft.com/office/powerpoint/2010/main" val="607739516"/>
              </p:ext>
            </p:extLst>
          </p:nvPr>
        </p:nvGraphicFramePr>
        <p:xfrm>
          <a:off x="3913279" y="3795886"/>
          <a:ext cx="1728192" cy="374789"/>
        </p:xfrm>
        <a:graphic>
          <a:graphicData uri="http://schemas.openxmlformats.org/presentationml/2006/ole">
            <mc:AlternateContent xmlns:mc="http://schemas.openxmlformats.org/markup-compatibility/2006">
              <mc:Choice xmlns:v="urn:schemas-microsoft-com:vml" Requires="v">
                <p:oleObj spid="_x0000_s1089" name="Equation" r:id="rId3" imgW="1054100" imgH="228600" progId="Equation.DSMT4">
                  <p:embed/>
                </p:oleObj>
              </mc:Choice>
              <mc:Fallback>
                <p:oleObj name="Equation" r:id="rId3" imgW="10541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3279" y="3795886"/>
                        <a:ext cx="1728192" cy="374789"/>
                      </a:xfrm>
                      <a:prstGeom prst="rect">
                        <a:avLst/>
                      </a:prstGeom>
                      <a:noFill/>
                    </p:spPr>
                  </p:pic>
                </p:oleObj>
              </mc:Fallback>
            </mc:AlternateContent>
          </a:graphicData>
        </a:graphic>
      </p:graphicFrame>
    </p:spTree>
    <p:extLst>
      <p:ext uri="{BB962C8B-B14F-4D97-AF65-F5344CB8AC3E}">
        <p14:creationId xmlns:p14="http://schemas.microsoft.com/office/powerpoint/2010/main" val="21092128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2: Component 1</a:t>
            </a:r>
          </a:p>
        </p:txBody>
      </p:sp>
      <p:sp>
        <p:nvSpPr>
          <p:cNvPr id="3" name="Content Placeholder 2"/>
          <p:cNvSpPr>
            <a:spLocks noGrp="1"/>
          </p:cNvSpPr>
          <p:nvPr>
            <p:ph idx="1"/>
          </p:nvPr>
        </p:nvSpPr>
        <p:spPr>
          <a:xfrm>
            <a:off x="323528" y="1266705"/>
            <a:ext cx="8136904" cy="1152128"/>
          </a:xfrm>
        </p:spPr>
        <p:txBody>
          <a:bodyPr/>
          <a:lstStyle/>
          <a:p>
            <a:r>
              <a:rPr lang="en-AU" b="0" dirty="0">
                <a:solidFill>
                  <a:srgbClr val="0099CC"/>
                </a:solidFill>
              </a:rPr>
              <a:t>State questions of interest and related analysis</a:t>
            </a:r>
          </a:p>
          <a:p>
            <a:pPr marL="0" indent="0">
              <a:buNone/>
            </a:pPr>
            <a:endParaRPr lang="en-AU" b="0" dirty="0">
              <a:solidFill>
                <a:schemeClr val="accent6">
                  <a:lumMod val="75000"/>
                </a:schemeClr>
              </a:solidFill>
            </a:endParaRPr>
          </a:p>
          <a:p>
            <a:pPr marL="0" indent="0">
              <a:buNone/>
            </a:pPr>
            <a:endParaRPr lang="en-AU" b="0" dirty="0">
              <a:solidFill>
                <a:schemeClr val="accent6">
                  <a:lumMod val="75000"/>
                </a:schemeClr>
              </a:solidFill>
            </a:endParaRPr>
          </a:p>
          <a:p>
            <a:pPr marL="0" indent="0">
              <a:buNone/>
            </a:pPr>
            <a:endParaRPr lang="en-AU" sz="1400" b="0" dirty="0"/>
          </a:p>
          <a:p>
            <a:pPr marL="0" indent="0">
              <a:buNone/>
            </a:pPr>
            <a:endParaRPr lang="en-AU" sz="1400" b="0" dirty="0"/>
          </a:p>
          <a:p>
            <a:pPr marL="0" indent="0">
              <a:buNone/>
            </a:pPr>
            <a:endParaRPr lang="en-AU" sz="1400" b="0" dirty="0"/>
          </a:p>
          <a:p>
            <a:pPr marL="0" indent="0">
              <a:buNone/>
            </a:pPr>
            <a:r>
              <a:rPr lang="en-AU" sz="1400" b="0" dirty="0"/>
              <a:t>								</a:t>
            </a:r>
          </a:p>
          <a:p>
            <a:pPr marL="0" indent="0">
              <a:buNone/>
            </a:pPr>
            <a:endParaRPr lang="en-AU" sz="1400" b="0" dirty="0"/>
          </a:p>
          <a:p>
            <a:pPr marL="0" indent="0">
              <a:buNone/>
            </a:pPr>
            <a:endParaRPr lang="en-AU" sz="1400" b="0" dirty="0"/>
          </a:p>
          <a:p>
            <a:pPr marL="0" indent="0">
              <a:buNone/>
            </a:pPr>
            <a:r>
              <a:rPr lang="en-AU" sz="1400" b="0" dirty="0"/>
              <a:t>                                                                                                                                                       </a:t>
            </a:r>
          </a:p>
        </p:txBody>
      </p:sp>
      <p:sp>
        <p:nvSpPr>
          <p:cNvPr id="6" name="Rectangle 5"/>
          <p:cNvSpPr/>
          <p:nvPr/>
        </p:nvSpPr>
        <p:spPr>
          <a:xfrm>
            <a:off x="395536" y="1858866"/>
            <a:ext cx="8280920" cy="2246769"/>
          </a:xfrm>
          <a:prstGeom prst="rect">
            <a:avLst/>
          </a:prstGeom>
        </p:spPr>
        <p:txBody>
          <a:bodyPr wrap="square">
            <a:spAutoFit/>
          </a:bodyPr>
          <a:lstStyle/>
          <a:p>
            <a:r>
              <a:rPr lang="en-US" sz="2000" dirty="0">
                <a:solidFill>
                  <a:srgbClr val="303132"/>
                </a:solidFill>
                <a:latin typeface="Arial" panose="020B0604020202020204" pitchFamily="34" charset="0"/>
                <a:ea typeface="Arial" panose="020B0604020202020204" pitchFamily="34" charset="0"/>
                <a:cs typeface="Times New Roman" panose="02020603050405020304" pitchFamily="18" charset="0"/>
              </a:rPr>
              <a:t>For each of the following functions, the behaviour and variety of shapes of their graphs is to be investigated. </a:t>
            </a:r>
          </a:p>
          <a:p>
            <a:endParaRPr lang="en-US" sz="2000" dirty="0">
              <a:solidFill>
                <a:srgbClr val="303132"/>
              </a:solidFill>
              <a:latin typeface="Arial" panose="020B0604020202020204" pitchFamily="34" charset="0"/>
              <a:ea typeface="Arial" panose="020B0604020202020204" pitchFamily="34" charset="0"/>
              <a:cs typeface="Times New Roman" panose="02020603050405020304" pitchFamily="18" charset="0"/>
            </a:endParaRPr>
          </a:p>
          <a:p>
            <a:r>
              <a:rPr lang="en-US" sz="2000" dirty="0">
                <a:solidFill>
                  <a:srgbClr val="303132"/>
                </a:solidFill>
                <a:latin typeface="Arial" panose="020B0604020202020204" pitchFamily="34" charset="0"/>
                <a:ea typeface="Arial" panose="020B0604020202020204" pitchFamily="34" charset="0"/>
                <a:cs typeface="Times New Roman" panose="02020603050405020304" pitchFamily="18" charset="0"/>
              </a:rPr>
              <a:t>The modelling domain and corresponding range should be identified, as well as key features such as axis intercepts, stationary points and points of inflection, symmetry, asymptotes, and the shape of the graph over its natural domain, using the derivative function for analysis as applicable.</a:t>
            </a:r>
            <a:endParaRPr lang="en-AU" sz="2000" dirty="0">
              <a:solidFill>
                <a:srgbClr val="303132"/>
              </a:solidFill>
            </a:endParaRPr>
          </a:p>
        </p:txBody>
      </p:sp>
    </p:spTree>
    <p:extLst>
      <p:ext uri="{BB962C8B-B14F-4D97-AF65-F5344CB8AC3E}">
        <p14:creationId xmlns:p14="http://schemas.microsoft.com/office/powerpoint/2010/main" val="371352391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2: Component 1</a:t>
            </a:r>
          </a:p>
        </p:txBody>
      </p:sp>
      <p:sp>
        <p:nvSpPr>
          <p:cNvPr id="3" name="Content Placeholder 2"/>
          <p:cNvSpPr>
            <a:spLocks noGrp="1"/>
          </p:cNvSpPr>
          <p:nvPr>
            <p:ph idx="1"/>
          </p:nvPr>
        </p:nvSpPr>
        <p:spPr>
          <a:xfrm>
            <a:off x="179512" y="1131590"/>
            <a:ext cx="7992888" cy="2736304"/>
          </a:xfrm>
        </p:spPr>
        <p:txBody>
          <a:bodyPr/>
          <a:lstStyle/>
          <a:p>
            <a:r>
              <a:rPr lang="en-AU" b="0" dirty="0">
                <a:solidFill>
                  <a:srgbClr val="0099CC"/>
                </a:solidFill>
              </a:rPr>
              <a:t>Identify relevant content</a:t>
            </a:r>
          </a:p>
          <a:p>
            <a:r>
              <a:rPr lang="en-AU" b="0" dirty="0">
                <a:solidFill>
                  <a:srgbClr val="0099CC"/>
                </a:solidFill>
              </a:rPr>
              <a:t>State analysis required for this component and specify parts of the task for this component</a:t>
            </a:r>
          </a:p>
          <a:p>
            <a:pPr marL="0" indent="0">
              <a:buNone/>
            </a:pPr>
            <a:endParaRPr lang="en-AU" sz="2000" b="0" dirty="0"/>
          </a:p>
          <a:p>
            <a:pPr marL="0" indent="0">
              <a:buNone/>
            </a:pPr>
            <a:endParaRPr lang="en-AU" dirty="0"/>
          </a:p>
        </p:txBody>
      </p:sp>
      <p:sp>
        <p:nvSpPr>
          <p:cNvPr id="6" name="Rectangle 5"/>
          <p:cNvSpPr/>
          <p:nvPr/>
        </p:nvSpPr>
        <p:spPr>
          <a:xfrm>
            <a:off x="179512" y="1988840"/>
            <a:ext cx="8707787" cy="2616101"/>
          </a:xfrm>
          <a:prstGeom prst="rect">
            <a:avLst/>
          </a:prstGeom>
        </p:spPr>
        <p:txBody>
          <a:bodyPr wrap="square">
            <a:spAutoFit/>
          </a:bodyPr>
          <a:lstStyle/>
          <a:p>
            <a:pPr>
              <a:spcAft>
                <a:spcPts val="0"/>
              </a:spcAft>
            </a:pPr>
            <a:endParaRPr lang="en-US" dirty="0">
              <a:solidFill>
                <a:srgbClr val="303132"/>
              </a:solidFill>
              <a:latin typeface="Arial" panose="020B0604020202020204" pitchFamily="34" charset="0"/>
              <a:ea typeface="Arial" panose="020B0604020202020204" pitchFamily="34" charset="0"/>
            </a:endParaRPr>
          </a:p>
          <a:p>
            <a:pPr>
              <a:spcAft>
                <a:spcPts val="0"/>
              </a:spcAft>
            </a:pPr>
            <a:r>
              <a:rPr lang="en-US" sz="2000" dirty="0">
                <a:solidFill>
                  <a:srgbClr val="303132"/>
                </a:solidFill>
                <a:latin typeface="Arial" panose="020B0604020202020204" pitchFamily="34" charset="0"/>
                <a:ea typeface="Arial" panose="020B0604020202020204" pitchFamily="34" charset="0"/>
              </a:rPr>
              <a:t>The task will begin with an investigation of a graph that might model the concentration of a certain drug in a patient’s system over time. The use of parameters in the family of the function, gives students the opportunity to explore the effect the size of parameters have on the graph and hence on the magnitude of the drug in a patient’s system over time. </a:t>
            </a:r>
          </a:p>
          <a:p>
            <a:pPr>
              <a:spcAft>
                <a:spcPts val="0"/>
              </a:spcAft>
            </a:pPr>
            <a:r>
              <a:rPr lang="en-US" sz="2000" dirty="0">
                <a:solidFill>
                  <a:srgbClr val="303132"/>
                </a:solidFill>
                <a:latin typeface="Arial" panose="020B0604020202020204" pitchFamily="34" charset="0"/>
                <a:ea typeface="Arial" panose="020B0604020202020204" pitchFamily="34" charset="0"/>
              </a:rPr>
              <a:t>Students then explore a similar function that may model the situation more closely.   </a:t>
            </a:r>
            <a:endParaRPr lang="en-AU" sz="2000" dirty="0">
              <a:solidFill>
                <a:srgbClr val="303132"/>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647652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2: Component 1</a:t>
            </a:r>
          </a:p>
        </p:txBody>
      </p:sp>
      <p:sp>
        <p:nvSpPr>
          <p:cNvPr id="3" name="Content Placeholder 2"/>
          <p:cNvSpPr>
            <a:spLocks noGrp="1"/>
          </p:cNvSpPr>
          <p:nvPr>
            <p:ph idx="1"/>
          </p:nvPr>
        </p:nvSpPr>
        <p:spPr>
          <a:xfrm>
            <a:off x="179512" y="1268760"/>
            <a:ext cx="8280920" cy="498055"/>
          </a:xfrm>
        </p:spPr>
        <p:txBody>
          <a:bodyPr/>
          <a:lstStyle/>
          <a:p>
            <a:r>
              <a:rPr lang="en-AU" b="0" dirty="0">
                <a:solidFill>
                  <a:srgbClr val="0099CC"/>
                </a:solidFill>
              </a:rPr>
              <a:t>Written version of Component 1</a:t>
            </a:r>
          </a:p>
          <a:p>
            <a:pPr marL="0" indent="0">
              <a:buNone/>
            </a:pPr>
            <a:endParaRPr lang="en-AU" dirty="0"/>
          </a:p>
        </p:txBody>
      </p:sp>
      <p:graphicFrame>
        <p:nvGraphicFramePr>
          <p:cNvPr id="5" name="Object 4"/>
          <p:cNvGraphicFramePr>
            <a:graphicFrameLocks noChangeAspect="1"/>
          </p:cNvGraphicFramePr>
          <p:nvPr>
            <p:extLst>
              <p:ext uri="{D42A27DB-BD31-4B8C-83A1-F6EECF244321}">
                <p14:modId xmlns:p14="http://schemas.microsoft.com/office/powerpoint/2010/main" val="3895895884"/>
              </p:ext>
            </p:extLst>
          </p:nvPr>
        </p:nvGraphicFramePr>
        <p:xfrm>
          <a:off x="3936938" y="1830123"/>
          <a:ext cx="1355142" cy="293886"/>
        </p:xfrm>
        <a:graphic>
          <a:graphicData uri="http://schemas.openxmlformats.org/presentationml/2006/ole">
            <mc:AlternateContent xmlns:mc="http://schemas.openxmlformats.org/markup-compatibility/2006">
              <mc:Choice xmlns:v="urn:schemas-microsoft-com:vml" Requires="v">
                <p:oleObj spid="_x0000_s2171" name="Equation" r:id="rId3" imgW="1054100" imgH="228600" progId="Equation.DSMT4">
                  <p:embed/>
                </p:oleObj>
              </mc:Choice>
              <mc:Fallback>
                <p:oleObj name="Equation" r:id="rId3" imgW="105410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938" y="1830123"/>
                        <a:ext cx="1355142" cy="293886"/>
                      </a:xfrm>
                      <a:prstGeom prst="rect">
                        <a:avLst/>
                      </a:prstGeom>
                      <a:noFill/>
                    </p:spPr>
                  </p:pic>
                </p:oleObj>
              </mc:Fallback>
            </mc:AlternateContent>
          </a:graphicData>
        </a:graphic>
      </p:graphicFrame>
      <p:sp>
        <p:nvSpPr>
          <p:cNvPr id="7" name="Rectangle 3"/>
          <p:cNvSpPr>
            <a:spLocks noChangeArrowheads="1"/>
          </p:cNvSpPr>
          <p:nvPr/>
        </p:nvSpPr>
        <p:spPr bwMode="auto">
          <a:xfrm>
            <a:off x="323528" y="-1114503"/>
            <a:ext cx="7704856"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03132"/>
                </a:solidFill>
                <a:effectLst/>
                <a:latin typeface="Arial" panose="020B0604020202020204" pitchFamily="34" charset="0"/>
                <a:ea typeface="Arial" panose="020B0604020202020204" pitchFamily="34" charset="0"/>
                <a:cs typeface="Arial" panose="020B0604020202020204" pitchFamily="34" charset="0"/>
              </a:rPr>
              <a:t>Consider the function with rule</a:t>
            </a:r>
            <a:endParaRPr kumimoji="0" lang="en-US" altLang="en-US" sz="2000" b="0" i="0" u="none" strike="noStrike" cap="none" normalizeH="0" baseline="0" dirty="0">
              <a:ln>
                <a:noFill/>
              </a:ln>
              <a:solidFill>
                <a:srgbClr val="303132"/>
              </a:solidFill>
              <a:effectLst/>
              <a:latin typeface="Arial" panose="020B0604020202020204" pitchFamily="34" charset="0"/>
            </a:endParaRPr>
          </a:p>
        </p:txBody>
      </p:sp>
      <p:sp>
        <p:nvSpPr>
          <p:cNvPr id="8" name="Rectangle 4"/>
          <p:cNvSpPr>
            <a:spLocks noChangeArrowheads="1"/>
          </p:cNvSpPr>
          <p:nvPr/>
        </p:nvSpPr>
        <p:spPr bwMode="auto">
          <a:xfrm>
            <a:off x="395536" y="2151033"/>
            <a:ext cx="8640960" cy="13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600" b="0" i="0" u="none" strike="noStrike" cap="none" normalizeH="0" baseline="0" dirty="0">
              <a:ln>
                <a:noFill/>
              </a:ln>
              <a:solidFill>
                <a:srgbClr val="303132"/>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lphaLcPeriod"/>
              <a:tabLst/>
            </a:pPr>
            <a:r>
              <a:rPr kumimoji="0" lang="en-US" altLang="en-US" sz="2000" b="0" i="0" u="none" strike="noStrike" cap="none" normalizeH="0" baseline="0" dirty="0">
                <a:ln>
                  <a:noFill/>
                </a:ln>
                <a:solidFill>
                  <a:srgbClr val="303132"/>
                </a:solidFill>
                <a:effectLst/>
                <a:latin typeface="Arial" panose="020B0604020202020204" pitchFamily="34" charset="0"/>
              </a:rPr>
              <a:t>Graph the function identifying its key features and explain how the shape of its graph can be deduced from its component functions</a:t>
            </a:r>
            <a:r>
              <a:rPr kumimoji="0" lang="en-US" altLang="en-US" sz="1800" b="0" i="0" u="none" strike="noStrike" cap="none" normalizeH="0" baseline="0" dirty="0">
                <a:ln>
                  <a:noFill/>
                </a:ln>
                <a:solidFill>
                  <a:srgbClr val="303132"/>
                </a:solidFill>
                <a:effectLst/>
                <a:latin typeface="Arial" panose="020B0604020202020204" pitchFamily="34" charset="0"/>
              </a:rPr>
              <a:t>.</a:t>
            </a:r>
            <a:endParaRPr kumimoji="0" lang="en-AU" altLang="en-US" sz="1800" b="0" i="0" u="none" strike="noStrike" cap="none" normalizeH="0" baseline="0" dirty="0">
              <a:ln>
                <a:noFill/>
              </a:ln>
              <a:solidFill>
                <a:srgbClr val="30313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100" b="0" i="0" u="none" strike="noStrike" cap="none" normalizeH="0" baseline="0" dirty="0">
              <a:ln>
                <a:noFill/>
              </a:ln>
              <a:solidFill>
                <a:srgbClr val="303132"/>
              </a:solidFill>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100" dirty="0">
              <a:solidFill>
                <a:srgbClr val="303132"/>
              </a:solidFill>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100" b="0" i="0" u="none" strike="noStrike" cap="none" normalizeH="0" baseline="0" dirty="0">
              <a:ln>
                <a:noFill/>
              </a:ln>
              <a:solidFill>
                <a:srgbClr val="303132"/>
              </a:solidFill>
              <a:effectLst/>
              <a:latin typeface="Times New Roman" panose="02020603050405020304" pitchFamily="18" charset="0"/>
              <a:ea typeface="Arial" panose="020B0604020202020204" pitchFamily="34" charset="0"/>
              <a:cs typeface="Times New Roman" panose="02020603050405020304" pitchFamily="18" charset="0"/>
            </a:endParaRPr>
          </a:p>
        </p:txBody>
      </p:sp>
      <p:sp>
        <p:nvSpPr>
          <p:cNvPr id="13" name="Rectangle 10"/>
          <p:cNvSpPr>
            <a:spLocks noChangeArrowheads="1"/>
          </p:cNvSpPr>
          <p:nvPr/>
        </p:nvSpPr>
        <p:spPr bwMode="auto">
          <a:xfrm>
            <a:off x="327987" y="3076249"/>
            <a:ext cx="892899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The graph of</a:t>
            </a:r>
            <a:r>
              <a:rPr kumimoji="0" lang="en-AU" altLang="en-US" sz="2000" b="0" i="0" u="none" strike="noStrike" cap="none" normalizeH="0" dirty="0">
                <a:ln>
                  <a:noFill/>
                </a:ln>
                <a:solidFill>
                  <a:srgbClr val="303132"/>
                </a:solidFill>
                <a:effectLst/>
                <a:latin typeface="+mn-lt"/>
                <a:ea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where </a:t>
            </a:r>
            <a:r>
              <a:rPr kumimoji="0" lang="en-AU" altLang="en-US" sz="2000" b="0" i="1"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A</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and </a:t>
            </a:r>
            <a:r>
              <a:rPr kumimoji="0" lang="en-AU" altLang="en-US" sz="2000" b="0" i="1"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k</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are positive real constants, can be used to describe drug absorption in a patient’s bloodstream, using units mg/litre per unit of time in minutes.                                                                                                        </a:t>
            </a:r>
            <a:endParaRPr kumimoji="0" lang="en-AU" altLang="en-US" sz="1400" b="0" i="0" u="none" strike="noStrike" cap="none" normalizeH="0" baseline="0" dirty="0">
              <a:ln>
                <a:noFill/>
              </a:ln>
              <a:solidFill>
                <a:srgbClr val="303132"/>
              </a:solidFill>
              <a:effectLst/>
              <a:latin typeface="+mn-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375154842"/>
              </p:ext>
            </p:extLst>
          </p:nvPr>
        </p:nvGraphicFramePr>
        <p:xfrm>
          <a:off x="1979712" y="3120910"/>
          <a:ext cx="1656184" cy="338173"/>
        </p:xfrm>
        <a:graphic>
          <a:graphicData uri="http://schemas.openxmlformats.org/presentationml/2006/ole">
            <mc:AlternateContent xmlns:mc="http://schemas.openxmlformats.org/markup-compatibility/2006">
              <mc:Choice xmlns:v="urn:schemas-microsoft-com:vml" Requires="v">
                <p:oleObj spid="_x0000_s2172" name="Equation" r:id="rId5" imgW="1212980" imgH="247719" progId="Equation.DSMT4">
                  <p:embed/>
                </p:oleObj>
              </mc:Choice>
              <mc:Fallback>
                <p:oleObj name="Equation" r:id="rId5" imgW="1212980" imgH="247719" progId="Equation.DSMT4">
                  <p:embed/>
                  <p:pic>
                    <p:nvPicPr>
                      <p:cNvPr id="0" name=""/>
                      <p:cNvPicPr/>
                      <p:nvPr/>
                    </p:nvPicPr>
                    <p:blipFill>
                      <a:blip r:embed="rId6"/>
                      <a:stretch>
                        <a:fillRect/>
                      </a:stretch>
                    </p:blipFill>
                    <p:spPr>
                      <a:xfrm>
                        <a:off x="1979712" y="3120910"/>
                        <a:ext cx="1656184" cy="338173"/>
                      </a:xfrm>
                      <a:prstGeom prst="rect">
                        <a:avLst/>
                      </a:prstGeom>
                    </p:spPr>
                  </p:pic>
                </p:oleObj>
              </mc:Fallback>
            </mc:AlternateContent>
          </a:graphicData>
        </a:graphic>
      </p:graphicFrame>
    </p:spTree>
    <p:extLst>
      <p:ext uri="{BB962C8B-B14F-4D97-AF65-F5344CB8AC3E}">
        <p14:creationId xmlns:p14="http://schemas.microsoft.com/office/powerpoint/2010/main" val="198508767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2: Component 1</a:t>
            </a:r>
          </a:p>
        </p:txBody>
      </p:sp>
      <p:sp>
        <p:nvSpPr>
          <p:cNvPr id="3" name="Content Placeholder 2"/>
          <p:cNvSpPr>
            <a:spLocks noGrp="1"/>
          </p:cNvSpPr>
          <p:nvPr>
            <p:ph idx="1"/>
          </p:nvPr>
        </p:nvSpPr>
        <p:spPr>
          <a:xfrm>
            <a:off x="179512" y="1268760"/>
            <a:ext cx="8280920" cy="498055"/>
          </a:xfrm>
        </p:spPr>
        <p:txBody>
          <a:bodyPr/>
          <a:lstStyle/>
          <a:p>
            <a:r>
              <a:rPr lang="en-AU" b="0" dirty="0">
                <a:solidFill>
                  <a:srgbClr val="0099CC"/>
                </a:solidFill>
              </a:rPr>
              <a:t>Written version of Component 1</a:t>
            </a:r>
          </a:p>
        </p:txBody>
      </p:sp>
      <p:sp>
        <p:nvSpPr>
          <p:cNvPr id="7" name="Rectangle 3"/>
          <p:cNvSpPr>
            <a:spLocks noChangeArrowheads="1"/>
          </p:cNvSpPr>
          <p:nvPr/>
        </p:nvSpPr>
        <p:spPr bwMode="auto">
          <a:xfrm>
            <a:off x="5292080" y="50508"/>
            <a:ext cx="18002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452574481"/>
              </p:ext>
            </p:extLst>
          </p:nvPr>
        </p:nvGraphicFramePr>
        <p:xfrm>
          <a:off x="5148064" y="1311860"/>
          <a:ext cx="2160240" cy="441095"/>
        </p:xfrm>
        <a:graphic>
          <a:graphicData uri="http://schemas.openxmlformats.org/presentationml/2006/ole">
            <mc:AlternateContent xmlns:mc="http://schemas.openxmlformats.org/markup-compatibility/2006">
              <mc:Choice xmlns:v="urn:schemas-microsoft-com:vml" Requires="v">
                <p:oleObj spid="_x0000_s4485" name="Equation" r:id="rId3" imgW="1212980" imgH="247719" progId="Equation.DSMT4">
                  <p:embed/>
                </p:oleObj>
              </mc:Choice>
              <mc:Fallback>
                <p:oleObj name="Equation" r:id="rId3" imgW="1212980" imgH="247719" progId="Equation.DSMT4">
                  <p:embed/>
                  <p:pic>
                    <p:nvPicPr>
                      <p:cNvPr id="14" name="Object 13"/>
                      <p:cNvPicPr/>
                      <p:nvPr/>
                    </p:nvPicPr>
                    <p:blipFill>
                      <a:blip r:embed="rId4"/>
                      <a:stretch>
                        <a:fillRect/>
                      </a:stretch>
                    </p:blipFill>
                    <p:spPr>
                      <a:xfrm>
                        <a:off x="5148064" y="1311860"/>
                        <a:ext cx="2160240" cy="44109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04080233"/>
              </p:ext>
            </p:extLst>
          </p:nvPr>
        </p:nvGraphicFramePr>
        <p:xfrm>
          <a:off x="4529459" y="2087203"/>
          <a:ext cx="873673" cy="302315"/>
        </p:xfrm>
        <a:graphic>
          <a:graphicData uri="http://schemas.openxmlformats.org/presentationml/2006/ole">
            <mc:AlternateContent xmlns:mc="http://schemas.openxmlformats.org/markup-compatibility/2006">
              <mc:Choice xmlns:v="urn:schemas-microsoft-com:vml" Requires="v">
                <p:oleObj spid="_x0000_s4486" name="Equation" r:id="rId5" imgW="355292" imgH="164957" progId="Equation.DSMT4">
                  <p:embed/>
                </p:oleObj>
              </mc:Choice>
              <mc:Fallback>
                <p:oleObj name="Equation" r:id="rId5" imgW="355292" imgH="16495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9459" y="2087203"/>
                        <a:ext cx="873673" cy="302315"/>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1419292"/>
              </p:ext>
            </p:extLst>
          </p:nvPr>
        </p:nvGraphicFramePr>
        <p:xfrm>
          <a:off x="5893041" y="2062676"/>
          <a:ext cx="639611" cy="344406"/>
        </p:xfrm>
        <a:graphic>
          <a:graphicData uri="http://schemas.openxmlformats.org/presentationml/2006/ole">
            <mc:AlternateContent xmlns:mc="http://schemas.openxmlformats.org/markup-compatibility/2006">
              <mc:Choice xmlns:v="urn:schemas-microsoft-com:vml" Requires="v">
                <p:oleObj spid="_x0000_s4487" name="Equation" r:id="rId7" imgW="329914" imgH="177646" progId="Equation.DSMT4">
                  <p:embed/>
                </p:oleObj>
              </mc:Choice>
              <mc:Fallback>
                <p:oleObj name="Equation" r:id="rId7" imgW="329914" imgH="177646"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93041" y="2062676"/>
                        <a:ext cx="639611" cy="344406"/>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832107526"/>
              </p:ext>
            </p:extLst>
          </p:nvPr>
        </p:nvGraphicFramePr>
        <p:xfrm>
          <a:off x="6804248" y="2497085"/>
          <a:ext cx="648072" cy="362920"/>
        </p:xfrm>
        <a:graphic>
          <a:graphicData uri="http://schemas.openxmlformats.org/presentationml/2006/ole">
            <mc:AlternateContent xmlns:mc="http://schemas.openxmlformats.org/markup-compatibility/2006">
              <mc:Choice xmlns:v="urn:schemas-microsoft-com:vml" Requires="v">
                <p:oleObj spid="_x0000_s4488" name="Equation" r:id="rId9" imgW="317087" imgH="177569" progId="Equation.DSMT4">
                  <p:embed/>
                </p:oleObj>
              </mc:Choice>
              <mc:Fallback>
                <p:oleObj name="Equation" r:id="rId9" imgW="317087" imgH="177569"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04248" y="2497085"/>
                        <a:ext cx="648072" cy="362920"/>
                      </a:xfrm>
                      <a:prstGeom prst="rect">
                        <a:avLst/>
                      </a:prstGeom>
                      <a:noFill/>
                    </p:spPr>
                  </p:pic>
                </p:oleObj>
              </mc:Fallback>
            </mc:AlternateContent>
          </a:graphicData>
        </a:graphic>
      </p:graphicFrame>
      <p:sp>
        <p:nvSpPr>
          <p:cNvPr id="11" name="Rectangle 4"/>
          <p:cNvSpPr>
            <a:spLocks noChangeArrowheads="1"/>
          </p:cNvSpPr>
          <p:nvPr/>
        </p:nvSpPr>
        <p:spPr bwMode="auto">
          <a:xfrm>
            <a:off x="273647" y="2028002"/>
            <a:ext cx="78987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lang="en-AU" altLang="en-US" sz="2000" dirty="0">
                <a:solidFill>
                  <a:srgbClr val="303132"/>
                </a:solidFill>
                <a:latin typeface="+mn-lt"/>
                <a:ea typeface="Arial" panose="020B0604020202020204" pitchFamily="34" charset="0"/>
                <a:cs typeface="Times New Roman" panose="02020603050405020304" pitchFamily="18" charset="0"/>
              </a:rPr>
              <a:t>b. </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Consider the special</a:t>
            </a:r>
            <a:r>
              <a:rPr kumimoji="0" lang="en-AU" altLang="en-US" sz="2000" b="0" i="0" u="none" strike="noStrike" cap="none" normalizeH="0" dirty="0">
                <a:ln>
                  <a:noFill/>
                </a:ln>
                <a:solidFill>
                  <a:srgbClr val="303132"/>
                </a:solidFill>
                <a:effectLst/>
                <a:latin typeface="+mn-lt"/>
                <a:ea typeface="Arial" panose="020B0604020202020204" pitchFamily="34" charset="0"/>
                <a:cs typeface="Times New Roman" panose="02020603050405020304" pitchFamily="18" charset="0"/>
              </a:rPr>
              <a:t> </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case where               and  </a:t>
            </a:r>
            <a:endParaRPr kumimoji="0" lang="en-AU" altLang="en-US" sz="2000" b="0" i="0" u="none" strike="noStrike" cap="none" normalizeH="0" baseline="0" dirty="0">
              <a:ln>
                <a:noFill/>
              </a:ln>
              <a:solidFill>
                <a:srgbClr val="303132"/>
              </a:solidFill>
              <a:effectLst/>
              <a:latin typeface="+mn-lt"/>
            </a:endParaRPr>
          </a:p>
        </p:txBody>
      </p:sp>
      <p:sp>
        <p:nvSpPr>
          <p:cNvPr id="15" name="Rectangle 6"/>
          <p:cNvSpPr>
            <a:spLocks noChangeArrowheads="1"/>
          </p:cNvSpPr>
          <p:nvPr/>
        </p:nvSpPr>
        <p:spPr bwMode="auto">
          <a:xfrm>
            <a:off x="107504" y="2481288"/>
            <a:ext cx="79208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and</a:t>
            </a:r>
            <a:r>
              <a:rPr kumimoji="0" lang="en-AU" altLang="en-US" sz="2000" b="0" i="0" u="none" strike="noStrike" cap="none" normalizeH="0" baseline="0" dirty="0">
                <a:ln>
                  <a:noFill/>
                </a:ln>
                <a:solidFill>
                  <a:schemeClr val="tx1"/>
                </a:solidFill>
                <a:effectLst/>
                <a:latin typeface="+mn-lt"/>
                <a:ea typeface="Arial" panose="020B0604020202020204" pitchFamily="34" charset="0"/>
                <a:cs typeface="Times New Roman" panose="02020603050405020304" pitchFamily="18" charset="0"/>
              </a:rPr>
              <a:t> </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discuss this with respect to a dose of a drug, taken at </a:t>
            </a:r>
            <a:endParaRPr kumimoji="0" lang="en-AU" altLang="en-US" sz="2000" b="0" i="0" u="none" strike="noStrike" cap="none" normalizeH="0" baseline="0" dirty="0">
              <a:ln>
                <a:noFill/>
              </a:ln>
              <a:solidFill>
                <a:srgbClr val="303132"/>
              </a:solidFill>
              <a:effectLst/>
              <a:latin typeface="+mn-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703697935"/>
              </p:ext>
            </p:extLst>
          </p:nvPr>
        </p:nvGraphicFramePr>
        <p:xfrm>
          <a:off x="4535996" y="3359144"/>
          <a:ext cx="1109507" cy="310662"/>
        </p:xfrm>
        <a:graphic>
          <a:graphicData uri="http://schemas.openxmlformats.org/presentationml/2006/ole">
            <mc:AlternateContent xmlns:mc="http://schemas.openxmlformats.org/markup-compatibility/2006">
              <mc:Choice xmlns:v="urn:schemas-microsoft-com:vml" Requires="v">
                <p:oleObj spid="_x0000_s4489" name="Equation" r:id="rId11" imgW="634449" imgH="177646" progId="Equation.DSMT4">
                  <p:embed/>
                </p:oleObj>
              </mc:Choice>
              <mc:Fallback>
                <p:oleObj name="Equation" r:id="rId11" imgW="634449" imgH="177646" progId="Equation.DSMT4">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35996" y="3359144"/>
                        <a:ext cx="1109507" cy="310662"/>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74870246"/>
              </p:ext>
            </p:extLst>
          </p:nvPr>
        </p:nvGraphicFramePr>
        <p:xfrm>
          <a:off x="1475656" y="3341533"/>
          <a:ext cx="1111548" cy="305131"/>
        </p:xfrm>
        <a:graphic>
          <a:graphicData uri="http://schemas.openxmlformats.org/presentationml/2006/ole">
            <mc:AlternateContent xmlns:mc="http://schemas.openxmlformats.org/markup-compatibility/2006">
              <mc:Choice xmlns:v="urn:schemas-microsoft-com:vml" Requires="v">
                <p:oleObj spid="_x0000_s4490" name="Equation" r:id="rId13" imgW="647419" imgH="177723" progId="Equation.DSMT4">
                  <p:embed/>
                </p:oleObj>
              </mc:Choice>
              <mc:Fallback>
                <p:oleObj name="Equation" r:id="rId13" imgW="647419" imgH="177723" progId="Equation.DSMT4">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75656" y="3341533"/>
                        <a:ext cx="1111548" cy="305131"/>
                      </a:xfrm>
                      <a:prstGeom prst="rect">
                        <a:avLst/>
                      </a:prstGeom>
                      <a:noFill/>
                    </p:spPr>
                  </p:pic>
                </p:oleObj>
              </mc:Fallback>
            </mc:AlternateContent>
          </a:graphicData>
        </a:graphic>
      </p:graphicFrame>
      <p:sp>
        <p:nvSpPr>
          <p:cNvPr id="21" name="Rectangle 15"/>
          <p:cNvSpPr>
            <a:spLocks noChangeArrowheads="1"/>
          </p:cNvSpPr>
          <p:nvPr/>
        </p:nvSpPr>
        <p:spPr bwMode="auto">
          <a:xfrm>
            <a:off x="273647" y="2934574"/>
            <a:ext cx="88703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AU" altLang="en-US" sz="2000" dirty="0">
                <a:solidFill>
                  <a:srgbClr val="303132"/>
                </a:solidFill>
                <a:latin typeface="+mn-lt"/>
                <a:ea typeface="Arial" panose="020B0604020202020204" pitchFamily="34" charset="0"/>
                <a:cs typeface="Times New Roman" panose="02020603050405020304" pitchFamily="18" charset="0"/>
              </a:rPr>
              <a:t>c. </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Select several pairs of values of </a:t>
            </a:r>
            <a:r>
              <a:rPr kumimoji="0" lang="en-AU" altLang="en-US" sz="2000" b="0" i="1"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A</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and</a:t>
            </a:r>
            <a:r>
              <a:rPr kumimoji="0" lang="en-AU" altLang="en-US" sz="2000" b="0" i="1"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k</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where </a:t>
            </a:r>
            <a:endParaRPr kumimoji="0" lang="en-AU" altLang="en-US" sz="2000" b="0" i="0" u="none" strike="noStrike" cap="none" normalizeH="0" baseline="0" dirty="0">
              <a:ln>
                <a:noFill/>
              </a:ln>
              <a:solidFill>
                <a:srgbClr val="303132"/>
              </a:solidFill>
              <a:effectLst/>
              <a:latin typeface="+mn-lt"/>
            </a:endParaRPr>
          </a:p>
        </p:txBody>
      </p:sp>
      <p:sp>
        <p:nvSpPr>
          <p:cNvPr id="23" name="Rectangle 17"/>
          <p:cNvSpPr>
            <a:spLocks noChangeArrowheads="1"/>
          </p:cNvSpPr>
          <p:nvPr/>
        </p:nvSpPr>
        <p:spPr bwMode="auto">
          <a:xfrm>
            <a:off x="611560" y="2757173"/>
            <a:ext cx="8015015"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1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100" dirty="0">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1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AU" altLang="en-US" sz="1100" dirty="0">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AU" altLang="en-US" sz="1100" dirty="0">
                <a:latin typeface="Times New Roman" panose="02020603050405020304" pitchFamily="18" charset="0"/>
                <a:ea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1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and explore and interpret features of the graph of</a:t>
            </a:r>
            <a:endParaRPr kumimoji="0" lang="en-AU" altLang="en-US" sz="1400" b="0" i="0" u="none" strike="noStrike" cap="none" normalizeH="0" baseline="0" dirty="0">
              <a:ln>
                <a:noFill/>
              </a:ln>
              <a:solidFill>
                <a:srgbClr val="303132"/>
              </a:solidFill>
              <a:effectLst/>
              <a:latin typeface="+mn-lt"/>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4228180623"/>
              </p:ext>
            </p:extLst>
          </p:nvPr>
        </p:nvGraphicFramePr>
        <p:xfrm>
          <a:off x="6300192" y="3659508"/>
          <a:ext cx="710532" cy="568426"/>
        </p:xfrm>
        <a:graphic>
          <a:graphicData uri="http://schemas.openxmlformats.org/presentationml/2006/ole">
            <mc:AlternateContent xmlns:mc="http://schemas.openxmlformats.org/markup-compatibility/2006">
              <mc:Choice xmlns:v="urn:schemas-microsoft-com:vml" Requires="v">
                <p:oleObj spid="_x0000_s4491" name="Equation" r:id="rId15" imgW="317160" imgH="253800" progId="Equation.DSMT4">
                  <p:embed/>
                </p:oleObj>
              </mc:Choice>
              <mc:Fallback>
                <p:oleObj name="Equation" r:id="rId15" imgW="317160" imgH="253800" progId="Equation.DSMT4">
                  <p:embed/>
                  <p:pic>
                    <p:nvPicPr>
                      <p:cNvPr id="0" name=""/>
                      <p:cNvPicPr/>
                      <p:nvPr/>
                    </p:nvPicPr>
                    <p:blipFill>
                      <a:blip r:embed="rId16"/>
                      <a:stretch>
                        <a:fillRect/>
                      </a:stretch>
                    </p:blipFill>
                    <p:spPr>
                      <a:xfrm>
                        <a:off x="6300192" y="3659508"/>
                        <a:ext cx="710532" cy="568426"/>
                      </a:xfrm>
                      <a:prstGeom prst="rect">
                        <a:avLst/>
                      </a:prstGeom>
                    </p:spPr>
                  </p:pic>
                </p:oleObj>
              </mc:Fallback>
            </mc:AlternateContent>
          </a:graphicData>
        </a:graphic>
      </p:graphicFrame>
    </p:spTree>
    <p:extLst>
      <p:ext uri="{BB962C8B-B14F-4D97-AF65-F5344CB8AC3E}">
        <p14:creationId xmlns:p14="http://schemas.microsoft.com/office/powerpoint/2010/main" val="1078636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AU" dirty="0"/>
              <a:t>Copyright</a:t>
            </a:r>
            <a:endParaRPr lang="en-AU" altLang="en-US" dirty="0">
              <a:solidFill>
                <a:srgbClr val="0099E3"/>
              </a:solidFill>
            </a:endParaRPr>
          </a:p>
        </p:txBody>
      </p:sp>
      <p:sp>
        <p:nvSpPr>
          <p:cNvPr id="13315" name="Content Placeholder 2"/>
          <p:cNvSpPr>
            <a:spLocks noGrp="1"/>
          </p:cNvSpPr>
          <p:nvPr>
            <p:ph idx="1"/>
          </p:nvPr>
        </p:nvSpPr>
        <p:spPr/>
        <p:txBody>
          <a:bodyPr/>
          <a:lstStyle/>
          <a:p>
            <a:pPr marL="0" indent="0">
              <a:buNone/>
            </a:pPr>
            <a:r>
              <a:rPr lang="en-AU" sz="2100" b="0" dirty="0"/>
              <a:t>The copyright in this PowerPoint presentation is owned by the Victorian Curriculum and Assessment Authority or in the case of some materials, by third parties. </a:t>
            </a:r>
          </a:p>
          <a:p>
            <a:pPr marL="0" indent="0">
              <a:buNone/>
            </a:pPr>
            <a:r>
              <a:rPr lang="en-AU" sz="2100" b="0" dirty="0"/>
              <a:t>No part may be reproduced by any process except in accordance with the provisions of the </a:t>
            </a:r>
            <a:r>
              <a:rPr lang="en-AU" sz="2100" b="0" i="1" dirty="0"/>
              <a:t>Copyright Act </a:t>
            </a:r>
            <a:r>
              <a:rPr lang="en-AU" sz="2100" b="0" dirty="0"/>
              <a:t>1968 or with permission from the Copyright Officer at the Victorian Curriculum and Assessment Authority. </a:t>
            </a:r>
          </a:p>
          <a:p>
            <a:pPr eaLnBrk="1" hangingPunct="1"/>
            <a:endParaRPr lang="en-US" altLang="en-US" dirty="0"/>
          </a:p>
        </p:txBody>
      </p:sp>
    </p:spTree>
    <p:extLst>
      <p:ext uri="{BB962C8B-B14F-4D97-AF65-F5344CB8AC3E}">
        <p14:creationId xmlns:p14="http://schemas.microsoft.com/office/powerpoint/2010/main" val="88286942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280920" cy="498055"/>
          </a:xfrm>
        </p:spPr>
        <p:txBody>
          <a:bodyPr/>
          <a:lstStyle/>
          <a:p>
            <a:r>
              <a:rPr lang="en-AU" b="0" dirty="0">
                <a:solidFill>
                  <a:srgbClr val="0099CC"/>
                </a:solidFill>
              </a:rPr>
              <a:t>Written version of Component 1</a:t>
            </a:r>
          </a:p>
        </p:txBody>
      </p:sp>
      <p:sp>
        <p:nvSpPr>
          <p:cNvPr id="7" name="Rectangle 3"/>
          <p:cNvSpPr>
            <a:spLocks noChangeArrowheads="1"/>
          </p:cNvSpPr>
          <p:nvPr/>
        </p:nvSpPr>
        <p:spPr bwMode="auto">
          <a:xfrm>
            <a:off x="5292080" y="50508"/>
            <a:ext cx="18002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Arial" panose="020B0604020202020204" pitchFamily="34" charset="0"/>
            </a:endParaRPr>
          </a:p>
        </p:txBody>
      </p:sp>
      <p:graphicFrame>
        <p:nvGraphicFramePr>
          <p:cNvPr id="14" name="Object 13"/>
          <p:cNvGraphicFramePr>
            <a:graphicFrameLocks noChangeAspect="1"/>
          </p:cNvGraphicFramePr>
          <p:nvPr/>
        </p:nvGraphicFramePr>
        <p:xfrm>
          <a:off x="5292080" y="1385102"/>
          <a:ext cx="2088232" cy="426392"/>
        </p:xfrm>
        <a:graphic>
          <a:graphicData uri="http://schemas.openxmlformats.org/presentationml/2006/ole">
            <mc:AlternateContent xmlns:mc="http://schemas.openxmlformats.org/markup-compatibility/2006">
              <mc:Choice xmlns:v="urn:schemas-microsoft-com:vml" Requires="v">
                <p:oleObj spid="_x0000_s5229" name="Equation" r:id="rId3" imgW="1212980" imgH="247719" progId="Equation.DSMT4">
                  <p:embed/>
                </p:oleObj>
              </mc:Choice>
              <mc:Fallback>
                <p:oleObj name="Equation" r:id="rId3" imgW="1212980" imgH="247719" progId="Equation.DSMT4">
                  <p:embed/>
                  <p:pic>
                    <p:nvPicPr>
                      <p:cNvPr id="14" name="Object 13"/>
                      <p:cNvPicPr/>
                      <p:nvPr/>
                    </p:nvPicPr>
                    <p:blipFill>
                      <a:blip r:embed="rId4"/>
                      <a:stretch>
                        <a:fillRect/>
                      </a:stretch>
                    </p:blipFill>
                    <p:spPr>
                      <a:xfrm>
                        <a:off x="5292080" y="1385102"/>
                        <a:ext cx="2088232" cy="426392"/>
                      </a:xfrm>
                      <a:prstGeom prst="rect">
                        <a:avLst/>
                      </a:prstGeom>
                    </p:spPr>
                  </p:pic>
                </p:oleObj>
              </mc:Fallback>
            </mc:AlternateContent>
          </a:graphicData>
        </a:graphic>
      </p:graphicFrame>
      <p:sp>
        <p:nvSpPr>
          <p:cNvPr id="11" name="Rectangle 4"/>
          <p:cNvSpPr>
            <a:spLocks noChangeArrowheads="1"/>
          </p:cNvSpPr>
          <p:nvPr/>
        </p:nvSpPr>
        <p:spPr bwMode="auto">
          <a:xfrm>
            <a:off x="273647" y="2028002"/>
            <a:ext cx="78987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AU" altLang="en-US" sz="2000" b="0" i="0" u="none" strike="noStrike" cap="none" normalizeH="0" baseline="0" dirty="0">
                <a:ln>
                  <a:noFill/>
                </a:ln>
                <a:solidFill>
                  <a:schemeClr val="tx1"/>
                </a:solidFill>
                <a:effectLst/>
                <a:latin typeface="+mn-lt"/>
                <a:ea typeface="Arial" panose="020B0604020202020204" pitchFamily="34" charset="0"/>
                <a:cs typeface="Times New Roman" panose="02020603050405020304" pitchFamily="18" charset="0"/>
              </a:rPr>
              <a:t> </a:t>
            </a:r>
            <a:endParaRPr kumimoji="0" lang="en-AU" altLang="en-US" sz="2000" b="0" i="0" u="none" strike="noStrike" cap="none" normalizeH="0" baseline="0" dirty="0">
              <a:ln>
                <a:noFill/>
              </a:ln>
              <a:solidFill>
                <a:schemeClr val="tx1"/>
              </a:solidFill>
              <a:effectLst/>
              <a:latin typeface="+mn-lt"/>
            </a:endParaRPr>
          </a:p>
        </p:txBody>
      </p:sp>
      <p:sp>
        <p:nvSpPr>
          <p:cNvPr id="5" name="Rectangle 2"/>
          <p:cNvSpPr>
            <a:spLocks noChangeArrowheads="1"/>
          </p:cNvSpPr>
          <p:nvPr/>
        </p:nvSpPr>
        <p:spPr bwMode="auto">
          <a:xfrm>
            <a:off x="179512" y="2117238"/>
            <a:ext cx="856895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d. Discuss the role of the sine function, the exponential function, </a:t>
            </a:r>
          </a:p>
          <a:p>
            <a:pPr marL="0" marR="0" lvl="0" indent="0" algn="l" defTabSz="914400" rtl="0" eaLnBrk="0" fontAlgn="base" latinLnBrk="0" hangingPunct="0">
              <a:lnSpc>
                <a:spcPct val="100000"/>
              </a:lnSpc>
              <a:spcBef>
                <a:spcPct val="0"/>
              </a:spcBef>
              <a:spcAft>
                <a:spcPct val="0"/>
              </a:spcAft>
              <a:buClrTx/>
              <a:buSzTx/>
              <a:tabLst/>
            </a:pP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and constants </a:t>
            </a:r>
            <a:r>
              <a:rPr kumimoji="0" lang="en-AU" altLang="en-US" sz="2000" b="0" i="1"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A</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and </a:t>
            </a:r>
            <a:r>
              <a:rPr kumimoji="0" lang="en-AU" altLang="en-US" sz="2000" b="0" i="1"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k</a:t>
            </a:r>
            <a:r>
              <a:rPr kumimoji="0" lang="en-AU" altLang="en-US" sz="20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 in determining the shape of the graph of</a:t>
            </a:r>
          </a:p>
          <a:p>
            <a:pPr marL="0" marR="0" lvl="0" indent="0" algn="l" defTabSz="914400" rtl="0" eaLnBrk="0" fontAlgn="base" latinLnBrk="0" hangingPunct="0">
              <a:lnSpc>
                <a:spcPct val="100000"/>
              </a:lnSpc>
              <a:spcBef>
                <a:spcPct val="0"/>
              </a:spcBef>
              <a:spcAft>
                <a:spcPct val="0"/>
              </a:spcAft>
              <a:buClrTx/>
              <a:buSzTx/>
              <a:tabLst/>
            </a:pPr>
            <a:endParaRPr lang="en-AU" altLang="en-US" sz="2000" dirty="0">
              <a:latin typeface="+mn-lt"/>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AU" altLang="en-US" sz="2000" b="0" i="0" u="none" strike="noStrike" cap="none" normalizeH="0" baseline="0" dirty="0">
              <a:ln>
                <a:noFill/>
              </a:ln>
              <a:solidFill>
                <a:schemeClr val="tx1"/>
              </a:solidFill>
              <a:effectLst/>
              <a:latin typeface="+mn-lt"/>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AU" altLang="en-US" sz="2000" dirty="0">
              <a:latin typeface="+mn-lt"/>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AU" altLang="en-US" sz="2000" b="0" i="0" u="none" strike="noStrike" cap="none" normalizeH="0" baseline="0" dirty="0">
              <a:ln>
                <a:noFill/>
              </a:ln>
              <a:solidFill>
                <a:schemeClr val="tx1"/>
              </a:solidFill>
              <a:effectLst/>
              <a:latin typeface="+mn-lt"/>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AU" altLang="en-US" sz="2000" dirty="0">
              <a:latin typeface="+mn-lt"/>
              <a:ea typeface="Arial" panose="020B0604020202020204" pitchFamily="34" charset="0"/>
              <a:cs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13845636"/>
              </p:ext>
            </p:extLst>
          </p:nvPr>
        </p:nvGraphicFramePr>
        <p:xfrm>
          <a:off x="7380312" y="2455321"/>
          <a:ext cx="544235" cy="378598"/>
        </p:xfrm>
        <a:graphic>
          <a:graphicData uri="http://schemas.openxmlformats.org/presentationml/2006/ole">
            <mc:AlternateContent xmlns:mc="http://schemas.openxmlformats.org/markup-compatibility/2006">
              <mc:Choice xmlns:v="urn:schemas-microsoft-com:vml" Requires="v">
                <p:oleObj spid="_x0000_s5230" name="Equation" r:id="rId5" imgW="291973" imgH="203112" progId="Equation.DSMT4">
                  <p:embed/>
                </p:oleObj>
              </mc:Choice>
              <mc:Fallback>
                <p:oleObj name="Equation" r:id="rId5" imgW="291973" imgH="203112"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312" y="2455321"/>
                        <a:ext cx="544235" cy="378598"/>
                      </a:xfrm>
                      <a:prstGeom prst="rect">
                        <a:avLst/>
                      </a:prstGeom>
                      <a:noFill/>
                    </p:spPr>
                  </p:pic>
                </p:oleObj>
              </mc:Fallback>
            </mc:AlternateContent>
          </a:graphicData>
        </a:graphic>
      </p:graphicFrame>
      <p:sp>
        <p:nvSpPr>
          <p:cNvPr id="13" name="Title 1">
            <a:extLst>
              <a:ext uri="{FF2B5EF4-FFF2-40B4-BE49-F238E27FC236}">
                <a16:creationId xmlns:a16="http://schemas.microsoft.com/office/drawing/2014/main" id="{DCAE88D1-6C2B-4659-911D-397CF74733A9}"/>
              </a:ext>
            </a:extLst>
          </p:cNvPr>
          <p:cNvSpPr>
            <a:spLocks noGrp="1"/>
          </p:cNvSpPr>
          <p:nvPr>
            <p:ph type="title"/>
          </p:nvPr>
        </p:nvSpPr>
        <p:spPr>
          <a:xfrm>
            <a:off x="179512" y="411510"/>
            <a:ext cx="8712968" cy="857250"/>
          </a:xfrm>
        </p:spPr>
        <p:txBody>
          <a:bodyPr/>
          <a:lstStyle/>
          <a:p>
            <a:r>
              <a:rPr lang="en-AU" dirty="0"/>
              <a:t>Video 2: Component 1</a:t>
            </a:r>
          </a:p>
        </p:txBody>
      </p:sp>
    </p:spTree>
    <p:extLst>
      <p:ext uri="{BB962C8B-B14F-4D97-AF65-F5344CB8AC3E}">
        <p14:creationId xmlns:p14="http://schemas.microsoft.com/office/powerpoint/2010/main" val="151070167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Component 1 – indicative content</a:t>
            </a:r>
          </a:p>
        </p:txBody>
      </p:sp>
      <p:graphicFrame>
        <p:nvGraphicFramePr>
          <p:cNvPr id="7" name="Table 6"/>
          <p:cNvGraphicFramePr>
            <a:graphicFrameLocks noGrp="1"/>
          </p:cNvGraphicFramePr>
          <p:nvPr>
            <p:extLst>
              <p:ext uri="{D42A27DB-BD31-4B8C-83A1-F6EECF244321}">
                <p14:modId xmlns:p14="http://schemas.microsoft.com/office/powerpoint/2010/main" val="2333486523"/>
              </p:ext>
            </p:extLst>
          </p:nvPr>
        </p:nvGraphicFramePr>
        <p:xfrm>
          <a:off x="251520" y="1131590"/>
          <a:ext cx="8208912" cy="3221831"/>
        </p:xfrm>
        <a:graphic>
          <a:graphicData uri="http://schemas.openxmlformats.org/drawingml/2006/table">
            <a:tbl>
              <a:tblPr firstRow="1" bandRow="1">
                <a:tableStyleId>{5C22544A-7EE6-4342-B048-85BDC9FD1C3A}</a:tableStyleId>
              </a:tblPr>
              <a:tblGrid>
                <a:gridCol w="8208912">
                  <a:extLst>
                    <a:ext uri="{9D8B030D-6E8A-4147-A177-3AD203B41FA5}">
                      <a16:colId xmlns:a16="http://schemas.microsoft.com/office/drawing/2014/main" val="2916912325"/>
                    </a:ext>
                  </a:extLst>
                </a:gridCol>
              </a:tblGrid>
              <a:tr h="349513">
                <a:tc>
                  <a:txBody>
                    <a:bodyPr/>
                    <a:lstStyle/>
                    <a:p>
                      <a:r>
                        <a:rPr lang="en-AU" b="0" dirty="0">
                          <a:solidFill>
                            <a:schemeClr val="tx1"/>
                          </a:solidFill>
                        </a:rPr>
                        <a:t>Topic: </a:t>
                      </a:r>
                      <a:r>
                        <a:rPr lang="en-AU" sz="1800" b="1" i="0" kern="1200" dirty="0">
                          <a:solidFill>
                            <a:schemeClr val="tx1"/>
                          </a:solidFill>
                          <a:effectLst/>
                          <a:latin typeface="+mn-lt"/>
                          <a:ea typeface="+mn-ea"/>
                          <a:cs typeface="+mn-cs"/>
                        </a:rPr>
                        <a:t>Graphs of product functions</a:t>
                      </a:r>
                    </a:p>
                  </a:txBody>
                  <a:tcPr/>
                </a:tc>
                <a:extLst>
                  <a:ext uri="{0D108BD9-81ED-4DB2-BD59-A6C34878D82A}">
                    <a16:rowId xmlns:a16="http://schemas.microsoft.com/office/drawing/2014/main" val="1281115527"/>
                  </a:ext>
                </a:extLst>
              </a:tr>
              <a:tr h="1476812">
                <a:tc>
                  <a:txBody>
                    <a:bodyPr/>
                    <a:lstStyle/>
                    <a:p>
                      <a:pPr marL="285750" indent="-285750">
                        <a:buFont typeface="Arial" panose="020B0604020202020204" pitchFamily="34" charset="0"/>
                        <a:buChar char="•"/>
                      </a:pPr>
                      <a:r>
                        <a:rPr lang="en-AU" sz="1600" dirty="0"/>
                        <a:t>sketch graphs and describe behaviour of specified functions and relations with/without the assistance of technology</a:t>
                      </a:r>
                    </a:p>
                    <a:p>
                      <a:pPr marL="285750" indent="-285750">
                        <a:buFont typeface="Arial" panose="020B0604020202020204" pitchFamily="34" charset="0"/>
                        <a:buChar char="•"/>
                      </a:pPr>
                      <a:r>
                        <a:rPr lang="en-AU" sz="1600" dirty="0"/>
                        <a:t>clearly identify their key features</a:t>
                      </a:r>
                    </a:p>
                    <a:p>
                      <a:pPr marL="285750" indent="-285750">
                        <a:buFont typeface="Arial" panose="020B0604020202020204" pitchFamily="34" charset="0"/>
                        <a:buChar char="•"/>
                      </a:pPr>
                      <a:r>
                        <a:rPr lang="en-AU" sz="1600" dirty="0"/>
                        <a:t>the concept of combined functions and the connection between domain and range of the functions involved </a:t>
                      </a:r>
                    </a:p>
                  </a:txBody>
                  <a:tcPr/>
                </a:tc>
                <a:extLst>
                  <a:ext uri="{0D108BD9-81ED-4DB2-BD59-A6C34878D82A}">
                    <a16:rowId xmlns:a16="http://schemas.microsoft.com/office/drawing/2014/main" val="232383614"/>
                  </a:ext>
                </a:extLst>
              </a:tr>
              <a:tr h="349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solidFill>
                            <a:schemeClr val="tx1"/>
                          </a:solidFill>
                        </a:rPr>
                        <a:t>Topic: </a:t>
                      </a:r>
                      <a:r>
                        <a:rPr lang="en-AU" sz="1800" b="1" i="0" kern="1200" dirty="0">
                          <a:solidFill>
                            <a:schemeClr val="tx1"/>
                          </a:solidFill>
                          <a:effectLst/>
                          <a:latin typeface="+mn-lt"/>
                          <a:ea typeface="+mn-ea"/>
                          <a:cs typeface="+mn-cs"/>
                        </a:rPr>
                        <a:t>Calculus</a:t>
                      </a:r>
                      <a:endParaRPr lang="en-AU" b="0" dirty="0">
                        <a:solidFill>
                          <a:schemeClr val="tx1"/>
                        </a:solidFill>
                      </a:endParaRPr>
                    </a:p>
                  </a:txBody>
                  <a:tcPr/>
                </a:tc>
                <a:extLst>
                  <a:ext uri="{0D108BD9-81ED-4DB2-BD59-A6C34878D82A}">
                    <a16:rowId xmlns:a16="http://schemas.microsoft.com/office/drawing/2014/main" val="2199466058"/>
                  </a:ext>
                </a:extLst>
              </a:tr>
              <a:tr h="101349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0" dirty="0">
                          <a:solidFill>
                            <a:schemeClr val="tx1"/>
                          </a:solidFill>
                        </a:rPr>
                        <a:t>techniques of finding derivatives of explicit functions</a:t>
                      </a:r>
                    </a:p>
                    <a:p>
                      <a:pPr marL="285750" indent="-285750">
                        <a:buFont typeface="Arial" panose="020B0604020202020204" pitchFamily="34" charset="0"/>
                        <a:buChar char="•"/>
                      </a:pPr>
                      <a:r>
                        <a:rPr lang="en-AU" sz="1600" dirty="0"/>
                        <a:t>relationship between the graph of a function and the graphs of </a:t>
                      </a:r>
                    </a:p>
                    <a:p>
                      <a:pPr marL="0" indent="0">
                        <a:buFont typeface="Arial" panose="020B0604020202020204" pitchFamily="34" charset="0"/>
                        <a:buNone/>
                      </a:pPr>
                      <a:r>
                        <a:rPr lang="en-AU" sz="1600" dirty="0"/>
                        <a:t>     its</a:t>
                      </a:r>
                      <a:r>
                        <a:rPr lang="en-AU" sz="1600" baseline="0" dirty="0"/>
                        <a:t> </a:t>
                      </a:r>
                      <a:r>
                        <a:rPr lang="en-AU" sz="1600" dirty="0"/>
                        <a:t>derivative functions</a:t>
                      </a:r>
                    </a:p>
                  </a:txBody>
                  <a:tcPr/>
                </a:tc>
                <a:extLst>
                  <a:ext uri="{0D108BD9-81ED-4DB2-BD59-A6C34878D82A}">
                    <a16:rowId xmlns:a16="http://schemas.microsoft.com/office/drawing/2014/main" val="1559570597"/>
                  </a:ext>
                </a:extLst>
              </a:tr>
            </a:tbl>
          </a:graphicData>
        </a:graphic>
      </p:graphicFrame>
    </p:spTree>
    <p:extLst>
      <p:ext uri="{BB962C8B-B14F-4D97-AF65-F5344CB8AC3E}">
        <p14:creationId xmlns:p14="http://schemas.microsoft.com/office/powerpoint/2010/main" val="47191314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3: Component 2</a:t>
            </a:r>
          </a:p>
        </p:txBody>
      </p:sp>
      <p:sp>
        <p:nvSpPr>
          <p:cNvPr id="3" name="Content Placeholder 2"/>
          <p:cNvSpPr>
            <a:spLocks noGrp="1"/>
          </p:cNvSpPr>
          <p:nvPr>
            <p:ph idx="1"/>
          </p:nvPr>
        </p:nvSpPr>
        <p:spPr>
          <a:xfrm>
            <a:off x="204462" y="1059582"/>
            <a:ext cx="8688017" cy="2345744"/>
          </a:xfrm>
        </p:spPr>
        <p:txBody>
          <a:bodyPr/>
          <a:lstStyle/>
          <a:p>
            <a:r>
              <a:rPr lang="en-AU" sz="2000" b="0" dirty="0"/>
              <a:t>Identify context, assumptions, variables, functions,  parameters, constraints and conditions</a:t>
            </a:r>
          </a:p>
          <a:p>
            <a:r>
              <a:rPr lang="en-AU" sz="2000" b="0" dirty="0"/>
              <a:t>State questions of interest and related analysis</a:t>
            </a:r>
          </a:p>
          <a:p>
            <a:r>
              <a:rPr lang="en-AU" sz="2000" b="0" dirty="0"/>
              <a:t>Identify relevant content</a:t>
            </a:r>
          </a:p>
          <a:p>
            <a:r>
              <a:rPr lang="en-AU" sz="2000" b="0" dirty="0"/>
              <a:t>State analysis required for this component: generalising, seeing patterns using parameters</a:t>
            </a:r>
          </a:p>
          <a:p>
            <a:pPr marL="0" indent="0">
              <a:buNone/>
            </a:pPr>
            <a:endParaRPr lang="en-US" altLang="en-US" sz="2000" b="0" dirty="0">
              <a:solidFill>
                <a:srgbClr val="000000"/>
              </a:solidFill>
              <a:latin typeface="Times New Roman" panose="02020603050405020304" pitchFamily="18" charset="0"/>
              <a:ea typeface="Arial" panose="020B0604020202020204" pitchFamily="34" charset="0"/>
              <a:cs typeface="Times New Roman" panose="02020603050405020304" pitchFamily="18" charset="0"/>
            </a:endParaRPr>
          </a:p>
          <a:p>
            <a:pPr marL="0" indent="0">
              <a:buNone/>
            </a:pPr>
            <a:r>
              <a:rPr lang="en-US" altLang="en-US" sz="2000" b="0" dirty="0">
                <a:solidFill>
                  <a:srgbClr val="0099CC"/>
                </a:solidFill>
                <a:latin typeface="+mj-lt"/>
                <a:ea typeface="Arial" panose="020B0604020202020204" pitchFamily="34" charset="0"/>
                <a:cs typeface="Times New Roman" panose="02020603050405020304" pitchFamily="18" charset="0"/>
              </a:rPr>
              <a:t>Consider the function</a:t>
            </a:r>
            <a:r>
              <a:rPr lang="en-US" altLang="en-US" sz="2000" b="0" dirty="0">
                <a:solidFill>
                  <a:schemeClr val="accent6">
                    <a:lumMod val="75000"/>
                  </a:schemeClr>
                </a:solidFill>
                <a:latin typeface="+mj-lt"/>
                <a:ea typeface="Arial" panose="020B0604020202020204" pitchFamily="34" charset="0"/>
                <a:cs typeface="Times New Roman" panose="02020603050405020304" pitchFamily="18" charset="0"/>
              </a:rPr>
              <a:t>                   </a:t>
            </a:r>
          </a:p>
          <a:p>
            <a:pPr marL="0" indent="0">
              <a:buNone/>
            </a:pPr>
            <a:r>
              <a:rPr lang="en-US" altLang="en-US" sz="2000" b="0" dirty="0">
                <a:solidFill>
                  <a:schemeClr val="accent6">
                    <a:lumMod val="75000"/>
                  </a:schemeClr>
                </a:solidFill>
                <a:latin typeface="+mj-lt"/>
                <a:ea typeface="Arial" panose="020B0604020202020204" pitchFamily="34" charset="0"/>
                <a:cs typeface="Times New Roman" panose="02020603050405020304" pitchFamily="18" charset="0"/>
              </a:rPr>
              <a:t> </a:t>
            </a:r>
            <a:r>
              <a:rPr lang="en-US" altLang="en-US" sz="2000" b="0" dirty="0">
                <a:solidFill>
                  <a:srgbClr val="0099CC"/>
                </a:solidFill>
                <a:latin typeface="+mj-lt"/>
                <a:ea typeface="Arial" panose="020B0604020202020204" pitchFamily="34" charset="0"/>
                <a:cs typeface="Times New Roman" panose="02020603050405020304" pitchFamily="18" charset="0"/>
              </a:rPr>
              <a:t>where</a:t>
            </a:r>
            <a:r>
              <a:rPr lang="en-US" altLang="en-US" sz="2000" b="0" dirty="0">
                <a:solidFill>
                  <a:schemeClr val="accent6">
                    <a:lumMod val="75000"/>
                  </a:schemeClr>
                </a:solidFill>
                <a:latin typeface="+mj-lt"/>
                <a:ea typeface="Arial" panose="020B0604020202020204" pitchFamily="34" charset="0"/>
                <a:cs typeface="Times New Roman" panose="02020603050405020304" pitchFamily="18" charset="0"/>
              </a:rPr>
              <a:t>         </a:t>
            </a:r>
            <a:r>
              <a:rPr lang="en-US" altLang="en-US" sz="2000" b="0" dirty="0">
                <a:solidFill>
                  <a:srgbClr val="0099CC"/>
                </a:solidFill>
                <a:latin typeface="+mj-lt"/>
                <a:ea typeface="Arial" panose="020B0604020202020204" pitchFamily="34" charset="0"/>
                <a:cs typeface="Times New Roman" panose="02020603050405020304" pitchFamily="18" charset="0"/>
              </a:rPr>
              <a:t>measures units in mg/</a:t>
            </a:r>
            <a:r>
              <a:rPr lang="en-US" altLang="en-US" sz="2000" b="0" dirty="0" err="1">
                <a:solidFill>
                  <a:srgbClr val="0099CC"/>
                </a:solidFill>
                <a:latin typeface="+mj-lt"/>
                <a:ea typeface="Arial" panose="020B0604020202020204" pitchFamily="34" charset="0"/>
                <a:cs typeface="Times New Roman" panose="02020603050405020304" pitchFamily="18" charset="0"/>
              </a:rPr>
              <a:t>litre</a:t>
            </a:r>
            <a:r>
              <a:rPr lang="en-US" altLang="en-US" sz="2000" b="0" dirty="0">
                <a:solidFill>
                  <a:srgbClr val="0099CC"/>
                </a:solidFill>
                <a:latin typeface="+mj-lt"/>
                <a:ea typeface="Arial" panose="020B0604020202020204" pitchFamily="34" charset="0"/>
                <a:cs typeface="Times New Roman" panose="02020603050405020304" pitchFamily="18" charset="0"/>
              </a:rPr>
              <a:t> per unit of time in minutes   </a:t>
            </a:r>
            <a:r>
              <a:rPr lang="en-US" altLang="en-US" sz="2000" dirty="0">
                <a:solidFill>
                  <a:schemeClr val="accent6">
                    <a:lumMod val="75000"/>
                  </a:schemeClr>
                </a:solidFill>
                <a:latin typeface="+mj-lt"/>
                <a:ea typeface="Arial" panose="020B0604020202020204" pitchFamily="34" charset="0"/>
                <a:cs typeface="Times New Roman" panose="02020603050405020304" pitchFamily="18" charset="0"/>
              </a:rPr>
              <a:t>								</a:t>
            </a:r>
            <a:endParaRPr lang="en-AU" sz="2000" b="0" dirty="0"/>
          </a:p>
          <a:p>
            <a:endParaRPr lang="en-AU" dirty="0"/>
          </a:p>
        </p:txBody>
      </p:sp>
      <p:graphicFrame>
        <p:nvGraphicFramePr>
          <p:cNvPr id="5" name="Object 4"/>
          <p:cNvGraphicFramePr>
            <a:graphicFrameLocks noChangeAspect="1"/>
          </p:cNvGraphicFramePr>
          <p:nvPr>
            <p:extLst>
              <p:ext uri="{D42A27DB-BD31-4B8C-83A1-F6EECF244321}">
                <p14:modId xmlns:p14="http://schemas.microsoft.com/office/powerpoint/2010/main" val="1776974651"/>
              </p:ext>
            </p:extLst>
          </p:nvPr>
        </p:nvGraphicFramePr>
        <p:xfrm>
          <a:off x="3203848" y="3481318"/>
          <a:ext cx="3240360" cy="383475"/>
        </p:xfrm>
        <a:graphic>
          <a:graphicData uri="http://schemas.openxmlformats.org/presentationml/2006/ole">
            <mc:AlternateContent xmlns:mc="http://schemas.openxmlformats.org/markup-compatibility/2006">
              <mc:Choice xmlns:v="urn:schemas-microsoft-com:vml" Requires="v">
                <p:oleObj spid="_x0000_s6240" name="Equation" r:id="rId3" imgW="2145369" imgH="253890" progId="Equation.DSMT4">
                  <p:embed/>
                </p:oleObj>
              </mc:Choice>
              <mc:Fallback>
                <p:oleObj name="Equation" r:id="rId3" imgW="2145369" imgH="25389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3481318"/>
                        <a:ext cx="3240360" cy="383475"/>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40114864"/>
              </p:ext>
            </p:extLst>
          </p:nvPr>
        </p:nvGraphicFramePr>
        <p:xfrm>
          <a:off x="1115616" y="3882443"/>
          <a:ext cx="504056" cy="350648"/>
        </p:xfrm>
        <a:graphic>
          <a:graphicData uri="http://schemas.openxmlformats.org/presentationml/2006/ole">
            <mc:AlternateContent xmlns:mc="http://schemas.openxmlformats.org/markup-compatibility/2006">
              <mc:Choice xmlns:v="urn:schemas-microsoft-com:vml" Requires="v">
                <p:oleObj spid="_x0000_s6241" name="Equation" r:id="rId5" imgW="291973" imgH="203112" progId="Equation.DSMT4">
                  <p:embed/>
                </p:oleObj>
              </mc:Choice>
              <mc:Fallback>
                <p:oleObj name="Equation" r:id="rId5" imgW="291973" imgH="203112"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3882443"/>
                        <a:ext cx="504056" cy="350648"/>
                      </a:xfrm>
                      <a:prstGeom prst="rect">
                        <a:avLst/>
                      </a:prstGeom>
                      <a:noFill/>
                    </p:spPr>
                  </p:pic>
                </p:oleObj>
              </mc:Fallback>
            </mc:AlternateContent>
          </a:graphicData>
        </a:graphic>
      </p:graphicFrame>
    </p:spTree>
    <p:extLst>
      <p:ext uri="{BB962C8B-B14F-4D97-AF65-F5344CB8AC3E}">
        <p14:creationId xmlns:p14="http://schemas.microsoft.com/office/powerpoint/2010/main" val="73191517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3: Component 2</a:t>
            </a:r>
          </a:p>
        </p:txBody>
      </p:sp>
      <p:sp>
        <p:nvSpPr>
          <p:cNvPr id="3" name="Content Placeholder 2"/>
          <p:cNvSpPr>
            <a:spLocks noGrp="1"/>
          </p:cNvSpPr>
          <p:nvPr>
            <p:ph idx="1"/>
          </p:nvPr>
        </p:nvSpPr>
        <p:spPr>
          <a:xfrm>
            <a:off x="107504" y="1485901"/>
            <a:ext cx="8784976" cy="719556"/>
          </a:xfrm>
        </p:spPr>
        <p:txBody>
          <a:bodyPr/>
          <a:lstStyle/>
          <a:p>
            <a:r>
              <a:rPr lang="en-AU" sz="1600" b="0" dirty="0"/>
              <a:t>State analysis required for this component and specify parts of the task for this component</a:t>
            </a:r>
          </a:p>
          <a:p>
            <a:r>
              <a:rPr lang="en-AU" sz="1600" b="0" dirty="0">
                <a:solidFill>
                  <a:srgbClr val="0099CC"/>
                </a:solidFill>
              </a:rPr>
              <a:t>Show written version of Component 2   </a:t>
            </a:r>
          </a:p>
        </p:txBody>
      </p:sp>
      <p:graphicFrame>
        <p:nvGraphicFramePr>
          <p:cNvPr id="5" name="Object 4"/>
          <p:cNvGraphicFramePr>
            <a:graphicFrameLocks noChangeAspect="1"/>
          </p:cNvGraphicFramePr>
          <p:nvPr>
            <p:extLst>
              <p:ext uri="{D42A27DB-BD31-4B8C-83A1-F6EECF244321}">
                <p14:modId xmlns:p14="http://schemas.microsoft.com/office/powerpoint/2010/main" val="3228742251"/>
              </p:ext>
            </p:extLst>
          </p:nvPr>
        </p:nvGraphicFramePr>
        <p:xfrm>
          <a:off x="1351325" y="2610422"/>
          <a:ext cx="562941" cy="284139"/>
        </p:xfrm>
        <a:graphic>
          <a:graphicData uri="http://schemas.openxmlformats.org/presentationml/2006/ole">
            <mc:AlternateContent xmlns:mc="http://schemas.openxmlformats.org/markup-compatibility/2006">
              <mc:Choice xmlns:v="urn:schemas-microsoft-com:vml" Requires="v">
                <p:oleObj spid="_x0000_s7260" name="Equation" r:id="rId3" imgW="431425" imgH="177646" progId="Equation.DSMT4">
                  <p:embed/>
                </p:oleObj>
              </mc:Choice>
              <mc:Fallback>
                <p:oleObj name="Equation" r:id="rId3" imgW="431425" imgH="177646"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1325" y="2610422"/>
                        <a:ext cx="562941" cy="284139"/>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30991985"/>
              </p:ext>
            </p:extLst>
          </p:nvPr>
        </p:nvGraphicFramePr>
        <p:xfrm>
          <a:off x="2627784" y="2606337"/>
          <a:ext cx="631696" cy="292991"/>
        </p:xfrm>
        <a:graphic>
          <a:graphicData uri="http://schemas.openxmlformats.org/presentationml/2006/ole">
            <mc:AlternateContent xmlns:mc="http://schemas.openxmlformats.org/markup-compatibility/2006">
              <mc:Choice xmlns:v="urn:schemas-microsoft-com:vml" Requires="v">
                <p:oleObj spid="_x0000_s7261" name="Equation" r:id="rId5" imgW="469696" imgH="177723" progId="Equation.DSMT4">
                  <p:embed/>
                </p:oleObj>
              </mc:Choice>
              <mc:Fallback>
                <p:oleObj name="Equation" r:id="rId5" imgW="469696" imgH="177723"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4" y="2606337"/>
                        <a:ext cx="631696" cy="292991"/>
                      </a:xfrm>
                      <a:prstGeom prst="rect">
                        <a:avLst/>
                      </a:prstGeom>
                      <a:noFill/>
                    </p:spPr>
                  </p:pic>
                </p:oleObj>
              </mc:Fallback>
            </mc:AlternateContent>
          </a:graphicData>
        </a:graphic>
      </p:graphicFrame>
      <p:sp>
        <p:nvSpPr>
          <p:cNvPr id="7" name="Rectangle 3"/>
          <p:cNvSpPr>
            <a:spLocks noChangeArrowheads="1"/>
          </p:cNvSpPr>
          <p:nvPr/>
        </p:nvSpPr>
        <p:spPr bwMode="auto">
          <a:xfrm>
            <a:off x="246861" y="2591347"/>
            <a:ext cx="8376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303132"/>
                </a:solidFill>
                <a:effectLst/>
                <a:latin typeface="Arial" panose="020B0604020202020204" pitchFamily="34" charset="0"/>
                <a:ea typeface="Arial" panose="020B0604020202020204" pitchFamily="34" charset="0"/>
              </a:rPr>
              <a:t>a. L</a:t>
            </a:r>
            <a:r>
              <a:rPr kumimoji="0" lang="en-US" altLang="en-US" sz="1600" b="0" i="0" u="none" strike="noStrike" cap="none" normalizeH="0" baseline="0" dirty="0">
                <a:ln>
                  <a:noFill/>
                </a:ln>
                <a:solidFill>
                  <a:srgbClr val="303132"/>
                </a:solidFill>
                <a:effectLst/>
                <a:latin typeface="Arial" panose="020B0604020202020204" pitchFamily="34" charset="0"/>
                <a:ea typeface="Arial" panose="020B0604020202020204" pitchFamily="34" charset="0"/>
              </a:rPr>
              <a:t>etting  </a:t>
            </a:r>
            <a:r>
              <a:rPr kumimoji="0" lang="en-US" altLang="en-US" sz="1600" b="0" i="0" u="none" strike="noStrike" cap="none" normalizeH="0" dirty="0">
                <a:ln>
                  <a:noFill/>
                </a:ln>
                <a:solidFill>
                  <a:srgbClr val="303132"/>
                </a:solidFill>
                <a:effectLst/>
                <a:latin typeface="Arial" panose="020B0604020202020204" pitchFamily="34" charset="0"/>
                <a:ea typeface="Arial" panose="020B0604020202020204" pitchFamily="34" charset="0"/>
              </a:rPr>
              <a:t>     </a:t>
            </a:r>
            <a:r>
              <a:rPr kumimoji="0" lang="en-US" altLang="en-US" sz="1600" b="0" i="0" u="none" strike="noStrike" cap="none" normalizeH="0" baseline="0" dirty="0">
                <a:ln>
                  <a:noFill/>
                </a:ln>
                <a:solidFill>
                  <a:srgbClr val="303132"/>
                </a:solidFill>
                <a:effectLst/>
                <a:latin typeface="Arial" panose="020B0604020202020204" pitchFamily="34" charset="0"/>
                <a:ea typeface="Arial" panose="020B0604020202020204" pitchFamily="34" charset="0"/>
              </a:rPr>
              <a:t>         and                  graph this function identifying</a:t>
            </a:r>
            <a:r>
              <a:rPr kumimoji="0" lang="en-US" altLang="en-US" sz="1600" b="0" i="0" u="none" strike="noStrike" cap="none" normalizeH="0" dirty="0">
                <a:ln>
                  <a:noFill/>
                </a:ln>
                <a:solidFill>
                  <a:srgbClr val="303132"/>
                </a:solidFill>
                <a:effectLst/>
                <a:latin typeface="Arial" panose="020B0604020202020204" pitchFamily="34" charset="0"/>
                <a:ea typeface="Arial" panose="020B0604020202020204" pitchFamily="34" charset="0"/>
              </a:rPr>
              <a:t> its key features</a:t>
            </a:r>
            <a:r>
              <a:rPr kumimoji="0" lang="en-US" altLang="en-US" sz="1600" b="0" i="0" u="none" strike="noStrike" cap="none" normalizeH="0" baseline="0" dirty="0">
                <a:ln>
                  <a:noFill/>
                </a:ln>
                <a:solidFill>
                  <a:srgbClr val="303132"/>
                </a:solidFill>
                <a:effectLst/>
                <a:latin typeface="Arial" panose="020B0604020202020204" pitchFamily="34" charset="0"/>
                <a:ea typeface="Arial" panose="020B0604020202020204" pitchFamily="34" charset="0"/>
              </a:rPr>
              <a:t> </a:t>
            </a:r>
            <a:endParaRPr kumimoji="0" lang="en-US" altLang="en-US" sz="1600" b="0" i="0" u="none" strike="noStrike" cap="none" normalizeH="0" baseline="0" dirty="0">
              <a:ln>
                <a:noFill/>
              </a:ln>
              <a:solidFill>
                <a:srgbClr val="303132"/>
              </a:solidFill>
              <a:effectLst/>
              <a:latin typeface="Arial" panose="020B0604020202020204" pitchFamily="34" charset="0"/>
            </a:endParaRPr>
          </a:p>
        </p:txBody>
      </p:sp>
      <p:sp>
        <p:nvSpPr>
          <p:cNvPr id="8" name="Rectangle 4"/>
          <p:cNvSpPr>
            <a:spLocks noChangeArrowheads="1"/>
          </p:cNvSpPr>
          <p:nvPr/>
        </p:nvSpPr>
        <p:spPr bwMode="auto">
          <a:xfrm>
            <a:off x="467544" y="2602861"/>
            <a:ext cx="837605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0"/>
          <p:cNvSpPr/>
          <p:nvPr/>
        </p:nvSpPr>
        <p:spPr>
          <a:xfrm rot="10800000" flipV="1">
            <a:off x="227080" y="3156171"/>
            <a:ext cx="8856984" cy="584775"/>
          </a:xfrm>
          <a:prstGeom prst="rect">
            <a:avLst/>
          </a:prstGeom>
        </p:spPr>
        <p:txBody>
          <a:bodyPr wrap="square">
            <a:spAutoFit/>
          </a:bodyPr>
          <a:lstStyle/>
          <a:p>
            <a:r>
              <a:rPr lang="en-US" sz="1600" dirty="0">
                <a:solidFill>
                  <a:srgbClr val="303132"/>
                </a:solidFill>
                <a:latin typeface="Arial" panose="020B0604020202020204" pitchFamily="34" charset="0"/>
                <a:ea typeface="Arial" panose="020B0604020202020204" pitchFamily="34" charset="0"/>
              </a:rPr>
              <a:t>b. Identify and interpret the maximum rates of increase and decrease, and when the concentration is half of its maximum value. </a:t>
            </a:r>
            <a:endParaRPr lang="en-AU" sz="1600" dirty="0">
              <a:solidFill>
                <a:srgbClr val="303132"/>
              </a:solidFill>
            </a:endParaRPr>
          </a:p>
        </p:txBody>
      </p:sp>
      <p:sp>
        <p:nvSpPr>
          <p:cNvPr id="13" name="Rectangle 12"/>
          <p:cNvSpPr/>
          <p:nvPr/>
        </p:nvSpPr>
        <p:spPr>
          <a:xfrm>
            <a:off x="246861" y="3872803"/>
            <a:ext cx="8784976" cy="584775"/>
          </a:xfrm>
          <a:prstGeom prst="rect">
            <a:avLst/>
          </a:prstGeom>
        </p:spPr>
        <p:txBody>
          <a:bodyPr wrap="square">
            <a:spAutoFit/>
          </a:bodyPr>
          <a:lstStyle/>
          <a:p>
            <a:r>
              <a:rPr lang="en-US" sz="1600" dirty="0">
                <a:solidFill>
                  <a:srgbClr val="303132"/>
                </a:solidFill>
                <a:latin typeface="Arial" panose="020B0604020202020204" pitchFamily="34" charset="0"/>
                <a:ea typeface="Arial" panose="020B0604020202020204" pitchFamily="34" charset="0"/>
              </a:rPr>
              <a:t>c. Investigate what happens to the graph when </a:t>
            </a:r>
            <a:r>
              <a:rPr lang="en-US" sz="1600" i="1" dirty="0">
                <a:solidFill>
                  <a:srgbClr val="303132"/>
                </a:solidFill>
                <a:latin typeface="Arial" panose="020B0604020202020204" pitchFamily="34" charset="0"/>
                <a:ea typeface="Arial" panose="020B0604020202020204" pitchFamily="34" charset="0"/>
              </a:rPr>
              <a:t>A</a:t>
            </a:r>
            <a:r>
              <a:rPr lang="en-US" sz="1600" dirty="0">
                <a:solidFill>
                  <a:srgbClr val="303132"/>
                </a:solidFill>
                <a:latin typeface="Arial" panose="020B0604020202020204" pitchFamily="34" charset="0"/>
                <a:ea typeface="Arial" panose="020B0604020202020204" pitchFamily="34" charset="0"/>
              </a:rPr>
              <a:t> and </a:t>
            </a:r>
            <a:r>
              <a:rPr lang="en-US" sz="1600" i="1" dirty="0">
                <a:solidFill>
                  <a:srgbClr val="303132"/>
                </a:solidFill>
                <a:latin typeface="Arial" panose="020B0604020202020204" pitchFamily="34" charset="0"/>
                <a:ea typeface="Arial" panose="020B0604020202020204" pitchFamily="34" charset="0"/>
              </a:rPr>
              <a:t>k</a:t>
            </a:r>
            <a:r>
              <a:rPr lang="en-US" sz="1600" dirty="0">
                <a:solidFill>
                  <a:srgbClr val="303132"/>
                </a:solidFill>
                <a:latin typeface="Arial" panose="020B0604020202020204" pitchFamily="34" charset="0"/>
                <a:ea typeface="Arial" panose="020B0604020202020204" pitchFamily="34" charset="0"/>
              </a:rPr>
              <a:t> are systematically varied and discuss any patterns.                                                     </a:t>
            </a:r>
            <a:endParaRPr lang="en-AU" sz="1600" dirty="0">
              <a:solidFill>
                <a:srgbClr val="303132"/>
              </a:solidFill>
            </a:endParaRPr>
          </a:p>
        </p:txBody>
      </p:sp>
    </p:spTree>
    <p:extLst>
      <p:ext uri="{BB962C8B-B14F-4D97-AF65-F5344CB8AC3E}">
        <p14:creationId xmlns:p14="http://schemas.microsoft.com/office/powerpoint/2010/main" val="293531861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3: Component 2</a:t>
            </a:r>
          </a:p>
        </p:txBody>
      </p:sp>
      <p:sp>
        <p:nvSpPr>
          <p:cNvPr id="3" name="Content Placeholder 2"/>
          <p:cNvSpPr>
            <a:spLocks noGrp="1"/>
          </p:cNvSpPr>
          <p:nvPr>
            <p:ph idx="1"/>
          </p:nvPr>
        </p:nvSpPr>
        <p:spPr>
          <a:xfrm>
            <a:off x="107504" y="1485900"/>
            <a:ext cx="8784976" cy="1116961"/>
          </a:xfrm>
        </p:spPr>
        <p:txBody>
          <a:bodyPr/>
          <a:lstStyle/>
          <a:p>
            <a:pPr marL="0" indent="0">
              <a:buNone/>
            </a:pPr>
            <a:r>
              <a:rPr lang="en-AU" sz="2000" b="0" dirty="0">
                <a:solidFill>
                  <a:srgbClr val="0099CC"/>
                </a:solidFill>
              </a:rPr>
              <a:t>Show written version of Component 2</a:t>
            </a:r>
          </a:p>
          <a:p>
            <a:pPr marL="0" indent="0">
              <a:buNone/>
            </a:pPr>
            <a:r>
              <a:rPr lang="en-AU" sz="2000" b="0" dirty="0"/>
              <a:t>   </a:t>
            </a:r>
          </a:p>
        </p:txBody>
      </p:sp>
      <p:sp>
        <p:nvSpPr>
          <p:cNvPr id="8" name="Rectangle 4"/>
          <p:cNvSpPr>
            <a:spLocks noChangeArrowheads="1"/>
          </p:cNvSpPr>
          <p:nvPr/>
        </p:nvSpPr>
        <p:spPr bwMode="auto">
          <a:xfrm>
            <a:off x="467544" y="2602861"/>
            <a:ext cx="837605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ea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solidFill>
                <a:srgbClr val="000000"/>
              </a:solidFill>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0"/>
          <p:cNvSpPr/>
          <p:nvPr/>
        </p:nvSpPr>
        <p:spPr>
          <a:xfrm rot="10800000" flipV="1">
            <a:off x="107504" y="3941354"/>
            <a:ext cx="8856984" cy="400110"/>
          </a:xfrm>
          <a:prstGeom prst="rect">
            <a:avLst/>
          </a:prstGeom>
        </p:spPr>
        <p:txBody>
          <a:bodyPr wrap="square">
            <a:spAutoFit/>
          </a:bodyPr>
          <a:lstStyle/>
          <a:p>
            <a:r>
              <a:rPr lang="en-US" altLang="en-US" sz="1400" dirty="0">
                <a:ea typeface="Arial" panose="020B0604020202020204" pitchFamily="34" charset="0"/>
                <a:cs typeface="Times New Roman" panose="02020603050405020304" pitchFamily="18" charset="0"/>
              </a:rPr>
              <a:t>                                                                                                                                      </a:t>
            </a:r>
            <a:r>
              <a:rPr lang="en-US" sz="2000" dirty="0">
                <a:solidFill>
                  <a:srgbClr val="000000"/>
                </a:solidFill>
                <a:latin typeface="Arial" panose="020B0604020202020204" pitchFamily="34" charset="0"/>
                <a:ea typeface="Arial" panose="020B0604020202020204" pitchFamily="34" charset="0"/>
              </a:rPr>
              <a:t> </a:t>
            </a:r>
            <a:endParaRPr lang="en-AU" sz="2000" dirty="0"/>
          </a:p>
        </p:txBody>
      </p:sp>
      <p:sp>
        <p:nvSpPr>
          <p:cNvPr id="9" name="Rectangle 8"/>
          <p:cNvSpPr/>
          <p:nvPr/>
        </p:nvSpPr>
        <p:spPr>
          <a:xfrm>
            <a:off x="251520" y="1971586"/>
            <a:ext cx="8592080" cy="338554"/>
          </a:xfrm>
          <a:prstGeom prst="rect">
            <a:avLst/>
          </a:prstGeom>
        </p:spPr>
        <p:txBody>
          <a:bodyPr wrap="square">
            <a:spAutoFit/>
          </a:bodyPr>
          <a:lstStyle/>
          <a:p>
            <a:pPr lvl="0">
              <a:spcAft>
                <a:spcPts val="0"/>
              </a:spcAft>
            </a:pPr>
            <a:r>
              <a:rPr lang="en-US" sz="1600" dirty="0">
                <a:solidFill>
                  <a:srgbClr val="303132"/>
                </a:solidFill>
                <a:latin typeface="Arial" panose="020B0604020202020204" pitchFamily="34" charset="0"/>
                <a:ea typeface="Arial" panose="020B0604020202020204" pitchFamily="34" charset="0"/>
              </a:rPr>
              <a:t>d. Jordan is in hospital and needs a particular drug to manage pain.</a:t>
            </a:r>
            <a:endParaRPr lang="en-AU" sz="1600" dirty="0">
              <a:solidFill>
                <a:srgbClr val="303132"/>
              </a:solidFill>
              <a:effectLst/>
              <a:latin typeface="Times New Roman" panose="02020603050405020304" pitchFamily="18" charset="0"/>
              <a:ea typeface="Calibri" panose="020F0502020204030204"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34632534"/>
              </p:ext>
            </p:extLst>
          </p:nvPr>
        </p:nvGraphicFramePr>
        <p:xfrm>
          <a:off x="899592" y="2468346"/>
          <a:ext cx="4104456" cy="387489"/>
        </p:xfrm>
        <a:graphic>
          <a:graphicData uri="http://schemas.openxmlformats.org/presentationml/2006/ole">
            <mc:AlternateContent xmlns:mc="http://schemas.openxmlformats.org/markup-compatibility/2006">
              <mc:Choice xmlns:v="urn:schemas-microsoft-com:vml" Requires="v">
                <p:oleObj spid="_x0000_s8238" name="Equation" r:id="rId3" imgW="2793960" imgH="253800" progId="Equation.DSMT4">
                  <p:embed/>
                </p:oleObj>
              </mc:Choice>
              <mc:Fallback>
                <p:oleObj name="Equation" r:id="rId3" imgW="2793960" imgH="253800" progId="Equation.DSMT4">
                  <p:embed/>
                  <p:pic>
                    <p:nvPicPr>
                      <p:cNvPr id="0" name="Object 2"/>
                      <p:cNvPicPr>
                        <a:picLocks noChangeAspect="1" noChangeArrowheads="1"/>
                      </p:cNvPicPr>
                      <p:nvPr/>
                    </p:nvPicPr>
                    <p:blipFill>
                      <a:blip r:embed="rId4"/>
                      <a:srcRect/>
                      <a:stretch>
                        <a:fillRect/>
                      </a:stretch>
                    </p:blipFill>
                    <p:spPr bwMode="auto">
                      <a:xfrm>
                        <a:off x="899592" y="2468346"/>
                        <a:ext cx="4104456" cy="387489"/>
                      </a:xfrm>
                      <a:prstGeom prst="rect">
                        <a:avLst/>
                      </a:prstGeom>
                      <a:noFill/>
                    </p:spPr>
                  </p:pic>
                </p:oleObj>
              </mc:Fallback>
            </mc:AlternateContent>
          </a:graphicData>
        </a:graphic>
      </p:graphicFrame>
      <p:sp>
        <p:nvSpPr>
          <p:cNvPr id="14" name="Rectangle 3"/>
          <p:cNvSpPr>
            <a:spLocks noChangeArrowheads="1"/>
          </p:cNvSpPr>
          <p:nvPr/>
        </p:nvSpPr>
        <p:spPr bwMode="auto">
          <a:xfrm>
            <a:off x="300400" y="2462035"/>
            <a:ext cx="88041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03132"/>
                </a:solidFill>
                <a:effectLst/>
                <a:latin typeface="+mn-lt"/>
                <a:ea typeface="Arial" panose="020B0604020202020204" pitchFamily="34" charset="0"/>
                <a:cs typeface="Calibri" panose="020F0502020204030204" pitchFamily="34" charset="0"/>
              </a:rPr>
              <a:t>Let</a:t>
            </a:r>
            <a:r>
              <a:rPr kumimoji="0" lang="en-US" altLang="en-US" sz="1100" b="0"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4"/>
          <p:cNvSpPr>
            <a:spLocks noChangeArrowheads="1"/>
          </p:cNvSpPr>
          <p:nvPr/>
        </p:nvSpPr>
        <p:spPr bwMode="auto">
          <a:xfrm>
            <a:off x="251520" y="2934511"/>
            <a:ext cx="75608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03132"/>
                </a:solidFill>
                <a:effectLst/>
                <a:latin typeface="+mn-lt"/>
                <a:ea typeface="Arial" panose="020B0604020202020204" pitchFamily="34" charset="0"/>
                <a:cs typeface="Calibri" panose="020F0502020204030204" pitchFamily="34" charset="0"/>
              </a:rPr>
              <a:t>where the particular drug in Jordan’s bloodstream is measured in mg/</a:t>
            </a:r>
            <a:r>
              <a:rPr kumimoji="0" lang="en-US" altLang="en-US" sz="1600" b="0" i="0" u="none" strike="noStrike" cap="none" normalizeH="0" baseline="0" dirty="0" err="1">
                <a:ln>
                  <a:noFill/>
                </a:ln>
                <a:solidFill>
                  <a:srgbClr val="303132"/>
                </a:solidFill>
                <a:effectLst/>
                <a:latin typeface="+mn-lt"/>
                <a:ea typeface="Arial" panose="020B0604020202020204" pitchFamily="34" charset="0"/>
                <a:cs typeface="Calibri" panose="020F0502020204030204" pitchFamily="34" charset="0"/>
              </a:rPr>
              <a:t>litre</a:t>
            </a:r>
            <a:r>
              <a:rPr kumimoji="0" lang="en-US" altLang="en-US" sz="1600" b="0" i="0" u="none" strike="noStrike" cap="none" normalizeH="0" baseline="0" dirty="0">
                <a:ln>
                  <a:noFill/>
                </a:ln>
                <a:solidFill>
                  <a:srgbClr val="303132"/>
                </a:solidFill>
                <a:effectLst/>
                <a:latin typeface="+mn-lt"/>
                <a:ea typeface="Arial" panose="020B0604020202020204" pitchFamily="34" charset="0"/>
                <a:cs typeface="Calibri" panose="020F0502020204030204" pitchFamily="34" charset="0"/>
              </a:rPr>
              <a:t> at time, minutes,</a:t>
            </a:r>
            <a:r>
              <a:rPr kumimoji="0" lang="en-US" altLang="en-US" sz="1600" b="0" i="0" u="none" strike="noStrike" cap="none" normalizeH="0" baseline="0" dirty="0">
                <a:ln>
                  <a:noFill/>
                </a:ln>
                <a:solidFill>
                  <a:srgbClr val="303132"/>
                </a:solidFill>
                <a:effectLst/>
                <a:latin typeface="Calibri" panose="020F0502020204030204" pitchFamily="34" charset="0"/>
                <a:ea typeface="Arial" panose="020B0604020202020204" pitchFamily="34" charset="0"/>
                <a:cs typeface="Calibri" panose="020F0502020204030204" pitchFamily="34" charset="0"/>
              </a:rPr>
              <a:t> </a:t>
            </a:r>
            <a:endParaRPr kumimoji="0" lang="en-US" altLang="en-US" sz="1600" b="0" i="0" u="none" strike="noStrike" cap="none" normalizeH="0" baseline="0" dirty="0">
              <a:ln>
                <a:noFill/>
              </a:ln>
              <a:solidFill>
                <a:srgbClr val="303132"/>
              </a:solidFill>
              <a:effectLst/>
              <a:latin typeface="Arial" panose="020B0604020202020204" pitchFamily="34" charset="0"/>
            </a:endParaRPr>
          </a:p>
        </p:txBody>
      </p:sp>
      <p:sp>
        <p:nvSpPr>
          <p:cNvPr id="16" name="Rectangle 5"/>
          <p:cNvSpPr>
            <a:spLocks noChangeArrowheads="1"/>
          </p:cNvSpPr>
          <p:nvPr/>
        </p:nvSpPr>
        <p:spPr bwMode="auto">
          <a:xfrm>
            <a:off x="251520" y="3618688"/>
            <a:ext cx="828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US" altLang="en-US" sz="1600" b="0" i="0" u="none" strike="noStrike" cap="none" normalizeH="0" baseline="0" dirty="0">
                <a:ln>
                  <a:noFill/>
                </a:ln>
                <a:solidFill>
                  <a:srgbClr val="303132"/>
                </a:solidFill>
                <a:effectLst/>
                <a:latin typeface="+mj-lt"/>
                <a:ea typeface="Arial" panose="020B0604020202020204" pitchFamily="34" charset="0"/>
                <a:cs typeface="Calibri" panose="020F0502020204030204" pitchFamily="34" charset="0"/>
              </a:rPr>
              <a:t>After how many minutes does Jordan reach the maximum </a:t>
            </a:r>
            <a:r>
              <a:rPr kumimoji="0" lang="en-US" altLang="ja-JP" sz="1600" b="0" i="0" u="none" strike="noStrike" cap="none" normalizeH="0" baseline="0" dirty="0">
                <a:ln>
                  <a:noFill/>
                </a:ln>
                <a:solidFill>
                  <a:srgbClr val="303132"/>
                </a:solidFill>
                <a:effectLst/>
                <a:latin typeface="+mj-lt"/>
                <a:ea typeface="Arial" panose="020B0604020202020204" pitchFamily="34" charset="0"/>
                <a:cs typeface="Calibri" panose="020F0502020204030204" pitchFamily="34" charset="0"/>
              </a:rPr>
              <a:t>concentration of this drug in her system? Draw the corresponding graph and compare this with the investigations above</a:t>
            </a:r>
            <a:r>
              <a:rPr kumimoji="0" lang="en-US" altLang="ja-JP" sz="1600" b="1" i="0" u="none" strike="noStrike" cap="none" normalizeH="0" baseline="0" dirty="0">
                <a:ln>
                  <a:noFill/>
                </a:ln>
                <a:solidFill>
                  <a:srgbClr val="303132"/>
                </a:solidFill>
                <a:effectLst/>
                <a:latin typeface="+mj-lt"/>
                <a:ea typeface="Arial" panose="020B0604020202020204" pitchFamily="34" charset="0"/>
                <a:cs typeface="Calibri" panose="020F0502020204030204" pitchFamily="34" charset="0"/>
              </a:rPr>
              <a:t>.                               </a:t>
            </a:r>
            <a:endParaRPr kumimoji="0" lang="en-US" altLang="ja-JP" sz="1600" b="0" i="0" u="none" strike="noStrike" cap="none" normalizeH="0" baseline="0" dirty="0">
              <a:ln>
                <a:noFill/>
              </a:ln>
              <a:solidFill>
                <a:srgbClr val="303132"/>
              </a:solidFill>
              <a:effectLst/>
              <a:latin typeface="+mj-lt"/>
            </a:endParaRPr>
          </a:p>
        </p:txBody>
      </p:sp>
    </p:spTree>
    <p:extLst>
      <p:ext uri="{BB962C8B-B14F-4D97-AF65-F5344CB8AC3E}">
        <p14:creationId xmlns:p14="http://schemas.microsoft.com/office/powerpoint/2010/main" val="250821381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97550"/>
            <a:ext cx="8712968" cy="857250"/>
          </a:xfrm>
        </p:spPr>
        <p:txBody>
          <a:bodyPr/>
          <a:lstStyle/>
          <a:p>
            <a:r>
              <a:rPr lang="en-AU" dirty="0"/>
              <a:t>Component 2 – indicative content</a:t>
            </a:r>
          </a:p>
        </p:txBody>
      </p:sp>
      <p:graphicFrame>
        <p:nvGraphicFramePr>
          <p:cNvPr id="7" name="Table 6"/>
          <p:cNvGraphicFramePr>
            <a:graphicFrameLocks noGrp="1"/>
          </p:cNvGraphicFramePr>
          <p:nvPr>
            <p:extLst>
              <p:ext uri="{D42A27DB-BD31-4B8C-83A1-F6EECF244321}">
                <p14:modId xmlns:p14="http://schemas.microsoft.com/office/powerpoint/2010/main" val="157461384"/>
              </p:ext>
            </p:extLst>
          </p:nvPr>
        </p:nvGraphicFramePr>
        <p:xfrm>
          <a:off x="467544" y="1170335"/>
          <a:ext cx="7992888" cy="2595256"/>
        </p:xfrm>
        <a:graphic>
          <a:graphicData uri="http://schemas.openxmlformats.org/drawingml/2006/table">
            <a:tbl>
              <a:tblPr firstRow="1" bandRow="1">
                <a:tableStyleId>{5C22544A-7EE6-4342-B048-85BDC9FD1C3A}</a:tableStyleId>
              </a:tblPr>
              <a:tblGrid>
                <a:gridCol w="7992888">
                  <a:extLst>
                    <a:ext uri="{9D8B030D-6E8A-4147-A177-3AD203B41FA5}">
                      <a16:colId xmlns:a16="http://schemas.microsoft.com/office/drawing/2014/main" val="2916912325"/>
                    </a:ext>
                  </a:extLst>
                </a:gridCol>
              </a:tblGrid>
              <a:tr h="3388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solidFill>
                            <a:schemeClr val="tx1"/>
                          </a:solidFill>
                        </a:rPr>
                        <a:t>Topic: </a:t>
                      </a:r>
                      <a:r>
                        <a:rPr lang="en-AU" sz="1800" b="1" i="0" u="none" strike="noStrike" kern="1200" baseline="0" dirty="0">
                          <a:solidFill>
                            <a:schemeClr val="tx1"/>
                          </a:solidFill>
                          <a:latin typeface="+mn-lt"/>
                          <a:ea typeface="+mn-ea"/>
                          <a:cs typeface="+mn-cs"/>
                        </a:rPr>
                        <a:t>Use of parameters, stationary points</a:t>
                      </a:r>
                    </a:p>
                  </a:txBody>
                  <a:tcPr/>
                </a:tc>
                <a:extLst>
                  <a:ext uri="{0D108BD9-81ED-4DB2-BD59-A6C34878D82A}">
                    <a16:rowId xmlns:a16="http://schemas.microsoft.com/office/drawing/2014/main" val="1281115527"/>
                  </a:ext>
                </a:extLst>
              </a:tr>
              <a:tr h="1863736">
                <a:tc>
                  <a:txBody>
                    <a:bodyPr/>
                    <a:lstStyle/>
                    <a:p>
                      <a:pPr marL="285750" indent="-285750">
                        <a:buFont typeface="Arial" panose="020B0604020202020204" pitchFamily="34" charset="0"/>
                        <a:buChar char="•"/>
                      </a:pPr>
                      <a:r>
                        <a:rPr lang="en-AU" sz="1600" dirty="0"/>
                        <a:t>give mathematical formulations of specific and general cases used to derive results for analysis within a given application context</a:t>
                      </a:r>
                    </a:p>
                    <a:p>
                      <a:pPr marL="285750" indent="-285750">
                        <a:buFont typeface="Arial" panose="020B0604020202020204" pitchFamily="34" charset="0"/>
                        <a:buChar char="•"/>
                      </a:pPr>
                      <a:r>
                        <a:rPr lang="en-AU" sz="1600" b="0" dirty="0">
                          <a:solidFill>
                            <a:schemeClr val="tx1"/>
                          </a:solidFill>
                        </a:rPr>
                        <a:t>find derivatives</a:t>
                      </a:r>
                      <a:r>
                        <a:rPr lang="en-AU" sz="1600" b="0" baseline="0" dirty="0">
                          <a:solidFill>
                            <a:schemeClr val="tx1"/>
                          </a:solidFill>
                        </a:rPr>
                        <a:t> of more complicated functions and apply differentiation to curve sketching</a:t>
                      </a:r>
                    </a:p>
                  </a:txBody>
                  <a:tcPr/>
                </a:tc>
                <a:extLst>
                  <a:ext uri="{0D108BD9-81ED-4DB2-BD59-A6C34878D82A}">
                    <a16:rowId xmlns:a16="http://schemas.microsoft.com/office/drawing/2014/main" val="232383614"/>
                  </a:ext>
                </a:extLst>
              </a:tr>
              <a:tr h="3388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b="0" dirty="0">
                        <a:solidFill>
                          <a:schemeClr val="tx1"/>
                        </a:solidFill>
                      </a:endParaRPr>
                    </a:p>
                  </a:txBody>
                  <a:tcPr/>
                </a:tc>
                <a:extLst>
                  <a:ext uri="{0D108BD9-81ED-4DB2-BD59-A6C34878D82A}">
                    <a16:rowId xmlns:a16="http://schemas.microsoft.com/office/drawing/2014/main" val="2199466058"/>
                  </a:ext>
                </a:extLst>
              </a:tr>
            </a:tbl>
          </a:graphicData>
        </a:graphic>
      </p:graphicFrame>
    </p:spTree>
    <p:extLst>
      <p:ext uri="{BB962C8B-B14F-4D97-AF65-F5344CB8AC3E}">
        <p14:creationId xmlns:p14="http://schemas.microsoft.com/office/powerpoint/2010/main" val="196057574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4: Component 3</a:t>
            </a:r>
          </a:p>
        </p:txBody>
      </p:sp>
      <p:sp>
        <p:nvSpPr>
          <p:cNvPr id="3" name="Content Placeholder 2"/>
          <p:cNvSpPr>
            <a:spLocks noGrp="1"/>
          </p:cNvSpPr>
          <p:nvPr>
            <p:ph idx="1"/>
          </p:nvPr>
        </p:nvSpPr>
        <p:spPr/>
        <p:txBody>
          <a:bodyPr/>
          <a:lstStyle/>
          <a:p>
            <a:r>
              <a:rPr lang="en-AU" sz="2000" b="0" dirty="0"/>
              <a:t>Identify context, assumptions, variables, functions,  parameters, constraints and conditions</a:t>
            </a:r>
          </a:p>
          <a:p>
            <a:r>
              <a:rPr lang="en-AU" sz="2000" b="0" dirty="0"/>
              <a:t>State questions of interest and related analysis</a:t>
            </a:r>
          </a:p>
          <a:p>
            <a:r>
              <a:rPr lang="en-AU" sz="2000" b="0" dirty="0"/>
              <a:t>Identify relevant content</a:t>
            </a:r>
          </a:p>
          <a:p>
            <a:r>
              <a:rPr lang="en-AU" sz="2000" b="0" dirty="0"/>
              <a:t>State analysis required for this component and specify parts of the task for this component</a:t>
            </a:r>
          </a:p>
          <a:p>
            <a:r>
              <a:rPr lang="en-AU" sz="2000" b="0" dirty="0"/>
              <a:t>Show written version of Component 3</a:t>
            </a:r>
          </a:p>
          <a:p>
            <a:endParaRPr lang="en-AU" dirty="0"/>
          </a:p>
        </p:txBody>
      </p:sp>
    </p:spTree>
    <p:extLst>
      <p:ext uri="{BB962C8B-B14F-4D97-AF65-F5344CB8AC3E}">
        <p14:creationId xmlns:p14="http://schemas.microsoft.com/office/powerpoint/2010/main" val="273642780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5900"/>
            <a:ext cx="8712968" cy="509786"/>
          </a:xfrm>
        </p:spPr>
        <p:txBody>
          <a:bodyPr/>
          <a:lstStyle/>
          <a:p>
            <a:pPr marL="0" indent="0">
              <a:buNone/>
            </a:pPr>
            <a:r>
              <a:rPr lang="en-AU" sz="2000" b="0" dirty="0">
                <a:solidFill>
                  <a:srgbClr val="0099CC"/>
                </a:solidFill>
              </a:rPr>
              <a:t>Show written version of Component 3</a:t>
            </a:r>
          </a:p>
          <a:p>
            <a:pPr marL="0" indent="0">
              <a:buNone/>
            </a:pPr>
            <a:endParaRPr lang="en-AU" sz="2000" b="0" dirty="0">
              <a:solidFill>
                <a:schemeClr val="accent6">
                  <a:lumMod val="75000"/>
                </a:schemeClr>
              </a:solidFill>
            </a:endParaRPr>
          </a:p>
          <a:p>
            <a:endParaRPr lang="en-AU" dirty="0"/>
          </a:p>
        </p:txBody>
      </p:sp>
      <p:graphicFrame>
        <p:nvGraphicFramePr>
          <p:cNvPr id="5" name="Object 4"/>
          <p:cNvGraphicFramePr>
            <a:graphicFrameLocks noChangeAspect="1"/>
          </p:cNvGraphicFramePr>
          <p:nvPr>
            <p:extLst>
              <p:ext uri="{D42A27DB-BD31-4B8C-83A1-F6EECF244321}">
                <p14:modId xmlns:p14="http://schemas.microsoft.com/office/powerpoint/2010/main" val="898628009"/>
              </p:ext>
            </p:extLst>
          </p:nvPr>
        </p:nvGraphicFramePr>
        <p:xfrm>
          <a:off x="342917" y="2548797"/>
          <a:ext cx="4309679" cy="504056"/>
        </p:xfrm>
        <a:graphic>
          <a:graphicData uri="http://schemas.openxmlformats.org/presentationml/2006/ole">
            <mc:AlternateContent xmlns:mc="http://schemas.openxmlformats.org/markup-compatibility/2006">
              <mc:Choice xmlns:v="urn:schemas-microsoft-com:vml" Requires="v">
                <p:oleObj spid="_x0000_s10361" name="Equation" r:id="rId3" imgW="2171700" imgH="254000" progId="Equation.DSMT4">
                  <p:embed/>
                </p:oleObj>
              </mc:Choice>
              <mc:Fallback>
                <p:oleObj name="Equation" r:id="rId3" imgW="2171700" imgH="2540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17" y="2548797"/>
                        <a:ext cx="4309679" cy="504056"/>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40827671"/>
              </p:ext>
            </p:extLst>
          </p:nvPr>
        </p:nvGraphicFramePr>
        <p:xfrm>
          <a:off x="5531512" y="2523619"/>
          <a:ext cx="3197563" cy="473713"/>
        </p:xfrm>
        <a:graphic>
          <a:graphicData uri="http://schemas.openxmlformats.org/presentationml/2006/ole">
            <mc:AlternateContent xmlns:mc="http://schemas.openxmlformats.org/markup-compatibility/2006">
              <mc:Choice xmlns:v="urn:schemas-microsoft-com:vml" Requires="v">
                <p:oleObj spid="_x0000_s10362" name="Equation" r:id="rId5" imgW="1714500" imgH="254000" progId="Equation.DSMT4">
                  <p:embed/>
                </p:oleObj>
              </mc:Choice>
              <mc:Fallback>
                <p:oleObj name="Equation" r:id="rId5" imgW="1714500" imgH="254000" progId="Equation.DSMT4">
                  <p:embed/>
                  <p:pic>
                    <p:nvPicPr>
                      <p:cNvPr id="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1512" y="2523619"/>
                        <a:ext cx="3197563" cy="473713"/>
                      </a:xfrm>
                      <a:prstGeom prst="rect">
                        <a:avLst/>
                      </a:prstGeom>
                      <a:noFill/>
                    </p:spPr>
                  </p:pic>
                </p:oleObj>
              </mc:Fallback>
            </mc:AlternateContent>
          </a:graphicData>
        </a:graphic>
      </p:graphicFrame>
      <p:sp>
        <p:nvSpPr>
          <p:cNvPr id="7" name="Rectangle 3"/>
          <p:cNvSpPr>
            <a:spLocks noChangeArrowheads="1"/>
          </p:cNvSpPr>
          <p:nvPr/>
        </p:nvSpPr>
        <p:spPr bwMode="auto">
          <a:xfrm rot="10800000" flipV="1">
            <a:off x="395536" y="2044057"/>
            <a:ext cx="828092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03132"/>
                </a:solidFill>
                <a:effectLst/>
                <a:latin typeface="+mj-lt"/>
                <a:ea typeface="Arial" panose="020B0604020202020204" pitchFamily="34" charset="0"/>
                <a:cs typeface="Times New Roman" panose="02020603050405020304" pitchFamily="18" charset="0"/>
              </a:rPr>
              <a:t>Investigate any points of intersection between graphs of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4"/>
          <p:cNvSpPr>
            <a:spLocks noChangeArrowheads="1"/>
          </p:cNvSpPr>
          <p:nvPr/>
        </p:nvSpPr>
        <p:spPr bwMode="auto">
          <a:xfrm>
            <a:off x="4804022" y="2432126"/>
            <a:ext cx="576064"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r>
              <a:rPr kumimoji="0" lang="en-US" altLang="en-US" sz="20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and</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Rectangle 5"/>
          <p:cNvSpPr>
            <a:spLocks noChangeArrowheads="1"/>
          </p:cNvSpPr>
          <p:nvPr/>
        </p:nvSpPr>
        <p:spPr bwMode="auto">
          <a:xfrm>
            <a:off x="107504" y="3212722"/>
            <a:ext cx="91879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03132"/>
                </a:solidFill>
                <a:effectLst/>
                <a:latin typeface="+mj-lt"/>
                <a:ea typeface="Arial" panose="020B0604020202020204" pitchFamily="34" charset="0"/>
                <a:cs typeface="Times New Roman" panose="02020603050405020304" pitchFamily="18" charset="0"/>
              </a:rPr>
              <a:t>Discuss where these points of intersection exist in relation to the stationary point(s) of the graph of </a:t>
            </a:r>
            <a:endParaRPr kumimoji="0" lang="en-US" altLang="en-US" sz="1600" b="0" i="0" u="none" strike="noStrike" cap="none" normalizeH="0" baseline="0" dirty="0">
              <a:ln>
                <a:noFill/>
              </a:ln>
              <a:solidFill>
                <a:srgbClr val="303132"/>
              </a:solidFill>
              <a:effectLst/>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645349839"/>
              </p:ext>
            </p:extLst>
          </p:nvPr>
        </p:nvGraphicFramePr>
        <p:xfrm>
          <a:off x="342917" y="3632416"/>
          <a:ext cx="648072" cy="432048"/>
        </p:xfrm>
        <a:graphic>
          <a:graphicData uri="http://schemas.openxmlformats.org/presentationml/2006/ole">
            <mc:AlternateContent xmlns:mc="http://schemas.openxmlformats.org/markup-compatibility/2006">
              <mc:Choice xmlns:v="urn:schemas-microsoft-com:vml" Requires="v">
                <p:oleObj spid="_x0000_s10363" name="Equation" r:id="rId7" imgW="304536" imgH="203024" progId="Equation.DSMT4">
                  <p:embed/>
                </p:oleObj>
              </mc:Choice>
              <mc:Fallback>
                <p:oleObj name="Equation" r:id="rId7" imgW="304536" imgH="203024"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17" y="3632416"/>
                        <a:ext cx="648072" cy="432048"/>
                      </a:xfrm>
                      <a:prstGeom prst="rect">
                        <a:avLst/>
                      </a:prstGeom>
                      <a:noFill/>
                    </p:spPr>
                  </p:pic>
                </p:oleObj>
              </mc:Fallback>
            </mc:AlternateContent>
          </a:graphicData>
        </a:graphic>
      </p:graphicFrame>
      <p:sp>
        <p:nvSpPr>
          <p:cNvPr id="13" name="Title 1">
            <a:extLst>
              <a:ext uri="{FF2B5EF4-FFF2-40B4-BE49-F238E27FC236}">
                <a16:creationId xmlns:a16="http://schemas.microsoft.com/office/drawing/2014/main" id="{BB04A9D2-AA98-4C0A-AE74-9B15DEFDEB39}"/>
              </a:ext>
            </a:extLst>
          </p:cNvPr>
          <p:cNvSpPr>
            <a:spLocks noGrp="1"/>
          </p:cNvSpPr>
          <p:nvPr>
            <p:ph type="title"/>
          </p:nvPr>
        </p:nvSpPr>
        <p:spPr>
          <a:xfrm>
            <a:off x="179512" y="411510"/>
            <a:ext cx="8712968" cy="857250"/>
          </a:xfrm>
        </p:spPr>
        <p:txBody>
          <a:bodyPr/>
          <a:lstStyle/>
          <a:p>
            <a:r>
              <a:rPr lang="en-AU" dirty="0"/>
              <a:t>Video 4: Component 3</a:t>
            </a:r>
          </a:p>
        </p:txBody>
      </p:sp>
    </p:spTree>
    <p:extLst>
      <p:ext uri="{BB962C8B-B14F-4D97-AF65-F5344CB8AC3E}">
        <p14:creationId xmlns:p14="http://schemas.microsoft.com/office/powerpoint/2010/main" val="279408376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4: Component 3</a:t>
            </a:r>
          </a:p>
        </p:txBody>
      </p:sp>
      <p:sp>
        <p:nvSpPr>
          <p:cNvPr id="3" name="Content Placeholder 2"/>
          <p:cNvSpPr>
            <a:spLocks noGrp="1"/>
          </p:cNvSpPr>
          <p:nvPr>
            <p:ph idx="1"/>
          </p:nvPr>
        </p:nvSpPr>
        <p:spPr>
          <a:xfrm>
            <a:off x="251520" y="1205374"/>
            <a:ext cx="8712968" cy="509786"/>
          </a:xfrm>
        </p:spPr>
        <p:txBody>
          <a:bodyPr/>
          <a:lstStyle/>
          <a:p>
            <a:pPr marL="0" indent="0">
              <a:buNone/>
            </a:pPr>
            <a:r>
              <a:rPr lang="en-AU" sz="2000" b="0" dirty="0">
                <a:solidFill>
                  <a:srgbClr val="0099CC"/>
                </a:solidFill>
              </a:rPr>
              <a:t>Show written version of Component 3</a:t>
            </a:r>
          </a:p>
          <a:p>
            <a:pPr marL="0" indent="0">
              <a:buNone/>
            </a:pPr>
            <a:r>
              <a:rPr lang="en-AU" sz="2000" b="0" dirty="0">
                <a:solidFill>
                  <a:srgbClr val="0099CC"/>
                </a:solidFill>
              </a:rPr>
              <a:t>Alternative question</a:t>
            </a:r>
          </a:p>
          <a:p>
            <a:pPr marL="0" indent="0">
              <a:buNone/>
            </a:pPr>
            <a:endParaRPr lang="en-AU" sz="2000" b="0" dirty="0">
              <a:solidFill>
                <a:schemeClr val="accent6">
                  <a:lumMod val="75000"/>
                </a:schemeClr>
              </a:solidFill>
            </a:endParaRPr>
          </a:p>
          <a:p>
            <a:pPr marL="0" indent="0">
              <a:buNone/>
            </a:pPr>
            <a:endParaRPr lang="en-AU" sz="2000" b="0" dirty="0">
              <a:solidFill>
                <a:schemeClr val="accent6">
                  <a:lumMod val="75000"/>
                </a:schemeClr>
              </a:solidFill>
            </a:endParaRPr>
          </a:p>
          <a:p>
            <a:pPr marL="0" indent="0">
              <a:buNone/>
            </a:pPr>
            <a:endParaRPr lang="en-AU" sz="2000" b="0" dirty="0">
              <a:solidFill>
                <a:schemeClr val="accent6">
                  <a:lumMod val="75000"/>
                </a:schemeClr>
              </a:solidFill>
            </a:endParaRPr>
          </a:p>
          <a:p>
            <a:pPr marL="0" indent="0">
              <a:buNone/>
            </a:pPr>
            <a:endParaRPr lang="en-AU" sz="2000" b="0" dirty="0">
              <a:solidFill>
                <a:schemeClr val="accent6">
                  <a:lumMod val="75000"/>
                </a:schemeClr>
              </a:solidFill>
            </a:endParaRPr>
          </a:p>
          <a:p>
            <a:pPr marL="0" indent="0">
              <a:buNone/>
            </a:pPr>
            <a:endParaRPr lang="en-AU" sz="2000" b="0" dirty="0">
              <a:solidFill>
                <a:schemeClr val="accent6">
                  <a:lumMod val="75000"/>
                </a:schemeClr>
              </a:solidFill>
            </a:endParaRPr>
          </a:p>
          <a:p>
            <a:endParaRPr lang="en-AU" dirty="0"/>
          </a:p>
        </p:txBody>
      </p:sp>
      <p:sp>
        <p:nvSpPr>
          <p:cNvPr id="9" name="Rectangle 2"/>
          <p:cNvSpPr>
            <a:spLocks noChangeArrowheads="1"/>
          </p:cNvSpPr>
          <p:nvPr/>
        </p:nvSpPr>
        <p:spPr bwMode="auto">
          <a:xfrm>
            <a:off x="251520" y="1993697"/>
            <a:ext cx="84249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03132"/>
                </a:solidFill>
                <a:effectLst/>
                <a:latin typeface="+mn-lt"/>
                <a:ea typeface="Arial" panose="020B0604020202020204" pitchFamily="34" charset="0"/>
                <a:cs typeface="Times New Roman" panose="02020603050405020304" pitchFamily="18" charset="0"/>
              </a:rPr>
              <a:t>Carry out a similar analysis using horizontal translations or dilations of the graph of</a:t>
            </a:r>
            <a:endParaRPr kumimoji="0" lang="en-US" altLang="en-US" sz="1600" b="0" i="0" u="none" strike="noStrike" cap="none" normalizeH="0" baseline="0" dirty="0">
              <a:ln>
                <a:noFill/>
              </a:ln>
              <a:solidFill>
                <a:srgbClr val="303132"/>
              </a:solidFill>
              <a:effectLst/>
              <a:latin typeface="+mn-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500363117"/>
              </p:ext>
            </p:extLst>
          </p:nvPr>
        </p:nvGraphicFramePr>
        <p:xfrm>
          <a:off x="7812360" y="1982099"/>
          <a:ext cx="426019" cy="350152"/>
        </p:xfrm>
        <a:graphic>
          <a:graphicData uri="http://schemas.openxmlformats.org/presentationml/2006/ole">
            <mc:AlternateContent xmlns:mc="http://schemas.openxmlformats.org/markup-compatibility/2006">
              <mc:Choice xmlns:v="urn:schemas-microsoft-com:vml" Requires="v">
                <p:oleObj spid="_x0000_s11307" name="Equation" r:id="rId3" imgW="304536" imgH="203024" progId="Equation.DSMT4">
                  <p:embed/>
                </p:oleObj>
              </mc:Choice>
              <mc:Fallback>
                <p:oleObj name="Equation" r:id="rId3" imgW="304536" imgH="20302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0" y="1982099"/>
                        <a:ext cx="426019" cy="350152"/>
                      </a:xfrm>
                      <a:prstGeom prst="rect">
                        <a:avLst/>
                      </a:prstGeom>
                      <a:noFill/>
                    </p:spPr>
                  </p:pic>
                </p:oleObj>
              </mc:Fallback>
            </mc:AlternateContent>
          </a:graphicData>
        </a:graphic>
      </p:graphicFrame>
      <p:pic>
        <p:nvPicPr>
          <p:cNvPr id="1127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2639728"/>
            <a:ext cx="2304256" cy="1407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1921" y="2679967"/>
            <a:ext cx="2016224" cy="131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25169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Component 3 – indicative content</a:t>
            </a:r>
          </a:p>
        </p:txBody>
      </p:sp>
      <p:sp>
        <p:nvSpPr>
          <p:cNvPr id="5" name="Content Placeholder 4"/>
          <p:cNvSpPr>
            <a:spLocks noGrp="1"/>
          </p:cNvSpPr>
          <p:nvPr>
            <p:ph idx="1"/>
          </p:nvPr>
        </p:nvSpPr>
        <p:spPr>
          <a:xfrm>
            <a:off x="179512" y="1131590"/>
            <a:ext cx="8712968" cy="2971800"/>
          </a:xfrm>
        </p:spPr>
        <p:txBody>
          <a:bodyPr/>
          <a:lstStyle/>
          <a:p>
            <a:pPr marL="0" indent="0">
              <a:buNone/>
            </a:pPr>
            <a:endParaRPr lang="en-AU" sz="1600" b="0" dirty="0"/>
          </a:p>
          <a:p>
            <a:pPr marL="0" indent="0">
              <a:buNone/>
            </a:pPr>
            <a:endParaRPr lang="en-AU" sz="1600" b="0" dirty="0"/>
          </a:p>
        </p:txBody>
      </p:sp>
      <p:graphicFrame>
        <p:nvGraphicFramePr>
          <p:cNvPr id="7" name="Table 6"/>
          <p:cNvGraphicFramePr>
            <a:graphicFrameLocks noGrp="1"/>
          </p:cNvGraphicFramePr>
          <p:nvPr>
            <p:extLst>
              <p:ext uri="{D42A27DB-BD31-4B8C-83A1-F6EECF244321}">
                <p14:modId xmlns:p14="http://schemas.microsoft.com/office/powerpoint/2010/main" val="1223357277"/>
              </p:ext>
            </p:extLst>
          </p:nvPr>
        </p:nvGraphicFramePr>
        <p:xfrm>
          <a:off x="611560" y="1131591"/>
          <a:ext cx="7344816" cy="3384375"/>
        </p:xfrm>
        <a:graphic>
          <a:graphicData uri="http://schemas.openxmlformats.org/drawingml/2006/table">
            <a:tbl>
              <a:tblPr firstRow="1" bandRow="1">
                <a:tableStyleId>{5C22544A-7EE6-4342-B048-85BDC9FD1C3A}</a:tableStyleId>
              </a:tblPr>
              <a:tblGrid>
                <a:gridCol w="7344816">
                  <a:extLst>
                    <a:ext uri="{9D8B030D-6E8A-4147-A177-3AD203B41FA5}">
                      <a16:colId xmlns:a16="http://schemas.microsoft.com/office/drawing/2014/main" val="2916912325"/>
                    </a:ext>
                  </a:extLst>
                </a:gridCol>
              </a:tblGrid>
              <a:tr h="379841">
                <a:tc>
                  <a:txBody>
                    <a:bodyPr/>
                    <a:lstStyle/>
                    <a:p>
                      <a:r>
                        <a:rPr lang="en-AU" b="0" dirty="0">
                          <a:solidFill>
                            <a:schemeClr val="tx1"/>
                          </a:solidFill>
                        </a:rPr>
                        <a:t>Topic: </a:t>
                      </a:r>
                      <a:r>
                        <a:rPr lang="en-AU" sz="1800" b="1" i="0" kern="1200" dirty="0">
                          <a:solidFill>
                            <a:schemeClr val="tx1"/>
                          </a:solidFill>
                          <a:effectLst/>
                          <a:latin typeface="+mn-lt"/>
                          <a:ea typeface="+mn-ea"/>
                          <a:cs typeface="+mn-cs"/>
                        </a:rPr>
                        <a:t>Graphs of product functions </a:t>
                      </a:r>
                      <a:endParaRPr lang="en-AU" b="0" dirty="0">
                        <a:solidFill>
                          <a:schemeClr val="tx1"/>
                        </a:solidFill>
                      </a:endParaRPr>
                    </a:p>
                  </a:txBody>
                  <a:tcPr/>
                </a:tc>
                <a:extLst>
                  <a:ext uri="{0D108BD9-81ED-4DB2-BD59-A6C34878D82A}">
                    <a16:rowId xmlns:a16="http://schemas.microsoft.com/office/drawing/2014/main" val="1281115527"/>
                  </a:ext>
                </a:extLst>
              </a:tr>
              <a:tr h="1390208">
                <a:tc>
                  <a:txBody>
                    <a:bodyPr/>
                    <a:lstStyle/>
                    <a:p>
                      <a:pPr marL="285750" indent="-285750">
                        <a:buFont typeface="Arial" panose="020B0604020202020204" pitchFamily="34" charset="0"/>
                        <a:buChar char="•"/>
                      </a:pPr>
                      <a:r>
                        <a:rPr lang="en-AU" sz="1600" dirty="0"/>
                        <a:t>produce symbolic expressions and families of graphs using technology, which support general analysis in investigative contexts </a:t>
                      </a:r>
                    </a:p>
                    <a:p>
                      <a:pPr marL="0" indent="0">
                        <a:buFont typeface="Arial" panose="020B0604020202020204" pitchFamily="34" charset="0"/>
                        <a:buNone/>
                      </a:pPr>
                      <a:r>
                        <a:rPr lang="en-AU" sz="1600" dirty="0"/>
                        <a:t>•   use appropriate domain and range specifications to illustrate key </a:t>
                      </a:r>
                    </a:p>
                    <a:p>
                      <a:pPr marL="0" indent="0">
                        <a:buFont typeface="Arial" panose="020B0604020202020204" pitchFamily="34" charset="0"/>
                        <a:buNone/>
                      </a:pPr>
                      <a:r>
                        <a:rPr lang="en-AU" sz="1600" dirty="0"/>
                        <a:t>    features of graphs of functions and relations</a:t>
                      </a:r>
                    </a:p>
                    <a:p>
                      <a:pPr marL="285750" indent="-285750">
                        <a:buFont typeface="Arial" panose="020B0604020202020204" pitchFamily="34" charset="0"/>
                        <a:buChar char="•"/>
                      </a:pPr>
                      <a:r>
                        <a:rPr lang="en-AU" sz="1600" dirty="0"/>
                        <a:t>describe the effect of transformations on the graph of a function</a:t>
                      </a:r>
                    </a:p>
                  </a:txBody>
                  <a:tcPr/>
                </a:tc>
                <a:extLst>
                  <a:ext uri="{0D108BD9-81ED-4DB2-BD59-A6C34878D82A}">
                    <a16:rowId xmlns:a16="http://schemas.microsoft.com/office/drawing/2014/main" val="232383614"/>
                  </a:ext>
                </a:extLst>
              </a:tr>
              <a:tr h="379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solidFill>
                            <a:schemeClr val="tx1"/>
                          </a:solidFill>
                        </a:rPr>
                        <a:t>Topic: </a:t>
                      </a:r>
                      <a:r>
                        <a:rPr lang="en-AU" sz="1800" b="1" i="0" kern="1200" dirty="0">
                          <a:solidFill>
                            <a:schemeClr val="dk1"/>
                          </a:solidFill>
                          <a:effectLst/>
                          <a:latin typeface="+mn-lt"/>
                          <a:ea typeface="+mn-ea"/>
                          <a:cs typeface="+mn-cs"/>
                        </a:rPr>
                        <a:t>Differentiation</a:t>
                      </a:r>
                      <a:endParaRPr lang="en-AU" b="0" dirty="0">
                        <a:solidFill>
                          <a:schemeClr val="tx1"/>
                        </a:solidFill>
                      </a:endParaRPr>
                    </a:p>
                  </a:txBody>
                  <a:tcPr/>
                </a:tc>
                <a:extLst>
                  <a:ext uri="{0D108BD9-81ED-4DB2-BD59-A6C34878D82A}">
                    <a16:rowId xmlns:a16="http://schemas.microsoft.com/office/drawing/2014/main" val="2199466058"/>
                  </a:ext>
                </a:extLst>
              </a:tr>
              <a:tr h="1234485">
                <a:tc>
                  <a:txBody>
                    <a:bodyPr/>
                    <a:lstStyle/>
                    <a:p>
                      <a:pPr marL="285750" indent="-285750">
                        <a:buFont typeface="Arial" panose="020B0604020202020204" pitchFamily="34" charset="0"/>
                        <a:buChar char="•"/>
                      </a:pPr>
                      <a:r>
                        <a:rPr lang="en-AU" sz="1600" dirty="0"/>
                        <a:t>apply suitable constraints and conditions, as applicable, to carry out required computations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0" dirty="0">
                          <a:solidFill>
                            <a:schemeClr val="tx1"/>
                          </a:solidFill>
                        </a:rPr>
                        <a:t>consider tangential aspects of a product</a:t>
                      </a:r>
                      <a:r>
                        <a:rPr lang="en-AU" sz="1600" b="0" baseline="0" dirty="0">
                          <a:solidFill>
                            <a:schemeClr val="tx1"/>
                          </a:solidFill>
                        </a:rPr>
                        <a:t> function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0" baseline="0" dirty="0">
                          <a:solidFill>
                            <a:schemeClr val="tx1"/>
                          </a:solidFill>
                        </a:rPr>
                        <a:t>apply suitable constraints and conditions to carry out computations</a:t>
                      </a:r>
                      <a:endParaRPr lang="en-AU" sz="1600" b="0" dirty="0">
                        <a:solidFill>
                          <a:schemeClr val="tx1"/>
                        </a:solidFill>
                      </a:endParaRPr>
                    </a:p>
                  </a:txBody>
                  <a:tcPr/>
                </a:tc>
                <a:extLst>
                  <a:ext uri="{0D108BD9-81ED-4DB2-BD59-A6C34878D82A}">
                    <a16:rowId xmlns:a16="http://schemas.microsoft.com/office/drawing/2014/main" val="1559570597"/>
                  </a:ext>
                </a:extLst>
              </a:tr>
            </a:tbl>
          </a:graphicData>
        </a:graphic>
      </p:graphicFrame>
    </p:spTree>
    <p:extLst>
      <p:ext uri="{BB962C8B-B14F-4D97-AF65-F5344CB8AC3E}">
        <p14:creationId xmlns:p14="http://schemas.microsoft.com/office/powerpoint/2010/main" val="427625662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a:t>
            </a:r>
          </a:p>
        </p:txBody>
      </p:sp>
      <p:sp>
        <p:nvSpPr>
          <p:cNvPr id="3" name="Content Placeholder 2"/>
          <p:cNvSpPr>
            <a:spLocks noGrp="1"/>
          </p:cNvSpPr>
          <p:nvPr>
            <p:ph idx="1"/>
          </p:nvPr>
        </p:nvSpPr>
        <p:spPr/>
        <p:txBody>
          <a:bodyPr/>
          <a:lstStyle/>
          <a:p>
            <a:pPr marL="0" indent="0">
              <a:buNone/>
            </a:pPr>
            <a:r>
              <a:rPr lang="en-AU" b="0" dirty="0"/>
              <a:t>This PowerPoint presentation and accompanying set of videos outline a process for developing an application task, and illustrate how this can be done using a sample task.</a:t>
            </a:r>
          </a:p>
          <a:p>
            <a:pPr marL="0" indent="0">
              <a:buNone/>
            </a:pPr>
            <a:r>
              <a:rPr lang="en-AU" b="0" dirty="0"/>
              <a:t>It also includes information on the purpose, nature and structure of an application task and indicates how a related  assessment scheme could be devised.</a:t>
            </a:r>
          </a:p>
          <a:p>
            <a:pPr marL="0" indent="0">
              <a:buNone/>
            </a:pPr>
            <a:endParaRPr lang="en-AU" dirty="0"/>
          </a:p>
        </p:txBody>
      </p:sp>
    </p:spTree>
    <p:extLst>
      <p:ext uri="{BB962C8B-B14F-4D97-AF65-F5344CB8AC3E}">
        <p14:creationId xmlns:p14="http://schemas.microsoft.com/office/powerpoint/2010/main" val="52436591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5: Assessment</a:t>
            </a:r>
          </a:p>
        </p:txBody>
      </p:sp>
      <p:sp>
        <p:nvSpPr>
          <p:cNvPr id="5" name="Content Placeholder 4"/>
          <p:cNvSpPr>
            <a:spLocks noGrp="1"/>
          </p:cNvSpPr>
          <p:nvPr>
            <p:ph idx="1"/>
          </p:nvPr>
        </p:nvSpPr>
        <p:spPr>
          <a:xfrm>
            <a:off x="179512" y="1131590"/>
            <a:ext cx="8712968" cy="2971800"/>
          </a:xfrm>
        </p:spPr>
        <p:txBody>
          <a:bodyPr/>
          <a:lstStyle/>
          <a:p>
            <a:pPr marL="0" indent="0">
              <a:buNone/>
            </a:pPr>
            <a:r>
              <a:rPr lang="en-AU" sz="1600" b="0" dirty="0"/>
              <a:t>Use the following table to map mark weightings for the components of the task with respect to the outcomes. </a:t>
            </a:r>
          </a:p>
          <a:p>
            <a:pPr marL="0" indent="0">
              <a:buNone/>
            </a:pPr>
            <a:r>
              <a:rPr lang="en-AU" sz="1600" b="0" dirty="0"/>
              <a:t>Marking schemes, criteria, rubrics or descriptors can be used to assess student work.</a:t>
            </a:r>
          </a:p>
          <a:p>
            <a:pPr marL="0" indent="0">
              <a:buNone/>
            </a:pPr>
            <a:r>
              <a:rPr lang="en-AU" sz="1600" b="0" dirty="0"/>
              <a:t>Further details of the </a:t>
            </a:r>
            <a:r>
              <a:rPr lang="en-AU" sz="1600" b="0" dirty="0">
                <a:hlinkClick r:id="rId2"/>
              </a:rPr>
              <a:t>Performance Criteria</a:t>
            </a:r>
            <a:r>
              <a:rPr lang="en-AU" sz="1600" b="0" dirty="0"/>
              <a:t> for the Application task is provided on VCAA website. </a:t>
            </a:r>
          </a:p>
          <a:p>
            <a:pPr marL="0" indent="0">
              <a:buNone/>
            </a:pPr>
            <a:endParaRPr lang="en-AU" sz="1600" b="0" dirty="0"/>
          </a:p>
          <a:p>
            <a:pPr marL="0" indent="0">
              <a:buNone/>
            </a:pPr>
            <a:endParaRPr lang="en-AU" sz="1600" b="0" dirty="0"/>
          </a:p>
        </p:txBody>
      </p:sp>
      <p:graphicFrame>
        <p:nvGraphicFramePr>
          <p:cNvPr id="6" name="Table 5"/>
          <p:cNvGraphicFramePr>
            <a:graphicFrameLocks noGrp="1"/>
          </p:cNvGraphicFramePr>
          <p:nvPr>
            <p:extLst>
              <p:ext uri="{D42A27DB-BD31-4B8C-83A1-F6EECF244321}">
                <p14:modId xmlns:p14="http://schemas.microsoft.com/office/powerpoint/2010/main" val="735468215"/>
              </p:ext>
            </p:extLst>
          </p:nvPr>
        </p:nvGraphicFramePr>
        <p:xfrm>
          <a:off x="323528" y="2499742"/>
          <a:ext cx="7488832" cy="1809876"/>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606323432"/>
                    </a:ext>
                  </a:extLst>
                </a:gridCol>
                <a:gridCol w="1872208">
                  <a:extLst>
                    <a:ext uri="{9D8B030D-6E8A-4147-A177-3AD203B41FA5}">
                      <a16:colId xmlns:a16="http://schemas.microsoft.com/office/drawing/2014/main" val="2807887402"/>
                    </a:ext>
                  </a:extLst>
                </a:gridCol>
                <a:gridCol w="1872208">
                  <a:extLst>
                    <a:ext uri="{9D8B030D-6E8A-4147-A177-3AD203B41FA5}">
                      <a16:colId xmlns:a16="http://schemas.microsoft.com/office/drawing/2014/main" val="4112871504"/>
                    </a:ext>
                  </a:extLst>
                </a:gridCol>
                <a:gridCol w="1872208">
                  <a:extLst>
                    <a:ext uri="{9D8B030D-6E8A-4147-A177-3AD203B41FA5}">
                      <a16:colId xmlns:a16="http://schemas.microsoft.com/office/drawing/2014/main" val="4059336556"/>
                    </a:ext>
                  </a:extLst>
                </a:gridCol>
              </a:tblGrid>
              <a:tr h="356084">
                <a:tc>
                  <a:txBody>
                    <a:bodyPr/>
                    <a:lstStyle/>
                    <a:p>
                      <a:pPr algn="ctr"/>
                      <a:endParaRPr lang="en-AU" dirty="0"/>
                    </a:p>
                  </a:txBody>
                  <a:tcPr/>
                </a:tc>
                <a:tc>
                  <a:txBody>
                    <a:bodyPr/>
                    <a:lstStyle/>
                    <a:p>
                      <a:pPr algn="ctr"/>
                      <a:r>
                        <a:rPr lang="en-AU" b="0" dirty="0">
                          <a:solidFill>
                            <a:schemeClr val="tx1"/>
                          </a:solidFill>
                        </a:rPr>
                        <a:t>Outcome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0" dirty="0">
                          <a:solidFill>
                            <a:schemeClr val="tx1"/>
                          </a:solidFill>
                        </a:rPr>
                        <a:t>Outcome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0" dirty="0">
                          <a:solidFill>
                            <a:schemeClr val="tx1"/>
                          </a:solidFill>
                        </a:rPr>
                        <a:t>Outcome 3</a:t>
                      </a:r>
                    </a:p>
                  </a:txBody>
                  <a:tcPr/>
                </a:tc>
                <a:extLst>
                  <a:ext uri="{0D108BD9-81ED-4DB2-BD59-A6C34878D82A}">
                    <a16:rowId xmlns:a16="http://schemas.microsoft.com/office/drawing/2014/main" val="2121571682"/>
                  </a:ext>
                </a:extLst>
              </a:tr>
              <a:tr h="361029">
                <a:tc>
                  <a:txBody>
                    <a:bodyPr/>
                    <a:lstStyle/>
                    <a:p>
                      <a:pPr algn="ctr"/>
                      <a:r>
                        <a:rPr lang="en-AU" sz="1600" dirty="0"/>
                        <a:t>Marks</a:t>
                      </a:r>
                    </a:p>
                  </a:txBody>
                  <a:tcPr/>
                </a:tc>
                <a:tc>
                  <a:txBody>
                    <a:bodyPr/>
                    <a:lstStyle/>
                    <a:p>
                      <a:pPr algn="ctr"/>
                      <a:r>
                        <a:rPr lang="en-AU" sz="1600" dirty="0"/>
                        <a:t>15</a:t>
                      </a:r>
                    </a:p>
                  </a:txBody>
                  <a:tcPr/>
                </a:tc>
                <a:tc>
                  <a:txBody>
                    <a:bodyPr/>
                    <a:lstStyle/>
                    <a:p>
                      <a:pPr algn="ctr"/>
                      <a:r>
                        <a:rPr lang="en-AU" sz="1600" dirty="0"/>
                        <a:t>20</a:t>
                      </a:r>
                    </a:p>
                  </a:txBody>
                  <a:tcPr/>
                </a:tc>
                <a:tc>
                  <a:txBody>
                    <a:bodyPr/>
                    <a:lstStyle/>
                    <a:p>
                      <a:pPr algn="ctr"/>
                      <a:r>
                        <a:rPr lang="en-AU" sz="1600" dirty="0"/>
                        <a:t>15</a:t>
                      </a:r>
                    </a:p>
                  </a:txBody>
                  <a:tcPr/>
                </a:tc>
                <a:extLst>
                  <a:ext uri="{0D108BD9-81ED-4DB2-BD59-A6C34878D82A}">
                    <a16:rowId xmlns:a16="http://schemas.microsoft.com/office/drawing/2014/main" val="2272944222"/>
                  </a:ext>
                </a:extLst>
              </a:tr>
              <a:tr h="361029">
                <a:tc>
                  <a:txBody>
                    <a:bodyPr/>
                    <a:lstStyle/>
                    <a:p>
                      <a:pPr algn="ctr"/>
                      <a:r>
                        <a:rPr lang="en-AU" sz="1600" dirty="0"/>
                        <a:t>Component 1</a:t>
                      </a:r>
                    </a:p>
                  </a:txBody>
                  <a:tcPr/>
                </a:tc>
                <a:tc>
                  <a:txBody>
                    <a:bodyPr/>
                    <a:lstStyle/>
                    <a:p>
                      <a:pPr algn="ctr"/>
                      <a:r>
                        <a:rPr lang="en-AU" sz="1600" dirty="0"/>
                        <a:t>4</a:t>
                      </a:r>
                    </a:p>
                  </a:txBody>
                  <a:tcPr/>
                </a:tc>
                <a:tc>
                  <a:txBody>
                    <a:bodyPr/>
                    <a:lstStyle/>
                    <a:p>
                      <a:pPr algn="ctr"/>
                      <a:r>
                        <a:rPr lang="en-AU" sz="1600" dirty="0"/>
                        <a:t>5</a:t>
                      </a:r>
                    </a:p>
                  </a:txBody>
                  <a:tcPr/>
                </a:tc>
                <a:tc>
                  <a:txBody>
                    <a:bodyPr/>
                    <a:lstStyle/>
                    <a:p>
                      <a:pPr algn="ctr"/>
                      <a:r>
                        <a:rPr lang="en-AU" sz="1600" dirty="0"/>
                        <a:t>2</a:t>
                      </a:r>
                    </a:p>
                  </a:txBody>
                  <a:tcPr/>
                </a:tc>
                <a:extLst>
                  <a:ext uri="{0D108BD9-81ED-4DB2-BD59-A6C34878D82A}">
                    <a16:rowId xmlns:a16="http://schemas.microsoft.com/office/drawing/2014/main" val="3618380717"/>
                  </a:ext>
                </a:extLst>
              </a:tr>
              <a:tr h="3610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t>Component 2</a:t>
                      </a:r>
                    </a:p>
                  </a:txBody>
                  <a:tcPr/>
                </a:tc>
                <a:tc>
                  <a:txBody>
                    <a:bodyPr/>
                    <a:lstStyle/>
                    <a:p>
                      <a:pPr algn="ctr"/>
                      <a:r>
                        <a:rPr lang="en-AU" sz="1600" dirty="0"/>
                        <a:t>7</a:t>
                      </a:r>
                    </a:p>
                  </a:txBody>
                  <a:tcPr/>
                </a:tc>
                <a:tc>
                  <a:txBody>
                    <a:bodyPr/>
                    <a:lstStyle/>
                    <a:p>
                      <a:pPr algn="ctr"/>
                      <a:r>
                        <a:rPr lang="en-AU" sz="1600" dirty="0"/>
                        <a:t>10</a:t>
                      </a:r>
                    </a:p>
                  </a:txBody>
                  <a:tcPr/>
                </a:tc>
                <a:tc>
                  <a:txBody>
                    <a:bodyPr/>
                    <a:lstStyle/>
                    <a:p>
                      <a:pPr algn="ctr"/>
                      <a:r>
                        <a:rPr lang="en-AU" sz="1600" dirty="0"/>
                        <a:t>8</a:t>
                      </a:r>
                    </a:p>
                  </a:txBody>
                  <a:tcPr/>
                </a:tc>
                <a:extLst>
                  <a:ext uri="{0D108BD9-81ED-4DB2-BD59-A6C34878D82A}">
                    <a16:rowId xmlns:a16="http://schemas.microsoft.com/office/drawing/2014/main" val="261097779"/>
                  </a:ext>
                </a:extLst>
              </a:tr>
              <a:tr h="3610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dirty="0"/>
                        <a:t>Component 3</a:t>
                      </a:r>
                    </a:p>
                  </a:txBody>
                  <a:tcPr/>
                </a:tc>
                <a:tc>
                  <a:txBody>
                    <a:bodyPr/>
                    <a:lstStyle/>
                    <a:p>
                      <a:pPr algn="ctr"/>
                      <a:r>
                        <a:rPr lang="en-AU" sz="1600" dirty="0"/>
                        <a:t>4</a:t>
                      </a:r>
                    </a:p>
                  </a:txBody>
                  <a:tcPr/>
                </a:tc>
                <a:tc>
                  <a:txBody>
                    <a:bodyPr/>
                    <a:lstStyle/>
                    <a:p>
                      <a:pPr algn="ctr"/>
                      <a:r>
                        <a:rPr lang="en-AU" sz="1600" dirty="0"/>
                        <a:t>5</a:t>
                      </a:r>
                    </a:p>
                  </a:txBody>
                  <a:tcPr/>
                </a:tc>
                <a:tc>
                  <a:txBody>
                    <a:bodyPr/>
                    <a:lstStyle/>
                    <a:p>
                      <a:pPr algn="ctr"/>
                      <a:r>
                        <a:rPr lang="en-AU" sz="1600" dirty="0"/>
                        <a:t>5</a:t>
                      </a:r>
                    </a:p>
                  </a:txBody>
                  <a:tcPr/>
                </a:tc>
                <a:extLst>
                  <a:ext uri="{0D108BD9-81ED-4DB2-BD59-A6C34878D82A}">
                    <a16:rowId xmlns:a16="http://schemas.microsoft.com/office/drawing/2014/main" val="1308732142"/>
                  </a:ext>
                </a:extLst>
              </a:tr>
            </a:tbl>
          </a:graphicData>
        </a:graphic>
      </p:graphicFrame>
    </p:spTree>
    <p:extLst>
      <p:ext uri="{BB962C8B-B14F-4D97-AF65-F5344CB8AC3E}">
        <p14:creationId xmlns:p14="http://schemas.microsoft.com/office/powerpoint/2010/main" val="239199532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857250"/>
          </a:xfrm>
        </p:spPr>
        <p:txBody>
          <a:bodyPr/>
          <a:lstStyle/>
          <a:p>
            <a:r>
              <a:rPr lang="en-AU" sz="2400" dirty="0"/>
              <a:t>Outcome 1: aspects of the task related to criteria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4441054"/>
              </p:ext>
            </p:extLst>
          </p:nvPr>
        </p:nvGraphicFramePr>
        <p:xfrm>
          <a:off x="179512" y="795299"/>
          <a:ext cx="8712968" cy="3730227"/>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3956112817"/>
                    </a:ext>
                  </a:extLst>
                </a:gridCol>
              </a:tblGrid>
              <a:tr h="330230">
                <a:tc>
                  <a:txBody>
                    <a:bodyPr/>
                    <a:lstStyle/>
                    <a:p>
                      <a:r>
                        <a:rPr lang="en-AU" sz="1600" b="1" dirty="0">
                          <a:solidFill>
                            <a:schemeClr val="tx1"/>
                          </a:solidFill>
                        </a:rPr>
                        <a:t>Criterion 1:</a:t>
                      </a:r>
                      <a:r>
                        <a:rPr lang="en-AU" sz="1600" b="1" baseline="0" dirty="0">
                          <a:solidFill>
                            <a:schemeClr val="tx1"/>
                          </a:solidFill>
                        </a:rPr>
                        <a:t> 0 – 3 marks</a:t>
                      </a:r>
                      <a:endParaRPr lang="en-AU" sz="1600" b="1" dirty="0">
                        <a:solidFill>
                          <a:schemeClr val="tx1"/>
                        </a:solidFill>
                      </a:endParaRPr>
                    </a:p>
                  </a:txBody>
                  <a:tcPr/>
                </a:tc>
                <a:extLst>
                  <a:ext uri="{0D108BD9-81ED-4DB2-BD59-A6C34878D82A}">
                    <a16:rowId xmlns:a16="http://schemas.microsoft.com/office/drawing/2014/main" val="2968394024"/>
                  </a:ext>
                </a:extLst>
              </a:tr>
              <a:tr h="300209">
                <a:tc>
                  <a:txBody>
                    <a:bodyPr/>
                    <a:lstStyle/>
                    <a:p>
                      <a:r>
                        <a:rPr lang="en-AU" sz="1400" dirty="0"/>
                        <a:t>Appropriate use of mathematical conventions, symbols and terminology</a:t>
                      </a:r>
                    </a:p>
                  </a:txBody>
                  <a:tcPr/>
                </a:tc>
                <a:extLst>
                  <a:ext uri="{0D108BD9-81ED-4DB2-BD59-A6C34878D82A}">
                    <a16:rowId xmlns:a16="http://schemas.microsoft.com/office/drawing/2014/main" val="1827186122"/>
                  </a:ext>
                </a:extLst>
              </a:tr>
              <a:tr h="560307">
                <a:tc>
                  <a:txBody>
                    <a:bodyPr/>
                    <a:lstStyle/>
                    <a:p>
                      <a:pPr marL="285750" indent="-285750">
                        <a:buFont typeface="Arial" panose="020B0604020202020204" pitchFamily="34" charset="0"/>
                        <a:buChar char="•"/>
                      </a:pPr>
                      <a:r>
                        <a:rPr lang="en-AU" sz="1400" b="0" i="0" kern="1200" dirty="0">
                          <a:solidFill>
                            <a:schemeClr val="dk1"/>
                          </a:solidFill>
                          <a:effectLst/>
                          <a:latin typeface="+mn-lt"/>
                          <a:ea typeface="+mn-ea"/>
                          <a:cs typeface="+mn-cs"/>
                        </a:rPr>
                        <a:t>Application of mathematical conventions in graphs</a:t>
                      </a:r>
                    </a:p>
                    <a:p>
                      <a:pPr marL="285750" indent="-285750">
                        <a:buFont typeface="Arial" panose="020B0604020202020204" pitchFamily="34" charset="0"/>
                        <a:buChar char="•"/>
                      </a:pPr>
                      <a:r>
                        <a:rPr lang="en-AU" sz="1400" b="0" i="0" kern="1200" dirty="0">
                          <a:solidFill>
                            <a:schemeClr val="dk1"/>
                          </a:solidFill>
                          <a:effectLst/>
                          <a:latin typeface="+mn-lt"/>
                          <a:ea typeface="+mn-ea"/>
                          <a:cs typeface="+mn-cs"/>
                        </a:rPr>
                        <a:t>…</a:t>
                      </a:r>
                    </a:p>
                  </a:txBody>
                  <a:tcPr/>
                </a:tc>
                <a:extLst>
                  <a:ext uri="{0D108BD9-81ED-4DB2-BD59-A6C34878D82A}">
                    <a16:rowId xmlns:a16="http://schemas.microsoft.com/office/drawing/2014/main" val="1782042909"/>
                  </a:ext>
                </a:extLst>
              </a:tr>
              <a:tr h="330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Criterion 2:</a:t>
                      </a:r>
                      <a:r>
                        <a:rPr lang="en-AU" sz="1600" b="1" baseline="0" dirty="0"/>
                        <a:t> 0 – 6 marks</a:t>
                      </a:r>
                      <a:endParaRPr lang="en-AU" sz="1600" b="1" dirty="0"/>
                    </a:p>
                  </a:txBody>
                  <a:tcPr/>
                </a:tc>
                <a:extLst>
                  <a:ext uri="{0D108BD9-81ED-4DB2-BD59-A6C34878D82A}">
                    <a16:rowId xmlns:a16="http://schemas.microsoft.com/office/drawing/2014/main" val="2943708508"/>
                  </a:ext>
                </a:extLst>
              </a:tr>
              <a:tr h="300209">
                <a:tc>
                  <a:txBody>
                    <a:bodyPr/>
                    <a:lstStyle/>
                    <a:p>
                      <a:r>
                        <a:rPr lang="en-AU" sz="1400" dirty="0"/>
                        <a:t>Definition and explanation of key concepts</a:t>
                      </a:r>
                    </a:p>
                  </a:txBody>
                  <a:tcPr/>
                </a:tc>
                <a:extLst>
                  <a:ext uri="{0D108BD9-81ED-4DB2-BD59-A6C34878D82A}">
                    <a16:rowId xmlns:a16="http://schemas.microsoft.com/office/drawing/2014/main" val="43651781"/>
                  </a:ext>
                </a:extLst>
              </a:tr>
              <a:tr h="720502">
                <a:tc>
                  <a:txBody>
                    <a:bodyPr/>
                    <a:lstStyle/>
                    <a:p>
                      <a:pPr marL="285750" indent="-285750">
                        <a:buFont typeface="Arial" panose="020B0604020202020204" pitchFamily="34" charset="0"/>
                        <a:buChar char="•"/>
                      </a:pPr>
                      <a:r>
                        <a:rPr lang="en-AU" sz="1400" b="0" i="0" kern="1200" dirty="0">
                          <a:solidFill>
                            <a:schemeClr val="dk1"/>
                          </a:solidFill>
                          <a:effectLst/>
                          <a:latin typeface="+mn-lt"/>
                          <a:ea typeface="+mn-ea"/>
                          <a:cs typeface="+mn-cs"/>
                        </a:rPr>
                        <a:t>Construction of mathematical expressions involving concepts such as asymptotes, cycles of graphs, derivatives, maximum and minimum derivative</a:t>
                      </a:r>
                    </a:p>
                    <a:p>
                      <a:pPr marL="285750" indent="-285750">
                        <a:buFont typeface="Arial" panose="020B0604020202020204" pitchFamily="34" charset="0"/>
                        <a:buChar char="•"/>
                      </a:pPr>
                      <a:r>
                        <a:rPr lang="en-AU" sz="1400" b="0" i="0" kern="1200" dirty="0">
                          <a:solidFill>
                            <a:schemeClr val="dk1"/>
                          </a:solidFill>
                          <a:effectLst/>
                          <a:latin typeface="+mn-lt"/>
                          <a:ea typeface="+mn-ea"/>
                          <a:cs typeface="+mn-cs"/>
                        </a:rPr>
                        <a:t>…</a:t>
                      </a:r>
                    </a:p>
                  </a:txBody>
                  <a:tcPr/>
                </a:tc>
                <a:extLst>
                  <a:ext uri="{0D108BD9-81ED-4DB2-BD59-A6C34878D82A}">
                    <a16:rowId xmlns:a16="http://schemas.microsoft.com/office/drawing/2014/main" val="496433469"/>
                  </a:ext>
                </a:extLst>
              </a:tr>
              <a:tr h="330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Criterion 3:</a:t>
                      </a:r>
                      <a:r>
                        <a:rPr lang="en-AU" sz="1600" b="1" baseline="0" dirty="0"/>
                        <a:t> 0 – 6 marks</a:t>
                      </a:r>
                      <a:endParaRPr lang="en-AU" sz="1600" b="1" dirty="0"/>
                    </a:p>
                  </a:txBody>
                  <a:tcPr/>
                </a:tc>
                <a:extLst>
                  <a:ext uri="{0D108BD9-81ED-4DB2-BD59-A6C34878D82A}">
                    <a16:rowId xmlns:a16="http://schemas.microsoft.com/office/drawing/2014/main" val="1912527193"/>
                  </a:ext>
                </a:extLst>
              </a:tr>
              <a:tr h="300209">
                <a:tc>
                  <a:txBody>
                    <a:bodyPr/>
                    <a:lstStyle/>
                    <a:p>
                      <a:r>
                        <a:rPr lang="en-AU" sz="1400" dirty="0"/>
                        <a:t>Accurate</a:t>
                      </a:r>
                      <a:r>
                        <a:rPr lang="en-AU" sz="1400" baseline="0" dirty="0"/>
                        <a:t> use of mathematical skills and techniques</a:t>
                      </a:r>
                      <a:endParaRPr lang="en-AU" sz="1400" dirty="0"/>
                    </a:p>
                  </a:txBody>
                  <a:tcPr/>
                </a:tc>
                <a:extLst>
                  <a:ext uri="{0D108BD9-81ED-4DB2-BD59-A6C34878D82A}">
                    <a16:rowId xmlns:a16="http://schemas.microsoft.com/office/drawing/2014/main" val="2954211831"/>
                  </a:ext>
                </a:extLst>
              </a:tr>
              <a:tr h="510356">
                <a:tc>
                  <a:txBody>
                    <a:bodyPr/>
                    <a:lstStyle/>
                    <a:p>
                      <a:pPr marL="285750" indent="-285750">
                        <a:buFont typeface="Arial" panose="020B0604020202020204" pitchFamily="34" charset="0"/>
                        <a:buChar char="•"/>
                      </a:pPr>
                      <a:r>
                        <a:rPr lang="en-AU" sz="1400" b="0" i="0" kern="1200" dirty="0">
                          <a:solidFill>
                            <a:schemeClr val="dk1"/>
                          </a:solidFill>
                          <a:effectLst/>
                          <a:latin typeface="+mn-lt"/>
                          <a:ea typeface="+mn-ea"/>
                          <a:cs typeface="+mn-cs"/>
                        </a:rPr>
                        <a:t>Use of mathematical routines and procedures involving algebra, functions, calculus to obtain results.</a:t>
                      </a:r>
                    </a:p>
                    <a:p>
                      <a:pPr marL="285750" indent="-285750">
                        <a:buFont typeface="Arial" panose="020B0604020202020204" pitchFamily="34" charset="0"/>
                        <a:buChar char="•"/>
                      </a:pPr>
                      <a:r>
                        <a:rPr lang="en-AU" sz="1400" b="0" i="0" kern="1200" dirty="0">
                          <a:solidFill>
                            <a:schemeClr val="dk1"/>
                          </a:solidFill>
                          <a:effectLst/>
                          <a:latin typeface="+mn-lt"/>
                          <a:ea typeface="+mn-ea"/>
                          <a:cs typeface="+mn-cs"/>
                        </a:rPr>
                        <a:t>…</a:t>
                      </a:r>
                    </a:p>
                  </a:txBody>
                  <a:tcPr/>
                </a:tc>
                <a:extLst>
                  <a:ext uri="{0D108BD9-81ED-4DB2-BD59-A6C34878D82A}">
                    <a16:rowId xmlns:a16="http://schemas.microsoft.com/office/drawing/2014/main" val="1635772935"/>
                  </a:ext>
                </a:extLst>
              </a:tr>
            </a:tbl>
          </a:graphicData>
        </a:graphic>
      </p:graphicFrame>
    </p:spTree>
    <p:extLst>
      <p:ext uri="{BB962C8B-B14F-4D97-AF65-F5344CB8AC3E}">
        <p14:creationId xmlns:p14="http://schemas.microsoft.com/office/powerpoint/2010/main" val="75149506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857250"/>
          </a:xfrm>
        </p:spPr>
        <p:txBody>
          <a:bodyPr/>
          <a:lstStyle/>
          <a:p>
            <a:r>
              <a:rPr lang="en-AU" sz="2400" dirty="0"/>
              <a:t>Outcome 2: aspects of the task related to criteria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1011617"/>
              </p:ext>
            </p:extLst>
          </p:nvPr>
        </p:nvGraphicFramePr>
        <p:xfrm>
          <a:off x="467544" y="771551"/>
          <a:ext cx="8064897" cy="3785036"/>
        </p:xfrm>
        <a:graphic>
          <a:graphicData uri="http://schemas.openxmlformats.org/drawingml/2006/table">
            <a:tbl>
              <a:tblPr firstRow="1" bandRow="1">
                <a:tableStyleId>{5C22544A-7EE6-4342-B048-85BDC9FD1C3A}</a:tableStyleId>
              </a:tblPr>
              <a:tblGrid>
                <a:gridCol w="8064897">
                  <a:extLst>
                    <a:ext uri="{9D8B030D-6E8A-4147-A177-3AD203B41FA5}">
                      <a16:colId xmlns:a16="http://schemas.microsoft.com/office/drawing/2014/main" val="3956112817"/>
                    </a:ext>
                  </a:extLst>
                </a:gridCol>
              </a:tblGrid>
              <a:tr h="308135">
                <a:tc>
                  <a:txBody>
                    <a:bodyPr/>
                    <a:lstStyle/>
                    <a:p>
                      <a:r>
                        <a:rPr lang="en-AU" sz="1600" b="1" dirty="0">
                          <a:solidFill>
                            <a:schemeClr val="tx1"/>
                          </a:solidFill>
                        </a:rPr>
                        <a:t>Criterion 1:</a:t>
                      </a:r>
                      <a:r>
                        <a:rPr lang="en-AU" sz="1600" b="1" baseline="0" dirty="0">
                          <a:solidFill>
                            <a:schemeClr val="tx1"/>
                          </a:solidFill>
                        </a:rPr>
                        <a:t> 0 – 4 marks</a:t>
                      </a:r>
                      <a:endParaRPr lang="en-AU" sz="1600" b="1" dirty="0">
                        <a:solidFill>
                          <a:schemeClr val="tx1"/>
                        </a:solidFill>
                      </a:endParaRPr>
                    </a:p>
                  </a:txBody>
                  <a:tcPr/>
                </a:tc>
                <a:extLst>
                  <a:ext uri="{0D108BD9-81ED-4DB2-BD59-A6C34878D82A}">
                    <a16:rowId xmlns:a16="http://schemas.microsoft.com/office/drawing/2014/main" val="2968394024"/>
                  </a:ext>
                </a:extLst>
              </a:tr>
              <a:tr h="280123">
                <a:tc>
                  <a:txBody>
                    <a:bodyPr/>
                    <a:lstStyle/>
                    <a:p>
                      <a:r>
                        <a:rPr lang="en-AU" sz="1400" dirty="0"/>
                        <a:t>Appropriate use of mathematical conventions, symbols and terminology</a:t>
                      </a:r>
                    </a:p>
                  </a:txBody>
                  <a:tcPr/>
                </a:tc>
                <a:extLst>
                  <a:ext uri="{0D108BD9-81ED-4DB2-BD59-A6C34878D82A}">
                    <a16:rowId xmlns:a16="http://schemas.microsoft.com/office/drawing/2014/main" val="1827186122"/>
                  </a:ext>
                </a:extLst>
              </a:tr>
              <a:tr h="672294">
                <a:tc>
                  <a:txBody>
                    <a:bodyPr/>
                    <a:lstStyle/>
                    <a:p>
                      <a:pPr marL="285750" indent="-285750">
                        <a:buFont typeface="Arial" panose="020B0604020202020204" pitchFamily="34" charset="0"/>
                        <a:buChar char="•"/>
                      </a:pPr>
                      <a:r>
                        <a:rPr lang="en-AU" sz="1400" kern="1200" dirty="0">
                          <a:solidFill>
                            <a:schemeClr val="dk1"/>
                          </a:solidFill>
                          <a:latin typeface="+mn-lt"/>
                          <a:ea typeface="+mn-ea"/>
                          <a:cs typeface="+mn-cs"/>
                        </a:rPr>
                        <a:t>Choice of suitable variables and constants for the development of mathematics related to various aspects of a given context. </a:t>
                      </a:r>
                    </a:p>
                    <a:p>
                      <a:pPr marL="285750" indent="-285750">
                        <a:buFont typeface="Arial" panose="020B0604020202020204" pitchFamily="34" charset="0"/>
                        <a:buChar char="•"/>
                      </a:pPr>
                      <a:r>
                        <a:rPr lang="en-AU" sz="1400" kern="1200" dirty="0">
                          <a:solidFill>
                            <a:schemeClr val="dk1"/>
                          </a:solidFill>
                          <a:latin typeface="+mn-lt"/>
                          <a:ea typeface="+mn-ea"/>
                          <a:cs typeface="+mn-cs"/>
                        </a:rPr>
                        <a:t>….</a:t>
                      </a:r>
                    </a:p>
                  </a:txBody>
                  <a:tcPr/>
                </a:tc>
                <a:extLst>
                  <a:ext uri="{0D108BD9-81ED-4DB2-BD59-A6C34878D82A}">
                    <a16:rowId xmlns:a16="http://schemas.microsoft.com/office/drawing/2014/main" val="1782042909"/>
                  </a:ext>
                </a:extLst>
              </a:tr>
              <a:tr h="308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Criterion 2:</a:t>
                      </a:r>
                      <a:r>
                        <a:rPr lang="en-AU" sz="1600" b="1" baseline="0" dirty="0"/>
                        <a:t> 0 – 8 marks</a:t>
                      </a:r>
                      <a:endParaRPr lang="en-AU" sz="1600" b="1" dirty="0"/>
                    </a:p>
                  </a:txBody>
                  <a:tcPr/>
                </a:tc>
                <a:extLst>
                  <a:ext uri="{0D108BD9-81ED-4DB2-BD59-A6C34878D82A}">
                    <a16:rowId xmlns:a16="http://schemas.microsoft.com/office/drawing/2014/main" val="2943708508"/>
                  </a:ext>
                </a:extLst>
              </a:tr>
              <a:tr h="280123">
                <a:tc>
                  <a:txBody>
                    <a:bodyPr/>
                    <a:lstStyle/>
                    <a:p>
                      <a:r>
                        <a:rPr lang="en-AU" sz="1400" dirty="0"/>
                        <a:t>Definition and explanation of key concepts</a:t>
                      </a:r>
                    </a:p>
                  </a:txBody>
                  <a:tcPr/>
                </a:tc>
                <a:extLst>
                  <a:ext uri="{0D108BD9-81ED-4DB2-BD59-A6C34878D82A}">
                    <a16:rowId xmlns:a16="http://schemas.microsoft.com/office/drawing/2014/main" val="43651781"/>
                  </a:ext>
                </a:extLst>
              </a:tr>
              <a:tr h="476208">
                <a:tc>
                  <a:txBody>
                    <a:bodyPr/>
                    <a:lstStyle/>
                    <a:p>
                      <a:pPr marL="285750" indent="-285750">
                        <a:buFont typeface="Arial" panose="020B0604020202020204" pitchFamily="34" charset="0"/>
                        <a:buChar char="•"/>
                      </a:pPr>
                      <a:r>
                        <a:rPr lang="en-AU" sz="1400" kern="1200" dirty="0">
                          <a:solidFill>
                            <a:schemeClr val="dk1"/>
                          </a:solidFill>
                          <a:latin typeface="+mn-lt"/>
                          <a:ea typeface="+mn-ea"/>
                          <a:cs typeface="+mn-cs"/>
                        </a:rPr>
                        <a:t>Use of specific and general formulations of concepts and mathematical content</a:t>
                      </a:r>
                    </a:p>
                    <a:p>
                      <a:pPr marL="285750" indent="-285750">
                        <a:buFont typeface="Arial" panose="020B0604020202020204" pitchFamily="34" charset="0"/>
                        <a:buChar char="•"/>
                      </a:pPr>
                      <a:r>
                        <a:rPr lang="en-AU" sz="1400" kern="1200" dirty="0">
                          <a:solidFill>
                            <a:schemeClr val="dk1"/>
                          </a:solidFill>
                          <a:latin typeface="+mn-lt"/>
                          <a:ea typeface="+mn-ea"/>
                          <a:cs typeface="+mn-cs"/>
                        </a:rPr>
                        <a:t>….</a:t>
                      </a:r>
                    </a:p>
                  </a:txBody>
                  <a:tcPr/>
                </a:tc>
                <a:extLst>
                  <a:ext uri="{0D108BD9-81ED-4DB2-BD59-A6C34878D82A}">
                    <a16:rowId xmlns:a16="http://schemas.microsoft.com/office/drawing/2014/main" val="496433469"/>
                  </a:ext>
                </a:extLst>
              </a:tr>
              <a:tr h="308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Criterion 3:</a:t>
                      </a:r>
                      <a:r>
                        <a:rPr lang="en-AU" sz="1600" b="1" baseline="0" dirty="0"/>
                        <a:t> 0 – 8 marks</a:t>
                      </a:r>
                      <a:endParaRPr lang="en-AU" sz="1600" b="1" dirty="0"/>
                    </a:p>
                  </a:txBody>
                  <a:tcPr/>
                </a:tc>
                <a:extLst>
                  <a:ext uri="{0D108BD9-81ED-4DB2-BD59-A6C34878D82A}">
                    <a16:rowId xmlns:a16="http://schemas.microsoft.com/office/drawing/2014/main" val="1912527193"/>
                  </a:ext>
                </a:extLst>
              </a:tr>
              <a:tr h="280123">
                <a:tc>
                  <a:txBody>
                    <a:bodyPr/>
                    <a:lstStyle/>
                    <a:p>
                      <a:r>
                        <a:rPr lang="en-AU" sz="1400" dirty="0"/>
                        <a:t>Accurate</a:t>
                      </a:r>
                      <a:r>
                        <a:rPr lang="en-AU" sz="1400" baseline="0" dirty="0"/>
                        <a:t> use of mathematical skills and techniques</a:t>
                      </a:r>
                      <a:endParaRPr lang="en-AU" sz="1400" dirty="0"/>
                    </a:p>
                  </a:txBody>
                  <a:tcPr/>
                </a:tc>
                <a:extLst>
                  <a:ext uri="{0D108BD9-81ED-4DB2-BD59-A6C34878D82A}">
                    <a16:rowId xmlns:a16="http://schemas.microsoft.com/office/drawing/2014/main" val="2954211831"/>
                  </a:ext>
                </a:extLst>
              </a:tr>
              <a:tr h="615116">
                <a:tc>
                  <a:txBody>
                    <a:bodyPr/>
                    <a:lstStyle/>
                    <a:p>
                      <a:pPr marL="285750" indent="-285750">
                        <a:buFont typeface="Arial" panose="020B0604020202020204" pitchFamily="34" charset="0"/>
                        <a:buChar char="•"/>
                      </a:pPr>
                      <a:r>
                        <a:rPr lang="en-AU" sz="1400" kern="1200" dirty="0">
                          <a:solidFill>
                            <a:schemeClr val="dk1"/>
                          </a:solidFill>
                          <a:latin typeface="+mn-lt"/>
                          <a:ea typeface="+mn-ea"/>
                          <a:cs typeface="+mn-cs"/>
                        </a:rPr>
                        <a:t>Generation of inferences from analysis to draw conclusions related to the context for investigation</a:t>
                      </a:r>
                    </a:p>
                  </a:txBody>
                  <a:tcPr/>
                </a:tc>
                <a:extLst>
                  <a:ext uri="{0D108BD9-81ED-4DB2-BD59-A6C34878D82A}">
                    <a16:rowId xmlns:a16="http://schemas.microsoft.com/office/drawing/2014/main" val="1635772935"/>
                  </a:ext>
                </a:extLst>
              </a:tr>
            </a:tbl>
          </a:graphicData>
        </a:graphic>
      </p:graphicFrame>
    </p:spTree>
    <p:extLst>
      <p:ext uri="{BB962C8B-B14F-4D97-AF65-F5344CB8AC3E}">
        <p14:creationId xmlns:p14="http://schemas.microsoft.com/office/powerpoint/2010/main" val="309817405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857250"/>
          </a:xfrm>
        </p:spPr>
        <p:txBody>
          <a:bodyPr/>
          <a:lstStyle/>
          <a:p>
            <a:r>
              <a:rPr lang="en-AU" sz="2400" dirty="0"/>
              <a:t>Outcome 3: aspects of the task related to criteria</a:t>
            </a:r>
          </a:p>
        </p:txBody>
      </p:sp>
      <p:graphicFrame>
        <p:nvGraphicFramePr>
          <p:cNvPr id="4" name="Content Placeholder 3"/>
          <p:cNvGraphicFramePr>
            <a:graphicFrameLocks noGrp="1"/>
          </p:cNvGraphicFramePr>
          <p:nvPr>
            <p:ph idx="1"/>
          </p:nvPr>
        </p:nvGraphicFramePr>
        <p:xfrm>
          <a:off x="107504" y="992623"/>
          <a:ext cx="8713787" cy="2946400"/>
        </p:xfrm>
        <a:graphic>
          <a:graphicData uri="http://schemas.openxmlformats.org/drawingml/2006/table">
            <a:tbl>
              <a:tblPr firstRow="1" bandRow="1">
                <a:tableStyleId>{5C22544A-7EE6-4342-B048-85BDC9FD1C3A}</a:tableStyleId>
              </a:tblPr>
              <a:tblGrid>
                <a:gridCol w="8713787">
                  <a:extLst>
                    <a:ext uri="{9D8B030D-6E8A-4147-A177-3AD203B41FA5}">
                      <a16:colId xmlns:a16="http://schemas.microsoft.com/office/drawing/2014/main" val="3956112817"/>
                    </a:ext>
                  </a:extLst>
                </a:gridCol>
              </a:tblGrid>
              <a:tr h="370840">
                <a:tc>
                  <a:txBody>
                    <a:bodyPr/>
                    <a:lstStyle/>
                    <a:p>
                      <a:r>
                        <a:rPr lang="en-AU" sz="1600" b="1" dirty="0">
                          <a:solidFill>
                            <a:schemeClr val="tx1"/>
                          </a:solidFill>
                        </a:rPr>
                        <a:t>Criterion 1:</a:t>
                      </a:r>
                      <a:r>
                        <a:rPr lang="en-AU" sz="1600" b="1" baseline="0" dirty="0">
                          <a:solidFill>
                            <a:schemeClr val="tx1"/>
                          </a:solidFill>
                        </a:rPr>
                        <a:t> 0 – 6 marks</a:t>
                      </a:r>
                      <a:endParaRPr lang="en-AU" sz="1600" b="1" dirty="0">
                        <a:solidFill>
                          <a:schemeClr val="tx1"/>
                        </a:solidFill>
                      </a:endParaRPr>
                    </a:p>
                  </a:txBody>
                  <a:tcPr/>
                </a:tc>
                <a:extLst>
                  <a:ext uri="{0D108BD9-81ED-4DB2-BD59-A6C34878D82A}">
                    <a16:rowId xmlns:a16="http://schemas.microsoft.com/office/drawing/2014/main" val="2968394024"/>
                  </a:ext>
                </a:extLst>
              </a:tr>
              <a:tr h="370840">
                <a:tc>
                  <a:txBody>
                    <a:bodyPr/>
                    <a:lstStyle/>
                    <a:p>
                      <a:pPr marL="0" algn="l" defTabSz="914400" rtl="0" eaLnBrk="1" latinLnBrk="0" hangingPunct="1"/>
                      <a:r>
                        <a:rPr lang="en-US" sz="1400" kern="1200" dirty="0">
                          <a:solidFill>
                            <a:schemeClr val="dk1"/>
                          </a:solidFill>
                          <a:latin typeface="+mn-lt"/>
                          <a:ea typeface="+mn-ea"/>
                          <a:cs typeface="+mn-cs"/>
                        </a:rPr>
                        <a:t>Appropriate selection and effective use of technology</a:t>
                      </a:r>
                      <a:endParaRPr lang="en-AU" sz="1400" kern="1200" dirty="0">
                        <a:solidFill>
                          <a:schemeClr val="dk1"/>
                        </a:solidFill>
                        <a:latin typeface="+mn-lt"/>
                        <a:ea typeface="+mn-ea"/>
                        <a:cs typeface="+mn-cs"/>
                      </a:endParaRPr>
                    </a:p>
                  </a:txBody>
                  <a:tcPr/>
                </a:tc>
                <a:extLst>
                  <a:ext uri="{0D108BD9-81ED-4DB2-BD59-A6C34878D82A}">
                    <a16:rowId xmlns:a16="http://schemas.microsoft.com/office/drawing/2014/main" val="1827186122"/>
                  </a:ext>
                </a:extLst>
              </a:tr>
              <a:tr h="370840">
                <a:tc>
                  <a:txBody>
                    <a:bodyPr/>
                    <a:lstStyle/>
                    <a:p>
                      <a:pPr marL="285750" indent="-285750">
                        <a:buFont typeface="Arial" panose="020B0604020202020204" pitchFamily="34" charset="0"/>
                        <a:buChar char="•"/>
                      </a:pPr>
                      <a:r>
                        <a:rPr lang="en-AU" sz="1400" kern="1200" dirty="0">
                          <a:solidFill>
                            <a:schemeClr val="dk1"/>
                          </a:solidFill>
                          <a:latin typeface="+mn-lt"/>
                          <a:ea typeface="+mn-ea"/>
                          <a:cs typeface="+mn-cs"/>
                        </a:rPr>
                        <a:t>Relevant and appropriate selection and use of technology, or a function of the selected technology for the mathematical context being considered</a:t>
                      </a:r>
                    </a:p>
                    <a:p>
                      <a:pPr marL="285750" indent="-285750">
                        <a:buFont typeface="Arial" panose="020B0604020202020204" pitchFamily="34" charset="0"/>
                        <a:buChar char="•"/>
                      </a:pPr>
                      <a:r>
                        <a:rPr lang="en-AU" sz="1400" dirty="0"/>
                        <a:t>…</a:t>
                      </a:r>
                    </a:p>
                  </a:txBody>
                  <a:tcPr/>
                </a:tc>
                <a:extLst>
                  <a:ext uri="{0D108BD9-81ED-4DB2-BD59-A6C34878D82A}">
                    <a16:rowId xmlns:a16="http://schemas.microsoft.com/office/drawing/2014/main" val="17820429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Criterion 2:</a:t>
                      </a:r>
                      <a:r>
                        <a:rPr lang="en-AU" sz="1600" b="1" baseline="0" dirty="0"/>
                        <a:t> 0 – 9 marks</a:t>
                      </a:r>
                      <a:endParaRPr lang="en-AU" sz="1600" b="1" dirty="0"/>
                    </a:p>
                  </a:txBody>
                  <a:tcPr/>
                </a:tc>
                <a:extLst>
                  <a:ext uri="{0D108BD9-81ED-4DB2-BD59-A6C34878D82A}">
                    <a16:rowId xmlns:a16="http://schemas.microsoft.com/office/drawing/2014/main" val="2943708508"/>
                  </a:ext>
                </a:extLst>
              </a:tr>
              <a:tr h="370840">
                <a:tc>
                  <a:txBody>
                    <a:bodyPr/>
                    <a:lstStyle/>
                    <a:p>
                      <a:r>
                        <a:rPr lang="en-AU" sz="1400" kern="1200" dirty="0">
                          <a:solidFill>
                            <a:schemeClr val="dk1"/>
                          </a:solidFill>
                          <a:latin typeface="+mn-lt"/>
                          <a:ea typeface="+mn-ea"/>
                          <a:cs typeface="+mn-cs"/>
                        </a:rPr>
                        <a:t>Application of technology</a:t>
                      </a:r>
                    </a:p>
                  </a:txBody>
                  <a:tcPr/>
                </a:tc>
                <a:extLst>
                  <a:ext uri="{0D108BD9-81ED-4DB2-BD59-A6C34878D82A}">
                    <a16:rowId xmlns:a16="http://schemas.microsoft.com/office/drawing/2014/main" val="43651781"/>
                  </a:ext>
                </a:extLst>
              </a:tr>
              <a:tr h="370840">
                <a:tc>
                  <a:txBody>
                    <a:bodyPr/>
                    <a:lstStyle/>
                    <a:p>
                      <a:pPr marL="285750" indent="-285750">
                        <a:buFont typeface="Arial" panose="020B0604020202020204" pitchFamily="34" charset="0"/>
                        <a:buChar char="•"/>
                      </a:pPr>
                      <a:r>
                        <a:rPr lang="en-AU" sz="1400" kern="1200" dirty="0">
                          <a:solidFill>
                            <a:schemeClr val="dk1"/>
                          </a:solidFill>
                          <a:latin typeface="+mn-lt"/>
                          <a:ea typeface="+mn-ea"/>
                          <a:cs typeface="+mn-cs"/>
                        </a:rPr>
                        <a:t>Use and interpretation of the relation between graphical and symbolic forms of information produced by technology about functions and equations and the corresponding features of those functions </a:t>
                      </a:r>
                      <a:r>
                        <a:rPr lang="en-AU" sz="1400" kern="1200">
                          <a:solidFill>
                            <a:schemeClr val="dk1"/>
                          </a:solidFill>
                          <a:latin typeface="+mn-lt"/>
                          <a:ea typeface="+mn-ea"/>
                          <a:cs typeface="+mn-cs"/>
                        </a:rPr>
                        <a:t>or equations</a:t>
                      </a:r>
                    </a:p>
                    <a:p>
                      <a:pPr marL="285750" indent="-285750">
                        <a:buFont typeface="Arial" panose="020B0604020202020204" pitchFamily="34" charset="0"/>
                        <a:buChar char="•"/>
                      </a:pPr>
                      <a:r>
                        <a:rPr lang="en-AU" sz="1400"/>
                        <a:t>…</a:t>
                      </a:r>
                      <a:endParaRPr lang="en-AU" sz="1400" dirty="0"/>
                    </a:p>
                  </a:txBody>
                  <a:tcPr/>
                </a:tc>
                <a:extLst>
                  <a:ext uri="{0D108BD9-81ED-4DB2-BD59-A6C34878D82A}">
                    <a16:rowId xmlns:a16="http://schemas.microsoft.com/office/drawing/2014/main" val="496433469"/>
                  </a:ext>
                </a:extLst>
              </a:tr>
            </a:tbl>
          </a:graphicData>
        </a:graphic>
      </p:graphicFrame>
    </p:spTree>
    <p:extLst>
      <p:ext uri="{BB962C8B-B14F-4D97-AF65-F5344CB8AC3E}">
        <p14:creationId xmlns:p14="http://schemas.microsoft.com/office/powerpoint/2010/main" val="137717737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3478"/>
            <a:ext cx="8712968" cy="792088"/>
          </a:xfrm>
        </p:spPr>
        <p:txBody>
          <a:bodyPr/>
          <a:lstStyle/>
          <a:p>
            <a:r>
              <a:rPr lang="en-AU" dirty="0"/>
              <a:t>Sample assessment record</a:t>
            </a:r>
          </a:p>
        </p:txBody>
      </p:sp>
      <p:pic>
        <p:nvPicPr>
          <p:cNvPr id="5" name="Content Placeholder 4"/>
          <p:cNvPicPr>
            <a:picLocks noGrp="1" noChangeAspect="1"/>
          </p:cNvPicPr>
          <p:nvPr>
            <p:ph idx="1"/>
          </p:nvPr>
        </p:nvPicPr>
        <p:blipFill>
          <a:blip r:embed="rId2"/>
          <a:stretch>
            <a:fillRect/>
          </a:stretch>
        </p:blipFill>
        <p:spPr>
          <a:xfrm>
            <a:off x="1115616" y="771550"/>
            <a:ext cx="6048672" cy="3700153"/>
          </a:xfrm>
          <a:prstGeom prst="rect">
            <a:avLst/>
          </a:prstGeom>
        </p:spPr>
      </p:pic>
    </p:spTree>
    <p:extLst>
      <p:ext uri="{BB962C8B-B14F-4D97-AF65-F5344CB8AC3E}">
        <p14:creationId xmlns:p14="http://schemas.microsoft.com/office/powerpoint/2010/main" val="209225721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Resources</a:t>
            </a:r>
          </a:p>
        </p:txBody>
      </p:sp>
      <p:sp>
        <p:nvSpPr>
          <p:cNvPr id="3" name="Content Placeholder 2"/>
          <p:cNvSpPr>
            <a:spLocks noGrp="1"/>
          </p:cNvSpPr>
          <p:nvPr>
            <p:ph idx="1"/>
          </p:nvPr>
        </p:nvSpPr>
        <p:spPr/>
        <p:txBody>
          <a:bodyPr/>
          <a:lstStyle/>
          <a:p>
            <a:pPr marL="0" indent="0">
              <a:buNone/>
            </a:pPr>
            <a:r>
              <a:rPr lang="en-AU" b="0" dirty="0"/>
              <a:t>A set of sample applications tasks is provided in the </a:t>
            </a:r>
            <a:r>
              <a:rPr lang="en-AU" b="0" i="1" dirty="0">
                <a:hlinkClick r:id="rId2"/>
              </a:rPr>
              <a:t>Advice for teachers</a:t>
            </a:r>
            <a:r>
              <a:rPr lang="en-AU" b="0" dirty="0"/>
              <a:t> section of the study website.</a:t>
            </a:r>
          </a:p>
          <a:p>
            <a:pPr marL="0" indent="0">
              <a:buNone/>
            </a:pPr>
            <a:r>
              <a:rPr lang="en-US" b="0" dirty="0"/>
              <a:t>The task constructed in this video has been included in this set of sample tasks. </a:t>
            </a:r>
            <a:endParaRPr lang="en-AU" b="0" dirty="0"/>
          </a:p>
        </p:txBody>
      </p:sp>
    </p:spTree>
    <p:extLst>
      <p:ext uri="{BB962C8B-B14F-4D97-AF65-F5344CB8AC3E}">
        <p14:creationId xmlns:p14="http://schemas.microsoft.com/office/powerpoint/2010/main" val="13344806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83518"/>
            <a:ext cx="8712968" cy="857250"/>
          </a:xfrm>
        </p:spPr>
        <p:txBody>
          <a:bodyPr/>
          <a:lstStyle/>
          <a:p>
            <a:r>
              <a:rPr lang="en-AU" dirty="0"/>
              <a:t>Purpose of the application task</a:t>
            </a:r>
          </a:p>
        </p:txBody>
      </p:sp>
      <p:sp>
        <p:nvSpPr>
          <p:cNvPr id="3" name="Content Placeholder 2"/>
          <p:cNvSpPr>
            <a:spLocks noGrp="1"/>
          </p:cNvSpPr>
          <p:nvPr>
            <p:ph idx="1"/>
          </p:nvPr>
        </p:nvSpPr>
        <p:spPr/>
        <p:txBody>
          <a:bodyPr/>
          <a:lstStyle/>
          <a:p>
            <a:pPr marL="0" indent="0">
              <a:buNone/>
            </a:pPr>
            <a:r>
              <a:rPr lang="en-AU" sz="1600" b="0" dirty="0"/>
              <a:t>The purpose of the application task is for students to </a:t>
            </a:r>
            <a:r>
              <a:rPr lang="en-AU" sz="1600" b="0" i="1" dirty="0"/>
              <a:t>conduct a mathematical investigation</a:t>
            </a:r>
            <a:r>
              <a:rPr lang="en-AU" sz="1600" b="0" dirty="0"/>
              <a:t> with respect to questions of interest for a given context. </a:t>
            </a:r>
          </a:p>
          <a:p>
            <a:pPr marL="0" indent="0">
              <a:buNone/>
            </a:pPr>
            <a:endParaRPr lang="en-US" sz="1600" b="0" dirty="0"/>
          </a:p>
          <a:p>
            <a:pPr marL="0" indent="0">
              <a:buNone/>
            </a:pPr>
            <a:r>
              <a:rPr lang="en-US" sz="1600" b="0" dirty="0"/>
              <a:t>Students apply the process of using mathematical constructs, structures, concepts, processes and skills to represent and explore aspects of a situation or context in a way that enables one to investigate characteristics, features and </a:t>
            </a:r>
            <a:r>
              <a:rPr lang="en-AU" sz="1600" b="0" dirty="0"/>
              <a:t>behaviour</a:t>
            </a:r>
            <a:r>
              <a:rPr lang="en-US" sz="1600" b="0" dirty="0"/>
              <a:t> of systems and objects related to the context. </a:t>
            </a:r>
          </a:p>
          <a:p>
            <a:pPr marL="0" indent="0">
              <a:buNone/>
            </a:pPr>
            <a:endParaRPr lang="en-US" sz="1600" b="0" dirty="0"/>
          </a:p>
          <a:p>
            <a:pPr marL="0" indent="0">
              <a:buNone/>
            </a:pPr>
            <a:endParaRPr lang="en-AU" sz="1600" b="0" dirty="0"/>
          </a:p>
        </p:txBody>
      </p:sp>
    </p:spTree>
    <p:extLst>
      <p:ext uri="{BB962C8B-B14F-4D97-AF65-F5344CB8AC3E}">
        <p14:creationId xmlns:p14="http://schemas.microsoft.com/office/powerpoint/2010/main" val="4220148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Nature of the application task</a:t>
            </a:r>
          </a:p>
        </p:txBody>
      </p:sp>
      <p:sp>
        <p:nvSpPr>
          <p:cNvPr id="3" name="Content Placeholder 2"/>
          <p:cNvSpPr>
            <a:spLocks noGrp="1"/>
          </p:cNvSpPr>
          <p:nvPr>
            <p:ph idx="1"/>
          </p:nvPr>
        </p:nvSpPr>
        <p:spPr>
          <a:xfrm>
            <a:off x="179512" y="1203598"/>
            <a:ext cx="8712968" cy="2971800"/>
          </a:xfrm>
        </p:spPr>
        <p:txBody>
          <a:bodyPr/>
          <a:lstStyle/>
          <a:p>
            <a:pPr marL="0" indent="0">
              <a:buNone/>
            </a:pPr>
            <a:r>
              <a:rPr lang="en-US" sz="1600" b="0" dirty="0"/>
              <a:t>A function and calculus-based investigation of a practical or theoretical context involving content from two or more areas of study. </a:t>
            </a:r>
          </a:p>
          <a:p>
            <a:pPr marL="0" indent="0">
              <a:buNone/>
            </a:pPr>
            <a:endParaRPr lang="en-US" sz="1600" b="0" dirty="0"/>
          </a:p>
          <a:p>
            <a:pPr marL="0" indent="0">
              <a:buNone/>
            </a:pPr>
            <a:endParaRPr lang="en-US" sz="1600" b="0" dirty="0"/>
          </a:p>
          <a:p>
            <a:pPr marL="0" indent="0">
              <a:buNone/>
            </a:pPr>
            <a:endParaRPr lang="en-US" sz="1600" b="0" dirty="0"/>
          </a:p>
          <a:p>
            <a:pPr marL="0" indent="0">
              <a:buNone/>
            </a:pPr>
            <a:endParaRPr lang="en-US" sz="1600" b="0" dirty="0"/>
          </a:p>
          <a:p>
            <a:pPr marL="0" indent="0">
              <a:buNone/>
            </a:pPr>
            <a:endParaRPr lang="en-US" sz="1600" b="0" dirty="0"/>
          </a:p>
          <a:p>
            <a:pPr marL="0" indent="0">
              <a:buNone/>
            </a:pPr>
            <a:endParaRPr lang="en-US" sz="1600" b="0" dirty="0"/>
          </a:p>
          <a:p>
            <a:pPr marL="0" indent="0">
              <a:buNone/>
            </a:pPr>
            <a:endParaRPr lang="en-US" sz="1600" b="0" dirty="0"/>
          </a:p>
          <a:p>
            <a:pPr marL="0" indent="0">
              <a:buNone/>
            </a:pPr>
            <a:endParaRPr lang="en-US" sz="1600" b="0" dirty="0"/>
          </a:p>
          <a:p>
            <a:pPr marL="0" indent="0">
              <a:buNone/>
            </a:pPr>
            <a:r>
              <a:rPr lang="en-US" sz="1600" b="0" dirty="0"/>
              <a:t>The application task is to be of 4–6 hours duration over a continuous period of 1–2 weeks.</a:t>
            </a:r>
            <a:endParaRPr lang="en-AU" sz="1600" b="0" dirty="0"/>
          </a:p>
        </p:txBody>
      </p:sp>
      <p:pic>
        <p:nvPicPr>
          <p:cNvPr id="5" name="Picture 4"/>
          <p:cNvPicPr>
            <a:picLocks noChangeAspect="1"/>
          </p:cNvPicPr>
          <p:nvPr/>
        </p:nvPicPr>
        <p:blipFill>
          <a:blip r:embed="rId2"/>
          <a:stretch>
            <a:fillRect/>
          </a:stretch>
        </p:blipFill>
        <p:spPr>
          <a:xfrm>
            <a:off x="1403648" y="1851670"/>
            <a:ext cx="5924538" cy="2016224"/>
          </a:xfrm>
          <a:prstGeom prst="rect">
            <a:avLst/>
          </a:prstGeom>
        </p:spPr>
      </p:pic>
    </p:spTree>
    <p:extLst>
      <p:ext uri="{BB962C8B-B14F-4D97-AF65-F5344CB8AC3E}">
        <p14:creationId xmlns:p14="http://schemas.microsoft.com/office/powerpoint/2010/main" val="31339482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Structure of the application task</a:t>
            </a:r>
          </a:p>
        </p:txBody>
      </p:sp>
      <p:sp>
        <p:nvSpPr>
          <p:cNvPr id="3" name="Content Placeholder 2"/>
          <p:cNvSpPr>
            <a:spLocks noGrp="1"/>
          </p:cNvSpPr>
          <p:nvPr>
            <p:ph idx="1"/>
          </p:nvPr>
        </p:nvSpPr>
        <p:spPr>
          <a:xfrm>
            <a:off x="107504" y="1131590"/>
            <a:ext cx="8712968" cy="2971800"/>
          </a:xfrm>
        </p:spPr>
        <p:txBody>
          <a:bodyPr/>
          <a:lstStyle/>
          <a:p>
            <a:pPr marL="0" indent="0">
              <a:buNone/>
            </a:pPr>
            <a:r>
              <a:rPr lang="en-US" sz="1600" b="0" dirty="0"/>
              <a:t>The application task has </a:t>
            </a:r>
            <a:r>
              <a:rPr lang="en-US" sz="1600" dirty="0"/>
              <a:t>three</a:t>
            </a:r>
            <a:r>
              <a:rPr lang="en-US" sz="1600" b="0" dirty="0"/>
              <a:t> components of </a:t>
            </a:r>
            <a:r>
              <a:rPr lang="en-US" sz="1600" dirty="0"/>
              <a:t>increasing complexity</a:t>
            </a:r>
            <a:r>
              <a:rPr lang="en-US" sz="1600" b="0" dirty="0"/>
              <a:t>:</a:t>
            </a:r>
          </a:p>
        </p:txBody>
      </p:sp>
      <p:graphicFrame>
        <p:nvGraphicFramePr>
          <p:cNvPr id="4" name="Table 3"/>
          <p:cNvGraphicFramePr>
            <a:graphicFrameLocks noGrp="1"/>
          </p:cNvGraphicFramePr>
          <p:nvPr>
            <p:extLst>
              <p:ext uri="{D42A27DB-BD31-4B8C-83A1-F6EECF244321}">
                <p14:modId xmlns:p14="http://schemas.microsoft.com/office/powerpoint/2010/main" val="823059505"/>
              </p:ext>
            </p:extLst>
          </p:nvPr>
        </p:nvGraphicFramePr>
        <p:xfrm>
          <a:off x="611560" y="1563638"/>
          <a:ext cx="7992888" cy="2407920"/>
        </p:xfrm>
        <a:graphic>
          <a:graphicData uri="http://schemas.openxmlformats.org/drawingml/2006/table">
            <a:tbl>
              <a:tblPr firstRow="1" bandRow="1">
                <a:tableStyleId>{5C22544A-7EE6-4342-B048-85BDC9FD1C3A}</a:tableStyleId>
              </a:tblPr>
              <a:tblGrid>
                <a:gridCol w="660903">
                  <a:extLst>
                    <a:ext uri="{9D8B030D-6E8A-4147-A177-3AD203B41FA5}">
                      <a16:colId xmlns:a16="http://schemas.microsoft.com/office/drawing/2014/main" val="2907470736"/>
                    </a:ext>
                  </a:extLst>
                </a:gridCol>
                <a:gridCol w="7331985">
                  <a:extLst>
                    <a:ext uri="{9D8B030D-6E8A-4147-A177-3AD203B41FA5}">
                      <a16:colId xmlns:a16="http://schemas.microsoft.com/office/drawing/2014/main" val="3519077397"/>
                    </a:ext>
                  </a:extLst>
                </a:gridCol>
              </a:tblGrid>
              <a:tr h="139040">
                <a:tc>
                  <a:txBody>
                    <a:bodyPr/>
                    <a:lstStyle/>
                    <a:p>
                      <a:pPr marL="0" algn="ctr" defTabSz="914400" rtl="0" eaLnBrk="1" latinLnBrk="0" hangingPunct="1"/>
                      <a:endParaRPr lang="en-AU" sz="1400" b="1" kern="1200" dirty="0">
                        <a:solidFill>
                          <a:schemeClr val="dk1"/>
                        </a:solidFill>
                        <a:latin typeface="+mn-lt"/>
                        <a:ea typeface="+mn-ea"/>
                        <a:cs typeface="+mn-cs"/>
                      </a:endParaRPr>
                    </a:p>
                    <a:p>
                      <a:pPr marL="0" algn="ctr" defTabSz="914400" rtl="0" eaLnBrk="1" latinLnBrk="0" hangingPunct="1"/>
                      <a:r>
                        <a:rPr lang="en-AU" sz="1400" b="1" kern="1200" dirty="0">
                          <a:solidFill>
                            <a:schemeClr val="dk1"/>
                          </a:solidFill>
                          <a:latin typeface="+mn-lt"/>
                          <a:ea typeface="+mn-ea"/>
                          <a:cs typeface="+mn-cs"/>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chemeClr val="tx1"/>
                          </a:solidFill>
                        </a:rPr>
                        <a:t>Introduction</a:t>
                      </a:r>
                      <a:r>
                        <a:rPr lang="en-US" sz="1400" b="0" dirty="0">
                          <a:solidFill>
                            <a:schemeClr val="tx1"/>
                          </a:solidFill>
                        </a:rPr>
                        <a:t> of the context through </a:t>
                      </a:r>
                      <a:r>
                        <a:rPr lang="en-US" sz="1400" b="0" i="1" dirty="0">
                          <a:solidFill>
                            <a:schemeClr val="tx1"/>
                          </a:solidFill>
                        </a:rPr>
                        <a:t>specific cases or examples</a:t>
                      </a:r>
                    </a:p>
                    <a:p>
                      <a:pPr marL="0" algn="l" defTabSz="914400" rtl="0" eaLnBrk="1" latinLnBrk="0" hangingPunct="1"/>
                      <a:endParaRPr lang="en-AU" sz="1400" kern="1200" dirty="0">
                        <a:solidFill>
                          <a:schemeClr val="dk1"/>
                        </a:solidFill>
                        <a:latin typeface="+mn-lt"/>
                        <a:ea typeface="+mn-ea"/>
                        <a:cs typeface="+mn-cs"/>
                      </a:endParaRPr>
                    </a:p>
                  </a:txBody>
                  <a:tcPr/>
                </a:tc>
                <a:extLst>
                  <a:ext uri="{0D108BD9-81ED-4DB2-BD59-A6C34878D82A}">
                    <a16:rowId xmlns:a16="http://schemas.microsoft.com/office/drawing/2014/main" val="569759679"/>
                  </a:ext>
                </a:extLst>
              </a:tr>
              <a:tr h="370840">
                <a:tc>
                  <a:txBody>
                    <a:bodyPr/>
                    <a:lstStyle/>
                    <a:p>
                      <a:pPr algn="ctr"/>
                      <a:endParaRPr lang="en-AU" sz="1400" b="1" dirty="0"/>
                    </a:p>
                    <a:p>
                      <a:pPr algn="ctr"/>
                      <a:r>
                        <a:rPr lang="en-AU" sz="1400" b="1"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Consideration</a:t>
                      </a:r>
                      <a:r>
                        <a:rPr lang="en-US" sz="1400" baseline="0" dirty="0"/>
                        <a:t> of </a:t>
                      </a:r>
                      <a:r>
                        <a:rPr lang="en-US" sz="1400" i="1" baseline="0" dirty="0"/>
                        <a:t>general</a:t>
                      </a:r>
                      <a:r>
                        <a:rPr lang="en-US" sz="1400" baseline="0" dirty="0"/>
                        <a:t> </a:t>
                      </a:r>
                      <a:r>
                        <a:rPr lang="en-US" sz="1400" i="0" baseline="0" dirty="0"/>
                        <a:t>features</a:t>
                      </a:r>
                      <a:r>
                        <a:rPr lang="en-US" sz="1400" baseline="0" dirty="0"/>
                        <a:t> of the context</a:t>
                      </a:r>
                      <a:endParaRPr lang="en-AU" sz="1400" dirty="0"/>
                    </a:p>
                    <a:p>
                      <a:endParaRPr lang="en-AU" sz="1400" dirty="0"/>
                    </a:p>
                  </a:txBody>
                  <a:tcPr/>
                </a:tc>
                <a:extLst>
                  <a:ext uri="{0D108BD9-81ED-4DB2-BD59-A6C34878D82A}">
                    <a16:rowId xmlns:a16="http://schemas.microsoft.com/office/drawing/2014/main" val="715087485"/>
                  </a:ext>
                </a:extLst>
              </a:tr>
              <a:tr h="370840">
                <a:tc>
                  <a:txBody>
                    <a:bodyPr/>
                    <a:lstStyle/>
                    <a:p>
                      <a:pPr algn="ctr"/>
                      <a:endParaRPr lang="en-AU" sz="1400" b="1" dirty="0"/>
                    </a:p>
                    <a:p>
                      <a:pPr algn="ctr"/>
                      <a:r>
                        <a:rPr lang="en-AU" sz="1400" b="1"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Variation </a:t>
                      </a:r>
                      <a:r>
                        <a:rPr lang="en-US" sz="1400" i="0" dirty="0"/>
                        <a:t>or</a:t>
                      </a:r>
                      <a:r>
                        <a:rPr lang="en-US" sz="1400" i="0" baseline="0" dirty="0"/>
                        <a:t> further </a:t>
                      </a:r>
                      <a:r>
                        <a:rPr lang="en-US" sz="1400" i="1" baseline="0" dirty="0"/>
                        <a:t>specification</a:t>
                      </a:r>
                      <a:r>
                        <a:rPr lang="en-US" sz="1400" i="0" baseline="0" dirty="0"/>
                        <a:t> of</a:t>
                      </a:r>
                      <a:r>
                        <a:rPr lang="en-US" sz="1400" i="1" baseline="0" dirty="0"/>
                        <a:t> assumptions </a:t>
                      </a:r>
                      <a:r>
                        <a:rPr lang="en-US" sz="1400" i="0" baseline="0" dirty="0"/>
                        <a:t>or </a:t>
                      </a:r>
                      <a:r>
                        <a:rPr lang="en-US" sz="1400" i="1" baseline="0" dirty="0"/>
                        <a:t>conditions</a:t>
                      </a:r>
                      <a:r>
                        <a:rPr lang="en-US" sz="1400" i="0" baseline="0" dirty="0"/>
                        <a:t> involved in the context to </a:t>
                      </a:r>
                      <a:r>
                        <a:rPr lang="en-US" sz="1400" i="1" baseline="0" dirty="0"/>
                        <a:t>focus</a:t>
                      </a:r>
                      <a:r>
                        <a:rPr lang="en-US" sz="1400" i="0" baseline="0" dirty="0"/>
                        <a:t> on a particular feature or aspect related to the context</a:t>
                      </a:r>
                      <a:endParaRPr lang="en-US" sz="1400" dirty="0"/>
                    </a:p>
                    <a:p>
                      <a:endParaRPr lang="en-AU" sz="1400" dirty="0"/>
                    </a:p>
                  </a:txBody>
                  <a:tcPr/>
                </a:tc>
                <a:extLst>
                  <a:ext uri="{0D108BD9-81ED-4DB2-BD59-A6C34878D82A}">
                    <a16:rowId xmlns:a16="http://schemas.microsoft.com/office/drawing/2014/main" val="4179961045"/>
                  </a:ext>
                </a:extLst>
              </a:tr>
            </a:tbl>
          </a:graphicData>
        </a:graphic>
      </p:graphicFrame>
    </p:spTree>
    <p:extLst>
      <p:ext uri="{BB962C8B-B14F-4D97-AF65-F5344CB8AC3E}">
        <p14:creationId xmlns:p14="http://schemas.microsoft.com/office/powerpoint/2010/main" val="16638838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Developing a task</a:t>
            </a:r>
          </a:p>
        </p:txBody>
      </p:sp>
      <p:sp>
        <p:nvSpPr>
          <p:cNvPr id="3" name="Content Placeholder 2"/>
          <p:cNvSpPr>
            <a:spLocks noGrp="1"/>
          </p:cNvSpPr>
          <p:nvPr>
            <p:ph idx="1"/>
          </p:nvPr>
        </p:nvSpPr>
        <p:spPr/>
        <p:txBody>
          <a:bodyPr/>
          <a:lstStyle/>
          <a:p>
            <a:pPr marL="0" indent="0">
              <a:buNone/>
            </a:pPr>
            <a:r>
              <a:rPr lang="en-AU" sz="1600" b="0" dirty="0"/>
              <a:t>There are four key aspects to developing an application task:</a:t>
            </a:r>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2383712348"/>
              </p:ext>
            </p:extLst>
          </p:nvPr>
        </p:nvGraphicFramePr>
        <p:xfrm>
          <a:off x="1259632" y="2139702"/>
          <a:ext cx="6408712" cy="1875264"/>
        </p:xfrm>
        <a:graphic>
          <a:graphicData uri="http://schemas.openxmlformats.org/drawingml/2006/table">
            <a:tbl>
              <a:tblPr firstRow="1" bandRow="1">
                <a:tableStyleId>{5C22544A-7EE6-4342-B048-85BDC9FD1C3A}</a:tableStyleId>
              </a:tblPr>
              <a:tblGrid>
                <a:gridCol w="605615">
                  <a:extLst>
                    <a:ext uri="{9D8B030D-6E8A-4147-A177-3AD203B41FA5}">
                      <a16:colId xmlns:a16="http://schemas.microsoft.com/office/drawing/2014/main" val="224398610"/>
                    </a:ext>
                  </a:extLst>
                </a:gridCol>
                <a:gridCol w="5803097">
                  <a:extLst>
                    <a:ext uri="{9D8B030D-6E8A-4147-A177-3AD203B41FA5}">
                      <a16:colId xmlns:a16="http://schemas.microsoft.com/office/drawing/2014/main" val="1177891854"/>
                    </a:ext>
                  </a:extLst>
                </a:gridCol>
              </a:tblGrid>
              <a:tr h="432048">
                <a:tc>
                  <a:txBody>
                    <a:bodyPr/>
                    <a:lstStyle/>
                    <a:p>
                      <a:pPr algn="ctr"/>
                      <a:r>
                        <a:rPr lang="en-AU" sz="1600" b="0" dirty="0">
                          <a:solidFill>
                            <a:schemeClr val="tx1"/>
                          </a:solidFill>
                        </a:rPr>
                        <a:t>1</a:t>
                      </a:r>
                    </a:p>
                  </a:txBody>
                  <a:tcPr/>
                </a:tc>
                <a:tc>
                  <a:txBody>
                    <a:bodyPr/>
                    <a:lstStyle/>
                    <a:p>
                      <a:pPr algn="ctr"/>
                      <a:r>
                        <a:rPr lang="en-AU" sz="1600" b="0" dirty="0">
                          <a:solidFill>
                            <a:schemeClr val="tx1"/>
                          </a:solidFill>
                        </a:rPr>
                        <a:t>Choosing the context</a:t>
                      </a:r>
                    </a:p>
                  </a:txBody>
                  <a:tcPr/>
                </a:tc>
                <a:extLst>
                  <a:ext uri="{0D108BD9-81ED-4DB2-BD59-A6C34878D82A}">
                    <a16:rowId xmlns:a16="http://schemas.microsoft.com/office/drawing/2014/main" val="2047955730"/>
                  </a:ext>
                </a:extLst>
              </a:tr>
              <a:tr h="432048">
                <a:tc>
                  <a:txBody>
                    <a:bodyPr/>
                    <a:lstStyle/>
                    <a:p>
                      <a:pPr algn="ctr"/>
                      <a:r>
                        <a:rPr lang="en-AU" sz="1600" b="0" dirty="0">
                          <a:solidFill>
                            <a:schemeClr val="tx1"/>
                          </a:solidFill>
                        </a:rPr>
                        <a:t>2</a:t>
                      </a:r>
                    </a:p>
                  </a:txBody>
                  <a:tcPr/>
                </a:tc>
                <a:tc>
                  <a:txBody>
                    <a:bodyPr/>
                    <a:lstStyle/>
                    <a:p>
                      <a:pPr algn="ctr"/>
                      <a:r>
                        <a:rPr lang="en-AU" sz="1600" b="0" dirty="0">
                          <a:solidFill>
                            <a:schemeClr val="tx1"/>
                          </a:solidFill>
                        </a:rPr>
                        <a:t>Identifying questions</a:t>
                      </a:r>
                      <a:r>
                        <a:rPr lang="en-AU" sz="1600" b="0" baseline="0" dirty="0">
                          <a:solidFill>
                            <a:schemeClr val="tx1"/>
                          </a:solidFill>
                        </a:rPr>
                        <a:t> of interest </a:t>
                      </a:r>
                      <a:endParaRPr lang="en-AU" sz="1600" b="0" dirty="0">
                        <a:solidFill>
                          <a:schemeClr val="tx1"/>
                        </a:solidFill>
                      </a:endParaRPr>
                    </a:p>
                  </a:txBody>
                  <a:tcPr/>
                </a:tc>
                <a:extLst>
                  <a:ext uri="{0D108BD9-81ED-4DB2-BD59-A6C34878D82A}">
                    <a16:rowId xmlns:a16="http://schemas.microsoft.com/office/drawing/2014/main" val="2763681215"/>
                  </a:ext>
                </a:extLst>
              </a:tr>
              <a:tr h="432048">
                <a:tc>
                  <a:txBody>
                    <a:bodyPr/>
                    <a:lstStyle/>
                    <a:p>
                      <a:pPr algn="ctr"/>
                      <a:r>
                        <a:rPr lang="en-AU" sz="1600" b="0" dirty="0">
                          <a:solidFill>
                            <a:schemeClr val="tx1"/>
                          </a:solidFill>
                        </a:rPr>
                        <a:t>3</a:t>
                      </a:r>
                    </a:p>
                  </a:txBody>
                  <a:tcPr/>
                </a:tc>
                <a:tc>
                  <a:txBody>
                    <a:bodyPr/>
                    <a:lstStyle/>
                    <a:p>
                      <a:pPr algn="ctr"/>
                      <a:r>
                        <a:rPr lang="en-AU" sz="1600" b="0" dirty="0">
                          <a:solidFill>
                            <a:schemeClr val="tx1"/>
                          </a:solidFill>
                        </a:rPr>
                        <a:t>Relating these questions and relevant concepts, skills</a:t>
                      </a:r>
                      <a:r>
                        <a:rPr lang="en-AU" sz="1600" b="0" baseline="0" dirty="0">
                          <a:solidFill>
                            <a:schemeClr val="tx1"/>
                          </a:solidFill>
                        </a:rPr>
                        <a:t> and processes to the three components of the task</a:t>
                      </a:r>
                      <a:endParaRPr lang="en-AU" sz="1600" b="0" dirty="0">
                        <a:solidFill>
                          <a:schemeClr val="tx1"/>
                        </a:solidFill>
                      </a:endParaRPr>
                    </a:p>
                  </a:txBody>
                  <a:tcPr/>
                </a:tc>
                <a:extLst>
                  <a:ext uri="{0D108BD9-81ED-4DB2-BD59-A6C34878D82A}">
                    <a16:rowId xmlns:a16="http://schemas.microsoft.com/office/drawing/2014/main" val="2340580694"/>
                  </a:ext>
                </a:extLst>
              </a:tr>
              <a:tr h="432048">
                <a:tc>
                  <a:txBody>
                    <a:bodyPr/>
                    <a:lstStyle/>
                    <a:p>
                      <a:pPr algn="ctr"/>
                      <a:r>
                        <a:rPr lang="en-AU" sz="1600" b="0" dirty="0">
                          <a:solidFill>
                            <a:schemeClr val="tx1"/>
                          </a:solidFill>
                        </a:rPr>
                        <a:t>4</a:t>
                      </a:r>
                    </a:p>
                  </a:txBody>
                  <a:tcPr/>
                </a:tc>
                <a:tc>
                  <a:txBody>
                    <a:bodyPr/>
                    <a:lstStyle/>
                    <a:p>
                      <a:pPr algn="ctr"/>
                      <a:r>
                        <a:rPr lang="en-AU" sz="1600" b="0" dirty="0">
                          <a:solidFill>
                            <a:schemeClr val="tx1"/>
                          </a:solidFill>
                        </a:rPr>
                        <a:t>Devising the assessment scheme</a:t>
                      </a:r>
                    </a:p>
                  </a:txBody>
                  <a:tcPr/>
                </a:tc>
                <a:extLst>
                  <a:ext uri="{0D108BD9-81ED-4DB2-BD59-A6C34878D82A}">
                    <a16:rowId xmlns:a16="http://schemas.microsoft.com/office/drawing/2014/main" val="1256833826"/>
                  </a:ext>
                </a:extLst>
              </a:tr>
            </a:tbl>
          </a:graphicData>
        </a:graphic>
      </p:graphicFrame>
    </p:spTree>
    <p:extLst>
      <p:ext uri="{BB962C8B-B14F-4D97-AF65-F5344CB8AC3E}">
        <p14:creationId xmlns:p14="http://schemas.microsoft.com/office/powerpoint/2010/main" val="18992467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1: Choosing the context and identifying questions of interest </a:t>
            </a:r>
          </a:p>
        </p:txBody>
      </p:sp>
      <p:sp>
        <p:nvSpPr>
          <p:cNvPr id="3" name="Content Placeholder 2"/>
          <p:cNvSpPr>
            <a:spLocks noGrp="1"/>
          </p:cNvSpPr>
          <p:nvPr>
            <p:ph idx="1"/>
          </p:nvPr>
        </p:nvSpPr>
        <p:spPr/>
        <p:txBody>
          <a:bodyPr/>
          <a:lstStyle/>
          <a:p>
            <a:r>
              <a:rPr lang="en-AU" sz="2000" b="0" dirty="0"/>
              <a:t>Describe the context</a:t>
            </a:r>
          </a:p>
          <a:p>
            <a:r>
              <a:rPr lang="en-AU" sz="2000" b="0" dirty="0"/>
              <a:t>Explain how the context was chosen (stimulus/background)</a:t>
            </a:r>
          </a:p>
          <a:p>
            <a:r>
              <a:rPr lang="en-AU" sz="2000" b="0" dirty="0"/>
              <a:t>Identify questions of interest</a:t>
            </a:r>
          </a:p>
          <a:p>
            <a:r>
              <a:rPr lang="en-AU" sz="2000" b="0" dirty="0"/>
              <a:t>Identify relevant, assumptions, variables, functions,  parameters, constraints, conditions and source(s) of information as applicable</a:t>
            </a:r>
          </a:p>
          <a:p>
            <a:r>
              <a:rPr lang="en-AU" sz="2000" b="0" dirty="0"/>
              <a:t>Give the task a title</a:t>
            </a:r>
          </a:p>
          <a:p>
            <a:r>
              <a:rPr lang="en-AU" sz="2000" b="0" dirty="0"/>
              <a:t>Show the title and overview/background paragraphs</a:t>
            </a:r>
          </a:p>
        </p:txBody>
      </p:sp>
    </p:spTree>
    <p:extLst>
      <p:ext uri="{BB962C8B-B14F-4D97-AF65-F5344CB8AC3E}">
        <p14:creationId xmlns:p14="http://schemas.microsoft.com/office/powerpoint/2010/main" val="33358848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Video 1: Choosing the context and identifying questions of interest </a:t>
            </a:r>
          </a:p>
        </p:txBody>
      </p:sp>
      <p:sp>
        <p:nvSpPr>
          <p:cNvPr id="3" name="Content Placeholder 2"/>
          <p:cNvSpPr>
            <a:spLocks noGrp="1"/>
          </p:cNvSpPr>
          <p:nvPr>
            <p:ph idx="1"/>
          </p:nvPr>
        </p:nvSpPr>
        <p:spPr/>
        <p:txBody>
          <a:bodyPr/>
          <a:lstStyle/>
          <a:p>
            <a:r>
              <a:rPr lang="en-AU" b="0" dirty="0">
                <a:solidFill>
                  <a:srgbClr val="0099CC"/>
                </a:solidFill>
              </a:rPr>
              <a:t>Describe the context</a:t>
            </a:r>
          </a:p>
          <a:p>
            <a:pPr marL="0" indent="0">
              <a:buNone/>
            </a:pPr>
            <a:r>
              <a:rPr lang="en-AU" b="0" dirty="0"/>
              <a:t>	</a:t>
            </a:r>
            <a:r>
              <a:rPr lang="en-AU" sz="2000" b="0" dirty="0"/>
              <a:t>The context explores drug concentration in a person’s system</a:t>
            </a:r>
          </a:p>
          <a:p>
            <a:r>
              <a:rPr lang="en-AU" b="0" dirty="0">
                <a:solidFill>
                  <a:srgbClr val="0099CC"/>
                </a:solidFill>
              </a:rPr>
              <a:t>Explain how the context was chosen (stimulus/background)</a:t>
            </a:r>
          </a:p>
          <a:p>
            <a:pPr marL="0" indent="0">
              <a:buNone/>
            </a:pPr>
            <a:r>
              <a:rPr lang="en-AU" b="0" dirty="0"/>
              <a:t>	</a:t>
            </a:r>
            <a:r>
              <a:rPr lang="en-AU" sz="2000" b="0" dirty="0"/>
              <a:t>The background of recent events has prompted us to think about 	the drugs that are used, sometimes experimentally, to treat ill 	patients who have been hospitalised with the virus. As an example, 	a common steroid drug Dexamethasone, was found to be useful in 	the treatment of patients in ICU in the UK throughout 2020. 					</a:t>
            </a:r>
            <a:endParaRPr lang="en-AU" sz="1400" b="0" dirty="0"/>
          </a:p>
        </p:txBody>
      </p:sp>
    </p:spTree>
    <p:extLst>
      <p:ext uri="{BB962C8B-B14F-4D97-AF65-F5344CB8AC3E}">
        <p14:creationId xmlns:p14="http://schemas.microsoft.com/office/powerpoint/2010/main" val="1007947127"/>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824388-43A5-465A-B040-43D8E7987460}"/>
</file>

<file path=customXml/itemProps2.xml><?xml version="1.0" encoding="utf-8"?>
<ds:datastoreItem xmlns:ds="http://schemas.openxmlformats.org/officeDocument/2006/customXml" ds:itemID="{74C10D6F-BCFD-4CED-BCD0-BD434EE4B160}">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A5B15B75-E3CD-4E2A-B3B0-995C4D3D5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893</TotalTime>
  <Words>2287</Words>
  <Application>Microsoft Office PowerPoint</Application>
  <PresentationFormat>On-screen Show (16:9)</PresentationFormat>
  <Paragraphs>328</Paragraphs>
  <Slides>35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Times New Roman</vt:lpstr>
      <vt:lpstr>Verdana</vt:lpstr>
      <vt:lpstr>VCAA Powerpoint Template</vt:lpstr>
      <vt:lpstr>Equation</vt:lpstr>
      <vt:lpstr>How to develop an application task</vt:lpstr>
      <vt:lpstr>Copyright</vt:lpstr>
      <vt:lpstr>Introduction</vt:lpstr>
      <vt:lpstr>Purpose of the application task</vt:lpstr>
      <vt:lpstr>Nature of the application task</vt:lpstr>
      <vt:lpstr>Structure of the application task</vt:lpstr>
      <vt:lpstr>Developing a task</vt:lpstr>
      <vt:lpstr>Video 1: Choosing the context and identifying questions of interest </vt:lpstr>
      <vt:lpstr>Video 1: Choosing the context and identifying questions of interest </vt:lpstr>
      <vt:lpstr>Video 1: Choosing the context and identifying questions of interest </vt:lpstr>
      <vt:lpstr>Video 1: Choosing the context and identifying questions of interest </vt:lpstr>
      <vt:lpstr>Video 1: Drug Concentrations</vt:lpstr>
      <vt:lpstr>Video 1: Drug Concentrations/ Stimulus/Resources</vt:lpstr>
      <vt:lpstr>Video 2: Component 1</vt:lpstr>
      <vt:lpstr>Video 2: Component 1</vt:lpstr>
      <vt:lpstr>Video 2: Component 1</vt:lpstr>
      <vt:lpstr>Video 2: Component 1</vt:lpstr>
      <vt:lpstr>Video 2: Component 1</vt:lpstr>
      <vt:lpstr>Video 2: Component 1</vt:lpstr>
      <vt:lpstr>Video 2: Component 1</vt:lpstr>
      <vt:lpstr>Component 1 – indicative content</vt:lpstr>
      <vt:lpstr>Video 3: Component 2</vt:lpstr>
      <vt:lpstr>Video 3: Component 2</vt:lpstr>
      <vt:lpstr>Video 3: Component 2</vt:lpstr>
      <vt:lpstr>Component 2 – indicative content</vt:lpstr>
      <vt:lpstr>Video 4: Component 3</vt:lpstr>
      <vt:lpstr>Video 4: Component 3</vt:lpstr>
      <vt:lpstr>Video 4: Component 3</vt:lpstr>
      <vt:lpstr>Component 3 – indicative content</vt:lpstr>
      <vt:lpstr>Video 5: Assessment</vt:lpstr>
      <vt:lpstr>Outcome 1: aspects of the task related to criteria</vt:lpstr>
      <vt:lpstr>Outcome 2: aspects of the task related to criteria</vt:lpstr>
      <vt:lpstr>Outcome 3: aspects of the task related to criteria</vt:lpstr>
      <vt:lpstr>Sample assessment record</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Tolan</dc:creator>
  <cp:lastModifiedBy>Ruta Marcinkus</cp:lastModifiedBy>
  <cp:revision>130</cp:revision>
  <cp:lastPrinted>2021-03-31T22:38:24Z</cp:lastPrinted>
  <dcterms:created xsi:type="dcterms:W3CDTF">2019-11-06T22:47:18Z</dcterms:created>
  <dcterms:modified xsi:type="dcterms:W3CDTF">2021-04-01T04:46:01Z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