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7"/>
  </p:notesMasterIdLst>
  <p:handoutMasterIdLst>
    <p:handoutMasterId r:id="rId38"/>
  </p:handoutMasterIdLst>
  <p:sldIdLst>
    <p:sldId id="257" r:id="rId5"/>
    <p:sldId id="278" r:id="rId6"/>
    <p:sldId id="267" r:id="rId7"/>
    <p:sldId id="259" r:id="rId8"/>
    <p:sldId id="258" r:id="rId9"/>
    <p:sldId id="260" r:id="rId10"/>
    <p:sldId id="261" r:id="rId11"/>
    <p:sldId id="262" r:id="rId12"/>
    <p:sldId id="279" r:id="rId13"/>
    <p:sldId id="283" r:id="rId14"/>
    <p:sldId id="280" r:id="rId15"/>
    <p:sldId id="281" r:id="rId16"/>
    <p:sldId id="263" r:id="rId17"/>
    <p:sldId id="285" r:id="rId18"/>
    <p:sldId id="287" r:id="rId19"/>
    <p:sldId id="268" r:id="rId20"/>
    <p:sldId id="264" r:id="rId21"/>
    <p:sldId id="284" r:id="rId22"/>
    <p:sldId id="289" r:id="rId23"/>
    <p:sldId id="270" r:id="rId24"/>
    <p:sldId id="265" r:id="rId25"/>
    <p:sldId id="282" r:id="rId26"/>
    <p:sldId id="290" r:id="rId27"/>
    <p:sldId id="271" r:id="rId28"/>
    <p:sldId id="266" r:id="rId29"/>
    <p:sldId id="286" r:id="rId30"/>
    <p:sldId id="288" r:id="rId31"/>
    <p:sldId id="272" r:id="rId32"/>
    <p:sldId id="276" r:id="rId33"/>
    <p:sldId id="275" r:id="rId34"/>
    <p:sldId id="274" r:id="rId35"/>
    <p:sldId id="277" r:id="rId36"/>
  </p:sldIdLst>
  <p:sldSz cx="9144000" cy="5143500" type="screen16x9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E3"/>
    <a:srgbClr val="0099CC"/>
    <a:srgbClr val="306278"/>
    <a:srgbClr val="468EAE"/>
    <a:srgbClr val="646566"/>
    <a:srgbClr val="C0C0C0"/>
    <a:srgbClr val="75AEC7"/>
    <a:srgbClr val="777879"/>
    <a:srgbClr val="303132"/>
    <a:srgbClr val="2A5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517"/>
    <p:restoredTop sz="90945"/>
  </p:normalViewPr>
  <p:slideViewPr>
    <p:cSldViewPr>
      <p:cViewPr varScale="1">
        <p:scale>
          <a:sx n="113" d="100"/>
          <a:sy n="113" d="100"/>
        </p:scale>
        <p:origin x="134" y="9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27534"/>
            <a:ext cx="5400600" cy="1246535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95686"/>
            <a:ext cx="4752528" cy="100811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456893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4801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0005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00050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19838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1510"/>
            <a:ext cx="8712968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5900"/>
            <a:ext cx="8712968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22853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05176"/>
            <a:ext cx="8712968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2180035"/>
            <a:ext cx="8712968" cy="1125140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6592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640960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85900"/>
            <a:ext cx="4320480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1485900"/>
            <a:ext cx="4104456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50836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1510"/>
            <a:ext cx="8784976" cy="651719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151335"/>
            <a:ext cx="432048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631156"/>
            <a:ext cx="4320480" cy="28128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3030868-EB89-BB45-9333-4265F84D3D9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44008" y="1174205"/>
            <a:ext cx="432048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36ACB6C-847D-DD42-BAFD-A7F5B7D2AB2D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44008" y="1654026"/>
            <a:ext cx="4320480" cy="27899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58415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57200"/>
            <a:ext cx="8784976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29441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709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11510"/>
            <a:ext cx="3008313" cy="6648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11511"/>
            <a:ext cx="5111750" cy="41831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646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4904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68148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457200"/>
            <a:ext cx="8784976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485900"/>
            <a:ext cx="8784976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 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‒"/>
        <a:defRPr sz="20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caa.vic.edu.au/curriculum/vce/vce-study-designs/specialistmathematics/advice-for-teachers/Pages/Units3and4PerformanceCriteria.asp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caa.vic.edu.au/curriculum/vce/vce-study-designs/specialistmathematics/advice-for-teachers/Pages/Units3and4PerformanceCriteria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caa.vic.edu.au/Documents/bulletin/archive/03DECSU1.pdf" TargetMode="External"/><Relationship Id="rId2" Type="http://schemas.openxmlformats.org/officeDocument/2006/relationships/hyperlink" Target="https://www.vcaa.vic.edu.au/Documents/bulletin/archive/02decsu2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ambridge.org/go/subjects/Mathematics/Cambridge-Senior-Mathematics-VCE/Specialist-Mathematics-VCE-Units-34:Cambridge-Senior-Mathematics-Australian-Curriculum-VCE" TargetMode="External"/><Relationship Id="rId4" Type="http://schemas.openxmlformats.org/officeDocument/2006/relationships/hyperlink" Target="https://www.vcaa.vic.edu.au/Documents/bulletin/archive/04DECSU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How to develop an application task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Specialist Mathematics</a:t>
            </a:r>
          </a:p>
          <a:p>
            <a:r>
              <a:rPr lang="en-AU" dirty="0"/>
              <a:t>Unit 3</a:t>
            </a:r>
          </a:p>
        </p:txBody>
      </p:sp>
    </p:spTree>
    <p:extLst>
      <p:ext uri="{BB962C8B-B14F-4D97-AF65-F5344CB8AC3E}">
        <p14:creationId xmlns:p14="http://schemas.microsoft.com/office/powerpoint/2010/main" val="151393065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2C6C33C-621A-4798-8F0F-02C697D6F2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3943" y="1059582"/>
            <a:ext cx="4000003" cy="33947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9BF9355-9CFD-4609-8EC5-EAB8F9F063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481" y="939597"/>
            <a:ext cx="4352925" cy="351472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B5AED5C-80DD-4424-A32A-F9D6171E8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6" y="123478"/>
            <a:ext cx="8712968" cy="857250"/>
          </a:xfrm>
        </p:spPr>
        <p:txBody>
          <a:bodyPr/>
          <a:lstStyle/>
          <a:p>
            <a:r>
              <a:rPr lang="en-AU" dirty="0"/>
              <a:t>Extract from previous VCAA Bulletin </a:t>
            </a:r>
          </a:p>
        </p:txBody>
      </p:sp>
    </p:spTree>
    <p:extLst>
      <p:ext uri="{BB962C8B-B14F-4D97-AF65-F5344CB8AC3E}">
        <p14:creationId xmlns:p14="http://schemas.microsoft.com/office/powerpoint/2010/main" val="8008973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Reduction formulas for integration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03598"/>
            <a:ext cx="8424936" cy="32403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Introduction</a:t>
            </a:r>
            <a:endParaRPr lang="en-AU" dirty="0"/>
          </a:p>
          <a:p>
            <a:pPr marL="0" indent="0">
              <a:buNone/>
            </a:pPr>
            <a:r>
              <a:rPr lang="en-US" sz="1800" b="0" dirty="0"/>
              <a:t>A context such as the following can be used to investigate the use of recursion to develop reduction formulas for integration. </a:t>
            </a:r>
            <a:r>
              <a:rPr lang="en-AU" sz="1800" b="0" dirty="0"/>
              <a:t>Recursion is a process that expresses a given stage of a procedure or construction in terms of earlier stages of the same procedure or construction. There are many examples of recursive processes in mathematics. </a:t>
            </a:r>
          </a:p>
          <a:p>
            <a:pPr marL="0" indent="0">
              <a:buNone/>
            </a:pPr>
            <a:endParaRPr lang="en-AU" sz="1800" b="0" dirty="0"/>
          </a:p>
          <a:p>
            <a:pPr marL="0" indent="0">
              <a:buNone/>
            </a:pPr>
            <a:r>
              <a:rPr lang="en-AU" sz="1800" b="0" dirty="0"/>
              <a:t>In calculus, a reduction formula for integration can be used to successively reduce the complexity of an integral involving a natural number parameter. 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801748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518" y="591530"/>
            <a:ext cx="8676964" cy="3960440"/>
          </a:xfrm>
        </p:spPr>
        <p:txBody>
          <a:bodyPr/>
          <a:lstStyle/>
          <a:p>
            <a:pPr marL="0" indent="0">
              <a:buNone/>
            </a:pPr>
            <a:r>
              <a:rPr lang="en-AU" b="0" dirty="0"/>
              <a:t>  </a:t>
            </a:r>
          </a:p>
          <a:p>
            <a:pPr marL="0" indent="0">
              <a:buNone/>
            </a:pPr>
            <a:r>
              <a:rPr lang="en-US" sz="1800" b="0" dirty="0"/>
              <a:t>This investigation will involve differentiation, and integration of combined functions, the development of recursive formulas and the graphing of functions, their derivative and anti-derivative functions, and the identification and analysis of key features and relations between these functions and their graphs.</a:t>
            </a:r>
          </a:p>
          <a:p>
            <a:pPr marL="0" indent="0">
              <a:buNone/>
            </a:pPr>
            <a:endParaRPr lang="en-AU" sz="1800" b="0" dirty="0"/>
          </a:p>
          <a:p>
            <a:pPr marL="0" indent="0">
              <a:buNone/>
            </a:pPr>
            <a:r>
              <a:rPr lang="en-US" sz="1800" b="0" dirty="0"/>
              <a:t>Where parameters are involved in the specification of the rule of a family of functions, formulas, relations key features of graphs should be determined with respect to these parameters and different types of graphs classified.</a:t>
            </a:r>
            <a:endParaRPr lang="en-AU" sz="1800" b="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547691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Video 2: Component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b="0" dirty="0"/>
              <a:t>Identify context, assumptions, variables, functions, relations, parameters, constraints and conditions</a:t>
            </a:r>
          </a:p>
          <a:p>
            <a:r>
              <a:rPr lang="en-AU" sz="2000" b="0" dirty="0"/>
              <a:t>State questions of interest and related analysis</a:t>
            </a:r>
          </a:p>
          <a:p>
            <a:r>
              <a:rPr lang="en-AU" sz="2000" b="0" dirty="0"/>
              <a:t>Identify relevant content</a:t>
            </a:r>
          </a:p>
          <a:p>
            <a:r>
              <a:rPr lang="en-AU" sz="2000" b="0" dirty="0"/>
              <a:t>State analysis required for this component and specify parts of the task for this component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511556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Component 1 </a:t>
            </a:r>
            <a:br>
              <a:rPr lang="en-AU" dirty="0"/>
            </a:br>
            <a:endParaRPr lang="en-AU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2CBE6D5-A1FF-4E70-B2A6-223A294993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330" y="987574"/>
            <a:ext cx="8504134" cy="3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21723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0B16B-DDEB-4276-B3F1-5C2CFF69F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Some possible scaffolding questions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529E28F-641F-44F9-8A94-62F7091C45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852" y="1267864"/>
            <a:ext cx="8546628" cy="291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60597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Component 1 – indicative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131590"/>
            <a:ext cx="8712968" cy="2971800"/>
          </a:xfrm>
        </p:spPr>
        <p:txBody>
          <a:bodyPr/>
          <a:lstStyle/>
          <a:p>
            <a:pPr marL="0" indent="0">
              <a:buNone/>
            </a:pPr>
            <a:r>
              <a:rPr lang="en-AU" sz="1600" b="0" dirty="0"/>
              <a:t>Map indicative content by topic and dot point, some examples:</a:t>
            </a:r>
          </a:p>
          <a:p>
            <a:pPr marL="0" indent="0">
              <a:buNone/>
            </a:pPr>
            <a:endParaRPr lang="en-AU" sz="1600" b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259410"/>
              </p:ext>
            </p:extLst>
          </p:nvPr>
        </p:nvGraphicFramePr>
        <p:xfrm>
          <a:off x="899592" y="1563638"/>
          <a:ext cx="6840760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>
                  <a:extLst>
                    <a:ext uri="{9D8B030D-6E8A-4147-A177-3AD203B41FA5}">
                      <a16:colId xmlns:a16="http://schemas.microsoft.com/office/drawing/2014/main" val="2916912325"/>
                    </a:ext>
                  </a:extLst>
                </a:gridCol>
              </a:tblGrid>
              <a:tr h="383313">
                <a:tc>
                  <a:txBody>
                    <a:bodyPr/>
                    <a:lstStyle/>
                    <a:p>
                      <a:r>
                        <a:rPr lang="en-AU" b="1" dirty="0">
                          <a:solidFill>
                            <a:schemeClr val="tx1"/>
                          </a:solidFill>
                        </a:rPr>
                        <a:t>Topic: </a:t>
                      </a:r>
                      <a:r>
                        <a:rPr lang="en-AU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Graphs of rational functions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115527"/>
                  </a:ext>
                </a:extLst>
              </a:tr>
              <a:tr h="94515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/>
                        <a:t>sketch graphs and describe behaviour of specified functions and relations with/without the assistance of technology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/>
                        <a:t>clearly identifying their key features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83614"/>
                  </a:ext>
                </a:extLst>
              </a:tr>
              <a:tr h="3833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="1" dirty="0">
                          <a:solidFill>
                            <a:schemeClr val="tx1"/>
                          </a:solidFill>
                        </a:rPr>
                        <a:t>Topic: </a:t>
                      </a:r>
                      <a:r>
                        <a:rPr lang="en-AU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Calculus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466058"/>
                  </a:ext>
                </a:extLst>
              </a:tr>
              <a:tr h="109653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Techniques of finding derivatives of explicit 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Techniques of finding anti-derivatives of 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/>
                        <a:t> Relationship between the graph of a function and the graphs of its anti-derivative functions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570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92407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Video 3: Component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b="0" dirty="0"/>
              <a:t>Identify context, assumptions, variables, functions, relations, parameters, constraints and conditions</a:t>
            </a:r>
          </a:p>
          <a:p>
            <a:r>
              <a:rPr lang="en-AU" sz="2000" b="0" dirty="0"/>
              <a:t>State questions of interest and related analysis</a:t>
            </a:r>
          </a:p>
          <a:p>
            <a:r>
              <a:rPr lang="en-AU" sz="2000" b="0" dirty="0"/>
              <a:t>Identify relevant content</a:t>
            </a:r>
          </a:p>
          <a:p>
            <a:r>
              <a:rPr lang="en-AU" sz="2000" b="0" dirty="0"/>
              <a:t>State analysis required for this component and specify parts of the task for this component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191517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Component 2 </a:t>
            </a:r>
            <a:br>
              <a:rPr lang="en-AU" dirty="0"/>
            </a:b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0500E5-4840-4BD8-B8E6-ABEAD6939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85" y="1059582"/>
            <a:ext cx="8594741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26742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D04A2-D56B-48A6-B432-34EF37833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Some possible other questions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F3EB342-F940-4D46-9DA4-F6A58C87D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295" y="1563638"/>
            <a:ext cx="8339463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26740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/>
              <a:t>Copyright</a:t>
            </a:r>
            <a:endParaRPr lang="en-AU" altLang="en-US" dirty="0">
              <a:solidFill>
                <a:srgbClr val="0099E3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100" b="0" dirty="0"/>
              <a:t>The copyright in this PowerPoint presentation is owned by the Victorian Curriculum and Assessment Authority or in the case of some materials, by third parties. </a:t>
            </a:r>
          </a:p>
          <a:p>
            <a:pPr marL="0" indent="0">
              <a:buNone/>
            </a:pPr>
            <a:r>
              <a:rPr lang="en-AU" sz="2100" b="0" dirty="0"/>
              <a:t>No part may be reproduced by any process except in accordance with the provisions of the </a:t>
            </a:r>
            <a:r>
              <a:rPr lang="en-AU" sz="2100" b="0" i="1" dirty="0"/>
              <a:t>Copyright Act </a:t>
            </a:r>
            <a:r>
              <a:rPr lang="en-AU" sz="2100" b="0" dirty="0"/>
              <a:t>1968 or with permission from the Copyright Officer at the Victorian Curriculum and Assessment Authority. 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286942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Component 2 – indicative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131590"/>
            <a:ext cx="8712968" cy="2971800"/>
          </a:xfrm>
        </p:spPr>
        <p:txBody>
          <a:bodyPr/>
          <a:lstStyle/>
          <a:p>
            <a:pPr marL="0" indent="0">
              <a:buNone/>
            </a:pPr>
            <a:r>
              <a:rPr lang="en-AU" sz="1600" b="0" dirty="0"/>
              <a:t>Map indicative content by topic and dot point, some examples:</a:t>
            </a:r>
          </a:p>
          <a:p>
            <a:pPr marL="0" indent="0">
              <a:buNone/>
            </a:pPr>
            <a:endParaRPr lang="en-AU" sz="1600" b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677773"/>
              </p:ext>
            </p:extLst>
          </p:nvPr>
        </p:nvGraphicFramePr>
        <p:xfrm>
          <a:off x="899592" y="1563638"/>
          <a:ext cx="7056784" cy="2595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784">
                  <a:extLst>
                    <a:ext uri="{9D8B030D-6E8A-4147-A177-3AD203B41FA5}">
                      <a16:colId xmlns:a16="http://schemas.microsoft.com/office/drawing/2014/main" val="2916912325"/>
                    </a:ext>
                  </a:extLst>
                </a:gridCol>
              </a:tblGrid>
              <a:tr h="338861">
                <a:tc>
                  <a:txBody>
                    <a:bodyPr/>
                    <a:lstStyle/>
                    <a:p>
                      <a:r>
                        <a:rPr lang="en-AU" b="1" dirty="0">
                          <a:solidFill>
                            <a:schemeClr val="tx1"/>
                          </a:solidFill>
                        </a:rPr>
                        <a:t>Topic</a:t>
                      </a:r>
                      <a:r>
                        <a:rPr lang="en-AU" b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AU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Anti-differentiation and integration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115527"/>
                  </a:ext>
                </a:extLst>
              </a:tr>
              <a:tr h="186373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/>
                        <a:t>give mathematical formulations of specific and general cases used to derive results for analysis within a given application context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600" dirty="0"/>
                        <a:t>give mathematical formulations of specific and general cases used to derive results for analysis within a given application context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83614"/>
                  </a:ext>
                </a:extLst>
              </a:tr>
              <a:tr h="3388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466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12809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Video 4: Component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b="0" dirty="0"/>
              <a:t>Identify context, assumptions, variables, functions, relations, parameters, constraints and conditions</a:t>
            </a:r>
          </a:p>
          <a:p>
            <a:r>
              <a:rPr lang="en-AU" sz="2000" b="0" dirty="0"/>
              <a:t>State questions of interest and related analysis</a:t>
            </a:r>
          </a:p>
          <a:p>
            <a:r>
              <a:rPr lang="en-AU" sz="2000" b="0" dirty="0"/>
              <a:t>Identify relevant content</a:t>
            </a:r>
          </a:p>
          <a:p>
            <a:r>
              <a:rPr lang="en-AU" sz="2000" b="0" dirty="0"/>
              <a:t>State analysis required for this component and specify parts of the task for this component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642780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Component 3 </a:t>
            </a:r>
            <a:br>
              <a:rPr lang="en-AU" dirty="0"/>
            </a:b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4E4D69-F90D-4925-9C89-AFCB8D3C2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347614"/>
            <a:ext cx="8352928" cy="11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64910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792BC-5E80-44F0-9039-DEC3EB913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400" dirty="0"/>
              <a:t>Or exploring Successive Differentiation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68F4C0-DD8A-4911-B423-7AA2D1C71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282034"/>
            <a:ext cx="7668344" cy="318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23207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Component 3 – indicative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131590"/>
            <a:ext cx="8712968" cy="2971800"/>
          </a:xfrm>
        </p:spPr>
        <p:txBody>
          <a:bodyPr/>
          <a:lstStyle/>
          <a:p>
            <a:pPr marL="0" indent="0">
              <a:buNone/>
            </a:pPr>
            <a:r>
              <a:rPr lang="en-AU" sz="1600" b="0" dirty="0"/>
              <a:t>Map indicative content by topic and dot point, some examples:</a:t>
            </a:r>
          </a:p>
          <a:p>
            <a:pPr marL="0" indent="0">
              <a:buNone/>
            </a:pPr>
            <a:endParaRPr lang="en-AU" sz="1600" b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476259"/>
              </p:ext>
            </p:extLst>
          </p:nvPr>
        </p:nvGraphicFramePr>
        <p:xfrm>
          <a:off x="611560" y="1491630"/>
          <a:ext cx="7344816" cy="287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6">
                  <a:extLst>
                    <a:ext uri="{9D8B030D-6E8A-4147-A177-3AD203B41FA5}">
                      <a16:colId xmlns:a16="http://schemas.microsoft.com/office/drawing/2014/main" val="2916912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b="1" dirty="0">
                          <a:solidFill>
                            <a:schemeClr val="tx1"/>
                          </a:solidFill>
                        </a:rPr>
                        <a:t>Topic</a:t>
                      </a:r>
                      <a:r>
                        <a:rPr lang="en-AU" b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AU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Graphs of rational functions 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115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/>
                        <a:t>produce symbolic expressions and families of graphs using technology, which support general analysis in investigative contexts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600" dirty="0"/>
                        <a:t>•   use appropriate domain and range specifications to illustrate key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600" dirty="0"/>
                        <a:t>    features of graphs of functions and relations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83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="1" dirty="0">
                          <a:solidFill>
                            <a:schemeClr val="tx1"/>
                          </a:solidFill>
                        </a:rPr>
                        <a:t>Topic</a:t>
                      </a:r>
                      <a:r>
                        <a:rPr lang="en-AU" b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AU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Anti-differentiation and integration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46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/>
                        <a:t>apply suitable constraints and conditions, as applicable, to carry out required computations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570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64083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Video 5: Assessment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131590"/>
            <a:ext cx="8712968" cy="3384376"/>
          </a:xfrm>
        </p:spPr>
        <p:txBody>
          <a:bodyPr/>
          <a:lstStyle/>
          <a:p>
            <a:pPr marL="0" indent="0">
              <a:buNone/>
            </a:pPr>
            <a:r>
              <a:rPr lang="en-AU" sz="1600" b="0" dirty="0"/>
              <a:t>Use the following table to map mark weightings for the components of the task with respect to the outcomes. </a:t>
            </a:r>
          </a:p>
          <a:p>
            <a:pPr marL="0" indent="0">
              <a:buNone/>
            </a:pPr>
            <a:r>
              <a:rPr lang="en-AU" sz="1600" b="0" dirty="0"/>
              <a:t>Marking schemes, criteria, rubrics or descriptors can be used to assess student work.</a:t>
            </a:r>
          </a:p>
          <a:p>
            <a:pPr marL="0" indent="0">
              <a:buNone/>
            </a:pPr>
            <a:r>
              <a:rPr lang="en-AU" sz="1600" b="0" dirty="0"/>
              <a:t>Further details of the </a:t>
            </a:r>
            <a:r>
              <a:rPr lang="en-AU" sz="1600" b="0" dirty="0">
                <a:hlinkClick r:id="rId2"/>
              </a:rPr>
              <a:t>Performance Criteria</a:t>
            </a:r>
            <a:r>
              <a:rPr lang="en-AU" sz="1600" b="0" dirty="0"/>
              <a:t> for the Application task is provided on VCAA website. </a:t>
            </a:r>
          </a:p>
          <a:p>
            <a:pPr marL="0" indent="0">
              <a:buNone/>
            </a:pPr>
            <a:endParaRPr lang="en-AU" sz="1600" b="0" dirty="0"/>
          </a:p>
          <a:p>
            <a:pPr marL="0" indent="0">
              <a:buNone/>
            </a:pPr>
            <a:endParaRPr lang="en-AU" sz="1600" b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370438"/>
              </p:ext>
            </p:extLst>
          </p:nvPr>
        </p:nvGraphicFramePr>
        <p:xfrm>
          <a:off x="539552" y="2606250"/>
          <a:ext cx="7488832" cy="1809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60632343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8078874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41128715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4059336556"/>
                    </a:ext>
                  </a:extLst>
                </a:gridCol>
              </a:tblGrid>
              <a:tr h="356084"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tx1"/>
                          </a:solidFill>
                        </a:rPr>
                        <a:t>Outcome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="1" dirty="0">
                          <a:solidFill>
                            <a:schemeClr val="tx1"/>
                          </a:solidFill>
                        </a:rPr>
                        <a:t>Outcome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="1" dirty="0">
                          <a:solidFill>
                            <a:schemeClr val="tx1"/>
                          </a:solidFill>
                        </a:rPr>
                        <a:t>Outcome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571682"/>
                  </a:ext>
                </a:extLst>
              </a:tr>
              <a:tr h="361029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/>
                        <a:t>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944222"/>
                  </a:ext>
                </a:extLst>
              </a:tr>
              <a:tr h="361029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/>
                        <a:t>Component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380717"/>
                  </a:ext>
                </a:extLst>
              </a:tr>
              <a:tr h="3610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/>
                        <a:t>Component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97779"/>
                  </a:ext>
                </a:extLst>
              </a:tr>
              <a:tr h="3610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/>
                        <a:t>Component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732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995321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97047-A14B-4F1D-8B58-36045C98A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actions with descriptions </a:t>
            </a:r>
            <a:br>
              <a:rPr lang="en-AU" dirty="0"/>
            </a:br>
            <a:endParaRPr lang="en-AU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2269B67-E0A0-4CAC-A619-94D99FF593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131589"/>
            <a:ext cx="7200800" cy="324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74373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08026-CD30-40AF-BDA3-5354DE711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Some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D036C-BFE2-4797-8C6A-B5342EE60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b="0" dirty="0"/>
              <a:t>When graphs are drawn (sketched or plotted as applicable):</a:t>
            </a:r>
          </a:p>
          <a:p>
            <a:pPr marL="0" lvl="0" indent="0">
              <a:buNone/>
            </a:pPr>
            <a:r>
              <a:rPr lang="en-AU" sz="2000" b="0" dirty="0"/>
              <a:t>    -  the maximal domain and range identified</a:t>
            </a:r>
          </a:p>
          <a:p>
            <a:pPr marL="0" lvl="0" indent="0">
              <a:buNone/>
            </a:pPr>
            <a:r>
              <a:rPr lang="en-AU" sz="2000" b="0" dirty="0"/>
              <a:t>    -  key features such as axis intercepts, asymptotes, stationary points,        </a:t>
            </a:r>
          </a:p>
          <a:p>
            <a:pPr marL="0" lvl="0" indent="0">
              <a:buNone/>
            </a:pPr>
            <a:r>
              <a:rPr lang="en-AU" sz="2000" b="0" dirty="0"/>
              <a:t>       points of inflection and symmetry identified</a:t>
            </a:r>
          </a:p>
          <a:p>
            <a:pPr marL="0" indent="0">
              <a:buNone/>
            </a:pPr>
            <a:endParaRPr lang="en-AU" sz="1000" b="0" dirty="0"/>
          </a:p>
          <a:p>
            <a:r>
              <a:rPr lang="en-AU" sz="2000" b="0" dirty="0"/>
              <a:t>Units should be clearly specified and consistently used, where appropriate</a:t>
            </a:r>
          </a:p>
          <a:p>
            <a:endParaRPr lang="en-AU" sz="1000" b="0" dirty="0"/>
          </a:p>
          <a:p>
            <a:r>
              <a:rPr lang="en-AU" sz="2000" b="0" dirty="0"/>
              <a:t>Correct use of mathematical conventions/notation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870162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712968" cy="857250"/>
          </a:xfrm>
        </p:spPr>
        <p:txBody>
          <a:bodyPr/>
          <a:lstStyle/>
          <a:p>
            <a:r>
              <a:rPr lang="en-AU" sz="2400" dirty="0"/>
              <a:t>Outcome 1: aspects of the task related to criteria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13820"/>
              </p:ext>
            </p:extLst>
          </p:nvPr>
        </p:nvGraphicFramePr>
        <p:xfrm>
          <a:off x="179512" y="795299"/>
          <a:ext cx="8568952" cy="3790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3956112817"/>
                    </a:ext>
                  </a:extLst>
                </a:gridCol>
              </a:tblGrid>
              <a:tr h="325631">
                <a:tc>
                  <a:txBody>
                    <a:bodyPr/>
                    <a:lstStyle/>
                    <a:p>
                      <a:r>
                        <a:rPr lang="en-AU" sz="1600" b="1" dirty="0">
                          <a:solidFill>
                            <a:schemeClr val="tx1"/>
                          </a:solidFill>
                        </a:rPr>
                        <a:t>Criterion 1:</a:t>
                      </a:r>
                      <a:r>
                        <a:rPr lang="en-AU" sz="1600" b="1" baseline="0" dirty="0">
                          <a:solidFill>
                            <a:schemeClr val="tx1"/>
                          </a:solidFill>
                        </a:rPr>
                        <a:t> 0 – 3 marks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394024"/>
                  </a:ext>
                </a:extLst>
              </a:tr>
              <a:tr h="296028">
                <a:tc>
                  <a:txBody>
                    <a:bodyPr/>
                    <a:lstStyle/>
                    <a:p>
                      <a:r>
                        <a:rPr lang="en-AU" sz="1400" dirty="0"/>
                        <a:t>Appropriate use of mathematical conventions, symbols and terminology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186122"/>
                  </a:ext>
                </a:extLst>
              </a:tr>
              <a:tr h="59015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of mathematical conventions in graphs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042909"/>
                  </a:ext>
                </a:extLst>
              </a:tr>
              <a:tr h="325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/>
                        <a:t>Criterion 2:</a:t>
                      </a:r>
                      <a:r>
                        <a:rPr lang="en-AU" sz="1600" b="1" baseline="0" dirty="0"/>
                        <a:t> 0 – 6 marks</a:t>
                      </a:r>
                      <a:endParaRPr lang="en-A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708508"/>
                  </a:ext>
                </a:extLst>
              </a:tr>
              <a:tr h="296028">
                <a:tc>
                  <a:txBody>
                    <a:bodyPr/>
                    <a:lstStyle/>
                    <a:p>
                      <a:r>
                        <a:rPr lang="en-AU" sz="1400" dirty="0"/>
                        <a:t>Definition and explanation of key concepts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51781"/>
                  </a:ext>
                </a:extLst>
              </a:tr>
              <a:tr h="76228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Construction of mathematical expressions involving concepts such as derivatives, anti-derivatives and integrals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433469"/>
                  </a:ext>
                </a:extLst>
              </a:tr>
              <a:tr h="325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/>
                        <a:t>Criterion 3:</a:t>
                      </a:r>
                      <a:r>
                        <a:rPr lang="en-AU" sz="1600" b="1" baseline="0" dirty="0"/>
                        <a:t> 0 – 6 marks</a:t>
                      </a:r>
                      <a:endParaRPr lang="en-A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527193"/>
                  </a:ext>
                </a:extLst>
              </a:tr>
              <a:tr h="296028">
                <a:tc>
                  <a:txBody>
                    <a:bodyPr/>
                    <a:lstStyle/>
                    <a:p>
                      <a:r>
                        <a:rPr lang="en-AU" sz="1400" dirty="0"/>
                        <a:t>Accurate</a:t>
                      </a:r>
                      <a:r>
                        <a:rPr lang="en-AU" sz="1400" baseline="0" dirty="0"/>
                        <a:t> use of mathematical skills and techniques</a:t>
                      </a:r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211831"/>
                  </a:ext>
                </a:extLst>
              </a:tr>
              <a:tr h="50324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mathematical routines and procedures involving algebra, functions, calculus to obtain results.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772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423964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712968" cy="857250"/>
          </a:xfrm>
        </p:spPr>
        <p:txBody>
          <a:bodyPr/>
          <a:lstStyle/>
          <a:p>
            <a:r>
              <a:rPr lang="en-AU" sz="2400" dirty="0"/>
              <a:t>Outcome 2: aspects of the task related to criteria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193780"/>
              </p:ext>
            </p:extLst>
          </p:nvPr>
        </p:nvGraphicFramePr>
        <p:xfrm>
          <a:off x="107504" y="771550"/>
          <a:ext cx="8712969" cy="3900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9">
                  <a:extLst>
                    <a:ext uri="{9D8B030D-6E8A-4147-A177-3AD203B41FA5}">
                      <a16:colId xmlns:a16="http://schemas.microsoft.com/office/drawing/2014/main" val="3956112817"/>
                    </a:ext>
                  </a:extLst>
                </a:gridCol>
              </a:tblGrid>
              <a:tr h="355388">
                <a:tc>
                  <a:txBody>
                    <a:bodyPr/>
                    <a:lstStyle/>
                    <a:p>
                      <a:r>
                        <a:rPr lang="en-AU" sz="1600" b="1" dirty="0">
                          <a:solidFill>
                            <a:schemeClr val="tx1"/>
                          </a:solidFill>
                        </a:rPr>
                        <a:t>Criterion 1:</a:t>
                      </a:r>
                      <a:r>
                        <a:rPr lang="en-AU" sz="1600" b="1" baseline="0" dirty="0">
                          <a:solidFill>
                            <a:schemeClr val="tx1"/>
                          </a:solidFill>
                        </a:rPr>
                        <a:t> 0 – 4 marks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394024"/>
                  </a:ext>
                </a:extLst>
              </a:tr>
              <a:tr h="355388">
                <a:tc>
                  <a:txBody>
                    <a:bodyPr/>
                    <a:lstStyle/>
                    <a:p>
                      <a:r>
                        <a:rPr lang="en-AU" sz="1400" dirty="0"/>
                        <a:t>Appropriate use of mathematical conventions, symbols and terminology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186122"/>
                  </a:ext>
                </a:extLst>
              </a:tr>
              <a:tr h="70103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Choice of suitable variables and constants for the development of mathematics related to various aspects of a given context.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042909"/>
                  </a:ext>
                </a:extLst>
              </a:tr>
              <a:tr h="3553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/>
                        <a:t>Criterion 2:</a:t>
                      </a:r>
                      <a:r>
                        <a:rPr lang="en-AU" sz="1600" b="1" baseline="0" dirty="0"/>
                        <a:t> 0 – 8 marks</a:t>
                      </a:r>
                      <a:endParaRPr lang="en-A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708508"/>
                  </a:ext>
                </a:extLst>
              </a:tr>
              <a:tr h="355388">
                <a:tc>
                  <a:txBody>
                    <a:bodyPr/>
                    <a:lstStyle/>
                    <a:p>
                      <a:r>
                        <a:rPr lang="en-AU" sz="1400" dirty="0"/>
                        <a:t>Definition and explanation of key concepts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51781"/>
                  </a:ext>
                </a:extLst>
              </a:tr>
              <a:tr h="49656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of specific and general formulations of concepts and mathematical content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433469"/>
                  </a:ext>
                </a:extLst>
              </a:tr>
              <a:tr h="3553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/>
                        <a:t>Criterion 3:</a:t>
                      </a:r>
                      <a:r>
                        <a:rPr lang="en-AU" sz="1600" b="1" baseline="0" dirty="0"/>
                        <a:t> 0 – 8 marks</a:t>
                      </a:r>
                      <a:endParaRPr lang="en-A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527193"/>
                  </a:ext>
                </a:extLst>
              </a:tr>
              <a:tr h="355388">
                <a:tc>
                  <a:txBody>
                    <a:bodyPr/>
                    <a:lstStyle/>
                    <a:p>
                      <a:r>
                        <a:rPr lang="en-AU" sz="1400" dirty="0"/>
                        <a:t>Accurate</a:t>
                      </a:r>
                      <a:r>
                        <a:rPr lang="en-AU" sz="1400" baseline="0" dirty="0"/>
                        <a:t> use of mathematical skills and techniques</a:t>
                      </a:r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211831"/>
                  </a:ext>
                </a:extLst>
              </a:tr>
              <a:tr h="4144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Generation of inferences from analysis to draw conclusions related to the context for investigation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772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61250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0" dirty="0"/>
              <a:t>This PowerPoint presentation and the accompanying set of videos outline a process for developing an application task, and illustrate how this can be done by creating a sample task.</a:t>
            </a:r>
          </a:p>
          <a:p>
            <a:pPr marL="0" indent="0">
              <a:buNone/>
            </a:pPr>
            <a:r>
              <a:rPr lang="en-AU" b="0" dirty="0"/>
              <a:t>It also includes information on the purpose, nature and structure of an application task and indicates how a related  assessment scheme could be devised.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4365914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712968" cy="857250"/>
          </a:xfrm>
        </p:spPr>
        <p:txBody>
          <a:bodyPr/>
          <a:lstStyle/>
          <a:p>
            <a:r>
              <a:rPr lang="en-AU" sz="2400" dirty="0"/>
              <a:t>Outcome 3: aspects of the task related to criteria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632374"/>
              </p:ext>
            </p:extLst>
          </p:nvPr>
        </p:nvGraphicFramePr>
        <p:xfrm>
          <a:off x="107504" y="992623"/>
          <a:ext cx="8713787" cy="29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3787">
                  <a:extLst>
                    <a:ext uri="{9D8B030D-6E8A-4147-A177-3AD203B41FA5}">
                      <a16:colId xmlns:a16="http://schemas.microsoft.com/office/drawing/2014/main" val="39561128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b="1" dirty="0">
                          <a:solidFill>
                            <a:schemeClr val="tx1"/>
                          </a:solidFill>
                        </a:rPr>
                        <a:t>Criterion 1:</a:t>
                      </a:r>
                      <a:r>
                        <a:rPr lang="en-AU" sz="1600" b="1" baseline="0" dirty="0">
                          <a:solidFill>
                            <a:schemeClr val="tx1"/>
                          </a:solidFill>
                        </a:rPr>
                        <a:t> 0 – 6 marks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394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Appropriate selection and effective use of technology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186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Relevant and appropriate selection and use of technology, or a function of the selected technology for the mathematical context being considered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042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/>
                        <a:t>Criterion 2:</a:t>
                      </a:r>
                      <a:r>
                        <a:rPr lang="en-AU" sz="1600" b="1" baseline="0" dirty="0"/>
                        <a:t> 0 – 9 marks</a:t>
                      </a:r>
                      <a:endParaRPr lang="en-A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708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Application of technology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51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and interpretation of the relation between graphical and symbolic forms of information produced by technology about functions and equations and the corresponding features of those functions </a:t>
                      </a:r>
                      <a:r>
                        <a:rPr lang="en-AU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 equations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400"/>
                        <a:t>…</a:t>
                      </a:r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433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785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712968" cy="792088"/>
          </a:xfrm>
        </p:spPr>
        <p:txBody>
          <a:bodyPr/>
          <a:lstStyle/>
          <a:p>
            <a:r>
              <a:rPr lang="en-AU" dirty="0"/>
              <a:t>Sample assessment record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771550"/>
            <a:ext cx="6192688" cy="378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257211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0" dirty="0"/>
              <a:t>A set of sample applications tasks is provided in the </a:t>
            </a:r>
            <a:r>
              <a:rPr lang="en-AU" b="0" i="1" dirty="0">
                <a:hlinkClick r:id="rId2"/>
              </a:rPr>
              <a:t>Advice for teachers</a:t>
            </a:r>
            <a:r>
              <a:rPr lang="en-AU" b="0" dirty="0"/>
              <a:t> section of the study website.</a:t>
            </a:r>
          </a:p>
          <a:p>
            <a:pPr marL="0" indent="0">
              <a:buNone/>
            </a:pPr>
            <a:r>
              <a:rPr lang="en-US" b="0" dirty="0"/>
              <a:t>The application task developed in this video has been included in the set of sample tasks. </a:t>
            </a:r>
            <a:endParaRPr lang="en-AU" b="0" dirty="0"/>
          </a:p>
        </p:txBody>
      </p:sp>
    </p:spTree>
    <p:extLst>
      <p:ext uri="{BB962C8B-B14F-4D97-AF65-F5344CB8AC3E}">
        <p14:creationId xmlns:p14="http://schemas.microsoft.com/office/powerpoint/2010/main" val="133448066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83518"/>
            <a:ext cx="8712968" cy="857250"/>
          </a:xfrm>
        </p:spPr>
        <p:txBody>
          <a:bodyPr/>
          <a:lstStyle/>
          <a:p>
            <a:r>
              <a:rPr lang="en-AU" dirty="0"/>
              <a:t>Purpose of the application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1600" b="0" dirty="0"/>
              <a:t>The purpose of the application task is for students to </a:t>
            </a:r>
            <a:r>
              <a:rPr lang="en-AU" sz="1600" b="0" i="1" dirty="0"/>
              <a:t>conduct a mathematical investigation</a:t>
            </a:r>
            <a:r>
              <a:rPr lang="en-AU" sz="1600" b="0" dirty="0"/>
              <a:t> with respect to questions of interest for a given context. </a:t>
            </a:r>
          </a:p>
          <a:p>
            <a:pPr marL="0" indent="0">
              <a:buNone/>
            </a:pPr>
            <a:endParaRPr lang="en-AU" sz="1600" b="0" dirty="0"/>
          </a:p>
          <a:p>
            <a:pPr marL="0" indent="0">
              <a:buNone/>
            </a:pPr>
            <a:r>
              <a:rPr lang="en-US" sz="1600" b="0" dirty="0"/>
              <a:t>For Specialist Mathematics this will be an investigation of a practical or theoretical context involving content from two or more areas of study. </a:t>
            </a:r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r>
              <a:rPr lang="en-US" sz="1600" b="0" dirty="0"/>
              <a:t>Students apply the process of using mathematical constructs, structures, concepts, processes and skills to represent and explore aspects of a situation or context in a way that enables one to investigate characteristics, features and </a:t>
            </a:r>
            <a:r>
              <a:rPr lang="en-AU" sz="1600" b="0" dirty="0"/>
              <a:t>behaviour</a:t>
            </a:r>
            <a:r>
              <a:rPr lang="en-US" sz="1600" b="0" dirty="0"/>
              <a:t> of systems and objects related to the context. </a:t>
            </a:r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AU" sz="1600" b="0" dirty="0"/>
          </a:p>
        </p:txBody>
      </p:sp>
    </p:spTree>
    <p:extLst>
      <p:ext uri="{BB962C8B-B14F-4D97-AF65-F5344CB8AC3E}">
        <p14:creationId xmlns:p14="http://schemas.microsoft.com/office/powerpoint/2010/main" val="42201480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Nature of the application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31590"/>
            <a:ext cx="8712968" cy="2971800"/>
          </a:xfrm>
        </p:spPr>
        <p:txBody>
          <a:bodyPr/>
          <a:lstStyle/>
          <a:p>
            <a:pPr marL="0" indent="0">
              <a:buNone/>
            </a:pPr>
            <a:r>
              <a:rPr lang="en-AU" sz="1600" b="0" dirty="0"/>
              <a:t>A mathematical investigation of a practical or theoretical context involving content from two or more areas of study.</a:t>
            </a:r>
          </a:p>
          <a:p>
            <a:pPr marL="0" indent="0">
              <a:buNone/>
            </a:pPr>
            <a:endParaRPr lang="en-AU" sz="16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r>
              <a:rPr lang="en-US" sz="1600" b="0" dirty="0"/>
              <a:t>The application task is to be of 4–6 hours duration over a continuous period of 1–2 weeks.</a:t>
            </a:r>
            <a:endParaRPr lang="en-AU" sz="1600" b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851670"/>
            <a:ext cx="5787065" cy="196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94823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Structure of the application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31590"/>
            <a:ext cx="8712968" cy="29718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/>
              <a:t>The application task has </a:t>
            </a:r>
            <a:r>
              <a:rPr lang="en-US" sz="1600" dirty="0"/>
              <a:t>three</a:t>
            </a:r>
            <a:r>
              <a:rPr lang="en-US" sz="1600" b="0" dirty="0"/>
              <a:t> components of </a:t>
            </a:r>
            <a:r>
              <a:rPr lang="en-US" sz="1600" dirty="0"/>
              <a:t>increasing complexity</a:t>
            </a:r>
            <a:r>
              <a:rPr lang="en-US" sz="1600" b="0" dirty="0"/>
              <a:t>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392254"/>
              </p:ext>
            </p:extLst>
          </p:nvPr>
        </p:nvGraphicFramePr>
        <p:xfrm>
          <a:off x="611560" y="1563638"/>
          <a:ext cx="7992888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903">
                  <a:extLst>
                    <a:ext uri="{9D8B030D-6E8A-4147-A177-3AD203B41FA5}">
                      <a16:colId xmlns:a16="http://schemas.microsoft.com/office/drawing/2014/main" val="2907470736"/>
                    </a:ext>
                  </a:extLst>
                </a:gridCol>
                <a:gridCol w="7331985">
                  <a:extLst>
                    <a:ext uri="{9D8B030D-6E8A-4147-A177-3AD203B41FA5}">
                      <a16:colId xmlns:a16="http://schemas.microsoft.com/office/drawing/2014/main" val="3519077397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AU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Introduction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of the context through 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specific cases or examples</a:t>
                      </a:r>
                    </a:p>
                    <a:p>
                      <a:pPr marL="0" algn="l" defTabSz="914400" rtl="0" eaLnBrk="1" latinLnBrk="0" hangingPunct="1"/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759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1400" b="1" dirty="0"/>
                    </a:p>
                    <a:p>
                      <a:pPr algn="ctr"/>
                      <a:r>
                        <a:rPr lang="en-AU" sz="1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Consideration</a:t>
                      </a:r>
                      <a:r>
                        <a:rPr lang="en-US" sz="1400" baseline="0" dirty="0"/>
                        <a:t> of </a:t>
                      </a:r>
                      <a:r>
                        <a:rPr lang="en-US" sz="1400" i="1" baseline="0" dirty="0"/>
                        <a:t>general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i="0" baseline="0" dirty="0"/>
                        <a:t>features</a:t>
                      </a:r>
                      <a:r>
                        <a:rPr lang="en-US" sz="1400" baseline="0" dirty="0"/>
                        <a:t> of the context</a:t>
                      </a:r>
                      <a:endParaRPr lang="en-US" sz="1400" dirty="0"/>
                    </a:p>
                    <a:p>
                      <a:endParaRPr lang="en-AU" sz="1400" dirty="0"/>
                    </a:p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087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1400" b="1" dirty="0"/>
                    </a:p>
                    <a:p>
                      <a:pPr algn="ctr"/>
                      <a:r>
                        <a:rPr lang="en-AU" sz="14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i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Variation </a:t>
                      </a:r>
                      <a:r>
                        <a:rPr lang="en-US" sz="1400" i="0" dirty="0"/>
                        <a:t>or</a:t>
                      </a:r>
                      <a:r>
                        <a:rPr lang="en-US" sz="1400" i="0" baseline="0" dirty="0"/>
                        <a:t> further </a:t>
                      </a:r>
                      <a:r>
                        <a:rPr lang="en-US" sz="1400" i="1" baseline="0" dirty="0"/>
                        <a:t>specification</a:t>
                      </a:r>
                      <a:r>
                        <a:rPr lang="en-US" sz="1400" i="0" baseline="0" dirty="0"/>
                        <a:t> of</a:t>
                      </a:r>
                      <a:r>
                        <a:rPr lang="en-US" sz="1400" i="1" baseline="0" dirty="0"/>
                        <a:t> assumptions </a:t>
                      </a:r>
                      <a:r>
                        <a:rPr lang="en-US" sz="1400" i="0" baseline="0" dirty="0"/>
                        <a:t>or </a:t>
                      </a:r>
                      <a:r>
                        <a:rPr lang="en-US" sz="1400" i="1" baseline="0" dirty="0"/>
                        <a:t>conditions</a:t>
                      </a:r>
                      <a:r>
                        <a:rPr lang="en-US" sz="1400" i="0" baseline="0" dirty="0"/>
                        <a:t> involved in the context to </a:t>
                      </a:r>
                      <a:r>
                        <a:rPr lang="en-US" sz="1400" i="1" baseline="0" dirty="0"/>
                        <a:t>focus</a:t>
                      </a:r>
                      <a:r>
                        <a:rPr lang="en-US" sz="1400" i="0" baseline="0" dirty="0"/>
                        <a:t> on a particular feature or aspect related to the context</a:t>
                      </a:r>
                      <a:endParaRPr lang="en-US" sz="1400" dirty="0"/>
                    </a:p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96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88384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Developing a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1600" b="0" dirty="0"/>
              <a:t>There are four key aspects to developing an application task:</a:t>
            </a:r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559055"/>
              </p:ext>
            </p:extLst>
          </p:nvPr>
        </p:nvGraphicFramePr>
        <p:xfrm>
          <a:off x="1259632" y="2139702"/>
          <a:ext cx="6408712" cy="1875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615">
                  <a:extLst>
                    <a:ext uri="{9D8B030D-6E8A-4147-A177-3AD203B41FA5}">
                      <a16:colId xmlns:a16="http://schemas.microsoft.com/office/drawing/2014/main" val="224398610"/>
                    </a:ext>
                  </a:extLst>
                </a:gridCol>
                <a:gridCol w="5803097">
                  <a:extLst>
                    <a:ext uri="{9D8B030D-6E8A-4147-A177-3AD203B41FA5}">
                      <a16:colId xmlns:a16="http://schemas.microsoft.com/office/drawing/2014/main" val="117789185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Choosing the context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95573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Identifying questions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</a:rPr>
                        <a:t> of interest 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68121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Relating these questions and relevant concepts, skills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</a:rPr>
                        <a:t> and processes to the three components of the task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069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Devising an assessment scheme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833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24670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Video 1: Choosing the context and identifying questions of interest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b="0" dirty="0"/>
              <a:t>Describe the context</a:t>
            </a:r>
          </a:p>
          <a:p>
            <a:r>
              <a:rPr lang="en-AU" sz="2000" b="0" dirty="0"/>
              <a:t>Explain how the context was chosen (stimulus/background)</a:t>
            </a:r>
          </a:p>
          <a:p>
            <a:r>
              <a:rPr lang="en-AU" sz="2000" b="0" dirty="0"/>
              <a:t>Identify questions of interest</a:t>
            </a:r>
          </a:p>
          <a:p>
            <a:r>
              <a:rPr lang="en-AU" sz="2000" b="0" dirty="0"/>
              <a:t>Identify relevant, assumptions, variables, functions,  relations, parameters, constraints, conditions and source(s) of information as applicable</a:t>
            </a:r>
          </a:p>
          <a:p>
            <a:r>
              <a:rPr lang="en-AU" sz="2000" b="0" dirty="0"/>
              <a:t>Give the task a title</a:t>
            </a:r>
          </a:p>
        </p:txBody>
      </p:sp>
    </p:spTree>
    <p:extLst>
      <p:ext uri="{BB962C8B-B14F-4D97-AF65-F5344CB8AC3E}">
        <p14:creationId xmlns:p14="http://schemas.microsoft.com/office/powerpoint/2010/main" val="333588483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Starting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93" y="1251468"/>
            <a:ext cx="8712968" cy="2971800"/>
          </a:xfrm>
        </p:spPr>
        <p:txBody>
          <a:bodyPr/>
          <a:lstStyle/>
          <a:p>
            <a:pPr marL="0" indent="0">
              <a:buNone/>
            </a:pPr>
            <a:endParaRPr lang="en-AU" dirty="0">
              <a:hlinkClick r:id="rId2"/>
            </a:endParaRPr>
          </a:p>
          <a:p>
            <a:r>
              <a:rPr lang="en-AU" dirty="0">
                <a:hlinkClick r:id="rId2"/>
              </a:rPr>
              <a:t>VCAA Bulletin Supplement 2 No. 184 December 2002</a:t>
            </a:r>
            <a:endParaRPr lang="en-AU" dirty="0"/>
          </a:p>
          <a:p>
            <a:r>
              <a:rPr lang="en-AU" dirty="0">
                <a:hlinkClick r:id="rId3"/>
              </a:rPr>
              <a:t>VCAA Bulletin Supplement 1 No. 9 December 2003</a:t>
            </a:r>
            <a:endParaRPr lang="en-AU" dirty="0"/>
          </a:p>
          <a:p>
            <a:r>
              <a:rPr lang="en-AU" dirty="0">
                <a:hlinkClick r:id="rId4"/>
              </a:rPr>
              <a:t>VCAA Bulletin Supplement 2 No. 21 December 2004</a:t>
            </a:r>
            <a:endParaRPr lang="en-AU" dirty="0"/>
          </a:p>
          <a:p>
            <a:r>
              <a:rPr lang="en-AU" dirty="0">
                <a:hlinkClick r:id="rId5"/>
              </a:rPr>
              <a:t>Specialist Maths SAC Resource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4358793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VCAA Powerpoint Template">
  <a:themeElements>
    <a:clrScheme name="VCA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0096DF"/>
      </a:accent2>
      <a:accent3>
        <a:srgbClr val="FFFFFF"/>
      </a:accent3>
      <a:accent4>
        <a:srgbClr val="000000"/>
      </a:accent4>
      <a:accent5>
        <a:srgbClr val="AAE2CA"/>
      </a:accent5>
      <a:accent6>
        <a:srgbClr val="0096DF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Props1.xml><?xml version="1.0" encoding="utf-8"?>
<ds:datastoreItem xmlns:ds="http://schemas.openxmlformats.org/officeDocument/2006/customXml" ds:itemID="{A5B15B75-E3CD-4E2A-B3B0-995C4D3D50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B7173F-7DFA-4AAD-958C-7D240B62602D}"/>
</file>

<file path=customXml/itemProps3.xml><?xml version="1.0" encoding="utf-8"?>
<ds:datastoreItem xmlns:ds="http://schemas.openxmlformats.org/officeDocument/2006/customXml" ds:itemID="{74C10D6F-BCFD-4CED-BCD0-BD434EE4B16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VCAA Powerpoint Template</Template>
  <TotalTime>3674</TotalTime>
  <Words>1489</Words>
  <Application>Microsoft Office PowerPoint</Application>
  <PresentationFormat>On-screen Show (16:9)</PresentationFormat>
  <Paragraphs>190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Times New Roman</vt:lpstr>
      <vt:lpstr>Verdana</vt:lpstr>
      <vt:lpstr>VCAA Powerpoint Template</vt:lpstr>
      <vt:lpstr>How to develop an application task</vt:lpstr>
      <vt:lpstr>Copyright</vt:lpstr>
      <vt:lpstr>Introduction</vt:lpstr>
      <vt:lpstr>Purpose of the application task</vt:lpstr>
      <vt:lpstr>Nature of the application task</vt:lpstr>
      <vt:lpstr>Structure of the application task</vt:lpstr>
      <vt:lpstr>Developing a task</vt:lpstr>
      <vt:lpstr>Video 1: Choosing the context and identifying questions of interest </vt:lpstr>
      <vt:lpstr>Starting points</vt:lpstr>
      <vt:lpstr>Extract from previous VCAA Bulletin </vt:lpstr>
      <vt:lpstr>Reduction formulas for integration </vt:lpstr>
      <vt:lpstr>PowerPoint Presentation</vt:lpstr>
      <vt:lpstr>Video 2: Component 1</vt:lpstr>
      <vt:lpstr>Component 1  </vt:lpstr>
      <vt:lpstr>Some possible scaffolding questions</vt:lpstr>
      <vt:lpstr>Component 1 – indicative content</vt:lpstr>
      <vt:lpstr>Video 3: Component 2</vt:lpstr>
      <vt:lpstr>Component 2  </vt:lpstr>
      <vt:lpstr>Some possible other questions</vt:lpstr>
      <vt:lpstr>Component 2 – indicative content</vt:lpstr>
      <vt:lpstr>Video 4: Component 3</vt:lpstr>
      <vt:lpstr>Component 3  </vt:lpstr>
      <vt:lpstr>Or exploring Successive Differentiation</vt:lpstr>
      <vt:lpstr>Component 3 – indicative content</vt:lpstr>
      <vt:lpstr>Video 5: Assessment</vt:lpstr>
      <vt:lpstr>Some actions with descriptions  </vt:lpstr>
      <vt:lpstr>Some expectations</vt:lpstr>
      <vt:lpstr>Outcome 1: aspects of the task related to criteria</vt:lpstr>
      <vt:lpstr>Outcome 2: aspects of the task related to criteria</vt:lpstr>
      <vt:lpstr>Outcome 3: aspects of the task related to criteria</vt:lpstr>
      <vt:lpstr>Sample assessment record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Tolan</dc:creator>
  <cp:lastModifiedBy>Ruta</cp:lastModifiedBy>
  <cp:revision>90</cp:revision>
  <dcterms:created xsi:type="dcterms:W3CDTF">2019-11-06T22:47:18Z</dcterms:created>
  <dcterms:modified xsi:type="dcterms:W3CDTF">2021-04-26T05:22:17Z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  <property fmtid="{D5CDD505-2E9C-101B-9397-08002B2CF9AE}" pid="3" name="DEECD_Author">
    <vt:lpwstr/>
  </property>
  <property fmtid="{D5CDD505-2E9C-101B-9397-08002B2CF9AE}" pid="4" name="DEECD_SubjectCategory">
    <vt:lpwstr/>
  </property>
  <property fmtid="{D5CDD505-2E9C-101B-9397-08002B2CF9AE}" pid="5" name="DEECD_ItemType">
    <vt:lpwstr/>
  </property>
  <property fmtid="{D5CDD505-2E9C-101B-9397-08002B2CF9AE}" pid="6" name="DEECD_Audience">
    <vt:lpwstr/>
  </property>
  <property fmtid="{D5CDD505-2E9C-101B-9397-08002B2CF9AE}" pid="7" name="DEECD_Expired">
    <vt:bool>false</vt:bool>
  </property>
</Properties>
</file>