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2"/>
  </p:notesMasterIdLst>
  <p:sldIdLst>
    <p:sldId id="329" r:id="rId5"/>
    <p:sldId id="425" r:id="rId6"/>
    <p:sldId id="698" r:id="rId7"/>
    <p:sldId id="688" r:id="rId8"/>
    <p:sldId id="715" r:id="rId9"/>
    <p:sldId id="426" r:id="rId10"/>
    <p:sldId id="723" r:id="rId11"/>
    <p:sldId id="724" r:id="rId12"/>
    <p:sldId id="725" r:id="rId13"/>
    <p:sldId id="700" r:id="rId14"/>
    <p:sldId id="427" r:id="rId15"/>
    <p:sldId id="699" r:id="rId16"/>
    <p:sldId id="716" r:id="rId17"/>
    <p:sldId id="428" r:id="rId18"/>
    <p:sldId id="717" r:id="rId19"/>
    <p:sldId id="434" r:id="rId20"/>
    <p:sldId id="431" r:id="rId21"/>
    <p:sldId id="718" r:id="rId22"/>
    <p:sldId id="443" r:id="rId23"/>
    <p:sldId id="719" r:id="rId24"/>
    <p:sldId id="444" r:id="rId25"/>
    <p:sldId id="399" r:id="rId26"/>
    <p:sldId id="709" r:id="rId27"/>
    <p:sldId id="366" r:id="rId28"/>
    <p:sldId id="406" r:id="rId29"/>
    <p:sldId id="697" r:id="rId30"/>
    <p:sldId id="445" r:id="rId31"/>
    <p:sldId id="446" r:id="rId32"/>
    <p:sldId id="435" r:id="rId33"/>
    <p:sldId id="720" r:id="rId34"/>
    <p:sldId id="436" r:id="rId35"/>
    <p:sldId id="666" r:id="rId36"/>
    <p:sldId id="721" r:id="rId37"/>
    <p:sldId id="432" r:id="rId38"/>
    <p:sldId id="714" r:id="rId39"/>
    <p:sldId id="705" r:id="rId40"/>
    <p:sldId id="330" r:id="rId4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yn Douglass" initials="RD" lastIdx="18" clrIdx="0">
    <p:extLst>
      <p:ext uri="{19B8F6BF-5375-455C-9EA6-DF929625EA0E}">
        <p15:presenceInfo xmlns:p15="http://schemas.microsoft.com/office/powerpoint/2012/main" userId="S::Robyn.Douglass@education.vic.gov.au::e3a524c2-4098-407d-8e2e-0b6466bbf4d0" providerId="AD"/>
      </p:ext>
    </p:extLst>
  </p:cmAuthor>
  <p:cmAuthor id="2" name="Geoffrey O'Neill" initials="GO" lastIdx="1" clrIdx="1">
    <p:extLst>
      <p:ext uri="{19B8F6BF-5375-455C-9EA6-DF929625EA0E}">
        <p15:presenceInfo xmlns:p15="http://schemas.microsoft.com/office/powerpoint/2012/main" userId="Geoffrey O'Neil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792" autoAdjust="0"/>
  </p:normalViewPr>
  <p:slideViewPr>
    <p:cSldViewPr snapToGrid="0">
      <p:cViewPr varScale="1">
        <p:scale>
          <a:sx n="50" d="100"/>
          <a:sy n="50" d="100"/>
        </p:scale>
        <p:origin x="702" y="3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diagrams/_rels/data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5.png"/></Relationships>
</file>

<file path=ppt/diagrams/_rels/drawing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A91711-69CE-4B4B-A8EA-35D0B642FF02}" type="doc">
      <dgm:prSet loTypeId="urn:microsoft.com/office/officeart/2008/layout/BendingPictureBlocks" loCatId="picture" qsTypeId="urn:microsoft.com/office/officeart/2005/8/quickstyle/simple1" qsCatId="simple" csTypeId="urn:microsoft.com/office/officeart/2005/8/colors/accent2_2" csCatId="accent2" phldr="1"/>
      <dgm:spPr/>
      <dgm:t>
        <a:bodyPr/>
        <a:lstStyle/>
        <a:p>
          <a:endParaRPr lang="en-AU"/>
        </a:p>
      </dgm:t>
    </dgm:pt>
    <dgm:pt modelId="{CE00E1E5-1AC7-4CB5-AA81-A7E7A8775F87}">
      <dgm:prSet phldrT="[Text]" custT="1"/>
      <dgm:spPr/>
      <dgm:t>
        <a:bodyPr/>
        <a:lstStyle/>
        <a:p>
          <a:r>
            <a:rPr lang="en-AU" sz="1400" b="1" dirty="0"/>
            <a:t>VCE and VCAL Administrative Handbook</a:t>
          </a:r>
        </a:p>
      </dgm:t>
    </dgm:pt>
    <dgm:pt modelId="{94F61018-04A9-4AE8-A572-0B163835C17D}" type="parTrans" cxnId="{492B7A6A-B0E2-4E1C-B1C5-50C677939797}">
      <dgm:prSet/>
      <dgm:spPr/>
      <dgm:t>
        <a:bodyPr/>
        <a:lstStyle/>
        <a:p>
          <a:endParaRPr lang="en-AU"/>
        </a:p>
      </dgm:t>
    </dgm:pt>
    <dgm:pt modelId="{3B0D1CED-66DF-4344-993B-FB54D842A491}" type="sibTrans" cxnId="{492B7A6A-B0E2-4E1C-B1C5-50C677939797}">
      <dgm:prSet/>
      <dgm:spPr/>
      <dgm:t>
        <a:bodyPr/>
        <a:lstStyle/>
        <a:p>
          <a:endParaRPr lang="en-AU"/>
        </a:p>
      </dgm:t>
    </dgm:pt>
    <dgm:pt modelId="{FCF87C70-056B-4B0C-98DF-D6D01B29FF15}">
      <dgm:prSet phldrT="[Text]" custT="1"/>
      <dgm:spPr/>
      <dgm:t>
        <a:bodyPr/>
        <a:lstStyle/>
        <a:p>
          <a:r>
            <a:rPr lang="en-AU" sz="1600" b="1" dirty="0"/>
            <a:t>VCE Physics                 Study Design 2023-2027</a:t>
          </a:r>
        </a:p>
      </dgm:t>
    </dgm:pt>
    <dgm:pt modelId="{2E577EF6-6B17-4693-99D2-7E2AFAFFB9D4}" type="parTrans" cxnId="{BCD84CA6-66B6-4782-AFAE-ECF281FE36ED}">
      <dgm:prSet/>
      <dgm:spPr/>
      <dgm:t>
        <a:bodyPr/>
        <a:lstStyle/>
        <a:p>
          <a:endParaRPr lang="en-AU"/>
        </a:p>
      </dgm:t>
    </dgm:pt>
    <dgm:pt modelId="{6A4924DD-7CC8-40BE-AD4B-CC75FDD4F800}" type="sibTrans" cxnId="{BCD84CA6-66B6-4782-AFAE-ECF281FE36ED}">
      <dgm:prSet/>
      <dgm:spPr/>
      <dgm:t>
        <a:bodyPr/>
        <a:lstStyle/>
        <a:p>
          <a:endParaRPr lang="en-AU"/>
        </a:p>
      </dgm:t>
    </dgm:pt>
    <dgm:pt modelId="{4571B718-3067-4C4B-9C6E-92F3A1ED2137}" type="pres">
      <dgm:prSet presAssocID="{D4A91711-69CE-4B4B-A8EA-35D0B642FF02}" presName="Name0" presStyleCnt="0">
        <dgm:presLayoutVars>
          <dgm:dir/>
          <dgm:resizeHandles/>
        </dgm:presLayoutVars>
      </dgm:prSet>
      <dgm:spPr/>
    </dgm:pt>
    <dgm:pt modelId="{BD5FF34D-8B9D-431B-9728-A9D0D0FE8D99}" type="pres">
      <dgm:prSet presAssocID="{CE00E1E5-1AC7-4CB5-AA81-A7E7A8775F87}" presName="composite" presStyleCnt="0"/>
      <dgm:spPr/>
    </dgm:pt>
    <dgm:pt modelId="{D8F3250F-9356-4434-83BD-F47372761BB6}" type="pres">
      <dgm:prSet presAssocID="{CE00E1E5-1AC7-4CB5-AA81-A7E7A8775F87}" presName="rect1" presStyleLbl="bgImgPlace1" presStyleIdx="0" presStyleCnt="2"/>
      <dgm:spPr>
        <a:blipFill dpi="0" rotWithShape="1">
          <a:blip xmlns:r="http://schemas.openxmlformats.org/officeDocument/2006/relationships" r:embed="rId1" cstate="print">
            <a:extLst>
              <a:ext uri="{28A0092B-C50C-407E-A947-70E740481C1C}">
                <a14:useLocalDpi xmlns:a14="http://schemas.microsoft.com/office/drawing/2010/main" val="0"/>
              </a:ext>
            </a:extLst>
          </a:blip>
          <a:srcRect/>
          <a:stretch>
            <a:fillRect l="20105" r="20105"/>
          </a:stretch>
        </a:blipFill>
      </dgm:spPr>
    </dgm:pt>
    <dgm:pt modelId="{B9E2039B-3796-454E-9A77-4F4E5A5B265B}" type="pres">
      <dgm:prSet presAssocID="{CE00E1E5-1AC7-4CB5-AA81-A7E7A8775F87}" presName="rect2" presStyleLbl="node1" presStyleIdx="0" presStyleCnt="2" custScaleX="165157" custScaleY="162918">
        <dgm:presLayoutVars>
          <dgm:bulletEnabled val="1"/>
        </dgm:presLayoutVars>
      </dgm:prSet>
      <dgm:spPr/>
    </dgm:pt>
    <dgm:pt modelId="{8E339A50-B256-4138-8ACD-33FD4D1E2973}" type="pres">
      <dgm:prSet presAssocID="{3B0D1CED-66DF-4344-993B-FB54D842A491}" presName="sibTrans" presStyleCnt="0"/>
      <dgm:spPr/>
    </dgm:pt>
    <dgm:pt modelId="{6134F7DA-8351-46F2-AAEE-1452A8B6328D}" type="pres">
      <dgm:prSet presAssocID="{FCF87C70-056B-4B0C-98DF-D6D01B29FF15}" presName="composite" presStyleCnt="0"/>
      <dgm:spPr/>
    </dgm:pt>
    <dgm:pt modelId="{82BEF0FA-482C-408C-A4E4-35EC87F27B69}" type="pres">
      <dgm:prSet presAssocID="{FCF87C70-056B-4B0C-98DF-D6D01B29FF15}" presName="rect1" presStyleLbl="bgImgPlace1" presStyleIdx="1" presStyleCnt="2" custScaleX="57154" custScaleY="88605"/>
      <dgm:spPr>
        <a:blipFill rotWithShape="1">
          <a:blip xmlns:r="http://schemas.openxmlformats.org/officeDocument/2006/relationships" r:embed="rId2"/>
          <a:srcRect/>
          <a:stretch>
            <a:fillRect t="-4000" b="-4000"/>
          </a:stretch>
        </a:blipFill>
      </dgm:spPr>
    </dgm:pt>
    <dgm:pt modelId="{64E2C9B5-3C28-40FE-B6AD-1EC4FC732E7E}" type="pres">
      <dgm:prSet presAssocID="{FCF87C70-056B-4B0C-98DF-D6D01B29FF15}" presName="rect2" presStyleLbl="node1" presStyleIdx="1" presStyleCnt="2" custScaleX="146718" custScaleY="165119" custLinFactNeighborX="1952" custLinFactNeighborY="4390">
        <dgm:presLayoutVars>
          <dgm:bulletEnabled val="1"/>
        </dgm:presLayoutVars>
      </dgm:prSet>
      <dgm:spPr/>
    </dgm:pt>
  </dgm:ptLst>
  <dgm:cxnLst>
    <dgm:cxn modelId="{492B7A6A-B0E2-4E1C-B1C5-50C677939797}" srcId="{D4A91711-69CE-4B4B-A8EA-35D0B642FF02}" destId="{CE00E1E5-1AC7-4CB5-AA81-A7E7A8775F87}" srcOrd="0" destOrd="0" parTransId="{94F61018-04A9-4AE8-A572-0B163835C17D}" sibTransId="{3B0D1CED-66DF-4344-993B-FB54D842A491}"/>
    <dgm:cxn modelId="{AF2CA87B-AF9B-4D5E-B7B1-76829A2F33D4}" type="presOf" srcId="{CE00E1E5-1AC7-4CB5-AA81-A7E7A8775F87}" destId="{B9E2039B-3796-454E-9A77-4F4E5A5B265B}" srcOrd="0" destOrd="0" presId="urn:microsoft.com/office/officeart/2008/layout/BendingPictureBlocks"/>
    <dgm:cxn modelId="{13D7C29B-172C-44E5-A99E-ED5391EEB0F1}" type="presOf" srcId="{FCF87C70-056B-4B0C-98DF-D6D01B29FF15}" destId="{64E2C9B5-3C28-40FE-B6AD-1EC4FC732E7E}" srcOrd="0" destOrd="0" presId="urn:microsoft.com/office/officeart/2008/layout/BendingPictureBlocks"/>
    <dgm:cxn modelId="{AA25DF9D-ED20-4A47-8DD0-CCCE536074DD}" type="presOf" srcId="{D4A91711-69CE-4B4B-A8EA-35D0B642FF02}" destId="{4571B718-3067-4C4B-9C6E-92F3A1ED2137}" srcOrd="0" destOrd="0" presId="urn:microsoft.com/office/officeart/2008/layout/BendingPictureBlocks"/>
    <dgm:cxn modelId="{BCD84CA6-66B6-4782-AFAE-ECF281FE36ED}" srcId="{D4A91711-69CE-4B4B-A8EA-35D0B642FF02}" destId="{FCF87C70-056B-4B0C-98DF-D6D01B29FF15}" srcOrd="1" destOrd="0" parTransId="{2E577EF6-6B17-4693-99D2-7E2AFAFFB9D4}" sibTransId="{6A4924DD-7CC8-40BE-AD4B-CC75FDD4F800}"/>
    <dgm:cxn modelId="{4FB8D024-D5CE-483F-85E1-B4416272876D}" type="presParOf" srcId="{4571B718-3067-4C4B-9C6E-92F3A1ED2137}" destId="{BD5FF34D-8B9D-431B-9728-A9D0D0FE8D99}" srcOrd="0" destOrd="0" presId="urn:microsoft.com/office/officeart/2008/layout/BendingPictureBlocks"/>
    <dgm:cxn modelId="{EC01F1E1-D471-4AA3-8271-67717F30BC89}" type="presParOf" srcId="{BD5FF34D-8B9D-431B-9728-A9D0D0FE8D99}" destId="{D8F3250F-9356-4434-83BD-F47372761BB6}" srcOrd="0" destOrd="0" presId="urn:microsoft.com/office/officeart/2008/layout/BendingPictureBlocks"/>
    <dgm:cxn modelId="{C91072A1-72C6-4B51-8B6A-6B3BA0CED8B1}" type="presParOf" srcId="{BD5FF34D-8B9D-431B-9728-A9D0D0FE8D99}" destId="{B9E2039B-3796-454E-9A77-4F4E5A5B265B}" srcOrd="1" destOrd="0" presId="urn:microsoft.com/office/officeart/2008/layout/BendingPictureBlocks"/>
    <dgm:cxn modelId="{0325547D-E5FB-4F11-A8C4-3DA41A688501}" type="presParOf" srcId="{4571B718-3067-4C4B-9C6E-92F3A1ED2137}" destId="{8E339A50-B256-4138-8ACD-33FD4D1E2973}" srcOrd="1" destOrd="0" presId="urn:microsoft.com/office/officeart/2008/layout/BendingPictureBlocks"/>
    <dgm:cxn modelId="{267D99ED-F88A-4DC5-852F-FA193A52F4F2}" type="presParOf" srcId="{4571B718-3067-4C4B-9C6E-92F3A1ED2137}" destId="{6134F7DA-8351-46F2-AAEE-1452A8B6328D}" srcOrd="2" destOrd="0" presId="urn:microsoft.com/office/officeart/2008/layout/BendingPictureBlocks"/>
    <dgm:cxn modelId="{99B7BDBD-682F-46C9-918E-D912B2E6FCB7}" type="presParOf" srcId="{6134F7DA-8351-46F2-AAEE-1452A8B6328D}" destId="{82BEF0FA-482C-408C-A4E4-35EC87F27B69}" srcOrd="0" destOrd="0" presId="urn:microsoft.com/office/officeart/2008/layout/BendingPictureBlocks"/>
    <dgm:cxn modelId="{F1AF7468-20FB-4CC7-A2C4-38684F5F9133}" type="presParOf" srcId="{6134F7DA-8351-46F2-AAEE-1452A8B6328D}" destId="{64E2C9B5-3C28-40FE-B6AD-1EC4FC732E7E}" srcOrd="1" destOrd="0" presId="urn:microsoft.com/office/officeart/2008/layout/BendingPictureBlock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784AF5-0472-4B1D-A633-400FADF92239}" type="doc">
      <dgm:prSet loTypeId="urn:microsoft.com/office/officeart/2005/8/layout/architecture" loCatId="list" qsTypeId="urn:microsoft.com/office/officeart/2005/8/quickstyle/simple1" qsCatId="simple" csTypeId="urn:microsoft.com/office/officeart/2005/8/colors/accent2_5" csCatId="accent2" phldr="1"/>
      <dgm:spPr/>
      <dgm:t>
        <a:bodyPr/>
        <a:lstStyle/>
        <a:p>
          <a:endParaRPr lang="en-AU"/>
        </a:p>
      </dgm:t>
    </dgm:pt>
    <dgm:pt modelId="{4225839E-94E3-4155-9A73-003E1B227AA5}">
      <dgm:prSet phldrT="[Text]" custT="1"/>
      <dgm:spPr>
        <a:solidFill>
          <a:schemeClr val="accent6">
            <a:lumMod val="75000"/>
          </a:schemeClr>
        </a:solidFill>
      </dgm:spPr>
      <dgm:t>
        <a:bodyPr/>
        <a:lstStyle/>
        <a:p>
          <a:r>
            <a:rPr lang="en-AU" sz="4400" dirty="0"/>
            <a:t>Scope of study, Rationale, Aims</a:t>
          </a:r>
        </a:p>
      </dgm:t>
    </dgm:pt>
    <dgm:pt modelId="{57A67F19-EF77-4974-8094-A708F1F4E6DF}" type="parTrans" cxnId="{3250FD69-C6F1-4CB0-9B17-7BB3EA09D42A}">
      <dgm:prSet/>
      <dgm:spPr/>
      <dgm:t>
        <a:bodyPr/>
        <a:lstStyle/>
        <a:p>
          <a:endParaRPr lang="en-AU"/>
        </a:p>
      </dgm:t>
    </dgm:pt>
    <dgm:pt modelId="{DF1BE4B0-5B52-4D78-8C68-6EBDE151E11E}" type="sibTrans" cxnId="{3250FD69-C6F1-4CB0-9B17-7BB3EA09D42A}">
      <dgm:prSet/>
      <dgm:spPr/>
      <dgm:t>
        <a:bodyPr/>
        <a:lstStyle/>
        <a:p>
          <a:endParaRPr lang="en-AU"/>
        </a:p>
      </dgm:t>
    </dgm:pt>
    <dgm:pt modelId="{567FACCD-8731-4F9C-B5A7-73CF839790D5}">
      <dgm:prSet phldrT="[Text]" custT="1"/>
      <dgm:spPr>
        <a:solidFill>
          <a:schemeClr val="accent6">
            <a:lumMod val="75000"/>
          </a:schemeClr>
        </a:solidFill>
      </dgm:spPr>
      <dgm:t>
        <a:bodyPr/>
        <a:lstStyle/>
        <a:p>
          <a:r>
            <a:rPr lang="en-AU" sz="3600" dirty="0"/>
            <a:t>Cross-study specifications</a:t>
          </a:r>
        </a:p>
      </dgm:t>
    </dgm:pt>
    <dgm:pt modelId="{94367D44-A1FC-4DEA-8F0E-980A39CAFCBE}" type="parTrans" cxnId="{F37A9A34-3114-400B-8495-74430999C54A}">
      <dgm:prSet/>
      <dgm:spPr/>
      <dgm:t>
        <a:bodyPr/>
        <a:lstStyle/>
        <a:p>
          <a:endParaRPr lang="en-AU"/>
        </a:p>
      </dgm:t>
    </dgm:pt>
    <dgm:pt modelId="{183F0CBC-7039-4689-96A0-C9B47FAF4F00}" type="sibTrans" cxnId="{F37A9A34-3114-400B-8495-74430999C54A}">
      <dgm:prSet/>
      <dgm:spPr/>
      <dgm:t>
        <a:bodyPr/>
        <a:lstStyle/>
        <a:p>
          <a:endParaRPr lang="en-AU"/>
        </a:p>
      </dgm:t>
    </dgm:pt>
    <dgm:pt modelId="{50EED110-BAF7-481F-B587-CB8BD981F99B}">
      <dgm:prSet phldrT="[Text]" custT="1"/>
      <dgm:spPr>
        <a:solidFill>
          <a:schemeClr val="accent6">
            <a:lumMod val="75000"/>
            <a:alpha val="50000"/>
          </a:schemeClr>
        </a:solidFill>
      </dgm:spPr>
      <dgm:t>
        <a:bodyPr/>
        <a:lstStyle/>
        <a:p>
          <a:r>
            <a:rPr lang="en-AU" sz="2400" b="1" dirty="0"/>
            <a:t>4 Units</a:t>
          </a:r>
        </a:p>
      </dgm:t>
    </dgm:pt>
    <dgm:pt modelId="{FAE02565-B17E-402F-AF87-27DB44E95DDD}" type="parTrans" cxnId="{9A5B2CEC-F761-4378-8F99-BFF3C3631D05}">
      <dgm:prSet/>
      <dgm:spPr/>
      <dgm:t>
        <a:bodyPr/>
        <a:lstStyle/>
        <a:p>
          <a:endParaRPr lang="en-AU"/>
        </a:p>
      </dgm:t>
    </dgm:pt>
    <dgm:pt modelId="{788CE60B-A601-4E4A-8C4F-60B8DED97078}" type="sibTrans" cxnId="{9A5B2CEC-F761-4378-8F99-BFF3C3631D05}">
      <dgm:prSet/>
      <dgm:spPr/>
      <dgm:t>
        <a:bodyPr/>
        <a:lstStyle/>
        <a:p>
          <a:endParaRPr lang="en-AU"/>
        </a:p>
      </dgm:t>
    </dgm:pt>
    <dgm:pt modelId="{51F8E89E-1875-4BFA-8A3A-2BD0247BD1CF}">
      <dgm:prSet phldrT="[Text]" custT="1"/>
      <dgm:spPr>
        <a:solidFill>
          <a:schemeClr val="accent6">
            <a:lumMod val="75000"/>
            <a:alpha val="50000"/>
          </a:schemeClr>
        </a:solidFill>
      </dgm:spPr>
      <dgm:t>
        <a:bodyPr/>
        <a:lstStyle/>
        <a:p>
          <a:r>
            <a:rPr lang="en-AU" sz="2000" b="1" dirty="0"/>
            <a:t>11 Areas of Study</a:t>
          </a:r>
        </a:p>
        <a:p>
          <a:r>
            <a:rPr lang="en-AU" sz="1700" dirty="0"/>
            <a:t>Key Knowledge (and relevant Key Science Skills)</a:t>
          </a:r>
        </a:p>
      </dgm:t>
    </dgm:pt>
    <dgm:pt modelId="{CBB88330-7DA5-41E1-8B55-D789892D7E07}" type="parTrans" cxnId="{4FD28B0D-86B2-42C8-B027-9B2690EEF076}">
      <dgm:prSet/>
      <dgm:spPr/>
      <dgm:t>
        <a:bodyPr/>
        <a:lstStyle/>
        <a:p>
          <a:endParaRPr lang="en-AU"/>
        </a:p>
      </dgm:t>
    </dgm:pt>
    <dgm:pt modelId="{D73AA15C-7BC7-4CF3-B10C-7D7919404AA9}" type="sibTrans" cxnId="{4FD28B0D-86B2-42C8-B027-9B2690EEF076}">
      <dgm:prSet/>
      <dgm:spPr/>
      <dgm:t>
        <a:bodyPr/>
        <a:lstStyle/>
        <a:p>
          <a:endParaRPr lang="en-AU"/>
        </a:p>
      </dgm:t>
    </dgm:pt>
    <dgm:pt modelId="{4847EE2B-999B-4D3E-9254-FDA5EBD0A357}">
      <dgm:prSet phldrT="[Text]"/>
      <dgm:spPr>
        <a:solidFill>
          <a:schemeClr val="accent6">
            <a:lumMod val="75000"/>
          </a:schemeClr>
        </a:solidFill>
      </dgm:spPr>
      <dgm:t>
        <a:bodyPr/>
        <a:lstStyle/>
        <a:p>
          <a:r>
            <a:rPr lang="en-AU" dirty="0"/>
            <a:t>Terms used in this study</a:t>
          </a:r>
        </a:p>
      </dgm:t>
    </dgm:pt>
    <dgm:pt modelId="{68BCCDBC-E2EC-46F8-82DD-208DE909A8B8}" type="parTrans" cxnId="{6369AE3F-553A-4CF4-9054-58C5429B2B04}">
      <dgm:prSet/>
      <dgm:spPr/>
      <dgm:t>
        <a:bodyPr/>
        <a:lstStyle/>
        <a:p>
          <a:endParaRPr lang="en-AU"/>
        </a:p>
      </dgm:t>
    </dgm:pt>
    <dgm:pt modelId="{B4A02B4E-8840-4018-8820-3CD60D0B1621}" type="sibTrans" cxnId="{6369AE3F-553A-4CF4-9054-58C5429B2B04}">
      <dgm:prSet/>
      <dgm:spPr/>
      <dgm:t>
        <a:bodyPr/>
        <a:lstStyle/>
        <a:p>
          <a:endParaRPr lang="en-AU"/>
        </a:p>
      </dgm:t>
    </dgm:pt>
    <dgm:pt modelId="{5AAEC948-51FC-45B3-94F1-9A23D85C2A92}">
      <dgm:prSet phldrT="[Text]"/>
      <dgm:spPr>
        <a:solidFill>
          <a:schemeClr val="accent6">
            <a:lumMod val="75000"/>
            <a:alpha val="50000"/>
          </a:schemeClr>
        </a:solidFill>
      </dgm:spPr>
      <dgm:t>
        <a:bodyPr/>
        <a:lstStyle/>
        <a:p>
          <a:pPr>
            <a:buNone/>
          </a:pPr>
          <a:r>
            <a:rPr lang="en-AU" b="1" dirty="0"/>
            <a:t>Assessment</a:t>
          </a:r>
        </a:p>
        <a:p>
          <a:pPr>
            <a:buFont typeface="Arial" panose="020B0604020202020204" pitchFamily="34" charset="0"/>
            <a:buChar char="•"/>
          </a:pPr>
          <a:r>
            <a:rPr lang="en-AU" dirty="0"/>
            <a:t>1. Satisfactory completion- certification</a:t>
          </a:r>
        </a:p>
        <a:p>
          <a:pPr>
            <a:buFont typeface="Arial" panose="020B0604020202020204" pitchFamily="34" charset="0"/>
            <a:buChar char="•"/>
          </a:pPr>
          <a:r>
            <a:rPr lang="en-AU" dirty="0"/>
            <a:t>2. Levels of achievement </a:t>
          </a:r>
        </a:p>
      </dgm:t>
    </dgm:pt>
    <dgm:pt modelId="{BDFA5D08-6872-40CC-91BA-EB74FEC5E971}" type="parTrans" cxnId="{B72A3A0E-DB8D-449D-BB7C-0B676EC9DB58}">
      <dgm:prSet/>
      <dgm:spPr/>
      <dgm:t>
        <a:bodyPr/>
        <a:lstStyle/>
        <a:p>
          <a:endParaRPr lang="en-AU"/>
        </a:p>
      </dgm:t>
    </dgm:pt>
    <dgm:pt modelId="{06A30595-8E1D-4067-8C3F-B8195D82F045}" type="sibTrans" cxnId="{B72A3A0E-DB8D-449D-BB7C-0B676EC9DB58}">
      <dgm:prSet/>
      <dgm:spPr/>
      <dgm:t>
        <a:bodyPr/>
        <a:lstStyle/>
        <a:p>
          <a:endParaRPr lang="en-AU"/>
        </a:p>
      </dgm:t>
    </dgm:pt>
    <dgm:pt modelId="{172302B7-997A-46CE-B064-CA04CF65081A}">
      <dgm:prSet/>
      <dgm:spPr>
        <a:solidFill>
          <a:schemeClr val="accent6">
            <a:lumMod val="75000"/>
          </a:schemeClr>
        </a:solidFill>
      </dgm:spPr>
      <dgm:t>
        <a:bodyPr/>
        <a:lstStyle/>
        <a:p>
          <a:r>
            <a:rPr lang="en-AU" dirty="0"/>
            <a:t>Characteristics of this study</a:t>
          </a:r>
          <a:endParaRPr lang="en-US" dirty="0"/>
        </a:p>
      </dgm:t>
    </dgm:pt>
    <dgm:pt modelId="{F63F2E37-BCF0-44F9-A3E7-7E4F313087EF}" type="parTrans" cxnId="{4C8BE3C3-4ACF-4FC2-8DFF-FD8FA119A34A}">
      <dgm:prSet/>
      <dgm:spPr/>
      <dgm:t>
        <a:bodyPr/>
        <a:lstStyle/>
        <a:p>
          <a:endParaRPr lang="en-US"/>
        </a:p>
      </dgm:t>
    </dgm:pt>
    <dgm:pt modelId="{9603B690-FBCA-4395-8E12-0D1D3DEF40CB}" type="sibTrans" cxnId="{4C8BE3C3-4ACF-4FC2-8DFF-FD8FA119A34A}">
      <dgm:prSet/>
      <dgm:spPr/>
      <dgm:t>
        <a:bodyPr/>
        <a:lstStyle/>
        <a:p>
          <a:endParaRPr lang="en-US"/>
        </a:p>
      </dgm:t>
    </dgm:pt>
    <dgm:pt modelId="{349CADF1-DBE8-4620-AE30-0D819170B799}" type="pres">
      <dgm:prSet presAssocID="{DF784AF5-0472-4B1D-A633-400FADF92239}" presName="Name0" presStyleCnt="0">
        <dgm:presLayoutVars>
          <dgm:chPref val="1"/>
          <dgm:dir/>
          <dgm:animOne val="branch"/>
          <dgm:animLvl val="lvl"/>
          <dgm:resizeHandles/>
        </dgm:presLayoutVars>
      </dgm:prSet>
      <dgm:spPr/>
    </dgm:pt>
    <dgm:pt modelId="{45E15118-C5B9-438F-B440-5585A98FFEA9}" type="pres">
      <dgm:prSet presAssocID="{4225839E-94E3-4155-9A73-003E1B227AA5}" presName="vertOne" presStyleCnt="0"/>
      <dgm:spPr/>
    </dgm:pt>
    <dgm:pt modelId="{710359E3-0EF6-46FE-8FB5-22413F729741}" type="pres">
      <dgm:prSet presAssocID="{4225839E-94E3-4155-9A73-003E1B227AA5}" presName="txOne" presStyleLbl="node0" presStyleIdx="0" presStyleCnt="2" custScaleX="120624" custLinFactY="-193859" custLinFactNeighborX="21547" custLinFactNeighborY="-200000">
        <dgm:presLayoutVars>
          <dgm:chPref val="3"/>
        </dgm:presLayoutVars>
      </dgm:prSet>
      <dgm:spPr/>
    </dgm:pt>
    <dgm:pt modelId="{A044A128-CC4A-4F0B-901E-890EE571517E}" type="pres">
      <dgm:prSet presAssocID="{4225839E-94E3-4155-9A73-003E1B227AA5}" presName="parTransOne" presStyleCnt="0"/>
      <dgm:spPr/>
    </dgm:pt>
    <dgm:pt modelId="{B65F2A20-5FD4-4D45-8FEA-BA5D7C87CCB9}" type="pres">
      <dgm:prSet presAssocID="{4225839E-94E3-4155-9A73-003E1B227AA5}" presName="horzOne" presStyleCnt="0"/>
      <dgm:spPr/>
    </dgm:pt>
    <dgm:pt modelId="{D64BD479-7497-4E39-89F0-7313ED399250}" type="pres">
      <dgm:prSet presAssocID="{567FACCD-8731-4F9C-B5A7-73CF839790D5}" presName="vertTwo" presStyleCnt="0"/>
      <dgm:spPr/>
    </dgm:pt>
    <dgm:pt modelId="{8D50D55B-861E-431B-8C67-B5FA0BE39E87}" type="pres">
      <dgm:prSet presAssocID="{567FACCD-8731-4F9C-B5A7-73CF839790D5}" presName="txTwo" presStyleLbl="node2" presStyleIdx="0" presStyleCnt="2" custScaleX="96248" custLinFactNeighborX="-27562" custLinFactNeighborY="-24376">
        <dgm:presLayoutVars>
          <dgm:chPref val="3"/>
        </dgm:presLayoutVars>
      </dgm:prSet>
      <dgm:spPr/>
    </dgm:pt>
    <dgm:pt modelId="{BAFEE769-5005-496D-BDB2-59373B140406}" type="pres">
      <dgm:prSet presAssocID="{567FACCD-8731-4F9C-B5A7-73CF839790D5}" presName="parTransTwo" presStyleCnt="0"/>
      <dgm:spPr/>
    </dgm:pt>
    <dgm:pt modelId="{50DBD0FB-35D9-4798-8B33-BD068B853ED8}" type="pres">
      <dgm:prSet presAssocID="{567FACCD-8731-4F9C-B5A7-73CF839790D5}" presName="horzTwo" presStyleCnt="0"/>
      <dgm:spPr/>
    </dgm:pt>
    <dgm:pt modelId="{3E5A1523-0299-4B77-B1D7-06A3160ADB2A}" type="pres">
      <dgm:prSet presAssocID="{50EED110-BAF7-481F-B587-CB8BD981F99B}" presName="vertThree" presStyleCnt="0"/>
      <dgm:spPr/>
    </dgm:pt>
    <dgm:pt modelId="{4EBB1FE0-5A88-43C3-82B8-DF836D0A39FF}" type="pres">
      <dgm:prSet presAssocID="{50EED110-BAF7-481F-B587-CB8BD981F99B}" presName="txThree" presStyleLbl="node3" presStyleIdx="0" presStyleCnt="3" custScaleX="104039" custLinFactY="100000" custLinFactNeighborX="-2963" custLinFactNeighborY="128921">
        <dgm:presLayoutVars>
          <dgm:chPref val="3"/>
        </dgm:presLayoutVars>
      </dgm:prSet>
      <dgm:spPr/>
    </dgm:pt>
    <dgm:pt modelId="{12AC7E80-9438-4A39-88CC-7843FFA22E0D}" type="pres">
      <dgm:prSet presAssocID="{50EED110-BAF7-481F-B587-CB8BD981F99B}" presName="horzThree" presStyleCnt="0"/>
      <dgm:spPr/>
    </dgm:pt>
    <dgm:pt modelId="{8B41FFD5-1EAE-4394-8EF5-2ED7E611B5B9}" type="pres">
      <dgm:prSet presAssocID="{788CE60B-A601-4E4A-8C4F-60B8DED97078}" presName="sibSpaceThree" presStyleCnt="0"/>
      <dgm:spPr/>
    </dgm:pt>
    <dgm:pt modelId="{BB684E66-3B6C-4848-B657-9CF73F34B168}" type="pres">
      <dgm:prSet presAssocID="{51F8E89E-1875-4BFA-8A3A-2BD0247BD1CF}" presName="vertThree" presStyleCnt="0"/>
      <dgm:spPr/>
    </dgm:pt>
    <dgm:pt modelId="{22E2EFB4-825A-4C3D-81D1-1D7E9A51CBF7}" type="pres">
      <dgm:prSet presAssocID="{51F8E89E-1875-4BFA-8A3A-2BD0247BD1CF}" presName="txThree" presStyleLbl="node3" presStyleIdx="1" presStyleCnt="3" custScaleX="266041" custLinFactX="54738" custLinFactY="100000" custLinFactNeighborX="100000" custLinFactNeighborY="147104">
        <dgm:presLayoutVars>
          <dgm:chPref val="3"/>
        </dgm:presLayoutVars>
      </dgm:prSet>
      <dgm:spPr/>
    </dgm:pt>
    <dgm:pt modelId="{92B3FD5F-05A0-4E22-AA30-E52A428F3C44}" type="pres">
      <dgm:prSet presAssocID="{51F8E89E-1875-4BFA-8A3A-2BD0247BD1CF}" presName="horzThree" presStyleCnt="0"/>
      <dgm:spPr/>
    </dgm:pt>
    <dgm:pt modelId="{127831EA-1810-4561-9113-21A399DB71DF}" type="pres">
      <dgm:prSet presAssocID="{183F0CBC-7039-4689-96A0-C9B47FAF4F00}" presName="sibSpaceTwo" presStyleCnt="0"/>
      <dgm:spPr/>
    </dgm:pt>
    <dgm:pt modelId="{48A951CF-F063-4442-8FB8-AED80AC63246}" type="pres">
      <dgm:prSet presAssocID="{4847EE2B-999B-4D3E-9254-FDA5EBD0A357}" presName="vertTwo" presStyleCnt="0"/>
      <dgm:spPr/>
    </dgm:pt>
    <dgm:pt modelId="{3EE43D69-7F89-4753-B588-89BF2179132A}" type="pres">
      <dgm:prSet presAssocID="{4847EE2B-999B-4D3E-9254-FDA5EBD0A357}" presName="txTwo" presStyleLbl="node2" presStyleIdx="1" presStyleCnt="2" custScaleX="97979" custLinFactX="26230" custLinFactNeighborX="100000" custLinFactNeighborY="-19499">
        <dgm:presLayoutVars>
          <dgm:chPref val="3"/>
        </dgm:presLayoutVars>
      </dgm:prSet>
      <dgm:spPr/>
    </dgm:pt>
    <dgm:pt modelId="{5E5551A2-6A9D-4C4A-AFB0-06B80E3A0B8B}" type="pres">
      <dgm:prSet presAssocID="{4847EE2B-999B-4D3E-9254-FDA5EBD0A357}" presName="parTransTwo" presStyleCnt="0"/>
      <dgm:spPr/>
    </dgm:pt>
    <dgm:pt modelId="{EDF7CBFC-79FE-4B28-A519-D043E2704627}" type="pres">
      <dgm:prSet presAssocID="{4847EE2B-999B-4D3E-9254-FDA5EBD0A357}" presName="horzTwo" presStyleCnt="0"/>
      <dgm:spPr/>
    </dgm:pt>
    <dgm:pt modelId="{13710F69-B3C2-4BD3-A47B-F6617C67976A}" type="pres">
      <dgm:prSet presAssocID="{5AAEC948-51FC-45B3-94F1-9A23D85C2A92}" presName="vertThree" presStyleCnt="0"/>
      <dgm:spPr/>
    </dgm:pt>
    <dgm:pt modelId="{CB9BA43D-3FE5-4CE9-8287-A44B3416AA96}" type="pres">
      <dgm:prSet presAssocID="{5AAEC948-51FC-45B3-94F1-9A23D85C2A92}" presName="txThree" presStyleLbl="node3" presStyleIdx="2" presStyleCnt="3" custScaleX="236747" custLinFactX="119777" custLinFactY="100000" custLinFactNeighborX="200000" custLinFactNeighborY="135211">
        <dgm:presLayoutVars>
          <dgm:chPref val="3"/>
        </dgm:presLayoutVars>
      </dgm:prSet>
      <dgm:spPr/>
    </dgm:pt>
    <dgm:pt modelId="{547E0651-5F1C-4FBA-A916-09479AB26648}" type="pres">
      <dgm:prSet presAssocID="{5AAEC948-51FC-45B3-94F1-9A23D85C2A92}" presName="horzThree" presStyleCnt="0"/>
      <dgm:spPr/>
    </dgm:pt>
    <dgm:pt modelId="{6852C39F-6236-4DC5-9DC0-21148A3455A8}" type="pres">
      <dgm:prSet presAssocID="{DF1BE4B0-5B52-4D78-8C68-6EBDE151E11E}" presName="sibSpaceOne" presStyleCnt="0"/>
      <dgm:spPr/>
    </dgm:pt>
    <dgm:pt modelId="{B05D0097-3FC4-4BD0-BD20-075578A4C5F2}" type="pres">
      <dgm:prSet presAssocID="{172302B7-997A-46CE-B064-CA04CF65081A}" presName="vertOne" presStyleCnt="0"/>
      <dgm:spPr/>
    </dgm:pt>
    <dgm:pt modelId="{EF686C45-2C4C-42AA-9D58-7A567251EEDC}" type="pres">
      <dgm:prSet presAssocID="{172302B7-997A-46CE-B064-CA04CF65081A}" presName="txOne" presStyleLbl="node0" presStyleIdx="1" presStyleCnt="2" custScaleX="261386" custLinFactX="-148491" custLinFactY="-20475" custLinFactNeighborX="-200000" custLinFactNeighborY="-100000">
        <dgm:presLayoutVars>
          <dgm:chPref val="3"/>
        </dgm:presLayoutVars>
      </dgm:prSet>
      <dgm:spPr/>
    </dgm:pt>
    <dgm:pt modelId="{C6F45F1E-A140-415C-A869-33B13EFD4DDE}" type="pres">
      <dgm:prSet presAssocID="{172302B7-997A-46CE-B064-CA04CF65081A}" presName="horzOne" presStyleCnt="0"/>
      <dgm:spPr/>
    </dgm:pt>
  </dgm:ptLst>
  <dgm:cxnLst>
    <dgm:cxn modelId="{4FD28B0D-86B2-42C8-B027-9B2690EEF076}" srcId="{567FACCD-8731-4F9C-B5A7-73CF839790D5}" destId="{51F8E89E-1875-4BFA-8A3A-2BD0247BD1CF}" srcOrd="1" destOrd="0" parTransId="{CBB88330-7DA5-41E1-8B55-D789892D7E07}" sibTransId="{D73AA15C-7BC7-4CF3-B10C-7D7919404AA9}"/>
    <dgm:cxn modelId="{B72A3A0E-DB8D-449D-BB7C-0B676EC9DB58}" srcId="{4847EE2B-999B-4D3E-9254-FDA5EBD0A357}" destId="{5AAEC948-51FC-45B3-94F1-9A23D85C2A92}" srcOrd="0" destOrd="0" parTransId="{BDFA5D08-6872-40CC-91BA-EB74FEC5E971}" sibTransId="{06A30595-8E1D-4067-8C3F-B8195D82F045}"/>
    <dgm:cxn modelId="{7FD2D41D-AC89-44D6-AECC-E6C886E7A2DA}" type="presOf" srcId="{172302B7-997A-46CE-B064-CA04CF65081A}" destId="{EF686C45-2C4C-42AA-9D58-7A567251EEDC}" srcOrd="0" destOrd="0" presId="urn:microsoft.com/office/officeart/2005/8/layout/architecture"/>
    <dgm:cxn modelId="{F37A9A34-3114-400B-8495-74430999C54A}" srcId="{4225839E-94E3-4155-9A73-003E1B227AA5}" destId="{567FACCD-8731-4F9C-B5A7-73CF839790D5}" srcOrd="0" destOrd="0" parTransId="{94367D44-A1FC-4DEA-8F0E-980A39CAFCBE}" sibTransId="{183F0CBC-7039-4689-96A0-C9B47FAF4F00}"/>
    <dgm:cxn modelId="{332D9B3C-34F7-4281-AE51-0CBB79FF9D8E}" type="presOf" srcId="{50EED110-BAF7-481F-B587-CB8BD981F99B}" destId="{4EBB1FE0-5A88-43C3-82B8-DF836D0A39FF}" srcOrd="0" destOrd="0" presId="urn:microsoft.com/office/officeart/2005/8/layout/architecture"/>
    <dgm:cxn modelId="{6369AE3F-553A-4CF4-9054-58C5429B2B04}" srcId="{4225839E-94E3-4155-9A73-003E1B227AA5}" destId="{4847EE2B-999B-4D3E-9254-FDA5EBD0A357}" srcOrd="1" destOrd="0" parTransId="{68BCCDBC-E2EC-46F8-82DD-208DE909A8B8}" sibTransId="{B4A02B4E-8840-4018-8820-3CD60D0B1621}"/>
    <dgm:cxn modelId="{3250FD69-C6F1-4CB0-9B17-7BB3EA09D42A}" srcId="{DF784AF5-0472-4B1D-A633-400FADF92239}" destId="{4225839E-94E3-4155-9A73-003E1B227AA5}" srcOrd="0" destOrd="0" parTransId="{57A67F19-EF77-4974-8094-A708F1F4E6DF}" sibTransId="{DF1BE4B0-5B52-4D78-8C68-6EBDE151E11E}"/>
    <dgm:cxn modelId="{42844274-77DF-45B6-99FA-A5229FB3297B}" type="presOf" srcId="{567FACCD-8731-4F9C-B5A7-73CF839790D5}" destId="{8D50D55B-861E-431B-8C67-B5FA0BE39E87}" srcOrd="0" destOrd="0" presId="urn:microsoft.com/office/officeart/2005/8/layout/architecture"/>
    <dgm:cxn modelId="{D2F97C78-326A-4D77-AF2A-9D55584BC7C4}" type="presOf" srcId="{51F8E89E-1875-4BFA-8A3A-2BD0247BD1CF}" destId="{22E2EFB4-825A-4C3D-81D1-1D7E9A51CBF7}" srcOrd="0" destOrd="0" presId="urn:microsoft.com/office/officeart/2005/8/layout/architecture"/>
    <dgm:cxn modelId="{4C8BE3C3-4ACF-4FC2-8DFF-FD8FA119A34A}" srcId="{DF784AF5-0472-4B1D-A633-400FADF92239}" destId="{172302B7-997A-46CE-B064-CA04CF65081A}" srcOrd="1" destOrd="0" parTransId="{F63F2E37-BCF0-44F9-A3E7-7E4F313087EF}" sibTransId="{9603B690-FBCA-4395-8E12-0D1D3DEF40CB}"/>
    <dgm:cxn modelId="{DB6C50D7-1335-4125-892E-20BF3C567ABE}" type="presOf" srcId="{DF784AF5-0472-4B1D-A633-400FADF92239}" destId="{349CADF1-DBE8-4620-AE30-0D819170B799}" srcOrd="0" destOrd="0" presId="urn:microsoft.com/office/officeart/2005/8/layout/architecture"/>
    <dgm:cxn modelId="{9A5B2CEC-F761-4378-8F99-BFF3C3631D05}" srcId="{567FACCD-8731-4F9C-B5A7-73CF839790D5}" destId="{50EED110-BAF7-481F-B587-CB8BD981F99B}" srcOrd="0" destOrd="0" parTransId="{FAE02565-B17E-402F-AF87-27DB44E95DDD}" sibTransId="{788CE60B-A601-4E4A-8C4F-60B8DED97078}"/>
    <dgm:cxn modelId="{C1A273F4-B4FA-4627-88A1-D8960F02D5FD}" type="presOf" srcId="{4225839E-94E3-4155-9A73-003E1B227AA5}" destId="{710359E3-0EF6-46FE-8FB5-22413F729741}" srcOrd="0" destOrd="0" presId="urn:microsoft.com/office/officeart/2005/8/layout/architecture"/>
    <dgm:cxn modelId="{B0EA25FB-EE03-477B-BDD1-B2926E79FF2C}" type="presOf" srcId="{5AAEC948-51FC-45B3-94F1-9A23D85C2A92}" destId="{CB9BA43D-3FE5-4CE9-8287-A44B3416AA96}" srcOrd="0" destOrd="0" presId="urn:microsoft.com/office/officeart/2005/8/layout/architecture"/>
    <dgm:cxn modelId="{7FE969FD-45F5-4DFB-9AA9-D08234A240A2}" type="presOf" srcId="{4847EE2B-999B-4D3E-9254-FDA5EBD0A357}" destId="{3EE43D69-7F89-4753-B588-89BF2179132A}" srcOrd="0" destOrd="0" presId="urn:microsoft.com/office/officeart/2005/8/layout/architecture"/>
    <dgm:cxn modelId="{543B2A3B-90C8-4B07-97D2-9E4D4A144EC4}" type="presParOf" srcId="{349CADF1-DBE8-4620-AE30-0D819170B799}" destId="{45E15118-C5B9-438F-B440-5585A98FFEA9}" srcOrd="0" destOrd="0" presId="urn:microsoft.com/office/officeart/2005/8/layout/architecture"/>
    <dgm:cxn modelId="{F6C55013-583E-456B-A73C-8D518F14BA8A}" type="presParOf" srcId="{45E15118-C5B9-438F-B440-5585A98FFEA9}" destId="{710359E3-0EF6-46FE-8FB5-22413F729741}" srcOrd="0" destOrd="0" presId="urn:microsoft.com/office/officeart/2005/8/layout/architecture"/>
    <dgm:cxn modelId="{E73D5E1C-30BD-4F83-961B-102A359F0B17}" type="presParOf" srcId="{45E15118-C5B9-438F-B440-5585A98FFEA9}" destId="{A044A128-CC4A-4F0B-901E-890EE571517E}" srcOrd="1" destOrd="0" presId="urn:microsoft.com/office/officeart/2005/8/layout/architecture"/>
    <dgm:cxn modelId="{F40A83A1-6634-43DE-9E47-303AA6957819}" type="presParOf" srcId="{45E15118-C5B9-438F-B440-5585A98FFEA9}" destId="{B65F2A20-5FD4-4D45-8FEA-BA5D7C87CCB9}" srcOrd="2" destOrd="0" presId="urn:microsoft.com/office/officeart/2005/8/layout/architecture"/>
    <dgm:cxn modelId="{F8FA734B-C11F-4BCE-A1D8-F0879118F630}" type="presParOf" srcId="{B65F2A20-5FD4-4D45-8FEA-BA5D7C87CCB9}" destId="{D64BD479-7497-4E39-89F0-7313ED399250}" srcOrd="0" destOrd="0" presId="urn:microsoft.com/office/officeart/2005/8/layout/architecture"/>
    <dgm:cxn modelId="{62970567-AF15-4DCE-8011-3D802F3C0A02}" type="presParOf" srcId="{D64BD479-7497-4E39-89F0-7313ED399250}" destId="{8D50D55B-861E-431B-8C67-B5FA0BE39E87}" srcOrd="0" destOrd="0" presId="urn:microsoft.com/office/officeart/2005/8/layout/architecture"/>
    <dgm:cxn modelId="{34425F2B-C2B0-4E65-AE84-6E7C849C2C7A}" type="presParOf" srcId="{D64BD479-7497-4E39-89F0-7313ED399250}" destId="{BAFEE769-5005-496D-BDB2-59373B140406}" srcOrd="1" destOrd="0" presId="urn:microsoft.com/office/officeart/2005/8/layout/architecture"/>
    <dgm:cxn modelId="{091C28AF-EA87-486F-A959-482286563649}" type="presParOf" srcId="{D64BD479-7497-4E39-89F0-7313ED399250}" destId="{50DBD0FB-35D9-4798-8B33-BD068B853ED8}" srcOrd="2" destOrd="0" presId="urn:microsoft.com/office/officeart/2005/8/layout/architecture"/>
    <dgm:cxn modelId="{CAA7605C-B71A-4499-97ED-69B6A3D44AA2}" type="presParOf" srcId="{50DBD0FB-35D9-4798-8B33-BD068B853ED8}" destId="{3E5A1523-0299-4B77-B1D7-06A3160ADB2A}" srcOrd="0" destOrd="0" presId="urn:microsoft.com/office/officeart/2005/8/layout/architecture"/>
    <dgm:cxn modelId="{7BD31BE6-6720-48C3-88D1-DC794C536CFC}" type="presParOf" srcId="{3E5A1523-0299-4B77-B1D7-06A3160ADB2A}" destId="{4EBB1FE0-5A88-43C3-82B8-DF836D0A39FF}" srcOrd="0" destOrd="0" presId="urn:microsoft.com/office/officeart/2005/8/layout/architecture"/>
    <dgm:cxn modelId="{DC44A470-9832-4C8A-9CDE-252B12E19103}" type="presParOf" srcId="{3E5A1523-0299-4B77-B1D7-06A3160ADB2A}" destId="{12AC7E80-9438-4A39-88CC-7843FFA22E0D}" srcOrd="1" destOrd="0" presId="urn:microsoft.com/office/officeart/2005/8/layout/architecture"/>
    <dgm:cxn modelId="{1DAC357E-8A40-45CE-A47C-F9EB6C4DD1CE}" type="presParOf" srcId="{50DBD0FB-35D9-4798-8B33-BD068B853ED8}" destId="{8B41FFD5-1EAE-4394-8EF5-2ED7E611B5B9}" srcOrd="1" destOrd="0" presId="urn:microsoft.com/office/officeart/2005/8/layout/architecture"/>
    <dgm:cxn modelId="{46560D34-9E26-43E3-AD05-F0B059432634}" type="presParOf" srcId="{50DBD0FB-35D9-4798-8B33-BD068B853ED8}" destId="{BB684E66-3B6C-4848-B657-9CF73F34B168}" srcOrd="2" destOrd="0" presId="urn:microsoft.com/office/officeart/2005/8/layout/architecture"/>
    <dgm:cxn modelId="{1FEF01E6-07B7-4495-98DE-BF0E2E4264AF}" type="presParOf" srcId="{BB684E66-3B6C-4848-B657-9CF73F34B168}" destId="{22E2EFB4-825A-4C3D-81D1-1D7E9A51CBF7}" srcOrd="0" destOrd="0" presId="urn:microsoft.com/office/officeart/2005/8/layout/architecture"/>
    <dgm:cxn modelId="{6979ECE4-C89E-42F8-B561-1AB89A721732}" type="presParOf" srcId="{BB684E66-3B6C-4848-B657-9CF73F34B168}" destId="{92B3FD5F-05A0-4E22-AA30-E52A428F3C44}" srcOrd="1" destOrd="0" presId="urn:microsoft.com/office/officeart/2005/8/layout/architecture"/>
    <dgm:cxn modelId="{344ED443-BF8B-498B-B33A-992F43C7EC5D}" type="presParOf" srcId="{B65F2A20-5FD4-4D45-8FEA-BA5D7C87CCB9}" destId="{127831EA-1810-4561-9113-21A399DB71DF}" srcOrd="1" destOrd="0" presId="urn:microsoft.com/office/officeart/2005/8/layout/architecture"/>
    <dgm:cxn modelId="{A3601A15-8B28-418F-88B2-F16F8AD979A0}" type="presParOf" srcId="{B65F2A20-5FD4-4D45-8FEA-BA5D7C87CCB9}" destId="{48A951CF-F063-4442-8FB8-AED80AC63246}" srcOrd="2" destOrd="0" presId="urn:microsoft.com/office/officeart/2005/8/layout/architecture"/>
    <dgm:cxn modelId="{0F39B07B-006F-450E-909D-7E45DFC370C1}" type="presParOf" srcId="{48A951CF-F063-4442-8FB8-AED80AC63246}" destId="{3EE43D69-7F89-4753-B588-89BF2179132A}" srcOrd="0" destOrd="0" presId="urn:microsoft.com/office/officeart/2005/8/layout/architecture"/>
    <dgm:cxn modelId="{D1314AE2-C8EC-442E-A64E-E1C7CA47EC8F}" type="presParOf" srcId="{48A951CF-F063-4442-8FB8-AED80AC63246}" destId="{5E5551A2-6A9D-4C4A-AFB0-06B80E3A0B8B}" srcOrd="1" destOrd="0" presId="urn:microsoft.com/office/officeart/2005/8/layout/architecture"/>
    <dgm:cxn modelId="{3D49BDDB-1E32-4D94-B83B-5E83DCEEEFB2}" type="presParOf" srcId="{48A951CF-F063-4442-8FB8-AED80AC63246}" destId="{EDF7CBFC-79FE-4B28-A519-D043E2704627}" srcOrd="2" destOrd="0" presId="urn:microsoft.com/office/officeart/2005/8/layout/architecture"/>
    <dgm:cxn modelId="{7F8D2023-8EEC-4486-9CF4-36858A1BCEA4}" type="presParOf" srcId="{EDF7CBFC-79FE-4B28-A519-D043E2704627}" destId="{13710F69-B3C2-4BD3-A47B-F6617C67976A}" srcOrd="0" destOrd="0" presId="urn:microsoft.com/office/officeart/2005/8/layout/architecture"/>
    <dgm:cxn modelId="{55F88069-6536-4C8F-8A41-BF0BB508C881}" type="presParOf" srcId="{13710F69-B3C2-4BD3-A47B-F6617C67976A}" destId="{CB9BA43D-3FE5-4CE9-8287-A44B3416AA96}" srcOrd="0" destOrd="0" presId="urn:microsoft.com/office/officeart/2005/8/layout/architecture"/>
    <dgm:cxn modelId="{C837587E-A20F-4D3F-AB95-055A612ADBD3}" type="presParOf" srcId="{13710F69-B3C2-4BD3-A47B-F6617C67976A}" destId="{547E0651-5F1C-4FBA-A916-09479AB26648}" srcOrd="1" destOrd="0" presId="urn:microsoft.com/office/officeart/2005/8/layout/architecture"/>
    <dgm:cxn modelId="{905396BB-8CC3-4F77-8CA8-75C981EA84EA}" type="presParOf" srcId="{349CADF1-DBE8-4620-AE30-0D819170B799}" destId="{6852C39F-6236-4DC5-9DC0-21148A3455A8}" srcOrd="1" destOrd="0" presId="urn:microsoft.com/office/officeart/2005/8/layout/architecture"/>
    <dgm:cxn modelId="{85CBEBFE-DD27-41CA-A453-C65677AFF123}" type="presParOf" srcId="{349CADF1-DBE8-4620-AE30-0D819170B799}" destId="{B05D0097-3FC4-4BD0-BD20-075578A4C5F2}" srcOrd="2" destOrd="0" presId="urn:microsoft.com/office/officeart/2005/8/layout/architecture"/>
    <dgm:cxn modelId="{751FBC0A-01F4-42BE-A7BF-7C3A18782F49}" type="presParOf" srcId="{B05D0097-3FC4-4BD0-BD20-075578A4C5F2}" destId="{EF686C45-2C4C-42AA-9D58-7A567251EEDC}" srcOrd="0" destOrd="0" presId="urn:microsoft.com/office/officeart/2005/8/layout/architecture"/>
    <dgm:cxn modelId="{D8FFFC0A-237C-4B54-9DE7-A80898CC7C4C}" type="presParOf" srcId="{B05D0097-3FC4-4BD0-BD20-075578A4C5F2}" destId="{C6F45F1E-A140-415C-A869-33B13EFD4DDE}" srcOrd="1" destOrd="0" presId="urn:microsoft.com/office/officeart/2005/8/layout/architectur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CE4AE4-D8E4-40DA-9500-F26334FC5ADB}" type="doc">
      <dgm:prSet loTypeId="urn:microsoft.com/office/officeart/2005/8/layout/radial6" loCatId="cycle" qsTypeId="urn:microsoft.com/office/officeart/2005/8/quickstyle/simple1" qsCatId="simple" csTypeId="urn:microsoft.com/office/officeart/2005/8/colors/accent2_2" csCatId="accent2" phldr="1"/>
      <dgm:spPr/>
      <dgm:t>
        <a:bodyPr/>
        <a:lstStyle/>
        <a:p>
          <a:endParaRPr lang="en-AU"/>
        </a:p>
      </dgm:t>
    </dgm:pt>
    <dgm:pt modelId="{62E91979-5D52-49E1-B0E4-3A779233CDC3}">
      <dgm:prSet phldrT="[Text]"/>
      <dgm:spPr/>
      <dgm:t>
        <a:bodyPr/>
        <a:lstStyle/>
        <a:p>
          <a:r>
            <a:rPr lang="en-AU" dirty="0"/>
            <a:t>Key Science Skills</a:t>
          </a:r>
        </a:p>
      </dgm:t>
    </dgm:pt>
    <dgm:pt modelId="{C3DFD73D-AA7F-4787-A255-5CA938E5D7C3}" type="parTrans" cxnId="{22F0153F-30E9-4749-976B-ABBD42210C14}">
      <dgm:prSet/>
      <dgm:spPr/>
      <dgm:t>
        <a:bodyPr/>
        <a:lstStyle/>
        <a:p>
          <a:endParaRPr lang="en-AU"/>
        </a:p>
      </dgm:t>
    </dgm:pt>
    <dgm:pt modelId="{41F3F508-FE81-454F-8AEB-08ED91659095}" type="sibTrans" cxnId="{22F0153F-30E9-4749-976B-ABBD42210C14}">
      <dgm:prSet/>
      <dgm:spPr/>
      <dgm:t>
        <a:bodyPr/>
        <a:lstStyle/>
        <a:p>
          <a:endParaRPr lang="en-AU"/>
        </a:p>
      </dgm:t>
    </dgm:pt>
    <dgm:pt modelId="{43FE4A57-4AA2-47CC-9D9A-CCA8F8361238}">
      <dgm:prSet phldrT="[Text]"/>
      <dgm:spPr/>
      <dgm:t>
        <a:bodyPr/>
        <a:lstStyle/>
        <a:p>
          <a:r>
            <a:rPr lang="en-AU" dirty="0"/>
            <a:t>Develop aim and questions, formulate hypotheses and make predictions</a:t>
          </a:r>
        </a:p>
      </dgm:t>
    </dgm:pt>
    <dgm:pt modelId="{2710C12A-EEE9-4FEC-A622-F0D8A29F5474}" type="parTrans" cxnId="{C87D79D7-F910-4595-B60A-8E353BD234A9}">
      <dgm:prSet/>
      <dgm:spPr/>
      <dgm:t>
        <a:bodyPr/>
        <a:lstStyle/>
        <a:p>
          <a:endParaRPr lang="en-AU"/>
        </a:p>
      </dgm:t>
    </dgm:pt>
    <dgm:pt modelId="{0CC51D6E-BDCA-40E0-8479-4BC87B083AA4}" type="sibTrans" cxnId="{C87D79D7-F910-4595-B60A-8E353BD234A9}">
      <dgm:prSet/>
      <dgm:spPr/>
      <dgm:t>
        <a:bodyPr/>
        <a:lstStyle/>
        <a:p>
          <a:endParaRPr lang="en-AU"/>
        </a:p>
      </dgm:t>
    </dgm:pt>
    <dgm:pt modelId="{E22E7F3E-E88E-476F-BDE5-274E30848D3B}">
      <dgm:prSet phldrT="[Text]"/>
      <dgm:spPr/>
      <dgm:t>
        <a:bodyPr/>
        <a:lstStyle/>
        <a:p>
          <a:r>
            <a:rPr lang="en-AU" dirty="0"/>
            <a:t>Plan and conduct investigations</a:t>
          </a:r>
        </a:p>
      </dgm:t>
    </dgm:pt>
    <dgm:pt modelId="{58105756-137E-419D-8BB7-B62D78598CF6}" type="parTrans" cxnId="{4CE03107-746A-43D8-96FE-F145804E7146}">
      <dgm:prSet/>
      <dgm:spPr/>
      <dgm:t>
        <a:bodyPr/>
        <a:lstStyle/>
        <a:p>
          <a:endParaRPr lang="en-AU"/>
        </a:p>
      </dgm:t>
    </dgm:pt>
    <dgm:pt modelId="{76CC184F-C7AF-4F25-9477-33648D81680D}" type="sibTrans" cxnId="{4CE03107-746A-43D8-96FE-F145804E7146}">
      <dgm:prSet/>
      <dgm:spPr/>
      <dgm:t>
        <a:bodyPr/>
        <a:lstStyle/>
        <a:p>
          <a:endParaRPr lang="en-AU"/>
        </a:p>
      </dgm:t>
    </dgm:pt>
    <dgm:pt modelId="{A3EFE5E4-0966-48B1-839A-15BE7BB06D23}">
      <dgm:prSet phldrT="[Text]"/>
      <dgm:spPr/>
      <dgm:t>
        <a:bodyPr/>
        <a:lstStyle/>
        <a:p>
          <a:r>
            <a:rPr lang="en-AU" dirty="0"/>
            <a:t>Comply with safety and ethical guidelines</a:t>
          </a:r>
        </a:p>
      </dgm:t>
    </dgm:pt>
    <dgm:pt modelId="{027DF157-7189-4C0A-AE50-4A1D7B9A3C20}" type="parTrans" cxnId="{DBFC7EE2-7423-4854-864F-4FF81C7B50C0}">
      <dgm:prSet/>
      <dgm:spPr/>
      <dgm:t>
        <a:bodyPr/>
        <a:lstStyle/>
        <a:p>
          <a:endParaRPr lang="en-AU"/>
        </a:p>
      </dgm:t>
    </dgm:pt>
    <dgm:pt modelId="{3C1DF9C8-9799-4D71-9FEA-D2FB1883CF4A}" type="sibTrans" cxnId="{DBFC7EE2-7423-4854-864F-4FF81C7B50C0}">
      <dgm:prSet/>
      <dgm:spPr/>
      <dgm:t>
        <a:bodyPr/>
        <a:lstStyle/>
        <a:p>
          <a:endParaRPr lang="en-AU"/>
        </a:p>
      </dgm:t>
    </dgm:pt>
    <dgm:pt modelId="{AC0B60BB-36B2-4170-923E-E72ADAE6FC55}">
      <dgm:prSet phldrT="[Text]"/>
      <dgm:spPr/>
      <dgm:t>
        <a:bodyPr/>
        <a:lstStyle/>
        <a:p>
          <a:r>
            <a:rPr lang="en-AU" dirty="0"/>
            <a:t>Generate, collate and record data</a:t>
          </a:r>
        </a:p>
      </dgm:t>
    </dgm:pt>
    <dgm:pt modelId="{9A7FCED7-AF72-426E-BDA3-F63163277F23}" type="parTrans" cxnId="{25EB5761-B5D7-4A99-BA9A-8CBACDDF4332}">
      <dgm:prSet/>
      <dgm:spPr/>
      <dgm:t>
        <a:bodyPr/>
        <a:lstStyle/>
        <a:p>
          <a:endParaRPr lang="en-AU"/>
        </a:p>
      </dgm:t>
    </dgm:pt>
    <dgm:pt modelId="{D40D9D16-6D35-43D3-BABD-CEA608A5D1B7}" type="sibTrans" cxnId="{25EB5761-B5D7-4A99-BA9A-8CBACDDF4332}">
      <dgm:prSet/>
      <dgm:spPr/>
      <dgm:t>
        <a:bodyPr/>
        <a:lstStyle/>
        <a:p>
          <a:endParaRPr lang="en-AU"/>
        </a:p>
      </dgm:t>
    </dgm:pt>
    <dgm:pt modelId="{2B103EEA-3D04-4200-A8F0-5F83DC0473AF}">
      <dgm:prSet phldrT="[Text]"/>
      <dgm:spPr/>
      <dgm:t>
        <a:bodyPr/>
        <a:lstStyle/>
        <a:p>
          <a:r>
            <a:rPr lang="en-AU" dirty="0"/>
            <a:t>Analyse and evaluate data and investigation methods</a:t>
          </a:r>
        </a:p>
      </dgm:t>
    </dgm:pt>
    <dgm:pt modelId="{5DEA2126-D23D-4C75-81E2-C8E07D5097A8}" type="parTrans" cxnId="{B4E99A40-9D4F-4142-881E-F0332D98032C}">
      <dgm:prSet/>
      <dgm:spPr/>
      <dgm:t>
        <a:bodyPr/>
        <a:lstStyle/>
        <a:p>
          <a:endParaRPr lang="en-AU"/>
        </a:p>
      </dgm:t>
    </dgm:pt>
    <dgm:pt modelId="{FB40DABA-524C-4549-B3F6-AF92C91E9B6E}" type="sibTrans" cxnId="{B4E99A40-9D4F-4142-881E-F0332D98032C}">
      <dgm:prSet/>
      <dgm:spPr/>
      <dgm:t>
        <a:bodyPr/>
        <a:lstStyle/>
        <a:p>
          <a:endParaRPr lang="en-AU"/>
        </a:p>
      </dgm:t>
    </dgm:pt>
    <dgm:pt modelId="{0C1F051F-969F-44B9-B126-5995CE236F2A}">
      <dgm:prSet phldrT="[Text]"/>
      <dgm:spPr/>
      <dgm:t>
        <a:bodyPr/>
        <a:lstStyle/>
        <a:p>
          <a:r>
            <a:rPr lang="en-AU" dirty="0"/>
            <a:t>Construct evidence-based arguments and draw conclusions</a:t>
          </a:r>
        </a:p>
      </dgm:t>
    </dgm:pt>
    <dgm:pt modelId="{07223EC6-8DE3-42DC-BB3B-E3144CF9417F}" type="parTrans" cxnId="{0D05F547-CC4E-441A-AF52-78E54178D601}">
      <dgm:prSet/>
      <dgm:spPr/>
      <dgm:t>
        <a:bodyPr/>
        <a:lstStyle/>
        <a:p>
          <a:endParaRPr lang="en-AU"/>
        </a:p>
      </dgm:t>
    </dgm:pt>
    <dgm:pt modelId="{6C2FDF2C-8394-4E5E-890A-77F7298E273A}" type="sibTrans" cxnId="{0D05F547-CC4E-441A-AF52-78E54178D601}">
      <dgm:prSet/>
      <dgm:spPr/>
      <dgm:t>
        <a:bodyPr/>
        <a:lstStyle/>
        <a:p>
          <a:endParaRPr lang="en-AU"/>
        </a:p>
      </dgm:t>
    </dgm:pt>
    <dgm:pt modelId="{3B973A09-4583-4744-A018-EF634BB5EB3C}">
      <dgm:prSet phldrT="[Text]"/>
      <dgm:spPr/>
      <dgm:t>
        <a:bodyPr/>
        <a:lstStyle/>
        <a:p>
          <a:r>
            <a:rPr lang="en-AU" dirty="0"/>
            <a:t>Analyse, evaluate and communicate scientific ideas</a:t>
          </a:r>
        </a:p>
      </dgm:t>
    </dgm:pt>
    <dgm:pt modelId="{C2151B7B-FD79-4B4B-8A33-56D383C758F2}" type="parTrans" cxnId="{7EAEADAC-0DC5-4AFD-A2C7-C205C30181CE}">
      <dgm:prSet/>
      <dgm:spPr/>
      <dgm:t>
        <a:bodyPr/>
        <a:lstStyle/>
        <a:p>
          <a:endParaRPr lang="en-AU"/>
        </a:p>
      </dgm:t>
    </dgm:pt>
    <dgm:pt modelId="{022B0A24-7A16-4F6D-A3E9-1B4DF90AAFFC}" type="sibTrans" cxnId="{7EAEADAC-0DC5-4AFD-A2C7-C205C30181CE}">
      <dgm:prSet/>
      <dgm:spPr/>
      <dgm:t>
        <a:bodyPr/>
        <a:lstStyle/>
        <a:p>
          <a:endParaRPr lang="en-AU"/>
        </a:p>
      </dgm:t>
    </dgm:pt>
    <dgm:pt modelId="{15EE9FBD-73AE-4EEC-A253-939EBDB55FD9}" type="pres">
      <dgm:prSet presAssocID="{6FCE4AE4-D8E4-40DA-9500-F26334FC5ADB}" presName="Name0" presStyleCnt="0">
        <dgm:presLayoutVars>
          <dgm:chMax val="1"/>
          <dgm:dir/>
          <dgm:animLvl val="ctr"/>
          <dgm:resizeHandles val="exact"/>
        </dgm:presLayoutVars>
      </dgm:prSet>
      <dgm:spPr/>
    </dgm:pt>
    <dgm:pt modelId="{9BE3EA89-1E09-4D7D-B359-DB2CB581EC78}" type="pres">
      <dgm:prSet presAssocID="{62E91979-5D52-49E1-B0E4-3A779233CDC3}" presName="centerShape" presStyleLbl="node0" presStyleIdx="0" presStyleCnt="1"/>
      <dgm:spPr/>
    </dgm:pt>
    <dgm:pt modelId="{3598352A-0ED4-4192-BC8C-C056430D25F9}" type="pres">
      <dgm:prSet presAssocID="{43FE4A57-4AA2-47CC-9D9A-CCA8F8361238}" presName="node" presStyleLbl="node1" presStyleIdx="0" presStyleCnt="7">
        <dgm:presLayoutVars>
          <dgm:bulletEnabled val="1"/>
        </dgm:presLayoutVars>
      </dgm:prSet>
      <dgm:spPr/>
    </dgm:pt>
    <dgm:pt modelId="{FF734CA5-2AF4-42F4-9DDB-00DC4BEC2AB4}" type="pres">
      <dgm:prSet presAssocID="{43FE4A57-4AA2-47CC-9D9A-CCA8F8361238}" presName="dummy" presStyleCnt="0"/>
      <dgm:spPr/>
    </dgm:pt>
    <dgm:pt modelId="{F59E1A96-1B3B-4ED1-8B66-5D293E3CB8DC}" type="pres">
      <dgm:prSet presAssocID="{0CC51D6E-BDCA-40E0-8479-4BC87B083AA4}" presName="sibTrans" presStyleLbl="sibTrans2D1" presStyleIdx="0" presStyleCnt="7"/>
      <dgm:spPr/>
    </dgm:pt>
    <dgm:pt modelId="{0266A5C7-1D15-49F3-B303-D36B242EFBDF}" type="pres">
      <dgm:prSet presAssocID="{E22E7F3E-E88E-476F-BDE5-274E30848D3B}" presName="node" presStyleLbl="node1" presStyleIdx="1" presStyleCnt="7">
        <dgm:presLayoutVars>
          <dgm:bulletEnabled val="1"/>
        </dgm:presLayoutVars>
      </dgm:prSet>
      <dgm:spPr/>
    </dgm:pt>
    <dgm:pt modelId="{4362032F-237D-434E-8997-8BFCC6ACFAD9}" type="pres">
      <dgm:prSet presAssocID="{E22E7F3E-E88E-476F-BDE5-274E30848D3B}" presName="dummy" presStyleCnt="0"/>
      <dgm:spPr/>
    </dgm:pt>
    <dgm:pt modelId="{EBE048C1-4193-41CD-8215-C0F0EFA60F02}" type="pres">
      <dgm:prSet presAssocID="{76CC184F-C7AF-4F25-9477-33648D81680D}" presName="sibTrans" presStyleLbl="sibTrans2D1" presStyleIdx="1" presStyleCnt="7"/>
      <dgm:spPr/>
    </dgm:pt>
    <dgm:pt modelId="{4B4ECBE0-D1F0-46B6-9669-F0E18BC0A4FC}" type="pres">
      <dgm:prSet presAssocID="{A3EFE5E4-0966-48B1-839A-15BE7BB06D23}" presName="node" presStyleLbl="node1" presStyleIdx="2" presStyleCnt="7">
        <dgm:presLayoutVars>
          <dgm:bulletEnabled val="1"/>
        </dgm:presLayoutVars>
      </dgm:prSet>
      <dgm:spPr/>
    </dgm:pt>
    <dgm:pt modelId="{E9813B05-128B-4673-8E35-8CA95CD7BA4B}" type="pres">
      <dgm:prSet presAssocID="{A3EFE5E4-0966-48B1-839A-15BE7BB06D23}" presName="dummy" presStyleCnt="0"/>
      <dgm:spPr/>
    </dgm:pt>
    <dgm:pt modelId="{F9EE2117-AC0C-49FD-A6D9-4E6A4B0293B7}" type="pres">
      <dgm:prSet presAssocID="{3C1DF9C8-9799-4D71-9FEA-D2FB1883CF4A}" presName="sibTrans" presStyleLbl="sibTrans2D1" presStyleIdx="2" presStyleCnt="7"/>
      <dgm:spPr/>
    </dgm:pt>
    <dgm:pt modelId="{295921D8-FF1A-4366-B0C0-7FFEC1C4B6F1}" type="pres">
      <dgm:prSet presAssocID="{AC0B60BB-36B2-4170-923E-E72ADAE6FC55}" presName="node" presStyleLbl="node1" presStyleIdx="3" presStyleCnt="7">
        <dgm:presLayoutVars>
          <dgm:bulletEnabled val="1"/>
        </dgm:presLayoutVars>
      </dgm:prSet>
      <dgm:spPr/>
    </dgm:pt>
    <dgm:pt modelId="{B45F47D5-A711-4669-A669-063413669497}" type="pres">
      <dgm:prSet presAssocID="{AC0B60BB-36B2-4170-923E-E72ADAE6FC55}" presName="dummy" presStyleCnt="0"/>
      <dgm:spPr/>
    </dgm:pt>
    <dgm:pt modelId="{34C39E2A-52DC-4475-BE4F-D8584C3B6546}" type="pres">
      <dgm:prSet presAssocID="{D40D9D16-6D35-43D3-BABD-CEA608A5D1B7}" presName="sibTrans" presStyleLbl="sibTrans2D1" presStyleIdx="3" presStyleCnt="7"/>
      <dgm:spPr/>
    </dgm:pt>
    <dgm:pt modelId="{1AC8F59F-1370-4D8C-8AF9-479C2B533A81}" type="pres">
      <dgm:prSet presAssocID="{2B103EEA-3D04-4200-A8F0-5F83DC0473AF}" presName="node" presStyleLbl="node1" presStyleIdx="4" presStyleCnt="7">
        <dgm:presLayoutVars>
          <dgm:bulletEnabled val="1"/>
        </dgm:presLayoutVars>
      </dgm:prSet>
      <dgm:spPr/>
    </dgm:pt>
    <dgm:pt modelId="{44F36FD7-E4D5-4C83-8E6E-4699C17C4E39}" type="pres">
      <dgm:prSet presAssocID="{2B103EEA-3D04-4200-A8F0-5F83DC0473AF}" presName="dummy" presStyleCnt="0"/>
      <dgm:spPr/>
    </dgm:pt>
    <dgm:pt modelId="{76F7F2DA-9B07-439B-B4A0-DEE068826F22}" type="pres">
      <dgm:prSet presAssocID="{FB40DABA-524C-4549-B3F6-AF92C91E9B6E}" presName="sibTrans" presStyleLbl="sibTrans2D1" presStyleIdx="4" presStyleCnt="7"/>
      <dgm:spPr/>
    </dgm:pt>
    <dgm:pt modelId="{1A43E58D-FE8F-4A43-9600-3AC3A77DA0B4}" type="pres">
      <dgm:prSet presAssocID="{0C1F051F-969F-44B9-B126-5995CE236F2A}" presName="node" presStyleLbl="node1" presStyleIdx="5" presStyleCnt="7">
        <dgm:presLayoutVars>
          <dgm:bulletEnabled val="1"/>
        </dgm:presLayoutVars>
      </dgm:prSet>
      <dgm:spPr/>
    </dgm:pt>
    <dgm:pt modelId="{E3E593D3-4DA8-44E8-B44F-362110A3328A}" type="pres">
      <dgm:prSet presAssocID="{0C1F051F-969F-44B9-B126-5995CE236F2A}" presName="dummy" presStyleCnt="0"/>
      <dgm:spPr/>
    </dgm:pt>
    <dgm:pt modelId="{60F47FE3-ADC0-40AD-AFB4-632D2329BFAD}" type="pres">
      <dgm:prSet presAssocID="{6C2FDF2C-8394-4E5E-890A-77F7298E273A}" presName="sibTrans" presStyleLbl="sibTrans2D1" presStyleIdx="5" presStyleCnt="7"/>
      <dgm:spPr/>
    </dgm:pt>
    <dgm:pt modelId="{120ED909-DE58-4C16-87E9-672107BA4E74}" type="pres">
      <dgm:prSet presAssocID="{3B973A09-4583-4744-A018-EF634BB5EB3C}" presName="node" presStyleLbl="node1" presStyleIdx="6" presStyleCnt="7">
        <dgm:presLayoutVars>
          <dgm:bulletEnabled val="1"/>
        </dgm:presLayoutVars>
      </dgm:prSet>
      <dgm:spPr/>
    </dgm:pt>
    <dgm:pt modelId="{3A93CD19-D20B-450F-8FFE-F4DFD19984B6}" type="pres">
      <dgm:prSet presAssocID="{3B973A09-4583-4744-A018-EF634BB5EB3C}" presName="dummy" presStyleCnt="0"/>
      <dgm:spPr/>
    </dgm:pt>
    <dgm:pt modelId="{57F7A2A9-8467-4E9A-A627-67A072059DFF}" type="pres">
      <dgm:prSet presAssocID="{022B0A24-7A16-4F6D-A3E9-1B4DF90AAFFC}" presName="sibTrans" presStyleLbl="sibTrans2D1" presStyleIdx="6" presStyleCnt="7"/>
      <dgm:spPr/>
    </dgm:pt>
  </dgm:ptLst>
  <dgm:cxnLst>
    <dgm:cxn modelId="{4CE03107-746A-43D8-96FE-F145804E7146}" srcId="{62E91979-5D52-49E1-B0E4-3A779233CDC3}" destId="{E22E7F3E-E88E-476F-BDE5-274E30848D3B}" srcOrd="1" destOrd="0" parTransId="{58105756-137E-419D-8BB7-B62D78598CF6}" sibTransId="{76CC184F-C7AF-4F25-9477-33648D81680D}"/>
    <dgm:cxn modelId="{181BEB0C-D6E1-4323-B4FF-AFE94E88F5D4}" type="presOf" srcId="{A3EFE5E4-0966-48B1-839A-15BE7BB06D23}" destId="{4B4ECBE0-D1F0-46B6-9669-F0E18BC0A4FC}" srcOrd="0" destOrd="0" presId="urn:microsoft.com/office/officeart/2005/8/layout/radial6"/>
    <dgm:cxn modelId="{D5E98B0F-A68D-4619-90F4-82F18FC7D24D}" type="presOf" srcId="{FB40DABA-524C-4549-B3F6-AF92C91E9B6E}" destId="{76F7F2DA-9B07-439B-B4A0-DEE068826F22}" srcOrd="0" destOrd="0" presId="urn:microsoft.com/office/officeart/2005/8/layout/radial6"/>
    <dgm:cxn modelId="{8C3C542D-0F68-41A0-AD10-C839AAF19079}" type="presOf" srcId="{022B0A24-7A16-4F6D-A3E9-1B4DF90AAFFC}" destId="{57F7A2A9-8467-4E9A-A627-67A072059DFF}" srcOrd="0" destOrd="0" presId="urn:microsoft.com/office/officeart/2005/8/layout/radial6"/>
    <dgm:cxn modelId="{03ED8A31-F613-43AF-A1EC-7642AE9E8718}" type="presOf" srcId="{6C2FDF2C-8394-4E5E-890A-77F7298E273A}" destId="{60F47FE3-ADC0-40AD-AFB4-632D2329BFAD}" srcOrd="0" destOrd="0" presId="urn:microsoft.com/office/officeart/2005/8/layout/radial6"/>
    <dgm:cxn modelId="{72190F33-AEEE-415F-9B4C-C5D64BAA4771}" type="presOf" srcId="{D40D9D16-6D35-43D3-BABD-CEA608A5D1B7}" destId="{34C39E2A-52DC-4475-BE4F-D8584C3B6546}" srcOrd="0" destOrd="0" presId="urn:microsoft.com/office/officeart/2005/8/layout/radial6"/>
    <dgm:cxn modelId="{9B777D33-CF53-42EF-807B-819C71DFA8AE}" type="presOf" srcId="{0CC51D6E-BDCA-40E0-8479-4BC87B083AA4}" destId="{F59E1A96-1B3B-4ED1-8B66-5D293E3CB8DC}" srcOrd="0" destOrd="0" presId="urn:microsoft.com/office/officeart/2005/8/layout/radial6"/>
    <dgm:cxn modelId="{B233B634-1540-4588-ABD9-0983C4359C06}" type="presOf" srcId="{2B103EEA-3D04-4200-A8F0-5F83DC0473AF}" destId="{1AC8F59F-1370-4D8C-8AF9-479C2B533A81}" srcOrd="0" destOrd="0" presId="urn:microsoft.com/office/officeart/2005/8/layout/radial6"/>
    <dgm:cxn modelId="{22F0153F-30E9-4749-976B-ABBD42210C14}" srcId="{6FCE4AE4-D8E4-40DA-9500-F26334FC5ADB}" destId="{62E91979-5D52-49E1-B0E4-3A779233CDC3}" srcOrd="0" destOrd="0" parTransId="{C3DFD73D-AA7F-4787-A255-5CA938E5D7C3}" sibTransId="{41F3F508-FE81-454F-8AEB-08ED91659095}"/>
    <dgm:cxn modelId="{B4E99A40-9D4F-4142-881E-F0332D98032C}" srcId="{62E91979-5D52-49E1-B0E4-3A779233CDC3}" destId="{2B103EEA-3D04-4200-A8F0-5F83DC0473AF}" srcOrd="4" destOrd="0" parTransId="{5DEA2126-D23D-4C75-81E2-C8E07D5097A8}" sibTransId="{FB40DABA-524C-4549-B3F6-AF92C91E9B6E}"/>
    <dgm:cxn modelId="{25EB5761-B5D7-4A99-BA9A-8CBACDDF4332}" srcId="{62E91979-5D52-49E1-B0E4-3A779233CDC3}" destId="{AC0B60BB-36B2-4170-923E-E72ADAE6FC55}" srcOrd="3" destOrd="0" parTransId="{9A7FCED7-AF72-426E-BDA3-F63163277F23}" sibTransId="{D40D9D16-6D35-43D3-BABD-CEA608A5D1B7}"/>
    <dgm:cxn modelId="{0D05F547-CC4E-441A-AF52-78E54178D601}" srcId="{62E91979-5D52-49E1-B0E4-3A779233CDC3}" destId="{0C1F051F-969F-44B9-B126-5995CE236F2A}" srcOrd="5" destOrd="0" parTransId="{07223EC6-8DE3-42DC-BB3B-E3144CF9417F}" sibTransId="{6C2FDF2C-8394-4E5E-890A-77F7298E273A}"/>
    <dgm:cxn modelId="{0C179A49-1F27-410E-8159-7B576ECF6438}" type="presOf" srcId="{E22E7F3E-E88E-476F-BDE5-274E30848D3B}" destId="{0266A5C7-1D15-49F3-B303-D36B242EFBDF}" srcOrd="0" destOrd="0" presId="urn:microsoft.com/office/officeart/2005/8/layout/radial6"/>
    <dgm:cxn modelId="{512ABA7D-8073-4757-B453-8DB2335D6826}" type="presOf" srcId="{76CC184F-C7AF-4F25-9477-33648D81680D}" destId="{EBE048C1-4193-41CD-8215-C0F0EFA60F02}" srcOrd="0" destOrd="0" presId="urn:microsoft.com/office/officeart/2005/8/layout/radial6"/>
    <dgm:cxn modelId="{3A2DE282-2920-4D8A-BEEE-91D4D05A3417}" type="presOf" srcId="{43FE4A57-4AA2-47CC-9D9A-CCA8F8361238}" destId="{3598352A-0ED4-4192-BC8C-C056430D25F9}" srcOrd="0" destOrd="0" presId="urn:microsoft.com/office/officeart/2005/8/layout/radial6"/>
    <dgm:cxn modelId="{F89DCF85-32DD-415F-8EFC-2E105AE7C861}" type="presOf" srcId="{0C1F051F-969F-44B9-B126-5995CE236F2A}" destId="{1A43E58D-FE8F-4A43-9600-3AC3A77DA0B4}" srcOrd="0" destOrd="0" presId="urn:microsoft.com/office/officeart/2005/8/layout/radial6"/>
    <dgm:cxn modelId="{5DEA6A9F-70AA-4BE7-9661-669C10727B5A}" type="presOf" srcId="{3C1DF9C8-9799-4D71-9FEA-D2FB1883CF4A}" destId="{F9EE2117-AC0C-49FD-A6D9-4E6A4B0293B7}" srcOrd="0" destOrd="0" presId="urn:microsoft.com/office/officeart/2005/8/layout/radial6"/>
    <dgm:cxn modelId="{7EAEADAC-0DC5-4AFD-A2C7-C205C30181CE}" srcId="{62E91979-5D52-49E1-B0E4-3A779233CDC3}" destId="{3B973A09-4583-4744-A018-EF634BB5EB3C}" srcOrd="6" destOrd="0" parTransId="{C2151B7B-FD79-4B4B-8A33-56D383C758F2}" sibTransId="{022B0A24-7A16-4F6D-A3E9-1B4DF90AAFFC}"/>
    <dgm:cxn modelId="{43640FB3-F880-4C74-BDC2-96AE1787FFC7}" type="presOf" srcId="{AC0B60BB-36B2-4170-923E-E72ADAE6FC55}" destId="{295921D8-FF1A-4366-B0C0-7FFEC1C4B6F1}" srcOrd="0" destOrd="0" presId="urn:microsoft.com/office/officeart/2005/8/layout/radial6"/>
    <dgm:cxn modelId="{7D9663B9-DBC7-4E44-96F9-2D3FEBCBAFBD}" type="presOf" srcId="{6FCE4AE4-D8E4-40DA-9500-F26334FC5ADB}" destId="{15EE9FBD-73AE-4EEC-A253-939EBDB55FD9}" srcOrd="0" destOrd="0" presId="urn:microsoft.com/office/officeart/2005/8/layout/radial6"/>
    <dgm:cxn modelId="{C87D79D7-F910-4595-B60A-8E353BD234A9}" srcId="{62E91979-5D52-49E1-B0E4-3A779233CDC3}" destId="{43FE4A57-4AA2-47CC-9D9A-CCA8F8361238}" srcOrd="0" destOrd="0" parTransId="{2710C12A-EEE9-4FEC-A622-F0D8A29F5474}" sibTransId="{0CC51D6E-BDCA-40E0-8479-4BC87B083AA4}"/>
    <dgm:cxn modelId="{6B4B7BDA-85A4-4174-A16C-B5DC9A6E8BC5}" type="presOf" srcId="{3B973A09-4583-4744-A018-EF634BB5EB3C}" destId="{120ED909-DE58-4C16-87E9-672107BA4E74}" srcOrd="0" destOrd="0" presId="urn:microsoft.com/office/officeart/2005/8/layout/radial6"/>
    <dgm:cxn modelId="{DBFC7EE2-7423-4854-864F-4FF81C7B50C0}" srcId="{62E91979-5D52-49E1-B0E4-3A779233CDC3}" destId="{A3EFE5E4-0966-48B1-839A-15BE7BB06D23}" srcOrd="2" destOrd="0" parTransId="{027DF157-7189-4C0A-AE50-4A1D7B9A3C20}" sibTransId="{3C1DF9C8-9799-4D71-9FEA-D2FB1883CF4A}"/>
    <dgm:cxn modelId="{5D088FFD-B77F-4E21-A6F3-292C95141E75}" type="presOf" srcId="{62E91979-5D52-49E1-B0E4-3A779233CDC3}" destId="{9BE3EA89-1E09-4D7D-B359-DB2CB581EC78}" srcOrd="0" destOrd="0" presId="urn:microsoft.com/office/officeart/2005/8/layout/radial6"/>
    <dgm:cxn modelId="{2F707F9C-73AA-400E-A642-F5AC3702B3B0}" type="presParOf" srcId="{15EE9FBD-73AE-4EEC-A253-939EBDB55FD9}" destId="{9BE3EA89-1E09-4D7D-B359-DB2CB581EC78}" srcOrd="0" destOrd="0" presId="urn:microsoft.com/office/officeart/2005/8/layout/radial6"/>
    <dgm:cxn modelId="{5FC96C92-F361-4866-8685-C177EA9F5249}" type="presParOf" srcId="{15EE9FBD-73AE-4EEC-A253-939EBDB55FD9}" destId="{3598352A-0ED4-4192-BC8C-C056430D25F9}" srcOrd="1" destOrd="0" presId="urn:microsoft.com/office/officeart/2005/8/layout/radial6"/>
    <dgm:cxn modelId="{0328038F-524D-433F-893B-6F86EC1D1F6E}" type="presParOf" srcId="{15EE9FBD-73AE-4EEC-A253-939EBDB55FD9}" destId="{FF734CA5-2AF4-42F4-9DDB-00DC4BEC2AB4}" srcOrd="2" destOrd="0" presId="urn:microsoft.com/office/officeart/2005/8/layout/radial6"/>
    <dgm:cxn modelId="{CEDC44E0-22EC-4873-BFF4-551B85A4B3B2}" type="presParOf" srcId="{15EE9FBD-73AE-4EEC-A253-939EBDB55FD9}" destId="{F59E1A96-1B3B-4ED1-8B66-5D293E3CB8DC}" srcOrd="3" destOrd="0" presId="urn:microsoft.com/office/officeart/2005/8/layout/radial6"/>
    <dgm:cxn modelId="{ECBF8A32-DCCA-4ED6-ADB6-52CD62C19D83}" type="presParOf" srcId="{15EE9FBD-73AE-4EEC-A253-939EBDB55FD9}" destId="{0266A5C7-1D15-49F3-B303-D36B242EFBDF}" srcOrd="4" destOrd="0" presId="urn:microsoft.com/office/officeart/2005/8/layout/radial6"/>
    <dgm:cxn modelId="{2BF0D2A9-FEC5-496D-B18A-A4BAA5F15452}" type="presParOf" srcId="{15EE9FBD-73AE-4EEC-A253-939EBDB55FD9}" destId="{4362032F-237D-434E-8997-8BFCC6ACFAD9}" srcOrd="5" destOrd="0" presId="urn:microsoft.com/office/officeart/2005/8/layout/radial6"/>
    <dgm:cxn modelId="{C212866D-EEA6-4FA6-90C1-EDBEAFE93B0C}" type="presParOf" srcId="{15EE9FBD-73AE-4EEC-A253-939EBDB55FD9}" destId="{EBE048C1-4193-41CD-8215-C0F0EFA60F02}" srcOrd="6" destOrd="0" presId="urn:microsoft.com/office/officeart/2005/8/layout/radial6"/>
    <dgm:cxn modelId="{6B46E6C3-07B0-478C-BFED-AB6662686AD9}" type="presParOf" srcId="{15EE9FBD-73AE-4EEC-A253-939EBDB55FD9}" destId="{4B4ECBE0-D1F0-46B6-9669-F0E18BC0A4FC}" srcOrd="7" destOrd="0" presId="urn:microsoft.com/office/officeart/2005/8/layout/radial6"/>
    <dgm:cxn modelId="{3658FF88-8E12-4D42-BE24-2D66E3E189CC}" type="presParOf" srcId="{15EE9FBD-73AE-4EEC-A253-939EBDB55FD9}" destId="{E9813B05-128B-4673-8E35-8CA95CD7BA4B}" srcOrd="8" destOrd="0" presId="urn:microsoft.com/office/officeart/2005/8/layout/radial6"/>
    <dgm:cxn modelId="{AB0818DC-AC6D-483C-97B3-625B7B01B4A1}" type="presParOf" srcId="{15EE9FBD-73AE-4EEC-A253-939EBDB55FD9}" destId="{F9EE2117-AC0C-49FD-A6D9-4E6A4B0293B7}" srcOrd="9" destOrd="0" presId="urn:microsoft.com/office/officeart/2005/8/layout/radial6"/>
    <dgm:cxn modelId="{B08CEFDB-5218-43B0-AC13-124E2E8A6175}" type="presParOf" srcId="{15EE9FBD-73AE-4EEC-A253-939EBDB55FD9}" destId="{295921D8-FF1A-4366-B0C0-7FFEC1C4B6F1}" srcOrd="10" destOrd="0" presId="urn:microsoft.com/office/officeart/2005/8/layout/radial6"/>
    <dgm:cxn modelId="{30F221F0-A8AB-4D45-9F12-D8514B2213B2}" type="presParOf" srcId="{15EE9FBD-73AE-4EEC-A253-939EBDB55FD9}" destId="{B45F47D5-A711-4669-A669-063413669497}" srcOrd="11" destOrd="0" presId="urn:microsoft.com/office/officeart/2005/8/layout/radial6"/>
    <dgm:cxn modelId="{15DFD2C3-6BFE-4866-899A-30553E6BD4B5}" type="presParOf" srcId="{15EE9FBD-73AE-4EEC-A253-939EBDB55FD9}" destId="{34C39E2A-52DC-4475-BE4F-D8584C3B6546}" srcOrd="12" destOrd="0" presId="urn:microsoft.com/office/officeart/2005/8/layout/radial6"/>
    <dgm:cxn modelId="{841F25C3-41A6-4E37-9EF1-6061A27230AA}" type="presParOf" srcId="{15EE9FBD-73AE-4EEC-A253-939EBDB55FD9}" destId="{1AC8F59F-1370-4D8C-8AF9-479C2B533A81}" srcOrd="13" destOrd="0" presId="urn:microsoft.com/office/officeart/2005/8/layout/radial6"/>
    <dgm:cxn modelId="{422AEA88-D412-4CFB-87F0-FBB400F2A38B}" type="presParOf" srcId="{15EE9FBD-73AE-4EEC-A253-939EBDB55FD9}" destId="{44F36FD7-E4D5-4C83-8E6E-4699C17C4E39}" srcOrd="14" destOrd="0" presId="urn:microsoft.com/office/officeart/2005/8/layout/radial6"/>
    <dgm:cxn modelId="{52F05C8C-7189-4927-B54E-0D64055269C9}" type="presParOf" srcId="{15EE9FBD-73AE-4EEC-A253-939EBDB55FD9}" destId="{76F7F2DA-9B07-439B-B4A0-DEE068826F22}" srcOrd="15" destOrd="0" presId="urn:microsoft.com/office/officeart/2005/8/layout/radial6"/>
    <dgm:cxn modelId="{D066A00B-5187-478B-851D-681E9EE756B3}" type="presParOf" srcId="{15EE9FBD-73AE-4EEC-A253-939EBDB55FD9}" destId="{1A43E58D-FE8F-4A43-9600-3AC3A77DA0B4}" srcOrd="16" destOrd="0" presId="urn:microsoft.com/office/officeart/2005/8/layout/radial6"/>
    <dgm:cxn modelId="{F5173C0A-38E4-44F2-B747-9AD37C1B8242}" type="presParOf" srcId="{15EE9FBD-73AE-4EEC-A253-939EBDB55FD9}" destId="{E3E593D3-4DA8-44E8-B44F-362110A3328A}" srcOrd="17" destOrd="0" presId="urn:microsoft.com/office/officeart/2005/8/layout/radial6"/>
    <dgm:cxn modelId="{3E5A0EEA-277B-4B74-A965-88FDC167B047}" type="presParOf" srcId="{15EE9FBD-73AE-4EEC-A253-939EBDB55FD9}" destId="{60F47FE3-ADC0-40AD-AFB4-632D2329BFAD}" srcOrd="18" destOrd="0" presId="urn:microsoft.com/office/officeart/2005/8/layout/radial6"/>
    <dgm:cxn modelId="{49D976DF-1850-4917-860B-C62A0DD6B38B}" type="presParOf" srcId="{15EE9FBD-73AE-4EEC-A253-939EBDB55FD9}" destId="{120ED909-DE58-4C16-87E9-672107BA4E74}" srcOrd="19" destOrd="0" presId="urn:microsoft.com/office/officeart/2005/8/layout/radial6"/>
    <dgm:cxn modelId="{2BB6E8A3-59BA-46C0-9028-6EF58FD623AB}" type="presParOf" srcId="{15EE9FBD-73AE-4EEC-A253-939EBDB55FD9}" destId="{3A93CD19-D20B-450F-8FFE-F4DFD19984B6}" srcOrd="20" destOrd="0" presId="urn:microsoft.com/office/officeart/2005/8/layout/radial6"/>
    <dgm:cxn modelId="{D58B63A4-575D-4716-AC65-7D8645D9643D}" type="presParOf" srcId="{15EE9FBD-73AE-4EEC-A253-939EBDB55FD9}" destId="{57F7A2A9-8467-4E9A-A627-67A072059DFF}" srcOrd="21"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F3250F-9356-4434-83BD-F47372761BB6}">
      <dsp:nvSpPr>
        <dsp:cNvPr id="0" name=""/>
        <dsp:cNvSpPr/>
      </dsp:nvSpPr>
      <dsp:spPr>
        <a:xfrm>
          <a:off x="2467850" y="1345709"/>
          <a:ext cx="3544176" cy="2980905"/>
        </a:xfrm>
        <a:prstGeom prst="rect">
          <a:avLst/>
        </a:prstGeom>
        <a:blipFill dpi="0" rotWithShape="1">
          <a:blip xmlns:r="http://schemas.openxmlformats.org/officeDocument/2006/relationships" r:embed="rId1" cstate="print">
            <a:extLst>
              <a:ext uri="{28A0092B-C50C-407E-A947-70E740481C1C}">
                <a14:useLocalDpi xmlns:a14="http://schemas.microsoft.com/office/drawing/2010/main" val="0"/>
              </a:ext>
            </a:extLst>
          </a:blip>
          <a:srcRect/>
          <a:stretch>
            <a:fillRect l="20105" r="20105"/>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E2039B-3796-454E-9A77-4F4E5A5B265B}">
      <dsp:nvSpPr>
        <dsp:cNvPr id="0" name=""/>
        <dsp:cNvSpPr/>
      </dsp:nvSpPr>
      <dsp:spPr>
        <a:xfrm>
          <a:off x="521744" y="1994559"/>
          <a:ext cx="3172363" cy="312935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sz="1400" b="1" kern="1200" dirty="0"/>
            <a:t>VCE and VCAL Administrative Handbook</a:t>
          </a:r>
        </a:p>
      </dsp:txBody>
      <dsp:txXfrm>
        <a:off x="521744" y="1994559"/>
        <a:ext cx="3172363" cy="3129356"/>
      </dsp:txXfrm>
    </dsp:sp>
    <dsp:sp modelId="{82BEF0FA-482C-408C-A4E4-35EC87F27B69}">
      <dsp:nvSpPr>
        <dsp:cNvPr id="0" name=""/>
        <dsp:cNvSpPr/>
      </dsp:nvSpPr>
      <dsp:spPr>
        <a:xfrm>
          <a:off x="9162836" y="1420059"/>
          <a:ext cx="2025638" cy="2641231"/>
        </a:xfrm>
        <a:prstGeom prst="rect">
          <a:avLst/>
        </a:prstGeom>
        <a:blipFill rotWithShape="1">
          <a:blip xmlns:r="http://schemas.openxmlformats.org/officeDocument/2006/relationships" r:embed="rId2"/>
          <a:srcRect/>
          <a:stretch>
            <a:fillRect t="-4000" b="-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E2C9B5-3C28-40FE-B6AD-1EC4FC732E7E}">
      <dsp:nvSpPr>
        <dsp:cNvPr id="0" name=""/>
        <dsp:cNvSpPr/>
      </dsp:nvSpPr>
      <dsp:spPr>
        <a:xfrm>
          <a:off x="6672045" y="1962256"/>
          <a:ext cx="2818184" cy="317163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AU" sz="1600" b="1" kern="1200" dirty="0"/>
            <a:t>VCE Physics                 Study Design 2023-2027</a:t>
          </a:r>
        </a:p>
      </dsp:txBody>
      <dsp:txXfrm>
        <a:off x="6672045" y="1962256"/>
        <a:ext cx="2818184" cy="31716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0359E3-0EF6-46FE-8FB5-22413F729741}">
      <dsp:nvSpPr>
        <dsp:cNvPr id="0" name=""/>
        <dsp:cNvSpPr/>
      </dsp:nvSpPr>
      <dsp:spPr>
        <a:xfrm>
          <a:off x="1517450" y="74069"/>
          <a:ext cx="8456341" cy="1189880"/>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AU" sz="4400" kern="1200" dirty="0"/>
            <a:t>Scope of study, Rationale, Aims</a:t>
          </a:r>
        </a:p>
      </dsp:txBody>
      <dsp:txXfrm>
        <a:off x="1552300" y="108919"/>
        <a:ext cx="8386641" cy="1120180"/>
      </dsp:txXfrm>
    </dsp:sp>
    <dsp:sp modelId="{8D50D55B-861E-431B-8C67-B5FA0BE39E87}">
      <dsp:nvSpPr>
        <dsp:cNvPr id="0" name=""/>
        <dsp:cNvSpPr/>
      </dsp:nvSpPr>
      <dsp:spPr>
        <a:xfrm>
          <a:off x="0" y="1338633"/>
          <a:ext cx="4069099" cy="1189880"/>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AU" sz="3600" kern="1200" dirty="0"/>
            <a:t>Cross-study specifications</a:t>
          </a:r>
        </a:p>
      </dsp:txBody>
      <dsp:txXfrm>
        <a:off x="34850" y="1373483"/>
        <a:ext cx="3999399" cy="1120180"/>
      </dsp:txXfrm>
    </dsp:sp>
    <dsp:sp modelId="{4EBB1FE0-5A88-43C3-82B8-DF836D0A39FF}">
      <dsp:nvSpPr>
        <dsp:cNvPr id="0" name=""/>
        <dsp:cNvSpPr/>
      </dsp:nvSpPr>
      <dsp:spPr>
        <a:xfrm>
          <a:off x="703195" y="2724886"/>
          <a:ext cx="1175184" cy="1189880"/>
        </a:xfrm>
        <a:prstGeom prst="roundRect">
          <a:avLst>
            <a:gd name="adj" fmla="val 10000"/>
          </a:avLst>
        </a:prstGeom>
        <a:solidFill>
          <a:schemeClr val="accent6">
            <a:lumMod val="75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AU" sz="2400" b="1" kern="1200" dirty="0"/>
            <a:t>4 Units</a:t>
          </a:r>
        </a:p>
      </dsp:txBody>
      <dsp:txXfrm>
        <a:off x="737615" y="2759306"/>
        <a:ext cx="1106344" cy="1121040"/>
      </dsp:txXfrm>
    </dsp:sp>
    <dsp:sp modelId="{22E2EFB4-825A-4C3D-81D1-1D7E9A51CBF7}">
      <dsp:nvSpPr>
        <dsp:cNvPr id="0" name=""/>
        <dsp:cNvSpPr/>
      </dsp:nvSpPr>
      <dsp:spPr>
        <a:xfrm>
          <a:off x="3707152" y="2772519"/>
          <a:ext cx="3005097" cy="1189880"/>
        </a:xfrm>
        <a:prstGeom prst="roundRect">
          <a:avLst>
            <a:gd name="adj" fmla="val 10000"/>
          </a:avLst>
        </a:prstGeom>
        <a:solidFill>
          <a:schemeClr val="accent6">
            <a:lumMod val="75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AU" sz="2000" b="1" kern="1200" dirty="0"/>
            <a:t>11 Areas of Study</a:t>
          </a:r>
        </a:p>
        <a:p>
          <a:pPr marL="0" lvl="0" indent="0" algn="ctr" defTabSz="889000">
            <a:lnSpc>
              <a:spcPct val="90000"/>
            </a:lnSpc>
            <a:spcBef>
              <a:spcPct val="0"/>
            </a:spcBef>
            <a:spcAft>
              <a:spcPct val="35000"/>
            </a:spcAft>
            <a:buNone/>
          </a:pPr>
          <a:r>
            <a:rPr lang="en-AU" sz="1700" kern="1200" dirty="0"/>
            <a:t>Key Knowledge (and relevant Key Science Skills)</a:t>
          </a:r>
        </a:p>
      </dsp:txBody>
      <dsp:txXfrm>
        <a:off x="3742002" y="2807369"/>
        <a:ext cx="2935397" cy="1120180"/>
      </dsp:txXfrm>
    </dsp:sp>
    <dsp:sp modelId="{3EE43D69-7F89-4753-B588-89BF2179132A}">
      <dsp:nvSpPr>
        <dsp:cNvPr id="0" name=""/>
        <dsp:cNvSpPr/>
      </dsp:nvSpPr>
      <dsp:spPr>
        <a:xfrm>
          <a:off x="8461941" y="1348162"/>
          <a:ext cx="2620157" cy="1189880"/>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AU" sz="3100" kern="1200" dirty="0"/>
            <a:t>Terms used in this study</a:t>
          </a:r>
        </a:p>
      </dsp:txBody>
      <dsp:txXfrm>
        <a:off x="8496791" y="1383012"/>
        <a:ext cx="2550457" cy="1120180"/>
      </dsp:txXfrm>
    </dsp:sp>
    <dsp:sp modelId="{CB9BA43D-3FE5-4CE9-8287-A44B3416AA96}">
      <dsp:nvSpPr>
        <dsp:cNvPr id="0" name=""/>
        <dsp:cNvSpPr/>
      </dsp:nvSpPr>
      <dsp:spPr>
        <a:xfrm>
          <a:off x="8671350" y="2772519"/>
          <a:ext cx="2674203" cy="1189880"/>
        </a:xfrm>
        <a:prstGeom prst="roundRect">
          <a:avLst>
            <a:gd name="adj" fmla="val 10000"/>
          </a:avLst>
        </a:prstGeom>
        <a:solidFill>
          <a:schemeClr val="accent6">
            <a:lumMod val="75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AU" sz="1500" b="1" kern="1200" dirty="0"/>
            <a:t>Assessment</a:t>
          </a:r>
        </a:p>
        <a:p>
          <a:pPr marL="0" lvl="0" indent="0" algn="ctr" defTabSz="666750">
            <a:lnSpc>
              <a:spcPct val="90000"/>
            </a:lnSpc>
            <a:spcBef>
              <a:spcPct val="0"/>
            </a:spcBef>
            <a:spcAft>
              <a:spcPct val="35000"/>
            </a:spcAft>
            <a:buFont typeface="Arial" panose="020B0604020202020204" pitchFamily="34" charset="0"/>
            <a:buNone/>
          </a:pPr>
          <a:r>
            <a:rPr lang="en-AU" sz="1500" kern="1200" dirty="0"/>
            <a:t>1. Satisfactory completion- certification</a:t>
          </a:r>
        </a:p>
        <a:p>
          <a:pPr marL="0" lvl="0" indent="0" algn="ctr" defTabSz="666750">
            <a:lnSpc>
              <a:spcPct val="90000"/>
            </a:lnSpc>
            <a:spcBef>
              <a:spcPct val="0"/>
            </a:spcBef>
            <a:spcAft>
              <a:spcPct val="35000"/>
            </a:spcAft>
            <a:buFont typeface="Arial" panose="020B0604020202020204" pitchFamily="34" charset="0"/>
            <a:buNone/>
          </a:pPr>
          <a:r>
            <a:rPr lang="en-AU" sz="1500" kern="1200" dirty="0"/>
            <a:t>2. Levels of achievement </a:t>
          </a:r>
        </a:p>
      </dsp:txBody>
      <dsp:txXfrm>
        <a:off x="8706200" y="2807369"/>
        <a:ext cx="2604503" cy="1120180"/>
      </dsp:txXfrm>
    </dsp:sp>
    <dsp:sp modelId="{EF686C45-2C4C-42AA-9D58-7A567251EEDC}">
      <dsp:nvSpPr>
        <dsp:cNvPr id="0" name=""/>
        <dsp:cNvSpPr/>
      </dsp:nvSpPr>
      <dsp:spPr>
        <a:xfrm>
          <a:off x="4709071" y="1338010"/>
          <a:ext cx="2958291" cy="1189880"/>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AU" sz="3100" kern="1200" dirty="0"/>
            <a:t>Characteristics of this study</a:t>
          </a:r>
          <a:endParaRPr lang="en-US" sz="3100" kern="1200" dirty="0"/>
        </a:p>
      </dsp:txBody>
      <dsp:txXfrm>
        <a:off x="4743921" y="1372860"/>
        <a:ext cx="2888591" cy="11201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F7A2A9-8467-4E9A-A627-67A072059DFF}">
      <dsp:nvSpPr>
        <dsp:cNvPr id="0" name=""/>
        <dsp:cNvSpPr/>
      </dsp:nvSpPr>
      <dsp:spPr>
        <a:xfrm>
          <a:off x="3388031" y="632945"/>
          <a:ext cx="5026825" cy="5026825"/>
        </a:xfrm>
        <a:prstGeom prst="blockArc">
          <a:avLst>
            <a:gd name="adj1" fmla="val 13114286"/>
            <a:gd name="adj2" fmla="val 16200000"/>
            <a:gd name="adj3" fmla="val 3906"/>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0F47FE3-ADC0-40AD-AFB4-632D2329BFAD}">
      <dsp:nvSpPr>
        <dsp:cNvPr id="0" name=""/>
        <dsp:cNvSpPr/>
      </dsp:nvSpPr>
      <dsp:spPr>
        <a:xfrm>
          <a:off x="3388031" y="632945"/>
          <a:ext cx="5026825" cy="5026825"/>
        </a:xfrm>
        <a:prstGeom prst="blockArc">
          <a:avLst>
            <a:gd name="adj1" fmla="val 10028571"/>
            <a:gd name="adj2" fmla="val 13114286"/>
            <a:gd name="adj3" fmla="val 3906"/>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6F7F2DA-9B07-439B-B4A0-DEE068826F22}">
      <dsp:nvSpPr>
        <dsp:cNvPr id="0" name=""/>
        <dsp:cNvSpPr/>
      </dsp:nvSpPr>
      <dsp:spPr>
        <a:xfrm>
          <a:off x="3388031" y="632945"/>
          <a:ext cx="5026825" cy="5026825"/>
        </a:xfrm>
        <a:prstGeom prst="blockArc">
          <a:avLst>
            <a:gd name="adj1" fmla="val 6942857"/>
            <a:gd name="adj2" fmla="val 10028571"/>
            <a:gd name="adj3" fmla="val 3906"/>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4C39E2A-52DC-4475-BE4F-D8584C3B6546}">
      <dsp:nvSpPr>
        <dsp:cNvPr id="0" name=""/>
        <dsp:cNvSpPr/>
      </dsp:nvSpPr>
      <dsp:spPr>
        <a:xfrm>
          <a:off x="3388031" y="632945"/>
          <a:ext cx="5026825" cy="5026825"/>
        </a:xfrm>
        <a:prstGeom prst="blockArc">
          <a:avLst>
            <a:gd name="adj1" fmla="val 3857143"/>
            <a:gd name="adj2" fmla="val 6942857"/>
            <a:gd name="adj3" fmla="val 3906"/>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EE2117-AC0C-49FD-A6D9-4E6A4B0293B7}">
      <dsp:nvSpPr>
        <dsp:cNvPr id="0" name=""/>
        <dsp:cNvSpPr/>
      </dsp:nvSpPr>
      <dsp:spPr>
        <a:xfrm>
          <a:off x="3388031" y="632945"/>
          <a:ext cx="5026825" cy="5026825"/>
        </a:xfrm>
        <a:prstGeom prst="blockArc">
          <a:avLst>
            <a:gd name="adj1" fmla="val 771429"/>
            <a:gd name="adj2" fmla="val 3857143"/>
            <a:gd name="adj3" fmla="val 3906"/>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E048C1-4193-41CD-8215-C0F0EFA60F02}">
      <dsp:nvSpPr>
        <dsp:cNvPr id="0" name=""/>
        <dsp:cNvSpPr/>
      </dsp:nvSpPr>
      <dsp:spPr>
        <a:xfrm>
          <a:off x="3388031" y="632945"/>
          <a:ext cx="5026825" cy="5026825"/>
        </a:xfrm>
        <a:prstGeom prst="blockArc">
          <a:avLst>
            <a:gd name="adj1" fmla="val 19285714"/>
            <a:gd name="adj2" fmla="val 771429"/>
            <a:gd name="adj3" fmla="val 3906"/>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59E1A96-1B3B-4ED1-8B66-5D293E3CB8DC}">
      <dsp:nvSpPr>
        <dsp:cNvPr id="0" name=""/>
        <dsp:cNvSpPr/>
      </dsp:nvSpPr>
      <dsp:spPr>
        <a:xfrm>
          <a:off x="3388031" y="632945"/>
          <a:ext cx="5026825" cy="5026825"/>
        </a:xfrm>
        <a:prstGeom prst="blockArc">
          <a:avLst>
            <a:gd name="adj1" fmla="val 16200000"/>
            <a:gd name="adj2" fmla="val 19285714"/>
            <a:gd name="adj3" fmla="val 3906"/>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E3EA89-1E09-4D7D-B359-DB2CB581EC78}">
      <dsp:nvSpPr>
        <dsp:cNvPr id="0" name=""/>
        <dsp:cNvSpPr/>
      </dsp:nvSpPr>
      <dsp:spPr>
        <a:xfrm>
          <a:off x="4927475" y="2172389"/>
          <a:ext cx="1947937" cy="194793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AU" sz="2800" kern="1200" dirty="0"/>
            <a:t>Key Science Skills</a:t>
          </a:r>
        </a:p>
      </dsp:txBody>
      <dsp:txXfrm>
        <a:off x="5212744" y="2457658"/>
        <a:ext cx="1377399" cy="1377399"/>
      </dsp:txXfrm>
    </dsp:sp>
    <dsp:sp modelId="{3598352A-0ED4-4192-BC8C-C056430D25F9}">
      <dsp:nvSpPr>
        <dsp:cNvPr id="0" name=""/>
        <dsp:cNvSpPr/>
      </dsp:nvSpPr>
      <dsp:spPr>
        <a:xfrm>
          <a:off x="5219665" y="255"/>
          <a:ext cx="1363556" cy="1363556"/>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AU" sz="1100" kern="1200" dirty="0"/>
            <a:t>Develop aim and questions, formulate hypotheses and make predictions</a:t>
          </a:r>
        </a:p>
      </dsp:txBody>
      <dsp:txXfrm>
        <a:off x="5419353" y="199943"/>
        <a:ext cx="964180" cy="964180"/>
      </dsp:txXfrm>
    </dsp:sp>
    <dsp:sp modelId="{0266A5C7-1D15-49F3-B303-D36B242EFBDF}">
      <dsp:nvSpPr>
        <dsp:cNvPr id="0" name=""/>
        <dsp:cNvSpPr/>
      </dsp:nvSpPr>
      <dsp:spPr>
        <a:xfrm>
          <a:off x="7146352" y="928099"/>
          <a:ext cx="1363556" cy="1363556"/>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AU" sz="1100" kern="1200" dirty="0"/>
            <a:t>Plan and conduct investigations</a:t>
          </a:r>
        </a:p>
      </dsp:txBody>
      <dsp:txXfrm>
        <a:off x="7346040" y="1127787"/>
        <a:ext cx="964180" cy="964180"/>
      </dsp:txXfrm>
    </dsp:sp>
    <dsp:sp modelId="{4B4ECBE0-D1F0-46B6-9669-F0E18BC0A4FC}">
      <dsp:nvSpPr>
        <dsp:cNvPr id="0" name=""/>
        <dsp:cNvSpPr/>
      </dsp:nvSpPr>
      <dsp:spPr>
        <a:xfrm>
          <a:off x="7622204" y="3012944"/>
          <a:ext cx="1363556" cy="1363556"/>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AU" sz="1100" kern="1200" dirty="0"/>
            <a:t>Comply with safety and ethical guidelines</a:t>
          </a:r>
        </a:p>
      </dsp:txBody>
      <dsp:txXfrm>
        <a:off x="7821892" y="3212632"/>
        <a:ext cx="964180" cy="964180"/>
      </dsp:txXfrm>
    </dsp:sp>
    <dsp:sp modelId="{295921D8-FF1A-4366-B0C0-7FFEC1C4B6F1}">
      <dsp:nvSpPr>
        <dsp:cNvPr id="0" name=""/>
        <dsp:cNvSpPr/>
      </dsp:nvSpPr>
      <dsp:spPr>
        <a:xfrm>
          <a:off x="6288896" y="4684860"/>
          <a:ext cx="1363556" cy="1363556"/>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AU" sz="1100" kern="1200" dirty="0"/>
            <a:t>Generate, collate and record data</a:t>
          </a:r>
        </a:p>
      </dsp:txBody>
      <dsp:txXfrm>
        <a:off x="6488584" y="4884548"/>
        <a:ext cx="964180" cy="964180"/>
      </dsp:txXfrm>
    </dsp:sp>
    <dsp:sp modelId="{1AC8F59F-1370-4D8C-8AF9-479C2B533A81}">
      <dsp:nvSpPr>
        <dsp:cNvPr id="0" name=""/>
        <dsp:cNvSpPr/>
      </dsp:nvSpPr>
      <dsp:spPr>
        <a:xfrm>
          <a:off x="4150435" y="4684860"/>
          <a:ext cx="1363556" cy="1363556"/>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AU" sz="1100" kern="1200" dirty="0"/>
            <a:t>Analyse and evaluate data and investigation methods</a:t>
          </a:r>
        </a:p>
      </dsp:txBody>
      <dsp:txXfrm>
        <a:off x="4350123" y="4884548"/>
        <a:ext cx="964180" cy="964180"/>
      </dsp:txXfrm>
    </dsp:sp>
    <dsp:sp modelId="{1A43E58D-FE8F-4A43-9600-3AC3A77DA0B4}">
      <dsp:nvSpPr>
        <dsp:cNvPr id="0" name=""/>
        <dsp:cNvSpPr/>
      </dsp:nvSpPr>
      <dsp:spPr>
        <a:xfrm>
          <a:off x="2817127" y="3012944"/>
          <a:ext cx="1363556" cy="1363556"/>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AU" sz="1100" kern="1200" dirty="0"/>
            <a:t>Construct evidence-based arguments and draw conclusions</a:t>
          </a:r>
        </a:p>
      </dsp:txBody>
      <dsp:txXfrm>
        <a:off x="3016815" y="3212632"/>
        <a:ext cx="964180" cy="964180"/>
      </dsp:txXfrm>
    </dsp:sp>
    <dsp:sp modelId="{120ED909-DE58-4C16-87E9-672107BA4E74}">
      <dsp:nvSpPr>
        <dsp:cNvPr id="0" name=""/>
        <dsp:cNvSpPr/>
      </dsp:nvSpPr>
      <dsp:spPr>
        <a:xfrm>
          <a:off x="3292979" y="928099"/>
          <a:ext cx="1363556" cy="1363556"/>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AU" sz="1100" kern="1200" dirty="0"/>
            <a:t>Analyse, evaluate and communicate scientific ideas</a:t>
          </a:r>
        </a:p>
      </dsp:txBody>
      <dsp:txXfrm>
        <a:off x="3492667" y="1127787"/>
        <a:ext cx="964180" cy="964180"/>
      </dsp:txXfrm>
    </dsp:sp>
  </dsp:spTree>
</dsp:drawing>
</file>

<file path=ppt/diagrams/layout1.xml><?xml version="1.0" encoding="utf-8"?>
<dgm:layoutDef xmlns:dgm="http://schemas.openxmlformats.org/drawingml/2006/diagram" xmlns:a="http://schemas.openxmlformats.org/drawingml/2006/main" uniqueId="urn:microsoft.com/office/officeart/2008/layout/BendingPictureBlocks">
  <dgm:title val=""/>
  <dgm:desc val=""/>
  <dgm:catLst>
    <dgm:cat type="picture" pri="8000"/>
    <dgm:cat type="pictureconvert" pri="80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dir/>
      <dgm:resizeHandles/>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h" fact="1.61"/>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3908"/>
        </dgm:alg>
        <dgm:shape xmlns:r="http://schemas.openxmlformats.org/officeDocument/2006/relationships" r:blip="">
          <dgm:adjLst/>
        </dgm:shape>
        <dgm:choose name="Name4">
          <dgm:if name="Name5" func="var" arg="dir" op="equ" val="norm">
            <dgm:constrLst>
              <dgm:constr type="l" for="ch" forName="rect1" refType="w" fact="0.3"/>
              <dgm:constr type="t" for="ch" forName="rect1" refType="h" fact="0"/>
              <dgm:constr type="w" for="ch" forName="rect1" refType="h" fact="1.12"/>
              <dgm:constr type="h" for="ch" forName="rect1" refType="h" fact="0.942"/>
              <dgm:constr type="l" for="ch" forName="rect2" refType="w" fact="0"/>
              <dgm:constr type="t" for="ch" forName="rect2" refType="h" fact="0.396"/>
              <dgm:constr type="w" for="ch" forName="rect2" refType="h" fact="0.607"/>
              <dgm:constr type="h" for="ch" forName="rect2" refType="h" fact="0.607"/>
            </dgm:constrLst>
          </dgm:if>
          <dgm:else name="Name6">
            <dgm:constrLst>
              <dgm:constr type="l" for="ch" forName="rect1" refType="w" fact="0"/>
              <dgm:constr type="t" for="ch" forName="rect1" refType="h" fact="0"/>
              <dgm:constr type="w" for="ch" forName="rect1" refType="h" fact="1.12"/>
              <dgm:constr type="h" for="ch" forName="rect1" refType="h" fact="0.942"/>
              <dgm:constr type="l" for="ch" forName="rect2" refType="w" fact="0.63"/>
              <dgm:constr type="t" for="ch" forName="rect2" refType="h" fact="0.396"/>
              <dgm:constr type="w" for="ch" forName="rect2" refType="h" fact="0.607"/>
              <dgm:constr type="h" for="ch" forName="rect2" refType="h" fact="0.607"/>
            </dgm:constrLst>
          </dgm:else>
        </dgm:choose>
        <dgm:layoutNode name="rect1" styleLbl="bgImgPlace1">
          <dgm:alg type="sp"/>
          <dgm:shape xmlns:r="http://schemas.openxmlformats.org/officeDocument/2006/relationships" type="rect" r:blip="" blipPhldr="1">
            <dgm:adjLst/>
          </dgm:shape>
          <dgm:presOf/>
        </dgm:layoutNode>
        <dgm:layoutNode name="rect2" styleLbl="node1">
          <dgm:varLst>
            <dgm:bulletEnabled val="1"/>
          </dgm:varLst>
          <dgm:alg type="tx">
            <dgm:param type="txAnchorVertCh" val="mid"/>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BCDA110-9F6F-4535-A940-24900609B24E}" type="datetimeFigureOut">
              <a:rPr lang="en-AU" smtClean="0"/>
              <a:t>4/08/2022</a:t>
            </a:fld>
            <a:endParaRPr lang="en-AU"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AF5F9FC-620C-4B6D-A6A9-D5B8CA54C810}" type="slidenum">
              <a:rPr lang="en-AU" smtClean="0"/>
              <a:t>‹#›</a:t>
            </a:fld>
            <a:endParaRPr lang="en-AU" dirty="0"/>
          </a:p>
        </p:txBody>
      </p:sp>
    </p:spTree>
    <p:extLst>
      <p:ext uri="{BB962C8B-B14F-4D97-AF65-F5344CB8AC3E}">
        <p14:creationId xmlns:p14="http://schemas.microsoft.com/office/powerpoint/2010/main" val="2836471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F5F9FC-620C-4B6D-A6A9-D5B8CA54C810}" type="slidenum">
              <a:rPr lang="en-AU" smtClean="0"/>
              <a:t>1</a:t>
            </a:fld>
            <a:endParaRPr lang="en-AU" dirty="0"/>
          </a:p>
        </p:txBody>
      </p:sp>
    </p:spTree>
    <p:extLst>
      <p:ext uri="{BB962C8B-B14F-4D97-AF65-F5344CB8AC3E}">
        <p14:creationId xmlns:p14="http://schemas.microsoft.com/office/powerpoint/2010/main" val="2635300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F5F9FC-620C-4B6D-A6A9-D5B8CA54C810}" type="slidenum">
              <a:rPr lang="en-AU" smtClean="0"/>
              <a:t>13</a:t>
            </a:fld>
            <a:endParaRPr lang="en-AU" dirty="0"/>
          </a:p>
        </p:txBody>
      </p:sp>
    </p:spTree>
    <p:extLst>
      <p:ext uri="{BB962C8B-B14F-4D97-AF65-F5344CB8AC3E}">
        <p14:creationId xmlns:p14="http://schemas.microsoft.com/office/powerpoint/2010/main" val="12364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baseline="0" dirty="0"/>
          </a:p>
          <a:p>
            <a:endParaRPr lang="en-AU" b="1"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14</a:t>
            </a:fld>
            <a:endParaRPr lang="en-AU" dirty="0"/>
          </a:p>
        </p:txBody>
      </p:sp>
    </p:spTree>
    <p:extLst>
      <p:ext uri="{BB962C8B-B14F-4D97-AF65-F5344CB8AC3E}">
        <p14:creationId xmlns:p14="http://schemas.microsoft.com/office/powerpoint/2010/main" val="296232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F5F9FC-620C-4B6D-A6A9-D5B8CA54C810}" type="slidenum">
              <a:rPr lang="en-AU" smtClean="0"/>
              <a:t>16</a:t>
            </a:fld>
            <a:endParaRPr lang="en-AU" dirty="0"/>
          </a:p>
        </p:txBody>
      </p:sp>
    </p:spTree>
    <p:extLst>
      <p:ext uri="{BB962C8B-B14F-4D97-AF65-F5344CB8AC3E}">
        <p14:creationId xmlns:p14="http://schemas.microsoft.com/office/powerpoint/2010/main" val="937596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0"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17</a:t>
            </a:fld>
            <a:endParaRPr lang="en-AU" dirty="0"/>
          </a:p>
        </p:txBody>
      </p:sp>
    </p:spTree>
    <p:extLst>
      <p:ext uri="{BB962C8B-B14F-4D97-AF65-F5344CB8AC3E}">
        <p14:creationId xmlns:p14="http://schemas.microsoft.com/office/powerpoint/2010/main" val="1850899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F5F9FC-620C-4B6D-A6A9-D5B8CA54C810}" type="slidenum">
              <a:rPr lang="en-AU" smtClean="0"/>
              <a:t>19</a:t>
            </a:fld>
            <a:endParaRPr lang="en-AU" dirty="0"/>
          </a:p>
        </p:txBody>
      </p:sp>
    </p:spTree>
    <p:extLst>
      <p:ext uri="{BB962C8B-B14F-4D97-AF65-F5344CB8AC3E}">
        <p14:creationId xmlns:p14="http://schemas.microsoft.com/office/powerpoint/2010/main" val="11155463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F5F9FC-620C-4B6D-A6A9-D5B8CA54C810}" type="slidenum">
              <a:rPr lang="en-AU" smtClean="0"/>
              <a:t>21</a:t>
            </a:fld>
            <a:endParaRPr lang="en-AU" dirty="0"/>
          </a:p>
        </p:txBody>
      </p:sp>
    </p:spTree>
    <p:extLst>
      <p:ext uri="{BB962C8B-B14F-4D97-AF65-F5344CB8AC3E}">
        <p14:creationId xmlns:p14="http://schemas.microsoft.com/office/powerpoint/2010/main" val="2185338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F5F9FC-620C-4B6D-A6A9-D5B8CA54C810}" type="slidenum">
              <a:rPr lang="en-AU" smtClean="0"/>
              <a:t>23</a:t>
            </a:fld>
            <a:endParaRPr lang="en-AU" dirty="0"/>
          </a:p>
        </p:txBody>
      </p:sp>
    </p:spTree>
    <p:extLst>
      <p:ext uri="{BB962C8B-B14F-4D97-AF65-F5344CB8AC3E}">
        <p14:creationId xmlns:p14="http://schemas.microsoft.com/office/powerpoint/2010/main" val="22923679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F5F9FC-620C-4B6D-A6A9-D5B8CA54C810}" type="slidenum">
              <a:rPr lang="en-AU" smtClean="0"/>
              <a:t>25</a:t>
            </a:fld>
            <a:endParaRPr lang="en-AU" dirty="0"/>
          </a:p>
        </p:txBody>
      </p:sp>
    </p:spTree>
    <p:extLst>
      <p:ext uri="{BB962C8B-B14F-4D97-AF65-F5344CB8AC3E}">
        <p14:creationId xmlns:p14="http://schemas.microsoft.com/office/powerpoint/2010/main" val="8576597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27</a:t>
            </a:fld>
            <a:endParaRPr lang="en-AU"/>
          </a:p>
        </p:txBody>
      </p:sp>
    </p:spTree>
    <p:extLst>
      <p:ext uri="{BB962C8B-B14F-4D97-AF65-F5344CB8AC3E}">
        <p14:creationId xmlns:p14="http://schemas.microsoft.com/office/powerpoint/2010/main" val="41511856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AU" dirty="0"/>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28</a:t>
            </a:fld>
            <a:endParaRPr lang="en-AU"/>
          </a:p>
        </p:txBody>
      </p:sp>
    </p:spTree>
    <p:extLst>
      <p:ext uri="{BB962C8B-B14F-4D97-AF65-F5344CB8AC3E}">
        <p14:creationId xmlns:p14="http://schemas.microsoft.com/office/powerpoint/2010/main" val="1052001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086DB27-C44E-42FC-8577-04AF19E06BB2}" type="slidenum">
              <a:rPr lang="en-AU" smtClean="0"/>
              <a:pPr/>
              <a:t>2</a:t>
            </a:fld>
            <a:endParaRPr lang="en-AU" dirty="0"/>
          </a:p>
        </p:txBody>
      </p:sp>
    </p:spTree>
    <p:extLst>
      <p:ext uri="{BB962C8B-B14F-4D97-AF65-F5344CB8AC3E}">
        <p14:creationId xmlns:p14="http://schemas.microsoft.com/office/powerpoint/2010/main" val="12385224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F5F9FC-620C-4B6D-A6A9-D5B8CA54C810}" type="slidenum">
              <a:rPr lang="en-AU" smtClean="0"/>
              <a:t>35</a:t>
            </a:fld>
            <a:endParaRPr lang="en-AU" dirty="0"/>
          </a:p>
        </p:txBody>
      </p:sp>
    </p:spTree>
    <p:extLst>
      <p:ext uri="{BB962C8B-B14F-4D97-AF65-F5344CB8AC3E}">
        <p14:creationId xmlns:p14="http://schemas.microsoft.com/office/powerpoint/2010/main" val="36581849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a:p>
        </p:txBody>
      </p:sp>
      <p:sp>
        <p:nvSpPr>
          <p:cNvPr id="4" name="Slide Number Placeholder 3"/>
          <p:cNvSpPr>
            <a:spLocks noGrp="1"/>
          </p:cNvSpPr>
          <p:nvPr>
            <p:ph type="sldNum" sz="quarter" idx="10"/>
          </p:nvPr>
        </p:nvSpPr>
        <p:spPr/>
        <p:txBody>
          <a:bodyPr/>
          <a:lstStyle/>
          <a:p>
            <a:fld id="{5E866DCC-47A1-4C75-A3E3-B7DA63A5A983}" type="slidenum">
              <a:rPr lang="en-AU" smtClean="0"/>
              <a:t>36</a:t>
            </a:fld>
            <a:endParaRPr lang="en-AU" dirty="0"/>
          </a:p>
        </p:txBody>
      </p:sp>
    </p:spTree>
    <p:extLst>
      <p:ext uri="{BB962C8B-B14F-4D97-AF65-F5344CB8AC3E}">
        <p14:creationId xmlns:p14="http://schemas.microsoft.com/office/powerpoint/2010/main" val="5558925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F5F9FC-620C-4B6D-A6A9-D5B8CA54C810}" type="slidenum">
              <a:rPr lang="en-AU" smtClean="0"/>
              <a:t>37</a:t>
            </a:fld>
            <a:endParaRPr lang="en-AU" dirty="0"/>
          </a:p>
        </p:txBody>
      </p:sp>
    </p:spTree>
    <p:extLst>
      <p:ext uri="{BB962C8B-B14F-4D97-AF65-F5344CB8AC3E}">
        <p14:creationId xmlns:p14="http://schemas.microsoft.com/office/powerpoint/2010/main" val="426950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a:p>
        </p:txBody>
      </p:sp>
      <p:sp>
        <p:nvSpPr>
          <p:cNvPr id="4" name="Slide Number Placeholder 3"/>
          <p:cNvSpPr>
            <a:spLocks noGrp="1"/>
          </p:cNvSpPr>
          <p:nvPr>
            <p:ph type="sldNum" sz="quarter" idx="10"/>
          </p:nvPr>
        </p:nvSpPr>
        <p:spPr/>
        <p:txBody>
          <a:bodyPr/>
          <a:lstStyle/>
          <a:p>
            <a:fld id="{5E866DCC-47A1-4C75-A3E3-B7DA63A5A983}" type="slidenum">
              <a:rPr lang="en-AU" smtClean="0"/>
              <a:t>3</a:t>
            </a:fld>
            <a:endParaRPr lang="en-AU" dirty="0"/>
          </a:p>
        </p:txBody>
      </p:sp>
    </p:spTree>
    <p:extLst>
      <p:ext uri="{BB962C8B-B14F-4D97-AF65-F5344CB8AC3E}">
        <p14:creationId xmlns:p14="http://schemas.microsoft.com/office/powerpoint/2010/main" val="1712365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F5F9FC-620C-4B6D-A6A9-D5B8CA54C810}" type="slidenum">
              <a:rPr lang="en-AU" smtClean="0"/>
              <a:t>4</a:t>
            </a:fld>
            <a:endParaRPr lang="en-AU" dirty="0"/>
          </a:p>
        </p:txBody>
      </p:sp>
    </p:spTree>
    <p:extLst>
      <p:ext uri="{BB962C8B-B14F-4D97-AF65-F5344CB8AC3E}">
        <p14:creationId xmlns:p14="http://schemas.microsoft.com/office/powerpoint/2010/main" val="1675118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F5F9FC-620C-4B6D-A6A9-D5B8CA54C810}" type="slidenum">
              <a:rPr lang="en-AU" smtClean="0"/>
              <a:t>5</a:t>
            </a:fld>
            <a:endParaRPr lang="en-AU" dirty="0"/>
          </a:p>
        </p:txBody>
      </p:sp>
    </p:spTree>
    <p:extLst>
      <p:ext uri="{BB962C8B-B14F-4D97-AF65-F5344CB8AC3E}">
        <p14:creationId xmlns:p14="http://schemas.microsoft.com/office/powerpoint/2010/main" val="4271068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sz="1400" b="1" kern="1200" dirty="0">
              <a:solidFill>
                <a:schemeClr val="tx1"/>
              </a:solidFill>
              <a:effectLst/>
              <a:latin typeface="Verdana" pitchFamily="34" charset="0"/>
              <a:ea typeface="+mn-ea"/>
              <a:cs typeface="+mn-cs"/>
            </a:endParaRPr>
          </a:p>
          <a:p>
            <a:pPr marL="171450" indent="-171450">
              <a:buFontTx/>
              <a:buChar char="-"/>
            </a:pPr>
            <a:endParaRPr lang="en-GB" sz="1400" b="1" kern="1200" dirty="0">
              <a:solidFill>
                <a:schemeClr val="tx1"/>
              </a:solidFill>
              <a:effectLst/>
              <a:latin typeface="Verdana" pitchFamily="34" charset="0"/>
              <a:ea typeface="+mn-ea"/>
              <a:cs typeface="+mn-cs"/>
            </a:endParaRPr>
          </a:p>
        </p:txBody>
      </p:sp>
      <p:sp>
        <p:nvSpPr>
          <p:cNvPr id="4" name="Slide Number Placeholder 3"/>
          <p:cNvSpPr>
            <a:spLocks noGrp="1"/>
          </p:cNvSpPr>
          <p:nvPr>
            <p:ph type="sldNum" sz="quarter" idx="5"/>
          </p:nvPr>
        </p:nvSpPr>
        <p:spPr/>
        <p:txBody>
          <a:bodyPr/>
          <a:lstStyle/>
          <a:p>
            <a:fld id="{4086DB27-C44E-42FC-8577-04AF19E06BB2}" type="slidenum">
              <a:rPr lang="en-AU" smtClean="0"/>
              <a:pPr/>
              <a:t>6</a:t>
            </a:fld>
            <a:endParaRPr lang="en-AU" dirty="0"/>
          </a:p>
        </p:txBody>
      </p:sp>
    </p:spTree>
    <p:extLst>
      <p:ext uri="{BB962C8B-B14F-4D97-AF65-F5344CB8AC3E}">
        <p14:creationId xmlns:p14="http://schemas.microsoft.com/office/powerpoint/2010/main" val="2788235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a:p>
        </p:txBody>
      </p:sp>
      <p:sp>
        <p:nvSpPr>
          <p:cNvPr id="4" name="Slide Number Placeholder 3"/>
          <p:cNvSpPr>
            <a:spLocks noGrp="1"/>
          </p:cNvSpPr>
          <p:nvPr>
            <p:ph type="sldNum" sz="quarter" idx="5"/>
          </p:nvPr>
        </p:nvSpPr>
        <p:spPr/>
        <p:txBody>
          <a:bodyPr/>
          <a:lstStyle/>
          <a:p>
            <a:fld id="{3AF5F9FC-620C-4B6D-A6A9-D5B8CA54C810}" type="slidenum">
              <a:rPr lang="en-AU" smtClean="0"/>
              <a:t>10</a:t>
            </a:fld>
            <a:endParaRPr lang="en-AU" dirty="0"/>
          </a:p>
        </p:txBody>
      </p:sp>
    </p:spTree>
    <p:extLst>
      <p:ext uri="{BB962C8B-B14F-4D97-AF65-F5344CB8AC3E}">
        <p14:creationId xmlns:p14="http://schemas.microsoft.com/office/powerpoint/2010/main" val="4266054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AU" sz="1800" b="1" dirty="0"/>
          </a:p>
          <a:p>
            <a:pPr marL="0" indent="0">
              <a:buFont typeface="Arial" panose="020B0604020202020204" pitchFamily="34" charset="0"/>
              <a:buNone/>
            </a:pPr>
            <a:endParaRPr lang="en-AU" sz="1800" kern="1200" dirty="0">
              <a:solidFill>
                <a:schemeClr val="tx1"/>
              </a:solidFill>
              <a:effectLst/>
              <a:latin typeface="Verdana" pitchFamily="34" charset="0"/>
              <a:ea typeface="+mn-ea"/>
              <a:cs typeface="+mn-cs"/>
            </a:endParaRPr>
          </a:p>
          <a:p>
            <a:endParaRPr lang="en-AU" sz="1800" b="1"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11</a:t>
            </a:fld>
            <a:endParaRPr lang="en-AU" dirty="0"/>
          </a:p>
        </p:txBody>
      </p:sp>
    </p:spTree>
    <p:extLst>
      <p:ext uri="{BB962C8B-B14F-4D97-AF65-F5344CB8AC3E}">
        <p14:creationId xmlns:p14="http://schemas.microsoft.com/office/powerpoint/2010/main" val="344505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F5F9FC-620C-4B6D-A6A9-D5B8CA54C810}" type="slidenum">
              <a:rPr lang="en-AU" smtClean="0"/>
              <a:t>12</a:t>
            </a:fld>
            <a:endParaRPr lang="en-AU" dirty="0"/>
          </a:p>
        </p:txBody>
      </p:sp>
    </p:spTree>
    <p:extLst>
      <p:ext uri="{BB962C8B-B14F-4D97-AF65-F5344CB8AC3E}">
        <p14:creationId xmlns:p14="http://schemas.microsoft.com/office/powerpoint/2010/main" val="4761272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27381" y="836713"/>
            <a:ext cx="7200800" cy="1662047"/>
          </a:xfrm>
        </p:spPr>
        <p:txBody>
          <a:bodyPr/>
          <a:lstStyle>
            <a:lvl1pPr algn="l">
              <a:defRPr sz="4800">
                <a:solidFill>
                  <a:schemeClr val="bg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527381" y="2660915"/>
            <a:ext cx="6336704" cy="1344149"/>
          </a:xfrm>
        </p:spPr>
        <p:txBody>
          <a:bodyPr/>
          <a:lstStyle>
            <a:lvl1pPr marL="0" indent="0" algn="l">
              <a:buNone/>
              <a:defRPr sz="3200" b="0">
                <a:solidFill>
                  <a:schemeClr val="bg1"/>
                </a:solidFill>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AU" dirty="0"/>
          </a:p>
        </p:txBody>
      </p:sp>
    </p:spTree>
    <p:extLst>
      <p:ext uri="{BB962C8B-B14F-4D97-AF65-F5344CB8AC3E}">
        <p14:creationId xmlns:p14="http://schemas.microsoft.com/office/powerpoint/2010/main" val="123530628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67603400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334000"/>
          </a:xfrm>
        </p:spPr>
        <p:txBody>
          <a:bodyPr vert="eaVert"/>
          <a:lstStyle/>
          <a:p>
            <a:r>
              <a:rPr lang="en-US" dirty="0"/>
              <a:t>Click to edit Master title style</a:t>
            </a:r>
            <a:endParaRPr lang="en-AU" dirty="0"/>
          </a:p>
        </p:txBody>
      </p:sp>
      <p:sp>
        <p:nvSpPr>
          <p:cNvPr id="3" name="Vertical Text Placeholder 2"/>
          <p:cNvSpPr>
            <a:spLocks noGrp="1"/>
          </p:cNvSpPr>
          <p:nvPr>
            <p:ph type="body" orient="vert" idx="1"/>
          </p:nvPr>
        </p:nvSpPr>
        <p:spPr>
          <a:xfrm>
            <a:off x="914400" y="609600"/>
            <a:ext cx="7569200" cy="533400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1982079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9349" y="548680"/>
            <a:ext cx="11617291" cy="1143000"/>
          </a:xfrm>
        </p:spPr>
        <p:txBody>
          <a:bodyPr/>
          <a:lstStyle>
            <a:lvl1pPr algn="l">
              <a:defRPr sz="4800"/>
            </a:lvl1pPr>
          </a:lstStyle>
          <a:p>
            <a:r>
              <a:rPr lang="en-US" dirty="0"/>
              <a:t>Click to edit Master title style</a:t>
            </a:r>
            <a:endParaRPr lang="en-AU" dirty="0"/>
          </a:p>
        </p:txBody>
      </p:sp>
      <p:sp>
        <p:nvSpPr>
          <p:cNvPr id="3" name="Content Placeholder 2"/>
          <p:cNvSpPr>
            <a:spLocks noGrp="1"/>
          </p:cNvSpPr>
          <p:nvPr>
            <p:ph idx="1"/>
          </p:nvPr>
        </p:nvSpPr>
        <p:spPr>
          <a:xfrm>
            <a:off x="239349" y="1981200"/>
            <a:ext cx="11617291" cy="3962400"/>
          </a:xfrm>
        </p:spPr>
        <p:txBody>
          <a:bodyPr/>
          <a:lstStyle>
            <a:lvl1pPr>
              <a:defRPr sz="3200"/>
            </a:lvl1pPr>
            <a:lvl2pPr>
              <a:defRPr sz="2667"/>
            </a:lvl2pPr>
            <a:lvl3pPr>
              <a:defRPr sz="2400"/>
            </a:lvl3pPr>
            <a:lvl4pPr>
              <a:defRPr sz="2133"/>
            </a:lvl4pPr>
            <a:lvl5pPr>
              <a:defRPr sz="2133"/>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05684505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5360" y="4406901"/>
            <a:ext cx="11617291" cy="1362075"/>
          </a:xfrm>
        </p:spPr>
        <p:txBody>
          <a:bodyPr anchor="t"/>
          <a:lstStyle>
            <a:lvl1pPr algn="l">
              <a:defRPr sz="4800" b="1" cap="all"/>
            </a:lvl1pPr>
          </a:lstStyle>
          <a:p>
            <a:r>
              <a:rPr lang="en-US" dirty="0"/>
              <a:t>Click to edit Master title style</a:t>
            </a:r>
            <a:endParaRPr lang="en-AU" dirty="0"/>
          </a:p>
        </p:txBody>
      </p:sp>
      <p:sp>
        <p:nvSpPr>
          <p:cNvPr id="3" name="Text Placeholder 2"/>
          <p:cNvSpPr>
            <a:spLocks noGrp="1"/>
          </p:cNvSpPr>
          <p:nvPr>
            <p:ph type="body" idx="1"/>
          </p:nvPr>
        </p:nvSpPr>
        <p:spPr>
          <a:xfrm>
            <a:off x="335360" y="2906713"/>
            <a:ext cx="11617291" cy="1500187"/>
          </a:xfrm>
        </p:spPr>
        <p:txBody>
          <a:bodyPr anchor="b"/>
          <a:lstStyle>
            <a:lvl1pPr marL="0" indent="0">
              <a:buNone/>
              <a:defRPr sz="2133"/>
            </a:lvl1pPr>
            <a:lvl2pPr marL="609585" indent="0">
              <a:buNone/>
              <a:defRPr sz="2400"/>
            </a:lvl2pPr>
            <a:lvl3pPr marL="1219170" indent="0">
              <a:buNone/>
              <a:defRPr sz="2133"/>
            </a:lvl3pPr>
            <a:lvl4pPr marL="1828754" indent="0">
              <a:buNone/>
              <a:defRPr sz="1867"/>
            </a:lvl4pPr>
            <a:lvl5pPr marL="2438339" indent="0">
              <a:buNone/>
              <a:defRPr sz="1867"/>
            </a:lvl5pPr>
            <a:lvl6pPr marL="3047924" indent="0">
              <a:buNone/>
              <a:defRPr sz="1867"/>
            </a:lvl6pPr>
            <a:lvl7pPr marL="3657509" indent="0">
              <a:buNone/>
              <a:defRPr sz="1867"/>
            </a:lvl7pPr>
            <a:lvl8pPr marL="4267093" indent="0">
              <a:buNone/>
              <a:defRPr sz="1867"/>
            </a:lvl8pPr>
            <a:lvl9pPr marL="4876678" indent="0">
              <a:buNone/>
              <a:defRPr sz="1867"/>
            </a:lvl9pPr>
          </a:lstStyle>
          <a:p>
            <a:pPr lvl="0"/>
            <a:r>
              <a:rPr lang="en-US" dirty="0"/>
              <a:t>Edit Master text styles</a:t>
            </a:r>
          </a:p>
        </p:txBody>
      </p:sp>
    </p:spTree>
    <p:extLst>
      <p:ext uri="{BB962C8B-B14F-4D97-AF65-F5344CB8AC3E}">
        <p14:creationId xmlns:p14="http://schemas.microsoft.com/office/powerpoint/2010/main" val="55065115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35360" y="609600"/>
            <a:ext cx="11521280" cy="1143000"/>
          </a:xfrm>
        </p:spPr>
        <p:txBody>
          <a:bodyPr/>
          <a:lstStyle>
            <a:lvl1pPr algn="l">
              <a:defRPr sz="4800"/>
            </a:lvl1pPr>
          </a:lstStyle>
          <a:p>
            <a:r>
              <a:rPr lang="en-US" dirty="0"/>
              <a:t>Click to edit Master title style</a:t>
            </a:r>
            <a:endParaRPr lang="en-AU" dirty="0"/>
          </a:p>
        </p:txBody>
      </p:sp>
      <p:sp>
        <p:nvSpPr>
          <p:cNvPr id="3" name="Content Placeholder 2"/>
          <p:cNvSpPr>
            <a:spLocks noGrp="1"/>
          </p:cNvSpPr>
          <p:nvPr>
            <p:ph sz="half" idx="1"/>
          </p:nvPr>
        </p:nvSpPr>
        <p:spPr>
          <a:xfrm>
            <a:off x="335360" y="1981200"/>
            <a:ext cx="5760640" cy="3962400"/>
          </a:xfrm>
        </p:spPr>
        <p:txBody>
          <a:bodyPr/>
          <a:lstStyle>
            <a:lvl1pPr>
              <a:defRPr sz="3200"/>
            </a:lvl1pPr>
            <a:lvl2pPr>
              <a:defRPr sz="2667"/>
            </a:lvl2pPr>
            <a:lvl3pPr>
              <a:defRPr sz="2400"/>
            </a:lvl3pPr>
            <a:lvl4pPr>
              <a:defRPr sz="2133"/>
            </a:lvl4pPr>
            <a:lvl5pPr>
              <a:defRPr sz="2133"/>
            </a:lvl5pPr>
            <a:lvl6pPr>
              <a:defRPr sz="2400"/>
            </a:lvl6pPr>
            <a:lvl7pPr>
              <a:defRPr sz="2400"/>
            </a:lvl7pPr>
            <a:lvl8pPr>
              <a:defRPr sz="2400"/>
            </a:lvl8pPr>
            <a:lvl9pPr>
              <a:defRPr sz="2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6384032" y="1981200"/>
            <a:ext cx="5472608" cy="3962400"/>
          </a:xfrm>
        </p:spPr>
        <p:txBody>
          <a:bodyPr/>
          <a:lstStyle>
            <a:lvl1pPr>
              <a:defRPr sz="3200"/>
            </a:lvl1pPr>
            <a:lvl2pPr>
              <a:defRPr sz="2667"/>
            </a:lvl2pPr>
            <a:lvl3pPr>
              <a:defRPr sz="2400"/>
            </a:lvl3pPr>
            <a:lvl4pPr>
              <a:defRPr sz="2133"/>
            </a:lvl4pPr>
            <a:lvl5pPr>
              <a:defRPr sz="2133"/>
            </a:lvl5pPr>
            <a:lvl6pPr>
              <a:defRPr sz="2400"/>
            </a:lvl6pPr>
            <a:lvl7pPr>
              <a:defRPr sz="2400"/>
            </a:lvl7pPr>
            <a:lvl8pPr>
              <a:defRPr sz="2400"/>
            </a:lvl8pPr>
            <a:lvl9pPr>
              <a:defRPr sz="2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25830279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9350" y="548681"/>
            <a:ext cx="11713301" cy="868959"/>
          </a:xfrm>
        </p:spPr>
        <p:txBody>
          <a:bodyPr/>
          <a:lstStyle>
            <a:lvl1pPr algn="l">
              <a:defRPr sz="4800"/>
            </a:lvl1pPr>
          </a:lstStyle>
          <a:p>
            <a:r>
              <a:rPr lang="en-US" dirty="0"/>
              <a:t>Click to edit Master title style</a:t>
            </a:r>
            <a:endParaRPr lang="en-AU" dirty="0"/>
          </a:p>
        </p:txBody>
      </p:sp>
      <p:sp>
        <p:nvSpPr>
          <p:cNvPr id="3" name="Text Placeholder 2"/>
          <p:cNvSpPr>
            <a:spLocks noGrp="1"/>
          </p:cNvSpPr>
          <p:nvPr>
            <p:ph type="body" idx="1"/>
          </p:nvPr>
        </p:nvSpPr>
        <p:spPr>
          <a:xfrm>
            <a:off x="239349" y="1535113"/>
            <a:ext cx="5760640"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Edit Master text styles</a:t>
            </a:r>
          </a:p>
        </p:txBody>
      </p:sp>
      <p:sp>
        <p:nvSpPr>
          <p:cNvPr id="4" name="Content Placeholder 3"/>
          <p:cNvSpPr>
            <a:spLocks noGrp="1"/>
          </p:cNvSpPr>
          <p:nvPr>
            <p:ph sz="half" idx="2"/>
          </p:nvPr>
        </p:nvSpPr>
        <p:spPr>
          <a:xfrm>
            <a:off x="239349" y="2174875"/>
            <a:ext cx="5760640" cy="3750403"/>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Text Placeholder 2">
            <a:extLst>
              <a:ext uri="{FF2B5EF4-FFF2-40B4-BE49-F238E27FC236}">
                <a16:creationId xmlns:a16="http://schemas.microsoft.com/office/drawing/2014/main" id="{53030868-EB89-BB45-9333-4265F84D3D9E}"/>
              </a:ext>
            </a:extLst>
          </p:cNvPr>
          <p:cNvSpPr>
            <a:spLocks noGrp="1"/>
          </p:cNvSpPr>
          <p:nvPr>
            <p:ph type="body" idx="10"/>
          </p:nvPr>
        </p:nvSpPr>
        <p:spPr>
          <a:xfrm>
            <a:off x="6192011" y="1565607"/>
            <a:ext cx="5760640"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Edit Master text styles</a:t>
            </a:r>
          </a:p>
        </p:txBody>
      </p:sp>
      <p:sp>
        <p:nvSpPr>
          <p:cNvPr id="10" name="Content Placeholder 3">
            <a:extLst>
              <a:ext uri="{FF2B5EF4-FFF2-40B4-BE49-F238E27FC236}">
                <a16:creationId xmlns:a16="http://schemas.microsoft.com/office/drawing/2014/main" id="{936ACB6C-847D-DD42-BAFD-A7F5B7D2AB2D}"/>
              </a:ext>
            </a:extLst>
          </p:cNvPr>
          <p:cNvSpPr>
            <a:spLocks noGrp="1"/>
          </p:cNvSpPr>
          <p:nvPr>
            <p:ph sz="half" idx="11"/>
          </p:nvPr>
        </p:nvSpPr>
        <p:spPr>
          <a:xfrm>
            <a:off x="6192011" y="2205368"/>
            <a:ext cx="5760640" cy="3719909"/>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51719502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39350" y="609600"/>
            <a:ext cx="11713301" cy="1143000"/>
          </a:xfrm>
        </p:spPr>
        <p:txBody>
          <a:bodyPr/>
          <a:lstStyle>
            <a:lvl1pPr algn="l">
              <a:defRPr sz="4800"/>
            </a:lvl1pPr>
          </a:lstStyle>
          <a:p>
            <a:r>
              <a:rPr lang="en-US" dirty="0"/>
              <a:t>Click to edit Master title style</a:t>
            </a:r>
            <a:endParaRPr lang="en-AU" dirty="0"/>
          </a:p>
        </p:txBody>
      </p:sp>
    </p:spTree>
    <p:extLst>
      <p:ext uri="{BB962C8B-B14F-4D97-AF65-F5344CB8AC3E}">
        <p14:creationId xmlns:p14="http://schemas.microsoft.com/office/powerpoint/2010/main" val="418778006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72696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548681"/>
            <a:ext cx="4011084" cy="886420"/>
          </a:xfrm>
        </p:spPr>
        <p:txBody>
          <a:bodyPr anchor="b"/>
          <a:lstStyle>
            <a:lvl1pPr algn="l">
              <a:defRPr sz="2667" b="1"/>
            </a:lvl1pPr>
          </a:lstStyle>
          <a:p>
            <a:r>
              <a:rPr lang="en-US" dirty="0"/>
              <a:t>Click to edit Master title style</a:t>
            </a:r>
            <a:endParaRPr lang="en-AU" dirty="0"/>
          </a:p>
        </p:txBody>
      </p:sp>
      <p:sp>
        <p:nvSpPr>
          <p:cNvPr id="3" name="Content Placeholder 2"/>
          <p:cNvSpPr>
            <a:spLocks noGrp="1"/>
          </p:cNvSpPr>
          <p:nvPr>
            <p:ph idx="1"/>
          </p:nvPr>
        </p:nvSpPr>
        <p:spPr>
          <a:xfrm>
            <a:off x="4766733" y="548681"/>
            <a:ext cx="6815667" cy="5577483"/>
          </a:xfrm>
        </p:spPr>
        <p:txBody>
          <a:bodyPr/>
          <a:lstStyle>
            <a:lvl1pPr>
              <a:defRPr sz="3200"/>
            </a:lvl1pPr>
            <a:lvl2pPr>
              <a:defRPr sz="2667"/>
            </a:lvl2pPr>
            <a:lvl3pPr>
              <a:defRPr sz="2400"/>
            </a:lvl3pPr>
            <a:lvl4pPr>
              <a:defRPr sz="2133"/>
            </a:lvl4pPr>
            <a:lvl5pPr>
              <a:defRPr sz="2133"/>
            </a:lvl5pPr>
            <a:lvl6pPr>
              <a:defRPr sz="2667"/>
            </a:lvl6pPr>
            <a:lvl7pPr>
              <a:defRPr sz="2667"/>
            </a:lvl7pPr>
            <a:lvl8pPr>
              <a:defRPr sz="2667"/>
            </a:lvl8pPr>
            <a:lvl9pPr>
              <a:defRPr sz="2667"/>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Edit Master text styles</a:t>
            </a:r>
          </a:p>
        </p:txBody>
      </p:sp>
    </p:spTree>
    <p:extLst>
      <p:ext uri="{BB962C8B-B14F-4D97-AF65-F5344CB8AC3E}">
        <p14:creationId xmlns:p14="http://schemas.microsoft.com/office/powerpoint/2010/main" val="6050740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dirty="0"/>
              <a:t>Click to edit Master title style</a:t>
            </a:r>
            <a:endParaRPr lang="en-AU"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a:t>Click icon to add picture</a:t>
            </a:r>
            <a:endParaRPr lang="en-AU" dirty="0"/>
          </a:p>
        </p:txBody>
      </p:sp>
      <p:sp>
        <p:nvSpPr>
          <p:cNvPr id="4" name="Text Placeholder 3"/>
          <p:cNvSpPr>
            <a:spLocks noGrp="1"/>
          </p:cNvSpPr>
          <p:nvPr>
            <p:ph type="body" sz="half" idx="2"/>
          </p:nvPr>
        </p:nvSpPr>
        <p:spPr>
          <a:xfrm>
            <a:off x="2389717" y="5367338"/>
            <a:ext cx="7315200" cy="6539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Edit Master text styles</a:t>
            </a:r>
          </a:p>
        </p:txBody>
      </p:sp>
    </p:spTree>
    <p:extLst>
      <p:ext uri="{BB962C8B-B14F-4D97-AF65-F5344CB8AC3E}">
        <p14:creationId xmlns:p14="http://schemas.microsoft.com/office/powerpoint/2010/main" val="427777737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9350" y="609600"/>
            <a:ext cx="11713301"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AU" dirty="0"/>
          </a:p>
        </p:txBody>
      </p:sp>
      <p:sp>
        <p:nvSpPr>
          <p:cNvPr id="1027" name="Rectangle 3"/>
          <p:cNvSpPr>
            <a:spLocks noGrp="1" noChangeArrowheads="1"/>
          </p:cNvSpPr>
          <p:nvPr>
            <p:ph type="body" idx="1"/>
          </p:nvPr>
        </p:nvSpPr>
        <p:spPr bwMode="auto">
          <a:xfrm>
            <a:off x="239350" y="1981200"/>
            <a:ext cx="11713301"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a:t> 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Tree>
    <p:extLst>
      <p:ext uri="{BB962C8B-B14F-4D97-AF65-F5344CB8AC3E}">
        <p14:creationId xmlns:p14="http://schemas.microsoft.com/office/powerpoint/2010/main" val="38206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fontAlgn="base" hangingPunct="1">
        <a:spcBef>
          <a:spcPct val="0"/>
        </a:spcBef>
        <a:spcAft>
          <a:spcPct val="0"/>
        </a:spcAft>
        <a:defRPr sz="4800" b="1">
          <a:solidFill>
            <a:srgbClr val="0099E3"/>
          </a:solidFill>
          <a:latin typeface="+mj-lt"/>
          <a:ea typeface="+mj-ea"/>
          <a:cs typeface="+mj-cs"/>
        </a:defRPr>
      </a:lvl1pPr>
      <a:lvl2pPr algn="ctr" rtl="0" eaLnBrk="1" fontAlgn="base" hangingPunct="1">
        <a:spcBef>
          <a:spcPct val="0"/>
        </a:spcBef>
        <a:spcAft>
          <a:spcPct val="0"/>
        </a:spcAft>
        <a:defRPr sz="5867" b="1">
          <a:solidFill>
            <a:srgbClr val="2A5686"/>
          </a:solidFill>
          <a:latin typeface="Verdana" pitchFamily="34" charset="0"/>
        </a:defRPr>
      </a:lvl2pPr>
      <a:lvl3pPr algn="ctr" rtl="0" eaLnBrk="1" fontAlgn="base" hangingPunct="1">
        <a:spcBef>
          <a:spcPct val="0"/>
        </a:spcBef>
        <a:spcAft>
          <a:spcPct val="0"/>
        </a:spcAft>
        <a:defRPr sz="5867" b="1">
          <a:solidFill>
            <a:srgbClr val="2A5686"/>
          </a:solidFill>
          <a:latin typeface="Verdana" pitchFamily="34" charset="0"/>
        </a:defRPr>
      </a:lvl3pPr>
      <a:lvl4pPr algn="ctr" rtl="0" eaLnBrk="1" fontAlgn="base" hangingPunct="1">
        <a:spcBef>
          <a:spcPct val="0"/>
        </a:spcBef>
        <a:spcAft>
          <a:spcPct val="0"/>
        </a:spcAft>
        <a:defRPr sz="5867" b="1">
          <a:solidFill>
            <a:srgbClr val="2A5686"/>
          </a:solidFill>
          <a:latin typeface="Verdana" pitchFamily="34" charset="0"/>
        </a:defRPr>
      </a:lvl4pPr>
      <a:lvl5pPr algn="ctr" rtl="0" eaLnBrk="1" fontAlgn="base" hangingPunct="1">
        <a:spcBef>
          <a:spcPct val="0"/>
        </a:spcBef>
        <a:spcAft>
          <a:spcPct val="0"/>
        </a:spcAft>
        <a:defRPr sz="5867" b="1">
          <a:solidFill>
            <a:srgbClr val="2A5686"/>
          </a:solidFill>
          <a:latin typeface="Verdana" pitchFamily="34" charset="0"/>
        </a:defRPr>
      </a:lvl5pPr>
      <a:lvl6pPr marL="609585" algn="ctr" rtl="0" eaLnBrk="1" fontAlgn="base" hangingPunct="1">
        <a:spcBef>
          <a:spcPct val="0"/>
        </a:spcBef>
        <a:spcAft>
          <a:spcPct val="0"/>
        </a:spcAft>
        <a:defRPr sz="5867" b="1">
          <a:solidFill>
            <a:srgbClr val="2A5686"/>
          </a:solidFill>
          <a:latin typeface="Verdana" pitchFamily="34" charset="0"/>
        </a:defRPr>
      </a:lvl6pPr>
      <a:lvl7pPr marL="1219170" algn="ctr" rtl="0" eaLnBrk="1" fontAlgn="base" hangingPunct="1">
        <a:spcBef>
          <a:spcPct val="0"/>
        </a:spcBef>
        <a:spcAft>
          <a:spcPct val="0"/>
        </a:spcAft>
        <a:defRPr sz="5867" b="1">
          <a:solidFill>
            <a:srgbClr val="2A5686"/>
          </a:solidFill>
          <a:latin typeface="Verdana" pitchFamily="34" charset="0"/>
        </a:defRPr>
      </a:lvl7pPr>
      <a:lvl8pPr marL="1828754" algn="ctr" rtl="0" eaLnBrk="1" fontAlgn="base" hangingPunct="1">
        <a:spcBef>
          <a:spcPct val="0"/>
        </a:spcBef>
        <a:spcAft>
          <a:spcPct val="0"/>
        </a:spcAft>
        <a:defRPr sz="5867" b="1">
          <a:solidFill>
            <a:srgbClr val="2A5686"/>
          </a:solidFill>
          <a:latin typeface="Verdana" pitchFamily="34" charset="0"/>
        </a:defRPr>
      </a:lvl8pPr>
      <a:lvl9pPr marL="2438339" algn="ctr" rtl="0" eaLnBrk="1" fontAlgn="base" hangingPunct="1">
        <a:spcBef>
          <a:spcPct val="0"/>
        </a:spcBef>
        <a:spcAft>
          <a:spcPct val="0"/>
        </a:spcAft>
        <a:defRPr sz="5867" b="1">
          <a:solidFill>
            <a:srgbClr val="2A5686"/>
          </a:solidFill>
          <a:latin typeface="Verdana" pitchFamily="34" charset="0"/>
        </a:defRPr>
      </a:lvl9pPr>
    </p:titleStyle>
    <p:bodyStyle>
      <a:lvl1pPr marL="355591" indent="-355591" algn="l" rtl="0" eaLnBrk="1" fontAlgn="base" hangingPunct="1">
        <a:spcBef>
          <a:spcPct val="20000"/>
        </a:spcBef>
        <a:spcAft>
          <a:spcPct val="0"/>
        </a:spcAft>
        <a:buFont typeface="Arial" pitchFamily="34" charset="0"/>
        <a:buChar char="•"/>
        <a:defRPr sz="3200" b="1">
          <a:solidFill>
            <a:srgbClr val="303132"/>
          </a:solidFill>
          <a:latin typeface="+mn-lt"/>
          <a:ea typeface="+mn-ea"/>
          <a:cs typeface="+mn-cs"/>
        </a:defRPr>
      </a:lvl1pPr>
      <a:lvl2pPr marL="990575" indent="-380990" algn="l" rtl="0" eaLnBrk="1" fontAlgn="base" hangingPunct="1">
        <a:spcBef>
          <a:spcPct val="20000"/>
        </a:spcBef>
        <a:spcAft>
          <a:spcPct val="0"/>
        </a:spcAft>
        <a:buFont typeface="Arial" pitchFamily="34" charset="0"/>
        <a:buChar char="‒"/>
        <a:defRPr sz="2667">
          <a:solidFill>
            <a:srgbClr val="303132"/>
          </a:solidFill>
          <a:latin typeface="+mn-lt"/>
        </a:defRPr>
      </a:lvl2pPr>
      <a:lvl3pPr marL="1523962" indent="-304792" algn="l" rtl="0" eaLnBrk="1" fontAlgn="base" hangingPunct="1">
        <a:spcBef>
          <a:spcPct val="20000"/>
        </a:spcBef>
        <a:spcAft>
          <a:spcPct val="0"/>
        </a:spcAft>
        <a:buChar char="–"/>
        <a:defRPr sz="2400">
          <a:solidFill>
            <a:srgbClr val="303132"/>
          </a:solidFill>
          <a:latin typeface="+mn-lt"/>
        </a:defRPr>
      </a:lvl3pPr>
      <a:lvl4pPr marL="2133547" indent="-304792" algn="l" rtl="0" eaLnBrk="1" fontAlgn="base" hangingPunct="1">
        <a:spcBef>
          <a:spcPct val="20000"/>
        </a:spcBef>
        <a:spcAft>
          <a:spcPct val="0"/>
        </a:spcAft>
        <a:buChar char="–"/>
        <a:defRPr sz="2133">
          <a:solidFill>
            <a:srgbClr val="303132"/>
          </a:solidFill>
          <a:latin typeface="+mn-lt"/>
        </a:defRPr>
      </a:lvl4pPr>
      <a:lvl5pPr marL="2743131" indent="-304792" algn="l" rtl="0" eaLnBrk="1" fontAlgn="base" hangingPunct="1">
        <a:spcBef>
          <a:spcPct val="20000"/>
        </a:spcBef>
        <a:spcAft>
          <a:spcPct val="0"/>
        </a:spcAft>
        <a:buChar char="–"/>
        <a:defRPr sz="2133">
          <a:solidFill>
            <a:srgbClr val="303132"/>
          </a:solidFill>
          <a:latin typeface="+mn-lt"/>
        </a:defRPr>
      </a:lvl5pPr>
      <a:lvl6pPr marL="3352716" indent="-304792" algn="l" rtl="0" eaLnBrk="1" fontAlgn="base" hangingPunct="1">
        <a:spcBef>
          <a:spcPct val="20000"/>
        </a:spcBef>
        <a:spcAft>
          <a:spcPct val="0"/>
        </a:spcAft>
        <a:buChar char="–"/>
        <a:defRPr sz="2667">
          <a:solidFill>
            <a:srgbClr val="303132"/>
          </a:solidFill>
          <a:latin typeface="+mn-lt"/>
        </a:defRPr>
      </a:lvl6pPr>
      <a:lvl7pPr marL="3962301" indent="-304792" algn="l" rtl="0" eaLnBrk="1" fontAlgn="base" hangingPunct="1">
        <a:spcBef>
          <a:spcPct val="20000"/>
        </a:spcBef>
        <a:spcAft>
          <a:spcPct val="0"/>
        </a:spcAft>
        <a:buChar char="–"/>
        <a:defRPr sz="2667">
          <a:solidFill>
            <a:srgbClr val="303132"/>
          </a:solidFill>
          <a:latin typeface="+mn-lt"/>
        </a:defRPr>
      </a:lvl7pPr>
      <a:lvl8pPr marL="4571886" indent="-304792" algn="l" rtl="0" eaLnBrk="1" fontAlgn="base" hangingPunct="1">
        <a:spcBef>
          <a:spcPct val="20000"/>
        </a:spcBef>
        <a:spcAft>
          <a:spcPct val="0"/>
        </a:spcAft>
        <a:buChar char="–"/>
        <a:defRPr sz="2667">
          <a:solidFill>
            <a:srgbClr val="303132"/>
          </a:solidFill>
          <a:latin typeface="+mn-lt"/>
        </a:defRPr>
      </a:lvl8pPr>
      <a:lvl9pPr marL="5181470" indent="-304792" algn="l" rtl="0" eaLnBrk="1" fontAlgn="base" hangingPunct="1">
        <a:spcBef>
          <a:spcPct val="20000"/>
        </a:spcBef>
        <a:spcAft>
          <a:spcPct val="0"/>
        </a:spcAft>
        <a:buChar char="–"/>
        <a:defRPr sz="2667">
          <a:solidFill>
            <a:srgbClr val="303132"/>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image" Target="../media/image10.jpeg"/></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image" Target="../media/image12.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VCE Physics</a:t>
            </a:r>
            <a:endParaRPr lang="en-AU" dirty="0"/>
          </a:p>
        </p:txBody>
      </p:sp>
      <p:sp>
        <p:nvSpPr>
          <p:cNvPr id="5" name="Subtitle 4"/>
          <p:cNvSpPr>
            <a:spLocks noGrp="1"/>
          </p:cNvSpPr>
          <p:nvPr>
            <p:ph type="subTitle" idx="1"/>
          </p:nvPr>
        </p:nvSpPr>
        <p:spPr>
          <a:xfrm>
            <a:off x="527381" y="2660915"/>
            <a:ext cx="6336704" cy="2196835"/>
          </a:xfrm>
        </p:spPr>
        <p:txBody>
          <a:bodyPr/>
          <a:lstStyle/>
          <a:p>
            <a:r>
              <a:rPr lang="en-AU" sz="2400" dirty="0"/>
              <a:t>Implementation of VCE Study Design </a:t>
            </a:r>
          </a:p>
          <a:p>
            <a:r>
              <a:rPr lang="en-AU" sz="2400" dirty="0"/>
              <a:t>Units 1 and 2: 2023 – 2027</a:t>
            </a:r>
          </a:p>
          <a:p>
            <a:r>
              <a:rPr lang="en-AU" sz="2400" dirty="0"/>
              <a:t>Units 3 and 4: 2024 – 2027 </a:t>
            </a:r>
          </a:p>
          <a:p>
            <a:endParaRPr lang="en-AU" sz="2400" dirty="0">
              <a:solidFill>
                <a:schemeClr val="accent2">
                  <a:lumMod val="20000"/>
                  <a:lumOff val="80000"/>
                </a:schemeClr>
              </a:solidFill>
            </a:endParaRPr>
          </a:p>
          <a:p>
            <a:r>
              <a:rPr lang="en-AU" sz="2400" dirty="0">
                <a:solidFill>
                  <a:schemeClr val="accent2">
                    <a:lumMod val="20000"/>
                    <a:lumOff val="80000"/>
                  </a:schemeClr>
                </a:solidFill>
              </a:rPr>
              <a:t>Introduction and overview of Units 1 to 4</a:t>
            </a:r>
            <a:endParaRPr lang="en-GB" sz="1800" dirty="0">
              <a:solidFill>
                <a:schemeClr val="accent2">
                  <a:lumMod val="20000"/>
                  <a:lumOff val="80000"/>
                </a:schemeClr>
              </a:solidFill>
            </a:endParaRPr>
          </a:p>
          <a:p>
            <a:endParaRPr lang="en-GB" sz="1800" dirty="0">
              <a:solidFill>
                <a:schemeClr val="accent2">
                  <a:lumMod val="20000"/>
                  <a:lumOff val="80000"/>
                </a:schemeClr>
              </a:solidFill>
            </a:endParaRPr>
          </a:p>
          <a:p>
            <a:endParaRPr lang="en-GB" sz="1800" dirty="0">
              <a:solidFill>
                <a:schemeClr val="accent2">
                  <a:lumMod val="20000"/>
                  <a:lumOff val="80000"/>
                </a:schemeClr>
              </a:solidFill>
            </a:endParaRPr>
          </a:p>
          <a:p>
            <a:endParaRPr lang="en-GB" sz="1800" dirty="0">
              <a:solidFill>
                <a:schemeClr val="accent2">
                  <a:lumMod val="20000"/>
                  <a:lumOff val="80000"/>
                </a:schemeClr>
              </a:solidFill>
            </a:endParaRPr>
          </a:p>
          <a:p>
            <a:endParaRPr lang="en-GB" sz="1800" dirty="0">
              <a:solidFill>
                <a:schemeClr val="accent2">
                  <a:lumMod val="20000"/>
                  <a:lumOff val="80000"/>
                </a:schemeClr>
              </a:solidFill>
            </a:endParaRPr>
          </a:p>
          <a:p>
            <a:endParaRPr lang="en-GB" sz="1800" dirty="0">
              <a:solidFill>
                <a:schemeClr val="accent2">
                  <a:lumMod val="20000"/>
                  <a:lumOff val="80000"/>
                </a:schemeClr>
              </a:solidFill>
            </a:endParaRPr>
          </a:p>
          <a:p>
            <a:endParaRPr lang="en-GB" sz="1800" dirty="0">
              <a:solidFill>
                <a:schemeClr val="accent2">
                  <a:lumMod val="20000"/>
                  <a:lumOff val="80000"/>
                </a:schemeClr>
              </a:solidFill>
            </a:endParaRPr>
          </a:p>
          <a:p>
            <a:endParaRPr lang="en-GB" sz="1800" dirty="0">
              <a:solidFill>
                <a:schemeClr val="accent2">
                  <a:lumMod val="20000"/>
                  <a:lumOff val="80000"/>
                </a:schemeClr>
              </a:solidFill>
            </a:endParaRPr>
          </a:p>
          <a:p>
            <a:endParaRPr lang="en-GB" sz="1800" dirty="0">
              <a:solidFill>
                <a:schemeClr val="accent2">
                  <a:lumMod val="20000"/>
                  <a:lumOff val="80000"/>
                </a:schemeClr>
              </a:solidFill>
            </a:endParaRPr>
          </a:p>
          <a:p>
            <a:r>
              <a:rPr lang="en-GB" sz="1800" dirty="0">
                <a:solidFill>
                  <a:schemeClr val="accent2">
                    <a:lumMod val="20000"/>
                    <a:lumOff val="80000"/>
                  </a:schemeClr>
                </a:solidFill>
              </a:rPr>
              <a:t>2021</a:t>
            </a:r>
            <a:endParaRPr lang="en-AU" sz="1800" dirty="0">
              <a:solidFill>
                <a:schemeClr val="accent2">
                  <a:lumMod val="20000"/>
                  <a:lumOff val="80000"/>
                </a:schemeClr>
              </a:solidFill>
            </a:endParaRPr>
          </a:p>
        </p:txBody>
      </p:sp>
    </p:spTree>
    <p:extLst>
      <p:ext uri="{BB962C8B-B14F-4D97-AF65-F5344CB8AC3E}">
        <p14:creationId xmlns:p14="http://schemas.microsoft.com/office/powerpoint/2010/main" val="60740935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1D309-EF66-4716-AE98-797A1E8924FA}"/>
              </a:ext>
            </a:extLst>
          </p:cNvPr>
          <p:cNvSpPr>
            <a:spLocks noGrp="1"/>
          </p:cNvSpPr>
          <p:nvPr>
            <p:ph type="title"/>
          </p:nvPr>
        </p:nvSpPr>
        <p:spPr>
          <a:xfrm>
            <a:off x="239348" y="114300"/>
            <a:ext cx="11617291" cy="1143000"/>
          </a:xfrm>
        </p:spPr>
        <p:txBody>
          <a:bodyPr/>
          <a:lstStyle/>
          <a:p>
            <a:r>
              <a:rPr lang="en-US" sz="4000" dirty="0"/>
              <a:t>Aims of VCE Physics (p 7 of study design)</a:t>
            </a:r>
          </a:p>
        </p:txBody>
      </p:sp>
      <p:sp>
        <p:nvSpPr>
          <p:cNvPr id="3" name="Content Placeholder 2">
            <a:extLst>
              <a:ext uri="{FF2B5EF4-FFF2-40B4-BE49-F238E27FC236}">
                <a16:creationId xmlns:a16="http://schemas.microsoft.com/office/drawing/2014/main" id="{50E3D77E-7742-42A4-9716-07407FC81F87}"/>
              </a:ext>
            </a:extLst>
          </p:cNvPr>
          <p:cNvSpPr>
            <a:spLocks noGrp="1"/>
          </p:cNvSpPr>
          <p:nvPr>
            <p:ph idx="1"/>
          </p:nvPr>
        </p:nvSpPr>
        <p:spPr>
          <a:xfrm>
            <a:off x="239348" y="1174647"/>
            <a:ext cx="11617291" cy="4773870"/>
          </a:xfrm>
        </p:spPr>
        <p:txBody>
          <a:bodyPr/>
          <a:lstStyle/>
          <a:p>
            <a:pPr marL="0" indent="0">
              <a:buNone/>
            </a:pPr>
            <a:r>
              <a:rPr lang="en-US" sz="3600" dirty="0"/>
              <a:t>Two specific aims for the study:</a:t>
            </a:r>
          </a:p>
          <a:p>
            <a:r>
              <a:rPr lang="en-US" sz="3600" dirty="0"/>
              <a:t>apply physics models, theories and concepts to describe, explain, </a:t>
            </a:r>
            <a:r>
              <a:rPr lang="en-US" sz="3600" dirty="0" err="1"/>
              <a:t>analyse</a:t>
            </a:r>
            <a:r>
              <a:rPr lang="en-US" sz="3600" dirty="0"/>
              <a:t> and make predictions about diverse physical phenomena</a:t>
            </a:r>
            <a:endParaRPr lang="en-US" sz="3600" u="sng" dirty="0"/>
          </a:p>
          <a:p>
            <a:r>
              <a:rPr lang="en-US" sz="3600" dirty="0"/>
              <a:t>understand and use the language and methodologies of physics to solve qualitative and quantitative problems in familiar and unfamiliar contexts</a:t>
            </a:r>
          </a:p>
        </p:txBody>
      </p:sp>
    </p:spTree>
    <p:extLst>
      <p:ext uri="{BB962C8B-B14F-4D97-AF65-F5344CB8AC3E}">
        <p14:creationId xmlns:p14="http://schemas.microsoft.com/office/powerpoint/2010/main" val="21774097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C988E-2460-45B5-A9A3-5BEE91B65274}"/>
              </a:ext>
            </a:extLst>
          </p:cNvPr>
          <p:cNvSpPr>
            <a:spLocks noGrp="1"/>
          </p:cNvSpPr>
          <p:nvPr>
            <p:ph type="title"/>
          </p:nvPr>
        </p:nvSpPr>
        <p:spPr>
          <a:xfrm>
            <a:off x="239350" y="548680"/>
            <a:ext cx="5183550" cy="1143000"/>
          </a:xfrm>
        </p:spPr>
        <p:txBody>
          <a:bodyPr/>
          <a:lstStyle/>
          <a:p>
            <a:r>
              <a:rPr lang="en-AU" dirty="0"/>
              <a:t>Key Science Skills (p 11&amp;12)</a:t>
            </a:r>
          </a:p>
        </p:txBody>
      </p:sp>
      <p:graphicFrame>
        <p:nvGraphicFramePr>
          <p:cNvPr id="4" name="Content Placeholder 3">
            <a:extLst>
              <a:ext uri="{FF2B5EF4-FFF2-40B4-BE49-F238E27FC236}">
                <a16:creationId xmlns:a16="http://schemas.microsoft.com/office/drawing/2014/main" id="{19735AE8-C492-40FC-8C68-C72E7BEF49D0}"/>
              </a:ext>
            </a:extLst>
          </p:cNvPr>
          <p:cNvGraphicFramePr>
            <a:graphicFrameLocks noGrp="1"/>
          </p:cNvGraphicFramePr>
          <p:nvPr>
            <p:ph idx="1"/>
            <p:extLst>
              <p:ext uri="{D42A27DB-BD31-4B8C-83A1-F6EECF244321}">
                <p14:modId xmlns:p14="http://schemas.microsoft.com/office/powerpoint/2010/main" val="274119758"/>
              </p:ext>
            </p:extLst>
          </p:nvPr>
        </p:nvGraphicFramePr>
        <p:xfrm>
          <a:off x="2146433" y="77042"/>
          <a:ext cx="11802888" cy="6048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323BD708-09F7-4A9A-B0B7-4C95F819C7E8}"/>
              </a:ext>
            </a:extLst>
          </p:cNvPr>
          <p:cNvSpPr txBox="1"/>
          <p:nvPr/>
        </p:nvSpPr>
        <p:spPr>
          <a:xfrm>
            <a:off x="239350" y="2163318"/>
            <a:ext cx="4370750" cy="3785652"/>
          </a:xfrm>
          <a:prstGeom prst="rect">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wrap="square" rtlCol="0">
            <a:spAutoFit/>
          </a:bodyPr>
          <a:lstStyle/>
          <a:p>
            <a:pPr marL="457189" indent="-457189">
              <a:buFont typeface="Arial" panose="020B0604020202020204" pitchFamily="34" charset="0"/>
              <a:buChar char="•"/>
            </a:pPr>
            <a:r>
              <a:rPr lang="en-AU" sz="2400" dirty="0">
                <a:solidFill>
                  <a:schemeClr val="tx1"/>
                </a:solidFill>
              </a:rPr>
              <a:t>Contextualised for VCE Physics</a:t>
            </a:r>
          </a:p>
          <a:p>
            <a:pPr marL="457189" indent="-457189">
              <a:buFont typeface="Arial" panose="020B0604020202020204" pitchFamily="34" charset="0"/>
              <a:buChar char="•"/>
            </a:pPr>
            <a:r>
              <a:rPr lang="en-AU" sz="2400" dirty="0">
                <a:solidFill>
                  <a:schemeClr val="tx1"/>
                </a:solidFill>
              </a:rPr>
              <a:t>Progressively higher demonstration of skill across Units 1 to 4</a:t>
            </a:r>
          </a:p>
          <a:p>
            <a:pPr marL="457189" indent="-457189">
              <a:buFont typeface="Arial" panose="020B0604020202020204" pitchFamily="34" charset="0"/>
              <a:buChar char="•"/>
            </a:pPr>
            <a:r>
              <a:rPr lang="en-AU" sz="2400" dirty="0">
                <a:solidFill>
                  <a:schemeClr val="tx1"/>
                </a:solidFill>
              </a:rPr>
              <a:t>May focus on a specific skill, or a progression of skills in the context of an investigation</a:t>
            </a:r>
          </a:p>
          <a:p>
            <a:pPr marL="457189" indent="-457189">
              <a:buFont typeface="Arial" panose="020B0604020202020204" pitchFamily="34" charset="0"/>
              <a:buChar char="•"/>
            </a:pPr>
            <a:r>
              <a:rPr lang="en-AU" sz="2400" dirty="0">
                <a:solidFill>
                  <a:schemeClr val="tx1"/>
                </a:solidFill>
              </a:rPr>
              <a:t>Deploy in different contexts </a:t>
            </a:r>
          </a:p>
        </p:txBody>
      </p:sp>
      <p:cxnSp>
        <p:nvCxnSpPr>
          <p:cNvPr id="6" name="Straight Arrow Connector 5">
            <a:extLst>
              <a:ext uri="{FF2B5EF4-FFF2-40B4-BE49-F238E27FC236}">
                <a16:creationId xmlns:a16="http://schemas.microsoft.com/office/drawing/2014/main" id="{221F2E43-FD63-4611-BDF8-1897E15EDB14}"/>
              </a:ext>
            </a:extLst>
          </p:cNvPr>
          <p:cNvCxnSpPr/>
          <p:nvPr/>
        </p:nvCxnSpPr>
        <p:spPr bwMode="auto">
          <a:xfrm flipV="1">
            <a:off x="8020050" y="1438275"/>
            <a:ext cx="0" cy="82867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Arrow Connector 7">
            <a:extLst>
              <a:ext uri="{FF2B5EF4-FFF2-40B4-BE49-F238E27FC236}">
                <a16:creationId xmlns:a16="http://schemas.microsoft.com/office/drawing/2014/main" id="{D3117C65-204F-4EEF-AA7C-745C431029E4}"/>
              </a:ext>
            </a:extLst>
          </p:cNvPr>
          <p:cNvCxnSpPr/>
          <p:nvPr/>
        </p:nvCxnSpPr>
        <p:spPr bwMode="auto">
          <a:xfrm flipV="1">
            <a:off x="8734425" y="2163318"/>
            <a:ext cx="676275" cy="4465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a:extLst>
              <a:ext uri="{FF2B5EF4-FFF2-40B4-BE49-F238E27FC236}">
                <a16:creationId xmlns:a16="http://schemas.microsoft.com/office/drawing/2014/main" id="{098A9509-C466-4C31-83FB-7BA18A15A666}"/>
              </a:ext>
            </a:extLst>
          </p:cNvPr>
          <p:cNvCxnSpPr/>
          <p:nvPr/>
        </p:nvCxnSpPr>
        <p:spPr bwMode="auto">
          <a:xfrm flipH="1">
            <a:off x="7152119" y="4143375"/>
            <a:ext cx="477406" cy="61912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13">
            <a:extLst>
              <a:ext uri="{FF2B5EF4-FFF2-40B4-BE49-F238E27FC236}">
                <a16:creationId xmlns:a16="http://schemas.microsoft.com/office/drawing/2014/main" id="{03ED09DD-AEAF-414C-834F-423899CAAD3A}"/>
              </a:ext>
            </a:extLst>
          </p:cNvPr>
          <p:cNvCxnSpPr/>
          <p:nvPr/>
        </p:nvCxnSpPr>
        <p:spPr bwMode="auto">
          <a:xfrm flipH="1" flipV="1">
            <a:off x="6724650" y="2163318"/>
            <a:ext cx="581025" cy="4465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a:extLst>
              <a:ext uri="{FF2B5EF4-FFF2-40B4-BE49-F238E27FC236}">
                <a16:creationId xmlns:a16="http://schemas.microsoft.com/office/drawing/2014/main" id="{7FA74702-008F-4CA0-B066-310BBB456929}"/>
              </a:ext>
            </a:extLst>
          </p:cNvPr>
          <p:cNvCxnSpPr/>
          <p:nvPr/>
        </p:nvCxnSpPr>
        <p:spPr bwMode="auto">
          <a:xfrm flipH="1">
            <a:off x="6353175" y="3429000"/>
            <a:ext cx="685800" cy="18097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a:extLst>
              <a:ext uri="{FF2B5EF4-FFF2-40B4-BE49-F238E27FC236}">
                <a16:creationId xmlns:a16="http://schemas.microsoft.com/office/drawing/2014/main" id="{E5709C12-FFC4-4EF2-B087-03A533A5B779}"/>
              </a:ext>
            </a:extLst>
          </p:cNvPr>
          <p:cNvCxnSpPr/>
          <p:nvPr/>
        </p:nvCxnSpPr>
        <p:spPr bwMode="auto">
          <a:xfrm>
            <a:off x="9048750" y="3305175"/>
            <a:ext cx="704850" cy="30480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Arrow Connector 19">
            <a:extLst>
              <a:ext uri="{FF2B5EF4-FFF2-40B4-BE49-F238E27FC236}">
                <a16:creationId xmlns:a16="http://schemas.microsoft.com/office/drawing/2014/main" id="{BB448407-6DD8-4575-A789-D5F047666F14}"/>
              </a:ext>
            </a:extLst>
          </p:cNvPr>
          <p:cNvCxnSpPr/>
          <p:nvPr/>
        </p:nvCxnSpPr>
        <p:spPr bwMode="auto">
          <a:xfrm>
            <a:off x="8486775" y="4143375"/>
            <a:ext cx="342900" cy="61912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72878629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52EF7-CE89-4AC7-BCE0-83A07116D3FD}"/>
              </a:ext>
            </a:extLst>
          </p:cNvPr>
          <p:cNvSpPr>
            <a:spLocks noGrp="1"/>
          </p:cNvSpPr>
          <p:nvPr>
            <p:ph type="title"/>
          </p:nvPr>
        </p:nvSpPr>
        <p:spPr>
          <a:xfrm>
            <a:off x="239347" y="186730"/>
            <a:ext cx="11617291" cy="718145"/>
          </a:xfrm>
        </p:spPr>
        <p:txBody>
          <a:bodyPr/>
          <a:lstStyle/>
          <a:p>
            <a:r>
              <a:rPr lang="en-US" sz="3600" dirty="0"/>
              <a:t>Integration of key knowledge and key science skills</a:t>
            </a:r>
          </a:p>
        </p:txBody>
      </p:sp>
      <p:sp>
        <p:nvSpPr>
          <p:cNvPr id="3" name="Content Placeholder 2">
            <a:extLst>
              <a:ext uri="{FF2B5EF4-FFF2-40B4-BE49-F238E27FC236}">
                <a16:creationId xmlns:a16="http://schemas.microsoft.com/office/drawing/2014/main" id="{C7F2A9B4-EEAC-4368-9BF2-01C3E2965045}"/>
              </a:ext>
            </a:extLst>
          </p:cNvPr>
          <p:cNvSpPr>
            <a:spLocks noGrp="1"/>
          </p:cNvSpPr>
          <p:nvPr>
            <p:ph idx="1"/>
          </p:nvPr>
        </p:nvSpPr>
        <p:spPr>
          <a:xfrm>
            <a:off x="239347" y="948266"/>
            <a:ext cx="11617291" cy="3962400"/>
          </a:xfrm>
        </p:spPr>
        <p:txBody>
          <a:bodyPr/>
          <a:lstStyle/>
          <a:p>
            <a:pPr marL="0" indent="0">
              <a:buNone/>
            </a:pPr>
            <a:r>
              <a:rPr lang="en-US" sz="2000" dirty="0"/>
              <a:t>Key science skills:</a:t>
            </a:r>
          </a:p>
          <a:p>
            <a:r>
              <a:rPr lang="en-US" sz="2000" dirty="0"/>
              <a:t>are not an ‘add on’ to the key knowledge</a:t>
            </a:r>
          </a:p>
          <a:p>
            <a:r>
              <a:rPr lang="en-US" sz="2000" dirty="0"/>
              <a:t>may be explicit in key knowledge</a:t>
            </a:r>
          </a:p>
          <a:p>
            <a:r>
              <a:rPr lang="en-US" sz="2000" dirty="0"/>
              <a:t>may be implicit, allowing  flexibility for teachers to choose when/how to include in teaching and learning programs</a:t>
            </a:r>
          </a:p>
        </p:txBody>
      </p:sp>
      <p:graphicFrame>
        <p:nvGraphicFramePr>
          <p:cNvPr id="5" name="Table 4">
            <a:extLst>
              <a:ext uri="{FF2B5EF4-FFF2-40B4-BE49-F238E27FC236}">
                <a16:creationId xmlns:a16="http://schemas.microsoft.com/office/drawing/2014/main" id="{BD20A697-4A73-4661-8394-BC65600D687D}"/>
              </a:ext>
            </a:extLst>
          </p:cNvPr>
          <p:cNvGraphicFramePr>
            <a:graphicFrameLocks noGrp="1"/>
          </p:cNvGraphicFramePr>
          <p:nvPr/>
        </p:nvGraphicFramePr>
        <p:xfrm>
          <a:off x="148282" y="2796116"/>
          <a:ext cx="11708356" cy="3205480"/>
        </p:xfrm>
        <a:graphic>
          <a:graphicData uri="http://schemas.openxmlformats.org/drawingml/2006/table">
            <a:tbl>
              <a:tblPr firstRow="1" bandRow="1">
                <a:tableStyleId>{93296810-A885-4BE3-A3E7-6D5BEEA58F35}</a:tableStyleId>
              </a:tblPr>
              <a:tblGrid>
                <a:gridCol w="2523481">
                  <a:extLst>
                    <a:ext uri="{9D8B030D-6E8A-4147-A177-3AD203B41FA5}">
                      <a16:colId xmlns:a16="http://schemas.microsoft.com/office/drawing/2014/main" val="22590846"/>
                    </a:ext>
                  </a:extLst>
                </a:gridCol>
                <a:gridCol w="9184875">
                  <a:extLst>
                    <a:ext uri="{9D8B030D-6E8A-4147-A177-3AD203B41FA5}">
                      <a16:colId xmlns:a16="http://schemas.microsoft.com/office/drawing/2014/main" val="2914436292"/>
                    </a:ext>
                  </a:extLst>
                </a:gridCol>
              </a:tblGrid>
              <a:tr h="370840">
                <a:tc>
                  <a:txBody>
                    <a:bodyPr/>
                    <a:lstStyle/>
                    <a:p>
                      <a:r>
                        <a:rPr lang="en-US" sz="1800" dirty="0"/>
                        <a:t>Key science skill</a:t>
                      </a:r>
                    </a:p>
                  </a:txBody>
                  <a:tcPr/>
                </a:tc>
                <a:tc>
                  <a:txBody>
                    <a:bodyPr/>
                    <a:lstStyle/>
                    <a:p>
                      <a:r>
                        <a:rPr lang="en-US" sz="1800" dirty="0"/>
                        <a:t>Key knowledge examples of the inclusion </a:t>
                      </a:r>
                      <a:r>
                        <a:rPr lang="en-US" sz="1800"/>
                        <a:t>of key science skills</a:t>
                      </a:r>
                      <a:endParaRPr lang="en-US" sz="1800" dirty="0"/>
                    </a:p>
                  </a:txBody>
                  <a:tcPr/>
                </a:tc>
                <a:extLst>
                  <a:ext uri="{0D108BD9-81ED-4DB2-BD59-A6C34878D82A}">
                    <a16:rowId xmlns:a16="http://schemas.microsoft.com/office/drawing/2014/main" val="4148569860"/>
                  </a:ext>
                </a:extLst>
              </a:tr>
              <a:tr h="370840">
                <a:tc>
                  <a:txBody>
                    <a:bodyPr/>
                    <a:lstStyle/>
                    <a:p>
                      <a:pPr marL="342900" indent="-342900">
                        <a:buFont typeface="Arial" panose="020B0604020202020204" pitchFamily="34" charset="0"/>
                        <a:buChar char="•"/>
                      </a:pPr>
                      <a:r>
                        <a:rPr lang="en-US" sz="1800" dirty="0"/>
                        <a:t>Construct </a:t>
                      </a:r>
                      <a:r>
                        <a:rPr lang="en-US" sz="1800" dirty="0" err="1"/>
                        <a:t>linearised</a:t>
                      </a:r>
                      <a:r>
                        <a:rPr lang="en-US" sz="1800" dirty="0"/>
                        <a:t> graphs and identify the significance of the gradient (using relationships relevant to the ley knowledge outlined in the areas of study</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800" b="1" i="1" dirty="0"/>
                        <a:t>Unit 1 Area of Study 1</a:t>
                      </a:r>
                    </a:p>
                    <a:p>
                      <a:pPr marL="342900" marR="0" lvl="0" indent="-34290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mn-lt"/>
                          <a:ea typeface="+mn-ea"/>
                          <a:cs typeface="+mn-cs"/>
                        </a:rPr>
                        <a:t>Calculate the wavelength, frequency, period and speed of waves using…</a:t>
                      </a:r>
                    </a:p>
                    <a:p>
                      <a:pPr marL="0" marR="0" lvl="0" indent="0" algn="l" defTabSz="1219170" rtl="0" eaLnBrk="1" fontAlgn="auto" latinLnBrk="0" hangingPunct="1">
                        <a:lnSpc>
                          <a:spcPct val="100000"/>
                        </a:lnSpc>
                        <a:spcBef>
                          <a:spcPts val="0"/>
                        </a:spcBef>
                        <a:spcAft>
                          <a:spcPts val="0"/>
                        </a:spcAft>
                        <a:buClrTx/>
                        <a:buSzTx/>
                        <a:buFontTx/>
                        <a:buNone/>
                        <a:tabLst/>
                        <a:defRPr/>
                      </a:pPr>
                      <a:r>
                        <a:rPr lang="en-US" sz="1800" b="1" i="1" dirty="0"/>
                        <a:t>Unit 1 Area of Study 3</a:t>
                      </a:r>
                    </a:p>
                    <a:p>
                      <a:pPr marL="342900" marR="0" lvl="0" indent="-34290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t>Investigate and apply theoretically and practically concepts of current, resistance, potential difference…</a:t>
                      </a:r>
                    </a:p>
                    <a:p>
                      <a:pPr marL="0" marR="0" lvl="0" indent="0" algn="l" defTabSz="1219170" rtl="0" eaLnBrk="1" fontAlgn="auto" latinLnBrk="0" hangingPunct="1">
                        <a:lnSpc>
                          <a:spcPct val="100000"/>
                        </a:lnSpc>
                        <a:spcBef>
                          <a:spcPts val="0"/>
                        </a:spcBef>
                        <a:spcAft>
                          <a:spcPts val="0"/>
                        </a:spcAft>
                        <a:buClrTx/>
                        <a:buSzTx/>
                        <a:buFontTx/>
                        <a:buNone/>
                        <a:tabLst/>
                        <a:defRPr/>
                      </a:pPr>
                      <a:r>
                        <a:rPr lang="en-US" sz="1800" b="1" i="1" dirty="0"/>
                        <a:t>Unit 2 Area of Study 1</a:t>
                      </a:r>
                    </a:p>
                    <a:p>
                      <a:pPr marL="342900" marR="0" lvl="0" indent="-34290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err="1"/>
                        <a:t>Analyse</a:t>
                      </a:r>
                      <a:r>
                        <a:rPr lang="en-US" sz="1600" kern="1200" dirty="0"/>
                        <a:t> graphically, numerically and algebraically, straight-line motion under constant acceleration…</a:t>
                      </a:r>
                    </a:p>
                    <a:p>
                      <a:pPr marL="0" marR="0" lvl="0" indent="0" algn="l" defTabSz="1219170" rtl="0" eaLnBrk="1" fontAlgn="auto" latinLnBrk="0" hangingPunct="1">
                        <a:lnSpc>
                          <a:spcPct val="100000"/>
                        </a:lnSpc>
                        <a:spcBef>
                          <a:spcPts val="0"/>
                        </a:spcBef>
                        <a:spcAft>
                          <a:spcPts val="0"/>
                        </a:spcAft>
                        <a:buClrTx/>
                        <a:buSzTx/>
                        <a:buFontTx/>
                        <a:buNone/>
                        <a:tabLst/>
                        <a:defRPr/>
                      </a:pPr>
                      <a:r>
                        <a:rPr lang="en-US" sz="1800" b="1" i="1" dirty="0"/>
                        <a:t>Unit 3 Area of Study 1</a:t>
                      </a:r>
                    </a:p>
                    <a:p>
                      <a:pPr marL="342900" marR="0" lvl="0" indent="-34290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Investigate and apply theoretically and practically the concept of work done by a force…</a:t>
                      </a:r>
                    </a:p>
                  </a:txBody>
                  <a:tcPr/>
                </a:tc>
                <a:extLst>
                  <a:ext uri="{0D108BD9-81ED-4DB2-BD59-A6C34878D82A}">
                    <a16:rowId xmlns:a16="http://schemas.microsoft.com/office/drawing/2014/main" val="2937429860"/>
                  </a:ext>
                </a:extLst>
              </a:tr>
            </a:tbl>
          </a:graphicData>
        </a:graphic>
      </p:graphicFrame>
    </p:spTree>
    <p:extLst>
      <p:ext uri="{BB962C8B-B14F-4D97-AF65-F5344CB8AC3E}">
        <p14:creationId xmlns:p14="http://schemas.microsoft.com/office/powerpoint/2010/main" val="195372138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B1DCF-2F6D-4E01-8C25-A608535BC078}"/>
              </a:ext>
            </a:extLst>
          </p:cNvPr>
          <p:cNvSpPr>
            <a:spLocks noGrp="1"/>
          </p:cNvSpPr>
          <p:nvPr>
            <p:ph type="title"/>
          </p:nvPr>
        </p:nvSpPr>
        <p:spPr>
          <a:xfrm>
            <a:off x="239349" y="244348"/>
            <a:ext cx="11617291" cy="1143000"/>
          </a:xfrm>
        </p:spPr>
        <p:txBody>
          <a:bodyPr/>
          <a:lstStyle/>
          <a:p>
            <a:r>
              <a:rPr lang="en-US" dirty="0"/>
              <a:t>Key science skills planners</a:t>
            </a:r>
          </a:p>
        </p:txBody>
      </p:sp>
      <p:pic>
        <p:nvPicPr>
          <p:cNvPr id="5" name="Content Placeholder 4">
            <a:extLst>
              <a:ext uri="{FF2B5EF4-FFF2-40B4-BE49-F238E27FC236}">
                <a16:creationId xmlns:a16="http://schemas.microsoft.com/office/drawing/2014/main" id="{A547D82A-6316-4386-A108-2621D1DA708A}"/>
              </a:ext>
            </a:extLst>
          </p:cNvPr>
          <p:cNvPicPr>
            <a:picLocks noGrp="1" noChangeAspect="1"/>
          </p:cNvPicPr>
          <p:nvPr>
            <p:ph idx="1"/>
          </p:nvPr>
        </p:nvPicPr>
        <p:blipFill>
          <a:blip r:embed="rId3"/>
          <a:stretch>
            <a:fillRect/>
          </a:stretch>
        </p:blipFill>
        <p:spPr>
          <a:xfrm>
            <a:off x="2477695" y="1615430"/>
            <a:ext cx="9607881" cy="3830168"/>
          </a:xfrm>
        </p:spPr>
      </p:pic>
      <p:sp>
        <p:nvSpPr>
          <p:cNvPr id="6" name="TextBox 5">
            <a:extLst>
              <a:ext uri="{FF2B5EF4-FFF2-40B4-BE49-F238E27FC236}">
                <a16:creationId xmlns:a16="http://schemas.microsoft.com/office/drawing/2014/main" id="{C1A9D1EE-9C06-4745-88BC-D7D51CEF27F6}"/>
              </a:ext>
            </a:extLst>
          </p:cNvPr>
          <p:cNvSpPr txBox="1"/>
          <p:nvPr/>
        </p:nvSpPr>
        <p:spPr>
          <a:xfrm>
            <a:off x="239349" y="2533135"/>
            <a:ext cx="1717589" cy="1200329"/>
          </a:xfrm>
          <a:prstGeom prst="rect">
            <a:avLst/>
          </a:prstGeom>
          <a:noFill/>
        </p:spPr>
        <p:txBody>
          <a:bodyPr wrap="square" rtlCol="0">
            <a:spAutoFit/>
          </a:bodyPr>
          <a:lstStyle/>
          <a:p>
            <a:pPr algn="ctr"/>
            <a:r>
              <a:rPr lang="en-US" dirty="0"/>
              <a:t>A planner for mapping Units 1 and 2 key science skills</a:t>
            </a:r>
          </a:p>
        </p:txBody>
      </p:sp>
      <p:sp>
        <p:nvSpPr>
          <p:cNvPr id="7" name="Arrow: Right 6">
            <a:extLst>
              <a:ext uri="{FF2B5EF4-FFF2-40B4-BE49-F238E27FC236}">
                <a16:creationId xmlns:a16="http://schemas.microsoft.com/office/drawing/2014/main" id="{E90AE824-A7B2-4008-BE93-D0398600E38C}"/>
              </a:ext>
            </a:extLst>
          </p:cNvPr>
          <p:cNvSpPr/>
          <p:nvPr/>
        </p:nvSpPr>
        <p:spPr bwMode="auto">
          <a:xfrm>
            <a:off x="1956938" y="2939110"/>
            <a:ext cx="520757" cy="388377"/>
          </a:xfrm>
          <a:prstGeom prst="rightArrow">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B0F0"/>
              </a:solidFill>
              <a:effectLst/>
              <a:latin typeface="Verdana" pitchFamily="34" charset="0"/>
            </a:endParaRPr>
          </a:p>
        </p:txBody>
      </p:sp>
      <p:sp>
        <p:nvSpPr>
          <p:cNvPr id="9" name="TextBox 8">
            <a:extLst>
              <a:ext uri="{FF2B5EF4-FFF2-40B4-BE49-F238E27FC236}">
                <a16:creationId xmlns:a16="http://schemas.microsoft.com/office/drawing/2014/main" id="{EBE4D8BB-95CB-4DE3-8539-78783C596D91}"/>
              </a:ext>
            </a:extLst>
          </p:cNvPr>
          <p:cNvSpPr txBox="1"/>
          <p:nvPr/>
        </p:nvSpPr>
        <p:spPr>
          <a:xfrm>
            <a:off x="359683" y="4143375"/>
            <a:ext cx="1857633" cy="1477328"/>
          </a:xfrm>
          <a:prstGeom prst="rect">
            <a:avLst/>
          </a:prstGeom>
          <a:solidFill>
            <a:schemeClr val="accent6">
              <a:lumMod val="20000"/>
              <a:lumOff val="80000"/>
            </a:schemeClr>
          </a:solidFill>
        </p:spPr>
        <p:txBody>
          <a:bodyPr wrap="square" rtlCol="0">
            <a:spAutoFit/>
          </a:bodyPr>
          <a:lstStyle/>
          <a:p>
            <a:r>
              <a:rPr lang="en-US" dirty="0"/>
              <a:t>Note: a separate planner is available for Units 3 and 4</a:t>
            </a:r>
          </a:p>
        </p:txBody>
      </p:sp>
    </p:spTree>
    <p:extLst>
      <p:ext uri="{BB962C8B-B14F-4D97-AF65-F5344CB8AC3E}">
        <p14:creationId xmlns:p14="http://schemas.microsoft.com/office/powerpoint/2010/main" val="259199297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F7B4E-1BFC-42A7-BBF3-2C7630965A93}"/>
              </a:ext>
            </a:extLst>
          </p:cNvPr>
          <p:cNvSpPr>
            <a:spLocks noGrp="1"/>
          </p:cNvSpPr>
          <p:nvPr>
            <p:ph type="title"/>
          </p:nvPr>
        </p:nvSpPr>
        <p:spPr>
          <a:xfrm>
            <a:off x="162426" y="182903"/>
            <a:ext cx="11617291" cy="1143000"/>
          </a:xfrm>
        </p:spPr>
        <p:txBody>
          <a:bodyPr/>
          <a:lstStyle/>
          <a:p>
            <a:r>
              <a:rPr lang="en-AU" dirty="0"/>
              <a:t>Scientific Investigation (p 13</a:t>
            </a:r>
            <a:r>
              <a:rPr lang="en-US" dirty="0"/>
              <a:t> – </a:t>
            </a:r>
            <a:r>
              <a:rPr lang="en-AU" dirty="0"/>
              <a:t>15):</a:t>
            </a:r>
            <a:br>
              <a:rPr lang="en-AU" sz="4000" dirty="0"/>
            </a:br>
            <a:r>
              <a:rPr lang="en-AU" sz="2400" dirty="0"/>
              <a:t>asking questions; testing ideas; using evidence</a:t>
            </a:r>
          </a:p>
        </p:txBody>
      </p:sp>
      <p:sp>
        <p:nvSpPr>
          <p:cNvPr id="3" name="Content Placeholder 2">
            <a:extLst>
              <a:ext uri="{FF2B5EF4-FFF2-40B4-BE49-F238E27FC236}">
                <a16:creationId xmlns:a16="http://schemas.microsoft.com/office/drawing/2014/main" id="{298AE094-63CC-46D1-BED8-9C64CF640231}"/>
              </a:ext>
            </a:extLst>
          </p:cNvPr>
          <p:cNvSpPr>
            <a:spLocks noGrp="1"/>
          </p:cNvSpPr>
          <p:nvPr>
            <p:ph idx="1"/>
          </p:nvPr>
        </p:nvSpPr>
        <p:spPr>
          <a:xfrm>
            <a:off x="287355" y="1394976"/>
            <a:ext cx="11617291" cy="2252999"/>
          </a:xfrm>
        </p:spPr>
        <p:txBody>
          <a:bodyPr/>
          <a:lstStyle/>
          <a:p>
            <a:r>
              <a:rPr lang="en-AU" dirty="0"/>
              <a:t>Opportunities for teacher-facilitated, student-adapted and student-designed investigations across Units 1</a:t>
            </a:r>
            <a:r>
              <a:rPr lang="en-AU" b="0" i="1" dirty="0"/>
              <a:t> – </a:t>
            </a:r>
            <a:r>
              <a:rPr lang="en-AU" dirty="0"/>
              <a:t>4</a:t>
            </a:r>
          </a:p>
          <a:p>
            <a:r>
              <a:rPr lang="en-AU" dirty="0">
                <a:solidFill>
                  <a:schemeClr val="accent6"/>
                </a:solidFill>
              </a:rPr>
              <a:t>Scientific investigation methodologies </a:t>
            </a:r>
            <a:r>
              <a:rPr lang="en-AU" dirty="0"/>
              <a:t>for 2023-2027 Study Design:</a:t>
            </a:r>
          </a:p>
        </p:txBody>
      </p:sp>
      <p:sp>
        <p:nvSpPr>
          <p:cNvPr id="4" name="TextBox 3"/>
          <p:cNvSpPr txBox="1"/>
          <p:nvPr/>
        </p:nvSpPr>
        <p:spPr>
          <a:xfrm>
            <a:off x="816742" y="3566554"/>
            <a:ext cx="10308657" cy="3108543"/>
          </a:xfrm>
          <a:prstGeom prst="rect">
            <a:avLst/>
          </a:prstGeom>
          <a:noFill/>
        </p:spPr>
        <p:txBody>
          <a:bodyPr wrap="square" numCol="2" rtlCol="0">
            <a:spAutoFit/>
          </a:bodyPr>
          <a:lstStyle/>
          <a:p>
            <a:pPr marL="285750" indent="-285750">
              <a:buFont typeface="Arial" panose="020B0604020202020204" pitchFamily="34" charset="0"/>
              <a:buChar char="•"/>
            </a:pPr>
            <a:r>
              <a:rPr lang="en-AU" sz="2800" b="1" dirty="0"/>
              <a:t>Case study</a:t>
            </a:r>
          </a:p>
          <a:p>
            <a:pPr marL="285750" indent="-285750">
              <a:buFont typeface="Arial" panose="020B0604020202020204" pitchFamily="34" charset="0"/>
              <a:buChar char="•"/>
            </a:pPr>
            <a:r>
              <a:rPr lang="en-AU" sz="2800" b="1" dirty="0"/>
              <a:t>Classification and identification</a:t>
            </a:r>
          </a:p>
          <a:p>
            <a:pPr marL="285750" indent="-285750">
              <a:buFont typeface="Arial" panose="020B0604020202020204" pitchFamily="34" charset="0"/>
              <a:buChar char="•"/>
            </a:pPr>
            <a:r>
              <a:rPr lang="en-AU" sz="2800" b="1" dirty="0"/>
              <a:t>Experiment</a:t>
            </a:r>
          </a:p>
          <a:p>
            <a:pPr marL="285750" indent="-285750">
              <a:buFont typeface="Arial" panose="020B0604020202020204" pitchFamily="34" charset="0"/>
              <a:buChar char="•"/>
            </a:pPr>
            <a:r>
              <a:rPr lang="en-AU" sz="2800" b="1" dirty="0"/>
              <a:t>Fieldwork</a:t>
            </a:r>
          </a:p>
          <a:p>
            <a:pPr marL="285750" indent="-285750">
              <a:buFont typeface="Arial" panose="020B0604020202020204" pitchFamily="34" charset="0"/>
              <a:buChar char="•"/>
            </a:pPr>
            <a:endParaRPr lang="en-AU" sz="2800" b="1" dirty="0"/>
          </a:p>
          <a:p>
            <a:pPr marL="285750" indent="-285750">
              <a:buFont typeface="Arial" panose="020B0604020202020204" pitchFamily="34" charset="0"/>
              <a:buChar char="•"/>
            </a:pPr>
            <a:endParaRPr lang="en-AU" sz="2800" b="1" dirty="0"/>
          </a:p>
          <a:p>
            <a:pPr marL="285750" indent="-285750">
              <a:buFont typeface="Arial" panose="020B0604020202020204" pitchFamily="34" charset="0"/>
              <a:buChar char="•"/>
            </a:pPr>
            <a:r>
              <a:rPr lang="en-AU" sz="2800" b="1" dirty="0"/>
              <a:t>Literature review</a:t>
            </a:r>
          </a:p>
          <a:p>
            <a:pPr marL="285750" indent="-285750">
              <a:buFont typeface="Arial" panose="020B0604020202020204" pitchFamily="34" charset="0"/>
              <a:buChar char="•"/>
            </a:pPr>
            <a:r>
              <a:rPr lang="en-AU" sz="2800" b="1" dirty="0"/>
              <a:t>Modelling</a:t>
            </a:r>
          </a:p>
          <a:p>
            <a:pPr marL="285750" indent="-285750">
              <a:buFont typeface="Arial" panose="020B0604020202020204" pitchFamily="34" charset="0"/>
              <a:buChar char="•"/>
            </a:pPr>
            <a:r>
              <a:rPr lang="en-AU" sz="2800" b="1" dirty="0"/>
              <a:t>Product, process or system development</a:t>
            </a:r>
          </a:p>
          <a:p>
            <a:pPr marL="285750" indent="-285750">
              <a:buFont typeface="Arial" panose="020B0604020202020204" pitchFamily="34" charset="0"/>
              <a:buChar char="•"/>
            </a:pPr>
            <a:r>
              <a:rPr lang="en-AU" sz="2800" b="1" dirty="0"/>
              <a:t>Simulation</a:t>
            </a:r>
          </a:p>
        </p:txBody>
      </p:sp>
    </p:spTree>
    <p:extLst>
      <p:ext uri="{BB962C8B-B14F-4D97-AF65-F5344CB8AC3E}">
        <p14:creationId xmlns:p14="http://schemas.microsoft.com/office/powerpoint/2010/main" val="50452584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B9E63-8D5B-4833-8BC1-9C40BA91D349}"/>
              </a:ext>
            </a:extLst>
          </p:cNvPr>
          <p:cNvSpPr>
            <a:spLocks noGrp="1"/>
          </p:cNvSpPr>
          <p:nvPr>
            <p:ph type="title"/>
          </p:nvPr>
        </p:nvSpPr>
        <p:spPr>
          <a:xfrm>
            <a:off x="152852" y="105948"/>
            <a:ext cx="11617291" cy="821725"/>
          </a:xfrm>
        </p:spPr>
        <p:txBody>
          <a:bodyPr/>
          <a:lstStyle/>
          <a:p>
            <a:r>
              <a:rPr lang="en-US" dirty="0"/>
              <a:t>Examples of scientific methodologies</a:t>
            </a:r>
          </a:p>
        </p:txBody>
      </p:sp>
      <p:sp>
        <p:nvSpPr>
          <p:cNvPr id="3" name="Content Placeholder 2">
            <a:extLst>
              <a:ext uri="{FF2B5EF4-FFF2-40B4-BE49-F238E27FC236}">
                <a16:creationId xmlns:a16="http://schemas.microsoft.com/office/drawing/2014/main" id="{141A6DE4-0A41-497B-A040-2310E9B53844}"/>
              </a:ext>
            </a:extLst>
          </p:cNvPr>
          <p:cNvSpPr>
            <a:spLocks noGrp="1"/>
          </p:cNvSpPr>
          <p:nvPr>
            <p:ph idx="1"/>
          </p:nvPr>
        </p:nvSpPr>
        <p:spPr>
          <a:xfrm>
            <a:off x="152852" y="1534206"/>
            <a:ext cx="1787157" cy="2924434"/>
          </a:xfrm>
        </p:spPr>
        <p:txBody>
          <a:bodyPr/>
          <a:lstStyle/>
          <a:p>
            <a:pPr marL="0" indent="0" algn="ctr">
              <a:buNone/>
            </a:pPr>
            <a:r>
              <a:rPr lang="en-US" sz="2000" dirty="0"/>
              <a:t>Refer to the </a:t>
            </a:r>
            <a:r>
              <a:rPr lang="en-US" sz="2000" i="1" dirty="0"/>
              <a:t>Support materials </a:t>
            </a:r>
            <a:r>
              <a:rPr lang="en-US" sz="2000" dirty="0"/>
              <a:t>on the VCAA website.</a:t>
            </a:r>
          </a:p>
          <a:p>
            <a:pPr marL="0" indent="0" algn="ctr">
              <a:buNone/>
            </a:pPr>
            <a:endParaRPr lang="en-US" sz="2000" dirty="0"/>
          </a:p>
          <a:p>
            <a:pPr marL="0" indent="0" algn="ctr">
              <a:buNone/>
            </a:pPr>
            <a:r>
              <a:rPr lang="en-US" sz="2000" dirty="0"/>
              <a:t>Learning materials have been tagged with relevant methodology</a:t>
            </a:r>
          </a:p>
          <a:p>
            <a:pPr marL="0" indent="0">
              <a:buNone/>
            </a:pPr>
            <a:endParaRPr lang="en-US" dirty="0"/>
          </a:p>
        </p:txBody>
      </p:sp>
      <p:graphicFrame>
        <p:nvGraphicFramePr>
          <p:cNvPr id="4" name="Table 4">
            <a:extLst>
              <a:ext uri="{FF2B5EF4-FFF2-40B4-BE49-F238E27FC236}">
                <a16:creationId xmlns:a16="http://schemas.microsoft.com/office/drawing/2014/main" id="{A037A170-F494-4B2E-97BD-E79E53BC3F4E}"/>
              </a:ext>
            </a:extLst>
          </p:cNvPr>
          <p:cNvGraphicFramePr>
            <a:graphicFrameLocks noGrp="1"/>
          </p:cNvGraphicFramePr>
          <p:nvPr>
            <p:extLst>
              <p:ext uri="{D42A27DB-BD31-4B8C-83A1-F6EECF244321}">
                <p14:modId xmlns:p14="http://schemas.microsoft.com/office/powerpoint/2010/main" val="2439880044"/>
              </p:ext>
            </p:extLst>
          </p:nvPr>
        </p:nvGraphicFramePr>
        <p:xfrm>
          <a:off x="2125363" y="927673"/>
          <a:ext cx="9644780" cy="5212080"/>
        </p:xfrm>
        <a:graphic>
          <a:graphicData uri="http://schemas.openxmlformats.org/drawingml/2006/table">
            <a:tbl>
              <a:tblPr firstRow="1" bandRow="1">
                <a:tableStyleId>{93296810-A885-4BE3-A3E7-6D5BEEA58F35}</a:tableStyleId>
              </a:tblPr>
              <a:tblGrid>
                <a:gridCol w="3020234">
                  <a:extLst>
                    <a:ext uri="{9D8B030D-6E8A-4147-A177-3AD203B41FA5}">
                      <a16:colId xmlns:a16="http://schemas.microsoft.com/office/drawing/2014/main" val="643382934"/>
                    </a:ext>
                  </a:extLst>
                </a:gridCol>
                <a:gridCol w="6624546">
                  <a:extLst>
                    <a:ext uri="{9D8B030D-6E8A-4147-A177-3AD203B41FA5}">
                      <a16:colId xmlns:a16="http://schemas.microsoft.com/office/drawing/2014/main" val="735515302"/>
                    </a:ext>
                  </a:extLst>
                </a:gridCol>
              </a:tblGrid>
              <a:tr h="370840">
                <a:tc>
                  <a:txBody>
                    <a:bodyPr/>
                    <a:lstStyle/>
                    <a:p>
                      <a:r>
                        <a:rPr lang="en-US" dirty="0"/>
                        <a:t>Methodology</a:t>
                      </a:r>
                    </a:p>
                  </a:txBody>
                  <a:tcPr/>
                </a:tc>
                <a:tc>
                  <a:txBody>
                    <a:bodyPr/>
                    <a:lstStyle/>
                    <a:p>
                      <a:r>
                        <a:rPr lang="en-US" dirty="0"/>
                        <a:t>Example</a:t>
                      </a:r>
                    </a:p>
                  </a:txBody>
                  <a:tcPr/>
                </a:tc>
                <a:extLst>
                  <a:ext uri="{0D108BD9-81ED-4DB2-BD59-A6C34878D82A}">
                    <a16:rowId xmlns:a16="http://schemas.microsoft.com/office/drawing/2014/main" val="2134297315"/>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sz="2000" b="1" dirty="0"/>
                        <a:t>Case study</a:t>
                      </a:r>
                    </a:p>
                  </a:txBody>
                  <a:tcPr/>
                </a:tc>
                <a:tc>
                  <a:txBody>
                    <a:bodyPr/>
                    <a:lstStyle/>
                    <a:p>
                      <a:r>
                        <a:rPr lang="en-US" dirty="0"/>
                        <a:t>The ‘monkey and the hunter’ problem</a:t>
                      </a:r>
                    </a:p>
                  </a:txBody>
                  <a:tcPr/>
                </a:tc>
                <a:extLst>
                  <a:ext uri="{0D108BD9-81ED-4DB2-BD59-A6C34878D82A}">
                    <a16:rowId xmlns:a16="http://schemas.microsoft.com/office/drawing/2014/main" val="2598057973"/>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sz="2000" b="1" dirty="0"/>
                        <a:t>Classification and identification</a:t>
                      </a:r>
                    </a:p>
                  </a:txBody>
                  <a:tcPr/>
                </a:tc>
                <a:tc>
                  <a:txBody>
                    <a:bodyPr/>
                    <a:lstStyle/>
                    <a:p>
                      <a:r>
                        <a:rPr lang="en-US" dirty="0"/>
                        <a:t>Compare emission and absorption spectra for selected elements</a:t>
                      </a:r>
                    </a:p>
                  </a:txBody>
                  <a:tcPr/>
                </a:tc>
                <a:extLst>
                  <a:ext uri="{0D108BD9-81ED-4DB2-BD59-A6C34878D82A}">
                    <a16:rowId xmlns:a16="http://schemas.microsoft.com/office/drawing/2014/main" val="2173647755"/>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sz="2000" b="1" dirty="0"/>
                        <a:t>Experiment</a:t>
                      </a:r>
                    </a:p>
                  </a:txBody>
                  <a:tcPr/>
                </a:tc>
                <a:tc>
                  <a:txBody>
                    <a:bodyPr/>
                    <a:lstStyle/>
                    <a:p>
                      <a:r>
                        <a:rPr lang="en-US" dirty="0"/>
                        <a:t>Investigate the nature of friction forces between two surfaces</a:t>
                      </a:r>
                    </a:p>
                  </a:txBody>
                  <a:tcPr/>
                </a:tc>
                <a:extLst>
                  <a:ext uri="{0D108BD9-81ED-4DB2-BD59-A6C34878D82A}">
                    <a16:rowId xmlns:a16="http://schemas.microsoft.com/office/drawing/2014/main" val="1765889283"/>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sz="2000" b="1" dirty="0"/>
                        <a:t>Fieldwork</a:t>
                      </a:r>
                    </a:p>
                  </a:txBody>
                  <a:tcPr/>
                </a:tc>
                <a:tc>
                  <a:txBody>
                    <a:bodyPr/>
                    <a:lstStyle/>
                    <a:p>
                      <a:r>
                        <a:rPr lang="en-US" dirty="0"/>
                        <a:t>Use a spectrometer to observe star light</a:t>
                      </a:r>
                    </a:p>
                  </a:txBody>
                  <a:tcPr/>
                </a:tc>
                <a:extLst>
                  <a:ext uri="{0D108BD9-81ED-4DB2-BD59-A6C34878D82A}">
                    <a16:rowId xmlns:a16="http://schemas.microsoft.com/office/drawing/2014/main" val="646641043"/>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sz="2000" b="1" dirty="0"/>
                        <a:t>Literature review</a:t>
                      </a:r>
                    </a:p>
                  </a:txBody>
                  <a:tcPr/>
                </a:tc>
                <a:tc>
                  <a:txBody>
                    <a:bodyPr/>
                    <a:lstStyle/>
                    <a:p>
                      <a:r>
                        <a:rPr lang="en-US" dirty="0"/>
                        <a:t>Explain how a Geiger counter works</a:t>
                      </a:r>
                    </a:p>
                  </a:txBody>
                  <a:tcPr/>
                </a:tc>
                <a:extLst>
                  <a:ext uri="{0D108BD9-81ED-4DB2-BD59-A6C34878D82A}">
                    <a16:rowId xmlns:a16="http://schemas.microsoft.com/office/drawing/2014/main" val="1748123559"/>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sz="2000" b="1" dirty="0"/>
                        <a:t>Modelling</a:t>
                      </a:r>
                    </a:p>
                  </a:txBody>
                  <a:tcPr/>
                </a:tc>
                <a:tc>
                  <a:txBody>
                    <a:bodyPr/>
                    <a:lstStyle/>
                    <a:p>
                      <a:r>
                        <a:rPr lang="en-US" dirty="0"/>
                        <a:t>Make a model of a fuse</a:t>
                      </a:r>
                    </a:p>
                  </a:txBody>
                  <a:tcPr/>
                </a:tc>
                <a:extLst>
                  <a:ext uri="{0D108BD9-81ED-4DB2-BD59-A6C34878D82A}">
                    <a16:rowId xmlns:a16="http://schemas.microsoft.com/office/drawing/2014/main" val="883357989"/>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sz="2000" b="1" dirty="0"/>
                        <a:t>Product, process or </a:t>
                      </a:r>
                      <a:r>
                        <a:rPr lang="en-AU" sz="2000" b="1" kern="1200" dirty="0">
                          <a:solidFill>
                            <a:schemeClr val="dk1"/>
                          </a:solidFill>
                          <a:latin typeface="+mn-lt"/>
                          <a:ea typeface="+mn-ea"/>
                          <a:cs typeface="+mn-cs"/>
                        </a:rPr>
                        <a:t>system</a:t>
                      </a:r>
                      <a:r>
                        <a:rPr lang="en-AU" sz="2000" b="1" dirty="0"/>
                        <a:t> development</a:t>
                      </a:r>
                    </a:p>
                  </a:txBody>
                  <a:tcPr/>
                </a:tc>
                <a:tc>
                  <a:txBody>
                    <a:bodyPr/>
                    <a:lstStyle/>
                    <a:p>
                      <a:r>
                        <a:rPr lang="en-US" dirty="0"/>
                        <a:t>Develop a fluid lens system with an adjustable focus</a:t>
                      </a:r>
                    </a:p>
                  </a:txBody>
                  <a:tcPr/>
                </a:tc>
                <a:extLst>
                  <a:ext uri="{0D108BD9-81ED-4DB2-BD59-A6C34878D82A}">
                    <a16:rowId xmlns:a16="http://schemas.microsoft.com/office/drawing/2014/main" val="2024220358"/>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sz="2000" b="1" dirty="0"/>
                        <a:t>Simulation</a:t>
                      </a:r>
                    </a:p>
                  </a:txBody>
                  <a:tcPr/>
                </a:tc>
                <a:tc>
                  <a:txBody>
                    <a:bodyPr/>
                    <a:lstStyle/>
                    <a:p>
                      <a:r>
                        <a:rPr lang="en-US" dirty="0"/>
                        <a:t>Investigate collisions between objects</a:t>
                      </a:r>
                    </a:p>
                  </a:txBody>
                  <a:tcPr/>
                </a:tc>
                <a:extLst>
                  <a:ext uri="{0D108BD9-81ED-4DB2-BD59-A6C34878D82A}">
                    <a16:rowId xmlns:a16="http://schemas.microsoft.com/office/drawing/2014/main" val="246548529"/>
                  </a:ext>
                </a:extLst>
              </a:tr>
            </a:tbl>
          </a:graphicData>
        </a:graphic>
      </p:graphicFrame>
    </p:spTree>
    <p:extLst>
      <p:ext uri="{BB962C8B-B14F-4D97-AF65-F5344CB8AC3E}">
        <p14:creationId xmlns:p14="http://schemas.microsoft.com/office/powerpoint/2010/main" val="330494621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392" y="121880"/>
            <a:ext cx="11233248" cy="1143000"/>
          </a:xfrm>
        </p:spPr>
        <p:txBody>
          <a:bodyPr/>
          <a:lstStyle/>
          <a:p>
            <a:r>
              <a:rPr lang="en-AU" dirty="0"/>
              <a:t>Practical work</a:t>
            </a:r>
          </a:p>
        </p:txBody>
      </p:sp>
      <p:sp>
        <p:nvSpPr>
          <p:cNvPr id="3" name="Content Placeholder 2"/>
          <p:cNvSpPr>
            <a:spLocks noGrp="1"/>
          </p:cNvSpPr>
          <p:nvPr>
            <p:ph idx="1"/>
          </p:nvPr>
        </p:nvSpPr>
        <p:spPr>
          <a:xfrm>
            <a:off x="335360" y="1264880"/>
            <a:ext cx="11501040" cy="4378814"/>
          </a:xfrm>
        </p:spPr>
        <p:txBody>
          <a:bodyPr/>
          <a:lstStyle/>
          <a:p>
            <a:pPr>
              <a:spcAft>
                <a:spcPts val="600"/>
              </a:spcAft>
            </a:pPr>
            <a:r>
              <a:rPr lang="en-AU" sz="2000" dirty="0"/>
              <a:t>Central component of </a:t>
            </a:r>
            <a:r>
              <a:rPr lang="en-AU" sz="2000" u="sng" dirty="0"/>
              <a:t>learning</a:t>
            </a:r>
            <a:r>
              <a:rPr lang="en-AU" sz="2000" dirty="0"/>
              <a:t> and </a:t>
            </a:r>
            <a:r>
              <a:rPr lang="en-AU" sz="2000" u="sng" dirty="0"/>
              <a:t>assessment</a:t>
            </a:r>
          </a:p>
          <a:p>
            <a:pPr>
              <a:spcAft>
                <a:spcPts val="600"/>
              </a:spcAft>
            </a:pPr>
            <a:r>
              <a:rPr lang="en-AU" sz="2000" dirty="0"/>
              <a:t>Includes activities and investigations such as laboratory experiments, fieldwork, simulations, modelling and other direct experiences described in the scientific investigation methodologies </a:t>
            </a:r>
          </a:p>
          <a:p>
            <a:pPr marL="0" indent="0">
              <a:spcAft>
                <a:spcPts val="600"/>
              </a:spcAft>
              <a:buNone/>
            </a:pPr>
            <a:r>
              <a:rPr lang="en-AU" sz="2000" dirty="0"/>
              <a:t>Increased time allocated to practical work:</a:t>
            </a:r>
          </a:p>
          <a:p>
            <a:pPr>
              <a:spcAft>
                <a:spcPts val="600"/>
              </a:spcAft>
            </a:pPr>
            <a:r>
              <a:rPr lang="en-AU" sz="2000" dirty="0"/>
              <a:t>A minimum of 15 hours for student practical work across Unit 1 and Unit 3 (approx. 5 hours for each area of study) </a:t>
            </a:r>
          </a:p>
          <a:p>
            <a:pPr>
              <a:spcAft>
                <a:spcPts val="600"/>
              </a:spcAft>
            </a:pPr>
            <a:r>
              <a:rPr lang="en-AU" sz="2000" dirty="0"/>
              <a:t>A minimum of 10 hours for student practical work in Unit 2, Areas of Study 1 and 2</a:t>
            </a:r>
          </a:p>
          <a:p>
            <a:pPr>
              <a:spcAft>
                <a:spcPts val="600"/>
              </a:spcAft>
            </a:pPr>
            <a:r>
              <a:rPr lang="en-AU" sz="2000" dirty="0"/>
              <a:t>A minimum of 5 hours for student practical work across Unit 4, Area of Study 1</a:t>
            </a:r>
          </a:p>
          <a:p>
            <a:pPr>
              <a:spcAft>
                <a:spcPts val="600"/>
              </a:spcAft>
            </a:pPr>
            <a:r>
              <a:rPr lang="en-AU" sz="2000" dirty="0"/>
              <a:t>A minimum of 7 hours for the student investigation Unit 2, Area of Study 3</a:t>
            </a:r>
          </a:p>
          <a:p>
            <a:pPr>
              <a:spcAft>
                <a:spcPts val="600"/>
              </a:spcAft>
            </a:pPr>
            <a:r>
              <a:rPr lang="en-AU" sz="2000" dirty="0"/>
              <a:t>A minimum of 10 hours for the student-designed investigation in Unit 4, Area of Study 2.</a:t>
            </a:r>
          </a:p>
          <a:p>
            <a:endParaRPr lang="en-AU" sz="2400" dirty="0"/>
          </a:p>
        </p:txBody>
      </p:sp>
    </p:spTree>
    <p:extLst>
      <p:ext uri="{BB962C8B-B14F-4D97-AF65-F5344CB8AC3E}">
        <p14:creationId xmlns:p14="http://schemas.microsoft.com/office/powerpoint/2010/main" val="248100581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F7B4E-1BFC-42A7-BBF3-2C7630965A93}"/>
              </a:ext>
            </a:extLst>
          </p:cNvPr>
          <p:cNvSpPr>
            <a:spLocks noGrp="1"/>
          </p:cNvSpPr>
          <p:nvPr>
            <p:ph type="title"/>
          </p:nvPr>
        </p:nvSpPr>
        <p:spPr>
          <a:xfrm>
            <a:off x="239349" y="13943"/>
            <a:ext cx="11617291" cy="1143000"/>
          </a:xfrm>
        </p:spPr>
        <p:txBody>
          <a:bodyPr/>
          <a:lstStyle/>
          <a:p>
            <a:r>
              <a:rPr lang="en-AU" dirty="0"/>
              <a:t>Logbooks (p 14)</a:t>
            </a:r>
          </a:p>
        </p:txBody>
      </p:sp>
      <p:sp>
        <p:nvSpPr>
          <p:cNvPr id="3" name="Content Placeholder 2">
            <a:extLst>
              <a:ext uri="{FF2B5EF4-FFF2-40B4-BE49-F238E27FC236}">
                <a16:creationId xmlns:a16="http://schemas.microsoft.com/office/drawing/2014/main" id="{298AE094-63CC-46D1-BED8-9C64CF640231}"/>
              </a:ext>
            </a:extLst>
          </p:cNvPr>
          <p:cNvSpPr>
            <a:spLocks noGrp="1"/>
          </p:cNvSpPr>
          <p:nvPr>
            <p:ph idx="1"/>
          </p:nvPr>
        </p:nvSpPr>
        <p:spPr>
          <a:xfrm>
            <a:off x="287355" y="1156943"/>
            <a:ext cx="11617291" cy="4967631"/>
          </a:xfrm>
        </p:spPr>
        <p:txBody>
          <a:bodyPr/>
          <a:lstStyle/>
          <a:p>
            <a:pPr marL="0" indent="0">
              <a:buNone/>
            </a:pPr>
            <a:r>
              <a:rPr lang="en-AU" sz="2800" dirty="0"/>
              <a:t>Logbook of practical activities maintained for each of Units 1 to 4 for recording, authentication and assessment purposes.</a:t>
            </a:r>
          </a:p>
          <a:p>
            <a:pPr marL="0" indent="0">
              <a:spcAft>
                <a:spcPts val="1200"/>
              </a:spcAft>
              <a:buNone/>
            </a:pPr>
            <a:r>
              <a:rPr lang="en-US" sz="2800" dirty="0"/>
              <a:t>The presentation format of the logbook is a school decision and no specific format is prescribed. Its purposes may include:</a:t>
            </a:r>
          </a:p>
          <a:p>
            <a:r>
              <a:rPr lang="en-US" sz="2400" dirty="0"/>
              <a:t>reporting on an investigation or activity</a:t>
            </a:r>
          </a:p>
          <a:p>
            <a:r>
              <a:rPr lang="en-US" sz="2400" dirty="0"/>
              <a:t>responding to questions in a practical worksheet or problem-solving exercise</a:t>
            </a:r>
          </a:p>
          <a:p>
            <a:r>
              <a:rPr lang="en-US" sz="2400" dirty="0"/>
              <a:t>writing up an investigation as a formal report or as the basis of a scientific poster</a:t>
            </a:r>
          </a:p>
          <a:p>
            <a:r>
              <a:rPr lang="en-US" sz="2400" dirty="0"/>
              <a:t>providing a basis for further learning, for example, referenced in class discussions about demonstrations, activities or practical work</a:t>
            </a:r>
          </a:p>
          <a:p>
            <a:endParaRPr lang="en-US" sz="2400" dirty="0"/>
          </a:p>
          <a:p>
            <a:endParaRPr lang="en-AU" dirty="0"/>
          </a:p>
        </p:txBody>
      </p:sp>
    </p:spTree>
    <p:extLst>
      <p:ext uri="{BB962C8B-B14F-4D97-AF65-F5344CB8AC3E}">
        <p14:creationId xmlns:p14="http://schemas.microsoft.com/office/powerpoint/2010/main" val="71118126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A9BCF-F16F-4B8A-AE15-444BEACA5C54}"/>
              </a:ext>
            </a:extLst>
          </p:cNvPr>
          <p:cNvSpPr>
            <a:spLocks noGrp="1"/>
          </p:cNvSpPr>
          <p:nvPr>
            <p:ph type="title"/>
          </p:nvPr>
        </p:nvSpPr>
        <p:spPr>
          <a:xfrm>
            <a:off x="239348" y="363329"/>
            <a:ext cx="11617291" cy="1143000"/>
          </a:xfrm>
        </p:spPr>
        <p:txBody>
          <a:bodyPr/>
          <a:lstStyle/>
          <a:p>
            <a:r>
              <a:rPr lang="en-US" dirty="0"/>
              <a:t>Formula sheet</a:t>
            </a:r>
          </a:p>
        </p:txBody>
      </p:sp>
      <p:sp>
        <p:nvSpPr>
          <p:cNvPr id="3" name="Content Placeholder 2">
            <a:extLst>
              <a:ext uri="{FF2B5EF4-FFF2-40B4-BE49-F238E27FC236}">
                <a16:creationId xmlns:a16="http://schemas.microsoft.com/office/drawing/2014/main" id="{AD3BDCFE-7014-421B-B0E9-03C672759C35}"/>
              </a:ext>
            </a:extLst>
          </p:cNvPr>
          <p:cNvSpPr>
            <a:spLocks noGrp="1"/>
          </p:cNvSpPr>
          <p:nvPr>
            <p:ph idx="1"/>
          </p:nvPr>
        </p:nvSpPr>
        <p:spPr>
          <a:xfrm>
            <a:off x="287354" y="1447800"/>
            <a:ext cx="11617291" cy="4755292"/>
          </a:xfrm>
        </p:spPr>
        <p:txBody>
          <a:bodyPr/>
          <a:lstStyle/>
          <a:p>
            <a:r>
              <a:rPr lang="en-US" sz="2800" dirty="0"/>
              <a:t>The current formula sheet for the external examination will be reviewed along with the examination specifications and will be published in December 2023, after the 2023 VCE Physics examination has been sat by students</a:t>
            </a:r>
          </a:p>
          <a:p>
            <a:r>
              <a:rPr lang="en-US" sz="2800" dirty="0"/>
              <a:t>Students should be encouraged to become familiar with the formula sheet as part of their regular classes</a:t>
            </a:r>
          </a:p>
          <a:p>
            <a:r>
              <a:rPr lang="en-US" sz="2800" dirty="0"/>
              <a:t>Development of students’ A3 pre-written notes for the external examination has been strongly supported by VCE Physics teachers </a:t>
            </a:r>
          </a:p>
          <a:p>
            <a:endParaRPr lang="en-US" dirty="0"/>
          </a:p>
        </p:txBody>
      </p:sp>
    </p:spTree>
    <p:extLst>
      <p:ext uri="{BB962C8B-B14F-4D97-AF65-F5344CB8AC3E}">
        <p14:creationId xmlns:p14="http://schemas.microsoft.com/office/powerpoint/2010/main" val="338850058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371" y="269776"/>
            <a:ext cx="11617291" cy="733114"/>
          </a:xfrm>
        </p:spPr>
        <p:txBody>
          <a:bodyPr/>
          <a:lstStyle/>
          <a:p>
            <a:r>
              <a:rPr lang="en-AU" dirty="0"/>
              <a:t>Units 1 and 2 Structure</a:t>
            </a:r>
          </a:p>
        </p:txBody>
      </p:sp>
      <p:graphicFrame>
        <p:nvGraphicFramePr>
          <p:cNvPr id="4" name="Table 3">
            <a:extLst>
              <a:ext uri="{FF2B5EF4-FFF2-40B4-BE49-F238E27FC236}">
                <a16:creationId xmlns:a16="http://schemas.microsoft.com/office/drawing/2014/main" id="{639AB025-0FA2-4D4F-B4CE-811DC0602BC0}"/>
              </a:ext>
            </a:extLst>
          </p:cNvPr>
          <p:cNvGraphicFramePr>
            <a:graphicFrameLocks noGrp="1"/>
          </p:cNvGraphicFramePr>
          <p:nvPr>
            <p:extLst>
              <p:ext uri="{D42A27DB-BD31-4B8C-83A1-F6EECF244321}">
                <p14:modId xmlns:p14="http://schemas.microsoft.com/office/powerpoint/2010/main" val="2310261109"/>
              </p:ext>
            </p:extLst>
          </p:nvPr>
        </p:nvGraphicFramePr>
        <p:xfrm>
          <a:off x="287355" y="1292317"/>
          <a:ext cx="11617290" cy="4447755"/>
        </p:xfrm>
        <a:graphic>
          <a:graphicData uri="http://schemas.openxmlformats.org/drawingml/2006/table">
            <a:tbl>
              <a:tblPr firstRow="1" bandRow="1">
                <a:tableStyleId>{21E4AEA4-8DFA-4A89-87EB-49C32662AFE0}</a:tableStyleId>
              </a:tblPr>
              <a:tblGrid>
                <a:gridCol w="2932182">
                  <a:extLst>
                    <a:ext uri="{9D8B030D-6E8A-4147-A177-3AD203B41FA5}">
                      <a16:colId xmlns:a16="http://schemas.microsoft.com/office/drawing/2014/main" val="1171226755"/>
                    </a:ext>
                  </a:extLst>
                </a:gridCol>
                <a:gridCol w="8685108">
                  <a:extLst>
                    <a:ext uri="{9D8B030D-6E8A-4147-A177-3AD203B41FA5}">
                      <a16:colId xmlns:a16="http://schemas.microsoft.com/office/drawing/2014/main" val="3266437682"/>
                    </a:ext>
                  </a:extLst>
                </a:gridCol>
              </a:tblGrid>
              <a:tr h="609600">
                <a:tc>
                  <a:txBody>
                    <a:bodyPr/>
                    <a:lstStyle/>
                    <a:p>
                      <a:r>
                        <a:rPr lang="en-AU" sz="2800" dirty="0"/>
                        <a:t>Unit titles</a:t>
                      </a:r>
                    </a:p>
                  </a:txBody>
                  <a:tcPr marL="121920" marR="121920" marT="60960" marB="60960"/>
                </a:tc>
                <a:tc>
                  <a:txBody>
                    <a:bodyPr/>
                    <a:lstStyle/>
                    <a:p>
                      <a:r>
                        <a:rPr lang="en-AU" sz="2800" dirty="0"/>
                        <a:t>Area of Study titles</a:t>
                      </a:r>
                    </a:p>
                  </a:txBody>
                  <a:tcPr marL="121920" marR="121920" marT="60960" marB="60960"/>
                </a:tc>
                <a:extLst>
                  <a:ext uri="{0D108BD9-81ED-4DB2-BD59-A6C34878D82A}">
                    <a16:rowId xmlns:a16="http://schemas.microsoft.com/office/drawing/2014/main" val="3770828096"/>
                  </a:ext>
                </a:extLst>
              </a:tr>
              <a:tr h="17655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400" b="1" dirty="0">
                          <a:solidFill>
                            <a:schemeClr val="tx1"/>
                          </a:solidFill>
                        </a:rPr>
                        <a:t>Unit 1: </a:t>
                      </a:r>
                      <a:r>
                        <a:rPr lang="en-AU" sz="2400" dirty="0">
                          <a:solidFill>
                            <a:schemeClr val="tx1"/>
                          </a:solidFill>
                        </a:rPr>
                        <a:t>How is energy useful to society</a:t>
                      </a:r>
                      <a:r>
                        <a:rPr lang="en-AU" sz="2400" baseline="0" dirty="0">
                          <a:solidFill>
                            <a:schemeClr val="tx1"/>
                          </a:solidFill>
                        </a:rPr>
                        <a:t>?</a:t>
                      </a:r>
                      <a:endParaRPr lang="en-AU" sz="2400" dirty="0">
                        <a:solidFill>
                          <a:schemeClr val="tx1"/>
                        </a:solidFill>
                      </a:endParaRPr>
                    </a:p>
                  </a:txBody>
                  <a:tcPr marL="121920" marR="121920" marT="60960" marB="6096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400" b="1" dirty="0">
                          <a:solidFill>
                            <a:schemeClr val="tx1"/>
                          </a:solidFill>
                        </a:rPr>
                        <a:t>Area</a:t>
                      </a:r>
                      <a:r>
                        <a:rPr lang="en-AU" sz="2400" b="1" baseline="0" dirty="0">
                          <a:solidFill>
                            <a:schemeClr val="tx1"/>
                          </a:solidFill>
                        </a:rPr>
                        <a:t> of Study 1: </a:t>
                      </a:r>
                      <a:r>
                        <a:rPr lang="en-AU" sz="2400" baseline="0" dirty="0">
                          <a:solidFill>
                            <a:schemeClr val="tx1"/>
                          </a:solidFill>
                        </a:rPr>
                        <a:t>How are light and heat explained?</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2400" b="1" baseline="0" dirty="0">
                          <a:solidFill>
                            <a:schemeClr val="tx1"/>
                          </a:solidFill>
                        </a:rPr>
                        <a:t>Area of Study 2: </a:t>
                      </a:r>
                      <a:r>
                        <a:rPr lang="en-AU" sz="2400" baseline="0" dirty="0">
                          <a:solidFill>
                            <a:schemeClr val="tx1"/>
                          </a:solidFill>
                        </a:rPr>
                        <a:t>How is energy form the nucleus utilised?</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2400" b="1" dirty="0">
                          <a:solidFill>
                            <a:schemeClr val="tx1"/>
                          </a:solidFill>
                        </a:rPr>
                        <a:t>Area of Study 3: </a:t>
                      </a:r>
                      <a:r>
                        <a:rPr lang="en-AU" sz="2400" dirty="0">
                          <a:solidFill>
                            <a:schemeClr val="tx1"/>
                          </a:solidFill>
                        </a:rPr>
                        <a:t>How can electricity be used to transfer energy</a:t>
                      </a:r>
                      <a:r>
                        <a:rPr lang="en-AU" sz="2400" baseline="0" dirty="0">
                          <a:solidFill>
                            <a:schemeClr val="tx1"/>
                          </a:solidFill>
                        </a:rPr>
                        <a:t>?</a:t>
                      </a:r>
                      <a:endParaRPr lang="en-AU" sz="2400" b="1" dirty="0">
                        <a:solidFill>
                          <a:schemeClr val="tx1"/>
                        </a:solidFill>
                      </a:endParaRPr>
                    </a:p>
                  </a:txBody>
                  <a:tcPr marL="121920" marR="121920" marT="60960" marB="60960"/>
                </a:tc>
                <a:extLst>
                  <a:ext uri="{0D108BD9-81ED-4DB2-BD59-A6C34878D82A}">
                    <a16:rowId xmlns:a16="http://schemas.microsoft.com/office/drawing/2014/main" val="336321460"/>
                  </a:ext>
                </a:extLst>
              </a:tr>
              <a:tr h="20726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2400" b="1" dirty="0">
                          <a:solidFill>
                            <a:schemeClr val="tx1"/>
                          </a:solidFill>
                        </a:rPr>
                        <a:t>Unit 2: </a:t>
                      </a:r>
                      <a:r>
                        <a:rPr lang="en-AU" sz="2400" b="0" dirty="0">
                          <a:solidFill>
                            <a:schemeClr val="tx1"/>
                          </a:solidFill>
                        </a:rPr>
                        <a:t>Ho</a:t>
                      </a:r>
                      <a:r>
                        <a:rPr lang="en-AU" sz="2400" dirty="0">
                          <a:solidFill>
                            <a:schemeClr val="tx1"/>
                          </a:solidFill>
                        </a:rPr>
                        <a:t>w does physics help us to understand the world?</a:t>
                      </a:r>
                    </a:p>
                  </a:txBody>
                  <a:tcPr marL="121920" marR="121920" marT="60960" marB="6096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400" b="1" dirty="0">
                          <a:solidFill>
                            <a:schemeClr val="tx1"/>
                          </a:solidFill>
                        </a:rPr>
                        <a:t>Area</a:t>
                      </a:r>
                      <a:r>
                        <a:rPr lang="en-AU" sz="2400" b="1" baseline="0" dirty="0">
                          <a:solidFill>
                            <a:schemeClr val="tx1"/>
                          </a:solidFill>
                        </a:rPr>
                        <a:t> of Study 1: </a:t>
                      </a:r>
                      <a:r>
                        <a:rPr lang="en-AU" sz="2400" baseline="0" dirty="0">
                          <a:solidFill>
                            <a:schemeClr val="tx1"/>
                          </a:solidFill>
                        </a:rPr>
                        <a:t>How is motion understood?</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2400" b="1" baseline="0" dirty="0">
                          <a:solidFill>
                            <a:schemeClr val="tx1"/>
                          </a:solidFill>
                        </a:rPr>
                        <a:t>Area of Study 2: </a:t>
                      </a:r>
                      <a:r>
                        <a:rPr lang="en-AU" sz="2400" baseline="0" dirty="0">
                          <a:solidFill>
                            <a:schemeClr val="tx1"/>
                          </a:solidFill>
                        </a:rPr>
                        <a:t>How does physics inform contemporary issues and applications in society (18 options)?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2400" b="1" dirty="0">
                          <a:solidFill>
                            <a:schemeClr val="tx1"/>
                          </a:solidFill>
                        </a:rPr>
                        <a:t>Area of Study 3: </a:t>
                      </a:r>
                      <a:r>
                        <a:rPr lang="en-AU" sz="2400" dirty="0">
                          <a:solidFill>
                            <a:schemeClr val="tx1"/>
                          </a:solidFill>
                        </a:rPr>
                        <a:t>How do physicists investigate questions</a:t>
                      </a:r>
                      <a:r>
                        <a:rPr lang="en-AU" sz="2400" baseline="0" dirty="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2400" b="1" dirty="0">
                        <a:solidFill>
                          <a:schemeClr val="tx1"/>
                        </a:solidFill>
                      </a:endParaRPr>
                    </a:p>
                  </a:txBody>
                  <a:tcPr marL="121920" marR="121920" marT="60960" marB="60960"/>
                </a:tc>
                <a:extLst>
                  <a:ext uri="{0D108BD9-81ED-4DB2-BD59-A6C34878D82A}">
                    <a16:rowId xmlns:a16="http://schemas.microsoft.com/office/drawing/2014/main" val="3359036003"/>
                  </a:ext>
                </a:extLst>
              </a:tr>
            </a:tbl>
          </a:graphicData>
        </a:graphic>
      </p:graphicFrame>
    </p:spTree>
    <p:extLst>
      <p:ext uri="{BB962C8B-B14F-4D97-AF65-F5344CB8AC3E}">
        <p14:creationId xmlns:p14="http://schemas.microsoft.com/office/powerpoint/2010/main" val="4362538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1B8BE86-AEE7-4393-9772-8492A701B9A8}"/>
              </a:ext>
            </a:extLst>
          </p:cNvPr>
          <p:cNvSpPr>
            <a:spLocks noGrp="1"/>
          </p:cNvSpPr>
          <p:nvPr>
            <p:ph sz="half" idx="2"/>
          </p:nvPr>
        </p:nvSpPr>
        <p:spPr>
          <a:xfrm>
            <a:off x="4556760" y="1308100"/>
            <a:ext cx="7315199" cy="4727703"/>
          </a:xfrm>
        </p:spPr>
        <p:txBody>
          <a:bodyPr/>
          <a:lstStyle/>
          <a:p>
            <a:r>
              <a:rPr lang="en-AU" dirty="0"/>
              <a:t>Outline implementation support resources</a:t>
            </a:r>
          </a:p>
          <a:p>
            <a:r>
              <a:rPr lang="en-AU" dirty="0"/>
              <a:t>Explain the key requirements and major changes of the revised study design</a:t>
            </a:r>
          </a:p>
          <a:p>
            <a:r>
              <a:rPr lang="en-AU" dirty="0"/>
              <a:t>Consider VCE assessment principles in relation to assessment</a:t>
            </a:r>
          </a:p>
          <a:p>
            <a:endParaRPr lang="en-AU" dirty="0"/>
          </a:p>
        </p:txBody>
      </p:sp>
      <p:sp>
        <p:nvSpPr>
          <p:cNvPr id="2" name="TextBox 1">
            <a:extLst>
              <a:ext uri="{FF2B5EF4-FFF2-40B4-BE49-F238E27FC236}">
                <a16:creationId xmlns:a16="http://schemas.microsoft.com/office/drawing/2014/main" id="{B88A6B6E-7A91-44C7-8833-C6A5C13E04F9}"/>
              </a:ext>
            </a:extLst>
          </p:cNvPr>
          <p:cNvSpPr txBox="1"/>
          <p:nvPr/>
        </p:nvSpPr>
        <p:spPr>
          <a:xfrm>
            <a:off x="857250" y="1785938"/>
            <a:ext cx="3314700" cy="369332"/>
          </a:xfrm>
          <a:prstGeom prst="rect">
            <a:avLst/>
          </a:prstGeom>
          <a:noFill/>
        </p:spPr>
        <p:txBody>
          <a:bodyPr wrap="square" rtlCol="0">
            <a:spAutoFit/>
          </a:bodyPr>
          <a:lstStyle/>
          <a:p>
            <a:endParaRPr lang="en-US" dirty="0"/>
          </a:p>
        </p:txBody>
      </p:sp>
      <p:pic>
        <p:nvPicPr>
          <p:cNvPr id="4" name="Picture 3">
            <a:extLst>
              <a:ext uri="{FF2B5EF4-FFF2-40B4-BE49-F238E27FC236}">
                <a16:creationId xmlns:a16="http://schemas.microsoft.com/office/drawing/2014/main" id="{213D8730-25EC-40D3-B9FC-3C2B96CCC368}"/>
              </a:ext>
            </a:extLst>
          </p:cNvPr>
          <p:cNvPicPr>
            <a:picLocks noChangeAspect="1"/>
          </p:cNvPicPr>
          <p:nvPr/>
        </p:nvPicPr>
        <p:blipFill>
          <a:blip r:embed="rId3"/>
          <a:stretch>
            <a:fillRect/>
          </a:stretch>
        </p:blipFill>
        <p:spPr>
          <a:xfrm>
            <a:off x="857250" y="1470236"/>
            <a:ext cx="3121529" cy="4435264"/>
          </a:xfrm>
          <a:prstGeom prst="rect">
            <a:avLst/>
          </a:prstGeom>
        </p:spPr>
      </p:pic>
      <p:sp>
        <p:nvSpPr>
          <p:cNvPr id="5" name="Title 1">
            <a:extLst>
              <a:ext uri="{FF2B5EF4-FFF2-40B4-BE49-F238E27FC236}">
                <a16:creationId xmlns:a16="http://schemas.microsoft.com/office/drawing/2014/main" id="{0DC59EEB-BF1B-4133-8B79-2FAF0752ADD7}"/>
              </a:ext>
            </a:extLst>
          </p:cNvPr>
          <p:cNvSpPr>
            <a:spLocks noGrp="1"/>
          </p:cNvSpPr>
          <p:nvPr>
            <p:ph type="title"/>
          </p:nvPr>
        </p:nvSpPr>
        <p:spPr>
          <a:xfrm>
            <a:off x="254668" y="327236"/>
            <a:ext cx="11617291" cy="1143000"/>
          </a:xfrm>
        </p:spPr>
        <p:txBody>
          <a:bodyPr/>
          <a:lstStyle/>
          <a:p>
            <a:r>
              <a:rPr lang="en-US" dirty="0"/>
              <a:t>Purpose</a:t>
            </a:r>
          </a:p>
        </p:txBody>
      </p:sp>
    </p:spTree>
    <p:extLst>
      <p:ext uri="{BB962C8B-B14F-4D97-AF65-F5344CB8AC3E}">
        <p14:creationId xmlns:p14="http://schemas.microsoft.com/office/powerpoint/2010/main" val="10494312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3EC7C-22C6-4117-8BC9-ECA0F463A2DD}"/>
              </a:ext>
            </a:extLst>
          </p:cNvPr>
          <p:cNvSpPr>
            <a:spLocks noGrp="1"/>
          </p:cNvSpPr>
          <p:nvPr>
            <p:ph type="title"/>
          </p:nvPr>
        </p:nvSpPr>
        <p:spPr>
          <a:xfrm>
            <a:off x="239347" y="227404"/>
            <a:ext cx="11617291" cy="1143000"/>
          </a:xfrm>
        </p:spPr>
        <p:txBody>
          <a:bodyPr/>
          <a:lstStyle/>
          <a:p>
            <a:r>
              <a:rPr lang="en-US" sz="3600" dirty="0"/>
              <a:t>Integrating Unit 2 options into Units 1 and 2 ‘core’</a:t>
            </a:r>
          </a:p>
        </p:txBody>
      </p:sp>
      <p:sp>
        <p:nvSpPr>
          <p:cNvPr id="3" name="Content Placeholder 2">
            <a:extLst>
              <a:ext uri="{FF2B5EF4-FFF2-40B4-BE49-F238E27FC236}">
                <a16:creationId xmlns:a16="http://schemas.microsoft.com/office/drawing/2014/main" id="{5F6A2032-BE1E-4710-BC4B-0707C269B464}"/>
              </a:ext>
            </a:extLst>
          </p:cNvPr>
          <p:cNvSpPr>
            <a:spLocks noGrp="1"/>
          </p:cNvSpPr>
          <p:nvPr>
            <p:ph idx="1"/>
          </p:nvPr>
        </p:nvSpPr>
        <p:spPr>
          <a:xfrm>
            <a:off x="239346" y="1271551"/>
            <a:ext cx="11617291" cy="3962400"/>
          </a:xfrm>
        </p:spPr>
        <p:txBody>
          <a:bodyPr/>
          <a:lstStyle/>
          <a:p>
            <a:pPr marL="0" indent="0">
              <a:buNone/>
            </a:pPr>
            <a:r>
              <a:rPr lang="en-US" sz="2000" dirty="0"/>
              <a:t>Content in the Unit 2 Area of Study 1 options may be used to support learning in Units 1 and 2 and to provide students with ideas for further investigation, for example: </a:t>
            </a:r>
          </a:p>
          <a:p>
            <a:pPr marL="0" indent="0">
              <a:buNone/>
            </a:pPr>
            <a:endParaRPr lang="en-US" b="0" dirty="0"/>
          </a:p>
        </p:txBody>
      </p:sp>
      <p:graphicFrame>
        <p:nvGraphicFramePr>
          <p:cNvPr id="4" name="Table 4">
            <a:extLst>
              <a:ext uri="{FF2B5EF4-FFF2-40B4-BE49-F238E27FC236}">
                <a16:creationId xmlns:a16="http://schemas.microsoft.com/office/drawing/2014/main" id="{CA3F96B9-0F25-4BAD-8F98-03458A8132A3}"/>
              </a:ext>
            </a:extLst>
          </p:cNvPr>
          <p:cNvGraphicFramePr>
            <a:graphicFrameLocks noGrp="1"/>
          </p:cNvGraphicFramePr>
          <p:nvPr>
            <p:extLst>
              <p:ext uri="{D42A27DB-BD31-4B8C-83A1-F6EECF244321}">
                <p14:modId xmlns:p14="http://schemas.microsoft.com/office/powerpoint/2010/main" val="3827460141"/>
              </p:ext>
            </p:extLst>
          </p:nvPr>
        </p:nvGraphicFramePr>
        <p:xfrm>
          <a:off x="239346" y="2103622"/>
          <a:ext cx="11808492" cy="3972560"/>
        </p:xfrm>
        <a:graphic>
          <a:graphicData uri="http://schemas.openxmlformats.org/drawingml/2006/table">
            <a:tbl>
              <a:tblPr firstRow="1" bandRow="1">
                <a:tableStyleId>{93296810-A885-4BE3-A3E7-6D5BEEA58F35}</a:tableStyleId>
              </a:tblPr>
              <a:tblGrid>
                <a:gridCol w="4615936">
                  <a:extLst>
                    <a:ext uri="{9D8B030D-6E8A-4147-A177-3AD203B41FA5}">
                      <a16:colId xmlns:a16="http://schemas.microsoft.com/office/drawing/2014/main" val="604506685"/>
                    </a:ext>
                  </a:extLst>
                </a:gridCol>
                <a:gridCol w="7192556">
                  <a:extLst>
                    <a:ext uri="{9D8B030D-6E8A-4147-A177-3AD203B41FA5}">
                      <a16:colId xmlns:a16="http://schemas.microsoft.com/office/drawing/2014/main" val="4099816145"/>
                    </a:ext>
                  </a:extLst>
                </a:gridCol>
              </a:tblGrid>
              <a:tr h="370840">
                <a:tc>
                  <a:txBody>
                    <a:bodyPr/>
                    <a:lstStyle/>
                    <a:p>
                      <a:r>
                        <a:rPr lang="en-US" sz="2000" dirty="0"/>
                        <a:t>Unit 2 Area of study 2 option</a:t>
                      </a:r>
                    </a:p>
                  </a:txBody>
                  <a:tcPr/>
                </a:tc>
                <a:tc>
                  <a:txBody>
                    <a:bodyPr/>
                    <a:lstStyle/>
                    <a:p>
                      <a:r>
                        <a:rPr lang="en-US" sz="2000" dirty="0"/>
                        <a:t>Application</a:t>
                      </a:r>
                    </a:p>
                  </a:txBody>
                  <a:tcPr/>
                </a:tc>
                <a:extLst>
                  <a:ext uri="{0D108BD9-81ED-4DB2-BD59-A6C34878D82A}">
                    <a16:rowId xmlns:a16="http://schemas.microsoft.com/office/drawing/2014/main" val="2268442576"/>
                  </a:ext>
                </a:extLst>
              </a:tr>
              <a:tr h="370840">
                <a:tc>
                  <a:txBody>
                    <a:bodyPr/>
                    <a:lstStyle/>
                    <a:p>
                      <a:r>
                        <a:rPr lang="en-US" sz="1800" dirty="0"/>
                        <a:t>2.1 How does physics explain climate change?</a:t>
                      </a:r>
                    </a:p>
                  </a:txBody>
                  <a:tcPr/>
                </a:tc>
                <a:tc>
                  <a:txBody>
                    <a:bodyPr/>
                    <a:lstStyle/>
                    <a:p>
                      <a:r>
                        <a:rPr lang="en-US" sz="1800" dirty="0"/>
                        <a:t>Unit 1 AoS1: Comparison of the total energy across the electromagnetic spectrum emitted by objects at different temperatures</a:t>
                      </a:r>
                    </a:p>
                  </a:txBody>
                  <a:tcPr/>
                </a:tc>
                <a:extLst>
                  <a:ext uri="{0D108BD9-81ED-4DB2-BD59-A6C34878D82A}">
                    <a16:rowId xmlns:a16="http://schemas.microsoft.com/office/drawing/2014/main" val="4161135172"/>
                  </a:ext>
                </a:extLst>
              </a:tr>
              <a:tr h="370840">
                <a:tc>
                  <a:txBody>
                    <a:bodyPr/>
                    <a:lstStyle/>
                    <a:p>
                      <a:r>
                        <a:rPr lang="en-US" sz="1800" dirty="0"/>
                        <a:t>2.10 How do instruments make music?</a:t>
                      </a:r>
                    </a:p>
                  </a:txBody>
                  <a:tcPr/>
                </a:tc>
                <a:tc>
                  <a:txBody>
                    <a:bodyPr/>
                    <a:lstStyle/>
                    <a:p>
                      <a:r>
                        <a:rPr lang="en-US" sz="1800" dirty="0"/>
                        <a:t>Unit 1 AoS1: Sound as the transmission of energy via longitudinal pressure waves</a:t>
                      </a:r>
                    </a:p>
                  </a:txBody>
                  <a:tcPr/>
                </a:tc>
                <a:extLst>
                  <a:ext uri="{0D108BD9-81ED-4DB2-BD59-A6C34878D82A}">
                    <a16:rowId xmlns:a16="http://schemas.microsoft.com/office/drawing/2014/main" val="2488609561"/>
                  </a:ext>
                </a:extLst>
              </a:tr>
              <a:tr h="370840">
                <a:tc>
                  <a:txBody>
                    <a:bodyPr/>
                    <a:lstStyle/>
                    <a:p>
                      <a:r>
                        <a:rPr lang="en-US" sz="1800" dirty="0"/>
                        <a:t>2.6 How is radiation used to maintain human health?</a:t>
                      </a:r>
                    </a:p>
                  </a:txBody>
                  <a:tcPr/>
                </a:tc>
                <a:tc>
                  <a:txBody>
                    <a:bodyPr/>
                    <a:lstStyle/>
                    <a:p>
                      <a:r>
                        <a:rPr lang="en-US" sz="1800" dirty="0"/>
                        <a:t>Unit 1 AoS2: Relationship between properties of </a:t>
                      </a:r>
                      <a:r>
                        <a:rPr lang="el-GR" sz="1800" dirty="0"/>
                        <a:t>α</a:t>
                      </a:r>
                      <a:r>
                        <a:rPr lang="en-US" sz="1800" dirty="0"/>
                        <a:t>, </a:t>
                      </a:r>
                      <a:r>
                        <a:rPr lang="el-GR" sz="1800" dirty="0"/>
                        <a:t>β</a:t>
                      </a:r>
                      <a:r>
                        <a:rPr lang="en-US" sz="1800" dirty="0"/>
                        <a:t> and </a:t>
                      </a:r>
                      <a:r>
                        <a:rPr lang="el-GR" sz="1800" dirty="0"/>
                        <a:t>γ</a:t>
                      </a:r>
                      <a:r>
                        <a:rPr lang="en-US" sz="1800" dirty="0"/>
                        <a:t> radiation and their uses in medical applications</a:t>
                      </a:r>
                    </a:p>
                  </a:txBody>
                  <a:tcPr/>
                </a:tc>
                <a:extLst>
                  <a:ext uri="{0D108BD9-81ED-4DB2-BD59-A6C34878D82A}">
                    <a16:rowId xmlns:a16="http://schemas.microsoft.com/office/drawing/2014/main" val="3432127186"/>
                  </a:ext>
                </a:extLst>
              </a:tr>
              <a:tr h="370840">
                <a:tc>
                  <a:txBody>
                    <a:bodyPr/>
                    <a:lstStyle/>
                    <a:p>
                      <a:r>
                        <a:rPr lang="en-US" sz="1800" dirty="0"/>
                        <a:t>2.12 How can AC electricity charge a DC device?</a:t>
                      </a:r>
                    </a:p>
                  </a:txBody>
                  <a:tcPr/>
                </a:tc>
                <a:tc>
                  <a:txBody>
                    <a:bodyPr/>
                    <a:lstStyle/>
                    <a:p>
                      <a:r>
                        <a:rPr lang="en-US" sz="1800" dirty="0"/>
                        <a:t>Unit 1 AoS3: Transformers, diodes, capacitors, heat and light sensors</a:t>
                      </a:r>
                    </a:p>
                  </a:txBody>
                  <a:tcPr/>
                </a:tc>
                <a:extLst>
                  <a:ext uri="{0D108BD9-81ED-4DB2-BD59-A6C34878D82A}">
                    <a16:rowId xmlns:a16="http://schemas.microsoft.com/office/drawing/2014/main" val="3290663721"/>
                  </a:ext>
                </a:extLst>
              </a:tr>
              <a:tr h="370840">
                <a:tc>
                  <a:txBody>
                    <a:bodyPr/>
                    <a:lstStyle/>
                    <a:p>
                      <a:r>
                        <a:rPr lang="en-US" sz="1800" dirty="0"/>
                        <a:t>2.4 How do forces act on the human body?</a:t>
                      </a:r>
                    </a:p>
                  </a:txBody>
                  <a:tcPr/>
                </a:tc>
                <a:tc>
                  <a:txBody>
                    <a:bodyPr/>
                    <a:lstStyle/>
                    <a:p>
                      <a:r>
                        <a:rPr lang="en-US" sz="1800" dirty="0"/>
                        <a:t>Unit 2 AoS1: Suitability of different materials for use in structures</a:t>
                      </a:r>
                    </a:p>
                  </a:txBody>
                  <a:tcPr/>
                </a:tc>
                <a:extLst>
                  <a:ext uri="{0D108BD9-81ED-4DB2-BD59-A6C34878D82A}">
                    <a16:rowId xmlns:a16="http://schemas.microsoft.com/office/drawing/2014/main" val="2316861877"/>
                  </a:ext>
                </a:extLst>
              </a:tr>
              <a:tr h="370840">
                <a:tc>
                  <a:txBody>
                    <a:bodyPr/>
                    <a:lstStyle/>
                    <a:p>
                      <a:r>
                        <a:rPr lang="en-US" sz="1800" dirty="0"/>
                        <a:t>2.5 How do forces act on the human body?</a:t>
                      </a:r>
                    </a:p>
                  </a:txBody>
                  <a:tcPr/>
                </a:tc>
                <a:tc>
                  <a:txBody>
                    <a:bodyPr/>
                    <a:lstStyle/>
                    <a:p>
                      <a:r>
                        <a:rPr lang="en-US" sz="1800" dirty="0"/>
                        <a:t>Unit 2 AoS1: Calculation of stress and strain for bone and muscle</a:t>
                      </a:r>
                    </a:p>
                  </a:txBody>
                  <a:tcPr/>
                </a:tc>
                <a:extLst>
                  <a:ext uri="{0D108BD9-81ED-4DB2-BD59-A6C34878D82A}">
                    <a16:rowId xmlns:a16="http://schemas.microsoft.com/office/drawing/2014/main" val="703699192"/>
                  </a:ext>
                </a:extLst>
              </a:tr>
            </a:tbl>
          </a:graphicData>
        </a:graphic>
      </p:graphicFrame>
    </p:spTree>
    <p:extLst>
      <p:ext uri="{BB962C8B-B14F-4D97-AF65-F5344CB8AC3E}">
        <p14:creationId xmlns:p14="http://schemas.microsoft.com/office/powerpoint/2010/main" val="170412971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371" y="269776"/>
            <a:ext cx="11617291" cy="1143000"/>
          </a:xfrm>
        </p:spPr>
        <p:txBody>
          <a:bodyPr/>
          <a:lstStyle/>
          <a:p>
            <a:r>
              <a:rPr lang="en-AU" dirty="0"/>
              <a:t>Units 3 and 4 Structure</a:t>
            </a:r>
          </a:p>
        </p:txBody>
      </p:sp>
      <p:graphicFrame>
        <p:nvGraphicFramePr>
          <p:cNvPr id="4" name="Table 3">
            <a:extLst>
              <a:ext uri="{FF2B5EF4-FFF2-40B4-BE49-F238E27FC236}">
                <a16:creationId xmlns:a16="http://schemas.microsoft.com/office/drawing/2014/main" id="{639AB025-0FA2-4D4F-B4CE-811DC0602BC0}"/>
              </a:ext>
            </a:extLst>
          </p:cNvPr>
          <p:cNvGraphicFramePr>
            <a:graphicFrameLocks noGrp="1"/>
          </p:cNvGraphicFramePr>
          <p:nvPr>
            <p:extLst>
              <p:ext uri="{D42A27DB-BD31-4B8C-83A1-F6EECF244321}">
                <p14:modId xmlns:p14="http://schemas.microsoft.com/office/powerpoint/2010/main" val="4165918469"/>
              </p:ext>
            </p:extLst>
          </p:nvPr>
        </p:nvGraphicFramePr>
        <p:xfrm>
          <a:off x="479376" y="1412776"/>
          <a:ext cx="11569286" cy="4576703"/>
        </p:xfrm>
        <a:graphic>
          <a:graphicData uri="http://schemas.openxmlformats.org/drawingml/2006/table">
            <a:tbl>
              <a:tblPr firstRow="1" bandRow="1">
                <a:tableStyleId>{21E4AEA4-8DFA-4A89-87EB-49C32662AFE0}</a:tableStyleId>
              </a:tblPr>
              <a:tblGrid>
                <a:gridCol w="3705997">
                  <a:extLst>
                    <a:ext uri="{9D8B030D-6E8A-4147-A177-3AD203B41FA5}">
                      <a16:colId xmlns:a16="http://schemas.microsoft.com/office/drawing/2014/main" val="1171226755"/>
                    </a:ext>
                  </a:extLst>
                </a:gridCol>
                <a:gridCol w="7863289">
                  <a:extLst>
                    <a:ext uri="{9D8B030D-6E8A-4147-A177-3AD203B41FA5}">
                      <a16:colId xmlns:a16="http://schemas.microsoft.com/office/drawing/2014/main" val="3266437682"/>
                    </a:ext>
                  </a:extLst>
                </a:gridCol>
              </a:tblGrid>
              <a:tr h="425524">
                <a:tc>
                  <a:txBody>
                    <a:bodyPr/>
                    <a:lstStyle/>
                    <a:p>
                      <a:r>
                        <a:rPr lang="en-AU" sz="2100" dirty="0"/>
                        <a:t>Unit titles</a:t>
                      </a:r>
                    </a:p>
                  </a:txBody>
                  <a:tcPr marL="121920" marR="121920" marT="60960" marB="60960"/>
                </a:tc>
                <a:tc>
                  <a:txBody>
                    <a:bodyPr/>
                    <a:lstStyle/>
                    <a:p>
                      <a:r>
                        <a:rPr lang="en-AU" sz="2100" dirty="0"/>
                        <a:t>Area of Study titles</a:t>
                      </a:r>
                    </a:p>
                  </a:txBody>
                  <a:tcPr marL="121920" marR="121920" marT="60960" marB="60960"/>
                </a:tc>
                <a:extLst>
                  <a:ext uri="{0D108BD9-81ED-4DB2-BD59-A6C34878D82A}">
                    <a16:rowId xmlns:a16="http://schemas.microsoft.com/office/drawing/2014/main" val="3770828096"/>
                  </a:ext>
                </a:extLst>
              </a:tr>
              <a:tr h="2262323">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2400" b="1" dirty="0">
                          <a:solidFill>
                            <a:schemeClr val="tx1"/>
                          </a:solidFill>
                        </a:rPr>
                        <a:t>Unit 3: </a:t>
                      </a:r>
                      <a:r>
                        <a:rPr lang="en-AU" sz="2400" dirty="0">
                          <a:solidFill>
                            <a:schemeClr val="tx1"/>
                          </a:solidFill>
                        </a:rPr>
                        <a:t>How do fields explain motion and electricity?</a:t>
                      </a:r>
                    </a:p>
                  </a:txBody>
                  <a:tcPr marL="121920" marR="121920" marT="60960" marB="6096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400" b="1" dirty="0">
                          <a:solidFill>
                            <a:schemeClr val="tx1"/>
                          </a:solidFill>
                        </a:rPr>
                        <a:t>Area</a:t>
                      </a:r>
                      <a:r>
                        <a:rPr lang="en-AU" sz="2400" b="1" baseline="0" dirty="0">
                          <a:solidFill>
                            <a:schemeClr val="tx1"/>
                          </a:solidFill>
                        </a:rPr>
                        <a:t> of Study 1: H</a:t>
                      </a:r>
                      <a:r>
                        <a:rPr lang="en-AU" sz="2400" baseline="0" dirty="0">
                          <a:solidFill>
                            <a:schemeClr val="tx1"/>
                          </a:solidFill>
                        </a:rPr>
                        <a:t>ow do physicists explain motion in two dimensions?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2400" b="1" baseline="0" dirty="0">
                          <a:solidFill>
                            <a:schemeClr val="tx1"/>
                          </a:solidFill>
                        </a:rPr>
                        <a:t>Area of Study 2: </a:t>
                      </a:r>
                      <a:r>
                        <a:rPr lang="en-AU" sz="2400" baseline="0" dirty="0">
                          <a:solidFill>
                            <a:schemeClr val="tx1"/>
                          </a:solidFill>
                        </a:rPr>
                        <a:t>How do things move without contact?</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2400" b="1" baseline="0" dirty="0">
                          <a:solidFill>
                            <a:schemeClr val="tx1"/>
                          </a:solidFill>
                        </a:rPr>
                        <a:t>Area of Study 3: </a:t>
                      </a:r>
                      <a:r>
                        <a:rPr lang="en-AU" sz="2400" baseline="0" dirty="0">
                          <a:solidFill>
                            <a:schemeClr val="tx1"/>
                          </a:solidFill>
                        </a:rPr>
                        <a:t>How are fields used in electricity generation?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2400" b="0" baseline="0" dirty="0">
                        <a:solidFill>
                          <a:schemeClr val="tx1"/>
                        </a:solidFill>
                      </a:endParaRPr>
                    </a:p>
                  </a:txBody>
                  <a:tcPr marL="121920" marR="121920" marT="60960" marB="60960"/>
                </a:tc>
                <a:extLst>
                  <a:ext uri="{0D108BD9-81ED-4DB2-BD59-A6C34878D82A}">
                    <a16:rowId xmlns:a16="http://schemas.microsoft.com/office/drawing/2014/main" val="336321460"/>
                  </a:ext>
                </a:extLst>
              </a:tr>
              <a:tr h="1818263">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2400" b="1" dirty="0">
                          <a:solidFill>
                            <a:schemeClr val="tx1"/>
                          </a:solidFill>
                        </a:rPr>
                        <a:t>Unit</a:t>
                      </a:r>
                      <a:r>
                        <a:rPr lang="en-AU" sz="2400" b="1" baseline="0" dirty="0">
                          <a:solidFill>
                            <a:schemeClr val="tx1"/>
                          </a:solidFill>
                        </a:rPr>
                        <a:t> 4: </a:t>
                      </a:r>
                      <a:r>
                        <a:rPr lang="en-AU" sz="2400" baseline="0" dirty="0">
                          <a:solidFill>
                            <a:schemeClr val="tx1"/>
                          </a:solidFill>
                        </a:rPr>
                        <a:t>How have creative ideas and investigation revolutionised thinking?</a:t>
                      </a:r>
                      <a:endParaRPr lang="en-AU" sz="2400" dirty="0">
                        <a:solidFill>
                          <a:schemeClr val="tx1"/>
                        </a:solidFill>
                      </a:endParaRPr>
                    </a:p>
                  </a:txBody>
                  <a:tcPr marL="121920" marR="121920" marT="60960" marB="6096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400" b="1" dirty="0">
                          <a:solidFill>
                            <a:schemeClr val="tx1"/>
                          </a:solidFill>
                        </a:rPr>
                        <a:t>Area</a:t>
                      </a:r>
                      <a:r>
                        <a:rPr lang="en-AU" sz="2400" b="1" baseline="0" dirty="0">
                          <a:solidFill>
                            <a:schemeClr val="tx1"/>
                          </a:solidFill>
                        </a:rPr>
                        <a:t> of Study 1: </a:t>
                      </a:r>
                      <a:r>
                        <a:rPr lang="en-AU" sz="2400" baseline="0" dirty="0">
                          <a:solidFill>
                            <a:schemeClr val="tx1"/>
                          </a:solidFill>
                        </a:rPr>
                        <a:t>How has understanding about the physical world changed?</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2400" b="1" baseline="0" dirty="0">
                          <a:solidFill>
                            <a:schemeClr val="tx1"/>
                          </a:solidFill>
                        </a:rPr>
                        <a:t>Area of Study 2: </a:t>
                      </a:r>
                      <a:r>
                        <a:rPr lang="en-AU" sz="2400" dirty="0">
                          <a:solidFill>
                            <a:schemeClr val="tx1"/>
                          </a:solidFill>
                        </a:rPr>
                        <a:t>How is scientific</a:t>
                      </a:r>
                      <a:r>
                        <a:rPr lang="en-AU" sz="2400" baseline="0" dirty="0">
                          <a:solidFill>
                            <a:schemeClr val="tx1"/>
                          </a:solidFill>
                        </a:rPr>
                        <a:t> inquiry used to investigate fields, motion or light?</a:t>
                      </a:r>
                      <a:endParaRPr lang="en-AU" sz="2400" b="1" dirty="0">
                        <a:solidFill>
                          <a:schemeClr val="tx1"/>
                        </a:solidFill>
                      </a:endParaRPr>
                    </a:p>
                  </a:txBody>
                  <a:tcPr marL="121920" marR="121920" marT="60960" marB="60960"/>
                </a:tc>
                <a:extLst>
                  <a:ext uri="{0D108BD9-81ED-4DB2-BD59-A6C34878D82A}">
                    <a16:rowId xmlns:a16="http://schemas.microsoft.com/office/drawing/2014/main" val="3359036003"/>
                  </a:ext>
                </a:extLst>
              </a:tr>
            </a:tbl>
          </a:graphicData>
        </a:graphic>
      </p:graphicFrame>
    </p:spTree>
    <p:extLst>
      <p:ext uri="{BB962C8B-B14F-4D97-AF65-F5344CB8AC3E}">
        <p14:creationId xmlns:p14="http://schemas.microsoft.com/office/powerpoint/2010/main" val="319026091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349" y="188466"/>
            <a:ext cx="11617291" cy="902915"/>
          </a:xfrm>
        </p:spPr>
        <p:txBody>
          <a:bodyPr/>
          <a:lstStyle/>
          <a:p>
            <a:r>
              <a:rPr lang="en-AU" sz="4000" dirty="0">
                <a:latin typeface="Arial" charset="0"/>
                <a:ea typeface="Arial" charset="0"/>
                <a:cs typeface="Arial" charset="0"/>
              </a:rPr>
              <a:t>Curriculum and assessment programs</a:t>
            </a:r>
            <a:endParaRPr lang="en-AU" sz="4000" dirty="0"/>
          </a:p>
        </p:txBody>
      </p:sp>
      <p:sp>
        <p:nvSpPr>
          <p:cNvPr id="3" name="Content Placeholder 2"/>
          <p:cNvSpPr>
            <a:spLocks noGrp="1"/>
          </p:cNvSpPr>
          <p:nvPr>
            <p:ph idx="1"/>
          </p:nvPr>
        </p:nvSpPr>
        <p:spPr>
          <a:xfrm>
            <a:off x="239349" y="1091381"/>
            <a:ext cx="11617291" cy="4876800"/>
          </a:xfrm>
        </p:spPr>
        <p:txBody>
          <a:bodyPr/>
          <a:lstStyle/>
          <a:p>
            <a:r>
              <a:rPr lang="en-US" sz="2400" dirty="0"/>
              <a:t>Each school is different:</a:t>
            </a:r>
          </a:p>
          <a:p>
            <a:pPr lvl="1">
              <a:buFontTx/>
              <a:buChar char="-"/>
            </a:pPr>
            <a:r>
              <a:rPr lang="en-US" sz="2400" dirty="0"/>
              <a:t>different contexts in which students operate </a:t>
            </a:r>
          </a:p>
          <a:p>
            <a:pPr lvl="1">
              <a:buFontTx/>
              <a:buChar char="-"/>
            </a:pPr>
            <a:r>
              <a:rPr lang="en-US" sz="2400" dirty="0"/>
              <a:t>different circumstances in which schools are situated</a:t>
            </a:r>
          </a:p>
          <a:p>
            <a:r>
              <a:rPr lang="en-US" sz="2400" dirty="0"/>
              <a:t>Students will have different:</a:t>
            </a:r>
          </a:p>
          <a:p>
            <a:pPr lvl="1">
              <a:buFontTx/>
              <a:buChar char="-"/>
            </a:pPr>
            <a:r>
              <a:rPr lang="en-US" sz="2400" dirty="0"/>
              <a:t>strengths and talents</a:t>
            </a:r>
          </a:p>
          <a:p>
            <a:pPr lvl="1">
              <a:buFontTx/>
              <a:buChar char="-"/>
            </a:pPr>
            <a:r>
              <a:rPr lang="en-US" sz="2400" dirty="0"/>
              <a:t>available resources</a:t>
            </a:r>
          </a:p>
          <a:p>
            <a:r>
              <a:rPr lang="en-US" sz="2400" dirty="0"/>
              <a:t>Schools have flexibility in:</a:t>
            </a:r>
          </a:p>
          <a:p>
            <a:pPr lvl="1">
              <a:buFontTx/>
              <a:buChar char="-"/>
            </a:pPr>
            <a:r>
              <a:rPr lang="en-US" sz="2400" dirty="0"/>
              <a:t>designing curriculum programs that meet the needs of their cohort and the context in which they are learning</a:t>
            </a:r>
          </a:p>
          <a:p>
            <a:pPr lvl="1">
              <a:buFontTx/>
              <a:buChar char="-"/>
            </a:pPr>
            <a:r>
              <a:rPr lang="en-US" sz="2400" dirty="0"/>
              <a:t>developing assessment programs that are aligned to the </a:t>
            </a:r>
            <a:r>
              <a:rPr lang="en-US" sz="2400" i="1" dirty="0"/>
              <a:t>VCE Physics Study Design </a:t>
            </a:r>
            <a:r>
              <a:rPr lang="en-US" sz="2400" dirty="0"/>
              <a:t>and comply with VCE assessment principles. </a:t>
            </a:r>
          </a:p>
          <a:p>
            <a:endParaRPr lang="en-AU" dirty="0"/>
          </a:p>
        </p:txBody>
      </p:sp>
    </p:spTree>
    <p:extLst>
      <p:ext uri="{BB962C8B-B14F-4D97-AF65-F5344CB8AC3E}">
        <p14:creationId xmlns:p14="http://schemas.microsoft.com/office/powerpoint/2010/main" val="392787767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349" y="260648"/>
            <a:ext cx="11617291" cy="1143000"/>
          </a:xfrm>
        </p:spPr>
        <p:txBody>
          <a:bodyPr/>
          <a:lstStyle/>
          <a:p>
            <a:r>
              <a:rPr lang="en-AU" dirty="0"/>
              <a:t>Planning template</a:t>
            </a:r>
          </a:p>
        </p:txBody>
      </p:sp>
      <p:sp>
        <p:nvSpPr>
          <p:cNvPr id="5" name="TextBox 4"/>
          <p:cNvSpPr txBox="1"/>
          <p:nvPr/>
        </p:nvSpPr>
        <p:spPr>
          <a:xfrm>
            <a:off x="310614" y="5095937"/>
            <a:ext cx="11474757" cy="1077026"/>
          </a:xfrm>
          <a:prstGeom prst="rect">
            <a:avLst/>
          </a:prstGeom>
          <a:noFill/>
        </p:spPr>
        <p:txBody>
          <a:bodyPr wrap="square" rtlCol="0">
            <a:spAutoFit/>
          </a:bodyPr>
          <a:lstStyle/>
          <a:p>
            <a:r>
              <a:rPr lang="en-AU" sz="2133" dirty="0"/>
              <a:t>Whilst designed specifically for schools seeking to deliver a VCE study for the first time, the </a:t>
            </a:r>
            <a:r>
              <a:rPr lang="en-AU" sz="2133" u="sng" dirty="0">
                <a:solidFill>
                  <a:schemeClr val="accent6"/>
                </a:solidFill>
              </a:rPr>
              <a:t>VCE Curriculum and Assessment Plans </a:t>
            </a:r>
            <a:r>
              <a:rPr lang="en-AU" sz="2133" dirty="0"/>
              <a:t>are a useful tool for all teachers in planning assessment.</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5623" y="86398"/>
            <a:ext cx="1347217" cy="1347217"/>
          </a:xfrm>
          <a:prstGeom prst="rect">
            <a:avLst/>
          </a:prstGeom>
        </p:spPr>
      </p:pic>
      <p:pic>
        <p:nvPicPr>
          <p:cNvPr id="7" name="Content Placeholder 3">
            <a:extLst>
              <a:ext uri="{FF2B5EF4-FFF2-40B4-BE49-F238E27FC236}">
                <a16:creationId xmlns:a16="http://schemas.microsoft.com/office/drawing/2014/main" id="{EF3935EC-93EA-44F0-A06D-6604C930E0A8}"/>
              </a:ext>
            </a:extLst>
          </p:cNvPr>
          <p:cNvPicPr>
            <a:picLocks noGrp="1" noChangeAspect="1"/>
          </p:cNvPicPr>
          <p:nvPr>
            <p:ph idx="1"/>
          </p:nvPr>
        </p:nvPicPr>
        <p:blipFill>
          <a:blip r:embed="rId4"/>
          <a:stretch>
            <a:fillRect/>
          </a:stretch>
        </p:blipFill>
        <p:spPr>
          <a:xfrm>
            <a:off x="130997" y="1607865"/>
            <a:ext cx="11833993" cy="3313822"/>
          </a:xfrm>
          <a:prstGeom prst="rect">
            <a:avLst/>
          </a:prstGeom>
        </p:spPr>
      </p:pic>
    </p:spTree>
    <p:extLst>
      <p:ext uri="{BB962C8B-B14F-4D97-AF65-F5344CB8AC3E}">
        <p14:creationId xmlns:p14="http://schemas.microsoft.com/office/powerpoint/2010/main" val="333100406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349" y="225408"/>
            <a:ext cx="11617291" cy="1143000"/>
          </a:xfrm>
        </p:spPr>
        <p:txBody>
          <a:bodyPr/>
          <a:lstStyle/>
          <a:p>
            <a:r>
              <a:rPr lang="en-AU" dirty="0">
                <a:latin typeface="Arial" charset="0"/>
                <a:ea typeface="Arial" charset="0"/>
                <a:cs typeface="Arial" charset="0"/>
              </a:rPr>
              <a:t>Units 1-4 School-based Assessment</a:t>
            </a:r>
            <a:endParaRPr lang="en-AU" dirty="0"/>
          </a:p>
        </p:txBody>
      </p:sp>
      <p:sp>
        <p:nvSpPr>
          <p:cNvPr id="3" name="Content Placeholder 2"/>
          <p:cNvSpPr>
            <a:spLocks noGrp="1"/>
          </p:cNvSpPr>
          <p:nvPr>
            <p:ph idx="1"/>
          </p:nvPr>
        </p:nvSpPr>
        <p:spPr>
          <a:xfrm>
            <a:off x="239349" y="1487055"/>
            <a:ext cx="11617291" cy="4170218"/>
          </a:xfrm>
        </p:spPr>
        <p:txBody>
          <a:bodyPr/>
          <a:lstStyle/>
          <a:p>
            <a:pPr marL="0" indent="0">
              <a:buNone/>
            </a:pPr>
            <a:r>
              <a:rPr lang="en-AU" sz="4000" dirty="0">
                <a:solidFill>
                  <a:schemeClr val="accent6"/>
                </a:solidFill>
              </a:rPr>
              <a:t>Two forms of assessment for each outcome:</a:t>
            </a:r>
          </a:p>
          <a:p>
            <a:pPr marL="0" indent="0">
              <a:buNone/>
            </a:pPr>
            <a:endParaRPr lang="en-AU" sz="1100" dirty="0">
              <a:solidFill>
                <a:schemeClr val="accent6"/>
              </a:solidFill>
            </a:endParaRPr>
          </a:p>
          <a:p>
            <a:r>
              <a:rPr lang="en-AU" sz="3600" dirty="0"/>
              <a:t>Satisfactory completion of an outcome (S or N)</a:t>
            </a:r>
          </a:p>
          <a:p>
            <a:pPr marL="634984" lvl="1" indent="0">
              <a:buNone/>
            </a:pPr>
            <a:r>
              <a:rPr lang="en-AU" sz="3067" dirty="0"/>
              <a:t>- Units 1-4</a:t>
            </a:r>
          </a:p>
          <a:p>
            <a:r>
              <a:rPr lang="en-AU" sz="3600" dirty="0"/>
              <a:t>Levels of achievement </a:t>
            </a:r>
          </a:p>
          <a:p>
            <a:pPr lvl="1">
              <a:buFontTx/>
              <a:buChar char="-"/>
            </a:pPr>
            <a:r>
              <a:rPr lang="en-AU" sz="3067" dirty="0"/>
              <a:t>school-based in Units 1 and 2</a:t>
            </a:r>
          </a:p>
          <a:p>
            <a:pPr lvl="1">
              <a:buFontTx/>
              <a:buChar char="-"/>
            </a:pPr>
            <a:r>
              <a:rPr lang="en-AU" sz="3067" dirty="0"/>
              <a:t>School-assessed Coursework (SAC) moderated against external examination in Units 3 and 4</a:t>
            </a:r>
            <a:endParaRPr lang="en-US" sz="3067" dirty="0"/>
          </a:p>
          <a:p>
            <a:endParaRPr lang="en-AU" dirty="0"/>
          </a:p>
        </p:txBody>
      </p:sp>
    </p:spTree>
    <p:extLst>
      <p:ext uri="{BB962C8B-B14F-4D97-AF65-F5344CB8AC3E}">
        <p14:creationId xmlns:p14="http://schemas.microsoft.com/office/powerpoint/2010/main" val="76475570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53" y="317777"/>
            <a:ext cx="11617291" cy="1143000"/>
          </a:xfrm>
        </p:spPr>
        <p:txBody>
          <a:bodyPr/>
          <a:lstStyle/>
          <a:p>
            <a:r>
              <a:rPr lang="en-US" dirty="0"/>
              <a:t>Integrity and Authentication</a:t>
            </a:r>
          </a:p>
        </p:txBody>
      </p:sp>
      <p:sp>
        <p:nvSpPr>
          <p:cNvPr id="3" name="Content Placeholder 2"/>
          <p:cNvSpPr>
            <a:spLocks noGrp="1"/>
          </p:cNvSpPr>
          <p:nvPr>
            <p:ph idx="1"/>
          </p:nvPr>
        </p:nvSpPr>
        <p:spPr>
          <a:xfrm>
            <a:off x="287354" y="1460777"/>
            <a:ext cx="11617291" cy="4244109"/>
          </a:xfrm>
        </p:spPr>
        <p:txBody>
          <a:bodyPr/>
          <a:lstStyle/>
          <a:p>
            <a:pPr marL="0" indent="0">
              <a:spcAft>
                <a:spcPts val="1200"/>
              </a:spcAft>
              <a:buNone/>
            </a:pPr>
            <a:r>
              <a:rPr lang="en-GB" sz="2800" dirty="0"/>
              <a:t>The integrity of VCE Assessments is of a paramount concern to maintain the integrity of the VCE qualification:</a:t>
            </a:r>
          </a:p>
          <a:p>
            <a:pPr marL="977884" lvl="1" indent="-342900">
              <a:spcAft>
                <a:spcPts val="1200"/>
              </a:spcAft>
              <a:buFontTx/>
              <a:buChar char="-"/>
            </a:pPr>
            <a:r>
              <a:rPr lang="en-GB" sz="2267" dirty="0"/>
              <a:t>teachers and schools need to develop and implement robust authentication strategies to ensure that the student’s submitted work is clearly their own</a:t>
            </a:r>
          </a:p>
          <a:p>
            <a:pPr marL="977884" lvl="1" indent="-342900">
              <a:spcAft>
                <a:spcPts val="1200"/>
              </a:spcAft>
              <a:buFontTx/>
              <a:buChar char="-"/>
            </a:pPr>
            <a:r>
              <a:rPr lang="en-GB" sz="2267" dirty="0"/>
              <a:t>For VCE Physics most assessments are conducted under test conditions</a:t>
            </a:r>
          </a:p>
          <a:p>
            <a:pPr marL="0" indent="0">
              <a:buNone/>
            </a:pPr>
            <a:r>
              <a:rPr lang="en-US" sz="2800" dirty="0"/>
              <a:t>Effective schools will build a culture of integrity and trust underpinned by teaching and learning practices of ongoing formative assessment to gather knowledge and evidence of student abilities and achievement.</a:t>
            </a:r>
            <a:endParaRPr lang="en-AU" sz="2800" dirty="0"/>
          </a:p>
          <a:p>
            <a:pPr marL="0" indent="0">
              <a:buNone/>
            </a:pPr>
            <a:endParaRPr lang="en-AU" dirty="0"/>
          </a:p>
          <a:p>
            <a:pPr marL="0" indent="0">
              <a:buNone/>
            </a:pPr>
            <a:endParaRPr lang="en-AU" dirty="0"/>
          </a:p>
        </p:txBody>
      </p:sp>
    </p:spTree>
    <p:extLst>
      <p:ext uri="{BB962C8B-B14F-4D97-AF65-F5344CB8AC3E}">
        <p14:creationId xmlns:p14="http://schemas.microsoft.com/office/powerpoint/2010/main" val="413544093"/>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08151-15FD-4CAD-91DD-00AE4C1F87AD}"/>
              </a:ext>
            </a:extLst>
          </p:cNvPr>
          <p:cNvSpPr>
            <a:spLocks noGrp="1"/>
          </p:cNvSpPr>
          <p:nvPr>
            <p:ph type="title"/>
          </p:nvPr>
        </p:nvSpPr>
        <p:spPr>
          <a:xfrm>
            <a:off x="1140542" y="260648"/>
            <a:ext cx="10716098" cy="1143000"/>
          </a:xfrm>
        </p:spPr>
        <p:txBody>
          <a:bodyPr/>
          <a:lstStyle/>
          <a:p>
            <a:r>
              <a:rPr lang="en-US" dirty="0"/>
              <a:t>VCE assessment principles</a:t>
            </a:r>
          </a:p>
        </p:txBody>
      </p:sp>
      <p:sp>
        <p:nvSpPr>
          <p:cNvPr id="3" name="Content Placeholder 2">
            <a:extLst>
              <a:ext uri="{FF2B5EF4-FFF2-40B4-BE49-F238E27FC236}">
                <a16:creationId xmlns:a16="http://schemas.microsoft.com/office/drawing/2014/main" id="{108F9060-D625-428F-A98A-A9C73CC5AB49}"/>
              </a:ext>
            </a:extLst>
          </p:cNvPr>
          <p:cNvSpPr>
            <a:spLocks noGrp="1"/>
          </p:cNvSpPr>
          <p:nvPr>
            <p:ph idx="1"/>
          </p:nvPr>
        </p:nvSpPr>
        <p:spPr>
          <a:xfrm>
            <a:off x="1140542" y="1579050"/>
            <a:ext cx="10716098" cy="3962400"/>
          </a:xfrm>
        </p:spPr>
        <p:txBody>
          <a:bodyPr/>
          <a:lstStyle/>
          <a:p>
            <a:pPr marL="0" indent="0">
              <a:buNone/>
            </a:pPr>
            <a:r>
              <a:rPr lang="en-AU" sz="3600" dirty="0"/>
              <a:t>The VCE Assessment Principles state that assessment should be: </a:t>
            </a:r>
          </a:p>
          <a:p>
            <a:r>
              <a:rPr lang="en-AU" sz="3600" i="1" dirty="0">
                <a:solidFill>
                  <a:schemeClr val="tx1"/>
                </a:solidFill>
              </a:rPr>
              <a:t>valid and reasonable</a:t>
            </a:r>
            <a:endParaRPr lang="en-AU" sz="3600" dirty="0">
              <a:solidFill>
                <a:schemeClr val="tx1"/>
              </a:solidFill>
            </a:endParaRPr>
          </a:p>
          <a:p>
            <a:r>
              <a:rPr lang="en-AU" sz="3600" i="1" dirty="0">
                <a:solidFill>
                  <a:schemeClr val="tx1"/>
                </a:solidFill>
              </a:rPr>
              <a:t>equitable</a:t>
            </a:r>
            <a:endParaRPr lang="en-AU" sz="3600" dirty="0">
              <a:solidFill>
                <a:schemeClr val="tx1"/>
              </a:solidFill>
            </a:endParaRPr>
          </a:p>
          <a:p>
            <a:r>
              <a:rPr lang="en-AU" sz="3600" i="1" dirty="0">
                <a:solidFill>
                  <a:schemeClr val="tx1"/>
                </a:solidFill>
              </a:rPr>
              <a:t>balanced</a:t>
            </a:r>
            <a:endParaRPr lang="en-AU" sz="3600" dirty="0">
              <a:solidFill>
                <a:schemeClr val="tx1"/>
              </a:solidFill>
            </a:endParaRPr>
          </a:p>
          <a:p>
            <a:r>
              <a:rPr lang="en-AU" sz="3600" i="1" dirty="0">
                <a:solidFill>
                  <a:schemeClr val="tx1"/>
                </a:solidFill>
              </a:rPr>
              <a:t>efficient</a:t>
            </a:r>
          </a:p>
          <a:p>
            <a:endParaRPr lang="en-US" dirty="0"/>
          </a:p>
        </p:txBody>
      </p:sp>
    </p:spTree>
    <p:extLst>
      <p:ext uri="{BB962C8B-B14F-4D97-AF65-F5344CB8AC3E}">
        <p14:creationId xmlns:p14="http://schemas.microsoft.com/office/powerpoint/2010/main" val="1025816635"/>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E84D0-A465-4B0B-8970-942B14A3DFBA}"/>
              </a:ext>
            </a:extLst>
          </p:cNvPr>
          <p:cNvSpPr>
            <a:spLocks noGrp="1"/>
          </p:cNvSpPr>
          <p:nvPr>
            <p:ph type="title"/>
          </p:nvPr>
        </p:nvSpPr>
        <p:spPr/>
        <p:txBody>
          <a:bodyPr/>
          <a:lstStyle/>
          <a:p>
            <a:r>
              <a:rPr lang="en-AU" dirty="0"/>
              <a:t>VCE Assessment principles</a:t>
            </a:r>
          </a:p>
        </p:txBody>
      </p:sp>
      <p:sp>
        <p:nvSpPr>
          <p:cNvPr id="5" name="Text Placeholder 4">
            <a:extLst>
              <a:ext uri="{FF2B5EF4-FFF2-40B4-BE49-F238E27FC236}">
                <a16:creationId xmlns:a16="http://schemas.microsoft.com/office/drawing/2014/main" id="{9A7E8864-C85F-4B34-A1EC-984421D9A20C}"/>
              </a:ext>
            </a:extLst>
          </p:cNvPr>
          <p:cNvSpPr>
            <a:spLocks noGrp="1"/>
          </p:cNvSpPr>
          <p:nvPr>
            <p:ph type="body" idx="1"/>
          </p:nvPr>
        </p:nvSpPr>
        <p:spPr/>
        <p:txBody>
          <a:bodyPr/>
          <a:lstStyle/>
          <a:p>
            <a:r>
              <a:rPr lang="en-AU" dirty="0"/>
              <a:t>Valid</a:t>
            </a:r>
          </a:p>
        </p:txBody>
      </p:sp>
      <p:sp>
        <p:nvSpPr>
          <p:cNvPr id="6" name="Content Placeholder 5">
            <a:extLst>
              <a:ext uri="{FF2B5EF4-FFF2-40B4-BE49-F238E27FC236}">
                <a16:creationId xmlns:a16="http://schemas.microsoft.com/office/drawing/2014/main" id="{2F9EB233-B8C5-469E-B502-C9078BA9FC9C}"/>
              </a:ext>
            </a:extLst>
          </p:cNvPr>
          <p:cNvSpPr>
            <a:spLocks noGrp="1"/>
          </p:cNvSpPr>
          <p:nvPr>
            <p:ph sz="half" idx="2"/>
          </p:nvPr>
        </p:nvSpPr>
        <p:spPr>
          <a:xfrm>
            <a:off x="239349" y="2292350"/>
            <a:ext cx="5760640" cy="3632927"/>
          </a:xfrm>
        </p:spPr>
        <p:txBody>
          <a:bodyPr/>
          <a:lstStyle/>
          <a:p>
            <a:r>
              <a:rPr lang="en-AU" sz="2400" dirty="0">
                <a:latin typeface="Arial" panose="020B0604020202020204" pitchFamily="34" charset="0"/>
                <a:cs typeface="Arial" panose="020B0604020202020204" pitchFamily="34" charset="0"/>
              </a:rPr>
              <a:t>fair and reasonable</a:t>
            </a:r>
          </a:p>
          <a:p>
            <a:r>
              <a:rPr lang="en-AU" sz="2400" dirty="0">
                <a:latin typeface="Arial" panose="020B0604020202020204" pitchFamily="34" charset="0"/>
                <a:cs typeface="Arial" panose="020B0604020202020204" pitchFamily="34" charset="0"/>
              </a:rPr>
              <a:t>designated task type</a:t>
            </a:r>
          </a:p>
          <a:p>
            <a:r>
              <a:rPr lang="en-AU" sz="2400" dirty="0">
                <a:latin typeface="Arial" panose="020B0604020202020204" pitchFamily="34" charset="0"/>
                <a:cs typeface="Arial" panose="020B0604020202020204" pitchFamily="34" charset="0"/>
              </a:rPr>
              <a:t>conducted under fair conditions for all students</a:t>
            </a:r>
          </a:p>
          <a:p>
            <a:r>
              <a:rPr lang="en-AU" sz="2400" dirty="0">
                <a:latin typeface="Arial" panose="020B0604020202020204" pitchFamily="34" charset="0"/>
                <a:cs typeface="Arial" panose="020B0604020202020204" pitchFamily="34" charset="0"/>
              </a:rPr>
              <a:t>clear instructions included</a:t>
            </a:r>
          </a:p>
          <a:p>
            <a:endParaRPr lang="en-AU" dirty="0"/>
          </a:p>
        </p:txBody>
      </p:sp>
      <p:sp>
        <p:nvSpPr>
          <p:cNvPr id="7" name="Text Placeholder 6">
            <a:extLst>
              <a:ext uri="{FF2B5EF4-FFF2-40B4-BE49-F238E27FC236}">
                <a16:creationId xmlns:a16="http://schemas.microsoft.com/office/drawing/2014/main" id="{1983FB42-8CF1-40F4-A10D-F06077ECAD66}"/>
              </a:ext>
            </a:extLst>
          </p:cNvPr>
          <p:cNvSpPr>
            <a:spLocks noGrp="1"/>
          </p:cNvSpPr>
          <p:nvPr>
            <p:ph type="body" idx="10"/>
          </p:nvPr>
        </p:nvSpPr>
        <p:spPr/>
        <p:txBody>
          <a:bodyPr/>
          <a:lstStyle/>
          <a:p>
            <a:r>
              <a:rPr lang="en-AU" dirty="0"/>
              <a:t>Equitable</a:t>
            </a:r>
          </a:p>
        </p:txBody>
      </p:sp>
      <p:sp>
        <p:nvSpPr>
          <p:cNvPr id="8" name="Content Placeholder 7">
            <a:extLst>
              <a:ext uri="{FF2B5EF4-FFF2-40B4-BE49-F238E27FC236}">
                <a16:creationId xmlns:a16="http://schemas.microsoft.com/office/drawing/2014/main" id="{85E433E0-4A51-4679-9A7C-19E15D55FEE2}"/>
              </a:ext>
            </a:extLst>
          </p:cNvPr>
          <p:cNvSpPr>
            <a:spLocks noGrp="1"/>
          </p:cNvSpPr>
          <p:nvPr>
            <p:ph sz="half" idx="11"/>
          </p:nvPr>
        </p:nvSpPr>
        <p:spPr>
          <a:xfrm>
            <a:off x="6192011" y="2292349"/>
            <a:ext cx="5760640" cy="3632928"/>
          </a:xfrm>
        </p:spPr>
        <p:txBody>
          <a:bodyPr/>
          <a:lstStyle/>
          <a:p>
            <a:r>
              <a:rPr lang="en-AU" sz="2400" dirty="0">
                <a:latin typeface="Arial" panose="020B0604020202020204" pitchFamily="34" charset="0"/>
                <a:cs typeface="Arial" panose="020B0604020202020204" pitchFamily="34" charset="0"/>
              </a:rPr>
              <a:t>accessible to all students</a:t>
            </a:r>
          </a:p>
          <a:p>
            <a:r>
              <a:rPr lang="en-AU" sz="2400" dirty="0">
                <a:latin typeface="Arial" panose="020B0604020202020204" pitchFamily="34" charset="0"/>
                <a:cs typeface="Arial" panose="020B0604020202020204" pitchFamily="34" charset="0"/>
              </a:rPr>
              <a:t>doesn’t privilege or disadvantage certain groups of students</a:t>
            </a:r>
          </a:p>
          <a:p>
            <a:r>
              <a:rPr lang="en-AU" sz="2400" dirty="0">
                <a:latin typeface="Arial" panose="020B0604020202020204" pitchFamily="34" charset="0"/>
                <a:cs typeface="Arial" panose="020B0604020202020204" pitchFamily="34" charset="0"/>
              </a:rPr>
              <a:t>alternative tasks (if set) are comparable in scope and demand</a:t>
            </a:r>
          </a:p>
          <a:p>
            <a:endParaRPr lang="en-AU" dirty="0"/>
          </a:p>
        </p:txBody>
      </p:sp>
      <p:pic>
        <p:nvPicPr>
          <p:cNvPr id="9" name="Picture 2" descr="C:\Users\09740833\AppData\Local\Microsoft\Windows\Temporary Internet Files\Content.IE5\GLKHVBRQ\valid[1].jpg">
            <a:extLst>
              <a:ext uri="{FF2B5EF4-FFF2-40B4-BE49-F238E27FC236}">
                <a16:creationId xmlns:a16="http://schemas.microsoft.com/office/drawing/2014/main" id="{075709A6-F68D-4242-81FC-E84E3E3C4B58}"/>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520465" y="4689987"/>
            <a:ext cx="1937599" cy="129173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C:\Users\09740833\AppData\Local\Microsoft\Windows\Temporary Internet Files\Content.IE5\X09HMM91\EqualOpportunity[1].jpg">
            <a:extLst>
              <a:ext uri="{FF2B5EF4-FFF2-40B4-BE49-F238E27FC236}">
                <a16:creationId xmlns:a16="http://schemas.microsoft.com/office/drawing/2014/main" id="{C009D620-2466-402B-950B-FDAB10CEA38B}"/>
              </a:ext>
            </a:extLst>
          </p:cNvPr>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9668099" y="4324026"/>
            <a:ext cx="2003435" cy="16882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822503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E84D0-A465-4B0B-8970-942B14A3DFBA}"/>
              </a:ext>
            </a:extLst>
          </p:cNvPr>
          <p:cNvSpPr>
            <a:spLocks noGrp="1"/>
          </p:cNvSpPr>
          <p:nvPr>
            <p:ph type="title"/>
          </p:nvPr>
        </p:nvSpPr>
        <p:spPr>
          <a:xfrm>
            <a:off x="239350" y="151014"/>
            <a:ext cx="11713301" cy="781709"/>
          </a:xfrm>
        </p:spPr>
        <p:txBody>
          <a:bodyPr/>
          <a:lstStyle/>
          <a:p>
            <a:r>
              <a:rPr lang="en-AU" dirty="0"/>
              <a:t>VCE Assessment principles</a:t>
            </a:r>
          </a:p>
        </p:txBody>
      </p:sp>
      <p:sp>
        <p:nvSpPr>
          <p:cNvPr id="5" name="Text Placeholder 4">
            <a:extLst>
              <a:ext uri="{FF2B5EF4-FFF2-40B4-BE49-F238E27FC236}">
                <a16:creationId xmlns:a16="http://schemas.microsoft.com/office/drawing/2014/main" id="{9A7E8864-C85F-4B34-A1EC-984421D9A20C}"/>
              </a:ext>
            </a:extLst>
          </p:cNvPr>
          <p:cNvSpPr>
            <a:spLocks noGrp="1"/>
          </p:cNvSpPr>
          <p:nvPr>
            <p:ph type="body" idx="1"/>
          </p:nvPr>
        </p:nvSpPr>
        <p:spPr>
          <a:xfrm>
            <a:off x="239349" y="1028734"/>
            <a:ext cx="5760640" cy="688036"/>
          </a:xfrm>
        </p:spPr>
        <p:txBody>
          <a:bodyPr/>
          <a:lstStyle/>
          <a:p>
            <a:r>
              <a:rPr lang="en-AU" dirty="0"/>
              <a:t>Balanced</a:t>
            </a:r>
          </a:p>
        </p:txBody>
      </p:sp>
      <p:sp>
        <p:nvSpPr>
          <p:cNvPr id="6" name="Content Placeholder 5">
            <a:extLst>
              <a:ext uri="{FF2B5EF4-FFF2-40B4-BE49-F238E27FC236}">
                <a16:creationId xmlns:a16="http://schemas.microsoft.com/office/drawing/2014/main" id="{2F9EB233-B8C5-469E-B502-C9078BA9FC9C}"/>
              </a:ext>
            </a:extLst>
          </p:cNvPr>
          <p:cNvSpPr>
            <a:spLocks noGrp="1"/>
          </p:cNvSpPr>
          <p:nvPr>
            <p:ph sz="half" idx="2"/>
          </p:nvPr>
        </p:nvSpPr>
        <p:spPr>
          <a:xfrm>
            <a:off x="239349" y="1812781"/>
            <a:ext cx="5760640" cy="4112497"/>
          </a:xfrm>
        </p:spPr>
        <p:txBody>
          <a:bodyPr/>
          <a:lstStyle/>
          <a:p>
            <a:r>
              <a:rPr lang="en-AU" sz="2400" dirty="0">
                <a:latin typeface="Arial" panose="020B0604020202020204" pitchFamily="34" charset="0"/>
                <a:cs typeface="Arial" panose="020B0604020202020204" pitchFamily="34" charset="0"/>
              </a:rPr>
              <a:t>variety of task types used</a:t>
            </a:r>
          </a:p>
          <a:p>
            <a:r>
              <a:rPr lang="en-AU" sz="2400" dirty="0">
                <a:latin typeface="Arial" panose="020B0604020202020204" pitchFamily="34" charset="0"/>
                <a:cs typeface="Arial" panose="020B0604020202020204" pitchFamily="34" charset="0"/>
              </a:rPr>
              <a:t>variety of conditions used</a:t>
            </a:r>
          </a:p>
          <a:p>
            <a:r>
              <a:rPr lang="en-AU" sz="2400" dirty="0">
                <a:latin typeface="Arial" panose="020B0604020202020204" pitchFamily="34" charset="0"/>
                <a:cs typeface="Arial" panose="020B0604020202020204" pitchFamily="34" charset="0"/>
              </a:rPr>
              <a:t>allow students to demonstrate different levels of achievement</a:t>
            </a:r>
          </a:p>
          <a:p>
            <a:r>
              <a:rPr lang="en-AU" sz="2400" dirty="0">
                <a:latin typeface="Arial" panose="020B0604020202020204" pitchFamily="34" charset="0"/>
                <a:cs typeface="Arial" panose="020B0604020202020204" pitchFamily="34" charset="0"/>
              </a:rPr>
              <a:t>suitable criteria, descriptors, rubrics or marking schemes used</a:t>
            </a:r>
          </a:p>
          <a:p>
            <a:r>
              <a:rPr lang="en-AU" sz="2400" dirty="0">
                <a:latin typeface="Arial" panose="020B0604020202020204" pitchFamily="34" charset="0"/>
                <a:cs typeface="Arial" panose="020B0604020202020204" pitchFamily="34" charset="0"/>
              </a:rPr>
              <a:t>representative parts of outcomes,  key knowledge and key skills are assessed</a:t>
            </a:r>
          </a:p>
          <a:p>
            <a:endParaRPr lang="en-AU" sz="2400" dirty="0"/>
          </a:p>
        </p:txBody>
      </p:sp>
      <p:sp>
        <p:nvSpPr>
          <p:cNvPr id="7" name="Text Placeholder 6">
            <a:extLst>
              <a:ext uri="{FF2B5EF4-FFF2-40B4-BE49-F238E27FC236}">
                <a16:creationId xmlns:a16="http://schemas.microsoft.com/office/drawing/2014/main" id="{1983FB42-8CF1-40F4-A10D-F06077ECAD66}"/>
              </a:ext>
            </a:extLst>
          </p:cNvPr>
          <p:cNvSpPr>
            <a:spLocks noGrp="1"/>
          </p:cNvSpPr>
          <p:nvPr>
            <p:ph type="body" idx="10"/>
          </p:nvPr>
        </p:nvSpPr>
        <p:spPr>
          <a:xfrm>
            <a:off x="6192011" y="1138369"/>
            <a:ext cx="5760640" cy="562440"/>
          </a:xfrm>
        </p:spPr>
        <p:txBody>
          <a:bodyPr/>
          <a:lstStyle/>
          <a:p>
            <a:r>
              <a:rPr lang="en-AU" dirty="0"/>
              <a:t>Efficient</a:t>
            </a:r>
          </a:p>
        </p:txBody>
      </p:sp>
      <p:sp>
        <p:nvSpPr>
          <p:cNvPr id="8" name="Content Placeholder 7">
            <a:extLst>
              <a:ext uri="{FF2B5EF4-FFF2-40B4-BE49-F238E27FC236}">
                <a16:creationId xmlns:a16="http://schemas.microsoft.com/office/drawing/2014/main" id="{85E433E0-4A51-4679-9A7C-19E15D55FEE2}"/>
              </a:ext>
            </a:extLst>
          </p:cNvPr>
          <p:cNvSpPr>
            <a:spLocks noGrp="1"/>
          </p:cNvSpPr>
          <p:nvPr>
            <p:ph sz="half" idx="11"/>
          </p:nvPr>
        </p:nvSpPr>
        <p:spPr>
          <a:xfrm>
            <a:off x="6192011" y="1700810"/>
            <a:ext cx="5760640" cy="4224468"/>
          </a:xfrm>
        </p:spPr>
        <p:txBody>
          <a:bodyPr/>
          <a:lstStyle/>
          <a:p>
            <a:r>
              <a:rPr lang="en-AU" sz="2400" dirty="0">
                <a:latin typeface="Arial" panose="020B0604020202020204" pitchFamily="34" charset="0"/>
                <a:cs typeface="Arial" panose="020B0604020202020204" pitchFamily="34" charset="0"/>
              </a:rPr>
              <a:t>minimum number of assessments</a:t>
            </a:r>
          </a:p>
          <a:p>
            <a:r>
              <a:rPr lang="en-AU" sz="2400" dirty="0">
                <a:latin typeface="Arial" panose="020B0604020202020204" pitchFamily="34" charset="0"/>
                <a:cs typeface="Arial" panose="020B0604020202020204" pitchFamily="34" charset="0"/>
              </a:rPr>
              <a:t>precision vs efficiency</a:t>
            </a:r>
          </a:p>
          <a:p>
            <a:r>
              <a:rPr lang="en-AU" sz="2400" dirty="0">
                <a:latin typeface="Arial" panose="020B0604020202020204" pitchFamily="34" charset="0"/>
                <a:cs typeface="Arial" panose="020B0604020202020204" pitchFamily="34" charset="0"/>
              </a:rPr>
              <a:t>minimise undue workload/stress on students</a:t>
            </a:r>
          </a:p>
          <a:p>
            <a:r>
              <a:rPr lang="en-US" sz="2400" dirty="0">
                <a:latin typeface="Arial" panose="020B0604020202020204" pitchFamily="34" charset="0"/>
                <a:cs typeface="Arial" panose="020B0604020202020204" pitchFamily="34" charset="0"/>
              </a:rPr>
              <a:t>part of the regular teaching and learning program</a:t>
            </a:r>
            <a:endParaRPr lang="en-AU" sz="2400" dirty="0">
              <a:latin typeface="Arial" panose="020B0604020202020204" pitchFamily="34" charset="0"/>
              <a:cs typeface="Arial" panose="020B0604020202020204" pitchFamily="34" charset="0"/>
            </a:endParaRPr>
          </a:p>
          <a:p>
            <a:r>
              <a:rPr lang="en-AU" sz="2400" dirty="0">
                <a:latin typeface="Arial" panose="020B0604020202020204" pitchFamily="34" charset="0"/>
                <a:cs typeface="Arial" panose="020B0604020202020204" pitchFamily="34" charset="0"/>
              </a:rPr>
              <a:t>avoid under or over assessment of the outcome</a:t>
            </a:r>
          </a:p>
          <a:p>
            <a:r>
              <a:rPr lang="en-US" sz="2400" dirty="0">
                <a:latin typeface="Arial" panose="020B0604020202020204" pitchFamily="34" charset="0"/>
                <a:cs typeface="Arial" panose="020B0604020202020204" pitchFamily="34" charset="0"/>
              </a:rPr>
              <a:t>completed mainly in class and within a limited timeframe</a:t>
            </a:r>
            <a:endParaRPr lang="en-AU" sz="2400" dirty="0">
              <a:latin typeface="Arial" panose="020B0604020202020204" pitchFamily="34" charset="0"/>
              <a:cs typeface="Arial" panose="020B0604020202020204" pitchFamily="34" charset="0"/>
            </a:endParaRPr>
          </a:p>
          <a:p>
            <a:endParaRPr lang="en-AU" sz="2133" dirty="0"/>
          </a:p>
        </p:txBody>
      </p:sp>
      <p:pic>
        <p:nvPicPr>
          <p:cNvPr id="11" name="Picture 4" descr="C:\Users\09740833\AppData\Local\Microsoft\Windows\Temporary Internet Files\Content.IE5\X09HMM91\balance[1].jpg">
            <a:extLst>
              <a:ext uri="{FF2B5EF4-FFF2-40B4-BE49-F238E27FC236}">
                <a16:creationId xmlns:a16="http://schemas.microsoft.com/office/drawing/2014/main" id="{6CB0498B-448D-47CF-B727-8168941A7FC7}"/>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4286866" y="5160909"/>
            <a:ext cx="1422196" cy="98223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7" descr="C:\Users\09740833\AppData\Local\Microsoft\Windows\Temporary Internet Files\Content.IE5\0322Z7LT\0b651_27230-Clipart-Illustration-Of-A-Green-Energy-Efficient-Lightbulb-With-Leaves-Sprouting-From-The-Glass-And-Green-Arrows-Above-The-Spira[1].jpg">
            <a:extLst>
              <a:ext uri="{FF2B5EF4-FFF2-40B4-BE49-F238E27FC236}">
                <a16:creationId xmlns:a16="http://schemas.microsoft.com/office/drawing/2014/main" id="{C7EA7DE2-A025-4295-9BEC-26E95E7F89A5}"/>
              </a:ext>
            </a:extLst>
          </p:cNvPr>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10785987" y="310026"/>
            <a:ext cx="1046593" cy="1444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6920183"/>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56EC4-5D95-43C2-AE94-B95687B43450}"/>
              </a:ext>
            </a:extLst>
          </p:cNvPr>
          <p:cNvSpPr>
            <a:spLocks noGrp="1"/>
          </p:cNvSpPr>
          <p:nvPr>
            <p:ph type="title"/>
          </p:nvPr>
        </p:nvSpPr>
        <p:spPr>
          <a:xfrm>
            <a:off x="332509" y="164637"/>
            <a:ext cx="11428120" cy="1143000"/>
          </a:xfrm>
        </p:spPr>
        <p:txBody>
          <a:bodyPr/>
          <a:lstStyle/>
          <a:p>
            <a:r>
              <a:rPr lang="en-AU" dirty="0"/>
              <a:t>Units 1 and 2 Assessment</a:t>
            </a:r>
          </a:p>
        </p:txBody>
      </p:sp>
      <p:sp>
        <p:nvSpPr>
          <p:cNvPr id="3" name="Content Placeholder 2">
            <a:extLst>
              <a:ext uri="{FF2B5EF4-FFF2-40B4-BE49-F238E27FC236}">
                <a16:creationId xmlns:a16="http://schemas.microsoft.com/office/drawing/2014/main" id="{DDFB1C5D-9701-4674-B3A9-72E832AADED8}"/>
              </a:ext>
            </a:extLst>
          </p:cNvPr>
          <p:cNvSpPr>
            <a:spLocks noGrp="1"/>
          </p:cNvSpPr>
          <p:nvPr>
            <p:ph idx="1"/>
          </p:nvPr>
        </p:nvSpPr>
        <p:spPr>
          <a:xfrm>
            <a:off x="431371" y="1220756"/>
            <a:ext cx="11329258" cy="4805929"/>
          </a:xfrm>
        </p:spPr>
        <p:txBody>
          <a:bodyPr/>
          <a:lstStyle/>
          <a:p>
            <a:r>
              <a:rPr lang="en-AU" sz="2400" dirty="0"/>
              <a:t>Underpinned by VCE Assessment Principles</a:t>
            </a:r>
          </a:p>
          <a:p>
            <a:r>
              <a:rPr lang="en-AU" sz="2400" dirty="0"/>
              <a:t>All assessments at Units 1 and 2 are school-based, including procedures for assessment of levels of achievement</a:t>
            </a:r>
          </a:p>
          <a:p>
            <a:r>
              <a:rPr lang="en-AU" sz="2400" dirty="0"/>
              <a:t>List of 16 selected tasks for Unit 1 Outcomes 1, 2 and 3 (p 28)</a:t>
            </a:r>
          </a:p>
          <a:p>
            <a:r>
              <a:rPr lang="en-AU" sz="2400" dirty="0"/>
              <a:t>List of 16 selected tasks for Unit 2 Outcomes 1 and 2 (p 49) </a:t>
            </a:r>
          </a:p>
          <a:p>
            <a:r>
              <a:rPr lang="en-AU" sz="2400" dirty="0"/>
              <a:t>If multiple tasks are selected for Unit 1 Outcomes 1, 2 and/or 3, or Unit 2 Outcomes 1 and/or 2, they must be different </a:t>
            </a:r>
          </a:p>
          <a:p>
            <a:r>
              <a:rPr lang="en-AU" sz="2400" dirty="0"/>
              <a:t>Same task cannot be selected more than once across Outcomes 1 and 2</a:t>
            </a:r>
          </a:p>
          <a:p>
            <a:r>
              <a:rPr lang="en-AU" sz="2400" dirty="0"/>
              <a:t>Unit 2 Outcome 3</a:t>
            </a:r>
            <a:r>
              <a:rPr lang="en-AU" sz="2400" b="0" dirty="0"/>
              <a:t>: A report of a practical investigation (student-designed or student-adapted) using an appropriate format, for example, a scientific poster, practical report, oral communication or digital presentation.</a:t>
            </a:r>
          </a:p>
          <a:p>
            <a:pPr marL="0" indent="0">
              <a:buNone/>
            </a:pPr>
            <a:endParaRPr lang="en-AU" dirty="0"/>
          </a:p>
        </p:txBody>
      </p:sp>
    </p:spTree>
    <p:extLst>
      <p:ext uri="{BB962C8B-B14F-4D97-AF65-F5344CB8AC3E}">
        <p14:creationId xmlns:p14="http://schemas.microsoft.com/office/powerpoint/2010/main" val="389002972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VCE resources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36890842"/>
              </p:ext>
            </p:extLst>
          </p:nvPr>
        </p:nvGraphicFramePr>
        <p:xfrm>
          <a:off x="334297" y="235975"/>
          <a:ext cx="11710220" cy="64696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50550053"/>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74E5A-7A3F-48AF-A451-C1B928295E58}"/>
              </a:ext>
            </a:extLst>
          </p:cNvPr>
          <p:cNvSpPr>
            <a:spLocks noGrp="1"/>
          </p:cNvSpPr>
          <p:nvPr>
            <p:ph type="title"/>
          </p:nvPr>
        </p:nvSpPr>
        <p:spPr>
          <a:xfrm>
            <a:off x="177565" y="137818"/>
            <a:ext cx="11617291" cy="1034878"/>
          </a:xfrm>
        </p:spPr>
        <p:txBody>
          <a:bodyPr/>
          <a:lstStyle/>
          <a:p>
            <a:r>
              <a:rPr lang="en-US" sz="4000" dirty="0"/>
              <a:t>Examples of Units 1 and 2 assessment tasks</a:t>
            </a:r>
          </a:p>
        </p:txBody>
      </p:sp>
      <p:sp>
        <p:nvSpPr>
          <p:cNvPr id="3" name="Content Placeholder 2">
            <a:extLst>
              <a:ext uri="{FF2B5EF4-FFF2-40B4-BE49-F238E27FC236}">
                <a16:creationId xmlns:a16="http://schemas.microsoft.com/office/drawing/2014/main" id="{AA548FB0-D3DB-4E6C-9C49-551DAB5F3B02}"/>
              </a:ext>
            </a:extLst>
          </p:cNvPr>
          <p:cNvSpPr>
            <a:spLocks noGrp="1"/>
          </p:cNvSpPr>
          <p:nvPr>
            <p:ph idx="1"/>
          </p:nvPr>
        </p:nvSpPr>
        <p:spPr>
          <a:xfrm>
            <a:off x="273624" y="1172696"/>
            <a:ext cx="11617291" cy="4931542"/>
          </a:xfrm>
        </p:spPr>
        <p:txBody>
          <a:bodyPr/>
          <a:lstStyle/>
          <a:p>
            <a:pPr marL="0" indent="0">
              <a:buNone/>
            </a:pPr>
            <a:r>
              <a:rPr lang="en-US" sz="2400" dirty="0"/>
              <a:t>The Support materials on the VCE Physics study page include 10 examples of assessment tasks and their management:</a:t>
            </a:r>
          </a:p>
          <a:p>
            <a:pPr marL="0" indent="0">
              <a:buNone/>
            </a:pPr>
            <a:endParaRPr lang="en-US" dirty="0"/>
          </a:p>
        </p:txBody>
      </p:sp>
      <p:graphicFrame>
        <p:nvGraphicFramePr>
          <p:cNvPr id="4" name="Table 4">
            <a:extLst>
              <a:ext uri="{FF2B5EF4-FFF2-40B4-BE49-F238E27FC236}">
                <a16:creationId xmlns:a16="http://schemas.microsoft.com/office/drawing/2014/main" id="{279DC323-C5B3-4CD6-8B9F-C197ECCF37FC}"/>
              </a:ext>
            </a:extLst>
          </p:cNvPr>
          <p:cNvGraphicFramePr>
            <a:graphicFrameLocks noGrp="1"/>
          </p:cNvGraphicFramePr>
          <p:nvPr>
            <p:extLst>
              <p:ext uri="{D42A27DB-BD31-4B8C-83A1-F6EECF244321}">
                <p14:modId xmlns:p14="http://schemas.microsoft.com/office/powerpoint/2010/main" val="3896444587"/>
              </p:ext>
            </p:extLst>
          </p:nvPr>
        </p:nvGraphicFramePr>
        <p:xfrm>
          <a:off x="301085" y="2043847"/>
          <a:ext cx="11493772" cy="3901440"/>
        </p:xfrm>
        <a:graphic>
          <a:graphicData uri="http://schemas.openxmlformats.org/drawingml/2006/table">
            <a:tbl>
              <a:tblPr firstRow="1" bandRow="1">
                <a:tableStyleId>{93296810-A885-4BE3-A3E7-6D5BEEA58F35}</a:tableStyleId>
              </a:tblPr>
              <a:tblGrid>
                <a:gridCol w="4258558">
                  <a:extLst>
                    <a:ext uri="{9D8B030D-6E8A-4147-A177-3AD203B41FA5}">
                      <a16:colId xmlns:a16="http://schemas.microsoft.com/office/drawing/2014/main" val="145073214"/>
                    </a:ext>
                  </a:extLst>
                </a:gridCol>
                <a:gridCol w="2001795">
                  <a:extLst>
                    <a:ext uri="{9D8B030D-6E8A-4147-A177-3AD203B41FA5}">
                      <a16:colId xmlns:a16="http://schemas.microsoft.com/office/drawing/2014/main" val="3564439468"/>
                    </a:ext>
                  </a:extLst>
                </a:gridCol>
                <a:gridCol w="5233419">
                  <a:extLst>
                    <a:ext uri="{9D8B030D-6E8A-4147-A177-3AD203B41FA5}">
                      <a16:colId xmlns:a16="http://schemas.microsoft.com/office/drawing/2014/main" val="1827010599"/>
                    </a:ext>
                  </a:extLst>
                </a:gridCol>
              </a:tblGrid>
              <a:tr h="370840">
                <a:tc>
                  <a:txBody>
                    <a:bodyPr/>
                    <a:lstStyle/>
                    <a:p>
                      <a:r>
                        <a:rPr lang="en-US" sz="2000" dirty="0"/>
                        <a:t>Assessment task type</a:t>
                      </a:r>
                    </a:p>
                  </a:txBody>
                  <a:tcPr/>
                </a:tc>
                <a:tc>
                  <a:txBody>
                    <a:bodyPr/>
                    <a:lstStyle/>
                    <a:p>
                      <a:r>
                        <a:rPr lang="en-US" sz="2000" dirty="0"/>
                        <a:t>Unit and </a:t>
                      </a:r>
                      <a:r>
                        <a:rPr lang="en-US" sz="2000" dirty="0" err="1"/>
                        <a:t>AoS</a:t>
                      </a:r>
                      <a:endParaRPr lang="en-US" sz="2000" dirty="0"/>
                    </a:p>
                  </a:txBody>
                  <a:tcPr/>
                </a:tc>
                <a:tc>
                  <a:txBody>
                    <a:bodyPr/>
                    <a:lstStyle/>
                    <a:p>
                      <a:r>
                        <a:rPr lang="en-US" sz="2000" dirty="0"/>
                        <a:t>Contexts</a:t>
                      </a:r>
                    </a:p>
                  </a:txBody>
                  <a:tcPr/>
                </a:tc>
                <a:extLst>
                  <a:ext uri="{0D108BD9-81ED-4DB2-BD59-A6C34878D82A}">
                    <a16:rowId xmlns:a16="http://schemas.microsoft.com/office/drawing/2014/main" val="2088616276"/>
                  </a:ext>
                </a:extLst>
              </a:tr>
              <a:tr h="370840">
                <a:tc rowSpan="2">
                  <a:txBody>
                    <a:bodyPr/>
                    <a:lstStyle/>
                    <a:p>
                      <a:r>
                        <a:rPr lang="en-US" sz="1800" dirty="0"/>
                        <a:t>Comparison of two scientific models</a:t>
                      </a:r>
                    </a:p>
                  </a:txBody>
                  <a:tcPr/>
                </a:tc>
                <a:tc>
                  <a:txBody>
                    <a:bodyPr/>
                    <a:lstStyle/>
                    <a:p>
                      <a:r>
                        <a:rPr lang="en-US" sz="1800" dirty="0"/>
                        <a:t>Unit 1 AoS1</a:t>
                      </a:r>
                    </a:p>
                  </a:txBody>
                  <a:tcPr/>
                </a:tc>
                <a:tc>
                  <a:txBody>
                    <a:bodyPr/>
                    <a:lstStyle/>
                    <a:p>
                      <a:r>
                        <a:rPr lang="en-US" sz="1800" dirty="0"/>
                        <a:t>Models of refraction: Newton &amp; Huygens</a:t>
                      </a:r>
                    </a:p>
                  </a:txBody>
                  <a:tcPr/>
                </a:tc>
                <a:extLst>
                  <a:ext uri="{0D108BD9-81ED-4DB2-BD59-A6C34878D82A}">
                    <a16:rowId xmlns:a16="http://schemas.microsoft.com/office/drawing/2014/main" val="4261611319"/>
                  </a:ext>
                </a:extLst>
              </a:tr>
              <a:tr h="370840">
                <a:tc vMerge="1">
                  <a:txBody>
                    <a:bodyPr/>
                    <a:lstStyle/>
                    <a:p>
                      <a:endParaRPr lang="en-US" sz="1800" dirty="0"/>
                    </a:p>
                  </a:txBody>
                  <a:tcPr/>
                </a:tc>
                <a:tc>
                  <a:txBody>
                    <a:bodyPr/>
                    <a:lstStyle/>
                    <a:p>
                      <a:r>
                        <a:rPr lang="en-US" sz="1800" dirty="0"/>
                        <a:t>Unit 1 AoS3</a:t>
                      </a:r>
                    </a:p>
                  </a:txBody>
                  <a:tcPr/>
                </a:tc>
                <a:tc>
                  <a:txBody>
                    <a:bodyPr/>
                    <a:lstStyle/>
                    <a:p>
                      <a:r>
                        <a:rPr lang="en-US" sz="1800" dirty="0"/>
                        <a:t>Models of electric current in a circuit</a:t>
                      </a:r>
                    </a:p>
                  </a:txBody>
                  <a:tcPr/>
                </a:tc>
                <a:extLst>
                  <a:ext uri="{0D108BD9-81ED-4DB2-BD59-A6C34878D82A}">
                    <a16:rowId xmlns:a16="http://schemas.microsoft.com/office/drawing/2014/main" val="166561557"/>
                  </a:ext>
                </a:extLst>
              </a:tr>
              <a:tr h="370840">
                <a:tc>
                  <a:txBody>
                    <a:bodyPr/>
                    <a:lstStyle/>
                    <a:p>
                      <a:r>
                        <a:rPr lang="en-US" sz="1800" dirty="0"/>
                        <a:t>Design, build, test and evaluate a device</a:t>
                      </a:r>
                    </a:p>
                  </a:txBody>
                  <a:tcPr/>
                </a:tc>
                <a:tc>
                  <a:txBody>
                    <a:bodyPr/>
                    <a:lstStyle/>
                    <a:p>
                      <a:r>
                        <a:rPr lang="en-US" sz="1800" dirty="0"/>
                        <a:t>Unit 1 AoS1</a:t>
                      </a:r>
                    </a:p>
                  </a:txBody>
                  <a:tcPr/>
                </a:tc>
                <a:tc>
                  <a:txBody>
                    <a:bodyPr/>
                    <a:lstStyle/>
                    <a:p>
                      <a:r>
                        <a:rPr lang="en-US" sz="1800" dirty="0"/>
                        <a:t>Design a ‘thermos’</a:t>
                      </a:r>
                    </a:p>
                  </a:txBody>
                  <a:tcPr/>
                </a:tc>
                <a:extLst>
                  <a:ext uri="{0D108BD9-81ED-4DB2-BD59-A6C34878D82A}">
                    <a16:rowId xmlns:a16="http://schemas.microsoft.com/office/drawing/2014/main" val="3815853129"/>
                  </a:ext>
                </a:extLst>
              </a:tr>
              <a:tr h="370840">
                <a:tc rowSpan="2">
                  <a:txBody>
                    <a:bodyPr/>
                    <a:lstStyle/>
                    <a:p>
                      <a:r>
                        <a:rPr lang="en-US" sz="1800" dirty="0"/>
                        <a:t>Media analysis</a:t>
                      </a:r>
                    </a:p>
                  </a:txBody>
                  <a:tcPr/>
                </a:tc>
                <a:tc>
                  <a:txBody>
                    <a:bodyPr/>
                    <a:lstStyle/>
                    <a:p>
                      <a:r>
                        <a:rPr lang="en-US" sz="1800" dirty="0"/>
                        <a:t>Unit 1 AoS1</a:t>
                      </a:r>
                    </a:p>
                  </a:txBody>
                  <a:tcPr/>
                </a:tc>
                <a:tc>
                  <a:txBody>
                    <a:bodyPr/>
                    <a:lstStyle/>
                    <a:p>
                      <a:r>
                        <a:rPr lang="en-US" sz="1800" dirty="0"/>
                        <a:t>Light pollution; magma power </a:t>
                      </a:r>
                    </a:p>
                  </a:txBody>
                  <a:tcPr/>
                </a:tc>
                <a:extLst>
                  <a:ext uri="{0D108BD9-81ED-4DB2-BD59-A6C34878D82A}">
                    <a16:rowId xmlns:a16="http://schemas.microsoft.com/office/drawing/2014/main" val="409067636"/>
                  </a:ext>
                </a:extLst>
              </a:tr>
              <a:tr h="370840">
                <a:tc vMerge="1">
                  <a:txBody>
                    <a:bodyPr/>
                    <a:lstStyle/>
                    <a:p>
                      <a:endParaRPr lang="en-US" sz="1800" dirty="0"/>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800" dirty="0"/>
                        <a:t>Unit 1 AoS2</a:t>
                      </a:r>
                    </a:p>
                  </a:txBody>
                  <a:tcPr/>
                </a:tc>
                <a:tc>
                  <a:txBody>
                    <a:bodyPr/>
                    <a:lstStyle/>
                    <a:p>
                      <a:r>
                        <a:rPr lang="en-US" sz="1800" dirty="0"/>
                        <a:t>Nuclear power</a:t>
                      </a:r>
                    </a:p>
                  </a:txBody>
                  <a:tcPr/>
                </a:tc>
                <a:extLst>
                  <a:ext uri="{0D108BD9-81ED-4DB2-BD59-A6C34878D82A}">
                    <a16:rowId xmlns:a16="http://schemas.microsoft.com/office/drawing/2014/main" val="2863552844"/>
                  </a:ext>
                </a:extLst>
              </a:tr>
              <a:tr h="370840">
                <a:tc>
                  <a:txBody>
                    <a:bodyPr/>
                    <a:lstStyle/>
                    <a:p>
                      <a:r>
                        <a:rPr lang="en-US" sz="1800" dirty="0"/>
                        <a:t>Real-world physics applications</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Unit 1 AoS1</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r>
                        <a:rPr lang="en-US" sz="1800" dirty="0"/>
                        <a:t>Analysis of provided data from a climate model </a:t>
                      </a:r>
                    </a:p>
                  </a:txBody>
                  <a:tcPr/>
                </a:tc>
                <a:extLst>
                  <a:ext uri="{0D108BD9-81ED-4DB2-BD59-A6C34878D82A}">
                    <a16:rowId xmlns:a16="http://schemas.microsoft.com/office/drawing/2014/main" val="3466839462"/>
                  </a:ext>
                </a:extLst>
              </a:tr>
              <a:tr h="370840">
                <a:tc>
                  <a:txBody>
                    <a:bodyPr/>
                    <a:lstStyle/>
                    <a:p>
                      <a:r>
                        <a:rPr lang="en-US" sz="1800" dirty="0"/>
                        <a:t>Reflective annotations of practical activities</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Unit 1 AoS1</a:t>
                      </a:r>
                    </a:p>
                  </a:txBody>
                  <a:tcPr/>
                </a:tc>
                <a:tc>
                  <a:txBody>
                    <a:bodyPr/>
                    <a:lstStyle/>
                    <a:p>
                      <a:r>
                        <a:rPr lang="en-US" sz="1800" dirty="0"/>
                        <a:t>Stations: Thermal physics &amp; waves and light</a:t>
                      </a:r>
                    </a:p>
                  </a:txBody>
                  <a:tcPr/>
                </a:tc>
                <a:extLst>
                  <a:ext uri="{0D108BD9-81ED-4DB2-BD59-A6C34878D82A}">
                    <a16:rowId xmlns:a16="http://schemas.microsoft.com/office/drawing/2014/main" val="1476986022"/>
                  </a:ext>
                </a:extLst>
              </a:tr>
              <a:tr h="370840">
                <a:tc>
                  <a:txBody>
                    <a:bodyPr/>
                    <a:lstStyle/>
                    <a:p>
                      <a:r>
                        <a:rPr lang="en-US" sz="1800" dirty="0"/>
                        <a:t>Report of a laboratory activity</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Unit 2 AoS1</a:t>
                      </a:r>
                    </a:p>
                  </a:txBody>
                  <a:tcPr/>
                </a:tc>
                <a:tc>
                  <a:txBody>
                    <a:bodyPr/>
                    <a:lstStyle/>
                    <a:p>
                      <a:r>
                        <a:rPr lang="en-US" sz="1800" dirty="0"/>
                        <a:t>Newton’s second law of motion</a:t>
                      </a:r>
                    </a:p>
                  </a:txBody>
                  <a:tcPr/>
                </a:tc>
                <a:extLst>
                  <a:ext uri="{0D108BD9-81ED-4DB2-BD59-A6C34878D82A}">
                    <a16:rowId xmlns:a16="http://schemas.microsoft.com/office/drawing/2014/main" val="2455601600"/>
                  </a:ext>
                </a:extLst>
              </a:tr>
            </a:tbl>
          </a:graphicData>
        </a:graphic>
      </p:graphicFrame>
    </p:spTree>
    <p:extLst>
      <p:ext uri="{BB962C8B-B14F-4D97-AF65-F5344CB8AC3E}">
        <p14:creationId xmlns:p14="http://schemas.microsoft.com/office/powerpoint/2010/main" val="241278029"/>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8D2D9-B8D7-4790-A4E5-0CEF0F17DEFC}"/>
              </a:ext>
            </a:extLst>
          </p:cNvPr>
          <p:cNvSpPr>
            <a:spLocks noGrp="1"/>
          </p:cNvSpPr>
          <p:nvPr>
            <p:ph type="title"/>
          </p:nvPr>
        </p:nvSpPr>
        <p:spPr>
          <a:xfrm>
            <a:off x="287548" y="164637"/>
            <a:ext cx="11617291" cy="1248139"/>
          </a:xfrm>
        </p:spPr>
        <p:txBody>
          <a:bodyPr/>
          <a:lstStyle/>
          <a:p>
            <a:r>
              <a:rPr lang="en-AU" dirty="0"/>
              <a:t>Units 3 and 4 Assessment</a:t>
            </a:r>
          </a:p>
        </p:txBody>
      </p:sp>
      <p:sp>
        <p:nvSpPr>
          <p:cNvPr id="3" name="Rectangle 2"/>
          <p:cNvSpPr/>
          <p:nvPr/>
        </p:nvSpPr>
        <p:spPr>
          <a:xfrm>
            <a:off x="431370" y="1316765"/>
            <a:ext cx="11473468" cy="5139869"/>
          </a:xfrm>
          <a:prstGeom prst="rect">
            <a:avLst/>
          </a:prstGeom>
        </p:spPr>
        <p:txBody>
          <a:bodyPr wrap="square">
            <a:spAutoFit/>
          </a:bodyPr>
          <a:lstStyle/>
          <a:p>
            <a:pPr marL="380990" indent="-380990">
              <a:buFont typeface="Arial" panose="020B0604020202020204" pitchFamily="34" charset="0"/>
              <a:buChar char="•"/>
            </a:pPr>
            <a:r>
              <a:rPr lang="en-AU" sz="2400" b="1" dirty="0"/>
              <a:t>Unit 3 School-assessed Coursework: 30 per cent of study score</a:t>
            </a:r>
          </a:p>
          <a:p>
            <a:pPr marL="380990" indent="-380990">
              <a:buFont typeface="Arial" panose="020B0604020202020204" pitchFamily="34" charset="0"/>
              <a:buChar char="•"/>
            </a:pPr>
            <a:r>
              <a:rPr lang="en-AU" sz="2400" b="1" dirty="0"/>
              <a:t>Unit 4 School-assessed Coursework: 20 per cent of study score</a:t>
            </a:r>
          </a:p>
          <a:p>
            <a:pPr marL="380990" indent="-380990">
              <a:spcAft>
                <a:spcPts val="1600"/>
              </a:spcAft>
              <a:buFont typeface="Arial" panose="020B0604020202020204" pitchFamily="34" charset="0"/>
              <a:buChar char="•"/>
            </a:pPr>
            <a:r>
              <a:rPr lang="en-AU" sz="2400" b="1" dirty="0"/>
              <a:t>End-of-year examination: 50 per cent of study score</a:t>
            </a:r>
          </a:p>
          <a:p>
            <a:pPr>
              <a:spcAft>
                <a:spcPts val="1600"/>
              </a:spcAft>
            </a:pPr>
            <a:r>
              <a:rPr lang="en-AU" sz="2400" b="1" i="1" dirty="0"/>
              <a:t>For Unit 3 Outcomes 1, 2 and 3 and Unit 4 Outcome 1: </a:t>
            </a:r>
            <a:r>
              <a:rPr lang="en-AU" sz="2400" b="1" dirty="0"/>
              <a:t>Four designated School-assessed Coursework tasks</a:t>
            </a:r>
            <a:r>
              <a:rPr lang="en-AU" sz="2400" dirty="0"/>
              <a:t>. Each task can only be selected once across Units 3 and 4.</a:t>
            </a:r>
          </a:p>
          <a:p>
            <a:pPr>
              <a:spcAft>
                <a:spcPts val="1600"/>
              </a:spcAft>
            </a:pPr>
            <a:r>
              <a:rPr lang="en-AU" sz="2400" dirty="0"/>
              <a:t>For each task the time allocated should be </a:t>
            </a:r>
            <a:r>
              <a:rPr lang="en-AU" sz="2400" b="1" dirty="0"/>
              <a:t>approximately 50 minutes for a written and 5 minutes for a multimodal or oral presentation</a:t>
            </a:r>
          </a:p>
          <a:p>
            <a:r>
              <a:rPr lang="en-AU" sz="2400" b="1" i="1" dirty="0"/>
              <a:t>For Unit 4 Outcome 2: </a:t>
            </a:r>
            <a:r>
              <a:rPr lang="en-AU" sz="2400" dirty="0"/>
              <a:t>communication of the design, analysis and findings of a student-designed and student-conducted scientific investigation through a structured scientific poster and logbook entries</a:t>
            </a:r>
          </a:p>
          <a:p>
            <a:endParaRPr lang="en-AU" sz="2400" b="1" dirty="0"/>
          </a:p>
        </p:txBody>
      </p:sp>
    </p:spTree>
    <p:extLst>
      <p:ext uri="{BB962C8B-B14F-4D97-AF65-F5344CB8AC3E}">
        <p14:creationId xmlns:p14="http://schemas.microsoft.com/office/powerpoint/2010/main" val="1876621387"/>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8D2D9-B8D7-4790-A4E5-0CEF0F17DEFC}"/>
              </a:ext>
            </a:extLst>
          </p:cNvPr>
          <p:cNvSpPr>
            <a:spLocks noGrp="1"/>
          </p:cNvSpPr>
          <p:nvPr>
            <p:ph type="title"/>
          </p:nvPr>
        </p:nvSpPr>
        <p:spPr>
          <a:xfrm>
            <a:off x="287549" y="296847"/>
            <a:ext cx="11617291" cy="1248139"/>
          </a:xfrm>
        </p:spPr>
        <p:txBody>
          <a:bodyPr/>
          <a:lstStyle/>
          <a:p>
            <a:r>
              <a:rPr lang="en-AU" sz="3733" dirty="0"/>
              <a:t>Revised Units 3 and 4 VCE Physics Assessment</a:t>
            </a:r>
            <a:br>
              <a:rPr lang="en-AU" sz="3733" dirty="0"/>
            </a:br>
            <a:r>
              <a:rPr lang="en-AU" sz="2800" dirty="0"/>
              <a:t>School-based Assessment tasks: Unit 3 Outcomes 1, 2 and 3 &amp; Unit 4 Outcome 1</a:t>
            </a:r>
          </a:p>
        </p:txBody>
      </p:sp>
      <p:graphicFrame>
        <p:nvGraphicFramePr>
          <p:cNvPr id="4" name="Table 3">
            <a:extLst>
              <a:ext uri="{FF2B5EF4-FFF2-40B4-BE49-F238E27FC236}">
                <a16:creationId xmlns:a16="http://schemas.microsoft.com/office/drawing/2014/main" id="{639AB025-0FA2-4D4F-B4CE-811DC0602BC0}"/>
              </a:ext>
            </a:extLst>
          </p:cNvPr>
          <p:cNvGraphicFramePr>
            <a:graphicFrameLocks noGrp="1"/>
          </p:cNvGraphicFramePr>
          <p:nvPr>
            <p:extLst>
              <p:ext uri="{D42A27DB-BD31-4B8C-83A1-F6EECF244321}">
                <p14:modId xmlns:p14="http://schemas.microsoft.com/office/powerpoint/2010/main" val="3589773509"/>
              </p:ext>
            </p:extLst>
          </p:nvPr>
        </p:nvGraphicFramePr>
        <p:xfrm>
          <a:off x="287549" y="1716435"/>
          <a:ext cx="11761113" cy="4437360"/>
        </p:xfrm>
        <a:graphic>
          <a:graphicData uri="http://schemas.openxmlformats.org/drawingml/2006/table">
            <a:tbl>
              <a:tblPr firstRow="1" bandRow="1">
                <a:tableStyleId>{5C22544A-7EE6-4342-B048-85BDC9FD1C3A}</a:tableStyleId>
              </a:tblPr>
              <a:tblGrid>
                <a:gridCol w="2672980">
                  <a:extLst>
                    <a:ext uri="{9D8B030D-6E8A-4147-A177-3AD203B41FA5}">
                      <a16:colId xmlns:a16="http://schemas.microsoft.com/office/drawing/2014/main" val="1171226755"/>
                    </a:ext>
                  </a:extLst>
                </a:gridCol>
                <a:gridCol w="9088133">
                  <a:extLst>
                    <a:ext uri="{9D8B030D-6E8A-4147-A177-3AD203B41FA5}">
                      <a16:colId xmlns:a16="http://schemas.microsoft.com/office/drawing/2014/main" val="3266437682"/>
                    </a:ext>
                  </a:extLst>
                </a:gridCol>
              </a:tblGrid>
              <a:tr h="609600">
                <a:tc>
                  <a:txBody>
                    <a:bodyPr/>
                    <a:lstStyle/>
                    <a:p>
                      <a:r>
                        <a:rPr lang="en-AU" sz="3200" dirty="0"/>
                        <a:t>Outcome</a:t>
                      </a:r>
                    </a:p>
                  </a:txBody>
                  <a:tcPr marL="121920" marR="121920" marT="60960" marB="60960">
                    <a:solidFill>
                      <a:schemeClr val="accent2"/>
                    </a:solidFill>
                  </a:tcPr>
                </a:tc>
                <a:tc>
                  <a:txBody>
                    <a:bodyPr/>
                    <a:lstStyle/>
                    <a:p>
                      <a:r>
                        <a:rPr lang="en-AU" sz="3200" dirty="0"/>
                        <a:t>Assessment tasks</a:t>
                      </a:r>
                    </a:p>
                  </a:txBody>
                  <a:tcPr marL="121920" marR="121920" marT="60960" marB="60960">
                    <a:solidFill>
                      <a:schemeClr val="accent2"/>
                    </a:solidFill>
                  </a:tcPr>
                </a:tc>
                <a:extLst>
                  <a:ext uri="{0D108BD9-81ED-4DB2-BD59-A6C34878D82A}">
                    <a16:rowId xmlns:a16="http://schemas.microsoft.com/office/drawing/2014/main" val="3770828096"/>
                  </a:ext>
                </a:extLst>
              </a:tr>
              <a:tr h="772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100" dirty="0"/>
                        <a:t>Unit 3 Outcome 1</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2100" b="1" dirty="0"/>
                        <a:t>2-D motion</a:t>
                      </a:r>
                    </a:p>
                  </a:txBody>
                  <a:tcPr marL="121920" marR="121920" marT="60960" marB="60960">
                    <a:solidFill>
                      <a:schemeClr val="accent2">
                        <a:lumMod val="40000"/>
                        <a:lumOff val="60000"/>
                      </a:schemeClr>
                    </a:solidFill>
                  </a:tcPr>
                </a:tc>
                <a:tc rowSpan="4">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kern="1200" dirty="0">
                          <a:solidFill>
                            <a:schemeClr val="dk1"/>
                          </a:solidFill>
                          <a:effectLst/>
                          <a:latin typeface="+mn-lt"/>
                          <a:ea typeface="+mn-ea"/>
                          <a:cs typeface="+mn-cs"/>
                        </a:rPr>
                        <a:t>application of physics concepts to </a:t>
                      </a:r>
                      <a:r>
                        <a:rPr lang="en-GB" sz="2400" b="1" kern="1200" dirty="0">
                          <a:solidFill>
                            <a:schemeClr val="dk1"/>
                          </a:solidFill>
                          <a:effectLst/>
                          <a:latin typeface="+mn-lt"/>
                          <a:ea typeface="+mn-ea"/>
                          <a:cs typeface="+mn-cs"/>
                        </a:rPr>
                        <a:t>explain a model, theory, device, design or innovation </a:t>
                      </a:r>
                      <a:endParaRPr lang="en-US" sz="2400" b="1" kern="1200" dirty="0">
                        <a:solidFill>
                          <a:schemeClr val="dk1"/>
                        </a:solidFill>
                        <a:effectLst/>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kern="1200" dirty="0">
                          <a:solidFill>
                            <a:schemeClr val="dk1"/>
                          </a:solidFill>
                          <a:effectLst/>
                          <a:latin typeface="+mn-lt"/>
                          <a:ea typeface="+mn-ea"/>
                          <a:cs typeface="+mn-cs"/>
                        </a:rPr>
                        <a:t> analysis and evaluation of </a:t>
                      </a:r>
                      <a:r>
                        <a:rPr lang="en-GB" sz="2400" b="1" kern="1200" dirty="0">
                          <a:solidFill>
                            <a:schemeClr val="dk1"/>
                          </a:solidFill>
                          <a:effectLst/>
                          <a:latin typeface="+mn-lt"/>
                          <a:ea typeface="+mn-ea"/>
                          <a:cs typeface="+mn-cs"/>
                        </a:rPr>
                        <a:t>primary and/or secondary data</a:t>
                      </a:r>
                      <a:r>
                        <a:rPr lang="en-GB" sz="2400" kern="1200" dirty="0">
                          <a:solidFill>
                            <a:schemeClr val="dk1"/>
                          </a:solidFill>
                          <a:effectLst/>
                          <a:latin typeface="+mn-lt"/>
                          <a:ea typeface="+mn-ea"/>
                          <a:cs typeface="+mn-cs"/>
                        </a:rPr>
                        <a:t>, including data plotting, identified assumptions or data limitations, and conclusions</a:t>
                      </a:r>
                      <a:endParaRPr lang="en-US" sz="2400" kern="1200" dirty="0">
                        <a:solidFill>
                          <a:schemeClr val="dk1"/>
                        </a:solidFill>
                        <a:effectLst/>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dirty="0">
                          <a:solidFill>
                            <a:schemeClr val="dk1"/>
                          </a:solidFill>
                          <a:effectLst/>
                          <a:latin typeface="+mn-lt"/>
                          <a:ea typeface="+mn-ea"/>
                          <a:cs typeface="+mn-cs"/>
                        </a:rPr>
                        <a:t>problem-solving, </a:t>
                      </a:r>
                      <a:r>
                        <a:rPr lang="en-US" sz="2400" b="1" kern="1200" dirty="0">
                          <a:solidFill>
                            <a:schemeClr val="dk1"/>
                          </a:solidFill>
                          <a:effectLst/>
                          <a:latin typeface="+mn-lt"/>
                          <a:ea typeface="+mn-ea"/>
                          <a:cs typeface="+mn-cs"/>
                        </a:rPr>
                        <a:t>applying physics concepts and skills to real-world contexts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1" kern="1200" dirty="0">
                          <a:solidFill>
                            <a:schemeClr val="dk1"/>
                          </a:solidFill>
                          <a:effectLst/>
                          <a:latin typeface="+mn-lt"/>
                          <a:ea typeface="+mn-ea"/>
                          <a:cs typeface="+mn-cs"/>
                        </a:rPr>
                        <a:t>comparison and evaluation </a:t>
                      </a:r>
                      <a:r>
                        <a:rPr lang="en-US" sz="2400" kern="1200" dirty="0">
                          <a:solidFill>
                            <a:schemeClr val="dk1"/>
                          </a:solidFill>
                          <a:effectLst/>
                          <a:latin typeface="+mn-lt"/>
                          <a:ea typeface="+mn-ea"/>
                          <a:cs typeface="+mn-cs"/>
                        </a:rPr>
                        <a:t>of two solutions to a problem, two explanations of a physics phenomenon or concept, or two methods and/or findings from practical activities</a:t>
                      </a:r>
                      <a:endParaRPr lang="en-AU" sz="2400" kern="1200" dirty="0">
                        <a:solidFill>
                          <a:schemeClr val="dk1"/>
                        </a:solidFill>
                        <a:effectLst/>
                        <a:latin typeface="+mn-lt"/>
                        <a:ea typeface="+mn-ea"/>
                        <a:cs typeface="+mn-cs"/>
                      </a:endParaRPr>
                    </a:p>
                  </a:txBody>
                  <a:tcPr marL="121920" marR="121920" marT="60960" marB="60960">
                    <a:solidFill>
                      <a:schemeClr val="accent2">
                        <a:lumMod val="40000"/>
                        <a:lumOff val="60000"/>
                      </a:schemeClr>
                    </a:solidFill>
                  </a:tcPr>
                </a:tc>
                <a:extLst>
                  <a:ext uri="{0D108BD9-81ED-4DB2-BD59-A6C34878D82A}">
                    <a16:rowId xmlns:a16="http://schemas.microsoft.com/office/drawing/2014/main" val="336321460"/>
                  </a:ext>
                </a:extLst>
              </a:tr>
              <a:tr h="1201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100" b="0" i="0" u="none" strike="noStrike" kern="1200" cap="none" spc="0" normalizeH="0" baseline="0" noProof="0" dirty="0">
                          <a:ln>
                            <a:noFill/>
                          </a:ln>
                          <a:solidFill>
                            <a:srgbClr val="000000"/>
                          </a:solidFill>
                          <a:effectLst/>
                          <a:uLnTx/>
                          <a:uFillTx/>
                          <a:latin typeface="Arial"/>
                          <a:ea typeface="+mn-ea"/>
                          <a:cs typeface="+mn-cs"/>
                        </a:rPr>
                        <a:t>Unit 3 Outcome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100" b="1" i="0" u="none" strike="noStrike" kern="1200" cap="none" spc="0" normalizeH="0" baseline="0" noProof="0" dirty="0">
                          <a:ln>
                            <a:noFill/>
                          </a:ln>
                          <a:solidFill>
                            <a:srgbClr val="000000"/>
                          </a:solidFill>
                          <a:effectLst/>
                          <a:uLnTx/>
                          <a:uFillTx/>
                          <a:latin typeface="Arial"/>
                          <a:ea typeface="+mn-ea"/>
                          <a:cs typeface="+mn-cs"/>
                        </a:rPr>
                        <a:t>Field models</a:t>
                      </a:r>
                    </a:p>
                  </a:txBody>
                  <a:tcPr marL="121920" marR="121920" marT="60960" marB="60960">
                    <a:solidFill>
                      <a:schemeClr val="accent2">
                        <a:lumMod val="20000"/>
                        <a:lumOff val="80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2100" kern="1200" dirty="0">
                        <a:solidFill>
                          <a:schemeClr val="dk1"/>
                        </a:solidFill>
                        <a:effectLst/>
                        <a:latin typeface="+mn-lt"/>
                        <a:ea typeface="+mn-ea"/>
                        <a:cs typeface="+mn-cs"/>
                      </a:endParaRPr>
                    </a:p>
                  </a:txBody>
                  <a:tcPr marL="121920" marR="121920" marT="60960" marB="60960">
                    <a:solidFill>
                      <a:schemeClr val="accent2">
                        <a:lumMod val="20000"/>
                        <a:lumOff val="80000"/>
                      </a:schemeClr>
                    </a:solidFill>
                  </a:tcPr>
                </a:tc>
                <a:extLst>
                  <a:ext uri="{0D108BD9-81ED-4DB2-BD59-A6C34878D82A}">
                    <a16:rowId xmlns:a16="http://schemas.microsoft.com/office/drawing/2014/main" val="3359036003"/>
                  </a:ext>
                </a:extLst>
              </a:tr>
              <a:tr h="8059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100" b="0" i="0" u="none" strike="noStrike" kern="1200" cap="none" spc="0" normalizeH="0" baseline="0" noProof="0" dirty="0">
                          <a:ln>
                            <a:noFill/>
                          </a:ln>
                          <a:solidFill>
                            <a:srgbClr val="000000"/>
                          </a:solidFill>
                          <a:effectLst/>
                          <a:uLnTx/>
                          <a:uFillTx/>
                          <a:latin typeface="Arial"/>
                          <a:ea typeface="+mn-ea"/>
                          <a:cs typeface="+mn-cs"/>
                        </a:rPr>
                        <a:t>Unit 3 Outcome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100" b="1" i="0" u="none" strike="noStrike" kern="1200" cap="none" spc="0" normalizeH="0" baseline="0" noProof="0" dirty="0">
                          <a:ln>
                            <a:noFill/>
                          </a:ln>
                          <a:solidFill>
                            <a:srgbClr val="000000"/>
                          </a:solidFill>
                          <a:effectLst/>
                          <a:uLnTx/>
                          <a:uFillTx/>
                          <a:latin typeface="Arial"/>
                          <a:ea typeface="+mn-ea"/>
                          <a:cs typeface="+mn-cs"/>
                        </a:rPr>
                        <a:t>Electricity generation</a:t>
                      </a:r>
                    </a:p>
                  </a:txBody>
                  <a:tcPr marL="121920" marR="121920" marT="60960" marB="60960">
                    <a:solidFill>
                      <a:schemeClr val="accent2">
                        <a:lumMod val="40000"/>
                        <a:lumOff val="60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2100" kern="1200" dirty="0">
                        <a:solidFill>
                          <a:schemeClr val="dk1"/>
                        </a:solidFill>
                        <a:effectLst/>
                        <a:latin typeface="+mn-lt"/>
                        <a:ea typeface="+mn-ea"/>
                        <a:cs typeface="+mn-cs"/>
                      </a:endParaRPr>
                    </a:p>
                  </a:txBody>
                  <a:tcPr marL="121920" marR="121920" marT="60960" marB="60960">
                    <a:solidFill>
                      <a:schemeClr val="accent2">
                        <a:lumMod val="40000"/>
                        <a:lumOff val="60000"/>
                      </a:schemeClr>
                    </a:solidFill>
                  </a:tcPr>
                </a:tc>
                <a:extLst>
                  <a:ext uri="{0D108BD9-81ED-4DB2-BD59-A6C34878D82A}">
                    <a16:rowId xmlns:a16="http://schemas.microsoft.com/office/drawing/2014/main" val="1650179009"/>
                  </a:ext>
                </a:extLst>
              </a:tr>
              <a:tr h="772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100" b="0" i="0" u="none" strike="noStrike" kern="1200" cap="none" spc="0" normalizeH="0" baseline="0" noProof="0" dirty="0">
                          <a:ln>
                            <a:noFill/>
                          </a:ln>
                          <a:solidFill>
                            <a:srgbClr val="000000"/>
                          </a:solidFill>
                          <a:effectLst/>
                          <a:uLnTx/>
                          <a:uFillTx/>
                          <a:latin typeface="Arial"/>
                          <a:ea typeface="+mn-ea"/>
                          <a:cs typeface="+mn-cs"/>
                        </a:rPr>
                        <a:t>Unit 4 Outcome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100" b="1" i="0" u="none" strike="noStrike" kern="1200" cap="none" spc="0" normalizeH="0" baseline="0" noProof="0" dirty="0">
                          <a:ln>
                            <a:noFill/>
                          </a:ln>
                          <a:solidFill>
                            <a:srgbClr val="000000"/>
                          </a:solidFill>
                          <a:effectLst/>
                          <a:uLnTx/>
                          <a:uFillTx/>
                          <a:latin typeface="Arial"/>
                          <a:ea typeface="+mn-ea"/>
                          <a:cs typeface="+mn-cs"/>
                        </a:rPr>
                        <a:t>Changed ideas</a:t>
                      </a:r>
                    </a:p>
                  </a:txBody>
                  <a:tcPr marL="121920" marR="121920" marT="60960" marB="60960">
                    <a:solidFill>
                      <a:schemeClr val="accent2">
                        <a:lumMod val="20000"/>
                        <a:lumOff val="80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2100" kern="1200" dirty="0">
                        <a:solidFill>
                          <a:schemeClr val="dk1"/>
                        </a:solidFill>
                        <a:effectLst/>
                        <a:latin typeface="+mn-lt"/>
                        <a:ea typeface="+mn-ea"/>
                        <a:cs typeface="+mn-cs"/>
                      </a:endParaRPr>
                    </a:p>
                  </a:txBody>
                  <a:tcPr marL="121920" marR="121920" marT="60960" marB="60960">
                    <a:solidFill>
                      <a:schemeClr val="accent2">
                        <a:lumMod val="20000"/>
                        <a:lumOff val="80000"/>
                      </a:schemeClr>
                    </a:solidFill>
                  </a:tcPr>
                </a:tc>
                <a:extLst>
                  <a:ext uri="{0D108BD9-81ED-4DB2-BD59-A6C34878D82A}">
                    <a16:rowId xmlns:a16="http://schemas.microsoft.com/office/drawing/2014/main" val="1984867143"/>
                  </a:ext>
                </a:extLst>
              </a:tr>
            </a:tbl>
          </a:graphicData>
        </a:graphic>
      </p:graphicFrame>
    </p:spTree>
    <p:extLst>
      <p:ext uri="{BB962C8B-B14F-4D97-AF65-F5344CB8AC3E}">
        <p14:creationId xmlns:p14="http://schemas.microsoft.com/office/powerpoint/2010/main" val="171580408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95648-3C58-42F4-9773-7CE16B1DE975}"/>
              </a:ext>
            </a:extLst>
          </p:cNvPr>
          <p:cNvSpPr>
            <a:spLocks noGrp="1"/>
          </p:cNvSpPr>
          <p:nvPr>
            <p:ph type="title"/>
          </p:nvPr>
        </p:nvSpPr>
        <p:spPr>
          <a:xfrm>
            <a:off x="146220" y="103836"/>
            <a:ext cx="11899557" cy="822921"/>
          </a:xfrm>
        </p:spPr>
        <p:txBody>
          <a:bodyPr/>
          <a:lstStyle/>
          <a:p>
            <a:r>
              <a:rPr lang="en-US" sz="3200" dirty="0"/>
              <a:t>Examples of SAC task allocations across Units 3 and 4</a:t>
            </a:r>
          </a:p>
        </p:txBody>
      </p:sp>
      <p:graphicFrame>
        <p:nvGraphicFramePr>
          <p:cNvPr id="4" name="Table 4">
            <a:extLst>
              <a:ext uri="{FF2B5EF4-FFF2-40B4-BE49-F238E27FC236}">
                <a16:creationId xmlns:a16="http://schemas.microsoft.com/office/drawing/2014/main" id="{0CA2E4AE-FA13-42F4-A006-B3163C07A8C3}"/>
              </a:ext>
            </a:extLst>
          </p:cNvPr>
          <p:cNvGraphicFramePr>
            <a:graphicFrameLocks noGrp="1"/>
          </p:cNvGraphicFramePr>
          <p:nvPr>
            <p:ph idx="1"/>
            <p:extLst>
              <p:ext uri="{D42A27DB-BD31-4B8C-83A1-F6EECF244321}">
                <p14:modId xmlns:p14="http://schemas.microsoft.com/office/powerpoint/2010/main" val="2057350071"/>
              </p:ext>
            </p:extLst>
          </p:nvPr>
        </p:nvGraphicFramePr>
        <p:xfrm>
          <a:off x="146221" y="1067181"/>
          <a:ext cx="11899557" cy="4723638"/>
        </p:xfrm>
        <a:graphic>
          <a:graphicData uri="http://schemas.openxmlformats.org/drawingml/2006/table">
            <a:tbl>
              <a:tblPr firstRow="1" bandRow="1">
                <a:tableStyleId>{93296810-A885-4BE3-A3E7-6D5BEEA58F35}</a:tableStyleId>
              </a:tblPr>
              <a:tblGrid>
                <a:gridCol w="3464790">
                  <a:extLst>
                    <a:ext uri="{9D8B030D-6E8A-4147-A177-3AD203B41FA5}">
                      <a16:colId xmlns:a16="http://schemas.microsoft.com/office/drawing/2014/main" val="2018071450"/>
                    </a:ext>
                  </a:extLst>
                </a:gridCol>
                <a:gridCol w="4240091">
                  <a:extLst>
                    <a:ext uri="{9D8B030D-6E8A-4147-A177-3AD203B41FA5}">
                      <a16:colId xmlns:a16="http://schemas.microsoft.com/office/drawing/2014/main" val="970452252"/>
                    </a:ext>
                  </a:extLst>
                </a:gridCol>
                <a:gridCol w="4194676">
                  <a:extLst>
                    <a:ext uri="{9D8B030D-6E8A-4147-A177-3AD203B41FA5}">
                      <a16:colId xmlns:a16="http://schemas.microsoft.com/office/drawing/2014/main" val="1075256261"/>
                    </a:ext>
                  </a:extLst>
                </a:gridCol>
              </a:tblGrid>
              <a:tr h="370840">
                <a:tc>
                  <a:txBody>
                    <a:bodyPr/>
                    <a:lstStyle/>
                    <a:p>
                      <a:r>
                        <a:rPr lang="en-US" sz="1800" dirty="0"/>
                        <a:t>Assessment task</a:t>
                      </a:r>
                    </a:p>
                  </a:txBody>
                  <a:tcPr/>
                </a:tc>
                <a:tc>
                  <a:txBody>
                    <a:bodyPr/>
                    <a:lstStyle/>
                    <a:p>
                      <a:r>
                        <a:rPr lang="en-US" sz="1800" dirty="0"/>
                        <a:t>Teacher 1</a:t>
                      </a:r>
                    </a:p>
                  </a:txBody>
                  <a:tcPr/>
                </a:tc>
                <a:tc>
                  <a:txBody>
                    <a:bodyPr/>
                    <a:lstStyle/>
                    <a:p>
                      <a:r>
                        <a:rPr lang="en-US" sz="1800" dirty="0"/>
                        <a:t>Teacher 2</a:t>
                      </a:r>
                    </a:p>
                  </a:txBody>
                  <a:tcPr/>
                </a:tc>
                <a:extLst>
                  <a:ext uri="{0D108BD9-81ED-4DB2-BD59-A6C34878D82A}">
                    <a16:rowId xmlns:a16="http://schemas.microsoft.com/office/drawing/2014/main" val="3537646044"/>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sz="1400" b="0" kern="1200" dirty="0">
                          <a:solidFill>
                            <a:schemeClr val="dk1"/>
                          </a:solidFill>
                          <a:effectLst/>
                          <a:latin typeface="+mn-lt"/>
                          <a:ea typeface="+mn-ea"/>
                          <a:cs typeface="+mn-cs"/>
                        </a:rPr>
                        <a:t>Application of physics concepts to explain a model, theory, device, design or innovation </a:t>
                      </a:r>
                      <a:endParaRPr lang="en-US" sz="1400" b="0" kern="1200" dirty="0">
                        <a:solidFill>
                          <a:schemeClr val="dk1"/>
                        </a:solidFill>
                        <a:effectLst/>
                        <a:latin typeface="+mn-lt"/>
                        <a:ea typeface="+mn-ea"/>
                        <a:cs typeface="+mn-cs"/>
                      </a:endParaRPr>
                    </a:p>
                  </a:txBody>
                  <a:tcPr/>
                </a:tc>
                <a:tc>
                  <a:txBody>
                    <a:bodyPr/>
                    <a:lstStyle/>
                    <a:p>
                      <a:pPr>
                        <a:lnSpc>
                          <a:spcPct val="107000"/>
                        </a:lnSpc>
                        <a:spcAft>
                          <a:spcPts val="800"/>
                        </a:spcAft>
                      </a:pPr>
                      <a:r>
                        <a:rPr lang="en-US" sz="1400" b="1" dirty="0">
                          <a:effectLst/>
                          <a:latin typeface="+mn-lt"/>
                          <a:ea typeface="Calibri" panose="020F0502020204030204" pitchFamily="34" charset="0"/>
                          <a:cs typeface="Times New Roman" panose="02020603050405020304" pitchFamily="18" charset="0"/>
                        </a:rPr>
                        <a:t>Unit 3 Area of Study 2: </a:t>
                      </a:r>
                      <a:r>
                        <a:rPr lang="en-US" sz="1400" dirty="0">
                          <a:effectLst/>
                          <a:latin typeface="+mn-lt"/>
                          <a:ea typeface="Calibri" panose="020F0502020204030204" pitchFamily="34" charset="0"/>
                          <a:cs typeface="Calibri" panose="020F0502020204030204" pitchFamily="34" charset="0"/>
                        </a:rPr>
                        <a:t>Application of physics concepts to the operation of devices and innovations including: geostationary satellites; motors; microphones; loudspeakers; and particle accelerators.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en-US" sz="1400" b="1" kern="1200" dirty="0">
                          <a:solidFill>
                            <a:schemeClr val="dk1"/>
                          </a:solidFill>
                          <a:effectLst/>
                          <a:latin typeface="+mn-lt"/>
                          <a:ea typeface="+mn-ea"/>
                          <a:cs typeface="+mn-cs"/>
                        </a:rPr>
                        <a:t>Unit 4 Area of Study 1: </a:t>
                      </a:r>
                      <a:r>
                        <a:rPr lang="en-US" sz="1400" kern="1200" dirty="0">
                          <a:solidFill>
                            <a:schemeClr val="dk1"/>
                          </a:solidFill>
                          <a:effectLst/>
                          <a:latin typeface="+mn-lt"/>
                          <a:ea typeface="+mn-ea"/>
                          <a:cs typeface="+mn-cs"/>
                        </a:rPr>
                        <a:t>Evaluate the evolution of physics understanding of light and matter through the application of wave and particle models to historic experimental results</a:t>
                      </a:r>
                      <a:endParaRPr lang="en-US" sz="1400" dirty="0">
                        <a:latin typeface="+mn-lt"/>
                      </a:endParaRPr>
                    </a:p>
                  </a:txBody>
                  <a:tcPr/>
                </a:tc>
                <a:extLst>
                  <a:ext uri="{0D108BD9-81ED-4DB2-BD59-A6C34878D82A}">
                    <a16:rowId xmlns:a16="http://schemas.microsoft.com/office/drawing/2014/main" val="4160916048"/>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sz="1400" b="0" kern="1200" dirty="0">
                          <a:solidFill>
                            <a:schemeClr val="dk1"/>
                          </a:solidFill>
                          <a:effectLst/>
                          <a:latin typeface="+mn-lt"/>
                          <a:ea typeface="+mn-ea"/>
                          <a:cs typeface="+mn-cs"/>
                        </a:rPr>
                        <a:t>Analysis and evaluation of primary and/or secondary data, including data plotting, identified assumptions or data limitations, and conclusions</a:t>
                      </a:r>
                      <a:endParaRPr lang="en-US" sz="1400" b="0" kern="1200" dirty="0">
                        <a:solidFill>
                          <a:schemeClr val="dk1"/>
                        </a:solidFill>
                        <a:effectLst/>
                        <a:latin typeface="+mn-lt"/>
                        <a:ea typeface="+mn-ea"/>
                        <a:cs typeface="+mn-cs"/>
                      </a:endParaRPr>
                    </a:p>
                  </a:txBody>
                  <a:tcPr/>
                </a:tc>
                <a:tc>
                  <a:txBody>
                    <a:bodyPr/>
                    <a:lstStyle/>
                    <a:p>
                      <a:pPr>
                        <a:lnSpc>
                          <a:spcPct val="107000"/>
                        </a:lnSpc>
                        <a:spcAft>
                          <a:spcPts val="800"/>
                        </a:spcAft>
                      </a:pPr>
                      <a:r>
                        <a:rPr lang="en-US" sz="1400" b="1" dirty="0">
                          <a:effectLst/>
                          <a:latin typeface="+mn-lt"/>
                          <a:ea typeface="Calibri" panose="020F0502020204030204" pitchFamily="34" charset="0"/>
                          <a:cs typeface="Times New Roman" panose="02020603050405020304" pitchFamily="18" charset="0"/>
                        </a:rPr>
                        <a:t>Unit 4 Area of Study 1: </a:t>
                      </a:r>
                      <a:r>
                        <a:rPr lang="en-US" sz="1400" dirty="0">
                          <a:effectLst/>
                          <a:latin typeface="+mn-lt"/>
                          <a:ea typeface="Calibri" panose="020F0502020204030204" pitchFamily="34" charset="0"/>
                          <a:cs typeface="Calibri" panose="020F0502020204030204" pitchFamily="34" charset="0"/>
                        </a:rPr>
                        <a:t>Analysis and evaluation of data obtained from experiments that investigate the nature of light and matter, specifically: the photoelectric effect, interference patterns; and absorption and emission spectra.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en-US" sz="1400" b="1" kern="1200" dirty="0">
                          <a:solidFill>
                            <a:schemeClr val="dk1"/>
                          </a:solidFill>
                          <a:effectLst/>
                          <a:latin typeface="+mn-lt"/>
                          <a:ea typeface="+mn-ea"/>
                          <a:cs typeface="+mn-cs"/>
                        </a:rPr>
                        <a:t>Unit 3 Area of Study 3: </a:t>
                      </a:r>
                      <a:r>
                        <a:rPr lang="en-US" sz="1400" kern="1200" dirty="0">
                          <a:solidFill>
                            <a:schemeClr val="dk1"/>
                          </a:solidFill>
                          <a:effectLst/>
                          <a:latin typeface="+mn-lt"/>
                          <a:ea typeface="+mn-ea"/>
                          <a:cs typeface="+mn-cs"/>
                        </a:rPr>
                        <a:t>Analysis a data base for the effect of length and resistance of power lines on power delivery with and without the use of transformers.</a:t>
                      </a:r>
                      <a:endParaRPr lang="en-US" sz="1400" dirty="0">
                        <a:latin typeface="+mn-lt"/>
                      </a:endParaRPr>
                    </a:p>
                  </a:txBody>
                  <a:tcPr/>
                </a:tc>
                <a:extLst>
                  <a:ext uri="{0D108BD9-81ED-4DB2-BD59-A6C34878D82A}">
                    <a16:rowId xmlns:a16="http://schemas.microsoft.com/office/drawing/2014/main" val="4157163564"/>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effectLst/>
                          <a:latin typeface="+mn-lt"/>
                          <a:ea typeface="+mn-ea"/>
                          <a:cs typeface="+mn-cs"/>
                        </a:rPr>
                        <a:t>Problem-solving, applying physics concepts and skills to real-world contexts</a:t>
                      </a:r>
                    </a:p>
                  </a:txBody>
                  <a:tcPr/>
                </a:tc>
                <a:tc>
                  <a:txBody>
                    <a:bodyPr/>
                    <a:lstStyle/>
                    <a:p>
                      <a:r>
                        <a:rPr lang="en-US" sz="1400" b="1" kern="1200" dirty="0">
                          <a:solidFill>
                            <a:schemeClr val="dk1"/>
                          </a:solidFill>
                          <a:effectLst/>
                          <a:latin typeface="+mn-lt"/>
                          <a:ea typeface="+mn-ea"/>
                          <a:cs typeface="+mn-cs"/>
                        </a:rPr>
                        <a:t>Unit 3 Area of Study 3: </a:t>
                      </a:r>
                      <a:r>
                        <a:rPr lang="en-US" sz="1400" kern="1200" dirty="0">
                          <a:solidFill>
                            <a:schemeClr val="dk1"/>
                          </a:solidFill>
                          <a:effectLst/>
                          <a:latin typeface="+mn-lt"/>
                          <a:ea typeface="+mn-ea"/>
                          <a:cs typeface="+mn-cs"/>
                        </a:rPr>
                        <a:t>Application of physics concepts to the real-world context of electricity generation and distribution in Victoria. </a:t>
                      </a:r>
                    </a:p>
                    <a:p>
                      <a:endParaRPr lang="en-US" sz="1400" dirty="0">
                        <a:latin typeface="+mn-lt"/>
                      </a:endParaRPr>
                    </a:p>
                  </a:txBody>
                  <a:tcPr/>
                </a:tc>
                <a:tc>
                  <a:txBody>
                    <a:bodyPr/>
                    <a:lstStyle/>
                    <a:p>
                      <a:r>
                        <a:rPr lang="en-US" sz="1400" b="1" kern="1200" dirty="0">
                          <a:solidFill>
                            <a:schemeClr val="dk1"/>
                          </a:solidFill>
                          <a:effectLst/>
                          <a:latin typeface="+mn-lt"/>
                          <a:ea typeface="+mn-ea"/>
                          <a:cs typeface="+mn-cs"/>
                        </a:rPr>
                        <a:t>Unit 3 Area of Study 1: </a:t>
                      </a:r>
                      <a:r>
                        <a:rPr lang="en-US" sz="1400" kern="1200" dirty="0" err="1">
                          <a:solidFill>
                            <a:schemeClr val="dk1"/>
                          </a:solidFill>
                          <a:effectLst/>
                          <a:latin typeface="+mn-lt"/>
                          <a:ea typeface="+mn-ea"/>
                          <a:cs typeface="+mn-cs"/>
                        </a:rPr>
                        <a:t>Analyse</a:t>
                      </a:r>
                      <a:r>
                        <a:rPr lang="en-US" sz="1400" kern="1200" dirty="0">
                          <a:solidFill>
                            <a:schemeClr val="dk1"/>
                          </a:solidFill>
                          <a:effectLst/>
                          <a:latin typeface="+mn-lt"/>
                          <a:ea typeface="+mn-ea"/>
                          <a:cs typeface="+mn-cs"/>
                        </a:rPr>
                        <a:t> and evaluate a case study of a video of a current sport event involving projectile motion to determine a value of acceleration due to gravity. </a:t>
                      </a:r>
                      <a:endParaRPr lang="en-US" sz="1400" dirty="0">
                        <a:latin typeface="+mn-lt"/>
                      </a:endParaRPr>
                    </a:p>
                  </a:txBody>
                  <a:tcPr/>
                </a:tc>
                <a:extLst>
                  <a:ext uri="{0D108BD9-81ED-4DB2-BD59-A6C34878D82A}">
                    <a16:rowId xmlns:a16="http://schemas.microsoft.com/office/drawing/2014/main" val="2857668470"/>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effectLst/>
                          <a:latin typeface="+mn-lt"/>
                          <a:ea typeface="+mn-ea"/>
                          <a:cs typeface="+mn-cs"/>
                        </a:rPr>
                        <a:t>Comparison and evaluation of two solutions to a problem, two explanations of a physics phenomenon or concept, or two methods and/or findings from practical activities</a:t>
                      </a:r>
                      <a:endParaRPr lang="en-AU" sz="1400" b="0" kern="1200" dirty="0">
                        <a:solidFill>
                          <a:schemeClr val="dk1"/>
                        </a:solidFill>
                        <a:effectLst/>
                        <a:latin typeface="+mn-lt"/>
                        <a:ea typeface="+mn-ea"/>
                        <a:cs typeface="+mn-cs"/>
                      </a:endParaRPr>
                    </a:p>
                  </a:txBody>
                  <a:tcPr/>
                </a:tc>
                <a:tc>
                  <a:txBody>
                    <a:bodyPr/>
                    <a:lstStyle/>
                    <a:p>
                      <a:r>
                        <a:rPr lang="en-US" sz="1400" b="1" kern="1200" dirty="0">
                          <a:solidFill>
                            <a:schemeClr val="dk1"/>
                          </a:solidFill>
                          <a:effectLst/>
                          <a:latin typeface="+mn-lt"/>
                          <a:ea typeface="+mn-ea"/>
                          <a:cs typeface="+mn-cs"/>
                        </a:rPr>
                        <a:t>Unit 3 Area of Study 1: </a:t>
                      </a:r>
                      <a:r>
                        <a:rPr lang="en-US" sz="1400" kern="1200" dirty="0">
                          <a:solidFill>
                            <a:schemeClr val="dk1"/>
                          </a:solidFill>
                          <a:effectLst/>
                          <a:latin typeface="+mn-lt"/>
                          <a:ea typeface="+mn-ea"/>
                          <a:cs typeface="+mn-cs"/>
                        </a:rPr>
                        <a:t>Analysis of the motion of projectiles using both constant acceleration equations and conservation of energy, including consideration of the effects of air resistance. </a:t>
                      </a:r>
                      <a:endParaRPr lang="en-US" sz="1400" dirty="0">
                        <a:latin typeface="+mn-lt"/>
                      </a:endParaRPr>
                    </a:p>
                  </a:txBody>
                  <a:tcPr/>
                </a:tc>
                <a:tc>
                  <a:txBody>
                    <a:bodyPr/>
                    <a:lstStyle/>
                    <a:p>
                      <a:r>
                        <a:rPr lang="en-US" sz="1400" b="1" kern="1200" dirty="0">
                          <a:solidFill>
                            <a:schemeClr val="dk1"/>
                          </a:solidFill>
                          <a:effectLst/>
                          <a:latin typeface="+mn-lt"/>
                          <a:ea typeface="+mn-ea"/>
                          <a:cs typeface="+mn-cs"/>
                        </a:rPr>
                        <a:t>Unit 3 Area of Study 2: </a:t>
                      </a:r>
                      <a:r>
                        <a:rPr lang="en-US" sz="1400" kern="1200" dirty="0">
                          <a:solidFill>
                            <a:schemeClr val="dk1"/>
                          </a:solidFill>
                          <a:effectLst/>
                          <a:latin typeface="+mn-lt"/>
                          <a:ea typeface="+mn-ea"/>
                          <a:cs typeface="+mn-cs"/>
                        </a:rPr>
                        <a:t>Compare the nature of Earth’s gravitational and magnetic fields in terms of nature (static or changing, and as uniform or non-uniform) shape, direction and strength.</a:t>
                      </a:r>
                      <a:endParaRPr lang="en-US" sz="1400" dirty="0">
                        <a:latin typeface="+mn-lt"/>
                      </a:endParaRPr>
                    </a:p>
                  </a:txBody>
                  <a:tcPr/>
                </a:tc>
                <a:extLst>
                  <a:ext uri="{0D108BD9-81ED-4DB2-BD59-A6C34878D82A}">
                    <a16:rowId xmlns:a16="http://schemas.microsoft.com/office/drawing/2014/main" val="2750571284"/>
                  </a:ext>
                </a:extLst>
              </a:tr>
            </a:tbl>
          </a:graphicData>
        </a:graphic>
      </p:graphicFrame>
    </p:spTree>
    <p:extLst>
      <p:ext uri="{BB962C8B-B14F-4D97-AF65-F5344CB8AC3E}">
        <p14:creationId xmlns:p14="http://schemas.microsoft.com/office/powerpoint/2010/main" val="373562453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569A9-8F8D-41AC-8195-67BD8884F03C}"/>
              </a:ext>
            </a:extLst>
          </p:cNvPr>
          <p:cNvSpPr>
            <a:spLocks noGrp="1"/>
          </p:cNvSpPr>
          <p:nvPr>
            <p:ph type="title"/>
          </p:nvPr>
        </p:nvSpPr>
        <p:spPr>
          <a:xfrm>
            <a:off x="527381" y="260648"/>
            <a:ext cx="8640960" cy="1152128"/>
          </a:xfrm>
        </p:spPr>
        <p:txBody>
          <a:bodyPr/>
          <a:lstStyle/>
          <a:p>
            <a:r>
              <a:rPr lang="en-US" sz="2800" dirty="0"/>
              <a:t>New Unit 4 Outcome 2 Scientific poster format</a:t>
            </a:r>
            <a:br>
              <a:rPr lang="en-US" sz="2800" dirty="0"/>
            </a:br>
            <a:r>
              <a:rPr lang="en-US" sz="2000" dirty="0"/>
              <a:t>Maximum: 600 words</a:t>
            </a:r>
            <a:br>
              <a:rPr lang="en-US" sz="2000" dirty="0"/>
            </a:br>
            <a:r>
              <a:rPr lang="en-US" sz="2000" dirty="0"/>
              <a:t>20 – 25% of space allocated to communicating main finding</a:t>
            </a:r>
            <a:endParaRPr lang="en-AU" sz="2000" dirty="0"/>
          </a:p>
        </p:txBody>
      </p:sp>
      <p:graphicFrame>
        <p:nvGraphicFramePr>
          <p:cNvPr id="6" name="Table 6">
            <a:extLst>
              <a:ext uri="{FF2B5EF4-FFF2-40B4-BE49-F238E27FC236}">
                <a16:creationId xmlns:a16="http://schemas.microsoft.com/office/drawing/2014/main" id="{DEDD08E7-7CA6-4780-AF5B-16CC8B41CB7F}"/>
              </a:ext>
            </a:extLst>
          </p:cNvPr>
          <p:cNvGraphicFramePr>
            <a:graphicFrameLocks noGrp="1"/>
          </p:cNvGraphicFramePr>
          <p:nvPr>
            <p:extLst>
              <p:ext uri="{D42A27DB-BD31-4B8C-83A1-F6EECF244321}">
                <p14:modId xmlns:p14="http://schemas.microsoft.com/office/powerpoint/2010/main" val="3006310101"/>
              </p:ext>
            </p:extLst>
          </p:nvPr>
        </p:nvGraphicFramePr>
        <p:xfrm>
          <a:off x="527381" y="1604797"/>
          <a:ext cx="11233248" cy="4358483"/>
        </p:xfrm>
        <a:graphic>
          <a:graphicData uri="http://schemas.openxmlformats.org/drawingml/2006/table">
            <a:tbl>
              <a:tblPr firstRow="1" bandRow="1">
                <a:tableStyleId>{21E4AEA4-8DFA-4A89-87EB-49C32662AFE0}</a:tableStyleId>
              </a:tblPr>
              <a:tblGrid>
                <a:gridCol w="3360373">
                  <a:extLst>
                    <a:ext uri="{9D8B030D-6E8A-4147-A177-3AD203B41FA5}">
                      <a16:colId xmlns:a16="http://schemas.microsoft.com/office/drawing/2014/main" val="1001529281"/>
                    </a:ext>
                  </a:extLst>
                </a:gridCol>
                <a:gridCol w="4320480">
                  <a:extLst>
                    <a:ext uri="{9D8B030D-6E8A-4147-A177-3AD203B41FA5}">
                      <a16:colId xmlns:a16="http://schemas.microsoft.com/office/drawing/2014/main" val="3209641445"/>
                    </a:ext>
                  </a:extLst>
                </a:gridCol>
                <a:gridCol w="3552395">
                  <a:extLst>
                    <a:ext uri="{9D8B030D-6E8A-4147-A177-3AD203B41FA5}">
                      <a16:colId xmlns:a16="http://schemas.microsoft.com/office/drawing/2014/main" val="572453583"/>
                    </a:ext>
                  </a:extLst>
                </a:gridCol>
              </a:tblGrid>
              <a:tr h="904240">
                <a:tc gridSpan="3">
                  <a:txBody>
                    <a:bodyPr/>
                    <a:lstStyle/>
                    <a:p>
                      <a:pPr algn="ctr"/>
                      <a:r>
                        <a:rPr lang="en-US" sz="3200" dirty="0"/>
                        <a:t>Title as an investigation question</a:t>
                      </a:r>
                    </a:p>
                    <a:p>
                      <a:pPr algn="ctr"/>
                      <a:r>
                        <a:rPr lang="en-US" sz="2100" dirty="0"/>
                        <a:t>Student name</a:t>
                      </a:r>
                      <a:endParaRPr lang="en-AU" sz="2100" dirty="0"/>
                    </a:p>
                  </a:txBody>
                  <a:tcPr/>
                </a:tc>
                <a:tc hMerge="1">
                  <a:txBody>
                    <a:bodyPr/>
                    <a:lstStyle/>
                    <a:p>
                      <a:endParaRPr lang="en-AU" sz="2000" dirty="0"/>
                    </a:p>
                  </a:txBody>
                  <a:tcPr/>
                </a:tc>
                <a:tc hMerge="1">
                  <a:txBody>
                    <a:bodyPr/>
                    <a:lstStyle/>
                    <a:p>
                      <a:endParaRPr lang="en-AU" dirty="0"/>
                    </a:p>
                  </a:txBody>
                  <a:tcPr/>
                </a:tc>
                <a:extLst>
                  <a:ext uri="{0D108BD9-81ED-4DB2-BD59-A6C34878D82A}">
                    <a16:rowId xmlns:a16="http://schemas.microsoft.com/office/drawing/2014/main" val="2943193187"/>
                  </a:ext>
                </a:extLst>
              </a:tr>
              <a:tr h="2812839">
                <a:tc>
                  <a:txBody>
                    <a:bodyPr/>
                    <a:lstStyle/>
                    <a:p>
                      <a:r>
                        <a:rPr lang="en-US" sz="2100" dirty="0"/>
                        <a:t>Introduction</a:t>
                      </a:r>
                    </a:p>
                    <a:p>
                      <a:endParaRPr lang="en-US" sz="2100" dirty="0"/>
                    </a:p>
                    <a:p>
                      <a:endParaRPr lang="en-US" sz="2100" dirty="0"/>
                    </a:p>
                    <a:p>
                      <a:r>
                        <a:rPr lang="en-US" sz="2100" dirty="0"/>
                        <a:t>Methodology and methods</a:t>
                      </a:r>
                    </a:p>
                    <a:p>
                      <a:endParaRPr lang="en-US" sz="2100" dirty="0"/>
                    </a:p>
                    <a:p>
                      <a:endParaRPr lang="en-US" sz="2100" dirty="0"/>
                    </a:p>
                    <a:p>
                      <a:r>
                        <a:rPr lang="en-US" sz="2100" dirty="0"/>
                        <a:t>Results</a:t>
                      </a:r>
                      <a:endParaRPr lang="en-AU" sz="2100" b="1" dirty="0"/>
                    </a:p>
                  </a:txBody>
                  <a:tcPr/>
                </a:tc>
                <a:tc>
                  <a:txBody>
                    <a:bodyPr/>
                    <a:lstStyle/>
                    <a:p>
                      <a:pPr algn="ctr">
                        <a:spcAft>
                          <a:spcPts val="1600"/>
                        </a:spcAft>
                      </a:pPr>
                      <a:endParaRPr lang="en-US" sz="2100" dirty="0"/>
                    </a:p>
                    <a:p>
                      <a:pPr algn="ctr"/>
                      <a:r>
                        <a:rPr lang="en-US" sz="2100" dirty="0"/>
                        <a:t>Communication statement reporting the key finding of the investigation in response to the investigation question as </a:t>
                      </a:r>
                    </a:p>
                    <a:p>
                      <a:pPr algn="ctr"/>
                      <a:r>
                        <a:rPr lang="en-US" sz="2100" dirty="0"/>
                        <a:t>a one-sentence summary</a:t>
                      </a:r>
                    </a:p>
                    <a:p>
                      <a:pPr algn="ctr"/>
                      <a:endParaRPr lang="en-AU" sz="2400" dirty="0"/>
                    </a:p>
                  </a:txBody>
                  <a:tcPr/>
                </a:tc>
                <a:tc>
                  <a:txBody>
                    <a:bodyPr/>
                    <a:lstStyle/>
                    <a:p>
                      <a:r>
                        <a:rPr lang="en-US" sz="2100" dirty="0"/>
                        <a:t>Discussion</a:t>
                      </a:r>
                    </a:p>
                    <a:p>
                      <a:endParaRPr lang="en-US" sz="2100" dirty="0"/>
                    </a:p>
                    <a:p>
                      <a:endParaRPr lang="en-US" sz="2100" dirty="0"/>
                    </a:p>
                    <a:p>
                      <a:endParaRPr lang="en-US" sz="2100" dirty="0"/>
                    </a:p>
                    <a:p>
                      <a:endParaRPr lang="en-US" sz="2100" dirty="0"/>
                    </a:p>
                    <a:p>
                      <a:endParaRPr lang="en-US" sz="2100" dirty="0"/>
                    </a:p>
                    <a:p>
                      <a:r>
                        <a:rPr lang="en-US" sz="2100" dirty="0"/>
                        <a:t>Conclusion</a:t>
                      </a:r>
                    </a:p>
                    <a:p>
                      <a:endParaRPr lang="en-US" sz="1900" dirty="0"/>
                    </a:p>
                  </a:txBody>
                  <a:tcPr/>
                </a:tc>
                <a:extLst>
                  <a:ext uri="{0D108BD9-81ED-4DB2-BD59-A6C34878D82A}">
                    <a16:rowId xmlns:a16="http://schemas.microsoft.com/office/drawing/2014/main" val="2063830950"/>
                  </a:ext>
                </a:extLst>
              </a:tr>
              <a:tr h="641404">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100" dirty="0"/>
                        <a:t>References and acknowledgments</a:t>
                      </a:r>
                      <a:endParaRPr lang="en-AU" sz="2100" b="1" dirty="0"/>
                    </a:p>
                  </a:txBody>
                  <a:tcPr/>
                </a:tc>
                <a:tc hMerge="1">
                  <a:txBody>
                    <a:bodyPr/>
                    <a:lstStyle/>
                    <a:p>
                      <a:pPr algn="ctr"/>
                      <a:endParaRPr lang="en-AU" sz="1800" dirty="0"/>
                    </a:p>
                  </a:txBody>
                  <a:tcPr marL="68580" marR="68580" marT="34290" marB="34290"/>
                </a:tc>
                <a:tc hMerge="1">
                  <a:txBody>
                    <a:bodyPr/>
                    <a:lstStyle/>
                    <a:p>
                      <a:endParaRPr lang="en-AU" sz="1400" dirty="0"/>
                    </a:p>
                  </a:txBody>
                  <a:tcPr marL="68580" marR="68580" marT="34290" marB="34290"/>
                </a:tc>
                <a:extLst>
                  <a:ext uri="{0D108BD9-81ED-4DB2-BD59-A6C34878D82A}">
                    <a16:rowId xmlns:a16="http://schemas.microsoft.com/office/drawing/2014/main" val="3711756530"/>
                  </a:ext>
                </a:extLst>
              </a:tr>
            </a:tbl>
          </a:graphicData>
        </a:graphic>
      </p:graphicFrame>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1308" y="105768"/>
            <a:ext cx="1499029" cy="1499029"/>
          </a:xfrm>
          <a:prstGeom prst="rect">
            <a:avLst/>
          </a:prstGeom>
        </p:spPr>
      </p:pic>
    </p:spTree>
    <p:extLst>
      <p:ext uri="{BB962C8B-B14F-4D97-AF65-F5344CB8AC3E}">
        <p14:creationId xmlns:p14="http://schemas.microsoft.com/office/powerpoint/2010/main" val="3330729686"/>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569A9-8F8D-41AC-8195-67BD8884F03C}"/>
              </a:ext>
            </a:extLst>
          </p:cNvPr>
          <p:cNvSpPr>
            <a:spLocks noGrp="1"/>
          </p:cNvSpPr>
          <p:nvPr>
            <p:ph type="title"/>
          </p:nvPr>
        </p:nvSpPr>
        <p:spPr>
          <a:xfrm>
            <a:off x="489619" y="155044"/>
            <a:ext cx="11212761" cy="947192"/>
          </a:xfrm>
        </p:spPr>
        <p:txBody>
          <a:bodyPr/>
          <a:lstStyle/>
          <a:p>
            <a:r>
              <a:rPr lang="en-US" sz="3200" dirty="0"/>
              <a:t>VCE Physics scientific poster example</a:t>
            </a:r>
            <a:br>
              <a:rPr lang="en-US" sz="3200" dirty="0"/>
            </a:br>
            <a:r>
              <a:rPr lang="en-US" sz="3200" dirty="0"/>
              <a:t>Unit 1 Area of study 1</a:t>
            </a:r>
            <a:endParaRPr lang="en-AU" sz="3200" dirty="0"/>
          </a:p>
        </p:txBody>
      </p:sp>
      <p:graphicFrame>
        <p:nvGraphicFramePr>
          <p:cNvPr id="6" name="Table 6">
            <a:extLst>
              <a:ext uri="{FF2B5EF4-FFF2-40B4-BE49-F238E27FC236}">
                <a16:creationId xmlns:a16="http://schemas.microsoft.com/office/drawing/2014/main" id="{DEDD08E7-7CA6-4780-AF5B-16CC8B41CB7F}"/>
              </a:ext>
            </a:extLst>
          </p:cNvPr>
          <p:cNvGraphicFramePr>
            <a:graphicFrameLocks noGrp="1"/>
          </p:cNvGraphicFramePr>
          <p:nvPr>
            <p:extLst>
              <p:ext uri="{D42A27DB-BD31-4B8C-83A1-F6EECF244321}">
                <p14:modId xmlns:p14="http://schemas.microsoft.com/office/powerpoint/2010/main" val="664153000"/>
              </p:ext>
            </p:extLst>
          </p:nvPr>
        </p:nvGraphicFramePr>
        <p:xfrm>
          <a:off x="300213" y="1102236"/>
          <a:ext cx="11591572" cy="4733024"/>
        </p:xfrm>
        <a:graphic>
          <a:graphicData uri="http://schemas.openxmlformats.org/drawingml/2006/table">
            <a:tbl>
              <a:tblPr firstRow="1" bandRow="1">
                <a:tableStyleId>{93296810-A885-4BE3-A3E7-6D5BEEA58F35}</a:tableStyleId>
              </a:tblPr>
              <a:tblGrid>
                <a:gridCol w="2027474">
                  <a:extLst>
                    <a:ext uri="{9D8B030D-6E8A-4147-A177-3AD203B41FA5}">
                      <a16:colId xmlns:a16="http://schemas.microsoft.com/office/drawing/2014/main" val="1001529281"/>
                    </a:ext>
                  </a:extLst>
                </a:gridCol>
                <a:gridCol w="3026456">
                  <a:extLst>
                    <a:ext uri="{9D8B030D-6E8A-4147-A177-3AD203B41FA5}">
                      <a16:colId xmlns:a16="http://schemas.microsoft.com/office/drawing/2014/main" val="744738429"/>
                    </a:ext>
                  </a:extLst>
                </a:gridCol>
                <a:gridCol w="4504055">
                  <a:extLst>
                    <a:ext uri="{9D8B030D-6E8A-4147-A177-3AD203B41FA5}">
                      <a16:colId xmlns:a16="http://schemas.microsoft.com/office/drawing/2014/main" val="3209641445"/>
                    </a:ext>
                  </a:extLst>
                </a:gridCol>
                <a:gridCol w="2033587">
                  <a:extLst>
                    <a:ext uri="{9D8B030D-6E8A-4147-A177-3AD203B41FA5}">
                      <a16:colId xmlns:a16="http://schemas.microsoft.com/office/drawing/2014/main" val="572453583"/>
                    </a:ext>
                  </a:extLst>
                </a:gridCol>
              </a:tblGrid>
              <a:tr h="950192">
                <a:tc gridSpan="4">
                  <a:txBody>
                    <a:bodyPr/>
                    <a:lstStyle/>
                    <a:p>
                      <a:pPr algn="ctr"/>
                      <a:r>
                        <a:rPr lang="en-US" sz="3200" dirty="0"/>
                        <a:t>How does road surface </a:t>
                      </a:r>
                      <a:r>
                        <a:rPr lang="en-US" sz="3200" dirty="0" err="1"/>
                        <a:t>colour</a:t>
                      </a:r>
                      <a:r>
                        <a:rPr lang="en-US" sz="3200" dirty="0"/>
                        <a:t> affect heat absorption?</a:t>
                      </a:r>
                    </a:p>
                    <a:p>
                      <a:pPr algn="ctr"/>
                      <a:r>
                        <a:rPr lang="en-US" sz="2100" dirty="0"/>
                        <a:t>Stu Dent</a:t>
                      </a:r>
                      <a:endParaRPr lang="en-AU" sz="2100" dirty="0"/>
                    </a:p>
                  </a:txBody>
                  <a:tcPr/>
                </a:tc>
                <a:tc hMerge="1">
                  <a:txBody>
                    <a:bodyPr/>
                    <a:lstStyle/>
                    <a:p>
                      <a:endParaRPr lang="en-US"/>
                    </a:p>
                  </a:txBody>
                  <a:tcPr/>
                </a:tc>
                <a:tc hMerge="1">
                  <a:txBody>
                    <a:bodyPr/>
                    <a:lstStyle/>
                    <a:p>
                      <a:endParaRPr lang="en-AU" sz="2000" dirty="0"/>
                    </a:p>
                  </a:txBody>
                  <a:tcPr/>
                </a:tc>
                <a:tc hMerge="1">
                  <a:txBody>
                    <a:bodyPr/>
                    <a:lstStyle/>
                    <a:p>
                      <a:endParaRPr lang="en-AU" dirty="0"/>
                    </a:p>
                  </a:txBody>
                  <a:tcPr/>
                </a:tc>
                <a:extLst>
                  <a:ext uri="{0D108BD9-81ED-4DB2-BD59-A6C34878D82A}">
                    <a16:rowId xmlns:a16="http://schemas.microsoft.com/office/drawing/2014/main" val="2943193187"/>
                  </a:ext>
                </a:extLst>
              </a:tr>
              <a:tr h="3108256">
                <a:tc>
                  <a:txBody>
                    <a:bodyPr/>
                    <a:lstStyle/>
                    <a:p>
                      <a:r>
                        <a:rPr lang="en-US" sz="2400" dirty="0"/>
                        <a:t>Introduction</a:t>
                      </a:r>
                    </a:p>
                    <a:p>
                      <a:endParaRPr lang="en-US" sz="1900" dirty="0"/>
                    </a:p>
                    <a:p>
                      <a:endParaRPr lang="en-US" sz="1900" dirty="0"/>
                    </a:p>
                    <a:p>
                      <a:r>
                        <a:rPr lang="en-US" sz="2400" dirty="0"/>
                        <a:t>Methodology and methods</a:t>
                      </a:r>
                    </a:p>
                    <a:p>
                      <a:endParaRPr lang="en-US" sz="1900" dirty="0"/>
                    </a:p>
                    <a:p>
                      <a:endParaRPr lang="en-US" sz="1900" dirty="0"/>
                    </a:p>
                    <a:p>
                      <a:r>
                        <a:rPr lang="en-US" sz="2400" dirty="0"/>
                        <a:t>Results</a:t>
                      </a:r>
                      <a:endParaRPr lang="en-AU" sz="2400" dirty="0"/>
                    </a:p>
                  </a:txBody>
                  <a:tcPr/>
                </a:tc>
                <a:tc>
                  <a:txBody>
                    <a:bodyPr/>
                    <a:lstStyle/>
                    <a:p>
                      <a:endParaRPr lang="en-AU" sz="2400" dirty="0"/>
                    </a:p>
                  </a:txBody>
                  <a:tcPr/>
                </a:tc>
                <a:tc>
                  <a:txBody>
                    <a:bodyPr/>
                    <a:lstStyle/>
                    <a:p>
                      <a:pPr algn="ctr"/>
                      <a:r>
                        <a:rPr lang="en-US" sz="2800" dirty="0"/>
                        <a:t>Black surfaces absorb more heat than brown or white surfaces, having implications for choice of </a:t>
                      </a:r>
                      <a:r>
                        <a:rPr lang="en-US" sz="2800" dirty="0" err="1"/>
                        <a:t>colour</a:t>
                      </a:r>
                      <a:r>
                        <a:rPr lang="en-US" sz="2800" dirty="0"/>
                        <a:t> for road surfaces in response to climate change </a:t>
                      </a:r>
                      <a:endParaRPr lang="en-AU" sz="2800" dirty="0"/>
                    </a:p>
                  </a:txBody>
                  <a:tcPr/>
                </a:tc>
                <a:tc>
                  <a:txBody>
                    <a:bodyPr/>
                    <a:lstStyle/>
                    <a:p>
                      <a:r>
                        <a:rPr lang="en-US" sz="2400" dirty="0"/>
                        <a:t>Discussion</a:t>
                      </a:r>
                    </a:p>
                    <a:p>
                      <a:endParaRPr lang="en-US" sz="2400" dirty="0"/>
                    </a:p>
                    <a:p>
                      <a:endParaRPr lang="en-US" sz="2400" dirty="0"/>
                    </a:p>
                    <a:p>
                      <a:endParaRPr lang="en-US" sz="2400" dirty="0"/>
                    </a:p>
                    <a:p>
                      <a:endParaRPr lang="en-US" sz="2400" dirty="0"/>
                    </a:p>
                    <a:p>
                      <a:endParaRPr lang="en-US" sz="2400" dirty="0"/>
                    </a:p>
                    <a:p>
                      <a:r>
                        <a:rPr lang="en-US" sz="2400" dirty="0"/>
                        <a:t>Conclusion</a:t>
                      </a:r>
                    </a:p>
                    <a:p>
                      <a:endParaRPr lang="en-US" sz="1900" dirty="0"/>
                    </a:p>
                  </a:txBody>
                  <a:tcPr/>
                </a:tc>
                <a:extLst>
                  <a:ext uri="{0D108BD9-81ED-4DB2-BD59-A6C34878D82A}">
                    <a16:rowId xmlns:a16="http://schemas.microsoft.com/office/drawing/2014/main" val="2063830950"/>
                  </a:ext>
                </a:extLst>
              </a:tr>
              <a:tr h="674576">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References and acknowledgments</a:t>
                      </a:r>
                      <a:endParaRPr lang="en-AU" sz="2400" dirty="0"/>
                    </a:p>
                  </a:txBody>
                  <a:tcPr/>
                </a:tc>
                <a:tc hMerge="1">
                  <a:txBody>
                    <a:bodyPr/>
                    <a:lstStyle/>
                    <a:p>
                      <a:endParaRPr lang="en-US"/>
                    </a:p>
                  </a:txBody>
                  <a:tcPr/>
                </a:tc>
                <a:tc hMerge="1">
                  <a:txBody>
                    <a:bodyPr/>
                    <a:lstStyle/>
                    <a:p>
                      <a:pPr algn="ctr"/>
                      <a:endParaRPr lang="en-AU" sz="1800" dirty="0"/>
                    </a:p>
                  </a:txBody>
                  <a:tcPr marL="68580" marR="68580" marT="34290" marB="34290"/>
                </a:tc>
                <a:tc hMerge="1">
                  <a:txBody>
                    <a:bodyPr/>
                    <a:lstStyle/>
                    <a:p>
                      <a:endParaRPr lang="en-AU" sz="1400" dirty="0"/>
                    </a:p>
                  </a:txBody>
                  <a:tcPr marL="68580" marR="68580" marT="34290" marB="34290"/>
                </a:tc>
                <a:extLst>
                  <a:ext uri="{0D108BD9-81ED-4DB2-BD59-A6C34878D82A}">
                    <a16:rowId xmlns:a16="http://schemas.microsoft.com/office/drawing/2014/main" val="3711756530"/>
                  </a:ext>
                </a:extLst>
              </a:tr>
            </a:tbl>
          </a:graphicData>
        </a:graphic>
      </p:graphicFrame>
      <p:pic>
        <p:nvPicPr>
          <p:cNvPr id="1026" name="Picture 2" descr="969 Heat Wave Road Stock Photos, Pictures &amp; Royalty-Free Images - iStock">
            <a:extLst>
              <a:ext uri="{FF2B5EF4-FFF2-40B4-BE49-F238E27FC236}">
                <a16:creationId xmlns:a16="http://schemas.microsoft.com/office/drawing/2014/main" id="{6AAAF857-8CFE-4D6E-9C6D-A192D68DB9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2031" y="2643959"/>
            <a:ext cx="2841622" cy="1890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7606008"/>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87354" y="226947"/>
            <a:ext cx="11617291" cy="1143000"/>
          </a:xfrm>
          <a:ln>
            <a:noFill/>
          </a:ln>
        </p:spPr>
        <p:txBody>
          <a:bodyPr/>
          <a:lstStyle/>
          <a:p>
            <a:r>
              <a:rPr lang="en-AU" dirty="0"/>
              <a:t>VCE resources</a:t>
            </a:r>
          </a:p>
        </p:txBody>
      </p:sp>
      <p:sp>
        <p:nvSpPr>
          <p:cNvPr id="2" name="Content Placeholder 1">
            <a:extLst>
              <a:ext uri="{FF2B5EF4-FFF2-40B4-BE49-F238E27FC236}">
                <a16:creationId xmlns:a16="http://schemas.microsoft.com/office/drawing/2014/main" id="{CA0BD81B-30CD-411E-9B4F-C9398528B010}"/>
              </a:ext>
            </a:extLst>
          </p:cNvPr>
          <p:cNvSpPr>
            <a:spLocks noGrp="1"/>
          </p:cNvSpPr>
          <p:nvPr>
            <p:ph idx="1"/>
          </p:nvPr>
        </p:nvSpPr>
        <p:spPr>
          <a:xfrm>
            <a:off x="359420" y="1447799"/>
            <a:ext cx="11617291" cy="4607011"/>
          </a:xfrm>
        </p:spPr>
        <p:txBody>
          <a:bodyPr/>
          <a:lstStyle/>
          <a:p>
            <a:r>
              <a:rPr lang="en-AU" sz="2667" dirty="0"/>
              <a:t>Support materials on the VCAA study pages for VCE Physics</a:t>
            </a:r>
          </a:p>
          <a:p>
            <a:r>
              <a:rPr lang="en-AU" sz="2667" dirty="0"/>
              <a:t>Administrative information for School-based Assessment </a:t>
            </a:r>
          </a:p>
          <a:p>
            <a:r>
              <a:rPr lang="en-AU" sz="2667" dirty="0"/>
              <a:t>VCAA Bulletin and Notices to schools</a:t>
            </a:r>
          </a:p>
          <a:p>
            <a:r>
              <a:rPr lang="en-AU" sz="2667" dirty="0"/>
              <a:t>Statistical moderation reports</a:t>
            </a:r>
          </a:p>
          <a:p>
            <a:r>
              <a:rPr lang="en-AU" sz="2667" dirty="0"/>
              <a:t>School-based assessment audit reports</a:t>
            </a:r>
          </a:p>
          <a:p>
            <a:r>
              <a:rPr lang="en-AU" sz="2667" dirty="0">
                <a:ea typeface="Calibri" pitchFamily="34" charset="0"/>
              </a:rPr>
              <a:t>School-based assessment coursework reports </a:t>
            </a:r>
          </a:p>
          <a:p>
            <a:r>
              <a:rPr lang="en-AU" sz="2667" dirty="0"/>
              <a:t>Examination reports</a:t>
            </a:r>
          </a:p>
          <a:p>
            <a:r>
              <a:rPr lang="en-AU" sz="2667" dirty="0"/>
              <a:t>School calendar and assessment policy</a:t>
            </a:r>
          </a:p>
          <a:p>
            <a:r>
              <a:rPr lang="en-AU" sz="2667" dirty="0">
                <a:ea typeface="Calibri" pitchFamily="34" charset="0"/>
              </a:rPr>
              <a:t>The school teaching and learning program</a:t>
            </a:r>
            <a:endParaRPr lang="en-AU" sz="2667" dirty="0"/>
          </a:p>
          <a:p>
            <a:endParaRPr lang="en-AU" sz="2667"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9894" y="3583871"/>
            <a:ext cx="2228561" cy="2228561"/>
          </a:xfrm>
          <a:prstGeom prst="rect">
            <a:avLst/>
          </a:prstGeom>
        </p:spPr>
      </p:pic>
      <p:sp>
        <p:nvSpPr>
          <p:cNvPr id="6" name="TextBox 5">
            <a:extLst>
              <a:ext uri="{FF2B5EF4-FFF2-40B4-BE49-F238E27FC236}">
                <a16:creationId xmlns:a16="http://schemas.microsoft.com/office/drawing/2014/main" id="{9389AD18-CD89-497E-8E10-3324AFDEB1AB}"/>
              </a:ext>
            </a:extLst>
          </p:cNvPr>
          <p:cNvSpPr txBox="1"/>
          <p:nvPr/>
        </p:nvSpPr>
        <p:spPr>
          <a:xfrm>
            <a:off x="9539266" y="2782669"/>
            <a:ext cx="2437445" cy="646331"/>
          </a:xfrm>
          <a:prstGeom prst="rect">
            <a:avLst/>
          </a:prstGeom>
          <a:noFill/>
        </p:spPr>
        <p:txBody>
          <a:bodyPr wrap="square" rtlCol="0">
            <a:spAutoFit/>
          </a:bodyPr>
          <a:lstStyle/>
          <a:p>
            <a:r>
              <a:rPr lang="en-US" dirty="0"/>
              <a:t>Subscribe to VCAA notifications:</a:t>
            </a:r>
          </a:p>
        </p:txBody>
      </p:sp>
    </p:spTree>
    <p:extLst>
      <p:ext uri="{BB962C8B-B14F-4D97-AF65-F5344CB8AC3E}">
        <p14:creationId xmlns:p14="http://schemas.microsoft.com/office/powerpoint/2010/main" val="2567591372"/>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Contact</a:t>
            </a:r>
          </a:p>
        </p:txBody>
      </p:sp>
      <p:sp>
        <p:nvSpPr>
          <p:cNvPr id="3" name="Content Placeholder 2"/>
          <p:cNvSpPr>
            <a:spLocks noGrp="1"/>
          </p:cNvSpPr>
          <p:nvPr>
            <p:ph idx="1"/>
          </p:nvPr>
        </p:nvSpPr>
        <p:spPr/>
        <p:txBody>
          <a:bodyPr/>
          <a:lstStyle/>
          <a:p>
            <a:pPr marL="0" indent="0">
              <a:buNone/>
            </a:pPr>
            <a:r>
              <a:rPr lang="en-AU" sz="3600" dirty="0"/>
              <a:t>Maria James</a:t>
            </a:r>
          </a:p>
          <a:p>
            <a:pPr marL="0" indent="0">
              <a:buNone/>
            </a:pPr>
            <a:r>
              <a:rPr lang="en-AU" sz="3600" b="0" i="1" dirty="0"/>
              <a:t>Curriculum Manager, Science</a:t>
            </a:r>
          </a:p>
          <a:p>
            <a:pPr marL="0" indent="0">
              <a:buNone/>
            </a:pPr>
            <a:endParaRPr lang="en-AU" sz="3600" dirty="0">
              <a:sym typeface="Wingdings" panose="05000000000000000000" pitchFamily="2" charset="2"/>
            </a:endParaRPr>
          </a:p>
          <a:p>
            <a:pPr marL="0" indent="0">
              <a:buNone/>
              <a:tabLst>
                <a:tab pos="712788" algn="l"/>
              </a:tabLst>
            </a:pPr>
            <a:r>
              <a:rPr lang="en-AU" sz="3600" b="0" dirty="0">
                <a:sym typeface="Wingdings" panose="05000000000000000000" pitchFamily="2" charset="2"/>
              </a:rPr>
              <a:t> 	03 9059 5148</a:t>
            </a:r>
          </a:p>
          <a:p>
            <a:pPr marL="0" indent="0">
              <a:buNone/>
              <a:tabLst>
                <a:tab pos="712788" algn="l"/>
              </a:tabLst>
            </a:pPr>
            <a:r>
              <a:rPr lang="en-AU" sz="3600" b="0" dirty="0">
                <a:sym typeface="Wingdings" panose="05000000000000000000" pitchFamily="2" charset="2"/>
              </a:rPr>
              <a:t>	Maria.James2@education.vic.gov.au</a:t>
            </a:r>
          </a:p>
          <a:p>
            <a:pPr marL="0" indent="0">
              <a:buNone/>
              <a:tabLst>
                <a:tab pos="712788" algn="l"/>
              </a:tabLst>
            </a:pPr>
            <a:endParaRPr lang="en-AU" sz="2800" b="0" dirty="0"/>
          </a:p>
        </p:txBody>
      </p:sp>
    </p:spTree>
    <p:extLst>
      <p:ext uri="{BB962C8B-B14F-4D97-AF65-F5344CB8AC3E}">
        <p14:creationId xmlns:p14="http://schemas.microsoft.com/office/powerpoint/2010/main" val="122373102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88E5A-B5D3-488C-B084-C5F2C24C1D01}"/>
              </a:ext>
            </a:extLst>
          </p:cNvPr>
          <p:cNvSpPr>
            <a:spLocks noGrp="1"/>
          </p:cNvSpPr>
          <p:nvPr>
            <p:ph type="title"/>
          </p:nvPr>
        </p:nvSpPr>
        <p:spPr>
          <a:xfrm>
            <a:off x="239349" y="161925"/>
            <a:ext cx="11617291" cy="851892"/>
          </a:xfrm>
        </p:spPr>
        <p:txBody>
          <a:bodyPr/>
          <a:lstStyle/>
          <a:p>
            <a:r>
              <a:rPr lang="en-US" sz="3200" dirty="0"/>
              <a:t>New study design support materials: updated webpages</a:t>
            </a:r>
            <a:br>
              <a:rPr lang="en-US" sz="3200" dirty="0"/>
            </a:br>
            <a:r>
              <a:rPr lang="en-US" sz="1800" dirty="0"/>
              <a:t>https://www.vcaa.vic.edu.au/curriculum/vce/vce-study-designs/physics/Pages/Index.aspx</a:t>
            </a:r>
          </a:p>
        </p:txBody>
      </p:sp>
      <p:sp>
        <p:nvSpPr>
          <p:cNvPr id="3" name="Content Placeholder 2">
            <a:extLst>
              <a:ext uri="{FF2B5EF4-FFF2-40B4-BE49-F238E27FC236}">
                <a16:creationId xmlns:a16="http://schemas.microsoft.com/office/drawing/2014/main" id="{90223860-BE5D-450E-8DE3-1D91368EBAA6}"/>
              </a:ext>
            </a:extLst>
          </p:cNvPr>
          <p:cNvSpPr>
            <a:spLocks noGrp="1"/>
          </p:cNvSpPr>
          <p:nvPr>
            <p:ph idx="1"/>
          </p:nvPr>
        </p:nvSpPr>
        <p:spPr>
          <a:xfrm>
            <a:off x="590169" y="1153120"/>
            <a:ext cx="10915650" cy="4909542"/>
          </a:xfrm>
        </p:spPr>
        <p:txBody>
          <a:bodyPr/>
          <a:lstStyle/>
          <a:p>
            <a:r>
              <a:rPr lang="en-US" sz="2800" i="1" dirty="0"/>
              <a:t>VCE Physics Study Design 2023-2027 (staged implementation)</a:t>
            </a:r>
          </a:p>
          <a:p>
            <a:r>
              <a:rPr lang="en-US" sz="2800" dirty="0"/>
              <a:t>VCE </a:t>
            </a:r>
            <a:r>
              <a:rPr lang="en-US" sz="2800" i="1" dirty="0"/>
              <a:t>Physics </a:t>
            </a:r>
            <a:r>
              <a:rPr lang="en-US" sz="2800" dirty="0"/>
              <a:t>support materials:  </a:t>
            </a:r>
            <a:r>
              <a:rPr lang="en-US" sz="2800" b="0" dirty="0"/>
              <a:t>planning advice; teaching and learning activities and plans; assessment advice</a:t>
            </a:r>
          </a:p>
          <a:p>
            <a:r>
              <a:rPr lang="en-US" sz="2800" dirty="0"/>
              <a:t>VCE examination specifications 2024-2027</a:t>
            </a:r>
          </a:p>
          <a:p>
            <a:r>
              <a:rPr lang="en-US" sz="2800" dirty="0"/>
              <a:t>VCE sample examination (available end of 2023)</a:t>
            </a:r>
          </a:p>
          <a:p>
            <a:r>
              <a:rPr lang="en-US" sz="2800" dirty="0"/>
              <a:t>Implementation videos: Introduction; Units 1&amp;2; Units 3&amp;4</a:t>
            </a:r>
          </a:p>
          <a:p>
            <a:r>
              <a:rPr lang="en-US" sz="2800" dirty="0"/>
              <a:t>Live Q&amp;A sessions in 2022 for Units 1&amp;2</a:t>
            </a:r>
          </a:p>
          <a:p>
            <a:r>
              <a:rPr lang="en-US" sz="2800" dirty="0"/>
              <a:t>Live Q&amp;A sessions in 2023 for Units 3&amp;4, with a special focus on assessment</a:t>
            </a:r>
          </a:p>
        </p:txBody>
      </p:sp>
    </p:spTree>
    <p:extLst>
      <p:ext uri="{BB962C8B-B14F-4D97-AF65-F5344CB8AC3E}">
        <p14:creationId xmlns:p14="http://schemas.microsoft.com/office/powerpoint/2010/main" val="15342980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59EEB-BF1B-4133-8B79-2FAF0752ADD7}"/>
              </a:ext>
            </a:extLst>
          </p:cNvPr>
          <p:cNvSpPr>
            <a:spLocks noGrp="1"/>
          </p:cNvSpPr>
          <p:nvPr>
            <p:ph type="title"/>
          </p:nvPr>
        </p:nvSpPr>
        <p:spPr/>
        <p:txBody>
          <a:bodyPr/>
          <a:lstStyle/>
          <a:p>
            <a:r>
              <a:rPr lang="en-US" dirty="0"/>
              <a:t>Staged implementation</a:t>
            </a:r>
          </a:p>
        </p:txBody>
      </p:sp>
      <p:sp>
        <p:nvSpPr>
          <p:cNvPr id="3" name="Content Placeholder 2">
            <a:extLst>
              <a:ext uri="{FF2B5EF4-FFF2-40B4-BE49-F238E27FC236}">
                <a16:creationId xmlns:a16="http://schemas.microsoft.com/office/drawing/2014/main" id="{0C567F1B-6256-4E8C-B4B3-BE5C8713ADCF}"/>
              </a:ext>
            </a:extLst>
          </p:cNvPr>
          <p:cNvSpPr>
            <a:spLocks noGrp="1"/>
          </p:cNvSpPr>
          <p:nvPr>
            <p:ph idx="1"/>
          </p:nvPr>
        </p:nvSpPr>
        <p:spPr>
          <a:xfrm>
            <a:off x="287354" y="2191264"/>
            <a:ext cx="11617291" cy="3134497"/>
          </a:xfrm>
        </p:spPr>
        <p:txBody>
          <a:bodyPr/>
          <a:lstStyle/>
          <a:p>
            <a:r>
              <a:rPr lang="en-US" sz="7200" dirty="0"/>
              <a:t>Units 1 &amp; 2: 2023 – 2027</a:t>
            </a:r>
          </a:p>
          <a:p>
            <a:r>
              <a:rPr lang="en-US" sz="7200" dirty="0"/>
              <a:t>Units 3 &amp; 4: 2024 – 2027 </a:t>
            </a:r>
          </a:p>
        </p:txBody>
      </p:sp>
    </p:spTree>
    <p:extLst>
      <p:ext uri="{BB962C8B-B14F-4D97-AF65-F5344CB8AC3E}">
        <p14:creationId xmlns:p14="http://schemas.microsoft.com/office/powerpoint/2010/main" val="305835232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7EE94-3D6E-4823-A133-6054751AC678}"/>
              </a:ext>
            </a:extLst>
          </p:cNvPr>
          <p:cNvSpPr>
            <a:spLocks noGrp="1"/>
          </p:cNvSpPr>
          <p:nvPr>
            <p:ph type="title"/>
          </p:nvPr>
        </p:nvSpPr>
        <p:spPr>
          <a:xfrm>
            <a:off x="287354" y="272455"/>
            <a:ext cx="11617291" cy="1143000"/>
          </a:xfrm>
        </p:spPr>
        <p:txBody>
          <a:bodyPr/>
          <a:lstStyle/>
          <a:p>
            <a:r>
              <a:rPr lang="en-AU" dirty="0"/>
              <a:t>VCE Physics 2023-2027 Structure </a:t>
            </a:r>
          </a:p>
        </p:txBody>
      </p:sp>
      <p:graphicFrame>
        <p:nvGraphicFramePr>
          <p:cNvPr id="4" name="Content Placeholder 3">
            <a:extLst>
              <a:ext uri="{FF2B5EF4-FFF2-40B4-BE49-F238E27FC236}">
                <a16:creationId xmlns:a16="http://schemas.microsoft.com/office/drawing/2014/main" id="{069F50B6-BB67-4F5B-A51F-A4BC7D47ED05}"/>
              </a:ext>
            </a:extLst>
          </p:cNvPr>
          <p:cNvGraphicFramePr>
            <a:graphicFrameLocks noGrp="1"/>
          </p:cNvGraphicFramePr>
          <p:nvPr>
            <p:ph idx="1"/>
            <p:extLst>
              <p:ext uri="{D42A27DB-BD31-4B8C-83A1-F6EECF244321}">
                <p14:modId xmlns:p14="http://schemas.microsoft.com/office/powerpoint/2010/main" val="761697204"/>
              </p:ext>
            </p:extLst>
          </p:nvPr>
        </p:nvGraphicFramePr>
        <p:xfrm>
          <a:off x="287354" y="1634530"/>
          <a:ext cx="11618383"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Arrow: Right 2">
            <a:extLst>
              <a:ext uri="{FF2B5EF4-FFF2-40B4-BE49-F238E27FC236}">
                <a16:creationId xmlns:a16="http://schemas.microsoft.com/office/drawing/2014/main" id="{CA0F6DA3-F3BB-40A8-BC76-9C9254A018F8}"/>
              </a:ext>
            </a:extLst>
          </p:cNvPr>
          <p:cNvSpPr/>
          <p:nvPr/>
        </p:nvSpPr>
        <p:spPr bwMode="auto">
          <a:xfrm>
            <a:off x="2286517" y="4575770"/>
            <a:ext cx="1609725" cy="647700"/>
          </a:xfrm>
          <a:prstGeom prst="rightArrow">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34" charset="0"/>
            </a:endParaRPr>
          </a:p>
        </p:txBody>
      </p:sp>
      <p:sp>
        <p:nvSpPr>
          <p:cNvPr id="5" name="Arrow: Right 4">
            <a:extLst>
              <a:ext uri="{FF2B5EF4-FFF2-40B4-BE49-F238E27FC236}">
                <a16:creationId xmlns:a16="http://schemas.microsoft.com/office/drawing/2014/main" id="{CFDD36EF-7772-44B6-8E54-B12C28FB0BC5}"/>
              </a:ext>
            </a:extLst>
          </p:cNvPr>
          <p:cNvSpPr/>
          <p:nvPr/>
        </p:nvSpPr>
        <p:spPr bwMode="auto">
          <a:xfrm>
            <a:off x="7239002" y="4575770"/>
            <a:ext cx="1609725" cy="647700"/>
          </a:xfrm>
          <a:prstGeom prst="rightArrow">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34" charset="0"/>
            </a:endParaRPr>
          </a:p>
        </p:txBody>
      </p:sp>
    </p:spTree>
    <p:extLst>
      <p:ext uri="{BB962C8B-B14F-4D97-AF65-F5344CB8AC3E}">
        <p14:creationId xmlns:p14="http://schemas.microsoft.com/office/powerpoint/2010/main" val="103768037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75999-4A03-4823-8F5F-02C6EF37297E}"/>
              </a:ext>
            </a:extLst>
          </p:cNvPr>
          <p:cNvSpPr>
            <a:spLocks noGrp="1"/>
          </p:cNvSpPr>
          <p:nvPr>
            <p:ph type="title"/>
          </p:nvPr>
        </p:nvSpPr>
        <p:spPr>
          <a:xfrm>
            <a:off x="239346" y="185738"/>
            <a:ext cx="11617291" cy="1143000"/>
          </a:xfrm>
        </p:spPr>
        <p:txBody>
          <a:bodyPr/>
          <a:lstStyle/>
          <a:p>
            <a:r>
              <a:rPr lang="en-US" sz="4000" dirty="0"/>
              <a:t>Overview of changes – key science skills</a:t>
            </a:r>
          </a:p>
        </p:txBody>
      </p:sp>
      <p:sp>
        <p:nvSpPr>
          <p:cNvPr id="3" name="Content Placeholder 2">
            <a:extLst>
              <a:ext uri="{FF2B5EF4-FFF2-40B4-BE49-F238E27FC236}">
                <a16:creationId xmlns:a16="http://schemas.microsoft.com/office/drawing/2014/main" id="{541418F6-C380-410C-8B17-2403699AC549}"/>
              </a:ext>
            </a:extLst>
          </p:cNvPr>
          <p:cNvSpPr>
            <a:spLocks noGrp="1"/>
          </p:cNvSpPr>
          <p:nvPr>
            <p:ph idx="1"/>
          </p:nvPr>
        </p:nvSpPr>
        <p:spPr>
          <a:xfrm>
            <a:off x="671512" y="1395414"/>
            <a:ext cx="10848975" cy="4481512"/>
          </a:xfrm>
        </p:spPr>
        <p:txBody>
          <a:bodyPr/>
          <a:lstStyle/>
          <a:p>
            <a:r>
              <a:rPr lang="en-US" sz="2400" b="0" dirty="0"/>
              <a:t>Eight scientific methodologies (p 13 of the study design)</a:t>
            </a:r>
          </a:p>
          <a:p>
            <a:r>
              <a:rPr lang="en-US" sz="2400" b="0" dirty="0"/>
              <a:t>‘Reliability’ replaced with ‘</a:t>
            </a:r>
            <a:r>
              <a:rPr lang="en-US" sz="2400" dirty="0"/>
              <a:t>repeatability</a:t>
            </a:r>
            <a:r>
              <a:rPr lang="en-US" sz="2400" b="0" dirty="0"/>
              <a:t>’ and ‘</a:t>
            </a:r>
            <a:r>
              <a:rPr lang="en-US" sz="2400" dirty="0"/>
              <a:t>reproducibility</a:t>
            </a:r>
            <a:r>
              <a:rPr lang="en-US" sz="2400" b="0" dirty="0"/>
              <a:t>’</a:t>
            </a:r>
          </a:p>
          <a:p>
            <a:r>
              <a:rPr lang="en-US" sz="2400" dirty="0"/>
              <a:t>Extrapolate</a:t>
            </a:r>
            <a:r>
              <a:rPr lang="en-US" sz="2400" b="0" dirty="0"/>
              <a:t> to determine graph intercepts of significance</a:t>
            </a:r>
          </a:p>
          <a:p>
            <a:r>
              <a:rPr lang="en-US" sz="2400" b="0" dirty="0"/>
              <a:t>Construct </a:t>
            </a:r>
            <a:r>
              <a:rPr lang="en-US" sz="2400" dirty="0" err="1"/>
              <a:t>linearised</a:t>
            </a:r>
            <a:r>
              <a:rPr lang="en-US" sz="2400" dirty="0"/>
              <a:t> graphs </a:t>
            </a:r>
            <a:r>
              <a:rPr lang="en-US" sz="2400" b="0" dirty="0"/>
              <a:t>and identify </a:t>
            </a:r>
            <a:r>
              <a:rPr lang="en-US" sz="2400" dirty="0"/>
              <a:t>intercepts of significance</a:t>
            </a:r>
          </a:p>
          <a:p>
            <a:r>
              <a:rPr lang="en-US" sz="2400" b="0" dirty="0"/>
              <a:t>Error bars </a:t>
            </a:r>
            <a:r>
              <a:rPr lang="en-US" sz="2400" dirty="0"/>
              <a:t>constructed from provided information </a:t>
            </a:r>
            <a:r>
              <a:rPr lang="en-US" sz="2400" b="0" dirty="0"/>
              <a:t>e.g., 25 ± 2 m sec</a:t>
            </a:r>
            <a:r>
              <a:rPr lang="en-US" sz="2400" b="0" baseline="30000" dirty="0"/>
              <a:t>-2</a:t>
            </a:r>
            <a:endParaRPr lang="en-US" sz="2400" b="0" dirty="0"/>
          </a:p>
          <a:p>
            <a:r>
              <a:rPr lang="en-US" sz="2400" b="0" dirty="0"/>
              <a:t>Identify </a:t>
            </a:r>
            <a:r>
              <a:rPr lang="en-US" sz="2400" dirty="0"/>
              <a:t>outliers</a:t>
            </a:r>
            <a:r>
              <a:rPr lang="en-US" sz="2400" b="0" dirty="0"/>
              <a:t>, and </a:t>
            </a:r>
            <a:r>
              <a:rPr lang="en-US" sz="2400" dirty="0"/>
              <a:t>contradictory</a:t>
            </a:r>
            <a:r>
              <a:rPr lang="en-US" sz="2400" b="0" dirty="0"/>
              <a:t>, </a:t>
            </a:r>
            <a:r>
              <a:rPr lang="en-US" sz="2400" dirty="0"/>
              <a:t>provisional</a:t>
            </a:r>
            <a:r>
              <a:rPr lang="en-US" sz="2400" b="0" dirty="0"/>
              <a:t> or </a:t>
            </a:r>
            <a:r>
              <a:rPr lang="en-US" sz="2400" dirty="0"/>
              <a:t>incomplete</a:t>
            </a:r>
            <a:r>
              <a:rPr lang="en-US" sz="2400" b="0" dirty="0"/>
              <a:t> data</a:t>
            </a:r>
          </a:p>
          <a:p>
            <a:r>
              <a:rPr lang="en-US" sz="2400" b="0" dirty="0"/>
              <a:t>Distinguish between opinion and evidence, and scientific and non-scientific ideas</a:t>
            </a:r>
          </a:p>
          <a:p>
            <a:r>
              <a:rPr lang="en-US" sz="2400" b="0" dirty="0"/>
              <a:t>Consideration of non-scientific factors related to analysis and evaluation of physics-related societal issues: social; economic; legal; and political</a:t>
            </a:r>
          </a:p>
          <a:p>
            <a:endParaRPr lang="en-US" sz="2400" b="0" dirty="0"/>
          </a:p>
        </p:txBody>
      </p:sp>
    </p:spTree>
    <p:extLst>
      <p:ext uri="{BB962C8B-B14F-4D97-AF65-F5344CB8AC3E}">
        <p14:creationId xmlns:p14="http://schemas.microsoft.com/office/powerpoint/2010/main" val="373734910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96F56-3D79-45B5-A19D-56283C9F7E14}"/>
              </a:ext>
            </a:extLst>
          </p:cNvPr>
          <p:cNvSpPr>
            <a:spLocks noGrp="1"/>
          </p:cNvSpPr>
          <p:nvPr>
            <p:ph type="title"/>
          </p:nvPr>
        </p:nvSpPr>
        <p:spPr>
          <a:xfrm>
            <a:off x="287354" y="106228"/>
            <a:ext cx="11617291" cy="759010"/>
          </a:xfrm>
        </p:spPr>
        <p:txBody>
          <a:bodyPr/>
          <a:lstStyle/>
          <a:p>
            <a:r>
              <a:rPr lang="en-US" sz="4000" dirty="0"/>
              <a:t>Overview of changes – new inclusions</a:t>
            </a:r>
          </a:p>
        </p:txBody>
      </p:sp>
      <p:sp>
        <p:nvSpPr>
          <p:cNvPr id="3" name="Content Placeholder 2">
            <a:extLst>
              <a:ext uri="{FF2B5EF4-FFF2-40B4-BE49-F238E27FC236}">
                <a16:creationId xmlns:a16="http://schemas.microsoft.com/office/drawing/2014/main" id="{78311D03-34A4-420C-A388-38BE352E7626}"/>
              </a:ext>
            </a:extLst>
          </p:cNvPr>
          <p:cNvSpPr>
            <a:spLocks noGrp="1"/>
          </p:cNvSpPr>
          <p:nvPr>
            <p:ph idx="1"/>
          </p:nvPr>
        </p:nvSpPr>
        <p:spPr>
          <a:xfrm>
            <a:off x="287353" y="865237"/>
            <a:ext cx="11617291" cy="5211097"/>
          </a:xfrm>
        </p:spPr>
        <p:txBody>
          <a:bodyPr/>
          <a:lstStyle/>
          <a:p>
            <a:r>
              <a:rPr lang="en-US" sz="2800" dirty="0"/>
              <a:t>Cross study specifications:</a:t>
            </a:r>
          </a:p>
          <a:p>
            <a:pPr marL="634984" lvl="1" indent="0">
              <a:buNone/>
            </a:pPr>
            <a:r>
              <a:rPr lang="en-US" dirty="0"/>
              <a:t>- </a:t>
            </a:r>
            <a:r>
              <a:rPr lang="en-US" b="1" i="1" dirty="0"/>
              <a:t>New sections</a:t>
            </a:r>
            <a:r>
              <a:rPr lang="en-US" dirty="0"/>
              <a:t>: critical and creative thinking; ethical understanding; individual and collaborative scientific </a:t>
            </a:r>
            <a:r>
              <a:rPr lang="en-US" dirty="0" err="1"/>
              <a:t>endeavour</a:t>
            </a:r>
            <a:r>
              <a:rPr lang="en-US" dirty="0"/>
              <a:t>; Aboriginal and Torres Strait Islander knowledge, culture and perspectives</a:t>
            </a:r>
          </a:p>
          <a:p>
            <a:r>
              <a:rPr lang="en-US" sz="2800" dirty="0"/>
              <a:t>Characteristics of the study:</a:t>
            </a:r>
          </a:p>
          <a:p>
            <a:pPr marL="1092184" lvl="1" indent="-457200">
              <a:buFontTx/>
              <a:buChar char="-"/>
            </a:pPr>
            <a:r>
              <a:rPr lang="en-US" dirty="0"/>
              <a:t>Use of verbs in key knowledge – cognitive triangle</a:t>
            </a:r>
          </a:p>
          <a:p>
            <a:pPr marL="1092184" lvl="1" indent="-457200">
              <a:buFontTx/>
              <a:buChar char="-"/>
            </a:pPr>
            <a:r>
              <a:rPr lang="en-US" dirty="0"/>
              <a:t>Treatment of data: tables and graphs</a:t>
            </a:r>
          </a:p>
          <a:p>
            <a:r>
              <a:rPr lang="en-US" sz="2800" dirty="0"/>
              <a:t>Terms used in this study:</a:t>
            </a:r>
          </a:p>
          <a:p>
            <a:pPr marL="1092184" lvl="1" indent="-457200">
              <a:buFontTx/>
              <a:buChar char="-"/>
            </a:pPr>
            <a:r>
              <a:rPr lang="en-US" dirty="0"/>
              <a:t>Terms for force</a:t>
            </a:r>
          </a:p>
          <a:p>
            <a:pPr marL="1092184" lvl="1" indent="-457200">
              <a:buFontTx/>
              <a:buChar char="-"/>
            </a:pPr>
            <a:r>
              <a:rPr lang="en-US" dirty="0"/>
              <a:t>New sections: measurement terms; measurement errors, uncertainty, significant figures and outliers</a:t>
            </a:r>
          </a:p>
          <a:p>
            <a:endParaRPr lang="en-US" dirty="0"/>
          </a:p>
        </p:txBody>
      </p:sp>
    </p:spTree>
    <p:extLst>
      <p:ext uri="{BB962C8B-B14F-4D97-AF65-F5344CB8AC3E}">
        <p14:creationId xmlns:p14="http://schemas.microsoft.com/office/powerpoint/2010/main" val="350782003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6A692-5353-450B-AED1-F78CCD8EEC5F}"/>
              </a:ext>
            </a:extLst>
          </p:cNvPr>
          <p:cNvSpPr>
            <a:spLocks noGrp="1"/>
          </p:cNvSpPr>
          <p:nvPr>
            <p:ph type="title"/>
          </p:nvPr>
        </p:nvSpPr>
        <p:spPr>
          <a:xfrm>
            <a:off x="239349" y="273377"/>
            <a:ext cx="11617291" cy="965488"/>
          </a:xfrm>
        </p:spPr>
        <p:txBody>
          <a:bodyPr/>
          <a:lstStyle/>
          <a:p>
            <a:r>
              <a:rPr lang="en-US" sz="4000" dirty="0"/>
              <a:t>Overview of changes – Units 1 to 4</a:t>
            </a:r>
          </a:p>
        </p:txBody>
      </p:sp>
      <p:sp>
        <p:nvSpPr>
          <p:cNvPr id="3" name="Content Placeholder 2">
            <a:extLst>
              <a:ext uri="{FF2B5EF4-FFF2-40B4-BE49-F238E27FC236}">
                <a16:creationId xmlns:a16="http://schemas.microsoft.com/office/drawing/2014/main" id="{8C889C68-B482-4451-834B-BCCBAE7E3870}"/>
              </a:ext>
            </a:extLst>
          </p:cNvPr>
          <p:cNvSpPr>
            <a:spLocks noGrp="1"/>
          </p:cNvSpPr>
          <p:nvPr>
            <p:ph idx="1"/>
          </p:nvPr>
        </p:nvSpPr>
        <p:spPr>
          <a:xfrm>
            <a:off x="239348" y="1238864"/>
            <a:ext cx="11617291" cy="4778477"/>
          </a:xfrm>
        </p:spPr>
        <p:txBody>
          <a:bodyPr/>
          <a:lstStyle/>
          <a:p>
            <a:r>
              <a:rPr lang="en-US" sz="2800" dirty="0"/>
              <a:t>Streamlining of content:</a:t>
            </a:r>
          </a:p>
          <a:p>
            <a:pPr marL="1092184" lvl="1" indent="-457200">
              <a:buFontTx/>
              <a:buChar char="-"/>
            </a:pPr>
            <a:r>
              <a:rPr lang="en-US" dirty="0"/>
              <a:t>Unit 1 reduced, including ‘origins of atoms’, ‘particle physics’ and some ‘thermodynamics/climate science’ reconfigured as options</a:t>
            </a:r>
          </a:p>
          <a:p>
            <a:pPr marL="1092184" lvl="1" indent="-457200">
              <a:buFontTx/>
              <a:buChar char="-"/>
            </a:pPr>
            <a:r>
              <a:rPr lang="en-US" dirty="0"/>
              <a:t>Significant ‘electromagnetic radiation’ from Unit 4 moved to Unit 1</a:t>
            </a:r>
          </a:p>
          <a:p>
            <a:pPr marL="1092184" lvl="1" indent="-457200">
              <a:buFontTx/>
              <a:buChar char="-"/>
            </a:pPr>
            <a:r>
              <a:rPr lang="en-US" dirty="0"/>
              <a:t>Unit 2 options increased in number but decreased in scope</a:t>
            </a:r>
          </a:p>
          <a:p>
            <a:pPr marL="1092184" lvl="1" indent="-457200">
              <a:buFontTx/>
              <a:buChar char="-"/>
            </a:pPr>
            <a:r>
              <a:rPr lang="en-US" dirty="0"/>
              <a:t>Increased cohesion of relativity – placed in Unit 4 to link with ‘light and matter’ </a:t>
            </a:r>
          </a:p>
          <a:p>
            <a:pPr marL="355591" lvl="1" indent="-355591">
              <a:buFont typeface="Arial" pitchFamily="34" charset="0"/>
              <a:buChar char="•"/>
            </a:pPr>
            <a:r>
              <a:rPr lang="en-US" sz="2800" b="1" dirty="0">
                <a:ea typeface="+mn-ea"/>
                <a:cs typeface="+mn-cs"/>
              </a:rPr>
              <a:t>Units 1 and 2 assessment – 16 suggested tasks (others are possible)</a:t>
            </a:r>
          </a:p>
          <a:p>
            <a:pPr marL="355591" lvl="1" indent="-355591">
              <a:buFont typeface="Arial" pitchFamily="34" charset="0"/>
              <a:buChar char="•"/>
            </a:pPr>
            <a:r>
              <a:rPr lang="en-US" sz="2800" b="1" dirty="0">
                <a:ea typeface="+mn-ea"/>
                <a:cs typeface="+mn-cs"/>
              </a:rPr>
              <a:t>Units 3 and 4 assessment reduced to 5 mandated SAC tasks</a:t>
            </a:r>
            <a:endParaRPr lang="en-US" sz="2800" dirty="0"/>
          </a:p>
        </p:txBody>
      </p:sp>
    </p:spTree>
    <p:extLst>
      <p:ext uri="{BB962C8B-B14F-4D97-AF65-F5344CB8AC3E}">
        <p14:creationId xmlns:p14="http://schemas.microsoft.com/office/powerpoint/2010/main" val="716002370"/>
      </p:ext>
    </p:extLst>
  </p:cSld>
  <p:clrMapOvr>
    <a:masterClrMapping/>
  </p:clrMapOvr>
  <p:transition/>
</p:sld>
</file>

<file path=ppt/theme/theme1.xml><?xml version="1.0" encoding="utf-8"?>
<a:theme xmlns:a="http://schemas.openxmlformats.org/drawingml/2006/main" name="VCAA Powerpoint Template">
  <a:themeElements>
    <a:clrScheme name="VCAA">
      <a:dk1>
        <a:srgbClr val="000000"/>
      </a:dk1>
      <a:lt1>
        <a:srgbClr val="FFFFFF"/>
      </a:lt1>
      <a:dk2>
        <a:srgbClr val="000000"/>
      </a:dk2>
      <a:lt2>
        <a:srgbClr val="808080"/>
      </a:lt2>
      <a:accent1>
        <a:srgbClr val="00CC99"/>
      </a:accent1>
      <a:accent2>
        <a:srgbClr val="0096DF"/>
      </a:accent2>
      <a:accent3>
        <a:srgbClr val="FFFFFF"/>
      </a:accent3>
      <a:accent4>
        <a:srgbClr val="000000"/>
      </a:accent4>
      <a:accent5>
        <a:srgbClr val="AAE2CA"/>
      </a:accent5>
      <a:accent6>
        <a:srgbClr val="0096DF"/>
      </a:accent6>
      <a:hlink>
        <a:srgbClr val="CCCC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C6AB3851F4F88F40B98871D148B8EC2C" ma:contentTypeVersion="4" ma:contentTypeDescription="WebCM Documents Content Type" ma:contentTypeScope="" ma:versionID="201aefb3d423ab3496ecf505ba6700f1">
  <xsd:schema xmlns:xsd="http://www.w3.org/2001/XMLSchema" xmlns:xs="http://www.w3.org/2001/XMLSchema" xmlns:p="http://schemas.microsoft.com/office/2006/metadata/properties" xmlns:ns1="http://schemas.microsoft.com/sharepoint/v3" xmlns:ns2="1aab662d-a6b2-42d6-996b-a574723d1ad8" targetNamespace="http://schemas.microsoft.com/office/2006/metadata/properties" ma:root="true" ma:fieldsID="aced064e7767211f932e8066716e15cd" ns1:_="" ns2:_="">
    <xsd:import namespace="http://schemas.microsoft.com/sharepoint/v3"/>
    <xsd:import namespace="1aab662d-a6b2-42d6-996b-a574723d1ad8"/>
    <xsd:element name="properties">
      <xsd:complexType>
        <xsd:sequence>
          <xsd:element name="documentManagement">
            <xsd:complexType>
              <xsd:all>
                <xsd:element ref="ns1:DEECD_Description" minOccurs="0"/>
                <xsd:element ref="ns1:DEECD_Publisher" minOccurs="0"/>
                <xsd:element ref="ns1:DEECD_Keywords" minOccurs="0"/>
                <xsd:element ref="ns1:PublishingStartDate" minOccurs="0"/>
                <xsd:element ref="ns1:PublishingExpirationDate" minOccurs="0"/>
                <xsd:element ref="ns2: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8" nillable="true" ma:displayName="Description" ma:internalName="DEECD_Description">
      <xsd:simpleType>
        <xsd:restriction base="dms:Note">
          <xsd:maxLength value="255"/>
        </xsd:restriction>
      </xsd:simpleType>
    </xsd:element>
    <xsd:element name="DEECD_Publisher" ma:index="9" nillable="true" ma:displayName="Publisher" ma:default="Department of Education and early Childhood Development" ma:internalName="DEECD_Publisher">
      <xsd:simpleType>
        <xsd:restriction base="dms:Text"/>
      </xsd:simpleType>
    </xsd:element>
    <xsd:element name="DEECD_Keywords" ma:index="14" nillable="true" ma:displayName="Keywords" ma:internalName="DEECD_Keywords">
      <xsd:simpleType>
        <xsd:restriction base="dms:Note">
          <xsd:maxLength value="255"/>
        </xsd:restriction>
      </xsd:simple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b662d-a6b2-42d6-996b-a574723d1ad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0074adc-11cd-43a7-822e-3f870fae400d}" ma:internalName="TaxCatchAll" ma:showField="CatchAllData" ma:web="1aab662d-a6b2-42d6-996b-a574723d1ad8">
      <xsd:complexType>
        <xsd:complexContent>
          <xsd:extension base="dms:MultiChoiceLookup">
            <xsd:sequence>
              <xsd:element name="Value" type="dms:Lookup" maxOccurs="unbounded" minOccurs="0" nillable="true"/>
            </xsd:sequence>
          </xsd:extension>
        </xsd:complexContent>
      </xsd:complexType>
    </xsd:element>
    <xsd:element name="pfad5814e62747ed9f131defefc62dac" ma:index="18" nillable="true" ma:taxonomy="true" ma:internalName="pfad5814e62747ed9f131defefc62dac" ma:taxonomyFieldName="DEECD_SubjectCategory" ma:displayName="Subject Category"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19" nillable="true" ma:taxonomy="true" ma:internalName="a319977fc8504e09982f090ae1d7c602" ma:taxonomyFieldName="DEECD_ItemType" ma:displayName="Item Type"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0" nillable="true" ma:taxonomy="true" ma:internalName="ofbb8b9a280a423a91cf717fb81349cd" ma:taxonomyFieldName="DEECD_Author" ma:displayName="Author"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1"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b1688cb4a3a940449dc8286705012a42 xmlns="1aab662d-a6b2-42d6-996b-a574723d1ad8">
      <Terms xmlns="http://schemas.microsoft.com/office/infopath/2007/PartnerControls"/>
    </b1688cb4a3a940449dc8286705012a42>
    <DEECD_Publisher xmlns="http://schemas.microsoft.com/sharepoint/v3">Department of Education and early Childhood Development</DEECD_Publisher>
    <pfad5814e62747ed9f131defefc62dac xmlns="1aab662d-a6b2-42d6-996b-a574723d1ad8">
      <Terms xmlns="http://schemas.microsoft.com/office/infopath/2007/PartnerControls"/>
    </pfad5814e62747ed9f131defefc62dac>
    <a319977fc8504e09982f090ae1d7c602 xmlns="1aab662d-a6b2-42d6-996b-a574723d1ad8">
      <Terms xmlns="http://schemas.microsoft.com/office/infopath/2007/PartnerControls"/>
    </a319977fc8504e09982f090ae1d7c602>
    <DEECD_Keywords xmlns="http://schemas.microsoft.com/sharepoint/v3" xsi:nil="true"/>
    <PublishingExpirationDate xmlns="http://schemas.microsoft.com/sharepoint/v3" xsi:nil="true"/>
    <DEECD_Description xmlns="http://schemas.microsoft.com/sharepoint/v3" xsi:nil="true"/>
    <PublishingStartDate xmlns="http://schemas.microsoft.com/sharepoint/v3" xsi:nil="true"/>
    <TaxCatchAll xmlns="1aab662d-a6b2-42d6-996b-a574723d1ad8"/>
    <ofbb8b9a280a423a91cf717fb81349cd xmlns="1aab662d-a6b2-42d6-996b-a574723d1ad8">
      <Terms xmlns="http://schemas.microsoft.com/office/infopath/2007/PartnerControls"/>
    </ofbb8b9a280a423a91cf717fb81349c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57B8AF-DE17-4ED7-A49E-148822757594}"/>
</file>

<file path=customXml/itemProps2.xml><?xml version="1.0" encoding="utf-8"?>
<ds:datastoreItem xmlns:ds="http://schemas.openxmlformats.org/officeDocument/2006/customXml" ds:itemID="{55970E5F-73C0-4B0C-99C5-BE0E423D6413}">
  <ds:schemaRefs>
    <ds:schemaRef ds:uri="http://purl.org/dc/dcmitype/"/>
    <ds:schemaRef ds:uri="http://purl.org/dc/terms/"/>
    <ds:schemaRef ds:uri="http://www.w3.org/XML/1998/namespace"/>
    <ds:schemaRef ds:uri="467e0a95-af67-4074-b741-9d8887ad471b"/>
    <ds:schemaRef ds:uri="33ebe5ee-635c-47aa-8338-aa48b8a12f03"/>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FDA15146-B369-45AC-ABC2-F37C011F55C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3900</TotalTime>
  <Words>3246</Words>
  <Application>Microsoft Office PowerPoint</Application>
  <PresentationFormat>Widescreen</PresentationFormat>
  <Paragraphs>406</Paragraphs>
  <Slides>37</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Verdana</vt:lpstr>
      <vt:lpstr>VCAA Powerpoint Template</vt:lpstr>
      <vt:lpstr>VCE Physics</vt:lpstr>
      <vt:lpstr>Purpose</vt:lpstr>
      <vt:lpstr>VCE resources</vt:lpstr>
      <vt:lpstr>New study design support materials: updated webpages https://www.vcaa.vic.edu.au/curriculum/vce/vce-study-designs/physics/Pages/Index.aspx</vt:lpstr>
      <vt:lpstr>Staged implementation</vt:lpstr>
      <vt:lpstr>VCE Physics 2023-2027 Structure </vt:lpstr>
      <vt:lpstr>Overview of changes – key science skills</vt:lpstr>
      <vt:lpstr>Overview of changes – new inclusions</vt:lpstr>
      <vt:lpstr>Overview of changes – Units 1 to 4</vt:lpstr>
      <vt:lpstr>Aims of VCE Physics (p 7 of study design)</vt:lpstr>
      <vt:lpstr>Key Science Skills (p 11&amp;12)</vt:lpstr>
      <vt:lpstr>Integration of key knowledge and key science skills</vt:lpstr>
      <vt:lpstr>Key science skills planners</vt:lpstr>
      <vt:lpstr>Scientific Investigation (p 13 – 15): asking questions; testing ideas; using evidence</vt:lpstr>
      <vt:lpstr>Examples of scientific methodologies</vt:lpstr>
      <vt:lpstr>Practical work</vt:lpstr>
      <vt:lpstr>Logbooks (p 14)</vt:lpstr>
      <vt:lpstr>Formula sheet</vt:lpstr>
      <vt:lpstr>Units 1 and 2 Structure</vt:lpstr>
      <vt:lpstr>Integrating Unit 2 options into Units 1 and 2 ‘core’</vt:lpstr>
      <vt:lpstr>Units 3 and 4 Structure</vt:lpstr>
      <vt:lpstr>Curriculum and assessment programs</vt:lpstr>
      <vt:lpstr>Planning template</vt:lpstr>
      <vt:lpstr>Units 1-4 School-based Assessment</vt:lpstr>
      <vt:lpstr>Integrity and Authentication</vt:lpstr>
      <vt:lpstr>VCE assessment principles</vt:lpstr>
      <vt:lpstr>VCE Assessment principles</vt:lpstr>
      <vt:lpstr>VCE Assessment principles</vt:lpstr>
      <vt:lpstr>Units 1 and 2 Assessment</vt:lpstr>
      <vt:lpstr>Examples of Units 1 and 2 assessment tasks</vt:lpstr>
      <vt:lpstr>Units 3 and 4 Assessment</vt:lpstr>
      <vt:lpstr>Revised Units 3 and 4 VCE Physics Assessment School-based Assessment tasks: Unit 3 Outcomes 1, 2 and 3 &amp; Unit 4 Outcome 1</vt:lpstr>
      <vt:lpstr>Examples of SAC task allocations across Units 3 and 4</vt:lpstr>
      <vt:lpstr>New Unit 4 Outcome 2 Scientific poster format Maximum: 600 words 20 – 25% of space allocated to communicating main finding</vt:lpstr>
      <vt:lpstr>VCE Physics scientific poster example Unit 1 Area of study 1</vt:lpstr>
      <vt:lpstr>VCE resources</vt:lpstr>
      <vt:lpstr>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VCE Chemistry Introduction and overview of Units 1 to 4</dc:title>
  <dc:creator>VCAA</dc:creator>
  <cp:keywords>VCE, Physics, Study Design, implementation, presentation</cp:keywords>
  <cp:lastModifiedBy>Anthony Norman</cp:lastModifiedBy>
  <cp:revision>232</cp:revision>
  <cp:lastPrinted>2022-07-19T00:29:12Z</cp:lastPrinted>
  <dcterms:created xsi:type="dcterms:W3CDTF">2021-01-14T10:55:21Z</dcterms:created>
  <dcterms:modified xsi:type="dcterms:W3CDTF">2022-08-04T00:59:12Z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0x0101008840106FE30D4F50BC61A726A7CA6E3800C6AB3851F4F88F40B98871D148B8EC2C</vt:lpwstr>
  </property>
</Properties>
</file>