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62" r:id="rId4"/>
    <p:sldId id="266" r:id="rId5"/>
    <p:sldId id="261" r:id="rId6"/>
  </p:sldIdLst>
  <p:sldSz cx="9144000" cy="6858000" type="screen4x3"/>
  <p:notesSz cx="6858000" cy="9144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E3"/>
    <a:srgbClr val="0099CC"/>
    <a:srgbClr val="306278"/>
    <a:srgbClr val="468EAE"/>
    <a:srgbClr val="646566"/>
    <a:srgbClr val="C0C0C0"/>
    <a:srgbClr val="75AEC7"/>
    <a:srgbClr val="777879"/>
    <a:srgbClr val="303132"/>
    <a:srgbClr val="2A5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5" d="100"/>
          <a:sy n="85" d="100"/>
        </p:scale>
        <p:origin x="-1234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138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2A6D20FD-8F03-4CD0-8EBE-BDFFACD302B2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5227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922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922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922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86DB27-C44E-42FC-8577-04AF19E06BB2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9700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245689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54801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19838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22853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26592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50836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58415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2944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2709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3008313" cy="8864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48680"/>
            <a:ext cx="5111750" cy="55774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61646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86814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 smtClean="0"/>
              <a:t> 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E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q"/>
        <a:defRPr sz="3000" b="1">
          <a:solidFill>
            <a:srgbClr val="30313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rgbClr val="30313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300">
          <a:solidFill>
            <a:srgbClr val="30313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victoriancurriculum.vcaa.vic.edu.au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victoriancurriculum.vcaa.vic.edu.au/static/docs/History%20structure%20annotation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mtClean="0"/>
              <a:t>Introducing History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13930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Victorian Curriculum F–10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4320480" cy="3962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sz="2000" b="0" dirty="0" smtClean="0"/>
              <a:t>Released in September 2015 as a central component of the Education State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000" b="0" dirty="0" smtClean="0"/>
              <a:t>Provides a stable foundation for the development and implementation of whole-school teaching and learning programs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000" b="0" dirty="0" smtClean="0"/>
              <a:t>The Victorian </a:t>
            </a:r>
            <a:r>
              <a:rPr lang="en-AU" sz="2000" b="0" dirty="0"/>
              <a:t>Curriculum </a:t>
            </a:r>
            <a:r>
              <a:rPr lang="en-AU" sz="2000" b="0" dirty="0" smtClean="0"/>
              <a:t>F–10 incorporates the Australian Curriculum and reflects Victorian priorities and standards</a:t>
            </a:r>
            <a:endParaRPr lang="en-AU" sz="2000" b="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013" y="2060848"/>
            <a:ext cx="4137467" cy="306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5445224"/>
            <a:ext cx="9036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>
                <a:latin typeface="+mn-lt"/>
                <a:hlinkClick r:id="rId3"/>
              </a:rPr>
              <a:t>http://victoriancurriculum.vcaa.vic.edu.au</a:t>
            </a:r>
            <a:r>
              <a:rPr lang="en-AU" sz="2000" dirty="0" smtClean="0">
                <a:latin typeface="+mn-lt"/>
                <a:hlinkClick r:id="rId3"/>
              </a:rPr>
              <a:t>/</a:t>
            </a:r>
            <a:r>
              <a:rPr lang="en-AU" sz="2000" dirty="0" smtClean="0">
                <a:latin typeface="+mn-lt"/>
              </a:rPr>
              <a:t> </a:t>
            </a:r>
            <a:endParaRPr lang="en-AU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39482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1143000"/>
          </a:xfrm>
        </p:spPr>
        <p:txBody>
          <a:bodyPr/>
          <a:lstStyle/>
          <a:p>
            <a:r>
              <a:rPr lang="en-AU" dirty="0" smtClean="0"/>
              <a:t>Aims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7772400" cy="3962400"/>
          </a:xfrm>
        </p:spPr>
        <p:txBody>
          <a:bodyPr/>
          <a:lstStyle/>
          <a:p>
            <a:pPr marL="0" indent="0">
              <a:buNone/>
            </a:pPr>
            <a:r>
              <a:rPr lang="en-US" sz="2000" b="0" dirty="0"/>
              <a:t>History aims to ensure that students develop: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interest </a:t>
            </a:r>
            <a:r>
              <a:rPr lang="en-US" sz="2000" b="0" dirty="0"/>
              <a:t>in, and enjoyment of, historical study for lifelong learning and work, including their capacity and willingness to be informed and active citizens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knowledge, understanding and appreciation of the past and the forces that shape societies, including Australian society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understanding and use of historical concepts and skills, including sequencing chronology, using historical sources as evidence, identifying continuity and change,  </a:t>
            </a:r>
            <a:r>
              <a:rPr lang="en-US" sz="2000" b="0" dirty="0" err="1"/>
              <a:t>analysing</a:t>
            </a:r>
            <a:r>
              <a:rPr lang="en-US" sz="2000" b="0" dirty="0"/>
              <a:t> cause and effect and determining historical significance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capacity to undertake historical inquiry, including skills in the analysis and use of sources, and in explanation and communication of arguments.</a:t>
            </a:r>
            <a:endParaRPr lang="en-AU" sz="2000" b="0" dirty="0"/>
          </a:p>
        </p:txBody>
      </p:sp>
    </p:spTree>
    <p:extLst>
      <p:ext uri="{BB962C8B-B14F-4D97-AF65-F5344CB8AC3E}">
        <p14:creationId xmlns:p14="http://schemas.microsoft.com/office/powerpoint/2010/main" val="171261889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04" y="476672"/>
            <a:ext cx="4680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>
                <a:solidFill>
                  <a:srgbClr val="0099E3"/>
                </a:solidFill>
                <a:latin typeface="+mj-lt"/>
                <a:ea typeface="+mj-ea"/>
                <a:cs typeface="+mj-cs"/>
              </a:rPr>
              <a:t>Structure: </a:t>
            </a:r>
            <a:r>
              <a:rPr lang="en-AU" sz="2000" b="1" dirty="0" smtClean="0">
                <a:solidFill>
                  <a:srgbClr val="0099E3"/>
                </a:solidFill>
                <a:latin typeface="+mn-lt"/>
              </a:rPr>
              <a:t>Strands and sub-strands</a:t>
            </a:r>
            <a:endParaRPr lang="en-AU" sz="2000" b="1" dirty="0">
              <a:solidFill>
                <a:srgbClr val="0099E3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68144" y="1268760"/>
            <a:ext cx="309634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>
                <a:solidFill>
                  <a:srgbClr val="0099E3"/>
                </a:solidFill>
                <a:latin typeface="+mj-lt"/>
                <a:ea typeface="+mj-ea"/>
                <a:cs typeface="+mj-cs"/>
              </a:rPr>
              <a:t>Achievement standards</a:t>
            </a:r>
          </a:p>
          <a:p>
            <a:endParaRPr lang="en-AU" sz="2000" b="1" dirty="0">
              <a:solidFill>
                <a:srgbClr val="0099E3"/>
              </a:solidFill>
              <a:latin typeface="+mj-lt"/>
              <a:ea typeface="+mj-ea"/>
              <a:cs typeface="+mj-c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The </a:t>
            </a:r>
            <a:r>
              <a:rPr lang="en-US" sz="2000" dirty="0">
                <a:latin typeface="+mn-lt"/>
              </a:rPr>
              <a:t>first achievement standard at Foundation – Level 2 and then at Levels 4, 6, 8 and 10. </a:t>
            </a:r>
            <a:endParaRPr lang="en-US" sz="200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A </a:t>
            </a:r>
            <a:r>
              <a:rPr lang="en-US" sz="2000" dirty="0">
                <a:latin typeface="+mn-lt"/>
              </a:rPr>
              <a:t>curriculum for students with disabilities is provided in this learning area.</a:t>
            </a:r>
            <a:endParaRPr lang="en-AU" sz="2000" dirty="0">
              <a:latin typeface="+mn-lt"/>
            </a:endParaRPr>
          </a:p>
          <a:p>
            <a:endParaRPr lang="en-AU" sz="2000" b="1" dirty="0" smtClean="0">
              <a:solidFill>
                <a:srgbClr val="0099E3"/>
              </a:solidFill>
              <a:latin typeface="+mj-lt"/>
              <a:ea typeface="+mj-ea"/>
              <a:cs typeface="+mj-cs"/>
            </a:endParaRPr>
          </a:p>
          <a:p>
            <a:r>
              <a:rPr lang="en-AU" sz="2000" b="1" dirty="0" smtClean="0">
                <a:solidFill>
                  <a:srgbClr val="0099E3"/>
                </a:solidFill>
                <a:latin typeface="+mj-lt"/>
                <a:ea typeface="+mj-ea"/>
                <a:cs typeface="+mj-cs"/>
              </a:rPr>
              <a:t> </a:t>
            </a:r>
            <a:endParaRPr lang="en-AU" sz="2000" b="1" dirty="0">
              <a:solidFill>
                <a:srgbClr val="0099E3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3808" y="0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Structure</a:t>
            </a:r>
            <a:endParaRPr lang="en-AU" sz="3200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08720"/>
            <a:ext cx="5256583" cy="5390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464441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1008112"/>
          </a:xfrm>
        </p:spPr>
        <p:txBody>
          <a:bodyPr/>
          <a:lstStyle/>
          <a:p>
            <a:r>
              <a:rPr lang="en-AU" dirty="0" smtClean="0"/>
              <a:t>Key messages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7772400" cy="41044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500" dirty="0" smtClean="0"/>
              <a:t>The curriculum is designed in two level bands of learning, not single levels as in AusVELS. This provides more flexibility when designing the teaching and learning programs. 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 smtClean="0"/>
              <a:t>The historical concepts and skills have been refined and been made more specific.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 smtClean="0"/>
              <a:t>The first achievement standard is at Level 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 smtClean="0"/>
              <a:t>New </a:t>
            </a:r>
            <a:r>
              <a:rPr lang="en-US" sz="1500" dirty="0"/>
              <a:t>content </a:t>
            </a:r>
            <a:r>
              <a:rPr lang="en-US" sz="1500" dirty="0" smtClean="0"/>
              <a:t>description display for Levels </a:t>
            </a:r>
            <a:r>
              <a:rPr lang="en-US" sz="1500" dirty="0" smtClean="0"/>
              <a:t>7–10</a:t>
            </a:r>
            <a:endParaRPr lang="en-US" sz="1500" dirty="0"/>
          </a:p>
          <a:p>
            <a:pPr marL="400050" lvl="1" indent="0">
              <a:buNone/>
            </a:pPr>
            <a:r>
              <a:rPr lang="en-US" sz="1500" b="0" dirty="0"/>
              <a:t>In the </a:t>
            </a:r>
            <a:r>
              <a:rPr lang="en-US" sz="1500" b="0" dirty="0" smtClean="0"/>
              <a:t>Historical Knowledge </a:t>
            </a:r>
            <a:r>
              <a:rPr lang="en-US" sz="1500" b="0" dirty="0"/>
              <a:t>strand levels </a:t>
            </a:r>
            <a:r>
              <a:rPr lang="en-US" sz="1500" b="0" dirty="0" smtClean="0"/>
              <a:t>7-8 </a:t>
            </a:r>
            <a:r>
              <a:rPr lang="en-US" sz="1500" b="0" dirty="0"/>
              <a:t>and 9-10, teachers </a:t>
            </a:r>
            <a:r>
              <a:rPr lang="en-US" sz="1500" b="0" dirty="0" smtClean="0"/>
              <a:t>will find </a:t>
            </a:r>
            <a:r>
              <a:rPr lang="en-US" sz="1500" b="0" dirty="0"/>
              <a:t>a set of </a:t>
            </a:r>
            <a:r>
              <a:rPr lang="en-US" sz="1500" b="0" dirty="0" smtClean="0"/>
              <a:t>common content </a:t>
            </a:r>
            <a:r>
              <a:rPr lang="en-US" sz="1500" b="0" dirty="0"/>
              <a:t>descriptions </a:t>
            </a:r>
            <a:r>
              <a:rPr lang="en-US" sz="1500" b="0" dirty="0" smtClean="0"/>
              <a:t>that apply </a:t>
            </a:r>
            <a:r>
              <a:rPr lang="en-US" sz="1500" b="0" dirty="0"/>
              <a:t>to a range of </a:t>
            </a:r>
            <a:r>
              <a:rPr lang="en-US" sz="1500" b="0" dirty="0" smtClean="0"/>
              <a:t>context choices.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 smtClean="0"/>
              <a:t>Displaying elaborations for Levels </a:t>
            </a:r>
            <a:r>
              <a:rPr lang="en-US" sz="1500" dirty="0" smtClean="0"/>
              <a:t>7–10</a:t>
            </a:r>
          </a:p>
          <a:p>
            <a:pPr marL="400050" lvl="1" indent="0">
              <a:buNone/>
            </a:pPr>
            <a:r>
              <a:rPr lang="en-US" sz="1500" b="0" dirty="0" smtClean="0"/>
              <a:t>In the Historical Knowledge strand in levels 7-8 and 9-10, teachers will elect to show or hide elaborations related to their context choice.</a:t>
            </a:r>
          </a:p>
          <a:p>
            <a:pPr marL="400050" lvl="1" indent="0">
              <a:buNone/>
            </a:pPr>
            <a:r>
              <a:rPr lang="en-US" sz="1500" b="0" dirty="0" smtClean="0"/>
              <a:t>An </a:t>
            </a:r>
            <a:r>
              <a:rPr lang="en-US" sz="1500" b="0" dirty="0" smtClean="0"/>
              <a:t>annotated example is </a:t>
            </a:r>
            <a:r>
              <a:rPr lang="en-US" sz="1500" b="0" dirty="0"/>
              <a:t>available here: </a:t>
            </a:r>
            <a:r>
              <a:rPr lang="en-US" sz="1500" b="0" dirty="0">
                <a:hlinkClick r:id="rId2"/>
              </a:rPr>
              <a:t>http://</a:t>
            </a:r>
            <a:r>
              <a:rPr lang="en-US" sz="1500" b="0" dirty="0" smtClean="0">
                <a:hlinkClick r:id="rId2"/>
              </a:rPr>
              <a:t>victoriancurriculum.vcaa.vic.edu.au/static/docs/History%20structure%20annotation.pdf</a:t>
            </a:r>
            <a:r>
              <a:rPr lang="en-US" sz="1500" b="0" dirty="0" smtClean="0"/>
              <a:t> </a:t>
            </a:r>
            <a:endParaRPr lang="en-US" sz="1500" b="0" dirty="0" smtClean="0"/>
          </a:p>
          <a:p>
            <a:pPr marL="400050" lvl="1" indent="0">
              <a:buNone/>
            </a:pPr>
            <a:endParaRPr lang="en-US" sz="1500" b="0" dirty="0" smtClean="0"/>
          </a:p>
          <a:p>
            <a:pPr marL="0" indent="0">
              <a:buNone/>
            </a:pPr>
            <a:r>
              <a:rPr lang="en-US" sz="1500" dirty="0">
                <a:solidFill>
                  <a:srgbClr val="0099E3"/>
                </a:solidFill>
              </a:rPr>
              <a:t>Reporting progress in History</a:t>
            </a:r>
          </a:p>
          <a:p>
            <a:pPr marL="0" indent="0">
              <a:buNone/>
            </a:pPr>
            <a:r>
              <a:rPr lang="en-US" sz="1500" b="0" dirty="0"/>
              <a:t>These changes do cause a break in reporting data and student progress as the teaching program moves from AusVELS History to the Victorian Curriculum F–10 </a:t>
            </a:r>
            <a:r>
              <a:rPr lang="en-AU" sz="1500" b="0" dirty="0"/>
              <a:t>History</a:t>
            </a:r>
            <a:endParaRPr lang="en-AU" sz="1500" dirty="0"/>
          </a:p>
          <a:p>
            <a:pPr marL="0" indent="0">
              <a:buNone/>
            </a:pPr>
            <a:endParaRPr lang="en-AU" sz="1600" b="0" dirty="0"/>
          </a:p>
        </p:txBody>
      </p:sp>
    </p:spTree>
    <p:extLst>
      <p:ext uri="{BB962C8B-B14F-4D97-AF65-F5344CB8AC3E}">
        <p14:creationId xmlns:p14="http://schemas.microsoft.com/office/powerpoint/2010/main" val="260130229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F10 PPT Template">
  <a:themeElements>
    <a:clrScheme name="VCAA">
      <a:dk1>
        <a:sysClr val="windowText" lastClr="000000"/>
      </a:dk1>
      <a:lt1>
        <a:sysClr val="window" lastClr="FFFFFF"/>
      </a:lt1>
      <a:dk2>
        <a:srgbClr val="999999"/>
      </a:dk2>
      <a:lt2>
        <a:srgbClr val="0099E3"/>
      </a:lt2>
      <a:accent1>
        <a:srgbClr val="517AB8"/>
      </a:accent1>
      <a:accent2>
        <a:srgbClr val="C6006F"/>
      </a:accent2>
      <a:accent3>
        <a:srgbClr val="F16D9A"/>
      </a:accent3>
      <a:accent4>
        <a:srgbClr val="8DC63F"/>
      </a:accent4>
      <a:accent5>
        <a:srgbClr val="FFC700"/>
      </a:accent5>
      <a:accent6>
        <a:srgbClr val="F78E1E"/>
      </a:accent6>
      <a:hlink>
        <a:srgbClr val="7F3F98"/>
      </a:hlink>
      <a:folHlink>
        <a:srgbClr val="00336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StartDate xmlns="http://schemas.microsoft.com/sharepoint/v3" xsi:nil="true"/>
    <PublishingExpirationDate xmlns="http://schemas.microsoft.com/sharepoint/v3" xsi:nil="true"/>
    <DEECD_Expired xmlns="http://schemas.microsoft.com/sharepoint/v3">false</DEECD_Expire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A2A11A40BE9045AE22BD0150786171" ma:contentTypeVersion="2" ma:contentTypeDescription="Create a new document." ma:contentTypeScope="" ma:versionID="a30143d08fe7ba904f479db3a82dc8d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2b686e5b4d9b38ce3c7d81e5cb6e22f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1:DEECD_Expir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  <xsd:element name="DEECD_Expired" ma:index="10" nillable="true" ma:displayName="Expired" ma:default="0" ma:internalName="DEECD_Expired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1100D4-AF9E-4727-8D29-C00AA828E508}"/>
</file>

<file path=customXml/itemProps2.xml><?xml version="1.0" encoding="utf-8"?>
<ds:datastoreItem xmlns:ds="http://schemas.openxmlformats.org/officeDocument/2006/customXml" ds:itemID="{9934F970-FEE2-432A-99FF-F56A72D8DB44}"/>
</file>

<file path=customXml/itemProps3.xml><?xml version="1.0" encoding="utf-8"?>
<ds:datastoreItem xmlns:ds="http://schemas.openxmlformats.org/officeDocument/2006/customXml" ds:itemID="{A5E3799E-2CC0-4CBC-9A34-AC23F9EAE84F}"/>
</file>

<file path=docProps/app.xml><?xml version="1.0" encoding="utf-8"?>
<Properties xmlns="http://schemas.openxmlformats.org/officeDocument/2006/extended-properties" xmlns:vt="http://schemas.openxmlformats.org/officeDocument/2006/docPropsVTypes">
  <Template>F10 PPT Template</Template>
  <TotalTime>42</TotalTime>
  <Words>362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F10 PPT Template</vt:lpstr>
      <vt:lpstr>Introducing History</vt:lpstr>
      <vt:lpstr>Victorian Curriculum F–10</vt:lpstr>
      <vt:lpstr>Aims</vt:lpstr>
      <vt:lpstr>PowerPoint Presentation</vt:lpstr>
      <vt:lpstr>Key messages</vt:lpstr>
    </vt:vector>
  </TitlesOfParts>
  <Company>Victorian Curriculum and Assessment Authority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History</dc:title>
  <dc:creator>Fisher, Peter P</dc:creator>
  <cp:keywords>History, powerpoint</cp:keywords>
  <cp:lastModifiedBy>Fisher, Peter P</cp:lastModifiedBy>
  <cp:revision>7</cp:revision>
  <dcterms:created xsi:type="dcterms:W3CDTF">2016-01-15T00:02:13Z</dcterms:created>
  <dcterms:modified xsi:type="dcterms:W3CDTF">2016-01-19T04:20:38Z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ECD_Author">
    <vt:lpwstr>25;#VCAA|ae0180aa-7478-4220-a827-32d8158f8b8e</vt:lpwstr>
  </property>
  <property fmtid="{D5CDD505-2E9C-101B-9397-08002B2CF9AE}" pid="3" name="DEECD_SubjectCategory">
    <vt:lpwstr/>
  </property>
  <property fmtid="{D5CDD505-2E9C-101B-9397-08002B2CF9AE}" pid="4" name="ContentTypeId">
    <vt:lpwstr>0x0101007BA2A11A40BE9045AE22BD0150786171</vt:lpwstr>
  </property>
  <property fmtid="{D5CDD505-2E9C-101B-9397-08002B2CF9AE}" pid="5" name="DEECD_ItemType">
    <vt:lpwstr>40;#Page|eb523acf-a821-456c-a76b-7607578309d7</vt:lpwstr>
  </property>
  <property fmtid="{D5CDD505-2E9C-101B-9397-08002B2CF9AE}" pid="6" name="DEECD_Audience">
    <vt:lpwstr/>
  </property>
</Properties>
</file>