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7" r:id="rId5"/>
  </p:sldMasterIdLst>
  <p:notesMasterIdLst>
    <p:notesMasterId r:id="rId29"/>
  </p:notesMasterIdLst>
  <p:handoutMasterIdLst>
    <p:handoutMasterId r:id="rId30"/>
  </p:handoutMasterIdLst>
  <p:sldIdLst>
    <p:sldId id="257" r:id="rId6"/>
    <p:sldId id="3601" r:id="rId7"/>
    <p:sldId id="3592" r:id="rId8"/>
    <p:sldId id="3573" r:id="rId9"/>
    <p:sldId id="270" r:id="rId10"/>
    <p:sldId id="3603" r:id="rId11"/>
    <p:sldId id="3574" r:id="rId12"/>
    <p:sldId id="323" r:id="rId13"/>
    <p:sldId id="351" r:id="rId14"/>
    <p:sldId id="3587" r:id="rId15"/>
    <p:sldId id="3585" r:id="rId16"/>
    <p:sldId id="346" r:id="rId17"/>
    <p:sldId id="350" r:id="rId18"/>
    <p:sldId id="3576" r:id="rId19"/>
    <p:sldId id="3582" r:id="rId20"/>
    <p:sldId id="3583" r:id="rId21"/>
    <p:sldId id="3581" r:id="rId22"/>
    <p:sldId id="3577" r:id="rId23"/>
    <p:sldId id="3572" r:id="rId24"/>
    <p:sldId id="3584" r:id="rId25"/>
    <p:sldId id="3600" r:id="rId26"/>
    <p:sldId id="3599" r:id="rId27"/>
    <p:sldId id="3602" r:id="rId28"/>
  </p:sldIdLst>
  <p:sldSz cx="9144000" cy="5143500" type="screen16x9"/>
  <p:notesSz cx="6797675" cy="9926638"/>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B2E0615-6872-1F94-9ACB-554E4C49846F}" name="Gerard Martin" initials="GM" userId="S::Gerard.Martin@education.vic.gov.au::e9f9b273-540f-4c06-b576-509b9b4df5df" providerId="AD"/>
  <p188:author id="{2311C42A-83FC-CBDA-D53D-AAF3438B28BF}" name="Leyna Buller" initials="LB" userId="S::Leyna.Buller@education.vic.gov.au::e94fca93-c6c3-486a-9420-b2ab07bdfd8f" providerId="AD"/>
  <p188:author id="{30F9842D-2CE1-2935-F1EF-0CE7282A1BC2}" name="Georgina Garner" initials="GG" userId="S::Georgina.Garner@education.vic.gov.au::7ff3327b-0d08-4085-85f1-001ffb6700d6" providerId="AD"/>
  <p188:author id="{8A83543E-1735-0515-BD37-EFFF64693BE8}" name="Gerard Martin" initials="GM" userId="S::gerard.martin@education.vic.gov.au::e9f9b273-540f-4c06-b576-509b9b4df5df" providerId="AD"/>
  <p188:author id="{D7CA2347-D421-D9ED-3E5A-88A842F06C10}" name="Samantha Little" initials="SL" userId="S::SamanthaMaree.Little@education.vic.gov.au::b084ce39-cc75-4a9e-8d0e-d591f40ed57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03132"/>
    <a:srgbClr val="0099E3"/>
    <a:srgbClr val="003D58"/>
    <a:srgbClr val="0099CC"/>
    <a:srgbClr val="306278"/>
    <a:srgbClr val="468EAE"/>
    <a:srgbClr val="646566"/>
    <a:srgbClr val="C0C0C0"/>
    <a:srgbClr val="75AEC7"/>
    <a:srgbClr val="7778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40" autoAdjust="0"/>
  </p:normalViewPr>
  <p:slideViewPr>
    <p:cSldViewPr snapToGrid="0">
      <p:cViewPr varScale="1">
        <p:scale>
          <a:sx n="133" d="100"/>
          <a:sy n="133" d="100"/>
        </p:scale>
        <p:origin x="984" y="114"/>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microsoft.com/office/2018/10/relationships/authors" Target="authors.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670521-FBBF-440C-96F1-C3F97F7795C0}"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n-AU"/>
        </a:p>
      </dgm:t>
    </dgm:pt>
    <dgm:pt modelId="{A66D6621-4756-4855-AF5D-A35A90EDABC2}">
      <dgm:prSet phldrT="[Text]"/>
      <dgm:spPr/>
      <dgm:t>
        <a:bodyPr/>
        <a:lstStyle/>
        <a:p>
          <a:r>
            <a:rPr lang="en-AU"/>
            <a:t>Familiarisation</a:t>
          </a:r>
        </a:p>
      </dgm:t>
    </dgm:pt>
    <dgm:pt modelId="{A12950ED-83B2-4959-BB93-CAC3A600C031}" type="parTrans" cxnId="{05A454E9-C286-40D4-92D0-11E17C704F99}">
      <dgm:prSet/>
      <dgm:spPr/>
      <dgm:t>
        <a:bodyPr/>
        <a:lstStyle/>
        <a:p>
          <a:endParaRPr lang="en-AU"/>
        </a:p>
      </dgm:t>
    </dgm:pt>
    <dgm:pt modelId="{470623B0-CE36-4145-80CD-1FE49B4B683A}" type="sibTrans" cxnId="{05A454E9-C286-40D4-92D0-11E17C704F99}">
      <dgm:prSet/>
      <dgm:spPr/>
      <dgm:t>
        <a:bodyPr/>
        <a:lstStyle/>
        <a:p>
          <a:endParaRPr lang="en-AU"/>
        </a:p>
      </dgm:t>
    </dgm:pt>
    <dgm:pt modelId="{AF86F813-8092-464F-9E29-F720E9E7E52F}">
      <dgm:prSet phldrT="[Text]"/>
      <dgm:spPr/>
      <dgm:t>
        <a:bodyPr/>
        <a:lstStyle/>
        <a:p>
          <a:pPr rtl="0"/>
          <a:r>
            <a:rPr lang="en-AU"/>
            <a:t>Professional learning</a:t>
          </a:r>
          <a:r>
            <a:rPr lang="en-AU">
              <a:latin typeface="Arial"/>
            </a:rPr>
            <a:t> </a:t>
          </a:r>
          <a:endParaRPr lang="en-AU"/>
        </a:p>
      </dgm:t>
    </dgm:pt>
    <dgm:pt modelId="{1BB2D10E-3F03-4353-A0DD-85A9013A3BEE}" type="parTrans" cxnId="{AF793ABA-7D29-42F2-9935-2BB13552148B}">
      <dgm:prSet/>
      <dgm:spPr/>
      <dgm:t>
        <a:bodyPr/>
        <a:lstStyle/>
        <a:p>
          <a:endParaRPr lang="en-AU"/>
        </a:p>
      </dgm:t>
    </dgm:pt>
    <dgm:pt modelId="{BAB88D4C-04A6-42EC-AB76-7B8673D126D8}" type="sibTrans" cxnId="{AF793ABA-7D29-42F2-9935-2BB13552148B}">
      <dgm:prSet/>
      <dgm:spPr/>
      <dgm:t>
        <a:bodyPr/>
        <a:lstStyle/>
        <a:p>
          <a:endParaRPr lang="en-AU"/>
        </a:p>
      </dgm:t>
    </dgm:pt>
    <dgm:pt modelId="{5D75192F-B8B6-472C-8E95-5199234AD48A}">
      <dgm:prSet phldrT="[Text]"/>
      <dgm:spPr/>
      <dgm:t>
        <a:bodyPr/>
        <a:lstStyle/>
        <a:p>
          <a:r>
            <a:rPr lang="en-AU"/>
            <a:t>Support resources and </a:t>
          </a:r>
          <a:r>
            <a:rPr lang="en-AU">
              <a:latin typeface="Arial"/>
            </a:rPr>
            <a:t>artefacts</a:t>
          </a:r>
          <a:endParaRPr lang="en-AU"/>
        </a:p>
      </dgm:t>
    </dgm:pt>
    <dgm:pt modelId="{5E795A1D-1B79-4137-B445-7B0C58B49ED2}" type="parTrans" cxnId="{039396FE-BFAD-4E9C-9DE9-9B6E8F2A6E42}">
      <dgm:prSet/>
      <dgm:spPr/>
      <dgm:t>
        <a:bodyPr/>
        <a:lstStyle/>
        <a:p>
          <a:endParaRPr lang="en-AU"/>
        </a:p>
      </dgm:t>
    </dgm:pt>
    <dgm:pt modelId="{795EC88C-DE73-4A76-83BF-0EC4631F08A9}" type="sibTrans" cxnId="{039396FE-BFAD-4E9C-9DE9-9B6E8F2A6E42}">
      <dgm:prSet/>
      <dgm:spPr/>
      <dgm:t>
        <a:bodyPr/>
        <a:lstStyle/>
        <a:p>
          <a:endParaRPr lang="en-AU"/>
        </a:p>
      </dgm:t>
    </dgm:pt>
    <dgm:pt modelId="{DEBD8AE9-FF15-4A30-BBBF-6B974E64D8DA}" type="pres">
      <dgm:prSet presAssocID="{4F670521-FBBF-440C-96F1-C3F97F7795C0}" presName="hierChild1" presStyleCnt="0">
        <dgm:presLayoutVars>
          <dgm:orgChart val="1"/>
          <dgm:chPref val="1"/>
          <dgm:dir/>
          <dgm:animOne val="branch"/>
          <dgm:animLvl val="lvl"/>
          <dgm:resizeHandles/>
        </dgm:presLayoutVars>
      </dgm:prSet>
      <dgm:spPr/>
    </dgm:pt>
    <dgm:pt modelId="{F5FD735D-8220-4E54-A0CF-2515AE788039}" type="pres">
      <dgm:prSet presAssocID="{A66D6621-4756-4855-AF5D-A35A90EDABC2}" presName="hierRoot1" presStyleCnt="0">
        <dgm:presLayoutVars>
          <dgm:hierBranch val="init"/>
        </dgm:presLayoutVars>
      </dgm:prSet>
      <dgm:spPr/>
    </dgm:pt>
    <dgm:pt modelId="{0EBAAEEF-AA3F-4A6E-A075-1700CBFDCAD6}" type="pres">
      <dgm:prSet presAssocID="{A66D6621-4756-4855-AF5D-A35A90EDABC2}" presName="rootComposite1" presStyleCnt="0"/>
      <dgm:spPr/>
    </dgm:pt>
    <dgm:pt modelId="{EFB01040-F163-4D11-8837-022A4B2BBA39}" type="pres">
      <dgm:prSet presAssocID="{A66D6621-4756-4855-AF5D-A35A90EDABC2}" presName="rootText1" presStyleLbl="node0" presStyleIdx="0" presStyleCnt="1">
        <dgm:presLayoutVars>
          <dgm:chPref val="3"/>
        </dgm:presLayoutVars>
      </dgm:prSet>
      <dgm:spPr/>
    </dgm:pt>
    <dgm:pt modelId="{F4AEF4F6-FEDB-4F4D-8D88-0EB084EBAEB9}" type="pres">
      <dgm:prSet presAssocID="{A66D6621-4756-4855-AF5D-A35A90EDABC2}" presName="rootConnector1" presStyleLbl="node1" presStyleIdx="0" presStyleCnt="0"/>
      <dgm:spPr/>
    </dgm:pt>
    <dgm:pt modelId="{01F89D7F-D315-4D24-A59A-D67751B1996F}" type="pres">
      <dgm:prSet presAssocID="{A66D6621-4756-4855-AF5D-A35A90EDABC2}" presName="hierChild2" presStyleCnt="0"/>
      <dgm:spPr/>
    </dgm:pt>
    <dgm:pt modelId="{56810809-F3AB-44D5-B4F4-9DB8E6D21748}" type="pres">
      <dgm:prSet presAssocID="{1BB2D10E-3F03-4353-A0DD-85A9013A3BEE}" presName="Name37" presStyleLbl="parChTrans1D2" presStyleIdx="0" presStyleCnt="2"/>
      <dgm:spPr/>
    </dgm:pt>
    <dgm:pt modelId="{B385B61B-14D9-4458-A97C-327D03CA0F89}" type="pres">
      <dgm:prSet presAssocID="{AF86F813-8092-464F-9E29-F720E9E7E52F}" presName="hierRoot2" presStyleCnt="0">
        <dgm:presLayoutVars>
          <dgm:hierBranch val="init"/>
        </dgm:presLayoutVars>
      </dgm:prSet>
      <dgm:spPr/>
    </dgm:pt>
    <dgm:pt modelId="{58CDBC15-0E7B-41FB-9CC9-35D3CD7D930C}" type="pres">
      <dgm:prSet presAssocID="{AF86F813-8092-464F-9E29-F720E9E7E52F}" presName="rootComposite" presStyleCnt="0"/>
      <dgm:spPr/>
    </dgm:pt>
    <dgm:pt modelId="{D642C65D-D420-4F28-93A1-4E2723DFB8DF}" type="pres">
      <dgm:prSet presAssocID="{AF86F813-8092-464F-9E29-F720E9E7E52F}" presName="rootText" presStyleLbl="node2" presStyleIdx="0" presStyleCnt="2">
        <dgm:presLayoutVars>
          <dgm:chPref val="3"/>
        </dgm:presLayoutVars>
      </dgm:prSet>
      <dgm:spPr/>
    </dgm:pt>
    <dgm:pt modelId="{8A74F684-E848-435F-9EC8-1797AB47E736}" type="pres">
      <dgm:prSet presAssocID="{AF86F813-8092-464F-9E29-F720E9E7E52F}" presName="rootConnector" presStyleLbl="node2" presStyleIdx="0" presStyleCnt="2"/>
      <dgm:spPr/>
    </dgm:pt>
    <dgm:pt modelId="{44FEDD0E-ECD1-4307-9F6B-CDE32778D201}" type="pres">
      <dgm:prSet presAssocID="{AF86F813-8092-464F-9E29-F720E9E7E52F}" presName="hierChild4" presStyleCnt="0"/>
      <dgm:spPr/>
    </dgm:pt>
    <dgm:pt modelId="{4E5A2E5F-265E-43A9-A682-F934C29442B8}" type="pres">
      <dgm:prSet presAssocID="{AF86F813-8092-464F-9E29-F720E9E7E52F}" presName="hierChild5" presStyleCnt="0"/>
      <dgm:spPr/>
    </dgm:pt>
    <dgm:pt modelId="{E374E068-AF85-46C0-9291-4863147511C7}" type="pres">
      <dgm:prSet presAssocID="{5E795A1D-1B79-4137-B445-7B0C58B49ED2}" presName="Name37" presStyleLbl="parChTrans1D2" presStyleIdx="1" presStyleCnt="2"/>
      <dgm:spPr/>
    </dgm:pt>
    <dgm:pt modelId="{47AF8483-5754-480C-8867-4706D7A5F5CC}" type="pres">
      <dgm:prSet presAssocID="{5D75192F-B8B6-472C-8E95-5199234AD48A}" presName="hierRoot2" presStyleCnt="0">
        <dgm:presLayoutVars>
          <dgm:hierBranch val="init"/>
        </dgm:presLayoutVars>
      </dgm:prSet>
      <dgm:spPr/>
    </dgm:pt>
    <dgm:pt modelId="{DAD09170-606E-49AF-BA55-AB21AF931CB3}" type="pres">
      <dgm:prSet presAssocID="{5D75192F-B8B6-472C-8E95-5199234AD48A}" presName="rootComposite" presStyleCnt="0"/>
      <dgm:spPr/>
    </dgm:pt>
    <dgm:pt modelId="{27D153A7-9F95-4FA3-9D67-120AA7D24B99}" type="pres">
      <dgm:prSet presAssocID="{5D75192F-B8B6-472C-8E95-5199234AD48A}" presName="rootText" presStyleLbl="node2" presStyleIdx="1" presStyleCnt="2">
        <dgm:presLayoutVars>
          <dgm:chPref val="3"/>
        </dgm:presLayoutVars>
      </dgm:prSet>
      <dgm:spPr/>
    </dgm:pt>
    <dgm:pt modelId="{1DCC4A96-8C28-479D-B38F-B92A7FD3F78B}" type="pres">
      <dgm:prSet presAssocID="{5D75192F-B8B6-472C-8E95-5199234AD48A}" presName="rootConnector" presStyleLbl="node2" presStyleIdx="1" presStyleCnt="2"/>
      <dgm:spPr/>
    </dgm:pt>
    <dgm:pt modelId="{36A519CC-5EF7-498F-94B6-40435EE7148A}" type="pres">
      <dgm:prSet presAssocID="{5D75192F-B8B6-472C-8E95-5199234AD48A}" presName="hierChild4" presStyleCnt="0"/>
      <dgm:spPr/>
    </dgm:pt>
    <dgm:pt modelId="{86C5473C-21FD-44A8-8110-26AF0841785C}" type="pres">
      <dgm:prSet presAssocID="{5D75192F-B8B6-472C-8E95-5199234AD48A}" presName="hierChild5" presStyleCnt="0"/>
      <dgm:spPr/>
    </dgm:pt>
    <dgm:pt modelId="{5F16812C-CF73-4B15-84E6-F233D4975673}" type="pres">
      <dgm:prSet presAssocID="{A66D6621-4756-4855-AF5D-A35A90EDABC2}" presName="hierChild3" presStyleCnt="0"/>
      <dgm:spPr/>
    </dgm:pt>
  </dgm:ptLst>
  <dgm:cxnLst>
    <dgm:cxn modelId="{BE778E38-6588-45B5-8FCC-AB143DE1470F}" type="presOf" srcId="{5D75192F-B8B6-472C-8E95-5199234AD48A}" destId="{27D153A7-9F95-4FA3-9D67-120AA7D24B99}" srcOrd="0" destOrd="0" presId="urn:microsoft.com/office/officeart/2005/8/layout/orgChart1"/>
    <dgm:cxn modelId="{0949E142-5DD5-4B57-B4AB-A24EC8938E8F}" type="presOf" srcId="{AF86F813-8092-464F-9E29-F720E9E7E52F}" destId="{8A74F684-E848-435F-9EC8-1797AB47E736}" srcOrd="1" destOrd="0" presId="urn:microsoft.com/office/officeart/2005/8/layout/orgChart1"/>
    <dgm:cxn modelId="{21D3CB48-393B-4319-A17E-CFB516AC82E7}" type="presOf" srcId="{4F670521-FBBF-440C-96F1-C3F97F7795C0}" destId="{DEBD8AE9-FF15-4A30-BBBF-6B974E64D8DA}" srcOrd="0" destOrd="0" presId="urn:microsoft.com/office/officeart/2005/8/layout/orgChart1"/>
    <dgm:cxn modelId="{EC579A49-C107-4066-9A36-5F5A352EC20E}" type="presOf" srcId="{AF86F813-8092-464F-9E29-F720E9E7E52F}" destId="{D642C65D-D420-4F28-93A1-4E2723DFB8DF}" srcOrd="0" destOrd="0" presId="urn:microsoft.com/office/officeart/2005/8/layout/orgChart1"/>
    <dgm:cxn modelId="{AE0C584B-4BD6-4F8F-93CF-6BD536FF919C}" type="presOf" srcId="{5E795A1D-1B79-4137-B445-7B0C58B49ED2}" destId="{E374E068-AF85-46C0-9291-4863147511C7}" srcOrd="0" destOrd="0" presId="urn:microsoft.com/office/officeart/2005/8/layout/orgChart1"/>
    <dgm:cxn modelId="{5672DF7B-8235-4583-83F0-6975A58C2AC3}" type="presOf" srcId="{A66D6621-4756-4855-AF5D-A35A90EDABC2}" destId="{EFB01040-F163-4D11-8837-022A4B2BBA39}" srcOrd="0" destOrd="0" presId="urn:microsoft.com/office/officeart/2005/8/layout/orgChart1"/>
    <dgm:cxn modelId="{A32078AE-D51B-4886-A240-D8CED0A68EAF}" type="presOf" srcId="{1BB2D10E-3F03-4353-A0DD-85A9013A3BEE}" destId="{56810809-F3AB-44D5-B4F4-9DB8E6D21748}" srcOrd="0" destOrd="0" presId="urn:microsoft.com/office/officeart/2005/8/layout/orgChart1"/>
    <dgm:cxn modelId="{AF793ABA-7D29-42F2-9935-2BB13552148B}" srcId="{A66D6621-4756-4855-AF5D-A35A90EDABC2}" destId="{AF86F813-8092-464F-9E29-F720E9E7E52F}" srcOrd="0" destOrd="0" parTransId="{1BB2D10E-3F03-4353-A0DD-85A9013A3BEE}" sibTransId="{BAB88D4C-04A6-42EC-AB76-7B8673D126D8}"/>
    <dgm:cxn modelId="{05A454E9-C286-40D4-92D0-11E17C704F99}" srcId="{4F670521-FBBF-440C-96F1-C3F97F7795C0}" destId="{A66D6621-4756-4855-AF5D-A35A90EDABC2}" srcOrd="0" destOrd="0" parTransId="{A12950ED-83B2-4959-BB93-CAC3A600C031}" sibTransId="{470623B0-CE36-4145-80CD-1FE49B4B683A}"/>
    <dgm:cxn modelId="{4E3640FC-21F7-4B58-9821-29B7DEF0B0D0}" type="presOf" srcId="{5D75192F-B8B6-472C-8E95-5199234AD48A}" destId="{1DCC4A96-8C28-479D-B38F-B92A7FD3F78B}" srcOrd="1" destOrd="0" presId="urn:microsoft.com/office/officeart/2005/8/layout/orgChart1"/>
    <dgm:cxn modelId="{039396FE-BFAD-4E9C-9DE9-9B6E8F2A6E42}" srcId="{A66D6621-4756-4855-AF5D-A35A90EDABC2}" destId="{5D75192F-B8B6-472C-8E95-5199234AD48A}" srcOrd="1" destOrd="0" parTransId="{5E795A1D-1B79-4137-B445-7B0C58B49ED2}" sibTransId="{795EC88C-DE73-4A76-83BF-0EC4631F08A9}"/>
    <dgm:cxn modelId="{589D1BFF-1E3E-459D-ACC7-B044BA67648D}" type="presOf" srcId="{A66D6621-4756-4855-AF5D-A35A90EDABC2}" destId="{F4AEF4F6-FEDB-4F4D-8D88-0EB084EBAEB9}" srcOrd="1" destOrd="0" presId="urn:microsoft.com/office/officeart/2005/8/layout/orgChart1"/>
    <dgm:cxn modelId="{E82F386E-E137-402A-B70A-191F12C7C105}" type="presParOf" srcId="{DEBD8AE9-FF15-4A30-BBBF-6B974E64D8DA}" destId="{F5FD735D-8220-4E54-A0CF-2515AE788039}" srcOrd="0" destOrd="0" presId="urn:microsoft.com/office/officeart/2005/8/layout/orgChart1"/>
    <dgm:cxn modelId="{0F770F6C-BA35-48D2-83D1-95D3C7C1040B}" type="presParOf" srcId="{F5FD735D-8220-4E54-A0CF-2515AE788039}" destId="{0EBAAEEF-AA3F-4A6E-A075-1700CBFDCAD6}" srcOrd="0" destOrd="0" presId="urn:microsoft.com/office/officeart/2005/8/layout/orgChart1"/>
    <dgm:cxn modelId="{3F1A1F11-A418-440D-92E5-57B37EDDD051}" type="presParOf" srcId="{0EBAAEEF-AA3F-4A6E-A075-1700CBFDCAD6}" destId="{EFB01040-F163-4D11-8837-022A4B2BBA39}" srcOrd="0" destOrd="0" presId="urn:microsoft.com/office/officeart/2005/8/layout/orgChart1"/>
    <dgm:cxn modelId="{41C9633D-374E-4B57-987D-2F0A69B08B2A}" type="presParOf" srcId="{0EBAAEEF-AA3F-4A6E-A075-1700CBFDCAD6}" destId="{F4AEF4F6-FEDB-4F4D-8D88-0EB084EBAEB9}" srcOrd="1" destOrd="0" presId="urn:microsoft.com/office/officeart/2005/8/layout/orgChart1"/>
    <dgm:cxn modelId="{AE6FEEE9-8464-4E8C-9B36-BFBD533856EF}" type="presParOf" srcId="{F5FD735D-8220-4E54-A0CF-2515AE788039}" destId="{01F89D7F-D315-4D24-A59A-D67751B1996F}" srcOrd="1" destOrd="0" presId="urn:microsoft.com/office/officeart/2005/8/layout/orgChart1"/>
    <dgm:cxn modelId="{914E497F-FFB5-418A-A217-C6C0D1F9AA3B}" type="presParOf" srcId="{01F89D7F-D315-4D24-A59A-D67751B1996F}" destId="{56810809-F3AB-44D5-B4F4-9DB8E6D21748}" srcOrd="0" destOrd="0" presId="urn:microsoft.com/office/officeart/2005/8/layout/orgChart1"/>
    <dgm:cxn modelId="{F45CE7E0-AA61-488A-8D95-2DB6C91E01A3}" type="presParOf" srcId="{01F89D7F-D315-4D24-A59A-D67751B1996F}" destId="{B385B61B-14D9-4458-A97C-327D03CA0F89}" srcOrd="1" destOrd="0" presId="urn:microsoft.com/office/officeart/2005/8/layout/orgChart1"/>
    <dgm:cxn modelId="{A3D9B2AD-4C93-4701-9B28-9499CD0C182C}" type="presParOf" srcId="{B385B61B-14D9-4458-A97C-327D03CA0F89}" destId="{58CDBC15-0E7B-41FB-9CC9-35D3CD7D930C}" srcOrd="0" destOrd="0" presId="urn:microsoft.com/office/officeart/2005/8/layout/orgChart1"/>
    <dgm:cxn modelId="{74FF585B-4179-4170-955D-B8542063A94D}" type="presParOf" srcId="{58CDBC15-0E7B-41FB-9CC9-35D3CD7D930C}" destId="{D642C65D-D420-4F28-93A1-4E2723DFB8DF}" srcOrd="0" destOrd="0" presId="urn:microsoft.com/office/officeart/2005/8/layout/orgChart1"/>
    <dgm:cxn modelId="{94B82056-D7A8-4897-9B96-18B0DE1DF033}" type="presParOf" srcId="{58CDBC15-0E7B-41FB-9CC9-35D3CD7D930C}" destId="{8A74F684-E848-435F-9EC8-1797AB47E736}" srcOrd="1" destOrd="0" presId="urn:microsoft.com/office/officeart/2005/8/layout/orgChart1"/>
    <dgm:cxn modelId="{8930E801-72EA-4E9C-99B7-F083AACAA293}" type="presParOf" srcId="{B385B61B-14D9-4458-A97C-327D03CA0F89}" destId="{44FEDD0E-ECD1-4307-9F6B-CDE32778D201}" srcOrd="1" destOrd="0" presId="urn:microsoft.com/office/officeart/2005/8/layout/orgChart1"/>
    <dgm:cxn modelId="{C4333651-CE31-4599-80B3-C4606E646234}" type="presParOf" srcId="{B385B61B-14D9-4458-A97C-327D03CA0F89}" destId="{4E5A2E5F-265E-43A9-A682-F934C29442B8}" srcOrd="2" destOrd="0" presId="urn:microsoft.com/office/officeart/2005/8/layout/orgChart1"/>
    <dgm:cxn modelId="{F62082B4-751C-4681-97ED-64D3A753923E}" type="presParOf" srcId="{01F89D7F-D315-4D24-A59A-D67751B1996F}" destId="{E374E068-AF85-46C0-9291-4863147511C7}" srcOrd="2" destOrd="0" presId="urn:microsoft.com/office/officeart/2005/8/layout/orgChart1"/>
    <dgm:cxn modelId="{C5A8D7CE-C0D1-4FAA-9369-67DA38E904D2}" type="presParOf" srcId="{01F89D7F-D315-4D24-A59A-D67751B1996F}" destId="{47AF8483-5754-480C-8867-4706D7A5F5CC}" srcOrd="3" destOrd="0" presId="urn:microsoft.com/office/officeart/2005/8/layout/orgChart1"/>
    <dgm:cxn modelId="{45C16E2F-0D12-48DA-BFAA-F8C8B21B84C3}" type="presParOf" srcId="{47AF8483-5754-480C-8867-4706D7A5F5CC}" destId="{DAD09170-606E-49AF-BA55-AB21AF931CB3}" srcOrd="0" destOrd="0" presId="urn:microsoft.com/office/officeart/2005/8/layout/orgChart1"/>
    <dgm:cxn modelId="{34C68B07-1B30-480C-B5B3-C1066DE838E9}" type="presParOf" srcId="{DAD09170-606E-49AF-BA55-AB21AF931CB3}" destId="{27D153A7-9F95-4FA3-9D67-120AA7D24B99}" srcOrd="0" destOrd="0" presId="urn:microsoft.com/office/officeart/2005/8/layout/orgChart1"/>
    <dgm:cxn modelId="{710BBDE0-9710-4545-9D68-FA676AF7D33F}" type="presParOf" srcId="{DAD09170-606E-49AF-BA55-AB21AF931CB3}" destId="{1DCC4A96-8C28-479D-B38F-B92A7FD3F78B}" srcOrd="1" destOrd="0" presId="urn:microsoft.com/office/officeart/2005/8/layout/orgChart1"/>
    <dgm:cxn modelId="{DEED38C6-CCD1-41F7-8EDB-56E3D5AE0BFF}" type="presParOf" srcId="{47AF8483-5754-480C-8867-4706D7A5F5CC}" destId="{36A519CC-5EF7-498F-94B6-40435EE7148A}" srcOrd="1" destOrd="0" presId="urn:microsoft.com/office/officeart/2005/8/layout/orgChart1"/>
    <dgm:cxn modelId="{A88B5888-D96C-4AFD-9BEF-41C7305B5ADF}" type="presParOf" srcId="{47AF8483-5754-480C-8867-4706D7A5F5CC}" destId="{86C5473C-21FD-44A8-8110-26AF0841785C}" srcOrd="2" destOrd="0" presId="urn:microsoft.com/office/officeart/2005/8/layout/orgChart1"/>
    <dgm:cxn modelId="{0CD36AA1-B922-42D1-961A-71598A48ACD4}" type="presParOf" srcId="{F5FD735D-8220-4E54-A0CF-2515AE788039}" destId="{5F16812C-CF73-4B15-84E6-F233D497567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74E068-AF85-46C0-9291-4863147511C7}">
      <dsp:nvSpPr>
        <dsp:cNvPr id="0" name=""/>
        <dsp:cNvSpPr/>
      </dsp:nvSpPr>
      <dsp:spPr>
        <a:xfrm>
          <a:off x="2760009" y="1982588"/>
          <a:ext cx="1510407" cy="524273"/>
        </a:xfrm>
        <a:custGeom>
          <a:avLst/>
          <a:gdLst/>
          <a:ahLst/>
          <a:cxnLst/>
          <a:rect l="0" t="0" r="0" b="0"/>
          <a:pathLst>
            <a:path>
              <a:moveTo>
                <a:pt x="0" y="0"/>
              </a:moveTo>
              <a:lnTo>
                <a:pt x="0" y="262136"/>
              </a:lnTo>
              <a:lnTo>
                <a:pt x="1510407" y="262136"/>
              </a:lnTo>
              <a:lnTo>
                <a:pt x="1510407" y="52427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810809-F3AB-44D5-B4F4-9DB8E6D21748}">
      <dsp:nvSpPr>
        <dsp:cNvPr id="0" name=""/>
        <dsp:cNvSpPr/>
      </dsp:nvSpPr>
      <dsp:spPr>
        <a:xfrm>
          <a:off x="1249601" y="1982588"/>
          <a:ext cx="1510407" cy="524273"/>
        </a:xfrm>
        <a:custGeom>
          <a:avLst/>
          <a:gdLst/>
          <a:ahLst/>
          <a:cxnLst/>
          <a:rect l="0" t="0" r="0" b="0"/>
          <a:pathLst>
            <a:path>
              <a:moveTo>
                <a:pt x="1510407" y="0"/>
              </a:moveTo>
              <a:lnTo>
                <a:pt x="1510407" y="262136"/>
              </a:lnTo>
              <a:lnTo>
                <a:pt x="0" y="262136"/>
              </a:lnTo>
              <a:lnTo>
                <a:pt x="0" y="52427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B01040-F163-4D11-8837-022A4B2BBA39}">
      <dsp:nvSpPr>
        <dsp:cNvPr id="0" name=""/>
        <dsp:cNvSpPr/>
      </dsp:nvSpPr>
      <dsp:spPr>
        <a:xfrm>
          <a:off x="1511738" y="734317"/>
          <a:ext cx="2496541" cy="124827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AU" sz="3000" kern="1200"/>
            <a:t>Familiarisation</a:t>
          </a:r>
        </a:p>
      </dsp:txBody>
      <dsp:txXfrm>
        <a:off x="1511738" y="734317"/>
        <a:ext cx="2496541" cy="1248270"/>
      </dsp:txXfrm>
    </dsp:sp>
    <dsp:sp modelId="{D642C65D-D420-4F28-93A1-4E2723DFB8DF}">
      <dsp:nvSpPr>
        <dsp:cNvPr id="0" name=""/>
        <dsp:cNvSpPr/>
      </dsp:nvSpPr>
      <dsp:spPr>
        <a:xfrm>
          <a:off x="1330" y="2506861"/>
          <a:ext cx="2496541" cy="124827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ct val="90000"/>
            </a:lnSpc>
            <a:spcBef>
              <a:spcPct val="0"/>
            </a:spcBef>
            <a:spcAft>
              <a:spcPct val="35000"/>
            </a:spcAft>
            <a:buNone/>
          </a:pPr>
          <a:r>
            <a:rPr lang="en-AU" sz="3000" kern="1200"/>
            <a:t>Professional learning</a:t>
          </a:r>
          <a:r>
            <a:rPr lang="en-AU" sz="3000" kern="1200">
              <a:latin typeface="Arial"/>
            </a:rPr>
            <a:t> </a:t>
          </a:r>
          <a:endParaRPr lang="en-AU" sz="3000" kern="1200"/>
        </a:p>
      </dsp:txBody>
      <dsp:txXfrm>
        <a:off x="1330" y="2506861"/>
        <a:ext cx="2496541" cy="1248270"/>
      </dsp:txXfrm>
    </dsp:sp>
    <dsp:sp modelId="{27D153A7-9F95-4FA3-9D67-120AA7D24B99}">
      <dsp:nvSpPr>
        <dsp:cNvPr id="0" name=""/>
        <dsp:cNvSpPr/>
      </dsp:nvSpPr>
      <dsp:spPr>
        <a:xfrm>
          <a:off x="3022145" y="2506861"/>
          <a:ext cx="2496541" cy="124827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AU" sz="3000" kern="1200"/>
            <a:t>Support resources and </a:t>
          </a:r>
          <a:r>
            <a:rPr lang="en-AU" sz="3000" kern="1200">
              <a:latin typeface="Arial"/>
            </a:rPr>
            <a:t>artefacts</a:t>
          </a:r>
          <a:endParaRPr lang="en-AU" sz="3000" kern="1200"/>
        </a:p>
      </dsp:txBody>
      <dsp:txXfrm>
        <a:off x="3022145" y="2506861"/>
        <a:ext cx="2496541" cy="124827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a:t>
            </a:fld>
            <a:endParaRPr lang="en-AU" dirty="0"/>
          </a:p>
        </p:txBody>
      </p:sp>
    </p:spTree>
    <p:extLst>
      <p:ext uri="{BB962C8B-B14F-4D97-AF65-F5344CB8AC3E}">
        <p14:creationId xmlns:p14="http://schemas.microsoft.com/office/powerpoint/2010/main" val="1693955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12</a:t>
            </a:fld>
            <a:endParaRPr lang="en-AU" dirty="0"/>
          </a:p>
        </p:txBody>
      </p:sp>
    </p:spTree>
    <p:extLst>
      <p:ext uri="{BB962C8B-B14F-4D97-AF65-F5344CB8AC3E}">
        <p14:creationId xmlns:p14="http://schemas.microsoft.com/office/powerpoint/2010/main" val="3317831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086DB27-C44E-42FC-8577-04AF19E06BB2}" type="slidenum">
              <a:rPr lang="en-AU" smtClean="0"/>
              <a:pPr/>
              <a:t>13</a:t>
            </a:fld>
            <a:endParaRPr lang="en-AU"/>
          </a:p>
        </p:txBody>
      </p:sp>
    </p:spTree>
    <p:extLst>
      <p:ext uri="{BB962C8B-B14F-4D97-AF65-F5344CB8AC3E}">
        <p14:creationId xmlns:p14="http://schemas.microsoft.com/office/powerpoint/2010/main" val="2937784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086DB27-C44E-42FC-8577-04AF19E06BB2}" type="slidenum">
              <a:rPr lang="en-AU" smtClean="0"/>
              <a:pPr/>
              <a:t>14</a:t>
            </a:fld>
            <a:endParaRPr lang="en-AU"/>
          </a:p>
        </p:txBody>
      </p:sp>
    </p:spTree>
    <p:extLst>
      <p:ext uri="{BB962C8B-B14F-4D97-AF65-F5344CB8AC3E}">
        <p14:creationId xmlns:p14="http://schemas.microsoft.com/office/powerpoint/2010/main" val="3061999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086DB27-C44E-42FC-8577-04AF19E06BB2}" type="slidenum">
              <a:rPr lang="en-AU" smtClean="0"/>
              <a:pPr/>
              <a:t>18</a:t>
            </a:fld>
            <a:endParaRPr lang="en-AU"/>
          </a:p>
        </p:txBody>
      </p:sp>
    </p:spTree>
    <p:extLst>
      <p:ext uri="{BB962C8B-B14F-4D97-AF65-F5344CB8AC3E}">
        <p14:creationId xmlns:p14="http://schemas.microsoft.com/office/powerpoint/2010/main" val="28654617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086DB27-C44E-42FC-8577-04AF19E06BB2}" type="slidenum">
              <a:rPr lang="en-AU" smtClean="0"/>
              <a:pPr/>
              <a:t>19</a:t>
            </a:fld>
            <a:endParaRPr lang="en-AU"/>
          </a:p>
        </p:txBody>
      </p:sp>
    </p:spTree>
    <p:extLst>
      <p:ext uri="{BB962C8B-B14F-4D97-AF65-F5344CB8AC3E}">
        <p14:creationId xmlns:p14="http://schemas.microsoft.com/office/powerpoint/2010/main" val="3365708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20</a:t>
            </a:fld>
            <a:endParaRPr lang="en-AU"/>
          </a:p>
        </p:txBody>
      </p:sp>
    </p:spTree>
    <p:extLst>
      <p:ext uri="{BB962C8B-B14F-4D97-AF65-F5344CB8AC3E}">
        <p14:creationId xmlns:p14="http://schemas.microsoft.com/office/powerpoint/2010/main" val="4066311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086DB27-C44E-42FC-8577-04AF19E06BB2}" type="slidenum">
              <a:rPr lang="en-AU" smtClean="0"/>
              <a:pPr/>
              <a:t>22</a:t>
            </a:fld>
            <a:endParaRPr lang="en-AU"/>
          </a:p>
        </p:txBody>
      </p:sp>
    </p:spTree>
    <p:extLst>
      <p:ext uri="{BB962C8B-B14F-4D97-AF65-F5344CB8AC3E}">
        <p14:creationId xmlns:p14="http://schemas.microsoft.com/office/powerpoint/2010/main" val="7106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a:t>Do not talk over this slide – when recording leave for at least 3 second</a:t>
            </a:r>
            <a:r>
              <a:rPr lang="en-AU" baseline="0"/>
              <a:t> with silence</a:t>
            </a:r>
            <a:endParaRPr lang="en-AU"/>
          </a:p>
          <a:p>
            <a:endParaRPr lang="en-AU"/>
          </a:p>
        </p:txBody>
      </p:sp>
      <p:sp>
        <p:nvSpPr>
          <p:cNvPr id="4" name="Slide Number Placeholder 3"/>
          <p:cNvSpPr>
            <a:spLocks noGrp="1"/>
          </p:cNvSpPr>
          <p:nvPr>
            <p:ph type="sldNum" sz="quarter" idx="10"/>
          </p:nvPr>
        </p:nvSpPr>
        <p:spPr/>
        <p:txBody>
          <a:bodyPr/>
          <a:lstStyle/>
          <a:p>
            <a:fld id="{4086DB27-C44E-42FC-8577-04AF19E06BB2}" type="slidenum">
              <a:rPr lang="en-AU" smtClean="0"/>
              <a:pPr/>
              <a:t>23</a:t>
            </a:fld>
            <a:endParaRPr lang="en-AU"/>
          </a:p>
        </p:txBody>
      </p:sp>
    </p:spTree>
    <p:extLst>
      <p:ext uri="{BB962C8B-B14F-4D97-AF65-F5344CB8AC3E}">
        <p14:creationId xmlns:p14="http://schemas.microsoft.com/office/powerpoint/2010/main" val="936307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As</a:t>
            </a:r>
            <a:r>
              <a:rPr lang="en-AU" baseline="0" dirty="0"/>
              <a:t> this is a video we simply display this text for at least 3 secs. Do not speak to it . </a:t>
            </a:r>
            <a:r>
              <a:rPr lang="en-AU" dirty="0"/>
              <a:t>when recording leave for at least 3 second</a:t>
            </a:r>
            <a:r>
              <a:rPr lang="en-AU" baseline="0" dirty="0"/>
              <a:t> with silence</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a:t>
            </a:fld>
            <a:endParaRPr lang="en-AU" dirty="0"/>
          </a:p>
        </p:txBody>
      </p:sp>
    </p:spTree>
    <p:extLst>
      <p:ext uri="{BB962C8B-B14F-4D97-AF65-F5344CB8AC3E}">
        <p14:creationId xmlns:p14="http://schemas.microsoft.com/office/powerpoint/2010/main" val="2180213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a:t>
            </a:fld>
            <a:endParaRPr lang="en-AU"/>
          </a:p>
        </p:txBody>
      </p:sp>
    </p:spTree>
    <p:extLst>
      <p:ext uri="{BB962C8B-B14F-4D97-AF65-F5344CB8AC3E}">
        <p14:creationId xmlns:p14="http://schemas.microsoft.com/office/powerpoint/2010/main" val="1389970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AU"/>
          </a:p>
          <a:p>
            <a:endParaRPr lang="en-AU"/>
          </a:p>
        </p:txBody>
      </p:sp>
      <p:sp>
        <p:nvSpPr>
          <p:cNvPr id="4" name="Slide Number Placeholder 3"/>
          <p:cNvSpPr>
            <a:spLocks noGrp="1"/>
          </p:cNvSpPr>
          <p:nvPr>
            <p:ph type="sldNum" sz="quarter" idx="5"/>
          </p:nvPr>
        </p:nvSpPr>
        <p:spPr/>
        <p:txBody>
          <a:bodyPr/>
          <a:lstStyle/>
          <a:p>
            <a:fld id="{4086DB27-C44E-42FC-8577-04AF19E06BB2}" type="slidenum">
              <a:rPr lang="en-AU" smtClean="0"/>
              <a:pPr/>
              <a:t>5</a:t>
            </a:fld>
            <a:endParaRPr lang="en-AU"/>
          </a:p>
        </p:txBody>
      </p:sp>
    </p:spTree>
    <p:extLst>
      <p:ext uri="{BB962C8B-B14F-4D97-AF65-F5344CB8AC3E}">
        <p14:creationId xmlns:p14="http://schemas.microsoft.com/office/powerpoint/2010/main" val="1385731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7</a:t>
            </a:fld>
            <a:endParaRPr lang="en-AU" dirty="0"/>
          </a:p>
        </p:txBody>
      </p:sp>
    </p:spTree>
    <p:extLst>
      <p:ext uri="{BB962C8B-B14F-4D97-AF65-F5344CB8AC3E}">
        <p14:creationId xmlns:p14="http://schemas.microsoft.com/office/powerpoint/2010/main" val="1493609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2A6CC01-5399-4670-8926-64309351C3DC}" type="slidenum">
              <a:rPr lang="en-US" smtClean="0"/>
              <a:t>8</a:t>
            </a:fld>
            <a:endParaRPr lang="en-US" dirty="0"/>
          </a:p>
        </p:txBody>
      </p:sp>
    </p:spTree>
    <p:extLst>
      <p:ext uri="{BB962C8B-B14F-4D97-AF65-F5344CB8AC3E}">
        <p14:creationId xmlns:p14="http://schemas.microsoft.com/office/powerpoint/2010/main" val="3691676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2A6CC01-5399-4670-8926-64309351C3DC}" type="slidenum">
              <a:rPr lang="en-US" smtClean="0"/>
              <a:t>9</a:t>
            </a:fld>
            <a:endParaRPr lang="en-US" dirty="0"/>
          </a:p>
        </p:txBody>
      </p:sp>
    </p:spTree>
    <p:extLst>
      <p:ext uri="{BB962C8B-B14F-4D97-AF65-F5344CB8AC3E}">
        <p14:creationId xmlns:p14="http://schemas.microsoft.com/office/powerpoint/2010/main" val="557389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2A6CC01-5399-4670-8926-64309351C3DC}" type="slidenum">
              <a:rPr lang="en-US" smtClean="0"/>
              <a:t>10</a:t>
            </a:fld>
            <a:endParaRPr lang="en-US" dirty="0"/>
          </a:p>
        </p:txBody>
      </p:sp>
    </p:spTree>
    <p:extLst>
      <p:ext uri="{BB962C8B-B14F-4D97-AF65-F5344CB8AC3E}">
        <p14:creationId xmlns:p14="http://schemas.microsoft.com/office/powerpoint/2010/main" val="1997421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2A6CC01-5399-4670-8926-64309351C3DC}" type="slidenum">
              <a:rPr lang="en-US" smtClean="0"/>
              <a:t>11</a:t>
            </a:fld>
            <a:endParaRPr lang="en-US" dirty="0"/>
          </a:p>
        </p:txBody>
      </p:sp>
    </p:spTree>
    <p:extLst>
      <p:ext uri="{BB962C8B-B14F-4D97-AF65-F5344CB8AC3E}">
        <p14:creationId xmlns:p14="http://schemas.microsoft.com/office/powerpoint/2010/main" val="2912427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a:t>Click to edit Master title style</a:t>
            </a:r>
            <a:endParaRPr lang="en-AU"/>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erim">
    <p:bg>
      <p:bgPr>
        <a:solidFill>
          <a:srgbClr val="003D58"/>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EE8AEE-C1C4-B442-BD55-B1D4B638E6CF}"/>
              </a:ext>
            </a:extLst>
          </p:cNvPr>
          <p:cNvSpPr>
            <a:spLocks noGrp="1"/>
          </p:cNvSpPr>
          <p:nvPr>
            <p:ph type="title" hasCustomPrompt="1"/>
          </p:nvPr>
        </p:nvSpPr>
        <p:spPr>
          <a:xfrm>
            <a:off x="179512" y="1635646"/>
            <a:ext cx="8784976" cy="432048"/>
          </a:xfrm>
        </p:spPr>
        <p:txBody>
          <a:bodyPr/>
          <a:lstStyle>
            <a:lvl1pPr>
              <a:defRPr sz="2800" b="1">
                <a:solidFill>
                  <a:schemeClr val="bg1"/>
                </a:solidFill>
              </a:defRPr>
            </a:lvl1pPr>
          </a:lstStyle>
          <a:p>
            <a:r>
              <a:rPr lang="en-GB"/>
              <a:t>Interim slide title</a:t>
            </a:r>
            <a:endParaRPr lang="en-US"/>
          </a:p>
        </p:txBody>
      </p:sp>
      <p:sp>
        <p:nvSpPr>
          <p:cNvPr id="9" name="Content Placeholder 8">
            <a:extLst>
              <a:ext uri="{FF2B5EF4-FFF2-40B4-BE49-F238E27FC236}">
                <a16:creationId xmlns:a16="http://schemas.microsoft.com/office/drawing/2014/main" id="{243ECD6D-C028-B14C-A178-C12E401024D7}"/>
              </a:ext>
            </a:extLst>
          </p:cNvPr>
          <p:cNvSpPr>
            <a:spLocks noGrp="1"/>
          </p:cNvSpPr>
          <p:nvPr>
            <p:ph sz="quarter" idx="10" hasCustomPrompt="1"/>
          </p:nvPr>
        </p:nvSpPr>
        <p:spPr>
          <a:xfrm>
            <a:off x="179388" y="2211388"/>
            <a:ext cx="5688012" cy="360362"/>
          </a:xfrm>
        </p:spPr>
        <p:txBody>
          <a:bodyPr/>
          <a:lstStyle>
            <a:lvl1pPr marL="0" indent="0">
              <a:buNone/>
              <a:defRPr sz="1400" b="0">
                <a:solidFill>
                  <a:schemeClr val="bg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a:t>Sub title text</a:t>
            </a:r>
          </a:p>
        </p:txBody>
      </p:sp>
    </p:spTree>
    <p:extLst>
      <p:ext uri="{BB962C8B-B14F-4D97-AF65-F5344CB8AC3E}">
        <p14:creationId xmlns:p14="http://schemas.microsoft.com/office/powerpoint/2010/main" val="58572374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9E56C-1B8E-3E47-B03E-320907A65B6B}"/>
              </a:ext>
            </a:extLst>
          </p:cNvPr>
          <p:cNvSpPr>
            <a:spLocks noGrp="1"/>
          </p:cNvSpPr>
          <p:nvPr>
            <p:ph type="title" hasCustomPrompt="1"/>
          </p:nvPr>
        </p:nvSpPr>
        <p:spPr>
          <a:xfrm>
            <a:off x="179512" y="457200"/>
            <a:ext cx="5040560" cy="2042542"/>
          </a:xfrm>
        </p:spPr>
        <p:txBody>
          <a:bodyPr/>
          <a:lstStyle>
            <a:lvl1pPr>
              <a:defRPr>
                <a:solidFill>
                  <a:schemeClr val="bg1"/>
                </a:solidFill>
              </a:defRPr>
            </a:lvl1pPr>
          </a:lstStyle>
          <a:p>
            <a:r>
              <a:rPr lang="en-GB"/>
              <a:t>Thank you…</a:t>
            </a:r>
            <a:endParaRPr lang="en-US"/>
          </a:p>
        </p:txBody>
      </p:sp>
    </p:spTree>
    <p:extLst>
      <p:ext uri="{BB962C8B-B14F-4D97-AF65-F5344CB8AC3E}">
        <p14:creationId xmlns:p14="http://schemas.microsoft.com/office/powerpoint/2010/main" val="208420932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a:t>Click to edit Master title style</a:t>
            </a:r>
            <a:endParaRPr lang="en-AU"/>
          </a:p>
        </p:txBody>
      </p:sp>
      <p:sp>
        <p:nvSpPr>
          <p:cNvPr id="3" name="Content Placeholder 2"/>
          <p:cNvSpPr>
            <a:spLocks noGrp="1"/>
          </p:cNvSpPr>
          <p:nvPr>
            <p:ph idx="1"/>
          </p:nvPr>
        </p:nvSpPr>
        <p:spPr>
          <a:xfrm>
            <a:off x="179512" y="1485900"/>
            <a:ext cx="8712968" cy="2971800"/>
          </a:xfrm>
        </p:spPr>
        <p:txBody>
          <a:bodyPr/>
          <a:lstStyle>
            <a:lvl1pPr>
              <a:defRPr sz="1800"/>
            </a:lvl1pPr>
            <a:lvl2pPr>
              <a:defRPr sz="16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04228537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a:t>Click to edit Master title style</a:t>
            </a:r>
            <a:endParaRPr lang="en-AU"/>
          </a:p>
        </p:txBody>
      </p:sp>
      <p:sp>
        <p:nvSpPr>
          <p:cNvPr id="3" name="Content Placeholder 2"/>
          <p:cNvSpPr>
            <a:spLocks noGrp="1"/>
          </p:cNvSpPr>
          <p:nvPr>
            <p:ph idx="1"/>
          </p:nvPr>
        </p:nvSpPr>
        <p:spPr>
          <a:xfrm>
            <a:off x="179512" y="1485900"/>
            <a:ext cx="8712968" cy="2971800"/>
          </a:xfrm>
        </p:spPr>
        <p:txBody>
          <a:bodyPr/>
          <a:lstStyle>
            <a:lvl1pPr>
              <a:defRPr sz="1800"/>
            </a:lvl1pPr>
            <a:lvl2pPr>
              <a:defRPr sz="16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a:t>Click to edit Master title style</a:t>
            </a:r>
            <a:endParaRPr lang="en-AU"/>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2050836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a:t>Click to edit Master title style</a:t>
            </a:r>
            <a:endParaRPr lang="en-AU"/>
          </a:p>
        </p:txBody>
      </p:sp>
      <p:sp>
        <p:nvSpPr>
          <p:cNvPr id="3" name="Text Placeholder 2"/>
          <p:cNvSpPr>
            <a:spLocks noGrp="1"/>
          </p:cNvSpPr>
          <p:nvPr>
            <p:ph type="body" idx="1"/>
          </p:nvPr>
        </p:nvSpPr>
        <p:spPr>
          <a:xfrm>
            <a:off x="179512" y="1151335"/>
            <a:ext cx="4320480" cy="479822"/>
          </a:xfrm>
        </p:spPr>
        <p:txBody>
          <a:bodyPr anchor="b"/>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1800"/>
            </a:lvl1pPr>
            <a:lvl2pPr>
              <a:defRPr sz="16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1800"/>
            </a:lvl1pPr>
            <a:lvl2pPr>
              <a:defRPr sz="16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058415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a:t>Click to edit Master title style</a:t>
            </a:r>
            <a:endParaRPr lang="en-AU"/>
          </a:p>
        </p:txBody>
      </p:sp>
    </p:spTree>
    <p:extLst>
      <p:ext uri="{BB962C8B-B14F-4D97-AF65-F5344CB8AC3E}">
        <p14:creationId xmlns:p14="http://schemas.microsoft.com/office/powerpoint/2010/main" val="313294418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411511"/>
            <a:ext cx="5111750" cy="4183112"/>
          </a:xfrm>
        </p:spPr>
        <p:txBody>
          <a:bodyPr/>
          <a:lstStyle>
            <a:lvl1pPr>
              <a:defRPr sz="1800"/>
            </a:lvl1pPr>
            <a:lvl2pPr>
              <a:defRPr sz="16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6198384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AU"/>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 Click to edit Master text styles</a:t>
            </a:r>
          </a:p>
          <a:p>
            <a:pPr lvl="1"/>
            <a:r>
              <a:rPr lang="en-AU"/>
              <a:t>Second level</a:t>
            </a:r>
          </a:p>
          <a:p>
            <a:pPr lvl="2"/>
            <a:r>
              <a:rPr lang="en-AU"/>
              <a:t>Third level</a:t>
            </a:r>
          </a:p>
          <a:p>
            <a:pPr lvl="3"/>
            <a:r>
              <a:rPr lang="en-AU"/>
              <a:t>Fourth level</a:t>
            </a:r>
          </a:p>
          <a:p>
            <a:pPr lvl="4"/>
            <a:r>
              <a:rPr lang="en-AU"/>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7" r:id="rId7"/>
    <p:sldLayoutId id="2147483658" r:id="rId8"/>
    <p:sldLayoutId id="2147483659" r:id="rId9"/>
    <p:sldLayoutId id="2147483686" r:id="rId10"/>
    <p:sldLayoutId id="2147483660" r:id="rId1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1800" b="0">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600">
          <a:solidFill>
            <a:srgbClr val="303132"/>
          </a:solidFill>
          <a:latin typeface="+mn-lt"/>
        </a:defRPr>
      </a:lvl2pPr>
      <a:lvl3pPr marL="1143000" indent="-228600" algn="l" rtl="0" eaLnBrk="1" fontAlgn="base" hangingPunct="1">
        <a:spcBef>
          <a:spcPct val="20000"/>
        </a:spcBef>
        <a:spcAft>
          <a:spcPct val="0"/>
        </a:spcAft>
        <a:buChar char="–"/>
        <a:defRPr sz="1600">
          <a:solidFill>
            <a:srgbClr val="303132"/>
          </a:solidFill>
          <a:latin typeface="+mn-lt"/>
        </a:defRPr>
      </a:lvl3pPr>
      <a:lvl4pPr marL="1600200" indent="-228600" algn="l" rtl="0" eaLnBrk="1" fontAlgn="base" hangingPunct="1">
        <a:spcBef>
          <a:spcPct val="20000"/>
        </a:spcBef>
        <a:spcAft>
          <a:spcPct val="0"/>
        </a:spcAft>
        <a:buChar char="–"/>
        <a:defRPr sz="1400">
          <a:solidFill>
            <a:srgbClr val="303132"/>
          </a:solidFill>
          <a:latin typeface="+mn-lt"/>
        </a:defRPr>
      </a:lvl4pPr>
      <a:lvl5pPr marL="2057400" indent="-228600" algn="l" rtl="0" eaLnBrk="1" fontAlgn="base" hangingPunct="1">
        <a:spcBef>
          <a:spcPct val="20000"/>
        </a:spcBef>
        <a:spcAft>
          <a:spcPct val="0"/>
        </a:spcAft>
        <a:buChar char="–"/>
        <a:defRPr sz="14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AU"/>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 Click to edit Master text styles</a:t>
            </a:r>
          </a:p>
          <a:p>
            <a:pPr lvl="1"/>
            <a:r>
              <a:rPr lang="en-AU"/>
              <a:t>Second level</a:t>
            </a:r>
          </a:p>
          <a:p>
            <a:pPr lvl="2"/>
            <a:r>
              <a:rPr lang="en-AU"/>
              <a:t>Third level</a:t>
            </a:r>
          </a:p>
          <a:p>
            <a:pPr lvl="3"/>
            <a:r>
              <a:rPr lang="en-AU"/>
              <a:t>Fourth level</a:t>
            </a:r>
          </a:p>
          <a:p>
            <a:pPr lvl="4"/>
            <a:r>
              <a:rPr lang="en-AU"/>
              <a:t>Fifth level</a:t>
            </a:r>
          </a:p>
        </p:txBody>
      </p:sp>
    </p:spTree>
  </p:cSld>
  <p:clrMap bg1="lt1" tx1="dk1" bg2="lt2" tx2="dk2" accent1="accent1" accent2="accent2" accent3="accent3" accent4="accent4" accent5="accent5" accent6="accent6" hlink="hlink" folHlink="folHlink"/>
  <p:sldLayoutIdLst>
    <p:sldLayoutId id="2147483688" r:id="rId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1800" b="0">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600">
          <a:solidFill>
            <a:srgbClr val="303132"/>
          </a:solidFill>
          <a:latin typeface="+mn-lt"/>
        </a:defRPr>
      </a:lvl2pPr>
      <a:lvl3pPr marL="1143000" indent="-228600" algn="l" rtl="0" eaLnBrk="1" fontAlgn="base" hangingPunct="1">
        <a:spcBef>
          <a:spcPct val="20000"/>
        </a:spcBef>
        <a:spcAft>
          <a:spcPct val="0"/>
        </a:spcAft>
        <a:buChar char="–"/>
        <a:defRPr sz="1600">
          <a:solidFill>
            <a:srgbClr val="303132"/>
          </a:solidFill>
          <a:latin typeface="+mn-lt"/>
        </a:defRPr>
      </a:lvl3pPr>
      <a:lvl4pPr marL="1600200" indent="-228600" algn="l" rtl="0" eaLnBrk="1" fontAlgn="base" hangingPunct="1">
        <a:spcBef>
          <a:spcPct val="20000"/>
        </a:spcBef>
        <a:spcAft>
          <a:spcPct val="0"/>
        </a:spcAft>
        <a:buChar char="–"/>
        <a:defRPr sz="1400">
          <a:solidFill>
            <a:srgbClr val="303132"/>
          </a:solidFill>
          <a:latin typeface="+mn-lt"/>
        </a:defRPr>
      </a:lvl4pPr>
      <a:lvl5pPr marL="2057400" indent="-228600" algn="l" rtl="0" eaLnBrk="1" fontAlgn="base" hangingPunct="1">
        <a:spcBef>
          <a:spcPct val="20000"/>
        </a:spcBef>
        <a:spcAft>
          <a:spcPct val="0"/>
        </a:spcAft>
        <a:buChar char="–"/>
        <a:defRPr sz="14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www.vcaa.vic.edu.au/curriculum/foundation-10/resources/mathematics/Pages/MathematicsVersion2_0.aspx" TargetMode="External"/><Relationship Id="rId7" Type="http://schemas.openxmlformats.org/officeDocument/2006/relationships/hyperlink" Target="https://aus01.safelinks.protection.outlook.com/?url=https%3A%2F%2Fcevn.cecv.catholic.edu.au%2FMelb%2FLearning-Teaching%2FReporting&amp;data=05%7C01%7CAlicia.Farrell%40education.vic.gov.au%7C74c3267a76b144f4d30308da48f53974%7Cd96cb3371a8744cfb69b3cec334a4c1f%7C0%7C0%7C637902515310926466%7CUnknown%7CTWFpbGZsb3d8eyJWIjoiMC4wLjAwMDAiLCJQIjoiV2luMzIiLCJBTiI6Ik1haWwiLCJXVCI6Mn0%3D%7C3000%7C%7C%7C&amp;sdata=rkAtX5Goul8%2BBtWksCDzULJKqw2mVEj3bL7vI%2BUAYOE%3D&amp;reserved=0"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2.education.vic.gov.au/pal/reporting-student-achievement/policy" TargetMode="External"/><Relationship Id="rId5" Type="http://schemas.openxmlformats.org/officeDocument/2006/relationships/hyperlink" Target="https://www.vcaa.vic.edu.au/curriculum/foundation-10/Pages/VictorianCurriculumF%E2%80%9310Version2-0.aspx" TargetMode="External"/><Relationship Id="rId4" Type="http://schemas.openxmlformats.org/officeDocument/2006/relationships/hyperlink" Target="https://victoriancurriculum.vcaa.vic.edu.au/vc-maths-v2/rationale-and-aims.html"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mailto:vcaa.f10.revisionproject@education.vic.gov.au"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32504" y="437029"/>
            <a:ext cx="5400600" cy="1761566"/>
          </a:xfrm>
        </p:spPr>
        <p:txBody>
          <a:bodyPr/>
          <a:lstStyle/>
          <a:p>
            <a:r>
              <a:rPr lang="en-AU" sz="2800" dirty="0">
                <a:cs typeface="Arial"/>
              </a:rPr>
              <a:t>Victorian Curriculum F–10 Version 2.0</a:t>
            </a:r>
            <a:br>
              <a:rPr lang="en-AU" sz="2800" dirty="0">
                <a:cs typeface="Arial"/>
              </a:rPr>
            </a:br>
            <a:endParaRPr lang="en-US" sz="2800" dirty="0">
              <a:solidFill>
                <a:schemeClr val="bg1"/>
              </a:solidFill>
              <a:latin typeface="Arial" panose="020B0604020202020204" pitchFamily="34" charset="0"/>
              <a:cs typeface="Arial" panose="020B0604020202020204" pitchFamily="34" charset="0"/>
            </a:endParaRPr>
          </a:p>
        </p:txBody>
      </p:sp>
      <p:sp>
        <p:nvSpPr>
          <p:cNvPr id="2" name="Subtitle 1">
            <a:extLst>
              <a:ext uri="{FF2B5EF4-FFF2-40B4-BE49-F238E27FC236}">
                <a16:creationId xmlns:a16="http://schemas.microsoft.com/office/drawing/2014/main" id="{52E06528-7459-3A1F-9F53-1FDCE1B134F1}"/>
              </a:ext>
            </a:extLst>
          </p:cNvPr>
          <p:cNvSpPr>
            <a:spLocks noGrp="1"/>
          </p:cNvSpPr>
          <p:nvPr>
            <p:ph type="subTitle" idx="1"/>
          </p:nvPr>
        </p:nvSpPr>
        <p:spPr>
          <a:xfrm>
            <a:off x="395536" y="1995685"/>
            <a:ext cx="4752528" cy="2535494"/>
          </a:xfrm>
        </p:spPr>
        <p:txBody>
          <a:bodyPr/>
          <a:lstStyle/>
          <a:p>
            <a:pPr algn="l" rtl="0" fontAlgn="base"/>
            <a:r>
              <a:rPr lang="en-US" sz="2800" b="0" i="0" u="none" strike="noStrike" dirty="0">
                <a:solidFill>
                  <a:srgbClr val="FFFFFF"/>
                </a:solidFill>
                <a:effectLst/>
                <a:latin typeface="Arial" panose="020B0604020202020204" pitchFamily="34" charset="0"/>
              </a:rPr>
              <a:t>School Leaders’ Briefing: </a:t>
            </a:r>
          </a:p>
          <a:p>
            <a:pPr algn="l" rtl="0" fontAlgn="base"/>
            <a:r>
              <a:rPr lang="en-US" sz="2000" b="0" i="0" u="none" strike="noStrike" dirty="0">
                <a:solidFill>
                  <a:srgbClr val="FFFFFF"/>
                </a:solidFill>
                <a:effectLst/>
                <a:latin typeface="Arial" panose="020B0604020202020204" pitchFamily="34" charset="0"/>
              </a:rPr>
              <a:t>An overview of the revisions to the Mathematics </a:t>
            </a:r>
            <a:r>
              <a:rPr lang="en-US" sz="2000" b="0" i="0" dirty="0">
                <a:solidFill>
                  <a:srgbClr val="FFFFFF"/>
                </a:solidFill>
                <a:effectLst/>
                <a:latin typeface="Arial" panose="020B0604020202020204" pitchFamily="34" charset="0"/>
              </a:rPr>
              <a:t>​</a:t>
            </a:r>
            <a:r>
              <a:rPr lang="en-US" sz="2000" dirty="0">
                <a:solidFill>
                  <a:srgbClr val="FFFFFF"/>
                </a:solidFill>
                <a:latin typeface="Arial" panose="020B0604020202020204" pitchFamily="34" charset="0"/>
              </a:rPr>
              <a:t>c</a:t>
            </a:r>
            <a:r>
              <a:rPr lang="en-US" sz="2000" b="0" i="0" u="none" strike="noStrike" dirty="0">
                <a:solidFill>
                  <a:srgbClr val="FFFFFF"/>
                </a:solidFill>
                <a:effectLst/>
                <a:latin typeface="Arial" panose="020B0604020202020204" pitchFamily="34" charset="0"/>
              </a:rPr>
              <a:t>urriculum </a:t>
            </a:r>
            <a:r>
              <a:rPr lang="en-US" sz="2800" b="0" i="0" dirty="0">
                <a:solidFill>
                  <a:srgbClr val="FFFFFF"/>
                </a:solidFill>
                <a:effectLst/>
                <a:latin typeface="Arial" panose="020B0604020202020204" pitchFamily="34" charset="0"/>
              </a:rPr>
              <a:t>​</a:t>
            </a:r>
            <a:endParaRPr lang="en-US" sz="2800" b="0" i="0" dirty="0">
              <a:solidFill>
                <a:srgbClr val="000000"/>
              </a:solidFill>
              <a:effectLst/>
              <a:latin typeface="Segoe UI" panose="020B0502040204020203" pitchFamily="34" charset="0"/>
            </a:endParaRPr>
          </a:p>
          <a:p>
            <a:pPr algn="l" rtl="0" fontAlgn="base"/>
            <a:r>
              <a:rPr lang="en-US" sz="1800" b="0" i="0" dirty="0">
                <a:solidFill>
                  <a:srgbClr val="FFFFFF"/>
                </a:solidFill>
                <a:effectLst/>
                <a:latin typeface="Arial" panose="020B0604020202020204" pitchFamily="34" charset="0"/>
              </a:rPr>
              <a:t>​</a:t>
            </a:r>
            <a:endParaRPr lang="en-US" b="0" i="0" dirty="0">
              <a:solidFill>
                <a:srgbClr val="000000"/>
              </a:solidFill>
              <a:effectLst/>
              <a:latin typeface="Segoe UI" panose="020B0502040204020203" pitchFamily="34" charset="0"/>
            </a:endParaRPr>
          </a:p>
          <a:p>
            <a:pPr algn="l" rtl="0" fontAlgn="base"/>
            <a:r>
              <a:rPr lang="en-US" sz="1800" b="0" i="0" u="none" strike="noStrike" dirty="0">
                <a:solidFill>
                  <a:srgbClr val="FFFFFF"/>
                </a:solidFill>
                <a:effectLst/>
                <a:latin typeface="Arial" panose="020B0604020202020204" pitchFamily="34" charset="0"/>
              </a:rPr>
              <a:t>Wednesday 9 August 2023</a:t>
            </a:r>
            <a:endParaRPr lang="en-AU" b="0" i="0" dirty="0">
              <a:solidFill>
                <a:srgbClr val="000000"/>
              </a:solidFill>
              <a:effectLst/>
              <a:latin typeface="Segoe UI" panose="020B0502040204020203" pitchFamily="34" charset="0"/>
            </a:endParaRPr>
          </a:p>
          <a:p>
            <a:endParaRPr lang="en-AU" dirty="0"/>
          </a:p>
        </p:txBody>
      </p:sp>
    </p:spTree>
    <p:extLst>
      <p:ext uri="{BB962C8B-B14F-4D97-AF65-F5344CB8AC3E}">
        <p14:creationId xmlns:p14="http://schemas.microsoft.com/office/powerpoint/2010/main" val="15139306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4754"/>
            <a:ext cx="8712968" cy="522121"/>
          </a:xfrm>
        </p:spPr>
        <p:txBody>
          <a:bodyPr/>
          <a:lstStyle/>
          <a:p>
            <a:r>
              <a:rPr lang="en-AU" dirty="0"/>
              <a:t>Clearer Connections</a:t>
            </a:r>
          </a:p>
        </p:txBody>
      </p:sp>
      <p:sp>
        <p:nvSpPr>
          <p:cNvPr id="3" name="Content Placeholder 2"/>
          <p:cNvSpPr>
            <a:spLocks noGrp="1"/>
          </p:cNvSpPr>
          <p:nvPr>
            <p:ph idx="1"/>
          </p:nvPr>
        </p:nvSpPr>
        <p:spPr>
          <a:xfrm>
            <a:off x="179512" y="820431"/>
            <a:ext cx="8712968" cy="449149"/>
          </a:xfrm>
        </p:spPr>
        <p:txBody>
          <a:bodyPr/>
          <a:lstStyle/>
          <a:p>
            <a:pPr marL="0" indent="0">
              <a:buNone/>
            </a:pPr>
            <a:r>
              <a:rPr lang="en-AU" sz="1600" dirty="0"/>
              <a:t>There are clearer connections between the content descriptions and the achievement standards.</a:t>
            </a:r>
          </a:p>
        </p:txBody>
      </p:sp>
      <p:graphicFrame>
        <p:nvGraphicFramePr>
          <p:cNvPr id="4" name="Table 4">
            <a:extLst>
              <a:ext uri="{FF2B5EF4-FFF2-40B4-BE49-F238E27FC236}">
                <a16:creationId xmlns:a16="http://schemas.microsoft.com/office/drawing/2014/main" id="{5CF92574-8968-2998-70B2-EC958982DB0C}"/>
              </a:ext>
            </a:extLst>
          </p:cNvPr>
          <p:cNvGraphicFramePr>
            <a:graphicFrameLocks noGrp="1"/>
          </p:cNvGraphicFramePr>
          <p:nvPr>
            <p:extLst>
              <p:ext uri="{D42A27DB-BD31-4B8C-83A1-F6EECF244321}">
                <p14:modId xmlns:p14="http://schemas.microsoft.com/office/powerpoint/2010/main" val="679350507"/>
              </p:ext>
            </p:extLst>
          </p:nvPr>
        </p:nvGraphicFramePr>
        <p:xfrm>
          <a:off x="275128" y="1403544"/>
          <a:ext cx="8617353" cy="2507394"/>
        </p:xfrm>
        <a:graphic>
          <a:graphicData uri="http://schemas.openxmlformats.org/drawingml/2006/table">
            <a:tbl>
              <a:tblPr firstRow="1" bandRow="1">
                <a:tableStyleId>{5C22544A-7EE6-4342-B048-85BDC9FD1C3A}</a:tableStyleId>
              </a:tblPr>
              <a:tblGrid>
                <a:gridCol w="538419">
                  <a:extLst>
                    <a:ext uri="{9D8B030D-6E8A-4147-A177-3AD203B41FA5}">
                      <a16:colId xmlns:a16="http://schemas.microsoft.com/office/drawing/2014/main" val="2527573900"/>
                    </a:ext>
                  </a:extLst>
                </a:gridCol>
                <a:gridCol w="3872753">
                  <a:extLst>
                    <a:ext uri="{9D8B030D-6E8A-4147-A177-3AD203B41FA5}">
                      <a16:colId xmlns:a16="http://schemas.microsoft.com/office/drawing/2014/main" val="1842630915"/>
                    </a:ext>
                  </a:extLst>
                </a:gridCol>
                <a:gridCol w="4206181">
                  <a:extLst>
                    <a:ext uri="{9D8B030D-6E8A-4147-A177-3AD203B41FA5}">
                      <a16:colId xmlns:a16="http://schemas.microsoft.com/office/drawing/2014/main" val="3294334811"/>
                    </a:ext>
                  </a:extLst>
                </a:gridCol>
              </a:tblGrid>
              <a:tr h="404602">
                <a:tc>
                  <a:txBody>
                    <a:bodyPr/>
                    <a:lstStyle/>
                    <a:p>
                      <a:endParaRPr lang="en-US" sz="1600" dirty="0"/>
                    </a:p>
                  </a:txBody>
                  <a:tcPr/>
                </a:tc>
                <a:tc>
                  <a:txBody>
                    <a:bodyPr/>
                    <a:lstStyle/>
                    <a:p>
                      <a:r>
                        <a:rPr lang="en-US" sz="1600" dirty="0"/>
                        <a:t>Current Mathematics curriculum </a:t>
                      </a:r>
                    </a:p>
                  </a:txBody>
                  <a:tcPr/>
                </a:tc>
                <a:tc>
                  <a:txBody>
                    <a:bodyPr/>
                    <a:lstStyle/>
                    <a:p>
                      <a:r>
                        <a:rPr lang="en-US" sz="1600" dirty="0"/>
                        <a:t>Mathematics Version 2.0</a:t>
                      </a:r>
                    </a:p>
                  </a:txBody>
                  <a:tcPr/>
                </a:tc>
                <a:extLst>
                  <a:ext uri="{0D108BD9-81ED-4DB2-BD59-A6C34878D82A}">
                    <a16:rowId xmlns:a16="http://schemas.microsoft.com/office/drawing/2014/main" val="2332775478"/>
                  </a:ext>
                </a:extLst>
              </a:tr>
              <a:tr h="1156188">
                <a:tc>
                  <a:txBody>
                    <a:bodyPr/>
                    <a:lstStyle/>
                    <a:p>
                      <a:r>
                        <a:rPr lang="en-US" sz="1600" b="1" dirty="0"/>
                        <a:t>CD</a:t>
                      </a:r>
                    </a:p>
                  </a:txBody>
                  <a:tcPr/>
                </a:tc>
                <a:tc>
                  <a:txBody>
                    <a:bodyPr/>
                    <a:lstStyle/>
                    <a:p>
                      <a:r>
                        <a:rPr lang="en-US" sz="1600" dirty="0"/>
                        <a:t>Use equivalent number sentences involving addition and subtraction to find unknown quantities (VCMNA163)</a:t>
                      </a:r>
                    </a:p>
                  </a:txBody>
                  <a:tcPr/>
                </a:tc>
                <a:tc>
                  <a:txBody>
                    <a:bodyPr/>
                    <a:lstStyle/>
                    <a:p>
                      <a:r>
                        <a:rPr lang="en-US" sz="1600" dirty="0"/>
                        <a:t>Find unknown values in numerical equations involving addition and subtraction, using the properties of numbers and operations VC2M4A01</a:t>
                      </a:r>
                    </a:p>
                  </a:txBody>
                  <a:tcPr/>
                </a:tc>
                <a:extLst>
                  <a:ext uri="{0D108BD9-81ED-4DB2-BD59-A6C34878D82A}">
                    <a16:rowId xmlns:a16="http://schemas.microsoft.com/office/drawing/2014/main" val="1320442360"/>
                  </a:ext>
                </a:extLst>
              </a:tr>
              <a:tr h="946604">
                <a:tc>
                  <a:txBody>
                    <a:bodyPr/>
                    <a:lstStyle/>
                    <a:p>
                      <a:r>
                        <a:rPr lang="en-US" sz="1600" b="1" dirty="0"/>
                        <a:t>AS</a:t>
                      </a:r>
                    </a:p>
                  </a:txBody>
                  <a:tcPr/>
                </a:tc>
                <a:tc>
                  <a:txBody>
                    <a:bodyPr/>
                    <a:lstStyle/>
                    <a:p>
                      <a:r>
                        <a:rPr lang="en-US" sz="1600" dirty="0"/>
                        <a:t>Students identify unknown quantities in number sentences</a:t>
                      </a:r>
                    </a:p>
                  </a:txBody>
                  <a:tcPr/>
                </a:tc>
                <a:tc>
                  <a:txBody>
                    <a:bodyPr/>
                    <a:lstStyle/>
                    <a:p>
                      <a:r>
                        <a:rPr lang="en-US" sz="1600" dirty="0"/>
                        <a:t>Students find unknown values in numerical equations involving addition and subtraction</a:t>
                      </a:r>
                    </a:p>
                  </a:txBody>
                  <a:tcPr/>
                </a:tc>
                <a:extLst>
                  <a:ext uri="{0D108BD9-81ED-4DB2-BD59-A6C34878D82A}">
                    <a16:rowId xmlns:a16="http://schemas.microsoft.com/office/drawing/2014/main" val="3616228467"/>
                  </a:ext>
                </a:extLst>
              </a:tr>
            </a:tbl>
          </a:graphicData>
        </a:graphic>
      </p:graphicFrame>
      <p:sp>
        <p:nvSpPr>
          <p:cNvPr id="5" name="TextBox 4">
            <a:extLst>
              <a:ext uri="{FF2B5EF4-FFF2-40B4-BE49-F238E27FC236}">
                <a16:creationId xmlns:a16="http://schemas.microsoft.com/office/drawing/2014/main" id="{FCEC6274-F264-439D-9B41-93E0E22DEC46}"/>
              </a:ext>
            </a:extLst>
          </p:cNvPr>
          <p:cNvSpPr txBox="1"/>
          <p:nvPr/>
        </p:nvSpPr>
        <p:spPr>
          <a:xfrm>
            <a:off x="275128" y="3942964"/>
            <a:ext cx="8712968" cy="584775"/>
          </a:xfrm>
          <a:prstGeom prst="rect">
            <a:avLst/>
          </a:prstGeom>
          <a:noFill/>
        </p:spPr>
        <p:txBody>
          <a:bodyPr wrap="square" rtlCol="0">
            <a:spAutoFit/>
          </a:bodyPr>
          <a:lstStyle/>
          <a:p>
            <a:r>
              <a:rPr lang="en-US" sz="1600" dirty="0">
                <a:latin typeface="+mn-lt"/>
              </a:rPr>
              <a:t>The content description provides clearer direction. The achievement standard is clearer about what a student needs to have achieved.</a:t>
            </a:r>
          </a:p>
        </p:txBody>
      </p:sp>
    </p:spTree>
    <p:extLst>
      <p:ext uri="{BB962C8B-B14F-4D97-AF65-F5344CB8AC3E}">
        <p14:creationId xmlns:p14="http://schemas.microsoft.com/office/powerpoint/2010/main" val="312421865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6" y="242177"/>
            <a:ext cx="8712968" cy="857250"/>
          </a:xfrm>
        </p:spPr>
        <p:txBody>
          <a:bodyPr/>
          <a:lstStyle/>
          <a:p>
            <a:r>
              <a:rPr lang="en-AU" dirty="0"/>
              <a:t>Revisions</a:t>
            </a:r>
          </a:p>
        </p:txBody>
      </p:sp>
      <p:sp>
        <p:nvSpPr>
          <p:cNvPr id="3" name="Content Placeholder 2"/>
          <p:cNvSpPr>
            <a:spLocks noGrp="1"/>
          </p:cNvSpPr>
          <p:nvPr>
            <p:ph idx="1"/>
          </p:nvPr>
        </p:nvSpPr>
        <p:spPr>
          <a:xfrm>
            <a:off x="215516" y="1099427"/>
            <a:ext cx="8712968" cy="3483862"/>
          </a:xfrm>
        </p:spPr>
        <p:txBody>
          <a:bodyPr/>
          <a:lstStyle/>
          <a:p>
            <a:r>
              <a:rPr lang="en-AU" dirty="0">
                <a:solidFill>
                  <a:schemeClr val="tx1"/>
                </a:solidFill>
              </a:rPr>
              <a:t>Content description clarity has been improved to more clearly articulate the proficiencies of Understanding, Fluency, Reasoning and Problem-solving.</a:t>
            </a:r>
          </a:p>
          <a:p>
            <a:r>
              <a:rPr lang="en-AU" dirty="0">
                <a:solidFill>
                  <a:schemeClr val="tx1"/>
                </a:solidFill>
              </a:rPr>
              <a:t>The key mathematical skills of mathematical modelling and statistical investigations feature more prominently, helping students to connect the more abstract concepts with real-world experiences and concepts.</a:t>
            </a:r>
          </a:p>
          <a:p>
            <a:r>
              <a:rPr lang="en-AU" dirty="0">
                <a:solidFill>
                  <a:schemeClr val="tx1"/>
                </a:solidFill>
              </a:rPr>
              <a:t>Changes to content descriptions mean they better encapsulate and articulate the scope of mathematical facts and associated procedures, incorporating the skills students need.</a:t>
            </a:r>
          </a:p>
        </p:txBody>
      </p:sp>
    </p:spTree>
    <p:extLst>
      <p:ext uri="{BB962C8B-B14F-4D97-AF65-F5344CB8AC3E}">
        <p14:creationId xmlns:p14="http://schemas.microsoft.com/office/powerpoint/2010/main" val="368543682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90121-92E5-41AD-9FCC-F158EB387AD9}"/>
              </a:ext>
            </a:extLst>
          </p:cNvPr>
          <p:cNvSpPr>
            <a:spLocks noGrp="1"/>
          </p:cNvSpPr>
          <p:nvPr>
            <p:ph type="title"/>
          </p:nvPr>
        </p:nvSpPr>
        <p:spPr>
          <a:xfrm>
            <a:off x="251520" y="142504"/>
            <a:ext cx="8640960" cy="878774"/>
          </a:xfrm>
        </p:spPr>
        <p:txBody>
          <a:bodyPr/>
          <a:lstStyle/>
          <a:p>
            <a:r>
              <a:rPr lang="en-US" dirty="0"/>
              <a:t>Mathematics Version 2.0</a:t>
            </a:r>
          </a:p>
        </p:txBody>
      </p:sp>
      <p:sp>
        <p:nvSpPr>
          <p:cNvPr id="3" name="Content Placeholder 2">
            <a:extLst>
              <a:ext uri="{FF2B5EF4-FFF2-40B4-BE49-F238E27FC236}">
                <a16:creationId xmlns:a16="http://schemas.microsoft.com/office/drawing/2014/main" id="{D9F123DE-149F-4FC2-B8AB-215230BC749E}"/>
              </a:ext>
            </a:extLst>
          </p:cNvPr>
          <p:cNvSpPr>
            <a:spLocks noGrp="1"/>
          </p:cNvSpPr>
          <p:nvPr>
            <p:ph sz="half" idx="1"/>
          </p:nvPr>
        </p:nvSpPr>
        <p:spPr>
          <a:xfrm>
            <a:off x="251520" y="913278"/>
            <a:ext cx="4320480" cy="3436422"/>
          </a:xfrm>
        </p:spPr>
        <p:txBody>
          <a:bodyPr/>
          <a:lstStyle/>
          <a:p>
            <a:pPr marL="0" indent="0">
              <a:buNone/>
            </a:pPr>
            <a:r>
              <a:rPr lang="en-US" sz="1300" b="1" dirty="0">
                <a:solidFill>
                  <a:schemeClr val="tx1"/>
                </a:solidFill>
              </a:rPr>
              <a:t>Levels F–6: </a:t>
            </a:r>
          </a:p>
          <a:p>
            <a:r>
              <a:rPr lang="en-US" sz="1400" dirty="0">
                <a:solidFill>
                  <a:schemeClr val="tx1"/>
                </a:solidFill>
              </a:rPr>
              <a:t>Only 5 content strands at Foundation to Level 2 – with Probability commencing at Level 3</a:t>
            </a:r>
          </a:p>
          <a:p>
            <a:r>
              <a:rPr lang="en-US" sz="1400" dirty="0">
                <a:solidFill>
                  <a:schemeClr val="tx1"/>
                </a:solidFill>
              </a:rPr>
              <a:t>Play- and exploration-based content positioned from Foundation to Level 2</a:t>
            </a:r>
          </a:p>
          <a:p>
            <a:r>
              <a:rPr lang="en-US" sz="1400" dirty="0">
                <a:solidFill>
                  <a:schemeClr val="tx1"/>
                </a:solidFill>
              </a:rPr>
              <a:t>Content re-sequenced to provide students opportunity to consolidate and master key skills</a:t>
            </a:r>
          </a:p>
          <a:p>
            <a:r>
              <a:rPr lang="en-US" sz="1400" dirty="0">
                <a:solidFill>
                  <a:schemeClr val="tx1"/>
                </a:solidFill>
              </a:rPr>
              <a:t>Probability to commence at Level 3 – permits consolidation of foundational counting and abstract engagement strategies (numerals, fractions, time)</a:t>
            </a:r>
          </a:p>
          <a:p>
            <a:r>
              <a:rPr lang="en-US" sz="1400" dirty="0">
                <a:solidFill>
                  <a:schemeClr val="tx1"/>
                </a:solidFill>
              </a:rPr>
              <a:t>Increased prominence of computational and algorithmic thinking</a:t>
            </a:r>
          </a:p>
          <a:p>
            <a:endParaRPr lang="en-US" sz="1300" dirty="0">
              <a:solidFill>
                <a:schemeClr val="tx1"/>
              </a:solidFill>
            </a:endParaRPr>
          </a:p>
          <a:p>
            <a:endParaRPr lang="en-US" sz="1300" dirty="0"/>
          </a:p>
        </p:txBody>
      </p:sp>
      <p:sp>
        <p:nvSpPr>
          <p:cNvPr id="4" name="Content Placeholder 3">
            <a:extLst>
              <a:ext uri="{FF2B5EF4-FFF2-40B4-BE49-F238E27FC236}">
                <a16:creationId xmlns:a16="http://schemas.microsoft.com/office/drawing/2014/main" id="{53881FC8-3836-6ECA-DF6B-079199ED94B4}"/>
              </a:ext>
            </a:extLst>
          </p:cNvPr>
          <p:cNvSpPr>
            <a:spLocks noGrp="1"/>
          </p:cNvSpPr>
          <p:nvPr>
            <p:ph sz="half" idx="2"/>
          </p:nvPr>
        </p:nvSpPr>
        <p:spPr>
          <a:xfrm>
            <a:off x="4813738" y="853539"/>
            <a:ext cx="4186754" cy="3436422"/>
          </a:xfrm>
        </p:spPr>
        <p:txBody>
          <a:bodyPr/>
          <a:lstStyle/>
          <a:p>
            <a:pPr marL="0" indent="0">
              <a:buNone/>
            </a:pPr>
            <a:r>
              <a:rPr lang="en-AU" sz="1300" b="1" dirty="0"/>
              <a:t>Levels 7–10:</a:t>
            </a:r>
          </a:p>
          <a:p>
            <a:r>
              <a:rPr lang="en-US" sz="1400" dirty="0">
                <a:solidFill>
                  <a:schemeClr val="tx1"/>
                </a:solidFill>
              </a:rPr>
              <a:t>Greater emphasis on mathematical modelling, statistical investigation and estimation while retaining key foundational knowledge and skills as students approach senior secondary pathways</a:t>
            </a:r>
          </a:p>
          <a:p>
            <a:r>
              <a:rPr lang="en-US" sz="1400" dirty="0">
                <a:solidFill>
                  <a:schemeClr val="tx1"/>
                </a:solidFill>
              </a:rPr>
              <a:t>Continued emphasis on computational and algorithmic thinking, including provision for pseudocode to support teachers who do not have background familiarity with simple coding languages</a:t>
            </a:r>
          </a:p>
          <a:p>
            <a:r>
              <a:rPr lang="en-US" sz="1400" dirty="0">
                <a:solidFill>
                  <a:schemeClr val="tx1"/>
                </a:solidFill>
              </a:rPr>
              <a:t>A small number of new content descriptions that extend the scope of learning: Level 8 – inclusion of 3-dimensional mapping, Level 10 – inclusion of Planar graphs, Level 10 – inclusion of logarithmic scales (not equations or laws)</a:t>
            </a:r>
          </a:p>
          <a:p>
            <a:pPr marL="0" indent="0">
              <a:buNone/>
            </a:pPr>
            <a:endParaRPr lang="en-AU" sz="1300" dirty="0"/>
          </a:p>
        </p:txBody>
      </p:sp>
    </p:spTree>
    <p:extLst>
      <p:ext uri="{BB962C8B-B14F-4D97-AF65-F5344CB8AC3E}">
        <p14:creationId xmlns:p14="http://schemas.microsoft.com/office/powerpoint/2010/main" val="208424718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20C78-4C5B-4021-98F7-FAE6C1C6EDF8}"/>
              </a:ext>
            </a:extLst>
          </p:cNvPr>
          <p:cNvSpPr>
            <a:spLocks noGrp="1"/>
          </p:cNvSpPr>
          <p:nvPr>
            <p:ph type="title"/>
          </p:nvPr>
        </p:nvSpPr>
        <p:spPr/>
        <p:txBody>
          <a:bodyPr/>
          <a:lstStyle/>
          <a:p>
            <a:r>
              <a:rPr lang="en-US" dirty="0"/>
              <a:t>Level 10A</a:t>
            </a:r>
          </a:p>
        </p:txBody>
      </p:sp>
      <p:sp>
        <p:nvSpPr>
          <p:cNvPr id="3" name="Content Placeholder 2">
            <a:extLst>
              <a:ext uri="{FF2B5EF4-FFF2-40B4-BE49-F238E27FC236}">
                <a16:creationId xmlns:a16="http://schemas.microsoft.com/office/drawing/2014/main" id="{9B94ADE2-89FC-4E23-B479-10B18CA6D76C}"/>
              </a:ext>
            </a:extLst>
          </p:cNvPr>
          <p:cNvSpPr>
            <a:spLocks noGrp="1"/>
          </p:cNvSpPr>
          <p:nvPr>
            <p:ph idx="1"/>
          </p:nvPr>
        </p:nvSpPr>
        <p:spPr/>
        <p:txBody>
          <a:bodyPr/>
          <a:lstStyle/>
          <a:p>
            <a:r>
              <a:rPr lang="en-US" dirty="0"/>
              <a:t>Designed to complement Level 10 content</a:t>
            </a:r>
          </a:p>
          <a:p>
            <a:r>
              <a:rPr lang="en-US" dirty="0"/>
              <a:t>Not a standalone level – no achievement standards</a:t>
            </a:r>
          </a:p>
          <a:p>
            <a:r>
              <a:rPr lang="en-US" dirty="0"/>
              <a:t>Not required content for access to any of the VCE Mathematics suite</a:t>
            </a:r>
          </a:p>
          <a:p>
            <a:r>
              <a:rPr lang="en-US" dirty="0"/>
              <a:t>Continues to provide students and teachers with a set of content cognitively positioned between Level 10 and Units 1 and 2 VCE</a:t>
            </a:r>
          </a:p>
          <a:p>
            <a:r>
              <a:rPr lang="en-US" dirty="0"/>
              <a:t>Content is </a:t>
            </a:r>
            <a:r>
              <a:rPr lang="en-US" dirty="0" err="1"/>
              <a:t>organised</a:t>
            </a:r>
            <a:r>
              <a:rPr lang="en-US" dirty="0"/>
              <a:t> by strand to facilitate sequencing</a:t>
            </a:r>
          </a:p>
          <a:p>
            <a:r>
              <a:rPr lang="en-US" dirty="0"/>
              <a:t>Content may be selected by the student for investigation or by the teacher</a:t>
            </a:r>
          </a:p>
        </p:txBody>
      </p:sp>
    </p:spTree>
    <p:extLst>
      <p:ext uri="{BB962C8B-B14F-4D97-AF65-F5344CB8AC3E}">
        <p14:creationId xmlns:p14="http://schemas.microsoft.com/office/powerpoint/2010/main" val="133735178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32504" y="437028"/>
            <a:ext cx="5400600" cy="3160413"/>
          </a:xfrm>
        </p:spPr>
        <p:txBody>
          <a:bodyPr/>
          <a:lstStyle/>
          <a:p>
            <a:r>
              <a:rPr lang="en-AU" sz="2800">
                <a:cs typeface="Arial"/>
              </a:rPr>
              <a:t>Victorian Curriculum F–10 Mathematics Version 2.0</a:t>
            </a:r>
            <a:br>
              <a:rPr lang="en-AU" sz="2800">
                <a:cs typeface="Arial"/>
              </a:rPr>
            </a:br>
            <a:br>
              <a:rPr lang="en-AU" sz="2800">
                <a:cs typeface="Arial"/>
              </a:rPr>
            </a:br>
            <a:r>
              <a:rPr lang="en-AU" sz="2800">
                <a:cs typeface="Arial"/>
              </a:rPr>
              <a:t>Familiarisation</a:t>
            </a:r>
            <a:br>
              <a:rPr lang="en-AU" sz="2800" b="0">
                <a:cs typeface="Arial"/>
              </a:rPr>
            </a:br>
            <a:br>
              <a:rPr lang="en-AU" sz="2800" b="0">
                <a:cs typeface="Arial"/>
              </a:rPr>
            </a:br>
            <a:r>
              <a:rPr lang="en-AU" sz="1800" b="0">
                <a:cs typeface="Arial"/>
              </a:rPr>
              <a:t>Leyna Buller</a:t>
            </a:r>
            <a:br>
              <a:rPr lang="en-AU" sz="1800" b="0">
                <a:cs typeface="Arial"/>
              </a:rPr>
            </a:br>
            <a:r>
              <a:rPr lang="en-AU" sz="1800" b="0">
                <a:cs typeface="Arial"/>
              </a:rPr>
              <a:t>Senior Policy and Strategic Advisor </a:t>
            </a:r>
            <a:br>
              <a:rPr lang="en-AU" sz="1800" b="0">
                <a:cs typeface="Arial"/>
              </a:rPr>
            </a:br>
            <a:r>
              <a:rPr lang="en-AU" sz="1800" b="0">
                <a:cs typeface="Arial"/>
              </a:rPr>
              <a:t>(F–10 Revision), VCAA</a:t>
            </a:r>
            <a:endParaRPr lang="en-US" sz="28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866535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E6E03-B085-A56A-737F-915C90D14168}"/>
              </a:ext>
            </a:extLst>
          </p:cNvPr>
          <p:cNvSpPr>
            <a:spLocks noGrp="1"/>
          </p:cNvSpPr>
          <p:nvPr>
            <p:ph type="title"/>
          </p:nvPr>
        </p:nvSpPr>
        <p:spPr/>
        <p:txBody>
          <a:bodyPr/>
          <a:lstStyle/>
          <a:p>
            <a:r>
              <a:rPr lang="en-AU"/>
              <a:t>Familiarisation: Professional learning</a:t>
            </a:r>
          </a:p>
        </p:txBody>
      </p:sp>
      <p:graphicFrame>
        <p:nvGraphicFramePr>
          <p:cNvPr id="6" name="Table 5">
            <a:extLst>
              <a:ext uri="{FF2B5EF4-FFF2-40B4-BE49-F238E27FC236}">
                <a16:creationId xmlns:a16="http://schemas.microsoft.com/office/drawing/2014/main" id="{9985F64D-09F8-53FC-01B1-6ECFCFF7AE65}"/>
              </a:ext>
            </a:extLst>
          </p:cNvPr>
          <p:cNvGraphicFramePr>
            <a:graphicFrameLocks noGrp="1"/>
          </p:cNvGraphicFramePr>
          <p:nvPr>
            <p:extLst>
              <p:ext uri="{D42A27DB-BD31-4B8C-83A1-F6EECF244321}">
                <p14:modId xmlns:p14="http://schemas.microsoft.com/office/powerpoint/2010/main" val="1194628100"/>
              </p:ext>
            </p:extLst>
          </p:nvPr>
        </p:nvGraphicFramePr>
        <p:xfrm>
          <a:off x="223838" y="1470025"/>
          <a:ext cx="8712968" cy="2673827"/>
        </p:xfrm>
        <a:graphic>
          <a:graphicData uri="http://schemas.openxmlformats.org/drawingml/2006/table">
            <a:tbl>
              <a:tblPr firstRow="1" firstCol="1" bandRow="1">
                <a:tableStyleId>{5C22544A-7EE6-4342-B048-85BDC9FD1C3A}</a:tableStyleId>
              </a:tblPr>
              <a:tblGrid>
                <a:gridCol w="1422794">
                  <a:extLst>
                    <a:ext uri="{9D8B030D-6E8A-4147-A177-3AD203B41FA5}">
                      <a16:colId xmlns:a16="http://schemas.microsoft.com/office/drawing/2014/main" val="1858297323"/>
                    </a:ext>
                  </a:extLst>
                </a:gridCol>
                <a:gridCol w="1016397">
                  <a:extLst>
                    <a:ext uri="{9D8B030D-6E8A-4147-A177-3AD203B41FA5}">
                      <a16:colId xmlns:a16="http://schemas.microsoft.com/office/drawing/2014/main" val="1615462881"/>
                    </a:ext>
                  </a:extLst>
                </a:gridCol>
                <a:gridCol w="4095535">
                  <a:extLst>
                    <a:ext uri="{9D8B030D-6E8A-4147-A177-3AD203B41FA5}">
                      <a16:colId xmlns:a16="http://schemas.microsoft.com/office/drawing/2014/main" val="651463384"/>
                    </a:ext>
                  </a:extLst>
                </a:gridCol>
                <a:gridCol w="2178242">
                  <a:extLst>
                    <a:ext uri="{9D8B030D-6E8A-4147-A177-3AD203B41FA5}">
                      <a16:colId xmlns:a16="http://schemas.microsoft.com/office/drawing/2014/main" val="4102538631"/>
                    </a:ext>
                  </a:extLst>
                </a:gridCol>
              </a:tblGrid>
              <a:tr h="230148">
                <a:tc>
                  <a:txBody>
                    <a:bodyPr/>
                    <a:lstStyle/>
                    <a:p>
                      <a:pPr>
                        <a:lnSpc>
                          <a:spcPct val="115000"/>
                        </a:lnSpc>
                        <a:spcAft>
                          <a:spcPts val="1000"/>
                        </a:spcAft>
                      </a:pPr>
                      <a:r>
                        <a:rPr lang="en-US" sz="1100">
                          <a:effectLst/>
                        </a:rPr>
                        <a:t>Date</a:t>
                      </a:r>
                      <a:endParaRPr lang="en-AU" sz="1100">
                        <a:effectLst/>
                        <a:latin typeface="Arial" panose="020B0604020202020204" pitchFamily="34" charset="0"/>
                        <a:ea typeface="Arial" panose="020B0604020202020204" pitchFamily="34" charset="0"/>
                        <a:cs typeface="Times New Roman" panose="02020603050405020304" pitchFamily="18" charset="0"/>
                      </a:endParaRPr>
                    </a:p>
                  </a:txBody>
                  <a:tcPr marL="67875" marR="67875" marT="0" marB="0"/>
                </a:tc>
                <a:tc>
                  <a:txBody>
                    <a:bodyPr/>
                    <a:lstStyle/>
                    <a:p>
                      <a:pPr>
                        <a:lnSpc>
                          <a:spcPct val="115000"/>
                        </a:lnSpc>
                        <a:spcAft>
                          <a:spcPts val="1000"/>
                        </a:spcAft>
                      </a:pPr>
                      <a:r>
                        <a:rPr lang="en-US" sz="1100">
                          <a:effectLst/>
                        </a:rPr>
                        <a:t>Time</a:t>
                      </a:r>
                      <a:endParaRPr lang="en-AU" sz="1100">
                        <a:effectLst/>
                        <a:latin typeface="Arial" panose="020B0604020202020204" pitchFamily="34" charset="0"/>
                        <a:ea typeface="Arial" panose="020B0604020202020204" pitchFamily="34" charset="0"/>
                        <a:cs typeface="Times New Roman" panose="02020603050405020304" pitchFamily="18" charset="0"/>
                      </a:endParaRPr>
                    </a:p>
                  </a:txBody>
                  <a:tcPr marL="67875" marR="67875" marT="0" marB="0"/>
                </a:tc>
                <a:tc>
                  <a:txBody>
                    <a:bodyPr/>
                    <a:lstStyle/>
                    <a:p>
                      <a:pPr>
                        <a:lnSpc>
                          <a:spcPct val="115000"/>
                        </a:lnSpc>
                        <a:spcAft>
                          <a:spcPts val="1000"/>
                        </a:spcAft>
                      </a:pPr>
                      <a:r>
                        <a:rPr lang="en-US" sz="1100">
                          <a:effectLst/>
                          <a:latin typeface="Arial" panose="020B0604020202020204" pitchFamily="34" charset="0"/>
                          <a:ea typeface="Arial" panose="020B0604020202020204" pitchFamily="34" charset="0"/>
                          <a:cs typeface="Times New Roman" panose="02020603050405020304" pitchFamily="18" charset="0"/>
                        </a:rPr>
                        <a:t>Focus</a:t>
                      </a:r>
                      <a:endParaRPr lang="en-AU" sz="1100">
                        <a:effectLst/>
                        <a:latin typeface="Arial" panose="020B0604020202020204" pitchFamily="34" charset="0"/>
                        <a:ea typeface="Arial" panose="020B0604020202020204" pitchFamily="34" charset="0"/>
                        <a:cs typeface="Times New Roman" panose="02020603050405020304" pitchFamily="18" charset="0"/>
                      </a:endParaRPr>
                    </a:p>
                  </a:txBody>
                  <a:tcPr marL="67875" marR="67875" marT="0" marB="0"/>
                </a:tc>
                <a:tc>
                  <a:txBody>
                    <a:bodyPr/>
                    <a:lstStyle/>
                    <a:p>
                      <a:pPr>
                        <a:lnSpc>
                          <a:spcPct val="115000"/>
                        </a:lnSpc>
                        <a:spcAft>
                          <a:spcPts val="1000"/>
                        </a:spcAft>
                      </a:pPr>
                      <a:r>
                        <a:rPr lang="en-US" sz="1100">
                          <a:effectLst/>
                        </a:rPr>
                        <a:t>Audience/s</a:t>
                      </a:r>
                      <a:endParaRPr lang="en-AU" sz="1100">
                        <a:effectLst/>
                        <a:latin typeface="Arial" panose="020B0604020202020204" pitchFamily="34" charset="0"/>
                        <a:ea typeface="Arial" panose="020B0604020202020204" pitchFamily="34" charset="0"/>
                        <a:cs typeface="Times New Roman" panose="02020603050405020304" pitchFamily="18" charset="0"/>
                      </a:endParaRPr>
                    </a:p>
                  </a:txBody>
                  <a:tcPr marL="67875" marR="67875" marT="0" marB="0"/>
                </a:tc>
                <a:extLst>
                  <a:ext uri="{0D108BD9-81ED-4DB2-BD59-A6C34878D82A}">
                    <a16:rowId xmlns:a16="http://schemas.microsoft.com/office/drawing/2014/main" val="3250956615"/>
                  </a:ext>
                </a:extLst>
              </a:tr>
              <a:tr h="984826">
                <a:tc>
                  <a:txBody>
                    <a:bodyPr/>
                    <a:lstStyle/>
                    <a:p>
                      <a:pPr>
                        <a:lnSpc>
                          <a:spcPct val="115000"/>
                        </a:lnSpc>
                        <a:spcAft>
                          <a:spcPts val="1000"/>
                        </a:spcAft>
                      </a:pPr>
                      <a:r>
                        <a:rPr lang="en-US" sz="1100">
                          <a:effectLst/>
                        </a:rPr>
                        <a:t>Wednesday 16 August 2023</a:t>
                      </a:r>
                      <a:endParaRPr lang="en-AU" sz="1100">
                        <a:effectLst/>
                        <a:latin typeface="Arial" panose="020B0604020202020204" pitchFamily="34" charset="0"/>
                        <a:ea typeface="Arial" panose="020B0604020202020204" pitchFamily="34" charset="0"/>
                        <a:cs typeface="Times New Roman" panose="02020603050405020304" pitchFamily="18" charset="0"/>
                      </a:endParaRPr>
                    </a:p>
                  </a:txBody>
                  <a:tcPr marL="67875" marR="67875" marT="0" marB="0"/>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4pm–5pm</a:t>
                      </a:r>
                      <a:endParaRPr kumimoji="0" lang="en-AU" sz="1400" b="0" i="0" u="none" strike="noStrike" kern="1200" cap="none" spc="0" normalizeH="0" baseline="0" noProof="0">
                        <a:ln>
                          <a:noFill/>
                        </a:ln>
                        <a:solidFill>
                          <a:srgbClr val="000000"/>
                        </a:solidFill>
                        <a:effectLst/>
                        <a:uLnTx/>
                        <a:uFillTx/>
                        <a:latin typeface="Arial" panose="020B0604020202020204" pitchFamily="34" charset="0"/>
                        <a:ea typeface="Arial" panose="020B0604020202020204" pitchFamily="34" charset="0"/>
                        <a:cs typeface="Times New Roman" panose="02020603050405020304" pitchFamily="18" charset="0"/>
                      </a:endParaRPr>
                    </a:p>
                  </a:txBody>
                  <a:tcPr marL="67875" marR="67875" marT="0" marB="0"/>
                </a:tc>
                <a:tc>
                  <a:txBody>
                    <a:bodyPr/>
                    <a:lstStyle/>
                    <a:p>
                      <a:pPr>
                        <a:lnSpc>
                          <a:spcPct val="115000"/>
                        </a:lnSpc>
                        <a:spcAft>
                          <a:spcPts val="1000"/>
                        </a:spcAft>
                      </a:pPr>
                      <a:r>
                        <a:rPr lang="en-US" sz="1400">
                          <a:effectLst/>
                        </a:rPr>
                        <a:t>Introduction: Key changes to the Mathematics curriculum</a:t>
                      </a:r>
                      <a:endParaRPr lang="en-AU" sz="1400">
                        <a:effectLst/>
                        <a:latin typeface="Arial" panose="020B0604020202020204" pitchFamily="34" charset="0"/>
                        <a:ea typeface="Arial" panose="020B0604020202020204" pitchFamily="34" charset="0"/>
                        <a:cs typeface="Times New Roman" panose="02020603050405020304" pitchFamily="18" charset="0"/>
                      </a:endParaRPr>
                    </a:p>
                  </a:txBody>
                  <a:tcPr marL="67875" marR="67875" marT="0" marB="0"/>
                </a:tc>
                <a:tc>
                  <a:txBody>
                    <a:bodyPr/>
                    <a:lstStyle/>
                    <a:p>
                      <a:pPr marL="342900" lvl="0" indent="-342900">
                        <a:lnSpc>
                          <a:spcPct val="115000"/>
                        </a:lnSpc>
                        <a:buFont typeface="Symbol" panose="05050102010706020507" pitchFamily="18" charset="2"/>
                        <a:buChar char=""/>
                      </a:pPr>
                      <a:r>
                        <a:rPr lang="en-US" sz="1100">
                          <a:effectLst/>
                        </a:rPr>
                        <a:t>Learning area leaders</a:t>
                      </a:r>
                      <a:endParaRPr lang="en-AU" sz="1100">
                        <a:effectLst/>
                      </a:endParaRPr>
                    </a:p>
                    <a:p>
                      <a:pPr marL="342900" lvl="0" indent="-342900">
                        <a:lnSpc>
                          <a:spcPct val="115000"/>
                        </a:lnSpc>
                        <a:buFont typeface="Symbol" panose="05050102010706020507" pitchFamily="18" charset="2"/>
                        <a:buChar char=""/>
                      </a:pPr>
                      <a:r>
                        <a:rPr lang="en-US" sz="1100">
                          <a:effectLst/>
                        </a:rPr>
                        <a:t>Primary teachers</a:t>
                      </a:r>
                      <a:endParaRPr lang="en-AU" sz="1100">
                        <a:effectLst/>
                      </a:endParaRPr>
                    </a:p>
                    <a:p>
                      <a:pPr marL="342900" lvl="0" indent="-342900">
                        <a:lnSpc>
                          <a:spcPct val="115000"/>
                        </a:lnSpc>
                        <a:buFont typeface="Symbol" panose="05050102010706020507" pitchFamily="18" charset="2"/>
                        <a:buChar char=""/>
                      </a:pPr>
                      <a:r>
                        <a:rPr lang="en-US" sz="1100">
                          <a:effectLst/>
                        </a:rPr>
                        <a:t>Secondary teachers</a:t>
                      </a:r>
                      <a:endParaRPr lang="en-AU" sz="1100">
                        <a:effectLst/>
                      </a:endParaRPr>
                    </a:p>
                    <a:p>
                      <a:pPr marL="342900" lvl="0" indent="-342900">
                        <a:lnSpc>
                          <a:spcPct val="115000"/>
                        </a:lnSpc>
                        <a:buFont typeface="Symbol" panose="05050102010706020507" pitchFamily="18" charset="2"/>
                        <a:buChar char=""/>
                      </a:pPr>
                      <a:r>
                        <a:rPr lang="en-US" sz="1100">
                          <a:effectLst/>
                        </a:rPr>
                        <a:t>Mathematics teachers</a:t>
                      </a:r>
                      <a:endParaRPr lang="en-AU" sz="1100">
                        <a:effectLst/>
                      </a:endParaRPr>
                    </a:p>
                    <a:p>
                      <a:pPr marL="342900" lvl="0" indent="-342900">
                        <a:lnSpc>
                          <a:spcPct val="115000"/>
                        </a:lnSpc>
                        <a:spcAft>
                          <a:spcPts val="1000"/>
                        </a:spcAft>
                        <a:buFont typeface="Symbol" panose="05050102010706020507" pitchFamily="18" charset="2"/>
                        <a:buChar char=""/>
                      </a:pPr>
                      <a:r>
                        <a:rPr lang="en-US" sz="1100">
                          <a:effectLst/>
                        </a:rPr>
                        <a:t>Interested stakeholders</a:t>
                      </a:r>
                    </a:p>
                  </a:txBody>
                  <a:tcPr marL="67875" marR="67875" marT="0" marB="0"/>
                </a:tc>
                <a:extLst>
                  <a:ext uri="{0D108BD9-81ED-4DB2-BD59-A6C34878D82A}">
                    <a16:rowId xmlns:a16="http://schemas.microsoft.com/office/drawing/2014/main" val="1269766627"/>
                  </a:ext>
                </a:extLst>
              </a:tr>
              <a:tr h="733194">
                <a:tc>
                  <a:txBody>
                    <a:bodyPr/>
                    <a:lstStyle/>
                    <a:p>
                      <a:pPr>
                        <a:lnSpc>
                          <a:spcPct val="115000"/>
                        </a:lnSpc>
                        <a:spcAft>
                          <a:spcPts val="1000"/>
                        </a:spcAft>
                      </a:pPr>
                      <a:r>
                        <a:rPr lang="en-US" sz="1100">
                          <a:effectLst/>
                        </a:rPr>
                        <a:t>Wednesday 23 August 2023</a:t>
                      </a:r>
                      <a:endParaRPr lang="en-AU" sz="1100">
                        <a:effectLst/>
                        <a:latin typeface="Arial" panose="020B0604020202020204" pitchFamily="34" charset="0"/>
                        <a:ea typeface="Arial" panose="020B0604020202020204" pitchFamily="34" charset="0"/>
                        <a:cs typeface="Times New Roman" panose="02020603050405020304" pitchFamily="18" charset="0"/>
                      </a:endParaRPr>
                    </a:p>
                  </a:txBody>
                  <a:tcPr marL="67875" marR="67875" marT="0" marB="0"/>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4pm–5pm</a:t>
                      </a:r>
                      <a:endParaRPr kumimoji="0" lang="en-AU" sz="1400" b="0" i="0" u="none" strike="noStrike" kern="1200" cap="none" spc="0" normalizeH="0" baseline="0" noProof="0">
                        <a:ln>
                          <a:noFill/>
                        </a:ln>
                        <a:solidFill>
                          <a:srgbClr val="000000"/>
                        </a:solidFill>
                        <a:effectLst/>
                        <a:uLnTx/>
                        <a:uFillTx/>
                        <a:latin typeface="Arial" panose="020B0604020202020204" pitchFamily="34" charset="0"/>
                        <a:ea typeface="Arial" panose="020B0604020202020204" pitchFamily="34" charset="0"/>
                        <a:cs typeface="Times New Roman" panose="02020603050405020304" pitchFamily="18" charset="0"/>
                      </a:endParaRPr>
                    </a:p>
                  </a:txBody>
                  <a:tcPr marL="67875" marR="67875" marT="0" marB="0"/>
                </a:tc>
                <a:tc>
                  <a:txBody>
                    <a:bodyPr/>
                    <a:lstStyle/>
                    <a:p>
                      <a:pPr>
                        <a:lnSpc>
                          <a:spcPct val="115000"/>
                        </a:lnSpc>
                        <a:spcAft>
                          <a:spcPts val="1000"/>
                        </a:spcAft>
                      </a:pPr>
                      <a:r>
                        <a:rPr lang="en-US" sz="1400">
                          <a:effectLst/>
                        </a:rPr>
                        <a:t>Understanding the Mathematics learning area and changes (primary)</a:t>
                      </a:r>
                      <a:endParaRPr lang="en-AU" sz="1400">
                        <a:effectLst/>
                        <a:latin typeface="Arial" panose="020B0604020202020204" pitchFamily="34" charset="0"/>
                        <a:ea typeface="Arial" panose="020B0604020202020204" pitchFamily="34" charset="0"/>
                        <a:cs typeface="Times New Roman" panose="02020603050405020304" pitchFamily="18" charset="0"/>
                      </a:endParaRPr>
                    </a:p>
                  </a:txBody>
                  <a:tcPr marL="67875" marR="67875" marT="0" marB="0"/>
                </a:tc>
                <a:tc>
                  <a:txBody>
                    <a:bodyPr/>
                    <a:lstStyle/>
                    <a:p>
                      <a:pPr marL="342900" lvl="0" indent="-342900">
                        <a:lnSpc>
                          <a:spcPct val="115000"/>
                        </a:lnSpc>
                        <a:buFont typeface="Symbol" panose="05050102010706020507" pitchFamily="18" charset="2"/>
                        <a:buChar char=""/>
                      </a:pPr>
                      <a:r>
                        <a:rPr lang="en-US" sz="1100">
                          <a:effectLst/>
                        </a:rPr>
                        <a:t>Primary teachers</a:t>
                      </a:r>
                      <a:endParaRPr lang="en-AU" sz="1100">
                        <a:effectLst/>
                      </a:endParaRPr>
                    </a:p>
                    <a:p>
                      <a:pPr marL="342900" lvl="0" indent="-342900">
                        <a:lnSpc>
                          <a:spcPct val="115000"/>
                        </a:lnSpc>
                        <a:spcAft>
                          <a:spcPts val="1000"/>
                        </a:spcAft>
                        <a:buFont typeface="Symbol" panose="05050102010706020507" pitchFamily="18" charset="2"/>
                        <a:buChar char=""/>
                      </a:pPr>
                      <a:r>
                        <a:rPr lang="en-US" sz="1100">
                          <a:effectLst/>
                        </a:rPr>
                        <a:t>Specialist Mathematics teachers</a:t>
                      </a:r>
                      <a:endParaRPr lang="en-AU" sz="1100">
                        <a:effectLst/>
                        <a:latin typeface="Arial" panose="020B0604020202020204" pitchFamily="34" charset="0"/>
                        <a:ea typeface="Arial" panose="020B0604020202020204" pitchFamily="34" charset="0"/>
                        <a:cs typeface="Times New Roman" panose="02020603050405020304" pitchFamily="18" charset="0"/>
                      </a:endParaRPr>
                    </a:p>
                  </a:txBody>
                  <a:tcPr marL="67875" marR="67875" marT="0" marB="0"/>
                </a:tc>
                <a:extLst>
                  <a:ext uri="{0D108BD9-81ED-4DB2-BD59-A6C34878D82A}">
                    <a16:rowId xmlns:a16="http://schemas.microsoft.com/office/drawing/2014/main" val="4164470428"/>
                  </a:ext>
                </a:extLst>
              </a:tr>
              <a:tr h="725659">
                <a:tc>
                  <a:txBody>
                    <a:bodyPr/>
                    <a:lstStyle/>
                    <a:p>
                      <a:pPr>
                        <a:lnSpc>
                          <a:spcPct val="115000"/>
                        </a:lnSpc>
                        <a:spcAft>
                          <a:spcPts val="1000"/>
                        </a:spcAft>
                      </a:pPr>
                      <a:r>
                        <a:rPr lang="en-US" sz="1100">
                          <a:effectLst/>
                        </a:rPr>
                        <a:t>Wednesday 30 August 2023</a:t>
                      </a:r>
                      <a:endParaRPr lang="en-AU" sz="1100">
                        <a:effectLst/>
                        <a:latin typeface="Arial" panose="020B0604020202020204" pitchFamily="34" charset="0"/>
                        <a:ea typeface="Arial" panose="020B0604020202020204" pitchFamily="34" charset="0"/>
                        <a:cs typeface="Times New Roman" panose="02020603050405020304" pitchFamily="18" charset="0"/>
                      </a:endParaRPr>
                    </a:p>
                  </a:txBody>
                  <a:tcPr marL="67875" marR="67875" marT="0" marB="0"/>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a:ea typeface="+mn-ea"/>
                          <a:cs typeface="+mn-cs"/>
                        </a:rPr>
                        <a:t>4pm–5pm</a:t>
                      </a:r>
                      <a:endParaRPr kumimoji="0" lang="en-AU" sz="1400" b="0" i="0" u="none" strike="noStrike" kern="1200" cap="none" spc="0" normalizeH="0" baseline="0" noProof="0">
                        <a:ln>
                          <a:noFill/>
                        </a:ln>
                        <a:solidFill>
                          <a:srgbClr val="000000"/>
                        </a:solidFill>
                        <a:effectLst/>
                        <a:uLnTx/>
                        <a:uFillTx/>
                        <a:latin typeface="Arial" panose="020B0604020202020204" pitchFamily="34" charset="0"/>
                        <a:ea typeface="Arial" panose="020B0604020202020204" pitchFamily="34" charset="0"/>
                        <a:cs typeface="Times New Roman" panose="02020603050405020304" pitchFamily="18" charset="0"/>
                      </a:endParaRPr>
                    </a:p>
                  </a:txBody>
                  <a:tcPr marL="67875" marR="67875" marT="0" marB="0"/>
                </a:tc>
                <a:tc>
                  <a:txBody>
                    <a:bodyPr/>
                    <a:lstStyle/>
                    <a:p>
                      <a:pPr>
                        <a:lnSpc>
                          <a:spcPct val="115000"/>
                        </a:lnSpc>
                        <a:spcAft>
                          <a:spcPts val="1000"/>
                        </a:spcAft>
                      </a:pPr>
                      <a:r>
                        <a:rPr lang="en-US" sz="1400">
                          <a:effectLst/>
                        </a:rPr>
                        <a:t>Understanding the Mathematics learning area and changes (secondary)</a:t>
                      </a:r>
                      <a:endParaRPr lang="en-AU" sz="1400">
                        <a:effectLst/>
                        <a:latin typeface="Arial" panose="020B0604020202020204" pitchFamily="34" charset="0"/>
                        <a:ea typeface="Arial" panose="020B0604020202020204" pitchFamily="34" charset="0"/>
                        <a:cs typeface="Times New Roman" panose="02020603050405020304" pitchFamily="18" charset="0"/>
                      </a:endParaRPr>
                    </a:p>
                  </a:txBody>
                  <a:tcPr marL="67875" marR="67875" marT="0" marB="0"/>
                </a:tc>
                <a:tc>
                  <a:txBody>
                    <a:bodyPr/>
                    <a:lstStyle/>
                    <a:p>
                      <a:pPr marL="342900" lvl="0" indent="-342900">
                        <a:lnSpc>
                          <a:spcPct val="115000"/>
                        </a:lnSpc>
                        <a:spcAft>
                          <a:spcPts val="1000"/>
                        </a:spcAft>
                        <a:buFont typeface="Symbol" panose="05050102010706020507" pitchFamily="18" charset="2"/>
                        <a:buChar char=""/>
                      </a:pPr>
                      <a:r>
                        <a:rPr lang="en-US" sz="1100">
                          <a:effectLst/>
                        </a:rPr>
                        <a:t>Secondary Mathematics teachers</a:t>
                      </a:r>
                      <a:endParaRPr lang="en-AU" sz="1100">
                        <a:effectLst/>
                        <a:latin typeface="Arial" panose="020B0604020202020204" pitchFamily="34" charset="0"/>
                        <a:ea typeface="Arial" panose="020B0604020202020204" pitchFamily="34" charset="0"/>
                        <a:cs typeface="Times New Roman" panose="02020603050405020304" pitchFamily="18" charset="0"/>
                      </a:endParaRPr>
                    </a:p>
                  </a:txBody>
                  <a:tcPr marL="67875" marR="67875" marT="0" marB="0"/>
                </a:tc>
                <a:extLst>
                  <a:ext uri="{0D108BD9-81ED-4DB2-BD59-A6C34878D82A}">
                    <a16:rowId xmlns:a16="http://schemas.microsoft.com/office/drawing/2014/main" val="1974231937"/>
                  </a:ext>
                </a:extLst>
              </a:tr>
            </a:tbl>
          </a:graphicData>
        </a:graphic>
      </p:graphicFrame>
      <p:sp>
        <p:nvSpPr>
          <p:cNvPr id="7" name="Rectangle 2">
            <a:extLst>
              <a:ext uri="{FF2B5EF4-FFF2-40B4-BE49-F238E27FC236}">
                <a16:creationId xmlns:a16="http://schemas.microsoft.com/office/drawing/2014/main" id="{6E2D9262-29B4-5721-08FB-0DDC6E28D3F6}"/>
              </a:ext>
            </a:extLst>
          </p:cNvPr>
          <p:cNvSpPr>
            <a:spLocks noChangeArrowheads="1"/>
          </p:cNvSpPr>
          <p:nvPr/>
        </p:nvSpPr>
        <p:spPr bwMode="auto">
          <a:xfrm>
            <a:off x="223838" y="14700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Tree>
    <p:extLst>
      <p:ext uri="{BB962C8B-B14F-4D97-AF65-F5344CB8AC3E}">
        <p14:creationId xmlns:p14="http://schemas.microsoft.com/office/powerpoint/2010/main" val="2662363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E6E03-B085-A56A-737F-915C90D14168}"/>
              </a:ext>
            </a:extLst>
          </p:cNvPr>
          <p:cNvSpPr>
            <a:spLocks noGrp="1"/>
          </p:cNvSpPr>
          <p:nvPr>
            <p:ph type="title"/>
          </p:nvPr>
        </p:nvSpPr>
        <p:spPr/>
        <p:txBody>
          <a:bodyPr/>
          <a:lstStyle/>
          <a:p>
            <a:r>
              <a:rPr lang="en-AU"/>
              <a:t>Familiarisation: Module</a:t>
            </a:r>
          </a:p>
        </p:txBody>
      </p:sp>
      <p:graphicFrame>
        <p:nvGraphicFramePr>
          <p:cNvPr id="4" name="Table 3">
            <a:extLst>
              <a:ext uri="{FF2B5EF4-FFF2-40B4-BE49-F238E27FC236}">
                <a16:creationId xmlns:a16="http://schemas.microsoft.com/office/drawing/2014/main" id="{F4ADB153-5194-4014-900C-45992D8081A7}"/>
              </a:ext>
            </a:extLst>
          </p:cNvPr>
          <p:cNvGraphicFramePr>
            <a:graphicFrameLocks noGrp="1"/>
          </p:cNvGraphicFramePr>
          <p:nvPr>
            <p:extLst>
              <p:ext uri="{D42A27DB-BD31-4B8C-83A1-F6EECF244321}">
                <p14:modId xmlns:p14="http://schemas.microsoft.com/office/powerpoint/2010/main" val="370344241"/>
              </p:ext>
            </p:extLst>
          </p:nvPr>
        </p:nvGraphicFramePr>
        <p:xfrm>
          <a:off x="251520" y="1146841"/>
          <a:ext cx="8442958" cy="3362086"/>
        </p:xfrm>
        <a:graphic>
          <a:graphicData uri="http://schemas.openxmlformats.org/drawingml/2006/table">
            <a:tbl>
              <a:tblPr firstRow="1" firstCol="1" bandRow="1">
                <a:tableStyleId>{5C22544A-7EE6-4342-B048-85BDC9FD1C3A}</a:tableStyleId>
              </a:tblPr>
              <a:tblGrid>
                <a:gridCol w="923688">
                  <a:extLst>
                    <a:ext uri="{9D8B030D-6E8A-4147-A177-3AD203B41FA5}">
                      <a16:colId xmlns:a16="http://schemas.microsoft.com/office/drawing/2014/main" val="3632464250"/>
                    </a:ext>
                  </a:extLst>
                </a:gridCol>
                <a:gridCol w="1879816">
                  <a:extLst>
                    <a:ext uri="{9D8B030D-6E8A-4147-A177-3AD203B41FA5}">
                      <a16:colId xmlns:a16="http://schemas.microsoft.com/office/drawing/2014/main" val="2591854996"/>
                    </a:ext>
                  </a:extLst>
                </a:gridCol>
                <a:gridCol w="1879818">
                  <a:extLst>
                    <a:ext uri="{9D8B030D-6E8A-4147-A177-3AD203B41FA5}">
                      <a16:colId xmlns:a16="http://schemas.microsoft.com/office/drawing/2014/main" val="2487708430"/>
                    </a:ext>
                  </a:extLst>
                </a:gridCol>
                <a:gridCol w="1879818">
                  <a:extLst>
                    <a:ext uri="{9D8B030D-6E8A-4147-A177-3AD203B41FA5}">
                      <a16:colId xmlns:a16="http://schemas.microsoft.com/office/drawing/2014/main" val="1075355816"/>
                    </a:ext>
                  </a:extLst>
                </a:gridCol>
                <a:gridCol w="1879818">
                  <a:extLst>
                    <a:ext uri="{9D8B030D-6E8A-4147-A177-3AD203B41FA5}">
                      <a16:colId xmlns:a16="http://schemas.microsoft.com/office/drawing/2014/main" val="15135527"/>
                    </a:ext>
                  </a:extLst>
                </a:gridCol>
              </a:tblGrid>
              <a:tr h="458626">
                <a:tc>
                  <a:txBody>
                    <a:bodyPr/>
                    <a:lstStyle/>
                    <a:p>
                      <a:pPr fontAlgn="base">
                        <a:lnSpc>
                          <a:spcPct val="115000"/>
                        </a:lnSpc>
                        <a:spcAft>
                          <a:spcPts val="1000"/>
                        </a:spcAft>
                      </a:pPr>
                      <a:r>
                        <a:rPr lang="en-AU" sz="1050">
                          <a:effectLst/>
                        </a:rPr>
                        <a:t>Audience</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a:txBody>
                    <a:bodyPr/>
                    <a:lstStyle/>
                    <a:p>
                      <a:pPr fontAlgn="base">
                        <a:lnSpc>
                          <a:spcPct val="115000"/>
                        </a:lnSpc>
                        <a:spcAft>
                          <a:spcPts val="1000"/>
                        </a:spcAft>
                      </a:pPr>
                      <a:r>
                        <a:rPr lang="en-US" sz="1050">
                          <a:effectLst/>
                        </a:rPr>
                        <a:t>Curriculum Area Leader (Mathematics) Primary  </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a:txBody>
                    <a:bodyPr/>
                    <a:lstStyle/>
                    <a:p>
                      <a:pPr fontAlgn="base">
                        <a:lnSpc>
                          <a:spcPct val="115000"/>
                        </a:lnSpc>
                        <a:spcAft>
                          <a:spcPts val="1000"/>
                        </a:spcAft>
                      </a:pPr>
                      <a:r>
                        <a:rPr lang="en-US" sz="1050">
                          <a:effectLst/>
                        </a:rPr>
                        <a:t>Primary Teacher (Mathematics)</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a:txBody>
                    <a:bodyPr/>
                    <a:lstStyle/>
                    <a:p>
                      <a:pPr fontAlgn="base">
                        <a:lnSpc>
                          <a:spcPct val="115000"/>
                        </a:lnSpc>
                        <a:spcAft>
                          <a:spcPts val="1000"/>
                        </a:spcAft>
                      </a:pPr>
                      <a:r>
                        <a:rPr lang="en-US" sz="1050">
                          <a:effectLst/>
                        </a:rPr>
                        <a:t>Curriculum Area Leader (Mathematics) Secondary  </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a:txBody>
                    <a:bodyPr/>
                    <a:lstStyle/>
                    <a:p>
                      <a:pPr fontAlgn="base">
                        <a:lnSpc>
                          <a:spcPct val="115000"/>
                        </a:lnSpc>
                        <a:spcAft>
                          <a:spcPts val="1000"/>
                        </a:spcAft>
                      </a:pPr>
                      <a:r>
                        <a:rPr lang="en-US" sz="1050">
                          <a:effectLst/>
                        </a:rPr>
                        <a:t>Secondary Teacher (Mathematics)</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extLst>
                  <a:ext uri="{0D108BD9-81ED-4DB2-BD59-A6C34878D82A}">
                    <a16:rowId xmlns:a16="http://schemas.microsoft.com/office/drawing/2014/main" val="294548256"/>
                  </a:ext>
                </a:extLst>
              </a:tr>
              <a:tr h="345208">
                <a:tc>
                  <a:txBody>
                    <a:bodyPr/>
                    <a:lstStyle/>
                    <a:p>
                      <a:pPr fontAlgn="base">
                        <a:lnSpc>
                          <a:spcPct val="115000"/>
                        </a:lnSpc>
                        <a:spcAft>
                          <a:spcPts val="1000"/>
                        </a:spcAft>
                      </a:pPr>
                      <a:r>
                        <a:rPr lang="en-AU" sz="1050">
                          <a:effectLst/>
                        </a:rPr>
                        <a:t>Chapter 1</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a:txBody>
                    <a:bodyPr/>
                    <a:lstStyle/>
                    <a:p>
                      <a:pPr fontAlgn="base">
                        <a:lnSpc>
                          <a:spcPct val="115000"/>
                        </a:lnSpc>
                        <a:spcAft>
                          <a:spcPts val="1000"/>
                        </a:spcAft>
                      </a:pPr>
                      <a:r>
                        <a:rPr lang="en-US" sz="1050">
                          <a:effectLst/>
                        </a:rPr>
                        <a:t>Understanding the learning area </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a:txBody>
                    <a:bodyPr/>
                    <a:lstStyle/>
                    <a:p>
                      <a:pPr fontAlgn="base">
                        <a:lnSpc>
                          <a:spcPct val="115000"/>
                        </a:lnSpc>
                        <a:spcAft>
                          <a:spcPts val="1000"/>
                        </a:spcAft>
                      </a:pPr>
                      <a:r>
                        <a:rPr lang="en-US" sz="1050">
                          <a:effectLst/>
                        </a:rPr>
                        <a:t>Understanding the learning area </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a:txBody>
                    <a:bodyPr/>
                    <a:lstStyle/>
                    <a:p>
                      <a:pPr fontAlgn="base">
                        <a:lnSpc>
                          <a:spcPct val="115000"/>
                        </a:lnSpc>
                        <a:spcAft>
                          <a:spcPts val="1000"/>
                        </a:spcAft>
                      </a:pPr>
                      <a:r>
                        <a:rPr lang="en-US" sz="1050">
                          <a:effectLst/>
                        </a:rPr>
                        <a:t>Understanding the learning area </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a:txBody>
                    <a:bodyPr/>
                    <a:lstStyle/>
                    <a:p>
                      <a:pPr fontAlgn="base">
                        <a:lnSpc>
                          <a:spcPct val="115000"/>
                        </a:lnSpc>
                        <a:spcAft>
                          <a:spcPts val="1000"/>
                        </a:spcAft>
                      </a:pPr>
                      <a:r>
                        <a:rPr lang="en-US" sz="1050">
                          <a:effectLst/>
                        </a:rPr>
                        <a:t>Understanding the learning area </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extLst>
                  <a:ext uri="{0D108BD9-81ED-4DB2-BD59-A6C34878D82A}">
                    <a16:rowId xmlns:a16="http://schemas.microsoft.com/office/drawing/2014/main" val="2345328625"/>
                  </a:ext>
                </a:extLst>
              </a:tr>
              <a:tr h="164944">
                <a:tc>
                  <a:txBody>
                    <a:bodyPr/>
                    <a:lstStyle/>
                    <a:p>
                      <a:pPr fontAlgn="base">
                        <a:lnSpc>
                          <a:spcPct val="115000"/>
                        </a:lnSpc>
                        <a:spcAft>
                          <a:spcPts val="1000"/>
                        </a:spcAft>
                      </a:pPr>
                      <a:r>
                        <a:rPr lang="en-AU" sz="1050">
                          <a:effectLst/>
                        </a:rPr>
                        <a:t>Chapter 2</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gridSpan="2">
                  <a:txBody>
                    <a:bodyPr/>
                    <a:lstStyle/>
                    <a:p>
                      <a:pPr fontAlgn="base">
                        <a:lnSpc>
                          <a:spcPct val="115000"/>
                        </a:lnSpc>
                        <a:spcAft>
                          <a:spcPts val="1000"/>
                        </a:spcAft>
                      </a:pPr>
                      <a:r>
                        <a:rPr lang="en-US" sz="1050">
                          <a:effectLst/>
                        </a:rPr>
                        <a:t>Changes to the learning area </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hMerge="1">
                  <a:txBody>
                    <a:bodyPr/>
                    <a:lstStyle/>
                    <a:p>
                      <a:endParaRPr lang="en-AU"/>
                    </a:p>
                  </a:txBody>
                  <a:tcPr/>
                </a:tc>
                <a:tc gridSpan="2">
                  <a:txBody>
                    <a:bodyPr/>
                    <a:lstStyle/>
                    <a:p>
                      <a:pPr fontAlgn="base">
                        <a:lnSpc>
                          <a:spcPct val="115000"/>
                        </a:lnSpc>
                        <a:spcAft>
                          <a:spcPts val="1000"/>
                        </a:spcAft>
                      </a:pPr>
                      <a:r>
                        <a:rPr lang="en-US" sz="1050">
                          <a:effectLst/>
                        </a:rPr>
                        <a:t>Changes to the learning area </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hMerge="1">
                  <a:txBody>
                    <a:bodyPr/>
                    <a:lstStyle/>
                    <a:p>
                      <a:endParaRPr lang="en-AU"/>
                    </a:p>
                  </a:txBody>
                  <a:tcPr/>
                </a:tc>
                <a:extLst>
                  <a:ext uri="{0D108BD9-81ED-4DB2-BD59-A6C34878D82A}">
                    <a16:rowId xmlns:a16="http://schemas.microsoft.com/office/drawing/2014/main" val="1997295757"/>
                  </a:ext>
                </a:extLst>
              </a:tr>
              <a:tr h="773289">
                <a:tc>
                  <a:txBody>
                    <a:bodyPr/>
                    <a:lstStyle/>
                    <a:p>
                      <a:pPr fontAlgn="base">
                        <a:lnSpc>
                          <a:spcPct val="115000"/>
                        </a:lnSpc>
                        <a:spcAft>
                          <a:spcPts val="1000"/>
                        </a:spcAft>
                      </a:pPr>
                      <a:r>
                        <a:rPr lang="en-AU" sz="1050">
                          <a:effectLst/>
                        </a:rPr>
                        <a:t>Chapter 3</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a:txBody>
                    <a:bodyPr/>
                    <a:lstStyle/>
                    <a:p>
                      <a:pPr fontAlgn="base">
                        <a:lnSpc>
                          <a:spcPct val="115000"/>
                        </a:lnSpc>
                        <a:spcAft>
                          <a:spcPts val="1000"/>
                        </a:spcAft>
                      </a:pPr>
                      <a:r>
                        <a:rPr lang="en-US" sz="1050">
                          <a:effectLst/>
                        </a:rPr>
                        <a:t>Using the continuum of learning in the achievement standards to plan assessment programs  </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a:txBody>
                    <a:bodyPr/>
                    <a:lstStyle/>
                    <a:p>
                      <a:pPr fontAlgn="base">
                        <a:lnSpc>
                          <a:spcPct val="115000"/>
                        </a:lnSpc>
                        <a:spcAft>
                          <a:spcPts val="1000"/>
                        </a:spcAft>
                      </a:pPr>
                      <a:r>
                        <a:rPr lang="en-US" sz="1050">
                          <a:effectLst/>
                        </a:rPr>
                        <a:t>Using achievement standards to design assessment tasks </a:t>
                      </a:r>
                      <a:endParaRPr lang="en-AU" sz="1050">
                        <a:effectLst/>
                      </a:endParaRPr>
                    </a:p>
                  </a:txBody>
                  <a:tcPr marL="68400" marR="68400" marT="0" marB="0"/>
                </a:tc>
                <a:tc>
                  <a:txBody>
                    <a:bodyPr/>
                    <a:lstStyle/>
                    <a:p>
                      <a:pPr fontAlgn="base">
                        <a:lnSpc>
                          <a:spcPct val="115000"/>
                        </a:lnSpc>
                        <a:spcAft>
                          <a:spcPts val="1000"/>
                        </a:spcAft>
                      </a:pPr>
                      <a:r>
                        <a:rPr lang="en-US" sz="1050">
                          <a:effectLst/>
                        </a:rPr>
                        <a:t>Using the continuum of learning in the achievement standards to plan assessment programs </a:t>
                      </a:r>
                      <a:endParaRPr lang="en-AU" sz="1050">
                        <a:effectLst/>
                      </a:endParaRPr>
                    </a:p>
                  </a:txBody>
                  <a:tcPr marL="68400" marR="68400" marT="0" marB="0"/>
                </a:tc>
                <a:tc>
                  <a:txBody>
                    <a:bodyPr/>
                    <a:lstStyle/>
                    <a:p>
                      <a:pPr fontAlgn="base">
                        <a:lnSpc>
                          <a:spcPct val="115000"/>
                        </a:lnSpc>
                        <a:spcAft>
                          <a:spcPts val="1000"/>
                        </a:spcAft>
                      </a:pPr>
                      <a:r>
                        <a:rPr lang="en-US" sz="1050">
                          <a:effectLst/>
                        </a:rPr>
                        <a:t>Using achievement standards to design assessment tasks </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extLst>
                  <a:ext uri="{0D108BD9-81ED-4DB2-BD59-A6C34878D82A}">
                    <a16:rowId xmlns:a16="http://schemas.microsoft.com/office/drawing/2014/main" val="3506688754"/>
                  </a:ext>
                </a:extLst>
              </a:tr>
              <a:tr h="345208">
                <a:tc>
                  <a:txBody>
                    <a:bodyPr/>
                    <a:lstStyle/>
                    <a:p>
                      <a:pPr fontAlgn="base">
                        <a:lnSpc>
                          <a:spcPct val="115000"/>
                        </a:lnSpc>
                        <a:spcAft>
                          <a:spcPts val="1000"/>
                        </a:spcAft>
                      </a:pPr>
                      <a:r>
                        <a:rPr lang="en-AU" sz="1050">
                          <a:effectLst/>
                        </a:rPr>
                        <a:t>Chapter 4</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a:txBody>
                    <a:bodyPr/>
                    <a:lstStyle/>
                    <a:p>
                      <a:pPr fontAlgn="base">
                        <a:lnSpc>
                          <a:spcPct val="115000"/>
                        </a:lnSpc>
                        <a:spcAft>
                          <a:spcPts val="1000"/>
                        </a:spcAft>
                      </a:pPr>
                      <a:r>
                        <a:rPr lang="en-US" sz="1050">
                          <a:effectLst/>
                        </a:rPr>
                        <a:t>Mapping mathematical concepts across levels  </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a:txBody>
                    <a:bodyPr/>
                    <a:lstStyle/>
                    <a:p>
                      <a:pPr fontAlgn="base">
                        <a:lnSpc>
                          <a:spcPct val="115000"/>
                        </a:lnSpc>
                        <a:spcAft>
                          <a:spcPts val="1000"/>
                        </a:spcAft>
                      </a:pPr>
                      <a:r>
                        <a:rPr lang="en-US" sz="1050">
                          <a:effectLst/>
                        </a:rPr>
                        <a:t>Designing a teaching and learning unit </a:t>
                      </a:r>
                      <a:endParaRPr lang="en-AU" sz="1050">
                        <a:effectLst/>
                      </a:endParaRPr>
                    </a:p>
                  </a:txBody>
                  <a:tcPr marL="68400" marR="68400" marT="0" marB="0"/>
                </a:tc>
                <a:tc>
                  <a:txBody>
                    <a:bodyPr/>
                    <a:lstStyle/>
                    <a:p>
                      <a:pPr fontAlgn="base">
                        <a:lnSpc>
                          <a:spcPct val="115000"/>
                        </a:lnSpc>
                        <a:spcAft>
                          <a:spcPts val="1000"/>
                        </a:spcAft>
                      </a:pPr>
                      <a:r>
                        <a:rPr lang="en-US" sz="1050">
                          <a:effectLst/>
                        </a:rPr>
                        <a:t>Mapping mathematical concepts across levels  </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a:txBody>
                    <a:bodyPr/>
                    <a:lstStyle/>
                    <a:p>
                      <a:pPr fontAlgn="base">
                        <a:lnSpc>
                          <a:spcPct val="115000"/>
                        </a:lnSpc>
                        <a:spcAft>
                          <a:spcPts val="1000"/>
                        </a:spcAft>
                      </a:pPr>
                      <a:r>
                        <a:rPr lang="en-US" sz="1050">
                          <a:effectLst/>
                        </a:rPr>
                        <a:t>Designing a teaching and learning unit  </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extLst>
                  <a:ext uri="{0D108BD9-81ED-4DB2-BD59-A6C34878D82A}">
                    <a16:rowId xmlns:a16="http://schemas.microsoft.com/office/drawing/2014/main" val="3264658710"/>
                  </a:ext>
                </a:extLst>
              </a:tr>
              <a:tr h="525471">
                <a:tc>
                  <a:txBody>
                    <a:bodyPr/>
                    <a:lstStyle/>
                    <a:p>
                      <a:pPr fontAlgn="base">
                        <a:lnSpc>
                          <a:spcPct val="115000"/>
                        </a:lnSpc>
                        <a:spcAft>
                          <a:spcPts val="1000"/>
                        </a:spcAft>
                      </a:pPr>
                      <a:r>
                        <a:rPr lang="en-AU" sz="1050">
                          <a:effectLst/>
                        </a:rPr>
                        <a:t>Chapter 5</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gridSpan="2">
                  <a:txBody>
                    <a:bodyPr/>
                    <a:lstStyle/>
                    <a:p>
                      <a:pPr fontAlgn="base">
                        <a:lnSpc>
                          <a:spcPct val="115000"/>
                        </a:lnSpc>
                        <a:spcAft>
                          <a:spcPts val="1000"/>
                        </a:spcAft>
                      </a:pPr>
                      <a:r>
                        <a:rPr lang="en-US" sz="1050">
                          <a:effectLst/>
                        </a:rPr>
                        <a:t>Unique features of the learning area: Understanding and applying mathematical concepts in teaching, learning and assessing </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hMerge="1">
                  <a:txBody>
                    <a:bodyPr/>
                    <a:lstStyle/>
                    <a:p>
                      <a:endParaRPr lang="en-AU"/>
                    </a:p>
                  </a:txBody>
                  <a:tcPr/>
                </a:tc>
                <a:tc gridSpan="2">
                  <a:txBody>
                    <a:bodyPr/>
                    <a:lstStyle/>
                    <a:p>
                      <a:pPr fontAlgn="base">
                        <a:lnSpc>
                          <a:spcPct val="115000"/>
                        </a:lnSpc>
                        <a:spcAft>
                          <a:spcPts val="1000"/>
                        </a:spcAft>
                      </a:pPr>
                      <a:r>
                        <a:rPr lang="en-US" sz="1050">
                          <a:effectLst/>
                        </a:rPr>
                        <a:t>Unique features of the learning area: Understanding and applying mathematical concepts in teaching, learning and assessing </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hMerge="1">
                  <a:txBody>
                    <a:bodyPr/>
                    <a:lstStyle/>
                    <a:p>
                      <a:endParaRPr lang="en-AU"/>
                    </a:p>
                  </a:txBody>
                  <a:tcPr/>
                </a:tc>
                <a:extLst>
                  <a:ext uri="{0D108BD9-81ED-4DB2-BD59-A6C34878D82A}">
                    <a16:rowId xmlns:a16="http://schemas.microsoft.com/office/drawing/2014/main" val="1631693638"/>
                  </a:ext>
                </a:extLst>
              </a:tr>
              <a:tr h="705734">
                <a:tc>
                  <a:txBody>
                    <a:bodyPr/>
                    <a:lstStyle/>
                    <a:p>
                      <a:pPr fontAlgn="base">
                        <a:lnSpc>
                          <a:spcPct val="115000"/>
                        </a:lnSpc>
                        <a:spcAft>
                          <a:spcPts val="1000"/>
                        </a:spcAft>
                      </a:pPr>
                      <a:r>
                        <a:rPr lang="en-AU" sz="1050">
                          <a:effectLst/>
                        </a:rPr>
                        <a:t>Chapter 6</a:t>
                      </a:r>
                    </a:p>
                  </a:txBody>
                  <a:tcPr marL="68400" marR="68400" marT="0" marB="0"/>
                </a:tc>
                <a:tc>
                  <a:txBody>
                    <a:bodyPr/>
                    <a:lstStyle/>
                    <a:p>
                      <a:pPr fontAlgn="base">
                        <a:lnSpc>
                          <a:spcPct val="115000"/>
                        </a:lnSpc>
                        <a:spcAft>
                          <a:spcPts val="1000"/>
                        </a:spcAft>
                      </a:pPr>
                      <a:r>
                        <a:rPr lang="en-US" sz="1050">
                          <a:effectLst/>
                        </a:rPr>
                        <a:t>Approaches to designing a teaching and learning program across levels using the curriculum  </a:t>
                      </a:r>
                      <a:endParaRPr lang="en-AU" sz="1050">
                        <a:effectLst/>
                      </a:endParaRPr>
                    </a:p>
                  </a:txBody>
                  <a:tcPr marL="68400" marR="68400" marT="0" marB="0"/>
                </a:tc>
                <a:tc>
                  <a:txBody>
                    <a:bodyPr/>
                    <a:lstStyle/>
                    <a:p>
                      <a:pPr fontAlgn="base">
                        <a:lnSpc>
                          <a:spcPct val="115000"/>
                        </a:lnSpc>
                        <a:spcAft>
                          <a:spcPts val="1000"/>
                        </a:spcAft>
                      </a:pPr>
                      <a:r>
                        <a:rPr lang="en-US" sz="1050">
                          <a:effectLst/>
                        </a:rPr>
                        <a:t>Approaches to designing a teaching and learning program within a level  </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a:txBody>
                    <a:bodyPr/>
                    <a:lstStyle/>
                    <a:p>
                      <a:pPr fontAlgn="base">
                        <a:lnSpc>
                          <a:spcPct val="115000"/>
                        </a:lnSpc>
                        <a:spcAft>
                          <a:spcPts val="1000"/>
                        </a:spcAft>
                      </a:pPr>
                      <a:r>
                        <a:rPr lang="en-US" sz="1050">
                          <a:effectLst/>
                        </a:rPr>
                        <a:t>Approaches to designing a teaching and learning program across levels using the curriculum  </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tc>
                  <a:txBody>
                    <a:bodyPr/>
                    <a:lstStyle/>
                    <a:p>
                      <a:pPr fontAlgn="base">
                        <a:lnSpc>
                          <a:spcPct val="115000"/>
                        </a:lnSpc>
                        <a:spcAft>
                          <a:spcPts val="1000"/>
                        </a:spcAft>
                      </a:pPr>
                      <a:r>
                        <a:rPr lang="en-US" sz="1050">
                          <a:effectLst/>
                        </a:rPr>
                        <a:t>Approaches to designing a teaching and learning program within a level  </a:t>
                      </a:r>
                      <a:endParaRPr lang="en-AU" sz="1050">
                        <a:effectLst/>
                        <a:latin typeface="Arial" panose="020B0604020202020204" pitchFamily="34" charset="0"/>
                        <a:ea typeface="Arial" panose="020B0604020202020204" pitchFamily="34" charset="0"/>
                        <a:cs typeface="Times New Roman" panose="02020603050405020304" pitchFamily="18" charset="0"/>
                      </a:endParaRPr>
                    </a:p>
                  </a:txBody>
                  <a:tcPr marL="68400" marR="68400" marT="0" marB="0"/>
                </a:tc>
                <a:extLst>
                  <a:ext uri="{0D108BD9-81ED-4DB2-BD59-A6C34878D82A}">
                    <a16:rowId xmlns:a16="http://schemas.microsoft.com/office/drawing/2014/main" val="3329763291"/>
                  </a:ext>
                </a:extLst>
              </a:tr>
            </a:tbl>
          </a:graphicData>
        </a:graphic>
      </p:graphicFrame>
    </p:spTree>
    <p:extLst>
      <p:ext uri="{BB962C8B-B14F-4D97-AF65-F5344CB8AC3E}">
        <p14:creationId xmlns:p14="http://schemas.microsoft.com/office/powerpoint/2010/main" val="128615028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E6E03-B085-A56A-737F-915C90D14168}"/>
              </a:ext>
            </a:extLst>
          </p:cNvPr>
          <p:cNvSpPr>
            <a:spLocks noGrp="1"/>
          </p:cNvSpPr>
          <p:nvPr>
            <p:ph type="title"/>
          </p:nvPr>
        </p:nvSpPr>
        <p:spPr/>
        <p:txBody>
          <a:bodyPr/>
          <a:lstStyle/>
          <a:p>
            <a:r>
              <a:rPr lang="en-AU"/>
              <a:t>Familiarisation: Support materials</a:t>
            </a:r>
          </a:p>
        </p:txBody>
      </p:sp>
      <p:graphicFrame>
        <p:nvGraphicFramePr>
          <p:cNvPr id="4" name="Table 3">
            <a:extLst>
              <a:ext uri="{FF2B5EF4-FFF2-40B4-BE49-F238E27FC236}">
                <a16:creationId xmlns:a16="http://schemas.microsoft.com/office/drawing/2014/main" id="{DF936649-79E3-910F-0B68-0C5BC40899BD}"/>
              </a:ext>
            </a:extLst>
          </p:cNvPr>
          <p:cNvGraphicFramePr>
            <a:graphicFrameLocks noGrp="1"/>
          </p:cNvGraphicFramePr>
          <p:nvPr>
            <p:extLst>
              <p:ext uri="{D42A27DB-BD31-4B8C-83A1-F6EECF244321}">
                <p14:modId xmlns:p14="http://schemas.microsoft.com/office/powerpoint/2010/main" val="2921469010"/>
              </p:ext>
            </p:extLst>
          </p:nvPr>
        </p:nvGraphicFramePr>
        <p:xfrm>
          <a:off x="282914" y="1576121"/>
          <a:ext cx="8506163" cy="2701377"/>
        </p:xfrm>
        <a:graphic>
          <a:graphicData uri="http://schemas.openxmlformats.org/drawingml/2006/table">
            <a:tbl>
              <a:tblPr firstRow="1" firstCol="1" bandRow="1">
                <a:tableStyleId>{B301B821-A1FF-4177-AEE7-76D212191A09}</a:tableStyleId>
              </a:tblPr>
              <a:tblGrid>
                <a:gridCol w="722238">
                  <a:extLst>
                    <a:ext uri="{9D8B030D-6E8A-4147-A177-3AD203B41FA5}">
                      <a16:colId xmlns:a16="http://schemas.microsoft.com/office/drawing/2014/main" val="2925402049"/>
                    </a:ext>
                  </a:extLst>
                </a:gridCol>
                <a:gridCol w="7783925">
                  <a:extLst>
                    <a:ext uri="{9D8B030D-6E8A-4147-A177-3AD203B41FA5}">
                      <a16:colId xmlns:a16="http://schemas.microsoft.com/office/drawing/2014/main" val="2646799053"/>
                    </a:ext>
                  </a:extLst>
                </a:gridCol>
              </a:tblGrid>
              <a:tr h="98999">
                <a:tc>
                  <a:txBody>
                    <a:bodyPr/>
                    <a:lstStyle/>
                    <a:p>
                      <a:pPr algn="just">
                        <a:lnSpc>
                          <a:spcPct val="115000"/>
                        </a:lnSpc>
                        <a:spcBef>
                          <a:spcPts val="600"/>
                        </a:spcBef>
                        <a:spcAft>
                          <a:spcPts val="600"/>
                        </a:spcAft>
                        <a:tabLst>
                          <a:tab pos="6391275" algn="r"/>
                        </a:tabLst>
                      </a:pPr>
                      <a:endParaRPr lang="en-AU" sz="1200">
                        <a:effectLst/>
                        <a:latin typeface="+mn-lt"/>
                        <a:ea typeface="Arial" panose="020B0604020202020204" pitchFamily="34" charset="0"/>
                        <a:cs typeface="Times New Roman" panose="02020603050405020304" pitchFamily="18" charset="0"/>
                      </a:endParaRPr>
                    </a:p>
                  </a:txBody>
                  <a:tcPr marL="39839" marR="39839" marT="0" marB="0"/>
                </a:tc>
                <a:tc>
                  <a:txBody>
                    <a:bodyPr/>
                    <a:lstStyle/>
                    <a:p>
                      <a:pPr algn="just">
                        <a:lnSpc>
                          <a:spcPct val="115000"/>
                        </a:lnSpc>
                        <a:spcBef>
                          <a:spcPts val="600"/>
                        </a:spcBef>
                        <a:spcAft>
                          <a:spcPts val="600"/>
                        </a:spcAft>
                        <a:tabLst>
                          <a:tab pos="6391275" algn="r"/>
                        </a:tabLst>
                      </a:pPr>
                      <a:r>
                        <a:rPr lang="en-US" sz="1200">
                          <a:effectLst/>
                          <a:latin typeface="+mn-lt"/>
                        </a:rPr>
                        <a:t>Artefact</a:t>
                      </a:r>
                      <a:endParaRPr lang="en-AU" sz="1200">
                        <a:effectLst/>
                        <a:latin typeface="+mn-lt"/>
                        <a:ea typeface="Arial" panose="020B0604020202020204" pitchFamily="34" charset="0"/>
                        <a:cs typeface="Times New Roman" panose="02020603050405020304" pitchFamily="18" charset="0"/>
                      </a:endParaRPr>
                    </a:p>
                  </a:txBody>
                  <a:tcPr marL="39839" marR="39839" marT="0" marB="0"/>
                </a:tc>
                <a:extLst>
                  <a:ext uri="{0D108BD9-81ED-4DB2-BD59-A6C34878D82A}">
                    <a16:rowId xmlns:a16="http://schemas.microsoft.com/office/drawing/2014/main" val="2839106380"/>
                  </a:ext>
                </a:extLst>
              </a:tr>
              <a:tr h="214137">
                <a:tc rowSpan="5">
                  <a:txBody>
                    <a:bodyPr/>
                    <a:lstStyle/>
                    <a:p>
                      <a:pPr marL="0" lvl="0" indent="0">
                        <a:lnSpc>
                          <a:spcPct val="115000"/>
                        </a:lnSpc>
                        <a:spcAft>
                          <a:spcPts val="1000"/>
                        </a:spcAft>
                        <a:buFont typeface="+mj-lt"/>
                        <a:buNone/>
                        <a:tabLst>
                          <a:tab pos="6391275" algn="r"/>
                        </a:tabLst>
                      </a:pPr>
                      <a:r>
                        <a:rPr lang="en-AU" sz="1200" b="0">
                          <a:effectLst/>
                          <a:latin typeface="+mn-lt"/>
                          <a:ea typeface="Arial" panose="020B0604020202020204" pitchFamily="34" charset="0"/>
                          <a:cs typeface="Times New Roman" panose="02020603050405020304" pitchFamily="18" charset="0"/>
                        </a:rPr>
                        <a:t>Term 3</a:t>
                      </a:r>
                    </a:p>
                  </a:txBody>
                  <a:tcPr marL="39839" marR="39839" marT="0" marB="0"/>
                </a:tc>
                <a:tc>
                  <a:txBody>
                    <a:bodyPr/>
                    <a:lstStyle/>
                    <a:p>
                      <a:pPr marL="0" lvl="0" indent="0">
                        <a:lnSpc>
                          <a:spcPct val="115000"/>
                        </a:lnSpc>
                        <a:spcAft>
                          <a:spcPts val="1000"/>
                        </a:spcAft>
                        <a:buFont typeface="+mj-lt"/>
                        <a:buNone/>
                        <a:tabLst>
                          <a:tab pos="6391275" algn="r"/>
                        </a:tabLst>
                      </a:pPr>
                      <a:r>
                        <a:rPr lang="en-US" sz="1200" b="0">
                          <a:effectLst/>
                          <a:latin typeface="+mn-lt"/>
                        </a:rPr>
                        <a:t>Glossary</a:t>
                      </a:r>
                      <a:endParaRPr lang="en-AU" sz="1200" b="0">
                        <a:effectLst/>
                        <a:latin typeface="+mn-lt"/>
                        <a:ea typeface="Arial" panose="020B0604020202020204" pitchFamily="34" charset="0"/>
                        <a:cs typeface="Times New Roman" panose="02020603050405020304" pitchFamily="18" charset="0"/>
                      </a:endParaRPr>
                    </a:p>
                  </a:txBody>
                  <a:tcPr marL="39839" marR="39839" marT="0" marB="0"/>
                </a:tc>
                <a:extLst>
                  <a:ext uri="{0D108BD9-81ED-4DB2-BD59-A6C34878D82A}">
                    <a16:rowId xmlns:a16="http://schemas.microsoft.com/office/drawing/2014/main" val="838021396"/>
                  </a:ext>
                </a:extLst>
              </a:tr>
              <a:tr h="218543">
                <a:tc vMerge="1">
                  <a:txBody>
                    <a:bodyPr/>
                    <a:lstStyle/>
                    <a:p>
                      <a:pPr marL="0" lvl="0" indent="0">
                        <a:lnSpc>
                          <a:spcPct val="115000"/>
                        </a:lnSpc>
                        <a:spcAft>
                          <a:spcPts val="1000"/>
                        </a:spcAft>
                        <a:buFont typeface="+mj-lt"/>
                        <a:buNone/>
                        <a:tabLst>
                          <a:tab pos="6391275" algn="r"/>
                        </a:tabLst>
                      </a:pPr>
                      <a:endParaRPr lang="en-AU" sz="1050" b="0">
                        <a:effectLst/>
                        <a:latin typeface="Arial" panose="020B0604020202020204" pitchFamily="34" charset="0"/>
                        <a:ea typeface="Arial" panose="020B0604020202020204" pitchFamily="34" charset="0"/>
                        <a:cs typeface="Times New Roman" panose="02020603050405020304" pitchFamily="18" charset="0"/>
                      </a:endParaRPr>
                    </a:p>
                  </a:txBody>
                  <a:tcPr marL="39839" marR="39839" marT="0" marB="0"/>
                </a:tc>
                <a:tc>
                  <a:txBody>
                    <a:bodyPr/>
                    <a:lstStyle/>
                    <a:p>
                      <a:pPr marL="0" lvl="0" indent="0">
                        <a:lnSpc>
                          <a:spcPct val="115000"/>
                        </a:lnSpc>
                        <a:spcAft>
                          <a:spcPts val="1000"/>
                        </a:spcAft>
                        <a:buFont typeface="+mj-lt"/>
                        <a:buNone/>
                        <a:tabLst>
                          <a:tab pos="6391275" algn="r"/>
                        </a:tabLst>
                      </a:pPr>
                      <a:r>
                        <a:rPr lang="en-US" sz="1200" b="0">
                          <a:effectLst/>
                          <a:latin typeface="+mn-lt"/>
                        </a:rPr>
                        <a:t>Scope and sequence documents</a:t>
                      </a:r>
                      <a:endParaRPr lang="en-AU" sz="1200" b="0">
                        <a:effectLst/>
                        <a:latin typeface="+mn-lt"/>
                        <a:ea typeface="Arial" panose="020B0604020202020204" pitchFamily="34" charset="0"/>
                        <a:cs typeface="Times New Roman" panose="02020603050405020304" pitchFamily="18" charset="0"/>
                      </a:endParaRPr>
                    </a:p>
                  </a:txBody>
                  <a:tcPr marL="39839" marR="39839" marT="0" marB="0"/>
                </a:tc>
                <a:extLst>
                  <a:ext uri="{0D108BD9-81ED-4DB2-BD59-A6C34878D82A}">
                    <a16:rowId xmlns:a16="http://schemas.microsoft.com/office/drawing/2014/main" val="1814979946"/>
                  </a:ext>
                </a:extLst>
              </a:tr>
              <a:tr h="214137">
                <a:tc vMerge="1">
                  <a:txBody>
                    <a:bodyPr/>
                    <a:lstStyle/>
                    <a:p>
                      <a:pPr marL="0" lvl="0" indent="0">
                        <a:lnSpc>
                          <a:spcPct val="115000"/>
                        </a:lnSpc>
                        <a:spcAft>
                          <a:spcPts val="1000"/>
                        </a:spcAft>
                        <a:buFont typeface="+mj-lt"/>
                        <a:buNone/>
                        <a:tabLst>
                          <a:tab pos="6391275" algn="r"/>
                        </a:tabLst>
                      </a:pPr>
                      <a:endParaRPr lang="en-AU" sz="1050" b="0">
                        <a:effectLst/>
                        <a:latin typeface="Arial" panose="020B0604020202020204" pitchFamily="34" charset="0"/>
                        <a:ea typeface="Arial" panose="020B0604020202020204" pitchFamily="34" charset="0"/>
                        <a:cs typeface="Times New Roman" panose="02020603050405020304" pitchFamily="18" charset="0"/>
                      </a:endParaRPr>
                    </a:p>
                  </a:txBody>
                  <a:tcPr marL="39839" marR="39839" marT="0" marB="0"/>
                </a:tc>
                <a:tc>
                  <a:txBody>
                    <a:bodyPr/>
                    <a:lstStyle/>
                    <a:p>
                      <a:pPr marL="0" lvl="0" indent="0">
                        <a:lnSpc>
                          <a:spcPct val="115000"/>
                        </a:lnSpc>
                        <a:spcAft>
                          <a:spcPts val="1000"/>
                        </a:spcAft>
                        <a:buFont typeface="+mj-lt"/>
                        <a:buNone/>
                        <a:tabLst>
                          <a:tab pos="6391275" algn="r"/>
                        </a:tabLst>
                      </a:pPr>
                      <a:r>
                        <a:rPr lang="en-US" sz="1200" b="0">
                          <a:effectLst/>
                          <a:latin typeface="+mn-lt"/>
                        </a:rPr>
                        <a:t>Comparison of curriculums document</a:t>
                      </a:r>
                      <a:endParaRPr lang="en-AU" sz="1200" b="0">
                        <a:effectLst/>
                        <a:latin typeface="+mn-lt"/>
                        <a:ea typeface="Arial" panose="020B0604020202020204" pitchFamily="34" charset="0"/>
                        <a:cs typeface="Times New Roman" panose="02020603050405020304" pitchFamily="18" charset="0"/>
                      </a:endParaRPr>
                    </a:p>
                  </a:txBody>
                  <a:tcPr marL="39839" marR="39839" marT="0" marB="0"/>
                </a:tc>
                <a:extLst>
                  <a:ext uri="{0D108BD9-81ED-4DB2-BD59-A6C34878D82A}">
                    <a16:rowId xmlns:a16="http://schemas.microsoft.com/office/drawing/2014/main" val="3806076736"/>
                  </a:ext>
                </a:extLst>
              </a:tr>
              <a:tr h="178552">
                <a:tc vMerge="1">
                  <a:txBody>
                    <a:bodyPr/>
                    <a:lstStyle/>
                    <a:p>
                      <a:pPr marL="0" lvl="0" indent="0">
                        <a:lnSpc>
                          <a:spcPct val="115000"/>
                        </a:lnSpc>
                        <a:spcAft>
                          <a:spcPts val="1000"/>
                        </a:spcAft>
                        <a:buFont typeface="+mj-lt"/>
                        <a:buNone/>
                        <a:tabLst>
                          <a:tab pos="6391275" algn="r"/>
                        </a:tabLst>
                      </a:pPr>
                      <a:endParaRPr lang="en-AU" sz="1050" b="0">
                        <a:effectLst/>
                        <a:latin typeface="Arial" panose="020B0604020202020204" pitchFamily="34" charset="0"/>
                        <a:ea typeface="Arial" panose="020B0604020202020204" pitchFamily="34" charset="0"/>
                        <a:cs typeface="Times New Roman" panose="02020603050405020304" pitchFamily="18" charset="0"/>
                      </a:endParaRPr>
                    </a:p>
                  </a:txBody>
                  <a:tcPr marL="39839" marR="39839" marT="0" marB="0"/>
                </a:tc>
                <a:tc>
                  <a:txBody>
                    <a:bodyPr/>
                    <a:lstStyle/>
                    <a:p>
                      <a:pPr marL="0" lvl="0" indent="0">
                        <a:lnSpc>
                          <a:spcPct val="115000"/>
                        </a:lnSpc>
                        <a:spcAft>
                          <a:spcPts val="1000"/>
                        </a:spcAft>
                        <a:buFont typeface="+mj-lt"/>
                        <a:buNone/>
                        <a:tabLst>
                          <a:tab pos="6391275" algn="r"/>
                        </a:tabLst>
                      </a:pPr>
                      <a:r>
                        <a:rPr lang="en-US" sz="1200" b="0">
                          <a:effectLst/>
                          <a:latin typeface="+mn-lt"/>
                        </a:rPr>
                        <a:t>Introducing Mathematics Version 2.0</a:t>
                      </a:r>
                      <a:endParaRPr lang="en-AU" sz="1200" b="0">
                        <a:effectLst/>
                        <a:latin typeface="+mn-lt"/>
                        <a:ea typeface="Arial" panose="020B0604020202020204" pitchFamily="34" charset="0"/>
                        <a:cs typeface="Times New Roman" panose="02020603050405020304" pitchFamily="18" charset="0"/>
                      </a:endParaRPr>
                    </a:p>
                  </a:txBody>
                  <a:tcPr marL="39839" marR="39839" marT="0" marB="0"/>
                </a:tc>
                <a:extLst>
                  <a:ext uri="{0D108BD9-81ED-4DB2-BD59-A6C34878D82A}">
                    <a16:rowId xmlns:a16="http://schemas.microsoft.com/office/drawing/2014/main" val="752291461"/>
                  </a:ext>
                </a:extLst>
              </a:tr>
              <a:tr h="222950">
                <a:tc vMerge="1">
                  <a:txBody>
                    <a:bodyPr/>
                    <a:lstStyle/>
                    <a:p>
                      <a:pPr marL="0" lvl="0" indent="0">
                        <a:lnSpc>
                          <a:spcPct val="115000"/>
                        </a:lnSpc>
                        <a:spcAft>
                          <a:spcPts val="1000"/>
                        </a:spcAft>
                        <a:buFont typeface="+mj-lt"/>
                        <a:buNone/>
                        <a:tabLst>
                          <a:tab pos="6391275" algn="r"/>
                        </a:tabLst>
                      </a:pPr>
                      <a:endParaRPr lang="en-AU" sz="1050" b="0">
                        <a:effectLst/>
                        <a:latin typeface="Arial" panose="020B0604020202020204" pitchFamily="34" charset="0"/>
                        <a:ea typeface="Arial" panose="020B0604020202020204" pitchFamily="34" charset="0"/>
                        <a:cs typeface="Times New Roman" panose="02020603050405020304" pitchFamily="18" charset="0"/>
                      </a:endParaRPr>
                    </a:p>
                  </a:txBody>
                  <a:tcPr marL="39839" marR="39839" marT="0" marB="0"/>
                </a:tc>
                <a:tc>
                  <a:txBody>
                    <a:bodyPr/>
                    <a:lstStyle/>
                    <a:p>
                      <a:pPr marL="0" lvl="0" indent="0">
                        <a:lnSpc>
                          <a:spcPct val="115000"/>
                        </a:lnSpc>
                        <a:spcAft>
                          <a:spcPts val="1000"/>
                        </a:spcAft>
                        <a:buFont typeface="+mj-lt"/>
                        <a:buNone/>
                        <a:tabLst>
                          <a:tab pos="6391275" algn="r"/>
                        </a:tabLst>
                      </a:pPr>
                      <a:r>
                        <a:rPr lang="en-US" sz="1200" b="0">
                          <a:effectLst/>
                          <a:latin typeface="+mn-lt"/>
                        </a:rPr>
                        <a:t>Exemplar approaches to assessment using the revised achievement standards.</a:t>
                      </a:r>
                      <a:endParaRPr lang="en-AU" sz="1200" b="0">
                        <a:effectLst/>
                        <a:latin typeface="+mn-lt"/>
                        <a:ea typeface="Arial" panose="020B0604020202020204" pitchFamily="34" charset="0"/>
                        <a:cs typeface="Times New Roman" panose="02020603050405020304" pitchFamily="18" charset="0"/>
                      </a:endParaRPr>
                    </a:p>
                  </a:txBody>
                  <a:tcPr marL="39839" marR="39839" marT="0" marB="0"/>
                </a:tc>
                <a:extLst>
                  <a:ext uri="{0D108BD9-81ED-4DB2-BD59-A6C34878D82A}">
                    <a16:rowId xmlns:a16="http://schemas.microsoft.com/office/drawing/2014/main" val="2706378368"/>
                  </a:ext>
                </a:extLst>
              </a:tr>
              <a:tr h="178338">
                <a:tc rowSpan="5">
                  <a:txBody>
                    <a:bodyPr/>
                    <a:lstStyle/>
                    <a:p>
                      <a:pPr marL="0" lvl="0" indent="0">
                        <a:lnSpc>
                          <a:spcPct val="115000"/>
                        </a:lnSpc>
                        <a:spcAft>
                          <a:spcPts val="0"/>
                        </a:spcAft>
                        <a:buFont typeface="+mj-lt"/>
                        <a:buNone/>
                        <a:tabLst>
                          <a:tab pos="6391275" algn="r"/>
                        </a:tabLst>
                      </a:pPr>
                      <a:r>
                        <a:rPr lang="en-AU" sz="1200" b="0">
                          <a:effectLst/>
                          <a:latin typeface="+mn-lt"/>
                          <a:ea typeface="Arial" panose="020B0604020202020204" pitchFamily="34" charset="0"/>
                          <a:cs typeface="Times New Roman" panose="02020603050405020304" pitchFamily="18" charset="0"/>
                        </a:rPr>
                        <a:t>Term 4</a:t>
                      </a:r>
                    </a:p>
                  </a:txBody>
                  <a:tcPr marL="39839" marR="39839" marT="0" marB="0"/>
                </a:tc>
                <a:tc>
                  <a:txBody>
                    <a:bodyPr/>
                    <a:lstStyle/>
                    <a:p>
                      <a:pPr marL="0" lvl="0" indent="0">
                        <a:lnSpc>
                          <a:spcPct val="115000"/>
                        </a:lnSpc>
                        <a:spcAft>
                          <a:spcPts val="0"/>
                        </a:spcAft>
                        <a:buFont typeface="+mj-lt"/>
                        <a:buNone/>
                        <a:tabLst>
                          <a:tab pos="6391275" algn="r"/>
                        </a:tabLst>
                      </a:pPr>
                      <a:r>
                        <a:rPr lang="en-US" sz="1200" b="0">
                          <a:effectLst/>
                          <a:latin typeface="+mn-lt"/>
                        </a:rPr>
                        <a:t>Curriculum Area Maps: Mathematics</a:t>
                      </a:r>
                      <a:r>
                        <a:rPr lang="en-AU" sz="1200" b="0">
                          <a:effectLst/>
                          <a:latin typeface="+mn-lt"/>
                        </a:rPr>
                        <a:t> </a:t>
                      </a:r>
                      <a:r>
                        <a:rPr lang="en-US" sz="1200" b="0">
                          <a:effectLst/>
                          <a:latin typeface="+mn-lt"/>
                        </a:rPr>
                        <a:t>templates for schools to populate, and</a:t>
                      </a:r>
                      <a:r>
                        <a:rPr lang="en-AU" sz="1200" b="0">
                          <a:effectLst/>
                          <a:latin typeface="+mn-lt"/>
                        </a:rPr>
                        <a:t> </a:t>
                      </a:r>
                      <a:r>
                        <a:rPr lang="en-US" sz="1200" b="0">
                          <a:effectLst/>
                          <a:latin typeface="+mn-lt"/>
                        </a:rPr>
                        <a:t>exemplars provided for Levels 3 and 8</a:t>
                      </a:r>
                      <a:endParaRPr lang="en-AU" sz="1200" b="0">
                        <a:effectLst/>
                        <a:latin typeface="+mn-lt"/>
                        <a:ea typeface="Arial" panose="020B0604020202020204" pitchFamily="34" charset="0"/>
                        <a:cs typeface="Times New Roman" panose="02020603050405020304" pitchFamily="18" charset="0"/>
                      </a:endParaRPr>
                    </a:p>
                  </a:txBody>
                  <a:tcPr marL="39839" marR="39839" marT="0" marB="0"/>
                </a:tc>
                <a:extLst>
                  <a:ext uri="{0D108BD9-81ED-4DB2-BD59-A6C34878D82A}">
                    <a16:rowId xmlns:a16="http://schemas.microsoft.com/office/drawing/2014/main" val="677669574"/>
                  </a:ext>
                </a:extLst>
              </a:tr>
              <a:tr h="165580">
                <a:tc vMerge="1">
                  <a:txBody>
                    <a:bodyPr/>
                    <a:lstStyle/>
                    <a:p>
                      <a:pPr marL="0" lvl="0" indent="0">
                        <a:lnSpc>
                          <a:spcPct val="115000"/>
                        </a:lnSpc>
                        <a:spcAft>
                          <a:spcPts val="0"/>
                        </a:spcAft>
                        <a:buFont typeface="+mj-lt"/>
                        <a:buNone/>
                        <a:tabLst>
                          <a:tab pos="6391275" algn="r"/>
                        </a:tabLst>
                      </a:pPr>
                      <a:endParaRPr lang="en-AU" sz="1050" b="0">
                        <a:effectLst/>
                        <a:latin typeface="Arial" panose="020B0604020202020204" pitchFamily="34" charset="0"/>
                        <a:ea typeface="Arial" panose="020B0604020202020204" pitchFamily="34" charset="0"/>
                        <a:cs typeface="Times New Roman" panose="02020603050405020304" pitchFamily="18" charset="0"/>
                      </a:endParaRPr>
                    </a:p>
                  </a:txBody>
                  <a:tcPr marL="39839" marR="39839" marT="0" marB="0"/>
                </a:tc>
                <a:tc>
                  <a:txBody>
                    <a:bodyPr/>
                    <a:lstStyle/>
                    <a:p>
                      <a:pPr marL="0" lvl="0" indent="0">
                        <a:lnSpc>
                          <a:spcPct val="115000"/>
                        </a:lnSpc>
                        <a:spcAft>
                          <a:spcPts val="0"/>
                        </a:spcAft>
                        <a:buFont typeface="+mj-lt"/>
                        <a:buNone/>
                        <a:tabLst>
                          <a:tab pos="6391275" algn="r"/>
                        </a:tabLst>
                      </a:pPr>
                      <a:r>
                        <a:rPr lang="en-US" sz="1200" b="0">
                          <a:effectLst/>
                          <a:latin typeface="+mn-lt"/>
                        </a:rPr>
                        <a:t>Curriculum Area Plan</a:t>
                      </a:r>
                      <a:r>
                        <a:rPr lang="en-AU" sz="1200" b="0">
                          <a:effectLst/>
                          <a:latin typeface="+mn-lt"/>
                        </a:rPr>
                        <a:t>: </a:t>
                      </a:r>
                      <a:r>
                        <a:rPr lang="en-US" sz="1200" b="0">
                          <a:effectLst/>
                          <a:latin typeface="+mn-lt"/>
                        </a:rPr>
                        <a:t>templates for schools to populate and</a:t>
                      </a:r>
                      <a:r>
                        <a:rPr lang="en-AU" sz="1200" b="0">
                          <a:effectLst/>
                          <a:latin typeface="+mn-lt"/>
                        </a:rPr>
                        <a:t> </a:t>
                      </a:r>
                      <a:r>
                        <a:rPr lang="en-US" sz="1200" b="0">
                          <a:effectLst/>
                          <a:latin typeface="+mn-lt"/>
                        </a:rPr>
                        <a:t>Mathematics exemplars provided for F–6 and 7–10</a:t>
                      </a:r>
                      <a:endParaRPr lang="en-AU" sz="1200" b="0">
                        <a:effectLst/>
                        <a:latin typeface="+mn-lt"/>
                        <a:ea typeface="Arial" panose="020B0604020202020204" pitchFamily="34" charset="0"/>
                        <a:cs typeface="Times New Roman" panose="02020603050405020304" pitchFamily="18" charset="0"/>
                      </a:endParaRPr>
                    </a:p>
                  </a:txBody>
                  <a:tcPr marL="39839" marR="39839" marT="0" marB="0"/>
                </a:tc>
                <a:extLst>
                  <a:ext uri="{0D108BD9-81ED-4DB2-BD59-A6C34878D82A}">
                    <a16:rowId xmlns:a16="http://schemas.microsoft.com/office/drawing/2014/main" val="816687242"/>
                  </a:ext>
                </a:extLst>
              </a:tr>
              <a:tr h="373667">
                <a:tc vMerge="1">
                  <a:txBody>
                    <a:bodyPr/>
                    <a:lstStyle/>
                    <a:p>
                      <a:pPr marL="0" lvl="0" indent="0">
                        <a:lnSpc>
                          <a:spcPct val="115000"/>
                        </a:lnSpc>
                        <a:spcAft>
                          <a:spcPts val="0"/>
                        </a:spcAft>
                        <a:buFont typeface="+mj-lt"/>
                        <a:buNone/>
                        <a:tabLst>
                          <a:tab pos="6391275" algn="r"/>
                        </a:tabLst>
                      </a:pPr>
                      <a:endParaRPr lang="en-AU" sz="1050" b="0">
                        <a:effectLst/>
                        <a:latin typeface="Arial" panose="020B0604020202020204" pitchFamily="34" charset="0"/>
                        <a:ea typeface="Arial" panose="020B0604020202020204" pitchFamily="34" charset="0"/>
                        <a:cs typeface="Times New Roman" panose="02020603050405020304" pitchFamily="18" charset="0"/>
                      </a:endParaRPr>
                    </a:p>
                  </a:txBody>
                  <a:tcPr marL="39839" marR="39839" marT="0" marB="0"/>
                </a:tc>
                <a:tc>
                  <a:txBody>
                    <a:bodyPr/>
                    <a:lstStyle/>
                    <a:p>
                      <a:pPr marL="0" lvl="0" indent="0">
                        <a:lnSpc>
                          <a:spcPct val="115000"/>
                        </a:lnSpc>
                        <a:spcAft>
                          <a:spcPts val="0"/>
                        </a:spcAft>
                        <a:buFont typeface="+mj-lt"/>
                        <a:buNone/>
                        <a:tabLst>
                          <a:tab pos="6391275" algn="r"/>
                        </a:tabLst>
                      </a:pPr>
                      <a:r>
                        <a:rPr lang="en-US" sz="1200" b="0">
                          <a:effectLst/>
                          <a:latin typeface="+mn-lt"/>
                        </a:rPr>
                        <a:t>Teaching and learning unit by learning area/discipline and year level: templates for schools to populate</a:t>
                      </a:r>
                      <a:r>
                        <a:rPr lang="en-AU" sz="1200" b="0">
                          <a:effectLst/>
                          <a:latin typeface="+mn-lt"/>
                        </a:rPr>
                        <a:t> and </a:t>
                      </a:r>
                      <a:r>
                        <a:rPr lang="en-US" sz="1200" b="0">
                          <a:effectLst/>
                          <a:latin typeface="+mn-lt"/>
                        </a:rPr>
                        <a:t>Mathematics exemplars for units in Levels 3 and 8</a:t>
                      </a:r>
                      <a:endParaRPr lang="en-AU" sz="1200" b="0">
                        <a:effectLst/>
                        <a:latin typeface="+mn-lt"/>
                        <a:ea typeface="Arial" panose="020B0604020202020204" pitchFamily="34" charset="0"/>
                        <a:cs typeface="Times New Roman" panose="02020603050405020304" pitchFamily="18" charset="0"/>
                      </a:endParaRPr>
                    </a:p>
                  </a:txBody>
                  <a:tcPr marL="39839" marR="39839" marT="0" marB="0"/>
                </a:tc>
                <a:extLst>
                  <a:ext uri="{0D108BD9-81ED-4DB2-BD59-A6C34878D82A}">
                    <a16:rowId xmlns:a16="http://schemas.microsoft.com/office/drawing/2014/main" val="467975769"/>
                  </a:ext>
                </a:extLst>
              </a:tr>
              <a:tr h="261893">
                <a:tc vMerge="1">
                  <a:txBody>
                    <a:bodyPr/>
                    <a:lstStyle/>
                    <a:p>
                      <a:pPr marL="0" lvl="0" indent="0">
                        <a:lnSpc>
                          <a:spcPct val="115000"/>
                        </a:lnSpc>
                        <a:spcAft>
                          <a:spcPts val="1000"/>
                        </a:spcAft>
                        <a:buFont typeface="+mj-lt"/>
                        <a:buNone/>
                        <a:tabLst>
                          <a:tab pos="6391275" algn="r"/>
                        </a:tabLst>
                      </a:pPr>
                      <a:endParaRPr lang="en-AU" sz="1050" b="0">
                        <a:effectLst/>
                        <a:latin typeface="Arial" panose="020B0604020202020204" pitchFamily="34" charset="0"/>
                        <a:ea typeface="Arial" panose="020B0604020202020204" pitchFamily="34" charset="0"/>
                        <a:cs typeface="Times New Roman" panose="02020603050405020304" pitchFamily="18" charset="0"/>
                      </a:endParaRPr>
                    </a:p>
                  </a:txBody>
                  <a:tcPr marL="39839" marR="39839" marT="0" marB="0"/>
                </a:tc>
                <a:tc>
                  <a:txBody>
                    <a:bodyPr/>
                    <a:lstStyle/>
                    <a:p>
                      <a:pPr marL="0" lvl="0" indent="0">
                        <a:lnSpc>
                          <a:spcPct val="115000"/>
                        </a:lnSpc>
                        <a:spcAft>
                          <a:spcPts val="1000"/>
                        </a:spcAft>
                        <a:buFont typeface="+mj-lt"/>
                        <a:buNone/>
                        <a:tabLst>
                          <a:tab pos="6391275" algn="r"/>
                        </a:tabLst>
                      </a:pPr>
                      <a:r>
                        <a:rPr lang="en-US" sz="1200" b="0">
                          <a:effectLst/>
                          <a:latin typeface="+mn-lt"/>
                        </a:rPr>
                        <a:t>Mathematics leaders guide – how to support teachers and schools to update their teaching and learning programs. Includes descriptions of how to engage with the whole-school curriculum planning templates</a:t>
                      </a:r>
                      <a:endParaRPr lang="en-AU" sz="1200" b="0">
                        <a:effectLst/>
                        <a:latin typeface="+mn-lt"/>
                        <a:ea typeface="Arial" panose="020B0604020202020204" pitchFamily="34" charset="0"/>
                        <a:cs typeface="Times New Roman" panose="02020603050405020304" pitchFamily="18" charset="0"/>
                      </a:endParaRPr>
                    </a:p>
                  </a:txBody>
                  <a:tcPr marL="39839" marR="39839" marT="0" marB="0"/>
                </a:tc>
                <a:extLst>
                  <a:ext uri="{0D108BD9-81ED-4DB2-BD59-A6C34878D82A}">
                    <a16:rowId xmlns:a16="http://schemas.microsoft.com/office/drawing/2014/main" val="2983059012"/>
                  </a:ext>
                </a:extLst>
              </a:tr>
              <a:tr h="256172">
                <a:tc vMerge="1">
                  <a:txBody>
                    <a:bodyPr/>
                    <a:lstStyle/>
                    <a:p>
                      <a:pPr marL="0" lvl="0" indent="0">
                        <a:lnSpc>
                          <a:spcPct val="115000"/>
                        </a:lnSpc>
                        <a:spcAft>
                          <a:spcPts val="1000"/>
                        </a:spcAft>
                        <a:buFont typeface="+mj-lt"/>
                        <a:buNone/>
                        <a:tabLst>
                          <a:tab pos="6391275" algn="r"/>
                        </a:tabLst>
                      </a:pPr>
                      <a:endParaRPr lang="en-AU" sz="1050" b="0">
                        <a:effectLst/>
                        <a:latin typeface="Arial" panose="020B0604020202020204" pitchFamily="34" charset="0"/>
                        <a:ea typeface="Arial" panose="020B0604020202020204" pitchFamily="34" charset="0"/>
                        <a:cs typeface="Times New Roman" panose="02020603050405020304" pitchFamily="18" charset="0"/>
                      </a:endParaRPr>
                    </a:p>
                  </a:txBody>
                  <a:tcPr marL="39839" marR="39839" marT="0" marB="0"/>
                </a:tc>
                <a:tc>
                  <a:txBody>
                    <a:bodyPr/>
                    <a:lstStyle/>
                    <a:p>
                      <a:pPr marL="0" lvl="0" indent="0">
                        <a:lnSpc>
                          <a:spcPct val="115000"/>
                        </a:lnSpc>
                        <a:spcAft>
                          <a:spcPts val="1000"/>
                        </a:spcAft>
                        <a:buFont typeface="+mj-lt"/>
                        <a:buNone/>
                        <a:tabLst>
                          <a:tab pos="6391275" algn="r"/>
                        </a:tabLst>
                      </a:pPr>
                      <a:r>
                        <a:rPr lang="en-US" sz="1200" b="0">
                          <a:effectLst/>
                          <a:latin typeface="+mn-lt"/>
                        </a:rPr>
                        <a:t>Mathematics teachers guide – how to update to update their teaching and learning programs</a:t>
                      </a:r>
                      <a:endParaRPr lang="en-AU" sz="1200" b="0">
                        <a:effectLst/>
                        <a:latin typeface="+mn-lt"/>
                        <a:ea typeface="Arial" panose="020B0604020202020204" pitchFamily="34" charset="0"/>
                        <a:cs typeface="Times New Roman" panose="02020603050405020304" pitchFamily="18" charset="0"/>
                      </a:endParaRPr>
                    </a:p>
                  </a:txBody>
                  <a:tcPr marL="39839" marR="39839" marT="0" marB="0"/>
                </a:tc>
                <a:extLst>
                  <a:ext uri="{0D108BD9-81ED-4DB2-BD59-A6C34878D82A}">
                    <a16:rowId xmlns:a16="http://schemas.microsoft.com/office/drawing/2014/main" val="1221844894"/>
                  </a:ext>
                </a:extLst>
              </a:tr>
            </a:tbl>
          </a:graphicData>
        </a:graphic>
      </p:graphicFrame>
    </p:spTree>
    <p:extLst>
      <p:ext uri="{BB962C8B-B14F-4D97-AF65-F5344CB8AC3E}">
        <p14:creationId xmlns:p14="http://schemas.microsoft.com/office/powerpoint/2010/main" val="317650536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0188" y="437028"/>
            <a:ext cx="4954219" cy="4181076"/>
          </a:xfrm>
        </p:spPr>
        <p:txBody>
          <a:bodyPr/>
          <a:lstStyle/>
          <a:p>
            <a:r>
              <a:rPr lang="en-AU" sz="2800">
                <a:cs typeface="Arial"/>
              </a:rPr>
              <a:t>Victorian Curriculum F–10 Version 2.0</a:t>
            </a:r>
            <a:br>
              <a:rPr lang="en-AU" sz="2800">
                <a:cs typeface="Arial"/>
              </a:rPr>
            </a:br>
            <a:br>
              <a:rPr lang="en-AU" sz="2800">
                <a:cs typeface="Arial"/>
              </a:rPr>
            </a:br>
            <a:r>
              <a:rPr lang="en-AU" sz="2800">
                <a:cs typeface="Arial"/>
              </a:rPr>
              <a:t>Familiarisation and support resources</a:t>
            </a:r>
            <a:br>
              <a:rPr lang="en-AU" sz="2800" b="0">
                <a:cs typeface="Arial"/>
              </a:rPr>
            </a:br>
            <a:br>
              <a:rPr lang="en-AU" sz="2800" b="0">
                <a:cs typeface="Arial"/>
              </a:rPr>
            </a:br>
            <a:r>
              <a:rPr lang="en-AU" sz="1800" b="0">
                <a:cs typeface="Arial"/>
              </a:rPr>
              <a:t>Leyna Buller </a:t>
            </a:r>
            <a:br>
              <a:rPr lang="en-AU" sz="1800" b="0">
                <a:cs typeface="Arial"/>
              </a:rPr>
            </a:br>
            <a:r>
              <a:rPr lang="en-AU" sz="1800" b="0">
                <a:cs typeface="Arial"/>
              </a:rPr>
              <a:t>Senior Policy and Strategic Advisor (F–10 Revision), VCAA</a:t>
            </a:r>
            <a:br>
              <a:rPr lang="en-AU" sz="2800" b="0">
                <a:cs typeface="Arial"/>
              </a:rPr>
            </a:br>
            <a:br>
              <a:rPr lang="en-AU" sz="2800">
                <a:cs typeface="Arial"/>
              </a:rPr>
            </a:br>
            <a:endParaRPr lang="en-US" sz="28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813592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2AAB1BD8-814E-00A9-56D8-82CFAE1A81FC}"/>
              </a:ext>
            </a:extLst>
          </p:cNvPr>
          <p:cNvGraphicFramePr/>
          <p:nvPr>
            <p:extLst>
              <p:ext uri="{D42A27DB-BD31-4B8C-83A1-F6EECF244321}">
                <p14:modId xmlns:p14="http://schemas.microsoft.com/office/powerpoint/2010/main" val="3862344089"/>
              </p:ext>
            </p:extLst>
          </p:nvPr>
        </p:nvGraphicFramePr>
        <p:xfrm>
          <a:off x="457200" y="114300"/>
          <a:ext cx="5520018" cy="448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ight Brace 7">
            <a:extLst>
              <a:ext uri="{FF2B5EF4-FFF2-40B4-BE49-F238E27FC236}">
                <a16:creationId xmlns:a16="http://schemas.microsoft.com/office/drawing/2014/main" id="{2FD21EBD-CAB8-BB7F-2B26-EF5DF90A83F1}"/>
              </a:ext>
            </a:extLst>
          </p:cNvPr>
          <p:cNvSpPr/>
          <p:nvPr/>
        </p:nvSpPr>
        <p:spPr bwMode="auto">
          <a:xfrm>
            <a:off x="5634318" y="470646"/>
            <a:ext cx="1190064" cy="3758453"/>
          </a:xfrm>
          <a:prstGeom prst="rightBrac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 name="TextBox 8">
            <a:extLst>
              <a:ext uri="{FF2B5EF4-FFF2-40B4-BE49-F238E27FC236}">
                <a16:creationId xmlns:a16="http://schemas.microsoft.com/office/drawing/2014/main" id="{E0329709-F558-AA04-2646-09B3ED1AD626}"/>
              </a:ext>
            </a:extLst>
          </p:cNvPr>
          <p:cNvSpPr txBox="1"/>
          <p:nvPr/>
        </p:nvSpPr>
        <p:spPr>
          <a:xfrm>
            <a:off x="6952814" y="1020197"/>
            <a:ext cx="1963271" cy="2677656"/>
          </a:xfrm>
          <a:prstGeom prst="rect">
            <a:avLst/>
          </a:prstGeom>
          <a:solidFill>
            <a:schemeClr val="accent5"/>
          </a:solidFill>
        </p:spPr>
        <p:txBody>
          <a:bodyPr wrap="square" rtlCol="0">
            <a:spAutoFit/>
          </a:bodyPr>
          <a:lstStyle/>
          <a:p>
            <a:pPr algn="ctr"/>
            <a:r>
              <a:rPr lang="en-AU">
                <a:solidFill>
                  <a:schemeClr val="bg1"/>
                </a:solidFill>
                <a:latin typeface="+mn-lt"/>
              </a:rPr>
              <a:t>Supported by specifically designed website with integrated digital tool </a:t>
            </a:r>
          </a:p>
        </p:txBody>
      </p:sp>
    </p:spTree>
    <p:extLst>
      <p:ext uri="{BB962C8B-B14F-4D97-AF65-F5344CB8AC3E}">
        <p14:creationId xmlns:p14="http://schemas.microsoft.com/office/powerpoint/2010/main" val="129211659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6328"/>
            <a:ext cx="9143999" cy="5143500"/>
          </a:xfrm>
        </p:spPr>
      </p:pic>
    </p:spTree>
    <p:extLst>
      <p:ext uri="{BB962C8B-B14F-4D97-AF65-F5344CB8AC3E}">
        <p14:creationId xmlns:p14="http://schemas.microsoft.com/office/powerpoint/2010/main" val="1060539800"/>
      </p:ext>
    </p:extLst>
  </p:cSld>
  <p:clrMapOvr>
    <a:masterClrMapping/>
  </p:clrMapOvr>
  <p:transition advTm="5087"/>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2A92B-75FB-13CB-75EC-FC079CE25E3C}"/>
              </a:ext>
            </a:extLst>
          </p:cNvPr>
          <p:cNvSpPr>
            <a:spLocks noGrp="1"/>
          </p:cNvSpPr>
          <p:nvPr>
            <p:ph type="title"/>
          </p:nvPr>
        </p:nvSpPr>
        <p:spPr/>
        <p:txBody>
          <a:bodyPr/>
          <a:lstStyle/>
          <a:p>
            <a:r>
              <a:rPr lang="en-US">
                <a:cs typeface="Arial"/>
              </a:rPr>
              <a:t>Links</a:t>
            </a:r>
            <a:endParaRPr lang="en-US"/>
          </a:p>
        </p:txBody>
      </p:sp>
      <p:sp>
        <p:nvSpPr>
          <p:cNvPr id="3" name="Content Placeholder 2">
            <a:extLst>
              <a:ext uri="{FF2B5EF4-FFF2-40B4-BE49-F238E27FC236}">
                <a16:creationId xmlns:a16="http://schemas.microsoft.com/office/drawing/2014/main" id="{99601755-3866-722A-B916-3656EB2B9FAD}"/>
              </a:ext>
            </a:extLst>
          </p:cNvPr>
          <p:cNvSpPr>
            <a:spLocks noGrp="1"/>
          </p:cNvSpPr>
          <p:nvPr>
            <p:ph idx="1"/>
          </p:nvPr>
        </p:nvSpPr>
        <p:spPr>
          <a:xfrm>
            <a:off x="179512" y="1179478"/>
            <a:ext cx="8712968" cy="3154236"/>
          </a:xfrm>
        </p:spPr>
        <p:txBody>
          <a:bodyPr/>
          <a:lstStyle/>
          <a:p>
            <a:pPr>
              <a:spcBef>
                <a:spcPts val="600"/>
              </a:spcBef>
              <a:spcAft>
                <a:spcPts val="600"/>
              </a:spcAft>
            </a:pPr>
            <a:r>
              <a:rPr lang="en-US" sz="1600" dirty="0">
                <a:cs typeface="Arial"/>
              </a:rPr>
              <a:t>For information on the </a:t>
            </a:r>
            <a:r>
              <a:rPr lang="en-US" sz="1600" dirty="0" err="1">
                <a:cs typeface="Arial"/>
              </a:rPr>
              <a:t>familiarisation</a:t>
            </a:r>
            <a:r>
              <a:rPr lang="en-US" sz="1600" dirty="0">
                <a:cs typeface="Arial"/>
              </a:rPr>
              <a:t> of Mathematics Version 2.0, including supporting resources and registration for webinars – </a:t>
            </a:r>
            <a:r>
              <a:rPr lang="en-US" sz="1600" dirty="0">
                <a:solidFill>
                  <a:srgbClr val="000000"/>
                </a:solidFill>
                <a:cs typeface="Arial"/>
                <a:hlinkClick r:id="rId3"/>
              </a:rPr>
              <a:t>VCAA website – Mathematics Version 2.0</a:t>
            </a:r>
          </a:p>
          <a:p>
            <a:pPr>
              <a:spcBef>
                <a:spcPts val="600"/>
              </a:spcBef>
              <a:spcAft>
                <a:spcPts val="600"/>
              </a:spcAft>
            </a:pPr>
            <a:r>
              <a:rPr lang="en-US" sz="1600" dirty="0">
                <a:solidFill>
                  <a:srgbClr val="000000"/>
                </a:solidFill>
                <a:cs typeface="Arial"/>
              </a:rPr>
              <a:t>For Mathematics Version 2.0 curriculum – </a:t>
            </a:r>
            <a:r>
              <a:rPr lang="en-US" sz="1600" dirty="0">
                <a:solidFill>
                  <a:srgbClr val="000000"/>
                </a:solidFill>
                <a:cs typeface="Arial"/>
                <a:hlinkClick r:id="rId4"/>
              </a:rPr>
              <a:t>Mathematics Version 2.0</a:t>
            </a:r>
            <a:r>
              <a:rPr lang="en-US" sz="1600" dirty="0">
                <a:solidFill>
                  <a:srgbClr val="000000"/>
                </a:solidFill>
                <a:cs typeface="Arial"/>
              </a:rPr>
              <a:t> </a:t>
            </a:r>
          </a:p>
          <a:p>
            <a:pPr>
              <a:spcBef>
                <a:spcPts val="600"/>
              </a:spcBef>
              <a:spcAft>
                <a:spcPts val="600"/>
              </a:spcAft>
            </a:pPr>
            <a:r>
              <a:rPr lang="en-US" sz="1600" dirty="0">
                <a:solidFill>
                  <a:srgbClr val="000000"/>
                </a:solidFill>
                <a:cs typeface="Arial"/>
              </a:rPr>
              <a:t>For general information about the Victorian Curriculum F–10 Revision – </a:t>
            </a:r>
            <a:r>
              <a:rPr lang="en-US" sz="1600" dirty="0">
                <a:solidFill>
                  <a:srgbClr val="000000"/>
                </a:solidFill>
                <a:cs typeface="Arial"/>
                <a:hlinkClick r:id="rId5"/>
              </a:rPr>
              <a:t>VCAA website – Victorian Curriculum F–10 Version 2.0</a:t>
            </a:r>
            <a:r>
              <a:rPr lang="en-US" sz="1600" dirty="0">
                <a:solidFill>
                  <a:srgbClr val="000000"/>
                </a:solidFill>
                <a:cs typeface="Arial"/>
              </a:rPr>
              <a:t> </a:t>
            </a:r>
          </a:p>
          <a:p>
            <a:pPr>
              <a:spcBef>
                <a:spcPts val="600"/>
              </a:spcBef>
              <a:spcAft>
                <a:spcPts val="600"/>
              </a:spcAft>
            </a:pPr>
            <a:r>
              <a:rPr lang="en-US" sz="1600" dirty="0">
                <a:solidFill>
                  <a:srgbClr val="000000"/>
                </a:solidFill>
                <a:cs typeface="Arial"/>
              </a:rPr>
              <a:t>Reporting advice is the responsibly of school sector authorities.  </a:t>
            </a:r>
          </a:p>
          <a:p>
            <a:pPr marL="0" indent="0">
              <a:spcBef>
                <a:spcPts val="600"/>
              </a:spcBef>
              <a:spcAft>
                <a:spcPts val="600"/>
              </a:spcAft>
              <a:buNone/>
            </a:pPr>
            <a:r>
              <a:rPr lang="en-US" sz="1600" dirty="0">
                <a:solidFill>
                  <a:srgbClr val="000000"/>
                </a:solidFill>
                <a:cs typeface="Arial"/>
              </a:rPr>
              <a:t>For government schools,  please contact </a:t>
            </a:r>
            <a:r>
              <a:rPr lang="en-US" sz="1600" dirty="0">
                <a:effectLst/>
                <a:latin typeface="Arial" panose="020B0604020202020204" pitchFamily="34" charset="0"/>
                <a:ea typeface="Calibri" panose="020F0502020204030204" pitchFamily="34" charset="0"/>
                <a:cs typeface="Times New Roman" panose="02020603050405020304" pitchFamily="18" charset="0"/>
              </a:rPr>
              <a:t>the Department of Education via </a:t>
            </a:r>
            <a:r>
              <a:rPr lang="en-US" sz="16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6"/>
              </a:rPr>
              <a:t>https://www2.education.vic.gov.au/pal/reporting-student-achievement/policy</a:t>
            </a:r>
            <a:r>
              <a:rPr lang="en-US" sz="1600" dirty="0">
                <a:effectLst/>
                <a:latin typeface="Arial" panose="020B0604020202020204" pitchFamily="34" charset="0"/>
                <a:ea typeface="Calibri" panose="020F0502020204030204" pitchFamily="34" charset="0"/>
                <a:cs typeface="Times New Roman" panose="02020603050405020304" pitchFamily="18" charset="0"/>
              </a:rPr>
              <a:t>.  </a:t>
            </a:r>
          </a:p>
          <a:p>
            <a:pPr marL="0" indent="0">
              <a:spcBef>
                <a:spcPts val="600"/>
              </a:spcBef>
              <a:spcAft>
                <a:spcPts val="60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For  Catholic schools, please contact your local Catholic Education office or login to </a:t>
            </a:r>
            <a:r>
              <a:rPr lang="en-AU" sz="16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https://cevn.cecv.catholic.edu.au/Melb/Learning-Teaching/Reporting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rgbClr val="000000"/>
              </a:solidFill>
              <a:cs typeface="Arial"/>
            </a:endParaRPr>
          </a:p>
          <a:p>
            <a:endParaRPr lang="en-US" dirty="0">
              <a:solidFill>
                <a:srgbClr val="000000"/>
              </a:solidFill>
              <a:cs typeface="Arial"/>
            </a:endParaRPr>
          </a:p>
          <a:p>
            <a:endParaRPr lang="en-US" dirty="0">
              <a:solidFill>
                <a:srgbClr val="000000"/>
              </a:solidFill>
              <a:cs typeface="Arial"/>
            </a:endParaRPr>
          </a:p>
        </p:txBody>
      </p:sp>
    </p:spTree>
    <p:extLst>
      <p:ext uri="{BB962C8B-B14F-4D97-AF65-F5344CB8AC3E}">
        <p14:creationId xmlns:p14="http://schemas.microsoft.com/office/powerpoint/2010/main" val="229158448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1503D-298C-1FF5-6164-FD34F4C24242}"/>
              </a:ext>
            </a:extLst>
          </p:cNvPr>
          <p:cNvSpPr>
            <a:spLocks noGrp="1"/>
          </p:cNvSpPr>
          <p:nvPr>
            <p:ph type="title"/>
          </p:nvPr>
        </p:nvSpPr>
        <p:spPr>
          <a:xfrm>
            <a:off x="251520" y="457200"/>
            <a:ext cx="8640960" cy="857250"/>
          </a:xfrm>
        </p:spPr>
        <p:txBody>
          <a:bodyPr wrap="square" anchor="ctr">
            <a:normAutofit/>
          </a:bodyPr>
          <a:lstStyle/>
          <a:p>
            <a:r>
              <a:rPr lang="en-AU"/>
              <a:t>Contact</a:t>
            </a:r>
          </a:p>
        </p:txBody>
      </p:sp>
      <p:sp>
        <p:nvSpPr>
          <p:cNvPr id="3" name="Content Placeholder 2">
            <a:extLst>
              <a:ext uri="{FF2B5EF4-FFF2-40B4-BE49-F238E27FC236}">
                <a16:creationId xmlns:a16="http://schemas.microsoft.com/office/drawing/2014/main" id="{F6A639FC-8125-C96C-3B60-7A30EBDA3E82}"/>
              </a:ext>
            </a:extLst>
          </p:cNvPr>
          <p:cNvSpPr>
            <a:spLocks noGrp="1"/>
          </p:cNvSpPr>
          <p:nvPr>
            <p:ph sz="half" idx="1"/>
          </p:nvPr>
        </p:nvSpPr>
        <p:spPr>
          <a:xfrm>
            <a:off x="251520" y="1485900"/>
            <a:ext cx="8077972" cy="2971800"/>
          </a:xfrm>
        </p:spPr>
        <p:txBody>
          <a:bodyPr wrap="square" anchor="t">
            <a:normAutofit/>
          </a:bodyPr>
          <a:lstStyle/>
          <a:p>
            <a:pPr marL="0" indent="0">
              <a:buNone/>
            </a:pPr>
            <a:r>
              <a:rPr lang="en-AU" b="0" i="0">
                <a:effectLst/>
              </a:rPr>
              <a:t>Victorian Curriculum F–10 Revision Project</a:t>
            </a:r>
            <a:br>
              <a:rPr lang="en-AU"/>
            </a:br>
            <a:r>
              <a:rPr lang="en-AU" b="0" i="0" err="1">
                <a:effectLst/>
              </a:rPr>
              <a:t>tel</a:t>
            </a:r>
            <a:r>
              <a:rPr lang="en-AU" b="0" i="0">
                <a:effectLst/>
              </a:rPr>
              <a:t>: 03 7022 1306</a:t>
            </a:r>
            <a:br>
              <a:rPr lang="en-AU"/>
            </a:br>
            <a:r>
              <a:rPr lang="en-AU" b="0" i="0">
                <a:effectLst/>
              </a:rPr>
              <a:t>email: </a:t>
            </a:r>
            <a:r>
              <a:rPr lang="en-AU" b="1" i="0" u="sng">
                <a:effectLst/>
                <a:hlinkClick r:id="rId2"/>
              </a:rPr>
              <a:t>vcaa.f10.revisionproject@education.vic.gov.au</a:t>
            </a:r>
            <a:endParaRPr lang="en-AU"/>
          </a:p>
        </p:txBody>
      </p:sp>
    </p:spTree>
    <p:extLst>
      <p:ext uri="{BB962C8B-B14F-4D97-AF65-F5344CB8AC3E}">
        <p14:creationId xmlns:p14="http://schemas.microsoft.com/office/powerpoint/2010/main" val="173979089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32504" y="437028"/>
            <a:ext cx="4815906" cy="4104236"/>
          </a:xfrm>
        </p:spPr>
        <p:txBody>
          <a:bodyPr/>
          <a:lstStyle/>
          <a:p>
            <a:r>
              <a:rPr lang="en-AU" sz="2800">
                <a:cs typeface="Arial"/>
              </a:rPr>
              <a:t>Questions</a:t>
            </a:r>
            <a:br>
              <a:rPr lang="en-AU" sz="2800">
                <a:cs typeface="Arial"/>
              </a:rPr>
            </a:br>
            <a:endParaRPr lang="en-US" sz="28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618754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
            <a:ext cx="9144000" cy="5143501"/>
          </a:xfrm>
        </p:spPr>
      </p:pic>
    </p:spTree>
    <p:extLst>
      <p:ext uri="{BB962C8B-B14F-4D97-AF65-F5344CB8AC3E}">
        <p14:creationId xmlns:p14="http://schemas.microsoft.com/office/powerpoint/2010/main" val="1219027990"/>
      </p:ext>
    </p:extLst>
  </p:cSld>
  <p:clrMapOvr>
    <a:masterClrMapping/>
  </p:clrMapOvr>
  <p:transition advTm="562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0E0AC3F-143D-3048-C84F-EDFCBD92867A}"/>
              </a:ext>
            </a:extLst>
          </p:cNvPr>
          <p:cNvGraphicFramePr>
            <a:graphicFrameLocks noGrp="1"/>
          </p:cNvGraphicFramePr>
          <p:nvPr>
            <p:extLst>
              <p:ext uri="{D42A27DB-BD31-4B8C-83A1-F6EECF244321}">
                <p14:modId xmlns:p14="http://schemas.microsoft.com/office/powerpoint/2010/main" val="571358029"/>
              </p:ext>
            </p:extLst>
          </p:nvPr>
        </p:nvGraphicFramePr>
        <p:xfrm>
          <a:off x="530204" y="863667"/>
          <a:ext cx="8272462" cy="2712720"/>
        </p:xfrm>
        <a:graphic>
          <a:graphicData uri="http://schemas.openxmlformats.org/drawingml/2006/table">
            <a:tbl>
              <a:tblPr firstRow="1" bandRow="1">
                <a:tableStyleId>{5C22544A-7EE6-4342-B048-85BDC9FD1C3A}</a:tableStyleId>
              </a:tblPr>
              <a:tblGrid>
                <a:gridCol w="8272462">
                  <a:extLst>
                    <a:ext uri="{9D8B030D-6E8A-4147-A177-3AD203B41FA5}">
                      <a16:colId xmlns:a16="http://schemas.microsoft.com/office/drawing/2014/main" val="2142922632"/>
                    </a:ext>
                  </a:extLst>
                </a:gridCol>
              </a:tblGrid>
              <a:tr h="370840">
                <a:tc>
                  <a:txBody>
                    <a:bodyPr/>
                    <a:lstStyle/>
                    <a:p>
                      <a:pPr algn="l"/>
                      <a:r>
                        <a:rPr lang="en-AU" sz="2800" dirty="0"/>
                        <a:t>Overview of briefing</a:t>
                      </a:r>
                    </a:p>
                  </a:txBody>
                  <a:tcPr/>
                </a:tc>
                <a:extLst>
                  <a:ext uri="{0D108BD9-81ED-4DB2-BD59-A6C34878D82A}">
                    <a16:rowId xmlns:a16="http://schemas.microsoft.com/office/drawing/2014/main" val="3366001642"/>
                  </a:ext>
                </a:extLst>
              </a:tr>
              <a:tr h="370840">
                <a:tc>
                  <a:txBody>
                    <a:bodyPr/>
                    <a:lstStyle/>
                    <a:p>
                      <a:pPr marL="342900" indent="-342900" algn="l">
                        <a:buFont typeface="+mj-lt"/>
                        <a:buAutoNum type="arabicPeriod"/>
                      </a:pPr>
                      <a:r>
                        <a:rPr lang="en-AU" b="1" dirty="0"/>
                        <a:t>Overview of the revision and familiarisation of the Victorian    </a:t>
                      </a:r>
                    </a:p>
                    <a:p>
                      <a:pPr marL="0" indent="0" algn="l">
                        <a:buFont typeface="+mj-lt"/>
                        <a:buNone/>
                      </a:pPr>
                      <a:r>
                        <a:rPr lang="en-AU" b="1" dirty="0"/>
                        <a:t>     Curriculum F–10 project  </a:t>
                      </a:r>
                    </a:p>
                    <a:p>
                      <a:pPr marL="0" indent="0">
                        <a:buFont typeface="Arial" panose="020B0604020202020204" pitchFamily="34" charset="0"/>
                        <a:buNone/>
                      </a:pPr>
                      <a:r>
                        <a:rPr lang="en-AU" dirty="0"/>
                        <a:t>     </a:t>
                      </a:r>
                      <a:r>
                        <a:rPr lang="en-AU" b="0" i="0" dirty="0"/>
                        <a:t>Stephen Gniel – CEO, VCAA</a:t>
                      </a:r>
                    </a:p>
                  </a:txBody>
                  <a:tcPr/>
                </a:tc>
                <a:extLst>
                  <a:ext uri="{0D108BD9-81ED-4DB2-BD59-A6C34878D82A}">
                    <a16:rowId xmlns:a16="http://schemas.microsoft.com/office/drawing/2014/main" val="1069812361"/>
                  </a:ext>
                </a:extLst>
              </a:tr>
              <a:tr h="370840">
                <a:tc>
                  <a:txBody>
                    <a:bodyPr/>
                    <a:lstStyle/>
                    <a:p>
                      <a:pPr marL="0" indent="0">
                        <a:buFont typeface="+mj-lt"/>
                        <a:buNone/>
                      </a:pPr>
                      <a:r>
                        <a:rPr lang="en-AU" b="1" dirty="0"/>
                        <a:t>2.  Revisions to the Mathematics curriculum</a:t>
                      </a:r>
                    </a:p>
                    <a:p>
                      <a:r>
                        <a:rPr lang="en-AU" b="1" i="1" dirty="0"/>
                        <a:t>     </a:t>
                      </a:r>
                      <a:r>
                        <a:rPr lang="en-AU" b="0" i="0" dirty="0"/>
                        <a:t>Michael MacNeill – Mathematics Curriculum Manager, VCAA</a:t>
                      </a:r>
                    </a:p>
                  </a:txBody>
                  <a:tcPr/>
                </a:tc>
                <a:extLst>
                  <a:ext uri="{0D108BD9-81ED-4DB2-BD59-A6C34878D82A}">
                    <a16:rowId xmlns:a16="http://schemas.microsoft.com/office/drawing/2014/main" val="3701336915"/>
                  </a:ext>
                </a:extLst>
              </a:tr>
              <a:tr h="370840">
                <a:tc>
                  <a:txBody>
                    <a:bodyPr/>
                    <a:lstStyle/>
                    <a:p>
                      <a:r>
                        <a:rPr lang="en-AU" b="1" dirty="0"/>
                        <a:t>3.  Familiarisation</a:t>
                      </a:r>
                    </a:p>
                    <a:p>
                      <a:r>
                        <a:rPr lang="en-AU" i="0" dirty="0"/>
                        <a:t>     Leyna Buller – Senior Policy and Strategic Advisor (F–10 Revision), VCAA</a:t>
                      </a:r>
                    </a:p>
                  </a:txBody>
                  <a:tcPr/>
                </a:tc>
                <a:extLst>
                  <a:ext uri="{0D108BD9-81ED-4DB2-BD59-A6C34878D82A}">
                    <a16:rowId xmlns:a16="http://schemas.microsoft.com/office/drawing/2014/main" val="1775790668"/>
                  </a:ext>
                </a:extLst>
              </a:tr>
            </a:tbl>
          </a:graphicData>
        </a:graphic>
      </p:graphicFrame>
    </p:spTree>
    <p:extLst>
      <p:ext uri="{BB962C8B-B14F-4D97-AF65-F5344CB8AC3E}">
        <p14:creationId xmlns:p14="http://schemas.microsoft.com/office/powerpoint/2010/main" val="120190861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576064"/>
          </a:xfrm>
        </p:spPr>
        <p:txBody>
          <a:bodyPr/>
          <a:lstStyle/>
          <a:p>
            <a:r>
              <a:rPr lang="en-AU" sz="2800" dirty="0"/>
              <a:t>Project objectives</a:t>
            </a:r>
          </a:p>
        </p:txBody>
      </p:sp>
      <p:sp>
        <p:nvSpPr>
          <p:cNvPr id="3" name="Content Placeholder 2"/>
          <p:cNvSpPr>
            <a:spLocks noGrp="1"/>
          </p:cNvSpPr>
          <p:nvPr>
            <p:ph idx="1"/>
          </p:nvPr>
        </p:nvSpPr>
        <p:spPr>
          <a:xfrm>
            <a:off x="179512" y="987574"/>
            <a:ext cx="8712968" cy="720080"/>
          </a:xfrm>
        </p:spPr>
        <p:txBody>
          <a:bodyPr/>
          <a:lstStyle/>
          <a:p>
            <a:pPr marL="0" indent="0">
              <a:buNone/>
            </a:pPr>
            <a:r>
              <a:rPr lang="en-AU" sz="1200" dirty="0">
                <a:solidFill>
                  <a:schemeClr val="tx1"/>
                </a:solidFill>
                <a:latin typeface="Arial" panose="020B0604020202020204" pitchFamily="34" charset="0"/>
                <a:cs typeface="Arial" panose="020B0604020202020204" pitchFamily="34" charset="0"/>
              </a:rPr>
              <a:t>The VCAA is developing the Victorian Curriculum F–10 Version 2.0 to incorporate content from the Australian Curriculum Version 9.0 and to refine the overall design and content to make it easier for teachers to implement efficiently and effectively. </a:t>
            </a:r>
            <a:r>
              <a:rPr lang="en-US" sz="1200" dirty="0">
                <a:solidFill>
                  <a:schemeClr val="tx1"/>
                </a:solidFill>
                <a:latin typeface="Arial" panose="020B0604020202020204" pitchFamily="34" charset="0"/>
                <a:cs typeface="Arial" panose="020B0604020202020204" pitchFamily="34" charset="0"/>
              </a:rPr>
              <a:t>Building on the success of the current Victorian Curriculum F–10, the revisions will:</a:t>
            </a:r>
          </a:p>
          <a:p>
            <a:endParaRPr lang="en-AU" sz="1200" dirty="0"/>
          </a:p>
        </p:txBody>
      </p:sp>
      <p:grpSp>
        <p:nvGrpSpPr>
          <p:cNvPr id="7" name="Group 6">
            <a:extLst>
              <a:ext uri="{FF2B5EF4-FFF2-40B4-BE49-F238E27FC236}">
                <a16:creationId xmlns:a16="http://schemas.microsoft.com/office/drawing/2014/main" id="{833544D8-AB66-E4AB-80FD-31E69E7AED5A}"/>
              </a:ext>
            </a:extLst>
          </p:cNvPr>
          <p:cNvGrpSpPr/>
          <p:nvPr/>
        </p:nvGrpSpPr>
        <p:grpSpPr>
          <a:xfrm>
            <a:off x="251520" y="1832337"/>
            <a:ext cx="3700217" cy="540000"/>
            <a:chOff x="232122" y="2009727"/>
            <a:chExt cx="4933622" cy="720000"/>
          </a:xfrm>
        </p:grpSpPr>
        <p:sp>
          <p:nvSpPr>
            <p:cNvPr id="8" name="Oval 7">
              <a:extLst>
                <a:ext uri="{FF2B5EF4-FFF2-40B4-BE49-F238E27FC236}">
                  <a16:creationId xmlns:a16="http://schemas.microsoft.com/office/drawing/2014/main" id="{ECE38D2F-D374-C545-212D-FC5ED502957B}"/>
                </a:ext>
              </a:extLst>
            </p:cNvPr>
            <p:cNvSpPr/>
            <p:nvPr/>
          </p:nvSpPr>
          <p:spPr>
            <a:xfrm>
              <a:off x="232122" y="2009727"/>
              <a:ext cx="720000" cy="720000"/>
            </a:xfrm>
            <a:prstGeom prst="ellipse">
              <a:avLst/>
            </a:prstGeom>
            <a:solidFill>
              <a:srgbClr val="0099E3"/>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en-AU" sz="1800" dirty="0"/>
                <a:t>1</a:t>
              </a:r>
            </a:p>
          </p:txBody>
        </p:sp>
        <p:sp>
          <p:nvSpPr>
            <p:cNvPr id="9" name="TextBox 8">
              <a:extLst>
                <a:ext uri="{FF2B5EF4-FFF2-40B4-BE49-F238E27FC236}">
                  <a16:creationId xmlns:a16="http://schemas.microsoft.com/office/drawing/2014/main" id="{D6992585-D07B-AB46-F466-DE044112C69B}"/>
                </a:ext>
              </a:extLst>
            </p:cNvPr>
            <p:cNvSpPr txBox="1"/>
            <p:nvPr/>
          </p:nvSpPr>
          <p:spPr>
            <a:xfrm>
              <a:off x="1064721" y="2046562"/>
              <a:ext cx="4101023" cy="677108"/>
            </a:xfrm>
            <a:prstGeom prst="rect">
              <a:avLst/>
            </a:prstGeom>
            <a:noFill/>
          </p:spPr>
          <p:txBody>
            <a:bodyPr wrap="square">
              <a:spAutoFit/>
            </a:bodyPr>
            <a:lstStyle/>
            <a:p>
              <a:r>
                <a:rPr lang="en-US" sz="900" dirty="0">
                  <a:latin typeface="Arial" panose="020B0604020202020204" pitchFamily="34" charset="0"/>
                  <a:cs typeface="Arial" panose="020B0604020202020204" pitchFamily="34" charset="0"/>
                </a:rPr>
                <a:t>Ensure the Australian Curriculum Version 9.0 is implemented in Victoria while </a:t>
              </a:r>
              <a:r>
                <a:rPr lang="en-US" sz="900" b="1" dirty="0">
                  <a:latin typeface="Arial" panose="020B0604020202020204" pitchFamily="34" charset="0"/>
                  <a:cs typeface="Arial" panose="020B0604020202020204" pitchFamily="34" charset="0"/>
                </a:rPr>
                <a:t>maintaining Victorian priorities and standards</a:t>
              </a:r>
              <a:endParaRPr lang="en-AU" sz="900" b="1" dirty="0"/>
            </a:p>
          </p:txBody>
        </p:sp>
      </p:grpSp>
      <p:grpSp>
        <p:nvGrpSpPr>
          <p:cNvPr id="10" name="Group 9">
            <a:extLst>
              <a:ext uri="{FF2B5EF4-FFF2-40B4-BE49-F238E27FC236}">
                <a16:creationId xmlns:a16="http://schemas.microsoft.com/office/drawing/2014/main" id="{24DF67ED-10B5-E4BD-3B03-A8341BD4FA84}"/>
              </a:ext>
            </a:extLst>
          </p:cNvPr>
          <p:cNvGrpSpPr/>
          <p:nvPr/>
        </p:nvGrpSpPr>
        <p:grpSpPr>
          <a:xfrm>
            <a:off x="251520" y="2501533"/>
            <a:ext cx="3700217" cy="540000"/>
            <a:chOff x="232122" y="3222949"/>
            <a:chExt cx="4933622" cy="720000"/>
          </a:xfrm>
        </p:grpSpPr>
        <p:sp>
          <p:nvSpPr>
            <p:cNvPr id="11" name="Oval 10">
              <a:extLst>
                <a:ext uri="{FF2B5EF4-FFF2-40B4-BE49-F238E27FC236}">
                  <a16:creationId xmlns:a16="http://schemas.microsoft.com/office/drawing/2014/main" id="{F49474EA-7302-C28A-C908-CAC12A8D1F7F}"/>
                </a:ext>
              </a:extLst>
            </p:cNvPr>
            <p:cNvSpPr/>
            <p:nvPr/>
          </p:nvSpPr>
          <p:spPr>
            <a:xfrm>
              <a:off x="232122" y="3222949"/>
              <a:ext cx="720000" cy="720000"/>
            </a:xfrm>
            <a:prstGeom prst="ellipse">
              <a:avLst/>
            </a:prstGeom>
            <a:solidFill>
              <a:srgbClr val="0099E3"/>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en-AU" sz="1800" dirty="0"/>
                <a:t>2</a:t>
              </a:r>
            </a:p>
          </p:txBody>
        </p:sp>
        <p:sp>
          <p:nvSpPr>
            <p:cNvPr id="12" name="TextBox 11">
              <a:extLst>
                <a:ext uri="{FF2B5EF4-FFF2-40B4-BE49-F238E27FC236}">
                  <a16:creationId xmlns:a16="http://schemas.microsoft.com/office/drawing/2014/main" id="{B5D4181A-2C66-48F0-43E4-4502C991CC0B}"/>
                </a:ext>
              </a:extLst>
            </p:cNvPr>
            <p:cNvSpPr txBox="1"/>
            <p:nvPr/>
          </p:nvSpPr>
          <p:spPr>
            <a:xfrm>
              <a:off x="1064721" y="3259784"/>
              <a:ext cx="4101023" cy="677108"/>
            </a:xfrm>
            <a:prstGeom prst="rect">
              <a:avLst/>
            </a:prstGeom>
            <a:noFill/>
          </p:spPr>
          <p:txBody>
            <a:bodyPr wrap="square">
              <a:spAutoFit/>
            </a:bodyPr>
            <a:lstStyle/>
            <a:p>
              <a:r>
                <a:rPr lang="en-US" sz="900" dirty="0">
                  <a:latin typeface="Arial" panose="020B0604020202020204" pitchFamily="34" charset="0"/>
                  <a:cs typeface="Arial" panose="020B0604020202020204" pitchFamily="34" charset="0"/>
                </a:rPr>
                <a:t>Make the curriculum </a:t>
              </a:r>
              <a:r>
                <a:rPr lang="en-US" sz="900" b="1" dirty="0">
                  <a:latin typeface="Arial" panose="020B0604020202020204" pitchFamily="34" charset="0"/>
                  <a:cs typeface="Arial" panose="020B0604020202020204" pitchFamily="34" charset="0"/>
                </a:rPr>
                <a:t>more teachable and manageable </a:t>
              </a:r>
              <a:r>
                <a:rPr lang="en-US" sz="900" dirty="0">
                  <a:latin typeface="Arial" panose="020B0604020202020204" pitchFamily="34" charset="0"/>
                  <a:cs typeface="Arial" panose="020B0604020202020204" pitchFamily="34" charset="0"/>
                </a:rPr>
                <a:t>and strengthen student access to the essential knowledge and skills needed to be successful learners</a:t>
              </a:r>
              <a:endParaRPr lang="en-AU" sz="2100" dirty="0"/>
            </a:p>
          </p:txBody>
        </p:sp>
      </p:grpSp>
      <p:grpSp>
        <p:nvGrpSpPr>
          <p:cNvPr id="13" name="Group 12">
            <a:extLst>
              <a:ext uri="{FF2B5EF4-FFF2-40B4-BE49-F238E27FC236}">
                <a16:creationId xmlns:a16="http://schemas.microsoft.com/office/drawing/2014/main" id="{FCDD8090-4196-5D66-A6E1-8B6EC729E1E0}"/>
              </a:ext>
            </a:extLst>
          </p:cNvPr>
          <p:cNvGrpSpPr/>
          <p:nvPr/>
        </p:nvGrpSpPr>
        <p:grpSpPr>
          <a:xfrm>
            <a:off x="251520" y="3198506"/>
            <a:ext cx="3700217" cy="540000"/>
            <a:chOff x="232122" y="4436171"/>
            <a:chExt cx="4933622" cy="720000"/>
          </a:xfrm>
        </p:grpSpPr>
        <p:sp>
          <p:nvSpPr>
            <p:cNvPr id="14" name="Oval 13">
              <a:extLst>
                <a:ext uri="{FF2B5EF4-FFF2-40B4-BE49-F238E27FC236}">
                  <a16:creationId xmlns:a16="http://schemas.microsoft.com/office/drawing/2014/main" id="{54D2540C-D5BD-2403-F1FB-5540E391630F}"/>
                </a:ext>
              </a:extLst>
            </p:cNvPr>
            <p:cNvSpPr/>
            <p:nvPr/>
          </p:nvSpPr>
          <p:spPr>
            <a:xfrm>
              <a:off x="232122" y="4436171"/>
              <a:ext cx="720000" cy="720000"/>
            </a:xfrm>
            <a:prstGeom prst="ellipse">
              <a:avLst/>
            </a:prstGeom>
            <a:solidFill>
              <a:srgbClr val="0099E3"/>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en-AU" sz="1800" dirty="0"/>
                <a:t>3</a:t>
              </a:r>
            </a:p>
          </p:txBody>
        </p:sp>
        <p:sp>
          <p:nvSpPr>
            <p:cNvPr id="15" name="TextBox 14">
              <a:extLst>
                <a:ext uri="{FF2B5EF4-FFF2-40B4-BE49-F238E27FC236}">
                  <a16:creationId xmlns:a16="http://schemas.microsoft.com/office/drawing/2014/main" id="{1CB6C57E-8DEE-5C8E-1199-C3E4A229EED6}"/>
                </a:ext>
              </a:extLst>
            </p:cNvPr>
            <p:cNvSpPr txBox="1"/>
            <p:nvPr/>
          </p:nvSpPr>
          <p:spPr>
            <a:xfrm>
              <a:off x="1064721" y="4565339"/>
              <a:ext cx="4101023" cy="492443"/>
            </a:xfrm>
            <a:prstGeom prst="rect">
              <a:avLst/>
            </a:prstGeom>
            <a:noFill/>
          </p:spPr>
          <p:txBody>
            <a:bodyPr wrap="square">
              <a:spAutoFit/>
            </a:bodyPr>
            <a:lstStyle/>
            <a:p>
              <a:r>
                <a:rPr lang="en-US" sz="900" b="1" dirty="0">
                  <a:latin typeface="Arial" panose="020B0604020202020204" pitchFamily="34" charset="0"/>
                  <a:cs typeface="Arial" panose="020B0604020202020204" pitchFamily="34" charset="0"/>
                </a:rPr>
                <a:t>Improve achievement standards </a:t>
              </a:r>
              <a:r>
                <a:rPr lang="en-US" sz="900" dirty="0">
                  <a:latin typeface="Arial" panose="020B0604020202020204" pitchFamily="34" charset="0"/>
                  <a:cs typeface="Arial" panose="020B0604020202020204" pitchFamily="34" charset="0"/>
                </a:rPr>
                <a:t>to help teachers assess student learning more effectively</a:t>
              </a:r>
            </a:p>
          </p:txBody>
        </p:sp>
      </p:grpSp>
      <p:grpSp>
        <p:nvGrpSpPr>
          <p:cNvPr id="16" name="Group 15">
            <a:extLst>
              <a:ext uri="{FF2B5EF4-FFF2-40B4-BE49-F238E27FC236}">
                <a16:creationId xmlns:a16="http://schemas.microsoft.com/office/drawing/2014/main" id="{65EBBD4D-C70B-0B34-3431-052E79A34956}"/>
              </a:ext>
            </a:extLst>
          </p:cNvPr>
          <p:cNvGrpSpPr/>
          <p:nvPr/>
        </p:nvGrpSpPr>
        <p:grpSpPr>
          <a:xfrm>
            <a:off x="251520" y="3885926"/>
            <a:ext cx="3700217" cy="540000"/>
            <a:chOff x="232122" y="5649394"/>
            <a:chExt cx="4933622" cy="720000"/>
          </a:xfrm>
        </p:grpSpPr>
        <p:sp>
          <p:nvSpPr>
            <p:cNvPr id="17" name="Oval 16">
              <a:extLst>
                <a:ext uri="{FF2B5EF4-FFF2-40B4-BE49-F238E27FC236}">
                  <a16:creationId xmlns:a16="http://schemas.microsoft.com/office/drawing/2014/main" id="{2C32E9FC-B673-F27B-3757-B5CB3170C264}"/>
                </a:ext>
              </a:extLst>
            </p:cNvPr>
            <p:cNvSpPr/>
            <p:nvPr/>
          </p:nvSpPr>
          <p:spPr>
            <a:xfrm>
              <a:off x="232122" y="5649394"/>
              <a:ext cx="720000" cy="720000"/>
            </a:xfrm>
            <a:prstGeom prst="ellipse">
              <a:avLst/>
            </a:prstGeom>
            <a:solidFill>
              <a:srgbClr val="0099E3"/>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en-AU" sz="1800" dirty="0"/>
                <a:t>4</a:t>
              </a:r>
            </a:p>
          </p:txBody>
        </p:sp>
        <p:sp>
          <p:nvSpPr>
            <p:cNvPr id="18" name="TextBox 17">
              <a:extLst>
                <a:ext uri="{FF2B5EF4-FFF2-40B4-BE49-F238E27FC236}">
                  <a16:creationId xmlns:a16="http://schemas.microsoft.com/office/drawing/2014/main" id="{2D225E70-4A1E-40E1-616E-6F71B750E47E}"/>
                </a:ext>
              </a:extLst>
            </p:cNvPr>
            <p:cNvSpPr txBox="1"/>
            <p:nvPr/>
          </p:nvSpPr>
          <p:spPr>
            <a:xfrm>
              <a:off x="1064721" y="5686229"/>
              <a:ext cx="4101023" cy="677108"/>
            </a:xfrm>
            <a:prstGeom prst="rect">
              <a:avLst/>
            </a:prstGeom>
            <a:noFill/>
          </p:spPr>
          <p:txBody>
            <a:bodyPr wrap="square">
              <a:spAutoFit/>
            </a:bodyPr>
            <a:lstStyle/>
            <a:p>
              <a:r>
                <a:rPr lang="en-US" sz="900" dirty="0">
                  <a:latin typeface="Arial" panose="020B0604020202020204" pitchFamily="34" charset="0"/>
                  <a:cs typeface="Arial" panose="020B0604020202020204" pitchFamily="34" charset="0"/>
                </a:rPr>
                <a:t>Continue to provide </a:t>
              </a:r>
              <a:r>
                <a:rPr lang="en-US" sz="900" b="1" dirty="0">
                  <a:latin typeface="Arial" panose="020B0604020202020204" pitchFamily="34" charset="0"/>
                  <a:cs typeface="Arial" panose="020B0604020202020204" pitchFamily="34" charset="0"/>
                </a:rPr>
                <a:t>a high-quality curriculum that teachers can implement with confidence</a:t>
              </a:r>
              <a:r>
                <a:rPr lang="en-US" sz="900" dirty="0">
                  <a:latin typeface="Arial" panose="020B0604020202020204" pitchFamily="34" charset="0"/>
                  <a:cs typeface="Arial" panose="020B0604020202020204" pitchFamily="34" charset="0"/>
                </a:rPr>
                <a:t>, including revisions that better meet the needs of Victorian students</a:t>
              </a:r>
            </a:p>
          </p:txBody>
        </p:sp>
      </p:grpSp>
      <p:grpSp>
        <p:nvGrpSpPr>
          <p:cNvPr id="19" name="Group 18">
            <a:extLst>
              <a:ext uri="{FF2B5EF4-FFF2-40B4-BE49-F238E27FC236}">
                <a16:creationId xmlns:a16="http://schemas.microsoft.com/office/drawing/2014/main" id="{4934019C-5AD8-9F1B-EF8A-315C38FF9E97}"/>
              </a:ext>
            </a:extLst>
          </p:cNvPr>
          <p:cNvGrpSpPr/>
          <p:nvPr/>
        </p:nvGrpSpPr>
        <p:grpSpPr>
          <a:xfrm>
            <a:off x="4637777" y="1833300"/>
            <a:ext cx="3664782" cy="540000"/>
            <a:chOff x="5369300" y="1854335"/>
            <a:chExt cx="4886376" cy="720000"/>
          </a:xfrm>
        </p:grpSpPr>
        <p:sp>
          <p:nvSpPr>
            <p:cNvPr id="20" name="Oval 19">
              <a:extLst>
                <a:ext uri="{FF2B5EF4-FFF2-40B4-BE49-F238E27FC236}">
                  <a16:creationId xmlns:a16="http://schemas.microsoft.com/office/drawing/2014/main" id="{77F8D2EE-8E9E-988B-42F0-304A99481AD7}"/>
                </a:ext>
              </a:extLst>
            </p:cNvPr>
            <p:cNvSpPr/>
            <p:nvPr/>
          </p:nvSpPr>
          <p:spPr>
            <a:xfrm>
              <a:off x="5369300" y="1854335"/>
              <a:ext cx="720000" cy="720000"/>
            </a:xfrm>
            <a:prstGeom prst="ellipse">
              <a:avLst/>
            </a:prstGeom>
            <a:solidFill>
              <a:srgbClr val="0099E3"/>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en-AU" sz="1800" dirty="0"/>
                <a:t>5</a:t>
              </a:r>
            </a:p>
          </p:txBody>
        </p:sp>
        <p:sp>
          <p:nvSpPr>
            <p:cNvPr id="21" name="TextBox 20">
              <a:extLst>
                <a:ext uri="{FF2B5EF4-FFF2-40B4-BE49-F238E27FC236}">
                  <a16:creationId xmlns:a16="http://schemas.microsoft.com/office/drawing/2014/main" id="{9C2D4D80-CC3C-6F09-2E98-B8CDE1A10C61}"/>
                </a:ext>
              </a:extLst>
            </p:cNvPr>
            <p:cNvSpPr txBox="1"/>
            <p:nvPr/>
          </p:nvSpPr>
          <p:spPr>
            <a:xfrm>
              <a:off x="6201900" y="1891170"/>
              <a:ext cx="4053776" cy="677108"/>
            </a:xfrm>
            <a:prstGeom prst="rect">
              <a:avLst/>
            </a:prstGeom>
            <a:noFill/>
          </p:spPr>
          <p:txBody>
            <a:bodyPr wrap="square">
              <a:spAutoFit/>
            </a:bodyPr>
            <a:lstStyle/>
            <a:p>
              <a:r>
                <a:rPr lang="en-US" sz="900" dirty="0">
                  <a:latin typeface="Arial" panose="020B0604020202020204" pitchFamily="34" charset="0"/>
                  <a:cs typeface="Arial" panose="020B0604020202020204" pitchFamily="34" charset="0"/>
                </a:rPr>
                <a:t>Provide opportunities to </a:t>
              </a:r>
              <a:r>
                <a:rPr lang="en-US" sz="900" b="1" dirty="0">
                  <a:latin typeface="Arial" panose="020B0604020202020204" pitchFamily="34" charset="0"/>
                  <a:cs typeface="Arial" panose="020B0604020202020204" pitchFamily="34" charset="0"/>
                </a:rPr>
                <a:t>strengthen the alignment with the Victorian Early Years Learning and Development Framework (VEYLDF)</a:t>
              </a:r>
            </a:p>
          </p:txBody>
        </p:sp>
      </p:grpSp>
      <p:grpSp>
        <p:nvGrpSpPr>
          <p:cNvPr id="22" name="Group 21">
            <a:extLst>
              <a:ext uri="{FF2B5EF4-FFF2-40B4-BE49-F238E27FC236}">
                <a16:creationId xmlns:a16="http://schemas.microsoft.com/office/drawing/2014/main" id="{17778501-69FD-767F-A934-2A44B7D3E93C}"/>
              </a:ext>
            </a:extLst>
          </p:cNvPr>
          <p:cNvGrpSpPr/>
          <p:nvPr/>
        </p:nvGrpSpPr>
        <p:grpSpPr>
          <a:xfrm>
            <a:off x="4647716" y="2496990"/>
            <a:ext cx="3664782" cy="540000"/>
            <a:chOff x="4953000" y="3295986"/>
            <a:chExt cx="4886376" cy="720000"/>
          </a:xfrm>
        </p:grpSpPr>
        <p:sp>
          <p:nvSpPr>
            <p:cNvPr id="23" name="Oval 22">
              <a:extLst>
                <a:ext uri="{FF2B5EF4-FFF2-40B4-BE49-F238E27FC236}">
                  <a16:creationId xmlns:a16="http://schemas.microsoft.com/office/drawing/2014/main" id="{E6D37CB6-7776-A508-E008-4F8D7C1B29F1}"/>
                </a:ext>
              </a:extLst>
            </p:cNvPr>
            <p:cNvSpPr/>
            <p:nvPr/>
          </p:nvSpPr>
          <p:spPr>
            <a:xfrm>
              <a:off x="4953000" y="3295986"/>
              <a:ext cx="720000" cy="720000"/>
            </a:xfrm>
            <a:prstGeom prst="ellipse">
              <a:avLst/>
            </a:prstGeom>
            <a:solidFill>
              <a:srgbClr val="0099E3"/>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en-AU" sz="1800" dirty="0">
                  <a:solidFill>
                    <a:schemeClr val="bg1"/>
                  </a:solidFill>
                </a:rPr>
                <a:t>6</a:t>
              </a:r>
            </a:p>
          </p:txBody>
        </p:sp>
        <p:sp>
          <p:nvSpPr>
            <p:cNvPr id="24" name="TextBox 23">
              <a:extLst>
                <a:ext uri="{FF2B5EF4-FFF2-40B4-BE49-F238E27FC236}">
                  <a16:creationId xmlns:a16="http://schemas.microsoft.com/office/drawing/2014/main" id="{73B1DD65-E676-9798-86B6-718A76332CE1}"/>
                </a:ext>
              </a:extLst>
            </p:cNvPr>
            <p:cNvSpPr txBox="1"/>
            <p:nvPr/>
          </p:nvSpPr>
          <p:spPr>
            <a:xfrm>
              <a:off x="5785600" y="3425154"/>
              <a:ext cx="4053776" cy="492443"/>
            </a:xfrm>
            <a:prstGeom prst="rect">
              <a:avLst/>
            </a:prstGeom>
            <a:noFill/>
          </p:spPr>
          <p:txBody>
            <a:bodyPr wrap="square">
              <a:spAutoFit/>
            </a:bodyPr>
            <a:lstStyle/>
            <a:p>
              <a:r>
                <a:rPr lang="en-US" sz="900" dirty="0">
                  <a:latin typeface="Arial" panose="020B0604020202020204" pitchFamily="34" charset="0"/>
                  <a:cs typeface="Arial" panose="020B0604020202020204" pitchFamily="34" charset="0"/>
                </a:rPr>
                <a:t>Provide the necessary knowledge and skills for </a:t>
              </a:r>
              <a:r>
                <a:rPr lang="en-US" sz="900" b="1" dirty="0">
                  <a:latin typeface="Arial" panose="020B0604020202020204" pitchFamily="34" charset="0"/>
                  <a:cs typeface="Arial" panose="020B0604020202020204" pitchFamily="34" charset="0"/>
                </a:rPr>
                <a:t>senior secondary pathways</a:t>
              </a:r>
            </a:p>
          </p:txBody>
        </p:sp>
      </p:grpSp>
      <p:grpSp>
        <p:nvGrpSpPr>
          <p:cNvPr id="25" name="Group 24">
            <a:extLst>
              <a:ext uri="{FF2B5EF4-FFF2-40B4-BE49-F238E27FC236}">
                <a16:creationId xmlns:a16="http://schemas.microsoft.com/office/drawing/2014/main" id="{7BF03FD3-630B-A93C-6A81-A6869681379A}"/>
              </a:ext>
            </a:extLst>
          </p:cNvPr>
          <p:cNvGrpSpPr/>
          <p:nvPr/>
        </p:nvGrpSpPr>
        <p:grpSpPr>
          <a:xfrm>
            <a:off x="4647716" y="3101947"/>
            <a:ext cx="4027559" cy="646331"/>
            <a:chOff x="5106645" y="4423199"/>
            <a:chExt cx="5270131" cy="861773"/>
          </a:xfrm>
        </p:grpSpPr>
        <p:sp>
          <p:nvSpPr>
            <p:cNvPr id="26" name="Oval 25">
              <a:extLst>
                <a:ext uri="{FF2B5EF4-FFF2-40B4-BE49-F238E27FC236}">
                  <a16:creationId xmlns:a16="http://schemas.microsoft.com/office/drawing/2014/main" id="{AD037239-9E1B-A2C1-0DFC-DD3E421D6D50}"/>
                </a:ext>
              </a:extLst>
            </p:cNvPr>
            <p:cNvSpPr/>
            <p:nvPr/>
          </p:nvSpPr>
          <p:spPr>
            <a:xfrm>
              <a:off x="5106645" y="4478697"/>
              <a:ext cx="720000" cy="720000"/>
            </a:xfrm>
            <a:prstGeom prst="ellipse">
              <a:avLst/>
            </a:prstGeom>
            <a:solidFill>
              <a:srgbClr val="0099E3"/>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en-AU" sz="1800" dirty="0">
                  <a:solidFill>
                    <a:schemeClr val="bg1"/>
                  </a:solidFill>
                </a:rPr>
                <a:t>7</a:t>
              </a:r>
            </a:p>
          </p:txBody>
        </p:sp>
        <p:sp>
          <p:nvSpPr>
            <p:cNvPr id="27" name="TextBox 26">
              <a:extLst>
                <a:ext uri="{FF2B5EF4-FFF2-40B4-BE49-F238E27FC236}">
                  <a16:creationId xmlns:a16="http://schemas.microsoft.com/office/drawing/2014/main" id="{1EDC76D9-30FD-9FC1-115D-4F28B6E988FE}"/>
                </a:ext>
              </a:extLst>
            </p:cNvPr>
            <p:cNvSpPr txBox="1"/>
            <p:nvPr/>
          </p:nvSpPr>
          <p:spPr>
            <a:xfrm>
              <a:off x="5939245" y="4423199"/>
              <a:ext cx="4437531" cy="861773"/>
            </a:xfrm>
            <a:prstGeom prst="rect">
              <a:avLst/>
            </a:prstGeom>
            <a:noFill/>
          </p:spPr>
          <p:txBody>
            <a:bodyPr wrap="square" lIns="91440" tIns="45720" rIns="91440" bIns="45720" anchor="t">
              <a:spAutoFit/>
            </a:bodyPr>
            <a:lstStyle/>
            <a:p>
              <a:r>
                <a:rPr lang="en-US" sz="900" dirty="0">
                  <a:latin typeface="Arial"/>
                  <a:cs typeface="Arial"/>
                </a:rPr>
                <a:t>Develop a </a:t>
              </a:r>
              <a:r>
                <a:rPr lang="en-US" sz="900" b="1" dirty="0">
                  <a:latin typeface="Arial"/>
                  <a:cs typeface="Arial"/>
                </a:rPr>
                <a:t>program of </a:t>
              </a:r>
              <a:r>
                <a:rPr lang="en-US" sz="900" b="1" dirty="0" err="1">
                  <a:latin typeface="Arial"/>
                  <a:cs typeface="Arial"/>
                </a:rPr>
                <a:t>familiarisation</a:t>
              </a:r>
              <a:r>
                <a:rPr lang="en-US" sz="900" b="1">
                  <a:latin typeface="Arial"/>
                  <a:cs typeface="Arial"/>
                </a:rPr>
                <a:t> and support resources (professional learning and resources) and monitoring that supports and enables Victorian teachers</a:t>
              </a:r>
              <a:r>
                <a:rPr lang="en-US" sz="900">
                  <a:latin typeface="Arial"/>
                  <a:cs typeface="Arial"/>
                </a:rPr>
                <a:t> to implement the Victorian Curriculum F–10 with confidence</a:t>
              </a:r>
              <a:endParaRPr lang="en-AU" sz="900">
                <a:latin typeface="Arial"/>
                <a:cs typeface="Arial"/>
              </a:endParaRPr>
            </a:p>
          </p:txBody>
        </p:sp>
      </p:grpSp>
      <p:grpSp>
        <p:nvGrpSpPr>
          <p:cNvPr id="28" name="Group 27">
            <a:extLst>
              <a:ext uri="{FF2B5EF4-FFF2-40B4-BE49-F238E27FC236}">
                <a16:creationId xmlns:a16="http://schemas.microsoft.com/office/drawing/2014/main" id="{968C459C-A471-0E62-62C6-D5459B38BE24}"/>
              </a:ext>
            </a:extLst>
          </p:cNvPr>
          <p:cNvGrpSpPr/>
          <p:nvPr/>
        </p:nvGrpSpPr>
        <p:grpSpPr>
          <a:xfrm>
            <a:off x="4647716" y="3838423"/>
            <a:ext cx="3664782" cy="646331"/>
            <a:chOff x="5019624" y="5618858"/>
            <a:chExt cx="4886376" cy="861774"/>
          </a:xfrm>
        </p:grpSpPr>
        <p:sp>
          <p:nvSpPr>
            <p:cNvPr id="29" name="Oval 28">
              <a:extLst>
                <a:ext uri="{FF2B5EF4-FFF2-40B4-BE49-F238E27FC236}">
                  <a16:creationId xmlns:a16="http://schemas.microsoft.com/office/drawing/2014/main" id="{ADFDA107-EBAA-44B6-4530-37FD7D5CBFCA}"/>
                </a:ext>
              </a:extLst>
            </p:cNvPr>
            <p:cNvSpPr/>
            <p:nvPr/>
          </p:nvSpPr>
          <p:spPr>
            <a:xfrm>
              <a:off x="5019624" y="5674356"/>
              <a:ext cx="720000" cy="720000"/>
            </a:xfrm>
            <a:prstGeom prst="ellipse">
              <a:avLst/>
            </a:prstGeom>
            <a:solidFill>
              <a:srgbClr val="0099E3"/>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en-AU" sz="1800">
                  <a:solidFill>
                    <a:schemeClr val="bg1"/>
                  </a:solidFill>
                </a:rPr>
                <a:t>8</a:t>
              </a:r>
            </a:p>
          </p:txBody>
        </p:sp>
        <p:sp>
          <p:nvSpPr>
            <p:cNvPr id="30" name="TextBox 29">
              <a:extLst>
                <a:ext uri="{FF2B5EF4-FFF2-40B4-BE49-F238E27FC236}">
                  <a16:creationId xmlns:a16="http://schemas.microsoft.com/office/drawing/2014/main" id="{3F200C9D-2D4D-3E66-A5EA-15FCFA9A86BF}"/>
                </a:ext>
              </a:extLst>
            </p:cNvPr>
            <p:cNvSpPr txBox="1"/>
            <p:nvPr/>
          </p:nvSpPr>
          <p:spPr>
            <a:xfrm>
              <a:off x="5852224" y="5618858"/>
              <a:ext cx="4053776" cy="861774"/>
            </a:xfrm>
            <a:prstGeom prst="rect">
              <a:avLst/>
            </a:prstGeom>
            <a:noFill/>
          </p:spPr>
          <p:txBody>
            <a:bodyPr wrap="square">
              <a:spAutoFit/>
            </a:bodyPr>
            <a:lstStyle/>
            <a:p>
              <a:r>
                <a:rPr lang="en-US" sz="900">
                  <a:latin typeface="Arial" panose="020B0604020202020204" pitchFamily="34" charset="0"/>
                  <a:cs typeface="Arial" panose="020B0604020202020204" pitchFamily="34" charset="0"/>
                </a:rPr>
                <a:t>Support the delivery of the next generation of the curriculum in Victorian schools by </a:t>
              </a:r>
              <a:r>
                <a:rPr lang="en-US" sz="900" b="1">
                  <a:latin typeface="Arial" panose="020B0604020202020204" pitchFamily="34" charset="0"/>
                  <a:cs typeface="Arial" panose="020B0604020202020204" pitchFamily="34" charset="0"/>
                </a:rPr>
                <a:t>ensuring the digital platforms are fit for purpose</a:t>
              </a:r>
              <a:r>
                <a:rPr lang="en-US" sz="900">
                  <a:latin typeface="Arial" panose="020B0604020202020204" pitchFamily="34" charset="0"/>
                  <a:cs typeface="Arial" panose="020B0604020202020204" pitchFamily="34" charset="0"/>
                </a:rPr>
                <a:t>, accessible and user-friendly</a:t>
              </a:r>
              <a:endParaRPr lang="en-US" sz="900">
                <a:solidFill>
                  <a:srgbClr val="003D59"/>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82149757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6E2AC5-55D2-BE8C-599C-7146B645A832}"/>
              </a:ext>
            </a:extLst>
          </p:cNvPr>
          <p:cNvSpPr>
            <a:spLocks noGrp="1"/>
          </p:cNvSpPr>
          <p:nvPr>
            <p:ph idx="1"/>
          </p:nvPr>
        </p:nvSpPr>
        <p:spPr>
          <a:xfrm>
            <a:off x="179512" y="807870"/>
            <a:ext cx="8837207" cy="1772162"/>
          </a:xfrm>
        </p:spPr>
        <p:txBody>
          <a:bodyPr/>
          <a:lstStyle/>
          <a:p>
            <a:r>
              <a:rPr lang="en-AU" sz="1600" dirty="0"/>
              <a:t>Phased implementation from 2024 onwards</a:t>
            </a:r>
          </a:p>
          <a:p>
            <a:r>
              <a:rPr lang="en-AU" sz="1600" dirty="0"/>
              <a:t>Victorian Curriculum F–10 Mathematics Version 2.0 published 28 July 2023 </a:t>
            </a:r>
          </a:p>
          <a:p>
            <a:pPr lvl="1"/>
            <a:r>
              <a:rPr lang="en-AU" sz="1400" dirty="0"/>
              <a:t>Government and Catholic schools can implement from 2024, with full implementation in 2025 </a:t>
            </a:r>
            <a:endParaRPr lang="en-AU" sz="1400" dirty="0">
              <a:cs typeface="Arial"/>
            </a:endParaRPr>
          </a:p>
          <a:p>
            <a:pPr lvl="1"/>
            <a:r>
              <a:rPr lang="en-AU" sz="1400" dirty="0">
                <a:cs typeface="Arial"/>
              </a:rPr>
              <a:t>Implementation in independent schools is at the discretion of each school in the sector</a:t>
            </a:r>
          </a:p>
        </p:txBody>
      </p:sp>
      <p:graphicFrame>
        <p:nvGraphicFramePr>
          <p:cNvPr id="4" name="Table 14">
            <a:extLst>
              <a:ext uri="{FF2B5EF4-FFF2-40B4-BE49-F238E27FC236}">
                <a16:creationId xmlns:a16="http://schemas.microsoft.com/office/drawing/2014/main" id="{90CAB9E8-B1E7-891F-BF9E-F73172B93AD6}"/>
              </a:ext>
            </a:extLst>
          </p:cNvPr>
          <p:cNvGraphicFramePr>
            <a:graphicFrameLocks noGrp="1"/>
          </p:cNvGraphicFramePr>
          <p:nvPr>
            <p:extLst>
              <p:ext uri="{D42A27DB-BD31-4B8C-83A1-F6EECF244321}">
                <p14:modId xmlns:p14="http://schemas.microsoft.com/office/powerpoint/2010/main" val="2391543089"/>
              </p:ext>
            </p:extLst>
          </p:nvPr>
        </p:nvGraphicFramePr>
        <p:xfrm>
          <a:off x="130026" y="2506365"/>
          <a:ext cx="8883947" cy="1156711"/>
        </p:xfrm>
        <a:graphic>
          <a:graphicData uri="http://schemas.openxmlformats.org/drawingml/2006/table">
            <a:tbl>
              <a:tblPr firstRow="1" bandRow="1">
                <a:tableStyleId>{21E4AEA4-8DFA-4A89-87EB-49C32662AFE0}</a:tableStyleId>
              </a:tblPr>
              <a:tblGrid>
                <a:gridCol w="1255021">
                  <a:extLst>
                    <a:ext uri="{9D8B030D-6E8A-4147-A177-3AD203B41FA5}">
                      <a16:colId xmlns:a16="http://schemas.microsoft.com/office/drawing/2014/main" val="530836592"/>
                    </a:ext>
                  </a:extLst>
                </a:gridCol>
                <a:gridCol w="810413">
                  <a:extLst>
                    <a:ext uri="{9D8B030D-6E8A-4147-A177-3AD203B41FA5}">
                      <a16:colId xmlns:a16="http://schemas.microsoft.com/office/drawing/2014/main" val="73772332"/>
                    </a:ext>
                  </a:extLst>
                </a:gridCol>
                <a:gridCol w="814884">
                  <a:extLst>
                    <a:ext uri="{9D8B030D-6E8A-4147-A177-3AD203B41FA5}">
                      <a16:colId xmlns:a16="http://schemas.microsoft.com/office/drawing/2014/main" val="2058855746"/>
                    </a:ext>
                  </a:extLst>
                </a:gridCol>
                <a:gridCol w="960106">
                  <a:extLst>
                    <a:ext uri="{9D8B030D-6E8A-4147-A177-3AD203B41FA5}">
                      <a16:colId xmlns:a16="http://schemas.microsoft.com/office/drawing/2014/main" val="1549779130"/>
                    </a:ext>
                  </a:extLst>
                </a:gridCol>
                <a:gridCol w="1042161">
                  <a:extLst>
                    <a:ext uri="{9D8B030D-6E8A-4147-A177-3AD203B41FA5}">
                      <a16:colId xmlns:a16="http://schemas.microsoft.com/office/drawing/2014/main" val="1458551200"/>
                    </a:ext>
                  </a:extLst>
                </a:gridCol>
                <a:gridCol w="2159664">
                  <a:extLst>
                    <a:ext uri="{9D8B030D-6E8A-4147-A177-3AD203B41FA5}">
                      <a16:colId xmlns:a16="http://schemas.microsoft.com/office/drawing/2014/main" val="3711040169"/>
                    </a:ext>
                  </a:extLst>
                </a:gridCol>
                <a:gridCol w="1841698">
                  <a:extLst>
                    <a:ext uri="{9D8B030D-6E8A-4147-A177-3AD203B41FA5}">
                      <a16:colId xmlns:a16="http://schemas.microsoft.com/office/drawing/2014/main" val="510299935"/>
                    </a:ext>
                  </a:extLst>
                </a:gridCol>
              </a:tblGrid>
              <a:tr h="607109">
                <a:tc>
                  <a:txBody>
                    <a:bodyPr/>
                    <a:lstStyle/>
                    <a:p>
                      <a:pPr algn="ctr"/>
                      <a:endParaRPr lang="en-AU" sz="1050" b="0" dirty="0"/>
                    </a:p>
                  </a:txBody>
                  <a:tcPr marL="68580" marR="68580" marT="34290" marB="34290" anchor="ctr">
                    <a:solidFill>
                      <a:schemeClr val="accent1">
                        <a:lumMod val="75000"/>
                      </a:schemeClr>
                    </a:solidFill>
                  </a:tcPr>
                </a:tc>
                <a:tc gridSpan="2">
                  <a:txBody>
                    <a:bodyPr/>
                    <a:lstStyle/>
                    <a:p>
                      <a:pPr algn="ctr"/>
                      <a:r>
                        <a:rPr lang="en-AU" sz="1800" b="1"/>
                        <a:t>2022</a:t>
                      </a:r>
                    </a:p>
                  </a:txBody>
                  <a:tcPr marL="68580" marR="68580" marT="34290" marB="34290" anchor="ctr">
                    <a:solidFill>
                      <a:schemeClr val="accent1">
                        <a:lumMod val="75000"/>
                      </a:schemeClr>
                    </a:solidFill>
                  </a:tcPr>
                </a:tc>
                <a:tc hMerge="1">
                  <a:txBody>
                    <a:bodyPr/>
                    <a:lstStyle/>
                    <a:p>
                      <a:pPr algn="ctr"/>
                      <a:endParaRPr lang="en-AU" b="0"/>
                    </a:p>
                  </a:txBody>
                  <a:tcPr anchor="ctr">
                    <a:solidFill>
                      <a:srgbClr val="003D59"/>
                    </a:solidFill>
                  </a:tcPr>
                </a:tc>
                <a:tc gridSpan="2">
                  <a:txBody>
                    <a:bodyPr/>
                    <a:lstStyle/>
                    <a:p>
                      <a:pPr algn="ctr"/>
                      <a:r>
                        <a:rPr lang="en-AU" sz="1800" b="1"/>
                        <a:t>2023</a:t>
                      </a:r>
                    </a:p>
                  </a:txBody>
                  <a:tcPr marL="68580" marR="68580" marT="34290" marB="34290" anchor="ctr">
                    <a:solidFill>
                      <a:schemeClr val="accent1">
                        <a:lumMod val="75000"/>
                      </a:schemeClr>
                    </a:solidFill>
                  </a:tcPr>
                </a:tc>
                <a:tc hMerge="1">
                  <a:txBody>
                    <a:bodyPr/>
                    <a:lstStyle/>
                    <a:p>
                      <a:pPr algn="ctr"/>
                      <a:endParaRPr lang="en-AU" b="0"/>
                    </a:p>
                  </a:txBody>
                  <a:tcPr anchor="ctr">
                    <a:solidFill>
                      <a:srgbClr val="003D59"/>
                    </a:solidFill>
                  </a:tcPr>
                </a:tc>
                <a:tc>
                  <a:txBody>
                    <a:bodyPr/>
                    <a:lstStyle/>
                    <a:p>
                      <a:pPr algn="ctr"/>
                      <a:r>
                        <a:rPr lang="en-AU" sz="1800" b="1"/>
                        <a:t>2024</a:t>
                      </a:r>
                    </a:p>
                  </a:txBody>
                  <a:tcPr marL="68580" marR="68580" marT="34290" marB="34290" anchor="ctr">
                    <a:solidFill>
                      <a:schemeClr val="accent1">
                        <a:lumMod val="75000"/>
                      </a:schemeClr>
                    </a:solidFill>
                  </a:tcPr>
                </a:tc>
                <a:tc>
                  <a:txBody>
                    <a:bodyPr/>
                    <a:lstStyle/>
                    <a:p>
                      <a:pPr algn="ctr"/>
                      <a:r>
                        <a:rPr lang="en-AU" sz="1800" b="1"/>
                        <a:t>2025</a:t>
                      </a:r>
                    </a:p>
                  </a:txBody>
                  <a:tcPr marL="68580" marR="68580" marT="34290" marB="34290" anchor="ctr">
                    <a:solidFill>
                      <a:schemeClr val="accent1">
                        <a:lumMod val="75000"/>
                      </a:schemeClr>
                    </a:solidFill>
                  </a:tcPr>
                </a:tc>
                <a:extLst>
                  <a:ext uri="{0D108BD9-81ED-4DB2-BD59-A6C34878D82A}">
                    <a16:rowId xmlns:a16="http://schemas.microsoft.com/office/drawing/2014/main" val="1289914726"/>
                  </a:ext>
                </a:extLst>
              </a:tr>
              <a:tr h="271462">
                <a:tc rowSpan="2">
                  <a:txBody>
                    <a:bodyPr/>
                    <a:lstStyle/>
                    <a:p>
                      <a:pPr marL="0" marR="0" lvl="0" indent="0" algn="ctr" defTabSz="603614" rtl="0" eaLnBrk="1" fontAlgn="auto" latinLnBrk="0" hangingPunct="1">
                        <a:lnSpc>
                          <a:spcPct val="100000"/>
                        </a:lnSpc>
                        <a:spcBef>
                          <a:spcPts val="0"/>
                        </a:spcBef>
                        <a:spcAft>
                          <a:spcPts val="0"/>
                        </a:spcAft>
                        <a:buClrTx/>
                        <a:buSzTx/>
                        <a:buFontTx/>
                        <a:buNone/>
                        <a:tabLst/>
                        <a:defRPr/>
                      </a:pPr>
                      <a:r>
                        <a:rPr lang="en-AU" sz="1100" b="1"/>
                        <a:t>Mathematics</a:t>
                      </a:r>
                    </a:p>
                  </a:txBody>
                  <a:tcPr marL="68580" marR="68580" marT="34290" marB="34290" anchor="ctr">
                    <a:solidFill>
                      <a:schemeClr val="accent1">
                        <a:lumMod val="20000"/>
                        <a:lumOff val="80000"/>
                      </a:schemeClr>
                    </a:solidFill>
                  </a:tcPr>
                </a:tc>
                <a:tc rowSpan="2">
                  <a:txBody>
                    <a:bodyPr/>
                    <a:lstStyle/>
                    <a:p>
                      <a:pPr algn="ctr"/>
                      <a:endParaRPr lang="en-AU" sz="1100" b="0"/>
                    </a:p>
                  </a:txBody>
                  <a:tcPr marL="68580" marR="68580" marT="34290" marB="34290" anchor="ctr">
                    <a:solidFill>
                      <a:schemeClr val="accent1">
                        <a:lumMod val="20000"/>
                        <a:lumOff val="80000"/>
                      </a:schemeClr>
                    </a:solidFill>
                  </a:tcPr>
                </a:tc>
                <a:tc rowSpan="2" gridSpan="2">
                  <a:txBody>
                    <a:bodyPr/>
                    <a:lstStyle/>
                    <a:p>
                      <a:pPr algn="ctr"/>
                      <a:r>
                        <a:rPr lang="en-AU" sz="1100" b="0"/>
                        <a:t>Revision</a:t>
                      </a:r>
                    </a:p>
                  </a:txBody>
                  <a:tcPr marL="68580" marR="68580" marT="34290" marB="34290" anchor="ctr">
                    <a:solidFill>
                      <a:schemeClr val="accent1">
                        <a:lumMod val="40000"/>
                        <a:lumOff val="60000"/>
                      </a:schemeClr>
                    </a:solidFill>
                  </a:tcPr>
                </a:tc>
                <a:tc rowSpan="2" hMerge="1">
                  <a:txBody>
                    <a:bodyPr/>
                    <a:lstStyle/>
                    <a:p>
                      <a:pPr algn="ctr"/>
                      <a:r>
                        <a:rPr lang="en-AU" b="0"/>
                        <a:t>Revision</a:t>
                      </a:r>
                    </a:p>
                  </a:txBody>
                  <a:tcPr anchor="ctr">
                    <a:solidFill>
                      <a:schemeClr val="accent3">
                        <a:lumMod val="20000"/>
                        <a:lumOff val="80000"/>
                      </a:schemeClr>
                    </a:solidFill>
                  </a:tcPr>
                </a:tc>
                <a:tc rowSpan="2">
                  <a:txBody>
                    <a:bodyPr/>
                    <a:lstStyle/>
                    <a:p>
                      <a:pPr algn="ctr"/>
                      <a:r>
                        <a:rPr lang="en-AU" sz="1100" b="0"/>
                        <a:t>Familiarisation</a:t>
                      </a:r>
                    </a:p>
                  </a:txBody>
                  <a:tcPr marL="68580" marR="68580" marT="34290" marB="34290" anchor="ctr">
                    <a:solidFill>
                      <a:schemeClr val="accent1">
                        <a:lumMod val="60000"/>
                        <a:lumOff val="40000"/>
                      </a:schemeClr>
                    </a:solidFill>
                  </a:tcPr>
                </a:tc>
                <a:tc>
                  <a:txBody>
                    <a:bodyPr/>
                    <a:lstStyle/>
                    <a:p>
                      <a:pPr lvl="0" algn="ctr">
                        <a:lnSpc>
                          <a:spcPct val="100000"/>
                        </a:lnSpc>
                        <a:spcBef>
                          <a:spcPts val="0"/>
                        </a:spcBef>
                        <a:spcAft>
                          <a:spcPts val="0"/>
                        </a:spcAft>
                        <a:buNone/>
                      </a:pPr>
                      <a:r>
                        <a:rPr lang="en-AU" sz="1100" b="0" i="0" u="none" strike="noStrike" noProof="0">
                          <a:solidFill>
                            <a:srgbClr val="000000"/>
                          </a:solidFill>
                          <a:latin typeface="Arial"/>
                        </a:rPr>
                        <a:t>Familiarisation</a:t>
                      </a:r>
                    </a:p>
                  </a:txBody>
                  <a:tcPr marL="68580" marR="68580" marT="34290" marB="34290" anchor="ctr">
                    <a:solidFill>
                      <a:schemeClr val="accent1">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b="0" i="0" u="none" strike="noStrike" kern="1200">
                          <a:solidFill>
                            <a:srgbClr val="000000"/>
                          </a:solidFill>
                          <a:latin typeface="Arial"/>
                          <a:ea typeface="+mn-ea"/>
                          <a:cs typeface="+mn-cs"/>
                        </a:rPr>
                        <a:t>Full Implementation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100" b="0" i="0" u="none" strike="noStrike" kern="1200">
                        <a:solidFill>
                          <a:srgbClr val="000000"/>
                        </a:solidFill>
                        <a:latin typeface="Arial"/>
                        <a:ea typeface="+mn-ea"/>
                        <a:cs typeface="+mn-cs"/>
                      </a:endParaRPr>
                    </a:p>
                  </a:txBody>
                  <a:tcPr marL="68580" marR="68580" marT="34290" marB="34290" anchor="ctr">
                    <a:solidFill>
                      <a:schemeClr val="accent1"/>
                    </a:solidFill>
                  </a:tcPr>
                </a:tc>
                <a:extLst>
                  <a:ext uri="{0D108BD9-81ED-4DB2-BD59-A6C34878D82A}">
                    <a16:rowId xmlns:a16="http://schemas.microsoft.com/office/drawing/2014/main" val="1155628562"/>
                  </a:ext>
                </a:extLst>
              </a:tr>
              <a:tr h="278140">
                <a:tc vMerge="1">
                  <a:txBody>
                    <a:bodyPr/>
                    <a:lstStyle/>
                    <a:p>
                      <a:pPr defTabSz="603614">
                        <a:tabLst/>
                        <a:defRPr/>
                      </a:pPr>
                      <a:endParaRPr lang="en-US"/>
                    </a:p>
                  </a:txBody>
                  <a:tcPr marL="68580" marR="68580" marT="34290" marB="34290" anchor="ctr">
                    <a:solidFill>
                      <a:schemeClr val="accent1">
                        <a:lumMod val="20000"/>
                        <a:lumOff val="80000"/>
                      </a:schemeClr>
                    </a:solidFill>
                  </a:tcPr>
                </a:tc>
                <a:tc vMerge="1">
                  <a:txBody>
                    <a:bodyPr/>
                    <a:lstStyle/>
                    <a:p>
                      <a:endParaRPr lang="en-US"/>
                    </a:p>
                  </a:txBody>
                  <a:tcPr marL="68580" marR="68580" marT="34290" marB="34290" anchor="ctr">
                    <a:solidFill>
                      <a:schemeClr val="accent1">
                        <a:lumMod val="20000"/>
                        <a:lumOff val="80000"/>
                      </a:schemeClr>
                    </a:solidFill>
                  </a:tcPr>
                </a:tc>
                <a:tc gridSpan="2" vMerge="1">
                  <a:txBody>
                    <a:bodyPr/>
                    <a:lstStyle/>
                    <a:p>
                      <a:endParaRPr lang="en-US"/>
                    </a:p>
                  </a:txBody>
                  <a:tcPr marL="68580" marR="68580" marT="34290" marB="34290" anchor="ctr">
                    <a:solidFill>
                      <a:schemeClr val="accent1">
                        <a:lumMod val="40000"/>
                        <a:lumOff val="60000"/>
                      </a:schemeClr>
                    </a:solidFill>
                  </a:tcPr>
                </a:tc>
                <a:tc hMerge="1" vMerge="1">
                  <a:txBody>
                    <a:bodyPr/>
                    <a:lstStyle/>
                    <a:p>
                      <a:endParaRPr lang="en-US"/>
                    </a:p>
                  </a:txBody>
                  <a:tcPr/>
                </a:tc>
                <a:tc vMerge="1">
                  <a:txBody>
                    <a:bodyPr/>
                    <a:lstStyle/>
                    <a:p>
                      <a:endParaRPr lang="en-US"/>
                    </a:p>
                  </a:txBody>
                  <a:tcPr marL="68580" marR="68580" marT="34290" marB="34290" anchor="ctr">
                    <a:solidFill>
                      <a:schemeClr val="accent1">
                        <a:lumMod val="60000"/>
                        <a:lumOff val="40000"/>
                      </a:schemeClr>
                    </a:solidFill>
                  </a:tcPr>
                </a:tc>
                <a:tc>
                  <a:txBody>
                    <a:bodyPr/>
                    <a:lstStyle/>
                    <a:p>
                      <a:pPr lvl="0" algn="ctr">
                        <a:lnSpc>
                          <a:spcPct val="100000"/>
                        </a:lnSpc>
                        <a:spcBef>
                          <a:spcPts val="0"/>
                        </a:spcBef>
                        <a:spcAft>
                          <a:spcPts val="0"/>
                        </a:spcAft>
                        <a:buNone/>
                      </a:pPr>
                      <a:r>
                        <a:rPr lang="en-AU" sz="1100" b="0" i="0" u="none" strike="noStrike" noProof="0" dirty="0">
                          <a:solidFill>
                            <a:srgbClr val="000000"/>
                          </a:solidFill>
                          <a:latin typeface="Arial"/>
                        </a:rPr>
                        <a:t>Start Implementation </a:t>
                      </a:r>
                    </a:p>
                  </a:txBody>
                  <a:tcPr marL="68580" marR="68580" marT="34290" marB="34290" anchor="ctr">
                    <a:solidFill>
                      <a:schemeClr val="accent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b="0" i="0" u="none" strike="noStrike" kern="1200">
                          <a:solidFill>
                            <a:srgbClr val="000000"/>
                          </a:solidFill>
                          <a:latin typeface="Arial"/>
                          <a:ea typeface="+mn-ea"/>
                          <a:cs typeface="+mn-cs"/>
                        </a:rPr>
                        <a:t>Implementation</a:t>
                      </a:r>
                    </a:p>
                  </a:txBody>
                  <a:tcPr marL="68580" marR="68580" marT="34290" marB="34290" anchor="ctr">
                    <a:solidFill>
                      <a:schemeClr val="accent1"/>
                    </a:solidFill>
                  </a:tcPr>
                </a:tc>
                <a:extLst>
                  <a:ext uri="{0D108BD9-81ED-4DB2-BD59-A6C34878D82A}">
                    <a16:rowId xmlns:a16="http://schemas.microsoft.com/office/drawing/2014/main" val="2909775319"/>
                  </a:ext>
                </a:extLst>
              </a:tr>
            </a:tbl>
          </a:graphicData>
        </a:graphic>
      </p:graphicFrame>
      <p:sp>
        <p:nvSpPr>
          <p:cNvPr id="6" name="Title 1">
            <a:extLst>
              <a:ext uri="{FF2B5EF4-FFF2-40B4-BE49-F238E27FC236}">
                <a16:creationId xmlns:a16="http://schemas.microsoft.com/office/drawing/2014/main" id="{D38BDFBA-9077-7D55-F710-3BD55E748A00}"/>
              </a:ext>
            </a:extLst>
          </p:cNvPr>
          <p:cNvSpPr>
            <a:spLocks noGrp="1"/>
          </p:cNvSpPr>
          <p:nvPr>
            <p:ph type="title"/>
          </p:nvPr>
        </p:nvSpPr>
        <p:spPr>
          <a:xfrm>
            <a:off x="179512" y="231806"/>
            <a:ext cx="8712968" cy="576064"/>
          </a:xfrm>
        </p:spPr>
        <p:txBody>
          <a:bodyPr/>
          <a:lstStyle/>
          <a:p>
            <a:r>
              <a:rPr lang="en-AU" sz="2800"/>
              <a:t>Timeline</a:t>
            </a:r>
          </a:p>
        </p:txBody>
      </p:sp>
    </p:spTree>
    <p:extLst>
      <p:ext uri="{BB962C8B-B14F-4D97-AF65-F5344CB8AC3E}">
        <p14:creationId xmlns:p14="http://schemas.microsoft.com/office/powerpoint/2010/main" val="377362603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C6E8E-70F9-BDC3-A502-584E6F989EF0}"/>
              </a:ext>
            </a:extLst>
          </p:cNvPr>
          <p:cNvSpPr>
            <a:spLocks noGrp="1"/>
          </p:cNvSpPr>
          <p:nvPr>
            <p:ph type="title"/>
          </p:nvPr>
        </p:nvSpPr>
        <p:spPr>
          <a:xfrm>
            <a:off x="104697" y="203692"/>
            <a:ext cx="8712968" cy="857250"/>
          </a:xfrm>
        </p:spPr>
        <p:txBody>
          <a:bodyPr/>
          <a:lstStyle/>
          <a:p>
            <a:r>
              <a:rPr lang="en-AU" dirty="0"/>
              <a:t>Introducing Mathematics Version 2.0</a:t>
            </a:r>
          </a:p>
        </p:txBody>
      </p:sp>
      <p:sp>
        <p:nvSpPr>
          <p:cNvPr id="3" name="Content Placeholder 2">
            <a:extLst>
              <a:ext uri="{FF2B5EF4-FFF2-40B4-BE49-F238E27FC236}">
                <a16:creationId xmlns:a16="http://schemas.microsoft.com/office/drawing/2014/main" id="{7D459B7E-4417-9AAA-2DFC-EB978B02CB1F}"/>
              </a:ext>
            </a:extLst>
          </p:cNvPr>
          <p:cNvSpPr>
            <a:spLocks noGrp="1"/>
          </p:cNvSpPr>
          <p:nvPr>
            <p:ph idx="1"/>
          </p:nvPr>
        </p:nvSpPr>
        <p:spPr>
          <a:xfrm>
            <a:off x="276458" y="1169007"/>
            <a:ext cx="8712968" cy="2971800"/>
          </a:xfrm>
        </p:spPr>
        <p:txBody>
          <a:bodyPr/>
          <a:lstStyle/>
          <a:p>
            <a:r>
              <a:rPr lang="en-US" sz="1700" dirty="0">
                <a:solidFill>
                  <a:srgbClr val="212121"/>
                </a:solidFill>
                <a:effectLst/>
                <a:latin typeface="Arial" panose="020B0604020202020204" pitchFamily="34" charset="0"/>
                <a:ea typeface="Arial" panose="020B0604020202020204" pitchFamily="34" charset="0"/>
                <a:cs typeface="Times New Roman" panose="02020603050405020304" pitchFamily="18" charset="0"/>
              </a:rPr>
              <a:t>Offers student the opportunity to engage with essential knowledge and skills with enhanced connections to real-world experiences</a:t>
            </a:r>
          </a:p>
          <a:p>
            <a:r>
              <a:rPr lang="en-US" sz="1700" dirty="0">
                <a:solidFill>
                  <a:srgbClr val="212121"/>
                </a:solidFill>
                <a:latin typeface="Arial" panose="020B0604020202020204" pitchFamily="34" charset="0"/>
                <a:ea typeface="Arial" panose="020B0604020202020204" pitchFamily="34" charset="0"/>
                <a:cs typeface="Times New Roman" panose="02020603050405020304" pitchFamily="18" charset="0"/>
              </a:rPr>
              <a:t>R</a:t>
            </a:r>
            <a:r>
              <a:rPr lang="en-US" sz="1700" dirty="0">
                <a:solidFill>
                  <a:srgbClr val="212121"/>
                </a:solidFill>
                <a:effectLst/>
                <a:latin typeface="Arial" panose="020B0604020202020204" pitchFamily="34" charset="0"/>
                <a:ea typeface="Arial" panose="020B0604020202020204" pitchFamily="34" charset="0"/>
                <a:cs typeface="Times New Roman" panose="02020603050405020304" pitchFamily="18" charset="0"/>
              </a:rPr>
              <a:t>eflects the expertise and feedback of our teachers</a:t>
            </a:r>
          </a:p>
          <a:p>
            <a:r>
              <a:rPr lang="en-AU" sz="1700" dirty="0"/>
              <a:t>A simplified and more manageable structure:</a:t>
            </a:r>
          </a:p>
          <a:p>
            <a:pPr lvl="1"/>
            <a:r>
              <a:rPr lang="en-US" sz="1700" dirty="0">
                <a:latin typeface="Arial" panose="020B0604020202020204" pitchFamily="34" charset="0"/>
                <a:ea typeface="Arial" panose="020B0604020202020204" pitchFamily="34" charset="0"/>
                <a:cs typeface="Times New Roman" panose="02020603050405020304" pitchFamily="18" charset="0"/>
              </a:rPr>
              <a:t>embeds the Mathematical proficiencies </a:t>
            </a:r>
            <a:endParaRPr lang="en-AU" sz="1700" dirty="0">
              <a:latin typeface="Arial" panose="020B0604020202020204" pitchFamily="34" charset="0"/>
              <a:ea typeface="Arial" panose="020B0604020202020204" pitchFamily="34" charset="0"/>
              <a:cs typeface="Times New Roman" panose="02020603050405020304" pitchFamily="18" charset="0"/>
            </a:endParaRPr>
          </a:p>
          <a:p>
            <a:pPr lvl="1"/>
            <a:r>
              <a:rPr lang="en-US" sz="1700" dirty="0">
                <a:latin typeface="Arial" panose="020B0604020202020204" pitchFamily="34" charset="0"/>
                <a:ea typeface="Arial" panose="020B0604020202020204" pitchFamily="34" charset="0"/>
                <a:cs typeface="Times New Roman" panose="02020603050405020304" pitchFamily="18" charset="0"/>
              </a:rPr>
              <a:t>greater scope to make connections across</a:t>
            </a:r>
            <a:r>
              <a:rPr lang="en-AU" sz="1700" dirty="0">
                <a:latin typeface="Arial" panose="020B0604020202020204" pitchFamily="34" charset="0"/>
                <a:ea typeface="Arial" panose="020B0604020202020204" pitchFamily="34" charset="0"/>
                <a:cs typeface="Times New Roman" panose="02020603050405020304" pitchFamily="18" charset="0"/>
              </a:rPr>
              <a:t> the Mathematics curriculum</a:t>
            </a:r>
            <a:endParaRPr lang="en-AU" sz="1700" dirty="0"/>
          </a:p>
          <a:p>
            <a:r>
              <a:rPr lang="en-US" sz="1700" dirty="0">
                <a:latin typeface="Arial" panose="020B0604020202020204" pitchFamily="34" charset="0"/>
                <a:ea typeface="Arial" panose="020B0604020202020204" pitchFamily="34" charset="0"/>
              </a:rPr>
              <a:t>Clearer content descriptions and better-aligned achievement standards that are less open to interpretation, supporting assessment</a:t>
            </a:r>
            <a:endParaRPr lang="en-AU" sz="1700" dirty="0"/>
          </a:p>
          <a:p>
            <a:r>
              <a:rPr lang="en-AU" sz="1700" dirty="0"/>
              <a:t>Better sequencing of concepts, with stronger links across strands</a:t>
            </a:r>
          </a:p>
          <a:p>
            <a:r>
              <a:rPr lang="en-AU" sz="1700" dirty="0"/>
              <a:t>Stronger alignment with VEYLDF and Senior Secondary, which creates a continuum of learning from birth to 18+</a:t>
            </a:r>
          </a:p>
          <a:p>
            <a:endParaRPr lang="en-AU" dirty="0"/>
          </a:p>
          <a:p>
            <a:pPr marL="457200" lvl="1" indent="0">
              <a:buNone/>
            </a:pPr>
            <a:endParaRPr lang="en-AU" dirty="0"/>
          </a:p>
          <a:p>
            <a:endParaRPr lang="en-AU" dirty="0"/>
          </a:p>
        </p:txBody>
      </p:sp>
    </p:spTree>
    <p:extLst>
      <p:ext uri="{BB962C8B-B14F-4D97-AF65-F5344CB8AC3E}">
        <p14:creationId xmlns:p14="http://schemas.microsoft.com/office/powerpoint/2010/main" val="367863468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32504" y="437028"/>
            <a:ext cx="5400600" cy="3792071"/>
          </a:xfrm>
        </p:spPr>
        <p:txBody>
          <a:bodyPr/>
          <a:lstStyle/>
          <a:p>
            <a:r>
              <a:rPr lang="en-AU" sz="2800" dirty="0">
                <a:cs typeface="Arial"/>
              </a:rPr>
              <a:t>Victorian Curriculum F–10 Mathematics Version 2.0</a:t>
            </a:r>
            <a:br>
              <a:rPr lang="en-AU" sz="2800" dirty="0">
                <a:cs typeface="Arial"/>
              </a:rPr>
            </a:br>
            <a:br>
              <a:rPr lang="en-AU" sz="2800" dirty="0">
                <a:cs typeface="Arial"/>
              </a:rPr>
            </a:br>
            <a:r>
              <a:rPr lang="en-AU" sz="2800" dirty="0">
                <a:cs typeface="Arial"/>
              </a:rPr>
              <a:t>Revisions</a:t>
            </a:r>
            <a:br>
              <a:rPr lang="en-AU" sz="2800" dirty="0">
                <a:cs typeface="Arial"/>
              </a:rPr>
            </a:br>
            <a:br>
              <a:rPr lang="en-AU" sz="2800" dirty="0">
                <a:cs typeface="Arial"/>
              </a:rPr>
            </a:br>
            <a:r>
              <a:rPr lang="en-AU" sz="1800" b="0" dirty="0"/>
              <a:t>Michael MacNeill</a:t>
            </a:r>
            <a:br>
              <a:rPr lang="en-AU" sz="1800" b="0" dirty="0"/>
            </a:br>
            <a:r>
              <a:rPr lang="en-AU" sz="1800" b="0" dirty="0"/>
              <a:t>Mathematics Curriculum Manager, VCAA</a:t>
            </a:r>
            <a:br>
              <a:rPr lang="en-AU" sz="2800" dirty="0"/>
            </a:br>
            <a:br>
              <a:rPr lang="en-AU" sz="2800" dirty="0">
                <a:cs typeface="Arial"/>
              </a:rPr>
            </a:br>
            <a:endParaRPr lang="en-US" sz="2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271257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6" y="294894"/>
            <a:ext cx="8712968" cy="665226"/>
          </a:xfrm>
        </p:spPr>
        <p:txBody>
          <a:bodyPr/>
          <a:lstStyle/>
          <a:p>
            <a:r>
              <a:rPr lang="en-AU" dirty="0"/>
              <a:t>The process of revision</a:t>
            </a:r>
          </a:p>
        </p:txBody>
      </p:sp>
      <p:sp>
        <p:nvSpPr>
          <p:cNvPr id="3" name="Content Placeholder 2"/>
          <p:cNvSpPr>
            <a:spLocks noGrp="1"/>
          </p:cNvSpPr>
          <p:nvPr>
            <p:ph idx="1"/>
          </p:nvPr>
        </p:nvSpPr>
        <p:spPr>
          <a:xfrm>
            <a:off x="215516" y="1072134"/>
            <a:ext cx="8712968" cy="3223230"/>
          </a:xfrm>
        </p:spPr>
        <p:txBody>
          <a:bodyPr/>
          <a:lstStyle/>
          <a:p>
            <a:r>
              <a:rPr lang="en-AU" dirty="0">
                <a:solidFill>
                  <a:schemeClr val="tx1"/>
                </a:solidFill>
              </a:rPr>
              <a:t>A revised Mathematics curriculum that assists students to connect Maths facts and procedures to real-world experience</a:t>
            </a:r>
          </a:p>
          <a:p>
            <a:r>
              <a:rPr lang="en-AU" dirty="0">
                <a:solidFill>
                  <a:schemeClr val="tx1"/>
                </a:solidFill>
              </a:rPr>
              <a:t>Consultation with an expert panel (teachers, academics and MAV) to ensure Victorian priorities and standards are maintained</a:t>
            </a:r>
          </a:p>
          <a:p>
            <a:r>
              <a:rPr lang="en-AU" dirty="0">
                <a:solidFill>
                  <a:schemeClr val="tx1"/>
                </a:solidFill>
              </a:rPr>
              <a:t>Contemporary concerns (NAPLAN, TIMSS, etc.) addressed</a:t>
            </a:r>
          </a:p>
          <a:p>
            <a:r>
              <a:rPr lang="en-AU" dirty="0">
                <a:solidFill>
                  <a:schemeClr val="tx1"/>
                </a:solidFill>
              </a:rPr>
              <a:t>Retained the well-defined facts and procedures scope of the current curriculum and included key investigative and modelling skills, as well as more clearly articulated content</a:t>
            </a:r>
          </a:p>
          <a:p>
            <a:r>
              <a:rPr lang="en-AU" dirty="0">
                <a:solidFill>
                  <a:schemeClr val="tx1"/>
                </a:solidFill>
              </a:rPr>
              <a:t>A curriculum that is future-facing and better connects students with the mathematical mindset they will need to engage with their world</a:t>
            </a:r>
          </a:p>
        </p:txBody>
      </p:sp>
    </p:spTree>
    <p:extLst>
      <p:ext uri="{BB962C8B-B14F-4D97-AF65-F5344CB8AC3E}">
        <p14:creationId xmlns:p14="http://schemas.microsoft.com/office/powerpoint/2010/main" val="190582626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4754"/>
            <a:ext cx="8712968" cy="857250"/>
          </a:xfrm>
        </p:spPr>
        <p:txBody>
          <a:bodyPr/>
          <a:lstStyle/>
          <a:p>
            <a:r>
              <a:rPr lang="en-AU" dirty="0"/>
              <a:t>Revisions</a:t>
            </a:r>
          </a:p>
        </p:txBody>
      </p:sp>
      <p:sp>
        <p:nvSpPr>
          <p:cNvPr id="3" name="Content Placeholder 2"/>
          <p:cNvSpPr>
            <a:spLocks noGrp="1"/>
          </p:cNvSpPr>
          <p:nvPr>
            <p:ph idx="1"/>
          </p:nvPr>
        </p:nvSpPr>
        <p:spPr>
          <a:xfrm>
            <a:off x="179512" y="1122004"/>
            <a:ext cx="8712968" cy="3235507"/>
          </a:xfrm>
        </p:spPr>
        <p:txBody>
          <a:bodyPr/>
          <a:lstStyle/>
          <a:p>
            <a:r>
              <a:rPr lang="en-AU" dirty="0">
                <a:solidFill>
                  <a:schemeClr val="tx1"/>
                </a:solidFill>
              </a:rPr>
              <a:t>Content is now organised under 6 strands with no sub-strands</a:t>
            </a:r>
          </a:p>
          <a:p>
            <a:r>
              <a:rPr lang="en-AU" dirty="0">
                <a:solidFill>
                  <a:schemeClr val="tx1"/>
                </a:solidFill>
              </a:rPr>
              <a:t>The 6 strands of Number, Algebra, Measurement, Space (formerly Geometry), Statistics and Probability mean teachers can continue to use the familiar connections between strand content and can also now explore new connections across different strand pairings</a:t>
            </a:r>
          </a:p>
          <a:p>
            <a:r>
              <a:rPr lang="en-AU" dirty="0">
                <a:solidFill>
                  <a:schemeClr val="tx1"/>
                </a:solidFill>
              </a:rPr>
              <a:t>There is broader contextualisation of </a:t>
            </a:r>
            <a:r>
              <a:rPr lang="en-AU" dirty="0"/>
              <a:t>where the learning area sits in relation to other learning areas through the introductory material</a:t>
            </a:r>
          </a:p>
          <a:p>
            <a:r>
              <a:rPr lang="en-AU" dirty="0"/>
              <a:t>T</a:t>
            </a:r>
            <a:r>
              <a:rPr lang="en-AU"/>
              <a:t>here </a:t>
            </a:r>
            <a:r>
              <a:rPr lang="en-AU" dirty="0"/>
              <a:t>are clearer connections between the content descriptions and the achievement standards</a:t>
            </a:r>
          </a:p>
        </p:txBody>
      </p:sp>
    </p:spTree>
    <p:extLst>
      <p:ext uri="{BB962C8B-B14F-4D97-AF65-F5344CB8AC3E}">
        <p14:creationId xmlns:p14="http://schemas.microsoft.com/office/powerpoint/2010/main" val="4065919457"/>
      </p:ext>
    </p:extLst>
  </p:cSld>
  <p:clrMapOvr>
    <a:masterClrMapping/>
  </p:clrMapOvr>
  <p:transition/>
</p:sld>
</file>

<file path=ppt/theme/theme1.xml><?xml version="1.0" encoding="utf-8"?>
<a:theme xmlns:a="http://schemas.openxmlformats.org/drawingml/2006/main" name="VCAA Powerpoint Template">
  <a:themeElements>
    <a:clrScheme name="Custom 2">
      <a:dk1>
        <a:srgbClr val="000000"/>
      </a:dk1>
      <a:lt1>
        <a:srgbClr val="FFFFFF"/>
      </a:lt1>
      <a:dk2>
        <a:srgbClr val="000000"/>
      </a:dk2>
      <a:lt2>
        <a:srgbClr val="808080"/>
      </a:lt2>
      <a:accent1>
        <a:srgbClr val="0099CC"/>
      </a:accent1>
      <a:accent2>
        <a:srgbClr val="0096DF"/>
      </a:accent2>
      <a:accent3>
        <a:srgbClr val="FFFFFF"/>
      </a:accent3>
      <a:accent4>
        <a:srgbClr val="000000"/>
      </a:accent4>
      <a:accent5>
        <a:srgbClr val="5179B8"/>
      </a:accent5>
      <a:accent6>
        <a:srgbClr val="0099CC"/>
      </a:accent6>
      <a:hlink>
        <a:srgbClr val="0075FF"/>
      </a:hlink>
      <a:folHlink>
        <a:srgbClr val="9437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CAA Powerpoint Template">
  <a:themeElements>
    <a:clrScheme name="VCAA">
      <a:dk1>
        <a:srgbClr val="000000"/>
      </a:dk1>
      <a:lt1>
        <a:srgbClr val="FFFFFF"/>
      </a:lt1>
      <a:dk2>
        <a:srgbClr val="000000"/>
      </a:dk2>
      <a:lt2>
        <a:srgbClr val="808080"/>
      </a:lt2>
      <a:accent1>
        <a:srgbClr val="0099CC"/>
      </a:accent1>
      <a:accent2>
        <a:srgbClr val="0096DF"/>
      </a:accent2>
      <a:accent3>
        <a:srgbClr val="FFFFFF"/>
      </a:accent3>
      <a:accent4>
        <a:srgbClr val="000000"/>
      </a:accent4>
      <a:accent5>
        <a:srgbClr val="5179B8"/>
      </a:accent5>
      <a:accent6>
        <a:srgbClr val="0099CC"/>
      </a:accent6>
      <a:hlink>
        <a:srgbClr val="004EA8"/>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aab662d-a6b2-42d6-996b-a574723d1ad8"/>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ofbb8b9a280a423a91cf717fb81349cd xmlns="1aab662d-a6b2-42d6-996b-a574723d1ad8">
      <Terms xmlns="http://schemas.microsoft.com/office/infopath/2007/PartnerControls"/>
    </ofbb8b9a280a423a91cf717fb81349cd>
  </documentManagement>
</p:properties>
</file>

<file path=customXml/item2.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785FAB-D59D-4751-82BC-6FA63AED1921}">
  <ds:schemaRefs>
    <ds:schemaRef ds:uri="21907e44-c885-4190-82ed-bb8a63b8a28a"/>
    <ds:schemaRef ds:uri="67e1db73-ac97-4842-acda-8d436d9fa6a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4E2C93F-4446-4B57-88A7-926AD2C714A1}"/>
</file>

<file path=customXml/itemProps3.xml><?xml version="1.0" encoding="utf-8"?>
<ds:datastoreItem xmlns:ds="http://schemas.openxmlformats.org/officeDocument/2006/customXml" ds:itemID="{974705D7-D60A-46E3-BA2C-8B57085D32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79</TotalTime>
  <Words>1816</Words>
  <Application>Microsoft Office PowerPoint</Application>
  <PresentationFormat>On-screen Show (16:9)</PresentationFormat>
  <Paragraphs>205</Paragraphs>
  <Slides>23</Slides>
  <Notes>17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Arial</vt:lpstr>
      <vt:lpstr>Calibri</vt:lpstr>
      <vt:lpstr>Segoe UI</vt:lpstr>
      <vt:lpstr>Symbol</vt:lpstr>
      <vt:lpstr>Times New Roman</vt:lpstr>
      <vt:lpstr>Verdana</vt:lpstr>
      <vt:lpstr>VCAA Powerpoint Template</vt:lpstr>
      <vt:lpstr>VCAA Powerpoint Template</vt:lpstr>
      <vt:lpstr>Victorian Curriculum F–10 Version 2.0 </vt:lpstr>
      <vt:lpstr>PowerPoint Presentation</vt:lpstr>
      <vt:lpstr>PowerPoint Presentation</vt:lpstr>
      <vt:lpstr>Project objectives</vt:lpstr>
      <vt:lpstr>Timeline</vt:lpstr>
      <vt:lpstr>Introducing Mathematics Version 2.0</vt:lpstr>
      <vt:lpstr>Victorian Curriculum F–10 Mathematics Version 2.0  Revisions  Michael MacNeill Mathematics Curriculum Manager, VCAA  </vt:lpstr>
      <vt:lpstr>The process of revision</vt:lpstr>
      <vt:lpstr>Revisions</vt:lpstr>
      <vt:lpstr>Clearer Connections</vt:lpstr>
      <vt:lpstr>Revisions</vt:lpstr>
      <vt:lpstr>Mathematics Version 2.0</vt:lpstr>
      <vt:lpstr>Level 10A</vt:lpstr>
      <vt:lpstr>Victorian Curriculum F–10 Mathematics Version 2.0  Familiarisation  Leyna Buller Senior Policy and Strategic Advisor  (F–10 Revision), VCAA</vt:lpstr>
      <vt:lpstr>Familiarisation: Professional learning</vt:lpstr>
      <vt:lpstr>Familiarisation: Module</vt:lpstr>
      <vt:lpstr>Familiarisation: Support materials</vt:lpstr>
      <vt:lpstr>Victorian Curriculum F–10 Version 2.0  Familiarisation and support resources  Leyna Buller  Senior Policy and Strategic Advisor (F–10 Revision), VCAA  </vt:lpstr>
      <vt:lpstr>PowerPoint Presentation</vt:lpstr>
      <vt:lpstr>Links</vt:lpstr>
      <vt:lpstr>Contact</vt:lpstr>
      <vt:lpstr>Questions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 Tolan</dc:creator>
  <cp:lastModifiedBy>Alicia Farrell</cp:lastModifiedBy>
  <cp:revision>8</cp:revision>
  <dcterms:created xsi:type="dcterms:W3CDTF">2019-11-06T22:47:18Z</dcterms:created>
  <dcterms:modified xsi:type="dcterms:W3CDTF">2023-08-10T00:19:00Z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y fmtid="{D5CDD505-2E9C-101B-9397-08002B2CF9AE}" pid="3" name="MediaServiceImageTags">
    <vt:lpwstr/>
  </property>
</Properties>
</file>