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7" r:id="rId2"/>
    <p:sldId id="294" r:id="rId3"/>
    <p:sldId id="315" r:id="rId4"/>
    <p:sldId id="295" r:id="rId5"/>
    <p:sldId id="303" r:id="rId6"/>
    <p:sldId id="296" r:id="rId7"/>
    <p:sldId id="298" r:id="rId8"/>
    <p:sldId id="302" r:id="rId9"/>
    <p:sldId id="281" r:id="rId10"/>
    <p:sldId id="301" r:id="rId11"/>
    <p:sldId id="304" r:id="rId12"/>
    <p:sldId id="314" r:id="rId13"/>
    <p:sldId id="283" r:id="rId14"/>
    <p:sldId id="305" r:id="rId15"/>
    <p:sldId id="306" r:id="rId16"/>
    <p:sldId id="307" r:id="rId17"/>
    <p:sldId id="308" r:id="rId18"/>
    <p:sldId id="284" r:id="rId19"/>
    <p:sldId id="285" r:id="rId20"/>
    <p:sldId id="309" r:id="rId21"/>
    <p:sldId id="311" r:id="rId22"/>
    <p:sldId id="310" r:id="rId23"/>
    <p:sldId id="313" r:id="rId24"/>
    <p:sldId id="299" r:id="rId25"/>
    <p:sldId id="300" r:id="rId26"/>
    <p:sldId id="277" r:id="rId27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186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tlefishsw.co.uk/card/functionmachine.html" TargetMode="External"/><Relationship Id="rId2" Type="http://schemas.openxmlformats.org/officeDocument/2006/relationships/hyperlink" Target="http://www.amblesideprimary.com/ambleweb/mentalmaths/functionmachin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pmarks.co.uk/Flash.aspx?f=FunctionMachinev3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Curriculum/ContentDescription/VCMNA138" TargetMode="External"/><Relationship Id="rId2" Type="http://schemas.openxmlformats.org/officeDocument/2006/relationships/hyperlink" Target="http://victoriancurriculum.vcaa.vic.edu.au/Curriculum/ContentDescription/VCMNA13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ctoriancurriculum.vcaa.vic.edu.au/Curriculum/ContentDescription/VCMNA103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d2know.com/househome/irregular-shape-area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Curriculum/ContentDescription/VCMMG140" TargetMode="External"/><Relationship Id="rId2" Type="http://schemas.openxmlformats.org/officeDocument/2006/relationships/hyperlink" Target="http://victoriancurriculum.vcaa.vic.edu.au/Curriculum/ContentDescription/VCMNA16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ctoriancurriculum.vcaa.vic.edu.au/Curriculum/ContentDescription/VCMMG166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.edu/~kardar/teaching/projects/chemotaxis(AndreaSchmidt)/random.htm" TargetMode="External"/><Relationship Id="rId2" Type="http://schemas.openxmlformats.org/officeDocument/2006/relationships/hyperlink" Target="https://en.wikipedia.org/wiki/Random_wal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monstrations.wolfram.com/SimulatingTheSimpleRandomWalk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Curriculum/ContentDescription/VCMMG199" TargetMode="External"/><Relationship Id="rId2" Type="http://schemas.openxmlformats.org/officeDocument/2006/relationships/hyperlink" Target="http://victoriancurriculum.vcaa.vic.edu.au/Curriculum/ContentDescription/VCMNA19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ctoriancurriculum.vcaa.vic.edu.au/Curriculum/ContentDescription/VCMSP203" TargetMode="External"/><Relationship Id="rId5" Type="http://schemas.openxmlformats.org/officeDocument/2006/relationships/hyperlink" Target="http://victoriancurriculum.vcaa.vic.edu.au/Curriculum/ContentDescription/VCMSP177" TargetMode="External"/><Relationship Id="rId4" Type="http://schemas.openxmlformats.org/officeDocument/2006/relationships/hyperlink" Target="http://victoriancurriculum.vcaa.vic.edu.au/Curriculum/ContentDescription/VCMSP147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computing.com/systemsanalysis/writing-structured-english/" TargetMode="External"/><Relationship Id="rId2" Type="http://schemas.openxmlformats.org/officeDocument/2006/relationships/hyperlink" Target="https://www.techopedia.com/definition/28633/structured-englis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t.toolbox.com/blogs/enterprise-solutions/guidelines-for-structured-english-in-documenting-specifications-15987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rtdraw.com/flowchart/" TargetMode="External"/><Relationship Id="rId2" Type="http://schemas.openxmlformats.org/officeDocument/2006/relationships/hyperlink" Target="https://en.wikipedia.org/wiki/Flowchar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leigh-lancaster.david.d@edumail.vic.gov.a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putingunplugged.org/activities" TargetMode="External"/><Relationship Id="rId2" Type="http://schemas.openxmlformats.org/officeDocument/2006/relationships/hyperlink" Target="https://code.org/curriculum/unplugg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mint.gov.au/circulating-coi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Curriculum/ContentDescription/VCMNA103" TargetMode="External"/><Relationship Id="rId2" Type="http://schemas.openxmlformats.org/officeDocument/2006/relationships/hyperlink" Target="http://victoriancurriculum.vcaa.vic.edu.au/Curriculum/ContentDescription/VCMNA1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ctoriancurriculum.vcaa.vic.edu.au/Curriculum/ContentDescription/VCMNA129" TargetMode="External"/><Relationship Id="rId5" Type="http://schemas.openxmlformats.org/officeDocument/2006/relationships/hyperlink" Target="http://victoriancurriculum.vcaa.vic.edu.au/Curriculum/ContentDescription/VCMNA109" TargetMode="External"/><Relationship Id="rId4" Type="http://schemas.openxmlformats.org/officeDocument/2006/relationships/hyperlink" Target="http://victoriancurriculum.vcaa.vic.edu.au/Curriculum/ContentDescription/VCMNA1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Victorian Curriculum Mathematics F - 6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Algorithms unplugged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 </a:t>
            </a:r>
            <a:br>
              <a:rPr lang="en-US" b="0" dirty="0"/>
            </a:b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3347864" y="4653136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>
                <a:solidFill>
                  <a:schemeClr val="bg1"/>
                </a:solidFill>
                <a:latin typeface="+mn-lt"/>
              </a:rPr>
              <a:t>David Leigh-Lancaster</a:t>
            </a:r>
          </a:p>
          <a:p>
            <a:pPr algn="r"/>
            <a:r>
              <a:rPr lang="en-AU" dirty="0" smtClean="0">
                <a:solidFill>
                  <a:schemeClr val="bg1"/>
                </a:solidFill>
                <a:latin typeface="+mn-lt"/>
              </a:rPr>
              <a:t>Curriculum Manager: Mathematics</a:t>
            </a:r>
          </a:p>
        </p:txBody>
      </p:sp>
    </p:spTree>
    <p:extLst>
      <p:ext uri="{BB962C8B-B14F-4D97-AF65-F5344CB8AC3E}">
        <p14:creationId xmlns:p14="http://schemas.microsoft.com/office/powerpoint/2010/main" val="438459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Level 2 Activity </a:t>
            </a:r>
            <a:br>
              <a:rPr lang="en-AU" sz="3200" dirty="0"/>
            </a:br>
            <a:r>
              <a:rPr lang="en-AU" sz="2400" dirty="0"/>
              <a:t>Counting </a:t>
            </a:r>
            <a:r>
              <a:rPr lang="en-AU" sz="2400" dirty="0" smtClean="0"/>
              <a:t>coins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3600400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 smtClean="0"/>
              <a:t>Investigations</a:t>
            </a:r>
          </a:p>
          <a:p>
            <a:pPr marL="0" indent="0">
              <a:buNone/>
            </a:pPr>
            <a:endParaRPr lang="en-AU" sz="2000" b="0" dirty="0" smtClean="0"/>
          </a:p>
          <a:p>
            <a:pPr>
              <a:buFont typeface="Arial" pitchFamily="34" charset="0"/>
              <a:buChar char="•"/>
            </a:pPr>
            <a:r>
              <a:rPr lang="en-AU" sz="2000" b="0" dirty="0" smtClean="0"/>
              <a:t>You </a:t>
            </a:r>
            <a:r>
              <a:rPr lang="en-AU" sz="2000" b="0" dirty="0"/>
              <a:t>have collected a large tin of ‘spare change’ and it is now full. How would you determine the total value manually</a:t>
            </a:r>
            <a:r>
              <a:rPr lang="en-AU" sz="2000" b="0" dirty="0" smtClean="0"/>
              <a:t>?</a:t>
            </a:r>
            <a:br>
              <a:rPr lang="en-AU" sz="2000" b="0" dirty="0" smtClean="0"/>
            </a:br>
            <a:endParaRPr lang="en-AU" sz="2000" b="0" dirty="0"/>
          </a:p>
          <a:p>
            <a:pPr>
              <a:buFont typeface="Arial" pitchFamily="34" charset="0"/>
              <a:buChar char="•"/>
            </a:pPr>
            <a:r>
              <a:rPr lang="en-AU" sz="2000" b="0" dirty="0" smtClean="0"/>
              <a:t>What are coin sorting machines, and how do they work?</a:t>
            </a:r>
            <a:br>
              <a:rPr lang="en-AU" sz="2000" b="0" dirty="0" smtClean="0"/>
            </a:br>
            <a:endParaRPr lang="en-AU" sz="2000" b="0" dirty="0" smtClean="0"/>
          </a:p>
          <a:p>
            <a:pPr>
              <a:buFont typeface="Arial" pitchFamily="34" charset="0"/>
              <a:buChar char="•"/>
            </a:pPr>
            <a:r>
              <a:rPr lang="en-AU" sz="2000" b="0" dirty="0" smtClean="0"/>
              <a:t>What are coin counting machines and how do they work?</a:t>
            </a:r>
            <a:br>
              <a:rPr lang="en-AU" sz="2000" b="0" dirty="0" smtClean="0"/>
            </a:br>
            <a:endParaRPr lang="en-AU" sz="2000" b="0" dirty="0" smtClean="0"/>
          </a:p>
          <a:p>
            <a:pPr>
              <a:buFont typeface="Arial" pitchFamily="34" charset="0"/>
              <a:buChar char="•"/>
            </a:pPr>
            <a:r>
              <a:rPr lang="en-AU" sz="2000" b="0" dirty="0" smtClean="0"/>
              <a:t>How do automatic banking coin deposit machines work?</a:t>
            </a:r>
            <a:br>
              <a:rPr lang="en-AU" sz="2000" b="0" dirty="0" smtClean="0"/>
            </a:br>
            <a:endParaRPr lang="en-AU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3101353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Level 3 </a:t>
            </a:r>
            <a:r>
              <a:rPr lang="en-AU" sz="3200" dirty="0" smtClean="0"/>
              <a:t>Activity</a:t>
            </a:r>
            <a:br>
              <a:rPr lang="en-AU" sz="3200" dirty="0" smtClean="0"/>
            </a:br>
            <a:r>
              <a:rPr lang="en-AU" sz="2400" dirty="0" smtClean="0"/>
              <a:t>Function </a:t>
            </a:r>
            <a:r>
              <a:rPr lang="en-AU" sz="2400" dirty="0"/>
              <a:t>machines 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314800"/>
          </a:xfrm>
        </p:spPr>
        <p:txBody>
          <a:bodyPr/>
          <a:lstStyle/>
          <a:p>
            <a:pPr marL="0" indent="0">
              <a:buNone/>
            </a:pPr>
            <a:r>
              <a:rPr lang="en-AU" sz="1600" dirty="0" smtClean="0"/>
              <a:t>Problem 1 </a:t>
            </a:r>
            <a:endParaRPr lang="en-AU" sz="1600" dirty="0"/>
          </a:p>
          <a:p>
            <a:pPr marL="0" indent="0">
              <a:buNone/>
            </a:pPr>
            <a:r>
              <a:rPr lang="en-AU" sz="1600" b="0" dirty="0"/>
              <a:t>D</a:t>
            </a:r>
            <a:r>
              <a:rPr lang="en-AU" sz="1600" b="0" dirty="0" smtClean="0"/>
              <a:t>evise a function machine that adds (or subtracts) a fixed amount onto (or from) an input</a:t>
            </a:r>
          </a:p>
          <a:p>
            <a:pPr marL="0" indent="0">
              <a:buNone/>
            </a:pPr>
            <a:r>
              <a:rPr lang="en-AU" sz="1600" dirty="0" smtClean="0"/>
              <a:t>Problem 2</a:t>
            </a:r>
          </a:p>
          <a:p>
            <a:pPr marL="0" indent="0">
              <a:buNone/>
            </a:pPr>
            <a:r>
              <a:rPr lang="en-AU" sz="1600" b="0" dirty="0" smtClean="0"/>
              <a:t>What happens when we repeatedly feed output from this function machine back into it as input?</a:t>
            </a:r>
          </a:p>
          <a:p>
            <a:pPr marL="0" indent="0">
              <a:buNone/>
            </a:pPr>
            <a:r>
              <a:rPr lang="en-AU" sz="1600" dirty="0" smtClean="0"/>
              <a:t>Problem 3</a:t>
            </a:r>
          </a:p>
          <a:p>
            <a:pPr marL="0" indent="0">
              <a:buNone/>
            </a:pPr>
            <a:r>
              <a:rPr lang="en-AU" sz="1600" b="0" dirty="0" smtClean="0"/>
              <a:t>Devise a function machine that combines the actions of an ‘add onto’ function machine with that of a ‘subtract from’ function machine. What does a combined function machine where the output the same as the input look like?</a:t>
            </a:r>
          </a:p>
          <a:p>
            <a:pPr marL="0" indent="0">
              <a:buNone/>
            </a:pPr>
            <a:r>
              <a:rPr lang="en-AU" sz="1600" dirty="0" smtClean="0"/>
              <a:t>Problem </a:t>
            </a:r>
            <a:r>
              <a:rPr lang="en-AU" sz="1600" dirty="0"/>
              <a:t>4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b="0" dirty="0" smtClean="0"/>
              <a:t>Devise a function machine that always outputs an odd number for any input.</a:t>
            </a:r>
          </a:p>
          <a:p>
            <a:pPr marL="0" indent="0">
              <a:buNone/>
            </a:pPr>
            <a:endParaRPr lang="en-AU" sz="1200" dirty="0" smtClean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r>
              <a:rPr lang="en-AU" sz="1200" dirty="0" smtClean="0"/>
              <a:t>Resources</a:t>
            </a:r>
            <a:r>
              <a:rPr lang="en-AU" sz="1200" dirty="0"/>
              <a:t>: </a:t>
            </a:r>
            <a:r>
              <a:rPr lang="en-AU" sz="1200" b="0" dirty="0">
                <a:hlinkClick r:id="rId2"/>
              </a:rPr>
              <a:t>http://</a:t>
            </a:r>
            <a:r>
              <a:rPr lang="en-AU" sz="1200" b="0" dirty="0" smtClean="0">
                <a:hlinkClick r:id="rId2"/>
              </a:rPr>
              <a:t>www.amblesideprimary.com/ambleweb/mentalmaths/functionmachines.html</a:t>
            </a:r>
            <a:r>
              <a:rPr lang="en-AU" sz="1200" b="0" dirty="0" smtClean="0"/>
              <a:t> </a:t>
            </a:r>
            <a:r>
              <a:rPr lang="en-AU" sz="1200" b="0" dirty="0"/>
              <a:t>and </a:t>
            </a:r>
            <a:r>
              <a:rPr lang="en-AU" sz="1200" b="0" dirty="0">
                <a:hlinkClick r:id="rId3"/>
              </a:rPr>
              <a:t>http://</a:t>
            </a:r>
            <a:r>
              <a:rPr lang="en-AU" sz="1200" b="0" dirty="0" smtClean="0">
                <a:hlinkClick r:id="rId3"/>
              </a:rPr>
              <a:t>www.littlefishsw.co.uk/card/functionmachine.html</a:t>
            </a:r>
            <a:r>
              <a:rPr lang="en-AU" sz="1200" b="0" dirty="0" smtClean="0"/>
              <a:t> and </a:t>
            </a:r>
            <a:r>
              <a:rPr lang="en-AU" sz="1200" b="0" dirty="0" smtClean="0">
                <a:hlinkClick r:id="rId4"/>
              </a:rPr>
              <a:t>http</a:t>
            </a:r>
            <a:r>
              <a:rPr lang="en-AU" sz="1200" b="0" dirty="0">
                <a:hlinkClick r:id="rId4"/>
              </a:rPr>
              <a:t>://</a:t>
            </a:r>
            <a:r>
              <a:rPr lang="en-AU" sz="1200" b="0" dirty="0" smtClean="0">
                <a:hlinkClick r:id="rId4"/>
              </a:rPr>
              <a:t>www.topmarks.co.uk/Flash.aspx?f=FunctionMachinev3</a:t>
            </a:r>
            <a:r>
              <a:rPr lang="en-AU" sz="1200" b="0" dirty="0" smtClean="0"/>
              <a:t> </a:t>
            </a:r>
            <a:endParaRPr lang="en-AU" sz="1200" b="0" dirty="0"/>
          </a:p>
        </p:txBody>
      </p:sp>
    </p:spTree>
    <p:extLst>
      <p:ext uri="{BB962C8B-B14F-4D97-AF65-F5344CB8AC3E}">
        <p14:creationId xmlns:p14="http://schemas.microsoft.com/office/powerpoint/2010/main" val="2506528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Level 3 Activity</a:t>
            </a:r>
            <a:br>
              <a:rPr lang="en-AU" sz="3200" dirty="0"/>
            </a:br>
            <a:r>
              <a:rPr lang="en-AU" sz="2400" dirty="0"/>
              <a:t>Function machines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dirty="0" smtClean="0"/>
              <a:t>A basic function machine diagram</a:t>
            </a:r>
          </a:p>
          <a:p>
            <a:pPr marL="0" indent="0">
              <a:buNone/>
            </a:pPr>
            <a:endParaRPr lang="en-A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92631"/>
            <a:ext cx="6436406" cy="112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611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Level 3 Activity</a:t>
            </a:r>
            <a:br>
              <a:rPr lang="en-AU" sz="3200" dirty="0" smtClean="0"/>
            </a:br>
            <a:r>
              <a:rPr lang="en-AU" sz="2400" dirty="0" smtClean="0"/>
              <a:t>Function machines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Use </a:t>
            </a:r>
            <a:r>
              <a:rPr lang="en-US" sz="1600" dirty="0">
                <a:solidFill>
                  <a:schemeClr val="accent6"/>
                </a:solidFill>
              </a:rPr>
              <a:t>a function machine and the inverse machine as a model to apply mathematical rules to numbers or shapes</a:t>
            </a:r>
            <a:r>
              <a:rPr lang="en-US" sz="1600" b="0" dirty="0">
                <a:solidFill>
                  <a:srgbClr val="FF0000"/>
                </a:solidFill>
              </a:rPr>
              <a:t> </a:t>
            </a:r>
            <a:r>
              <a:rPr lang="en-US" sz="1600" b="0" dirty="0">
                <a:solidFill>
                  <a:srgbClr val="FF0000"/>
                </a:solidFill>
                <a:hlinkClick r:id="rId2" tooltip="View elaborations and additional details of VCMNA139"/>
              </a:rPr>
              <a:t>(VCMNA139)</a:t>
            </a:r>
            <a:endParaRPr lang="en-US" sz="1600" b="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Describe, continue, and create number patterns resulting from performing addition or subtraction</a:t>
            </a:r>
            <a:r>
              <a:rPr lang="en-US" sz="1600" b="0" dirty="0">
                <a:hlinkClick r:id="rId3" tooltip="View elaborations and additional details of VCMNA138"/>
              </a:rPr>
              <a:t>(VCMNA138</a:t>
            </a:r>
            <a:r>
              <a:rPr lang="en-US" sz="1600" b="0" dirty="0" smtClean="0">
                <a:hlinkClick r:id="rId3" tooltip="View elaborations and additional details of VCMNA138"/>
              </a:rPr>
              <a:t>)</a:t>
            </a:r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Investigate number sequences, initially those increasing and decreasing by twos, threes, fives and ten from any starting point, then moving to other </a:t>
            </a:r>
            <a:r>
              <a:rPr lang="en-US" sz="1600" b="0" dirty="0" smtClean="0"/>
              <a:t>sequences</a:t>
            </a:r>
            <a:r>
              <a:rPr lang="en-US" sz="1600" b="0" dirty="0"/>
              <a:t> </a:t>
            </a:r>
            <a:r>
              <a:rPr lang="en-US" sz="1600" b="0" dirty="0">
                <a:hlinkClick r:id="rId4" tooltip="View elaborations and additional details of VCMNA103"/>
              </a:rPr>
              <a:t>(VCMNA103</a:t>
            </a:r>
            <a:r>
              <a:rPr lang="en-US" sz="1600" b="0" dirty="0" smtClean="0">
                <a:hlinkClick r:id="rId4" tooltip="View elaborations and additional details of VCMNA103"/>
              </a:rPr>
              <a:t>)</a:t>
            </a:r>
            <a:endParaRPr lang="en-US" sz="1600" b="0" dirty="0" smtClean="0"/>
          </a:p>
          <a:p>
            <a:pPr marL="0" indent="0">
              <a:buNone/>
            </a:pPr>
            <a:endParaRPr lang="en-US" sz="1600" b="0" dirty="0" smtClean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r>
              <a:rPr lang="en-US" sz="1400" b="0" dirty="0" smtClean="0"/>
              <a:t>Blue text: 	Algorithms and coding content description</a:t>
            </a:r>
          </a:p>
          <a:p>
            <a:pPr marL="0" indent="0">
              <a:buNone/>
            </a:pPr>
            <a:r>
              <a:rPr lang="en-US" sz="1400" b="0" dirty="0" smtClean="0"/>
              <a:t>Black text:	Related content description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62747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Level </a:t>
            </a:r>
            <a:r>
              <a:rPr lang="en-AU" sz="3200" dirty="0" smtClean="0"/>
              <a:t>4 </a:t>
            </a:r>
            <a:r>
              <a:rPr lang="en-AU" sz="3200" dirty="0" smtClean="0"/>
              <a:t>A</a:t>
            </a:r>
            <a:r>
              <a:rPr lang="en-AU" sz="3200" dirty="0" smtClean="0"/>
              <a:t>ctivity</a:t>
            </a:r>
            <a:br>
              <a:rPr lang="en-AU" sz="3200" dirty="0" smtClean="0"/>
            </a:br>
            <a:r>
              <a:rPr lang="en-AU" sz="2400" dirty="0" smtClean="0"/>
              <a:t>Approximating </a:t>
            </a:r>
            <a:r>
              <a:rPr lang="en-AU" sz="2400" dirty="0" smtClean="0"/>
              <a:t>areas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 smtClean="0"/>
              <a:t>Problem</a:t>
            </a:r>
          </a:p>
          <a:p>
            <a:pPr marL="0" indent="0">
              <a:buNone/>
            </a:pPr>
            <a:r>
              <a:rPr lang="en-AU" sz="2000" b="0" dirty="0" smtClean="0"/>
              <a:t>Approximate the area, in square units, of  an irregular closed curve such as:</a:t>
            </a:r>
          </a:p>
          <a:p>
            <a:pPr marL="0" indent="0">
              <a:buNone/>
            </a:pPr>
            <a:endParaRPr lang="en-AU" sz="2000" b="0" dirty="0" smtClean="0"/>
          </a:p>
          <a:p>
            <a:pPr marL="0" indent="0">
              <a:buNone/>
            </a:pPr>
            <a:endParaRPr lang="en-AU" sz="2000" b="0" dirty="0"/>
          </a:p>
          <a:p>
            <a:pPr marL="0" indent="0">
              <a:buNone/>
            </a:pPr>
            <a:endParaRPr lang="en-AU" sz="2000" b="0" dirty="0" smtClean="0"/>
          </a:p>
          <a:p>
            <a:pPr marL="0" indent="0">
              <a:buNone/>
            </a:pPr>
            <a:endParaRPr lang="en-AU" sz="2000" b="0" dirty="0"/>
          </a:p>
        </p:txBody>
      </p:sp>
      <p:sp>
        <p:nvSpPr>
          <p:cNvPr id="7" name="Freeform 6"/>
          <p:cNvSpPr/>
          <p:nvPr/>
        </p:nvSpPr>
        <p:spPr>
          <a:xfrm>
            <a:off x="785202" y="434944"/>
            <a:ext cx="2144115" cy="3942847"/>
          </a:xfrm>
          <a:custGeom>
            <a:avLst/>
            <a:gdLst>
              <a:gd name="connsiteX0" fmla="*/ 1658593 w 2144115"/>
              <a:gd name="connsiteY0" fmla="*/ 3756730 h 3942847"/>
              <a:gd name="connsiteX1" fmla="*/ 1432016 w 2144115"/>
              <a:gd name="connsiteY1" fmla="*/ 3408773 h 3942847"/>
              <a:gd name="connsiteX2" fmla="*/ 7817 w 2144115"/>
              <a:gd name="connsiteY2" fmla="*/ 2026 h 3942847"/>
              <a:gd name="connsiteX3" fmla="*/ 2144115 w 2144115"/>
              <a:gd name="connsiteY3" fmla="*/ 3942847 h 394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4115" h="3942847">
                <a:moveTo>
                  <a:pt x="1658593" y="3756730"/>
                </a:moveTo>
                <a:cubicBezTo>
                  <a:pt x="1682869" y="3895643"/>
                  <a:pt x="1707145" y="4034557"/>
                  <a:pt x="1432016" y="3408773"/>
                </a:cubicBezTo>
                <a:cubicBezTo>
                  <a:pt x="1156887" y="2782989"/>
                  <a:pt x="-110866" y="-86986"/>
                  <a:pt x="7817" y="2026"/>
                </a:cubicBezTo>
                <a:cubicBezTo>
                  <a:pt x="126500" y="91038"/>
                  <a:pt x="1135307" y="2016942"/>
                  <a:pt x="2144115" y="3942847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218485" y="3940821"/>
            <a:ext cx="1973189" cy="420786"/>
          </a:xfrm>
          <a:custGeom>
            <a:avLst/>
            <a:gdLst>
              <a:gd name="connsiteX0" fmla="*/ 217218 w 1973189"/>
              <a:gd name="connsiteY0" fmla="*/ 420786 h 420786"/>
              <a:gd name="connsiteX1" fmla="*/ 112021 w 1973189"/>
              <a:gd name="connsiteY1" fmla="*/ 218485 h 420786"/>
              <a:gd name="connsiteX2" fmla="*/ 1592864 w 1973189"/>
              <a:gd name="connsiteY2" fmla="*/ 161841 h 420786"/>
              <a:gd name="connsiteX3" fmla="*/ 1973189 w 1973189"/>
              <a:gd name="connsiteY3" fmla="*/ 0 h 42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3189" h="420786">
                <a:moveTo>
                  <a:pt x="217218" y="420786"/>
                </a:moveTo>
                <a:cubicBezTo>
                  <a:pt x="49982" y="341214"/>
                  <a:pt x="-117253" y="261642"/>
                  <a:pt x="112021" y="218485"/>
                </a:cubicBezTo>
                <a:cubicBezTo>
                  <a:pt x="341295" y="175328"/>
                  <a:pt x="1282669" y="198255"/>
                  <a:pt x="1592864" y="161841"/>
                </a:cubicBezTo>
                <a:cubicBezTo>
                  <a:pt x="1903059" y="125427"/>
                  <a:pt x="1938124" y="62713"/>
                  <a:pt x="1973189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9"/>
            <a:ext cx="4608512" cy="2772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1206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Level 4 Activity</a:t>
            </a:r>
            <a:br>
              <a:rPr lang="en-AU" sz="3200" dirty="0" smtClean="0"/>
            </a:br>
            <a:r>
              <a:rPr lang="en-AU" sz="2400" dirty="0" smtClean="0"/>
              <a:t>Approximating areas</a:t>
            </a:r>
            <a:endParaRPr lang="en-AU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3890392"/>
          </a:xfrm>
        </p:spPr>
        <p:txBody>
          <a:bodyPr/>
          <a:lstStyle/>
          <a:p>
            <a:pPr marL="0" indent="0">
              <a:buNone/>
            </a:pPr>
            <a:r>
              <a:rPr lang="en-AU" sz="2000" b="0" dirty="0" smtClean="0"/>
              <a:t>Place </a:t>
            </a:r>
            <a:r>
              <a:rPr lang="en-AU" sz="2000" b="0" dirty="0" smtClean="0"/>
              <a:t>a square grid over the shape</a:t>
            </a:r>
            <a:endParaRPr lang="en-AU" sz="2000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988840"/>
            <a:ext cx="4836629" cy="423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6343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47192"/>
          </a:xfrm>
        </p:spPr>
        <p:txBody>
          <a:bodyPr/>
          <a:lstStyle/>
          <a:p>
            <a:r>
              <a:rPr lang="en-AU" sz="3200" dirty="0" smtClean="0"/>
              <a:t>Level 4:</a:t>
            </a:r>
            <a:br>
              <a:rPr lang="en-AU" sz="3200" dirty="0" smtClean="0"/>
            </a:br>
            <a:r>
              <a:rPr lang="en-AU" sz="2400" dirty="0" smtClean="0"/>
              <a:t>Approximating areas</a:t>
            </a:r>
            <a:endParaRPr lang="en-A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536504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 smtClean="0"/>
              <a:t>Before starting</a:t>
            </a:r>
          </a:p>
          <a:p>
            <a:pPr marL="0" indent="0">
              <a:buNone/>
            </a:pPr>
            <a:r>
              <a:rPr lang="en-AU" sz="2000" b="0" dirty="0" smtClean="0"/>
              <a:t>Give a lower bound and an upper bound for the area of the shape.</a:t>
            </a:r>
            <a:br>
              <a:rPr lang="en-AU" sz="2000" b="0" dirty="0" smtClean="0"/>
            </a:br>
            <a:endParaRPr lang="en-AU" sz="2000" b="0" dirty="0"/>
          </a:p>
          <a:p>
            <a:pPr marL="0" indent="0">
              <a:buNone/>
            </a:pPr>
            <a:r>
              <a:rPr lang="en-AU" sz="2000" dirty="0" smtClean="0"/>
              <a:t>Method </a:t>
            </a:r>
          </a:p>
          <a:p>
            <a:pPr marL="0" indent="0">
              <a:buNone/>
            </a:pPr>
            <a:r>
              <a:rPr lang="en-AU" sz="2000" b="0" dirty="0" smtClean="0"/>
              <a:t>Consider the area of a single small square in the grid to be one square unit. </a:t>
            </a:r>
          </a:p>
          <a:p>
            <a:pPr marL="0" indent="0">
              <a:buNone/>
            </a:pPr>
            <a:r>
              <a:rPr lang="en-AU" sz="2000" b="0" dirty="0" smtClean="0"/>
              <a:t>If a whole square or more than half a square in the grid is covered by the shape assign that square the value 1. </a:t>
            </a:r>
          </a:p>
          <a:p>
            <a:pPr marL="0" indent="0">
              <a:buNone/>
            </a:pPr>
            <a:r>
              <a:rPr lang="en-AU" sz="2000" b="0" dirty="0"/>
              <a:t>If a whole square or </a:t>
            </a:r>
            <a:r>
              <a:rPr lang="en-AU" sz="2000" b="0" dirty="0" smtClean="0"/>
              <a:t>less than </a:t>
            </a:r>
            <a:r>
              <a:rPr lang="en-AU" sz="2000" b="0" dirty="0"/>
              <a:t>half a square in the grid is covered by the shape assign that square the value </a:t>
            </a:r>
            <a:r>
              <a:rPr lang="en-AU" sz="2000" b="0" dirty="0" smtClean="0"/>
              <a:t>0. </a:t>
            </a:r>
          </a:p>
          <a:p>
            <a:pPr marL="0" indent="0">
              <a:buNone/>
            </a:pPr>
            <a:r>
              <a:rPr lang="en-AU" sz="2000" b="0" dirty="0" smtClean="0"/>
              <a:t>Total the assigned values, this is the approximation in square units for the area of the shape.</a:t>
            </a:r>
            <a:endParaRPr lang="en-AU" sz="2000" b="0" dirty="0"/>
          </a:p>
          <a:p>
            <a:pPr marL="0" indent="0">
              <a:buNone/>
            </a:pPr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3662395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Level 4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>Approximating areas</a:t>
            </a:r>
            <a:endParaRPr lang="en-A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dirty="0" smtClean="0"/>
              <a:t>Problem</a:t>
            </a:r>
          </a:p>
          <a:p>
            <a:pPr marL="0" indent="0">
              <a:buNone/>
            </a:pPr>
            <a:r>
              <a:rPr lang="en-AU" sz="2000" b="0" dirty="0" smtClean="0"/>
              <a:t>Devise an algorithm for this method, which could be applied to any shape of this sort with a suitable grid already superimposed.</a:t>
            </a:r>
          </a:p>
          <a:p>
            <a:pPr marL="0" indent="0">
              <a:buNone/>
            </a:pPr>
            <a:endParaRPr lang="en-AU" sz="2000" b="0" dirty="0"/>
          </a:p>
          <a:p>
            <a:pPr marL="0" indent="0">
              <a:buNone/>
            </a:pPr>
            <a:r>
              <a:rPr lang="en-AU" sz="1400" dirty="0" smtClean="0"/>
              <a:t>Resource</a:t>
            </a:r>
          </a:p>
          <a:p>
            <a:pPr marL="0" indent="0">
              <a:buNone/>
            </a:pPr>
            <a:r>
              <a:rPr lang="en-AU" sz="1400" b="0" dirty="0">
                <a:hlinkClick r:id="rId2"/>
              </a:rPr>
              <a:t>http://</a:t>
            </a:r>
            <a:r>
              <a:rPr lang="en-AU" sz="1400" b="0" dirty="0" smtClean="0">
                <a:hlinkClick r:id="rId2"/>
              </a:rPr>
              <a:t>www.had2know.com/househome/irregular-shape-area.html</a:t>
            </a:r>
            <a:r>
              <a:rPr lang="en-AU" sz="2000" b="0" dirty="0" smtClean="0"/>
              <a:t> </a:t>
            </a:r>
            <a:endParaRPr lang="en-AU" sz="2000" b="0" dirty="0"/>
          </a:p>
          <a:p>
            <a:pPr marL="0" indent="0">
              <a:buNone/>
            </a:pPr>
            <a:endParaRPr lang="en-AU" sz="2000" b="0" dirty="0"/>
          </a:p>
          <a:p>
            <a:pPr marL="0" indent="0">
              <a:buNone/>
            </a:pPr>
            <a:r>
              <a:rPr lang="en-AU" sz="2000" dirty="0" smtClean="0"/>
              <a:t>Investigations</a:t>
            </a:r>
          </a:p>
          <a:p>
            <a:pPr>
              <a:buFont typeface="Arial" pitchFamily="34" charset="0"/>
              <a:buChar char="•"/>
            </a:pPr>
            <a:r>
              <a:rPr lang="en-AU" sz="2000" b="0" dirty="0" smtClean="0"/>
              <a:t>What is a </a:t>
            </a:r>
            <a:r>
              <a:rPr lang="en-AU" sz="2000" b="0" dirty="0" err="1" smtClean="0"/>
              <a:t>planimeter</a:t>
            </a:r>
            <a:r>
              <a:rPr lang="en-AU" sz="2000" b="0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n-AU" sz="2000" b="0" dirty="0" smtClean="0"/>
              <a:t>How can Google Maps be used to measure area?</a:t>
            </a:r>
          </a:p>
          <a:p>
            <a:pPr marL="0" indent="0">
              <a:buNone/>
            </a:pPr>
            <a:endParaRPr lang="en-AU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2197886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Level 4 Activity</a:t>
            </a:r>
            <a:br>
              <a:rPr lang="en-AU" sz="3200" dirty="0" smtClean="0"/>
            </a:br>
            <a:r>
              <a:rPr lang="en-AU" sz="2400" dirty="0" smtClean="0"/>
              <a:t>Approximating areas</a:t>
            </a:r>
            <a:endParaRPr lang="en-A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/>
          <a:lstStyle/>
          <a:p>
            <a:pPr marL="0" indent="0">
              <a:buNone/>
            </a:pPr>
            <a:endParaRPr lang="en-US" sz="1600" b="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Define </a:t>
            </a:r>
            <a:r>
              <a:rPr lang="en-US" sz="1600" dirty="0">
                <a:solidFill>
                  <a:schemeClr val="accent6"/>
                </a:solidFill>
              </a:rPr>
              <a:t>a simple class of problems and solve them using an effective algorithm that involves a short sequence of steps and decisions</a:t>
            </a:r>
            <a:r>
              <a:rPr lang="en-US" sz="1600" b="0" dirty="0">
                <a:solidFill>
                  <a:srgbClr val="FF0000"/>
                </a:solidFill>
              </a:rPr>
              <a:t> </a:t>
            </a:r>
            <a:r>
              <a:rPr lang="en-US" sz="1600" b="0" dirty="0">
                <a:solidFill>
                  <a:srgbClr val="FF0000"/>
                </a:solidFill>
                <a:hlinkClick r:id="rId2" tooltip="View elaborations and additional details of VCMNA164"/>
              </a:rPr>
              <a:t>(VCMNA164</a:t>
            </a:r>
            <a:r>
              <a:rPr lang="en-US" sz="1600" b="0" dirty="0" smtClean="0">
                <a:solidFill>
                  <a:srgbClr val="FF0000"/>
                </a:solidFill>
                <a:hlinkClick r:id="rId2" tooltip="View elaborations and additional details of VCMNA164"/>
              </a:rPr>
              <a:t>)</a:t>
            </a:r>
            <a:endParaRPr lang="en-US" sz="1600" b="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600" b="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Measure, order and compare objects using familiar metric units of length, area, mass and capacity</a:t>
            </a:r>
            <a:r>
              <a:rPr lang="en-US" sz="1600" b="0" dirty="0">
                <a:hlinkClick r:id="rId3" tooltip="View elaborations and additional details of VCMMG140"/>
              </a:rPr>
              <a:t>(VCMMG140</a:t>
            </a:r>
            <a:r>
              <a:rPr lang="en-US" sz="1600" b="0" dirty="0" smtClean="0">
                <a:hlinkClick r:id="rId3" tooltip="View elaborations and additional details of VCMMG140"/>
              </a:rPr>
              <a:t>)</a:t>
            </a:r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Compare </a:t>
            </a:r>
            <a:r>
              <a:rPr lang="en-US" sz="1600" b="0" dirty="0" smtClean="0"/>
              <a:t>objects </a:t>
            </a:r>
            <a:r>
              <a:rPr lang="en-US" sz="1600" b="0" dirty="0"/>
              <a:t>using familiar metric units of area and volume </a:t>
            </a:r>
            <a:r>
              <a:rPr lang="en-US" sz="1600" b="0" dirty="0">
                <a:hlinkClick r:id="rId4" tooltip="View elaborations and additional details of VCMMG166"/>
              </a:rPr>
              <a:t>(VCMMG166</a:t>
            </a:r>
            <a:r>
              <a:rPr lang="en-US" sz="1600" b="0" dirty="0" smtClean="0">
                <a:hlinkClick r:id="rId4" tooltip="View elaborations and additional details of VCMMG166"/>
              </a:rPr>
              <a:t>)</a:t>
            </a:r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b="0" dirty="0"/>
              <a:t>Blue text: 	Algorithms and coding content description</a:t>
            </a:r>
          </a:p>
          <a:p>
            <a:pPr marL="0" indent="0">
              <a:buNone/>
            </a:pPr>
            <a:r>
              <a:rPr lang="en-US" sz="1400" b="0" dirty="0"/>
              <a:t>Black text:	Related content description</a:t>
            </a:r>
          </a:p>
          <a:p>
            <a:pPr marL="0" indent="0">
              <a:buNone/>
            </a:pPr>
            <a:endParaRPr lang="en-AU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38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Level </a:t>
            </a:r>
            <a:r>
              <a:rPr lang="en-AU" sz="3200" dirty="0" smtClean="0"/>
              <a:t>5 </a:t>
            </a:r>
            <a:r>
              <a:rPr lang="en-AU" sz="3200" dirty="0"/>
              <a:t>A</a:t>
            </a:r>
            <a:r>
              <a:rPr lang="en-AU" sz="3200" dirty="0" smtClean="0"/>
              <a:t>ctivity </a:t>
            </a:r>
            <a:br>
              <a:rPr lang="en-AU" sz="3200" dirty="0" smtClean="0"/>
            </a:br>
            <a:r>
              <a:rPr lang="en-AU" sz="2400" dirty="0" smtClean="0"/>
              <a:t>Random walk</a:t>
            </a:r>
            <a:endParaRPr lang="en-A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70784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 smtClean="0"/>
              <a:t>Problem</a:t>
            </a:r>
          </a:p>
          <a:p>
            <a:pPr marL="0" indent="0">
              <a:buNone/>
            </a:pPr>
            <a:r>
              <a:rPr lang="en-AU" sz="2000" b="0" dirty="0" smtClean="0"/>
              <a:t>How can we simulate a random walk? What would this look like</a:t>
            </a:r>
            <a:r>
              <a:rPr lang="en-AU" sz="2000" b="0" dirty="0" smtClean="0"/>
              <a:t>?</a:t>
            </a:r>
          </a:p>
          <a:p>
            <a:pPr marL="0" indent="0">
              <a:buNone/>
            </a:pPr>
            <a:endParaRPr lang="en-AU" sz="2000" b="0" dirty="0" smtClean="0"/>
          </a:p>
          <a:p>
            <a:pPr marL="0" indent="0">
              <a:buNone/>
            </a:pPr>
            <a:r>
              <a:rPr lang="en-AU" sz="2000" dirty="0" smtClean="0"/>
              <a:t>Background</a:t>
            </a: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1600" b="0" dirty="0" smtClean="0"/>
              <a:t>Use a 1 cm grid sheet of graph paper in landscape format, at the middle of the left hand side set a starting point, facing right.</a:t>
            </a:r>
          </a:p>
          <a:p>
            <a:pPr>
              <a:buFont typeface="Arial" pitchFamily="34" charset="0"/>
              <a:buChar char="•"/>
            </a:pPr>
            <a:r>
              <a:rPr lang="en-AU" sz="1600" b="0" dirty="0" smtClean="0"/>
              <a:t>Define a ‘step’ as a move one space forward and one space up or down, ending up facing as per the original direction.</a:t>
            </a:r>
            <a:r>
              <a:rPr lang="en-AU" sz="1600" b="0" dirty="0"/>
              <a:t> The overall direction of movement is from left to right, facing right after each step</a:t>
            </a:r>
            <a:r>
              <a:rPr lang="en-AU" sz="16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AU" sz="1600" b="0" dirty="0" smtClean="0"/>
              <a:t>Decide whether to move up or down in each ‘step’ by tossing a coin, if the result is a head move ‘up’ if the result is a ‘tail’ move down.</a:t>
            </a:r>
          </a:p>
          <a:p>
            <a:pPr>
              <a:buFont typeface="Arial" pitchFamily="34" charset="0"/>
              <a:buChar char="•"/>
            </a:pPr>
            <a:r>
              <a:rPr lang="en-AU" sz="1600" b="0" dirty="0" smtClean="0"/>
              <a:t>To create a random walk repeat this process for specified number of ‘steps’.</a:t>
            </a:r>
          </a:p>
          <a:p>
            <a:pPr>
              <a:buFont typeface="Arial" pitchFamily="34" charset="0"/>
              <a:buChar char="•"/>
            </a:pPr>
            <a:r>
              <a:rPr lang="en-AU" sz="1600" b="0" dirty="0" smtClean="0"/>
              <a:t>Each steps starts from where the previous step finished.</a:t>
            </a:r>
          </a:p>
        </p:txBody>
      </p:sp>
    </p:spTree>
    <p:extLst>
      <p:ext uri="{BB962C8B-B14F-4D97-AF65-F5344CB8AC3E}">
        <p14:creationId xmlns:p14="http://schemas.microsoft.com/office/powerpoint/2010/main" val="4102033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Agenda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0" dirty="0" smtClean="0"/>
              <a:t>Terminology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0" dirty="0" smtClean="0"/>
              <a:t>A frequently asked question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0" dirty="0" smtClean="0"/>
              <a:t>Level 2 Activity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0" dirty="0" smtClean="0"/>
              <a:t>Level 3 Activity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0" dirty="0" smtClean="0"/>
              <a:t>Level 4 Activity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0" dirty="0" smtClean="0"/>
              <a:t>Level 5 Activity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369266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Level 5 Activity</a:t>
            </a:r>
            <a:br>
              <a:rPr lang="en-AU" sz="3200" dirty="0" smtClean="0"/>
            </a:br>
            <a:r>
              <a:rPr lang="en-AU" sz="2400" dirty="0" smtClean="0"/>
              <a:t>Random walk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b="0" dirty="0" smtClean="0"/>
              <a:t>Use a grid to draw 5 random walks of 10 steps. </a:t>
            </a:r>
          </a:p>
          <a:p>
            <a:pPr marL="0" indent="0">
              <a:buNone/>
            </a:pPr>
            <a:r>
              <a:rPr lang="en-AU" sz="2000" b="0" dirty="0" smtClean="0"/>
              <a:t>Two sets of results for the coin tosses are given below:</a:t>
            </a:r>
          </a:p>
          <a:p>
            <a:pPr marL="0" indent="0">
              <a:buNone/>
            </a:pPr>
            <a:endParaRPr lang="en-AU" sz="2000" b="0" dirty="0" smtClean="0"/>
          </a:p>
          <a:p>
            <a:pPr marL="0" indent="0">
              <a:buNone/>
            </a:pPr>
            <a:endParaRPr lang="en-AU" sz="2000" b="0" dirty="0" smtClean="0"/>
          </a:p>
          <a:p>
            <a:pPr marL="0" indent="0">
              <a:buNone/>
            </a:pPr>
            <a:endParaRPr lang="en-AU" sz="2000" b="0" dirty="0"/>
          </a:p>
          <a:p>
            <a:pPr marL="0" indent="0">
              <a:buNone/>
            </a:pPr>
            <a:endParaRPr lang="en-AU" sz="2000" b="0" dirty="0" smtClean="0"/>
          </a:p>
          <a:p>
            <a:pPr marL="0" indent="0">
              <a:buNone/>
            </a:pPr>
            <a:endParaRPr lang="en-AU" sz="2000" b="0" dirty="0" smtClean="0"/>
          </a:p>
          <a:p>
            <a:pPr marL="0" indent="0">
              <a:buNone/>
            </a:pPr>
            <a:r>
              <a:rPr lang="en-AU" sz="2000" b="0" dirty="0" smtClean="0"/>
              <a:t>The walk for the first one is shown on the next slide</a:t>
            </a:r>
          </a:p>
          <a:p>
            <a:pPr marL="0" indent="0">
              <a:buNone/>
            </a:pPr>
            <a:r>
              <a:rPr lang="en-AU" sz="2000" dirty="0" smtClean="0"/>
              <a:t>Investigation</a:t>
            </a:r>
          </a:p>
          <a:p>
            <a:pPr marL="0" indent="0">
              <a:buNone/>
            </a:pPr>
            <a:r>
              <a:rPr lang="en-AU" sz="2000" b="0" dirty="0" smtClean="0"/>
              <a:t>Carry out a large number of random walks and comment on the distribution of endpoints.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52936"/>
            <a:ext cx="6990189" cy="1559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498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9163"/>
          </a:xfrm>
        </p:spPr>
        <p:txBody>
          <a:bodyPr/>
          <a:lstStyle/>
          <a:p>
            <a:r>
              <a:rPr lang="en-AU" sz="3200" dirty="0" smtClean="0"/>
              <a:t>Level 5 Activity</a:t>
            </a:r>
            <a:br>
              <a:rPr lang="en-AU" sz="3200" dirty="0" smtClean="0"/>
            </a:br>
            <a:r>
              <a:rPr lang="en-AU" sz="2400" dirty="0" smtClean="0"/>
              <a:t>Random walk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528763"/>
            <a:ext cx="7810500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5025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Level 5 Activity</a:t>
            </a:r>
            <a:br>
              <a:rPr lang="en-AU" sz="3200" dirty="0" smtClean="0"/>
            </a:br>
            <a:r>
              <a:rPr lang="en-AU" sz="2400" dirty="0" smtClean="0"/>
              <a:t>Random walk</a:t>
            </a:r>
            <a:endParaRPr lang="en-A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r>
              <a:rPr lang="en-AU" sz="2000" dirty="0" smtClean="0"/>
              <a:t>Resources</a:t>
            </a:r>
          </a:p>
          <a:p>
            <a:pPr marL="0" indent="0">
              <a:buNone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1400" b="0" dirty="0">
                <a:hlinkClick r:id="rId2"/>
              </a:rPr>
              <a:t>https://</a:t>
            </a:r>
            <a:r>
              <a:rPr lang="en-AU" sz="1400" b="0" dirty="0" smtClean="0">
                <a:hlinkClick r:id="rId2"/>
              </a:rPr>
              <a:t>en.wikipedia.org/wiki/Random_walk</a:t>
            </a:r>
            <a:r>
              <a:rPr lang="en-AU" sz="1400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AU" sz="1400" b="0" dirty="0">
                <a:hlinkClick r:id="rId3"/>
              </a:rPr>
              <a:t>http://www.mit.edu/~kardar/teaching/projects/chemotaxis(AndreaSchmidt)/</a:t>
            </a:r>
            <a:r>
              <a:rPr lang="en-AU" sz="1400" b="0" dirty="0" smtClean="0">
                <a:hlinkClick r:id="rId3"/>
              </a:rPr>
              <a:t>random.htm</a:t>
            </a:r>
            <a:r>
              <a:rPr lang="en-AU" sz="1400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AU" sz="1400" b="0" dirty="0">
                <a:hlinkClick r:id="rId4"/>
              </a:rPr>
              <a:t>http://demonstrations.wolfram.com/SimulatingTheSimpleRandomWalk</a:t>
            </a:r>
            <a:r>
              <a:rPr lang="en-AU" sz="1400" b="0" dirty="0" smtClean="0">
                <a:hlinkClick r:id="rId4"/>
              </a:rPr>
              <a:t>/</a:t>
            </a:r>
            <a:r>
              <a:rPr lang="en-AU" sz="1400" b="0" dirty="0" smtClean="0"/>
              <a:t> </a:t>
            </a:r>
            <a:endParaRPr lang="en-AU" sz="1400" b="0" dirty="0"/>
          </a:p>
        </p:txBody>
      </p:sp>
    </p:spTree>
    <p:extLst>
      <p:ext uri="{BB962C8B-B14F-4D97-AF65-F5344CB8AC3E}">
        <p14:creationId xmlns:p14="http://schemas.microsoft.com/office/powerpoint/2010/main" val="1273147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08112"/>
          </a:xfrm>
        </p:spPr>
        <p:txBody>
          <a:bodyPr/>
          <a:lstStyle/>
          <a:p>
            <a:r>
              <a:rPr lang="en-AU" sz="3200" dirty="0" smtClean="0"/>
              <a:t>Random walk </a:t>
            </a: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2400" dirty="0" smtClean="0"/>
              <a:t>Leve</a:t>
            </a:r>
            <a:r>
              <a:rPr lang="en-AU" sz="2400" dirty="0" smtClean="0"/>
              <a:t>l 5 </a:t>
            </a:r>
            <a:r>
              <a:rPr lang="en-AU" sz="2400" dirty="0" smtClean="0"/>
              <a:t>related</a:t>
            </a:r>
            <a:r>
              <a:rPr lang="en-AU" sz="2400" dirty="0"/>
              <a:t> </a:t>
            </a:r>
            <a:r>
              <a:rPr lang="en-AU" sz="2400" dirty="0" smtClean="0"/>
              <a:t>content </a:t>
            </a:r>
            <a:r>
              <a:rPr lang="en-AU" sz="2400" dirty="0"/>
              <a:t>descriptions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5365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Follow </a:t>
            </a:r>
            <a:r>
              <a:rPr lang="en-US" sz="1600" dirty="0">
                <a:solidFill>
                  <a:schemeClr val="accent6"/>
                </a:solidFill>
              </a:rPr>
              <a:t>a mathematical algorithm involving branching and repetition (iteration)</a:t>
            </a:r>
            <a:r>
              <a:rPr lang="en-US" sz="1600" b="0" dirty="0">
                <a:solidFill>
                  <a:srgbClr val="FF0000"/>
                </a:solidFill>
              </a:rPr>
              <a:t> </a:t>
            </a:r>
            <a:r>
              <a:rPr lang="en-US" sz="1600" b="0" dirty="0">
                <a:solidFill>
                  <a:srgbClr val="FF0000"/>
                </a:solidFill>
                <a:hlinkClick r:id="rId2" tooltip="View elaborations and additional details of VCMNA194"/>
              </a:rPr>
              <a:t>(VCMNA194</a:t>
            </a:r>
            <a:r>
              <a:rPr lang="en-US" sz="1600" b="0" dirty="0" smtClean="0">
                <a:solidFill>
                  <a:srgbClr val="FF0000"/>
                </a:solidFill>
                <a:hlinkClick r:id="rId2" tooltip="View elaborations and additional details of VCMNA194"/>
              </a:rPr>
              <a:t>)</a:t>
            </a:r>
            <a:r>
              <a:rPr lang="en-US" sz="1600" b="0" dirty="0" smtClean="0"/>
              <a:t/>
            </a:r>
            <a:br>
              <a:rPr lang="en-US" sz="1600" b="0" dirty="0" smtClean="0"/>
            </a:br>
            <a:endParaRPr lang="en-US" sz="1600" b="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Use a grid reference system to describe locations. Describe routes using landmarks and directional language </a:t>
            </a:r>
            <a:r>
              <a:rPr lang="en-US" sz="1600" b="0" dirty="0">
                <a:hlinkClick r:id="rId3" tooltip="View elaborations and additional details of VCMMG199"/>
              </a:rPr>
              <a:t>(VCMMG199</a:t>
            </a:r>
            <a:r>
              <a:rPr lang="en-US" sz="1600" b="0" dirty="0" smtClean="0">
                <a:hlinkClick r:id="rId3" tooltip="View elaborations and additional details of VCMMG199"/>
              </a:rPr>
              <a:t>)</a:t>
            </a:r>
            <a:r>
              <a:rPr lang="en-US" sz="1600" b="0" dirty="0" smtClean="0"/>
              <a:t/>
            </a:r>
            <a:br>
              <a:rPr lang="en-US" sz="1600" b="0" dirty="0" smtClean="0"/>
            </a:br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Conduct chance experiments, identify and describe possible outcomes and recognise variation in results</a:t>
            </a:r>
            <a:r>
              <a:rPr lang="en-US" sz="1600" b="0" dirty="0">
                <a:hlinkClick r:id="rId4" tooltip="View elaborations and additional details of VCMSP147"/>
              </a:rPr>
              <a:t>(VCMSP147</a:t>
            </a:r>
            <a:r>
              <a:rPr lang="en-US" sz="1600" b="0" dirty="0" smtClean="0">
                <a:hlinkClick r:id="rId4" tooltip="View elaborations and additional details of VCMSP147"/>
              </a:rPr>
              <a:t>)</a:t>
            </a:r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Identify events where the chance of one will not be affected by the occurrence of the other </a:t>
            </a:r>
            <a:r>
              <a:rPr lang="en-US" sz="1600" b="0" dirty="0">
                <a:hlinkClick r:id="rId5" tooltip="View elaborations and additional details of VCMSP177"/>
              </a:rPr>
              <a:t>(VCMSP177</a:t>
            </a:r>
            <a:r>
              <a:rPr lang="en-US" sz="1600" b="0" dirty="0" smtClean="0">
                <a:hlinkClick r:id="rId5" tooltip="View elaborations and additional details of VCMSP177"/>
              </a:rPr>
              <a:t>)</a:t>
            </a:r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List outcomes of chance experiments involving equally likely outcomes and represent probabilities of those outcomes using fractions </a:t>
            </a:r>
            <a:r>
              <a:rPr lang="en-US" sz="1600" b="0" dirty="0">
                <a:hlinkClick r:id="rId6" tooltip="View elaborations and additional details of VCMSP203"/>
              </a:rPr>
              <a:t>(VCMSP203)</a:t>
            </a:r>
            <a:endParaRPr lang="en-US" sz="1600" b="0" dirty="0" smtClean="0"/>
          </a:p>
          <a:p>
            <a:pPr marL="0" indent="0">
              <a:buNone/>
            </a:pPr>
            <a:endParaRPr lang="en-AU" sz="16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400" b="0" dirty="0" smtClean="0"/>
          </a:p>
          <a:p>
            <a:pPr marL="0" indent="0">
              <a:buNone/>
            </a:pPr>
            <a:r>
              <a:rPr lang="en-US" sz="1400" b="0" dirty="0" smtClean="0"/>
              <a:t>Blue </a:t>
            </a:r>
            <a:r>
              <a:rPr lang="en-US" sz="1400" b="0" dirty="0"/>
              <a:t>text: 	Algorithms and coding content description</a:t>
            </a:r>
          </a:p>
          <a:p>
            <a:pPr marL="0" indent="0">
              <a:buNone/>
            </a:pPr>
            <a:r>
              <a:rPr lang="en-US" sz="1400" b="0" dirty="0"/>
              <a:t>Black text:	Related content description</a:t>
            </a:r>
          </a:p>
          <a:p>
            <a:pPr marL="0" indent="0">
              <a:buNone/>
            </a:pPr>
            <a:endParaRPr lang="en-AU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53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Representing </a:t>
            </a:r>
            <a:r>
              <a:rPr lang="en-AU" sz="3200" dirty="0" smtClean="0"/>
              <a:t>algorithms - Resources</a:t>
            </a: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2400" dirty="0" smtClean="0"/>
              <a:t>Structured English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000" dirty="0">
              <a:hlinkClick r:id="rId2"/>
            </a:endParaRPr>
          </a:p>
          <a:p>
            <a:pPr>
              <a:buFont typeface="Arial" pitchFamily="34" charset="0"/>
              <a:buChar char="•"/>
            </a:pPr>
            <a:r>
              <a:rPr lang="en-AU" sz="1800" b="0" dirty="0" smtClean="0">
                <a:hlinkClick r:id="rId2"/>
              </a:rPr>
              <a:t>https</a:t>
            </a:r>
            <a:r>
              <a:rPr lang="en-AU" sz="1800" b="0" dirty="0">
                <a:hlinkClick r:id="rId2"/>
              </a:rPr>
              <a:t>://</a:t>
            </a:r>
            <a:r>
              <a:rPr lang="en-AU" sz="1800" b="0" dirty="0" smtClean="0">
                <a:hlinkClick r:id="rId2"/>
              </a:rPr>
              <a:t>www.techopedia.com/definition/28633/structured-english</a:t>
            </a:r>
            <a:r>
              <a:rPr lang="en-AU" sz="1800" b="0" dirty="0" smtClean="0"/>
              <a:t> </a:t>
            </a:r>
            <a:br>
              <a:rPr lang="en-AU" sz="1800" b="0" dirty="0" smtClean="0"/>
            </a:br>
            <a:endParaRPr lang="en-AU" sz="1800" b="0" dirty="0" smtClean="0"/>
          </a:p>
          <a:p>
            <a:pPr>
              <a:buFont typeface="Arial" pitchFamily="34" charset="0"/>
              <a:buChar char="•"/>
            </a:pPr>
            <a:r>
              <a:rPr lang="en-AU" sz="1800" b="0" dirty="0">
                <a:hlinkClick r:id="rId3"/>
              </a:rPr>
              <a:t>http://</a:t>
            </a:r>
            <a:r>
              <a:rPr lang="en-AU" sz="1800" b="0" dirty="0" smtClean="0">
                <a:hlinkClick r:id="rId3"/>
              </a:rPr>
              <a:t>www.w3computing.com/systemsanalysis/wr</a:t>
            </a:r>
            <a:br>
              <a:rPr lang="en-AU" sz="1800" b="0" dirty="0" smtClean="0">
                <a:hlinkClick r:id="rId3"/>
              </a:rPr>
            </a:br>
            <a:endParaRPr lang="en-AU" sz="1800" b="0" dirty="0" smtClean="0">
              <a:hlinkClick r:id="rId3"/>
            </a:endParaRPr>
          </a:p>
          <a:p>
            <a:pPr>
              <a:buFont typeface="Arial" pitchFamily="34" charset="0"/>
              <a:buChar char="•"/>
            </a:pPr>
            <a:r>
              <a:rPr lang="en-AU" sz="1800" b="0" dirty="0">
                <a:hlinkClick r:id="rId3"/>
              </a:rPr>
              <a:t>https://en.wikipedia.org/wiki/Structured_Englishiting-structured-english</a:t>
            </a:r>
            <a:r>
              <a:rPr lang="en-AU" sz="1800" b="0" dirty="0" smtClean="0">
                <a:hlinkClick r:id="rId3"/>
              </a:rPr>
              <a:t>/</a:t>
            </a:r>
            <a:r>
              <a:rPr lang="en-AU" sz="1800" b="0" dirty="0" smtClean="0"/>
              <a:t> </a:t>
            </a:r>
            <a:br>
              <a:rPr lang="en-AU" sz="1800" b="0" dirty="0" smtClean="0"/>
            </a:br>
            <a:endParaRPr lang="en-AU" sz="1800" b="0" dirty="0" smtClean="0"/>
          </a:p>
          <a:p>
            <a:pPr>
              <a:buFont typeface="Arial" pitchFamily="34" charset="0"/>
              <a:buChar char="•"/>
            </a:pPr>
            <a:r>
              <a:rPr lang="en-AU" sz="1800" b="0" dirty="0">
                <a:hlinkClick r:id="rId4"/>
              </a:rPr>
              <a:t>http://</a:t>
            </a:r>
            <a:r>
              <a:rPr lang="en-AU" sz="1800" b="0" dirty="0" smtClean="0">
                <a:hlinkClick r:id="rId4"/>
              </a:rPr>
              <a:t>it.toolbox.com/blogs/enterprise-solutions/guidelines-for-structured-english-in-documenting-specifications-15987</a:t>
            </a:r>
            <a:r>
              <a:rPr lang="en-AU" sz="1800" b="0" dirty="0" smtClean="0"/>
              <a:t> </a:t>
            </a:r>
            <a:endParaRPr lang="en-AU" sz="1800" b="0" dirty="0"/>
          </a:p>
        </p:txBody>
      </p:sp>
    </p:spTree>
    <p:extLst>
      <p:ext uri="{BB962C8B-B14F-4D97-AF65-F5344CB8AC3E}">
        <p14:creationId xmlns:p14="http://schemas.microsoft.com/office/powerpoint/2010/main" val="3191672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Representing algorithms </a:t>
            </a:r>
            <a:r>
              <a:rPr lang="en-AU" sz="3200" dirty="0" smtClean="0"/>
              <a:t>- Resources</a:t>
            </a:r>
            <a:br>
              <a:rPr lang="en-AU" sz="3200" dirty="0" smtClean="0"/>
            </a:br>
            <a:r>
              <a:rPr lang="en-AU" sz="2400" dirty="0" smtClean="0"/>
              <a:t>Flowcharts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800" b="0" dirty="0">
              <a:hlinkClick r:id="rId2"/>
            </a:endParaRPr>
          </a:p>
          <a:p>
            <a:pPr>
              <a:buFont typeface="Arial" pitchFamily="34" charset="0"/>
              <a:buChar char="•"/>
            </a:pPr>
            <a:r>
              <a:rPr lang="en-AU" sz="1800" b="0" dirty="0" smtClean="0">
                <a:hlinkClick r:id="rId2"/>
              </a:rPr>
              <a:t>https</a:t>
            </a:r>
            <a:r>
              <a:rPr lang="en-AU" sz="1800" b="0" dirty="0">
                <a:hlinkClick r:id="rId2"/>
              </a:rPr>
              <a:t>://</a:t>
            </a:r>
            <a:r>
              <a:rPr lang="en-AU" sz="1800" b="0" dirty="0" smtClean="0">
                <a:hlinkClick r:id="rId2"/>
              </a:rPr>
              <a:t>en.wikipedia.org/wiki/Flowchart</a:t>
            </a:r>
            <a:r>
              <a:rPr lang="en-AU" sz="1800" b="0" dirty="0"/>
              <a:t/>
            </a:r>
            <a:br>
              <a:rPr lang="en-AU" sz="1800" b="0" dirty="0"/>
            </a:br>
            <a:endParaRPr lang="en-AU" sz="1800" b="0" dirty="0" smtClean="0">
              <a:hlinkClick r:id="rId3"/>
            </a:endParaRPr>
          </a:p>
          <a:p>
            <a:pPr>
              <a:buFont typeface="Arial" pitchFamily="34" charset="0"/>
              <a:buChar char="•"/>
            </a:pPr>
            <a:r>
              <a:rPr lang="en-AU" sz="1800" b="0" dirty="0">
                <a:hlinkClick r:id="rId3"/>
              </a:rPr>
              <a:t>https://</a:t>
            </a:r>
            <a:r>
              <a:rPr lang="en-AU" sz="1800" b="0" dirty="0" smtClean="0">
                <a:hlinkClick r:id="rId3"/>
              </a:rPr>
              <a:t>www.draw.io/www.smartdraw.com/flowchart</a:t>
            </a:r>
            <a:r>
              <a:rPr lang="en-AU" sz="1800" b="0" dirty="0">
                <a:hlinkClick r:id="rId3"/>
              </a:rPr>
              <a:t>/</a:t>
            </a:r>
            <a:r>
              <a:rPr lang="en-AU" sz="1800" b="0" dirty="0" smtClean="0"/>
              <a:t> </a:t>
            </a:r>
            <a:br>
              <a:rPr lang="en-AU" sz="1800" b="0" dirty="0" smtClean="0"/>
            </a:br>
            <a:endParaRPr lang="en-AU" sz="1800" b="0" dirty="0" smtClean="0"/>
          </a:p>
          <a:p>
            <a:pPr>
              <a:buFont typeface="Arial" pitchFamily="34" charset="0"/>
              <a:buChar char="•"/>
            </a:pPr>
            <a:r>
              <a:rPr lang="en-AU" sz="1800" b="0" dirty="0">
                <a:hlinkClick r:id="rId3"/>
              </a:rPr>
              <a:t>https://</a:t>
            </a:r>
            <a:r>
              <a:rPr lang="en-AU" sz="1800" b="0" dirty="0" smtClean="0">
                <a:hlinkClick r:id="rId3"/>
              </a:rPr>
              <a:t>www.sm</a:t>
            </a:r>
            <a:br>
              <a:rPr lang="en-AU" sz="1800" b="0" dirty="0" smtClean="0">
                <a:hlinkClick r:id="rId3"/>
              </a:rPr>
            </a:br>
            <a:endParaRPr lang="en-AU" sz="1800" b="0" dirty="0" smtClean="0">
              <a:hlinkClick r:id="rId3"/>
            </a:endParaRPr>
          </a:p>
          <a:p>
            <a:pPr>
              <a:buFont typeface="Arial" pitchFamily="34" charset="0"/>
              <a:buChar char="•"/>
            </a:pPr>
            <a:r>
              <a:rPr lang="en-AU" sz="1800" b="0" dirty="0">
                <a:hlinkClick r:id="rId3"/>
              </a:rPr>
              <a:t>http://creately.com/diagram-type/flowchartartdraw.com/flowchart/</a:t>
            </a:r>
            <a:r>
              <a:rPr lang="en-AU" sz="1800" b="0" dirty="0" smtClean="0"/>
              <a:t> </a:t>
            </a:r>
            <a:endParaRPr lang="en-AU" sz="1800" b="0" dirty="0"/>
          </a:p>
        </p:txBody>
      </p:sp>
    </p:spTree>
    <p:extLst>
      <p:ext uri="{BB962C8B-B14F-4D97-AF65-F5344CB8AC3E}">
        <p14:creationId xmlns:p14="http://schemas.microsoft.com/office/powerpoint/2010/main" val="576326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Contact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352928" cy="3962400"/>
          </a:xfrm>
        </p:spPr>
        <p:txBody>
          <a:bodyPr/>
          <a:lstStyle/>
          <a:p>
            <a:pPr marL="0" indent="0" fontAlgn="t">
              <a:buNone/>
            </a:pPr>
            <a:endParaRPr lang="en-AU" sz="1600" b="0" dirty="0"/>
          </a:p>
          <a:p>
            <a:pPr marL="0" indent="0" fontAlgn="t">
              <a:buNone/>
            </a:pPr>
            <a:r>
              <a:rPr lang="en-AU" sz="2400" b="0" dirty="0" smtClean="0"/>
              <a:t>For queries related to the Victorian Curriculum Mathematics, please contact </a:t>
            </a:r>
          </a:p>
          <a:p>
            <a:pPr marL="0" indent="0" algn="ctr" fontAlgn="t">
              <a:buNone/>
            </a:pPr>
            <a:endParaRPr lang="en-AU" sz="2400" b="0" dirty="0"/>
          </a:p>
          <a:p>
            <a:pPr marL="0" indent="0" fontAlgn="t">
              <a:buNone/>
            </a:pPr>
            <a:r>
              <a:rPr lang="en-AU" sz="2000" dirty="0" smtClean="0"/>
              <a:t>VCAA Mathematics Curriculum </a:t>
            </a:r>
            <a:r>
              <a:rPr lang="en-AU" sz="2000" dirty="0" smtClean="0"/>
              <a:t>Manager: </a:t>
            </a:r>
            <a:r>
              <a:rPr lang="en-AU" sz="2000" dirty="0" smtClean="0"/>
              <a:t>Dr </a:t>
            </a:r>
            <a:r>
              <a:rPr lang="en-AU" sz="2000" dirty="0"/>
              <a:t>D</a:t>
            </a:r>
            <a:r>
              <a:rPr lang="en-AU" sz="2000" dirty="0" smtClean="0"/>
              <a:t>avid Leigh-Lancaster</a:t>
            </a:r>
            <a:r>
              <a:rPr lang="en-AU" sz="2000" b="0" dirty="0" smtClean="0"/>
              <a:t/>
            </a:r>
            <a:br>
              <a:rPr lang="en-AU" sz="2000" b="0" dirty="0" smtClean="0"/>
            </a:br>
            <a:r>
              <a:rPr lang="en-AU" sz="2000" b="0" dirty="0" smtClean="0">
                <a:hlinkClick r:id="rId2"/>
              </a:rPr>
              <a:t>leigh-lancaster.david.d@edumail.vic.gov.au</a:t>
            </a:r>
            <a:r>
              <a:rPr lang="en-AU" sz="2000" b="0" dirty="0" smtClean="0"/>
              <a:t> </a:t>
            </a:r>
            <a:endParaRPr lang="en-AU" sz="2000" b="0" dirty="0"/>
          </a:p>
          <a:p>
            <a:pPr marL="0" indent="0" fontAlgn="t">
              <a:buNone/>
            </a:pPr>
            <a:r>
              <a:rPr lang="en-AU" sz="2000" b="0" dirty="0" smtClean="0"/>
              <a:t>Telephone: (03) 9032 1690</a:t>
            </a:r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3966507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Overview of session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/>
              <a:t>This session will </a:t>
            </a:r>
            <a:r>
              <a:rPr lang="en-US" sz="2000" b="0" dirty="0" smtClean="0"/>
              <a:t>cover four examples </a:t>
            </a:r>
            <a:r>
              <a:rPr lang="en-US" sz="2000" b="0" dirty="0"/>
              <a:t>of algorithms implemented through activities related to the content of the Victorian Curriculum </a:t>
            </a:r>
            <a:r>
              <a:rPr lang="en-US" sz="2000" b="0" dirty="0" smtClean="0"/>
              <a:t>Levels 2, 3, 4 and 5.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US" sz="2000" b="0" dirty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 activities are </a:t>
            </a:r>
            <a:r>
              <a:rPr lang="en-US" sz="2000" b="0" dirty="0"/>
              <a:t>‘</a:t>
            </a:r>
            <a:r>
              <a:rPr lang="en-US" sz="2000" b="0" dirty="0" smtClean="0"/>
              <a:t>unplugged’ - the </a:t>
            </a:r>
            <a:r>
              <a:rPr lang="en-US" sz="2000" b="0" dirty="0"/>
              <a:t>use of digital technology is </a:t>
            </a:r>
            <a:r>
              <a:rPr lang="en-US" sz="2000" dirty="0">
                <a:solidFill>
                  <a:schemeClr val="accent6"/>
                </a:solidFill>
              </a:rPr>
              <a:t>not</a:t>
            </a:r>
            <a:r>
              <a:rPr lang="en-US" sz="2000" b="0" dirty="0">
                <a:solidFill>
                  <a:schemeClr val="accent6"/>
                </a:solidFill>
              </a:rPr>
              <a:t> </a:t>
            </a:r>
            <a:r>
              <a:rPr lang="en-US" sz="2000" b="0" dirty="0"/>
              <a:t>required</a:t>
            </a:r>
            <a:r>
              <a:rPr lang="en-US" sz="2000" b="0" dirty="0" smtClean="0"/>
              <a:t>.</a:t>
            </a:r>
            <a:br>
              <a:rPr lang="en-US" sz="2000" b="0" dirty="0" smtClean="0"/>
            </a:b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 activities cover </a:t>
            </a:r>
            <a:r>
              <a:rPr lang="en-US" sz="2000" b="0" dirty="0" smtClean="0"/>
              <a:t>some </a:t>
            </a:r>
            <a:r>
              <a:rPr lang="en-US" sz="2000" b="0" dirty="0" smtClean="0"/>
              <a:t>related content descriptions from the strands.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63889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2400" cy="1143000"/>
          </a:xfrm>
        </p:spPr>
        <p:txBody>
          <a:bodyPr/>
          <a:lstStyle/>
          <a:p>
            <a:r>
              <a:rPr lang="en-AU" sz="3200" dirty="0" smtClean="0"/>
              <a:t>Some key terms and </a:t>
            </a:r>
            <a:r>
              <a:rPr lang="en-AU" sz="3200" dirty="0" smtClean="0"/>
              <a:t>ideas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608512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 smtClean="0">
                <a:solidFill>
                  <a:schemeClr val="tx1"/>
                </a:solidFill>
              </a:rPr>
              <a:t>Algorithm</a:t>
            </a:r>
            <a:endParaRPr lang="en-AU" sz="20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sz="2000" b="0" dirty="0" smtClean="0">
                <a:solidFill>
                  <a:schemeClr val="tx1"/>
                </a:solidFill>
              </a:rPr>
              <a:t>A </a:t>
            </a:r>
            <a:r>
              <a:rPr lang="en-AU" sz="2000" b="0" dirty="0">
                <a:solidFill>
                  <a:schemeClr val="tx1"/>
                </a:solidFill>
              </a:rPr>
              <a:t>well-defined set of instructions designed to perform a particular task or solve a type of </a:t>
            </a:r>
            <a:r>
              <a:rPr lang="en-AU" sz="2000" b="0" dirty="0" smtClean="0">
                <a:solidFill>
                  <a:schemeClr val="tx1"/>
                </a:solidFill>
              </a:rPr>
              <a:t>problem. </a:t>
            </a:r>
            <a:endParaRPr lang="en-A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sz="2000" dirty="0" smtClean="0">
                <a:solidFill>
                  <a:schemeClr val="tx1"/>
                </a:solidFill>
              </a:rPr>
              <a:t>Coding</a:t>
            </a:r>
          </a:p>
          <a:p>
            <a:pPr marL="0" indent="0">
              <a:buNone/>
            </a:pPr>
            <a:r>
              <a:rPr lang="en-AU" sz="2000" b="0" dirty="0" smtClean="0">
                <a:solidFill>
                  <a:schemeClr val="tx1"/>
                </a:solidFill>
              </a:rPr>
              <a:t>A process </a:t>
            </a:r>
            <a:r>
              <a:rPr lang="en-AU" sz="2000" b="0" dirty="0">
                <a:solidFill>
                  <a:schemeClr val="tx1"/>
                </a:solidFill>
              </a:rPr>
              <a:t>by which algorithms are represented </a:t>
            </a:r>
            <a:r>
              <a:rPr lang="en-AU" sz="2000" b="0" dirty="0" smtClean="0">
                <a:solidFill>
                  <a:schemeClr val="tx1"/>
                </a:solidFill>
              </a:rPr>
              <a:t>for implementation.</a:t>
            </a:r>
            <a:endParaRPr lang="en-A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sz="2000" dirty="0" smtClean="0">
                <a:solidFill>
                  <a:schemeClr val="tx1"/>
                </a:solidFill>
              </a:rPr>
              <a:t>Platform</a:t>
            </a:r>
            <a:r>
              <a:rPr lang="en-AU" sz="2000" b="0" dirty="0">
                <a:solidFill>
                  <a:schemeClr val="tx1"/>
                </a:solidFill>
              </a:rPr>
              <a:t/>
            </a:r>
            <a:br>
              <a:rPr lang="en-AU" sz="2000" b="0" dirty="0">
                <a:solidFill>
                  <a:schemeClr val="tx1"/>
                </a:solidFill>
              </a:rPr>
            </a:br>
            <a:r>
              <a:rPr lang="en-AU" sz="2000" b="0" dirty="0" smtClean="0">
                <a:solidFill>
                  <a:schemeClr val="tx1"/>
                </a:solidFill>
              </a:rPr>
              <a:t>The means by which an algorithm is implemented. This may be a mechanical device, a program running on a computer using a particular programming language, or an activity carried out by a person or robot.</a:t>
            </a:r>
            <a:endParaRPr lang="en-A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705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Some key terms and </a:t>
            </a:r>
            <a:r>
              <a:rPr lang="en-AU" sz="3200" dirty="0" smtClean="0"/>
              <a:t>ideas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dirty="0">
                <a:solidFill>
                  <a:schemeClr val="tx1"/>
                </a:solidFill>
              </a:rPr>
              <a:t>Sequence </a:t>
            </a:r>
            <a:endParaRPr lang="en-AU" sz="20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sz="2000" b="0" dirty="0">
                <a:solidFill>
                  <a:schemeClr val="tx1"/>
                </a:solidFill>
              </a:rPr>
              <a:t>An ordered set of </a:t>
            </a:r>
            <a:r>
              <a:rPr lang="en-AU" sz="2000" b="0" dirty="0" smtClean="0">
                <a:solidFill>
                  <a:schemeClr val="tx1"/>
                </a:solidFill>
              </a:rPr>
              <a:t>instructions or actions. </a:t>
            </a:r>
            <a:endParaRPr lang="en-A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sz="2000" dirty="0">
                <a:solidFill>
                  <a:schemeClr val="tx1"/>
                </a:solidFill>
              </a:rPr>
              <a:t>Decision</a:t>
            </a:r>
          </a:p>
          <a:p>
            <a:pPr marL="0" indent="0">
              <a:buNone/>
            </a:pPr>
            <a:r>
              <a:rPr lang="en-AU" sz="2000" b="0" dirty="0">
                <a:solidFill>
                  <a:schemeClr val="tx1"/>
                </a:solidFill>
              </a:rPr>
              <a:t>A process by which a selection or choice is made from a set of alternatives.</a:t>
            </a:r>
            <a:endParaRPr lang="en-A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sz="2000" dirty="0">
                <a:solidFill>
                  <a:schemeClr val="tx1"/>
                </a:solidFill>
              </a:rPr>
              <a:t>Iteration</a:t>
            </a:r>
          </a:p>
          <a:p>
            <a:pPr marL="0" indent="0">
              <a:buNone/>
            </a:pPr>
            <a:r>
              <a:rPr lang="en-AU" sz="2000" b="0" dirty="0">
                <a:solidFill>
                  <a:schemeClr val="tx1"/>
                </a:solidFill>
              </a:rPr>
              <a:t>The repetition of a process a specified number of times, or until a condition is satisfied. </a:t>
            </a:r>
          </a:p>
          <a:p>
            <a:pPr marL="0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824654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A frequently </a:t>
            </a:r>
            <a:r>
              <a:rPr lang="en-US" sz="3200" dirty="0"/>
              <a:t>asked </a:t>
            </a:r>
            <a:r>
              <a:rPr lang="en-US" sz="3200" dirty="0" smtClean="0"/>
              <a:t>question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For </a:t>
            </a:r>
            <a:r>
              <a:rPr lang="en-US" sz="2000" dirty="0"/>
              <a:t>the new content on algorithms and coding, is it expected that a particular approach, platform or language is used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No. </a:t>
            </a:r>
            <a:r>
              <a:rPr lang="en-US" sz="2000" b="0" dirty="0"/>
              <a:t>Various approaches to developing and coding algorithms can be used and may involve natural language, structured language or pseudo-code or a formal programming language. </a:t>
            </a: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Algorithms can be implemented by acting out a script, using robots, and various technologies, software and applications.  These should be employed as suits the level at which the student is working, and the nature of the activity or task.</a:t>
            </a:r>
          </a:p>
          <a:p>
            <a:pPr marL="0" indent="0">
              <a:buNone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244355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Developing an algorithm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3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sz="2000" b="0" dirty="0" smtClean="0"/>
              <a:t>For each of the following activities we are looking to develop an </a:t>
            </a:r>
            <a:r>
              <a:rPr lang="en-AU" sz="2000" dirty="0" smtClean="0"/>
              <a:t>algorithm</a:t>
            </a:r>
            <a:r>
              <a:rPr lang="en-AU" sz="2000" b="0" dirty="0" smtClean="0"/>
              <a:t> for a particular class of problems.</a:t>
            </a:r>
            <a:br>
              <a:rPr lang="en-AU" sz="2000" b="0" dirty="0" smtClean="0"/>
            </a:br>
            <a:endParaRPr lang="en-AU" sz="2000" b="0" dirty="0" smtClean="0"/>
          </a:p>
          <a:p>
            <a:pPr>
              <a:buFont typeface="Arial" pitchFamily="34" charset="0"/>
              <a:buChar char="•"/>
            </a:pPr>
            <a:r>
              <a:rPr lang="en-AU" sz="2000" b="0" dirty="0" smtClean="0"/>
              <a:t>The </a:t>
            </a:r>
            <a:r>
              <a:rPr lang="en-AU" sz="2000" dirty="0" smtClean="0"/>
              <a:t>algorithm</a:t>
            </a:r>
            <a:r>
              <a:rPr lang="en-AU" sz="2000" b="0" dirty="0" smtClean="0"/>
              <a:t> will be represented in written English (natural language) as a set of instructions, incorporating </a:t>
            </a:r>
            <a:r>
              <a:rPr lang="en-AU" sz="2000" dirty="0" smtClean="0"/>
              <a:t>sequence</a:t>
            </a:r>
            <a:r>
              <a:rPr lang="en-AU" sz="2000" b="0" dirty="0" smtClean="0"/>
              <a:t>, </a:t>
            </a:r>
            <a:r>
              <a:rPr lang="en-AU" sz="2000" dirty="0" smtClean="0"/>
              <a:t>iteration</a:t>
            </a:r>
            <a:r>
              <a:rPr lang="en-AU" sz="2000" b="0" dirty="0" smtClean="0"/>
              <a:t> and </a:t>
            </a:r>
            <a:r>
              <a:rPr lang="en-AU" sz="2000" dirty="0" smtClean="0"/>
              <a:t>decision</a:t>
            </a:r>
            <a:r>
              <a:rPr lang="en-AU" sz="2000" b="0" dirty="0" smtClean="0"/>
              <a:t> as applicable.</a:t>
            </a:r>
            <a:br>
              <a:rPr lang="en-AU" sz="2000" b="0" dirty="0" smtClean="0"/>
            </a:br>
            <a:endParaRPr lang="en-AU" sz="2000" b="0" dirty="0" smtClean="0"/>
          </a:p>
          <a:p>
            <a:pPr>
              <a:buFont typeface="Arial" pitchFamily="34" charset="0"/>
              <a:buChar char="•"/>
            </a:pPr>
            <a:r>
              <a:rPr lang="en-AU" sz="2000" b="0" dirty="0" smtClean="0"/>
              <a:t>Alternative ‘unplugged’ representations include structured English and flowcharts (some links to sample resources for these are provided at the end of the presentation)</a:t>
            </a:r>
            <a:br>
              <a:rPr lang="en-AU" sz="2000" b="0" dirty="0" smtClean="0"/>
            </a:br>
            <a:endParaRPr lang="en-AU" sz="2000" b="0" dirty="0" smtClean="0"/>
          </a:p>
          <a:p>
            <a:pPr marL="0" indent="0">
              <a:buNone/>
            </a:pPr>
            <a:endParaRPr lang="en-AU" sz="1400" b="0" dirty="0" smtClean="0"/>
          </a:p>
          <a:p>
            <a:pPr marL="0" indent="0">
              <a:buNone/>
            </a:pPr>
            <a:r>
              <a:rPr lang="en-AU" sz="1400" b="0" dirty="0" smtClean="0"/>
              <a:t>Resources</a:t>
            </a:r>
            <a:r>
              <a:rPr lang="en-AU" sz="1400" b="0" dirty="0" smtClean="0"/>
              <a:t>: </a:t>
            </a:r>
            <a:r>
              <a:rPr lang="en-AU" sz="1400" b="0" dirty="0" smtClean="0">
                <a:hlinkClick r:id="rId2"/>
              </a:rPr>
              <a:t>https</a:t>
            </a:r>
            <a:r>
              <a:rPr lang="en-AU" sz="1400" b="0" dirty="0">
                <a:hlinkClick r:id="rId2"/>
              </a:rPr>
              <a:t>://</a:t>
            </a:r>
            <a:r>
              <a:rPr lang="en-AU" sz="1400" b="0" dirty="0" smtClean="0">
                <a:hlinkClick r:id="rId2"/>
              </a:rPr>
              <a:t>code.org/curriculum/unplugged</a:t>
            </a:r>
            <a:r>
              <a:rPr lang="en-AU" sz="1400" b="0" dirty="0" smtClean="0"/>
              <a:t> </a:t>
            </a:r>
            <a:r>
              <a:rPr lang="en-AU" sz="1400" b="0" dirty="0"/>
              <a:t>and </a:t>
            </a:r>
            <a:r>
              <a:rPr lang="en-AU" sz="1400" b="0" dirty="0">
                <a:solidFill>
                  <a:schemeClr val="accent6"/>
                </a:solidFill>
                <a:hlinkClick r:id="rId3"/>
              </a:rPr>
              <a:t>http://</a:t>
            </a:r>
            <a:r>
              <a:rPr lang="en-AU" sz="1400" b="0" dirty="0" smtClean="0">
                <a:solidFill>
                  <a:schemeClr val="accent6"/>
                </a:solidFill>
                <a:hlinkClick r:id="rId3"/>
              </a:rPr>
              <a:t>computingunplugged.org/activities</a:t>
            </a:r>
            <a:endParaRPr lang="en-AU" sz="1400" b="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236211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Level 2 </a:t>
            </a:r>
            <a:r>
              <a:rPr lang="en-AU" sz="3200" dirty="0"/>
              <a:t>A</a:t>
            </a:r>
            <a:r>
              <a:rPr lang="en-AU" sz="3200" dirty="0" smtClean="0"/>
              <a:t>ctivity </a:t>
            </a:r>
            <a:br>
              <a:rPr lang="en-AU" sz="3200" dirty="0" smtClean="0"/>
            </a:br>
            <a:r>
              <a:rPr lang="en-AU" sz="2400" dirty="0" smtClean="0"/>
              <a:t>Counting </a:t>
            </a:r>
            <a:r>
              <a:rPr lang="en-AU" sz="2400" dirty="0"/>
              <a:t>coins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314800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 smtClean="0"/>
              <a:t>Problem 1</a:t>
            </a:r>
          </a:p>
          <a:p>
            <a:pPr marL="0" indent="0">
              <a:buNone/>
            </a:pPr>
            <a:r>
              <a:rPr lang="en-AU" sz="2000" b="0" dirty="0" smtClean="0"/>
              <a:t>Consider a large collection of coins of the same denomination (or counters of the same colour), for example 5 cent coins.</a:t>
            </a:r>
          </a:p>
          <a:p>
            <a:pPr marL="0" indent="0">
              <a:buNone/>
            </a:pPr>
            <a:r>
              <a:rPr lang="en-AU" sz="2000" b="0" dirty="0" smtClean="0"/>
              <a:t>Develop an algorithm for deciding whether there is an even or odd number of elements in the collection without counting.</a:t>
            </a:r>
          </a:p>
          <a:p>
            <a:pPr marL="0" indent="0">
              <a:buNone/>
            </a:pPr>
            <a:r>
              <a:rPr lang="en-AU" sz="2000" dirty="0" smtClean="0"/>
              <a:t>Problem 2</a:t>
            </a:r>
            <a:endParaRPr lang="en-AU" sz="2000" dirty="0"/>
          </a:p>
          <a:p>
            <a:pPr marL="0" indent="0">
              <a:buNone/>
            </a:pPr>
            <a:r>
              <a:rPr lang="en-AU" sz="2000" b="0" dirty="0" smtClean="0"/>
              <a:t>Consider </a:t>
            </a:r>
            <a:r>
              <a:rPr lang="en-AU" sz="2000" b="0" dirty="0"/>
              <a:t>a large collection of coins of the same denomination (or counters of the same colour), for example 5 cent coins.</a:t>
            </a:r>
          </a:p>
          <a:p>
            <a:pPr marL="0" indent="0">
              <a:buNone/>
            </a:pPr>
            <a:r>
              <a:rPr lang="en-AU" sz="2000" b="0" dirty="0"/>
              <a:t>Develop an algorithm for </a:t>
            </a:r>
            <a:r>
              <a:rPr lang="en-AU" sz="2000" b="0" dirty="0" smtClean="0"/>
              <a:t>finding the total value of the set of coins.</a:t>
            </a:r>
          </a:p>
          <a:p>
            <a:pPr marL="0" indent="0">
              <a:buNone/>
            </a:pPr>
            <a:endParaRPr lang="en-AU" sz="2000" b="0" dirty="0" smtClean="0"/>
          </a:p>
          <a:p>
            <a:pPr marL="0" indent="0">
              <a:buNone/>
            </a:pPr>
            <a:endParaRPr lang="en-AU" sz="1600" b="0" dirty="0" smtClean="0"/>
          </a:p>
          <a:p>
            <a:pPr marL="0" indent="0">
              <a:buNone/>
            </a:pPr>
            <a:r>
              <a:rPr lang="en-AU" sz="1600" b="0" dirty="0" smtClean="0"/>
              <a:t>For </a:t>
            </a:r>
            <a:r>
              <a:rPr lang="en-AU" sz="1600" b="0" dirty="0" smtClean="0"/>
              <a:t>information about </a:t>
            </a:r>
            <a:r>
              <a:rPr lang="en-AU" sz="1600" b="0" dirty="0"/>
              <a:t>A</a:t>
            </a:r>
            <a:r>
              <a:rPr lang="en-AU" sz="1600" b="0" dirty="0" smtClean="0"/>
              <a:t>ustralian coins see</a:t>
            </a:r>
            <a:r>
              <a:rPr lang="en-AU" sz="1600" b="0" dirty="0"/>
              <a:t>: </a:t>
            </a:r>
            <a:r>
              <a:rPr lang="en-AU" sz="1600" b="0" dirty="0">
                <a:hlinkClick r:id="rId2"/>
              </a:rPr>
              <a:t>https://</a:t>
            </a:r>
            <a:r>
              <a:rPr lang="en-AU" sz="1600" b="0" dirty="0" smtClean="0">
                <a:hlinkClick r:id="rId2"/>
              </a:rPr>
              <a:t>www.ramint.gov.au/circulating-coins</a:t>
            </a:r>
            <a:r>
              <a:rPr lang="en-AU" sz="1600" b="0" dirty="0" smtClean="0"/>
              <a:t> </a:t>
            </a:r>
            <a:endParaRPr lang="en-AU" sz="1600" b="0" dirty="0"/>
          </a:p>
        </p:txBody>
      </p:sp>
    </p:spTree>
    <p:extLst>
      <p:ext uri="{BB962C8B-B14F-4D97-AF65-F5344CB8AC3E}">
        <p14:creationId xmlns:p14="http://schemas.microsoft.com/office/powerpoint/2010/main" val="278150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936104"/>
          </a:xfrm>
        </p:spPr>
        <p:txBody>
          <a:bodyPr/>
          <a:lstStyle/>
          <a:p>
            <a:r>
              <a:rPr lang="en-AU" sz="3200" dirty="0"/>
              <a:t>Level 2 Activity </a:t>
            </a:r>
            <a:br>
              <a:rPr lang="en-AU" sz="3200" dirty="0"/>
            </a:br>
            <a:r>
              <a:rPr lang="en-AU" sz="2400" dirty="0"/>
              <a:t>Counting coins 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3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Apply </a:t>
            </a:r>
            <a:r>
              <a:rPr lang="en-US" sz="1600" dirty="0" smtClean="0">
                <a:solidFill>
                  <a:schemeClr val="accent6"/>
                </a:solidFill>
              </a:rPr>
              <a:t>repetition in arithmetic operations, including multiplication as repeated addition and division as repeated subtraction</a:t>
            </a:r>
            <a:r>
              <a:rPr lang="en-US" sz="1600" b="0" dirty="0" smtClean="0"/>
              <a:t> </a:t>
            </a:r>
            <a:r>
              <a:rPr lang="en-US" sz="1600" b="0" dirty="0" smtClean="0">
                <a:solidFill>
                  <a:srgbClr val="FF0000"/>
                </a:solidFill>
                <a:hlinkClick r:id="rId2" tooltip="View elaborations and additional details of VCMNA114"/>
              </a:rPr>
              <a:t>(VCMNA114)</a:t>
            </a:r>
            <a:r>
              <a:rPr lang="en-US" sz="1600" b="0" dirty="0" smtClean="0">
                <a:solidFill>
                  <a:srgbClr val="FF0000"/>
                </a:solidFill>
              </a:rPr>
              <a:t/>
            </a:r>
            <a:br>
              <a:rPr lang="en-US" sz="1600" b="0" dirty="0" smtClean="0">
                <a:solidFill>
                  <a:srgbClr val="FF0000"/>
                </a:solidFill>
              </a:rPr>
            </a:br>
            <a:endParaRPr lang="en-AU" sz="1600" b="0" dirty="0" smtClean="0"/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Investigate number sequences, initially those increasing and decreasing by twos, threes, fives and ten from any starting point, then moving to other sequences </a:t>
            </a:r>
            <a:r>
              <a:rPr lang="en-US" sz="1600" b="0" dirty="0" smtClean="0">
                <a:hlinkClick r:id="rId3" tooltip="View elaborations and additional details of VCMNA103"/>
              </a:rPr>
              <a:t>(VCMNA103)</a:t>
            </a:r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Recognise and represent multiplication as repeated addition, groups and arrays </a:t>
            </a:r>
            <a:r>
              <a:rPr lang="en-US" sz="1600" b="0" dirty="0" smtClean="0">
                <a:hlinkClick r:id="rId4" tooltip="View elaborations and additional details of VCMNA108"/>
              </a:rPr>
              <a:t>(VCMNA108)</a:t>
            </a:r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Recognise and represent division as grouping into equal sets and solve simple problems using these representations </a:t>
            </a:r>
            <a:r>
              <a:rPr lang="en-US" sz="1600" b="0" dirty="0" smtClean="0">
                <a:hlinkClick r:id="rId5" tooltip="View elaborations and additional details of VCMNA109"/>
              </a:rPr>
              <a:t>(VCMNA109)</a:t>
            </a:r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Investigate the conditions required for a number to be odd or even and identify odd </a:t>
            </a:r>
            <a:r>
              <a:rPr lang="en-US" sz="1600" b="0" dirty="0" smtClean="0"/>
              <a:t>and </a:t>
            </a:r>
            <a:r>
              <a:rPr lang="en-US" sz="1600" b="0" dirty="0" smtClean="0"/>
              <a:t>even numbers</a:t>
            </a:r>
            <a:r>
              <a:rPr lang="en-US" sz="1600" b="0" dirty="0" smtClean="0">
                <a:hlinkClick r:id="rId6" tooltip="View elaborations and additional details of VCMNA129"/>
              </a:rPr>
              <a:t>(VCMNA129</a:t>
            </a:r>
            <a:r>
              <a:rPr lang="en-US" sz="1600" b="0" dirty="0" smtClean="0">
                <a:hlinkClick r:id="rId6" tooltip="View elaborations and additional details of VCMNA129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en-US" sz="1600" b="0" dirty="0">
              <a:hlinkClick r:id="rId6" tooltip="View elaborations and additional details of VCMNA129"/>
            </a:endParaRPr>
          </a:p>
          <a:p>
            <a:pPr marL="0" indent="0">
              <a:buNone/>
            </a:pPr>
            <a:endParaRPr lang="en-US" sz="1400" b="0" dirty="0" smtClean="0"/>
          </a:p>
          <a:p>
            <a:pPr marL="0" indent="0">
              <a:buNone/>
            </a:pPr>
            <a:r>
              <a:rPr lang="en-US" sz="1400" b="0" dirty="0" smtClean="0"/>
              <a:t>Blue </a:t>
            </a:r>
            <a:r>
              <a:rPr lang="en-US" sz="1400" b="0" dirty="0"/>
              <a:t>text: 	Algorithms and coding content description</a:t>
            </a:r>
          </a:p>
          <a:p>
            <a:pPr marL="0" indent="0">
              <a:buNone/>
            </a:pPr>
            <a:r>
              <a:rPr lang="en-US" sz="1400" b="0" dirty="0"/>
              <a:t>Black text:	Related content </a:t>
            </a:r>
            <a:r>
              <a:rPr lang="en-US" sz="1400" b="0" dirty="0" smtClean="0"/>
              <a:t>description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973570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AA F10 Curric PPTemplat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96DF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96DF"/>
      </a:accent6>
      <a:hlink>
        <a:srgbClr val="0070C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EECD_Expired xmlns="http://schemas.microsoft.com/sharepoint/v3">false</DEECD_Expire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691D25-C84B-4227-BA7D-E1051C971920}"/>
</file>

<file path=customXml/itemProps2.xml><?xml version="1.0" encoding="utf-8"?>
<ds:datastoreItem xmlns:ds="http://schemas.openxmlformats.org/officeDocument/2006/customXml" ds:itemID="{3F1079BE-E82F-4DDD-9A92-3285E44BD297}"/>
</file>

<file path=customXml/itemProps3.xml><?xml version="1.0" encoding="utf-8"?>
<ds:datastoreItem xmlns:ds="http://schemas.openxmlformats.org/officeDocument/2006/customXml" ds:itemID="{28C4E95D-BA8C-41A4-BE8B-862480D165F5}"/>
</file>

<file path=docProps/app.xml><?xml version="1.0" encoding="utf-8"?>
<Properties xmlns="http://schemas.openxmlformats.org/officeDocument/2006/extended-properties" xmlns:vt="http://schemas.openxmlformats.org/officeDocument/2006/docPropsVTypes">
  <Template>VCAA F10 Curric PPTemplate</Template>
  <TotalTime>960</TotalTime>
  <Words>918</Words>
  <Application>Microsoft Office PowerPoint</Application>
  <PresentationFormat>On-screen Show (4:3)</PresentationFormat>
  <Paragraphs>190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VCAA F10 Curric PPTemplate</vt:lpstr>
      <vt:lpstr>  Victorian Curriculum Mathematics F - 6 Algorithms unplugged   </vt:lpstr>
      <vt:lpstr>Agenda</vt:lpstr>
      <vt:lpstr>Overview of session</vt:lpstr>
      <vt:lpstr>Some key terms and ideas</vt:lpstr>
      <vt:lpstr>Some key terms and ideas</vt:lpstr>
      <vt:lpstr>A frequently asked question</vt:lpstr>
      <vt:lpstr>Developing an algorithm</vt:lpstr>
      <vt:lpstr>Level 2 Activity  Counting coins </vt:lpstr>
      <vt:lpstr>Level 2 Activity  Counting coins </vt:lpstr>
      <vt:lpstr>Level 2 Activity  Counting coins</vt:lpstr>
      <vt:lpstr>Level 3 Activity Function machines </vt:lpstr>
      <vt:lpstr>Level 3 Activity Function machines</vt:lpstr>
      <vt:lpstr>Level 3 Activity Function machines</vt:lpstr>
      <vt:lpstr>Level 4 Activity Approximating areas</vt:lpstr>
      <vt:lpstr>Level 4 Activity Approximating areas</vt:lpstr>
      <vt:lpstr>Level 4: Approximating areas</vt:lpstr>
      <vt:lpstr>Level 4 Approximating areas</vt:lpstr>
      <vt:lpstr>Level 4 Activity Approximating areas</vt:lpstr>
      <vt:lpstr>Level 5 Activity  Random walk</vt:lpstr>
      <vt:lpstr>Level 5 Activity Random walk</vt:lpstr>
      <vt:lpstr>Level 5 Activity Random walk</vt:lpstr>
      <vt:lpstr>Level 5 Activity Random walk</vt:lpstr>
      <vt:lpstr>Random walk  Level 5 related content descriptions</vt:lpstr>
      <vt:lpstr>Representing algorithms - Resources Structured English</vt:lpstr>
      <vt:lpstr>Representing algorithms - Resources Flowcharts</vt:lpstr>
      <vt:lpstr>Contact</vt:lpstr>
    </vt:vector>
  </TitlesOfParts>
  <Company>Victorian Curriculum and Assessment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Victorian Curriculum: Introduction and overview Focus on History</dc:title>
  <dc:creator>Howes, David C</dc:creator>
  <cp:lastModifiedBy>Driver, Tim P</cp:lastModifiedBy>
  <cp:revision>81</cp:revision>
  <dcterms:created xsi:type="dcterms:W3CDTF">2015-10-09T06:14:29Z</dcterms:created>
  <dcterms:modified xsi:type="dcterms:W3CDTF">2016-11-29T00:48:33Z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0x0101007BA2A11A40BE9045AE22BD0150786171</vt:lpwstr>
  </property>
  <property fmtid="{D5CDD505-2E9C-101B-9397-08002B2CF9AE}" pid="3" name="DEECD_Author">
    <vt:lpwstr>25;#VCAA|ae0180aa-7478-4220-a827-32d8158f8b8e</vt:lpwstr>
  </property>
  <property fmtid="{D5CDD505-2E9C-101B-9397-08002B2CF9AE}" pid="4" name="DEECD_ItemType">
    <vt:lpwstr>40;#Page|eb523acf-a821-456c-a76b-7607578309d7</vt:lpwstr>
  </property>
  <property fmtid="{D5CDD505-2E9C-101B-9397-08002B2CF9AE}" pid="5" name="DEECD_SubjectCategory">
    <vt:lpwstr/>
  </property>
  <property fmtid="{D5CDD505-2E9C-101B-9397-08002B2CF9AE}" pid="6" name="DEECD_Audience">
    <vt:lpwstr/>
  </property>
</Properties>
</file>