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7" r:id="rId2"/>
    <p:sldId id="258" r:id="rId3"/>
    <p:sldId id="262" r:id="rId4"/>
    <p:sldId id="263" r:id="rId5"/>
    <p:sldId id="266" r:id="rId6"/>
  </p:sldIdLst>
  <p:sldSz cx="9144000" cy="6858000" type="screen4x3"/>
  <p:notesSz cx="6858000" cy="9144000"/>
  <p:defaultTextStyle>
    <a:defPPr>
      <a:defRPr lang="en-A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0099E3"/>
    <a:srgbClr val="0099CC"/>
    <a:srgbClr val="306278"/>
    <a:srgbClr val="468EAE"/>
    <a:srgbClr val="646566"/>
    <a:srgbClr val="C0C0C0"/>
    <a:srgbClr val="75AEC7"/>
    <a:srgbClr val="777879"/>
    <a:srgbClr val="303132"/>
    <a:srgbClr val="2A568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105" d="100"/>
          <a:sy n="105" d="100"/>
        </p:scale>
        <p:origin x="-179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3" d="100"/>
          <a:sy n="43" d="100"/>
        </p:scale>
        <p:origin x="-1380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A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AU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AU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2A6D20FD-8F03-4CD0-8EBE-BDFFACD302B2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33552275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9219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AU"/>
          </a:p>
        </p:txBody>
      </p:sp>
      <p:sp>
        <p:nvSpPr>
          <p:cNvPr id="922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9221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9222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9223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086DB27-C44E-42FC-8577-04AF19E06BB2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1449700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33245689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6554801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6619838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40422853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6326592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32050836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41058415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31329441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772709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3008313" cy="88642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48680"/>
            <a:ext cx="5111750" cy="55774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4561646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7686814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AU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dirty="0" smtClean="0"/>
              <a:t> 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99E3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q"/>
        <a:defRPr sz="3000" b="1">
          <a:solidFill>
            <a:srgbClr val="30313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sz="2600">
          <a:solidFill>
            <a:srgbClr val="30313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300">
          <a:solidFill>
            <a:srgbClr val="30313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0313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0313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0313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0313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0313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0313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victoriancurriculum.vcaa.vic.edu.au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smtClean="0"/>
              <a:t>Introducing Visual Arts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15139306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Victorian Curriculum F–10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51520" y="1628800"/>
            <a:ext cx="4320480" cy="3962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sz="2000" b="0" dirty="0" smtClean="0"/>
              <a:t>Released in September 2015 as a central component of the Education State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2000" b="0" dirty="0" smtClean="0"/>
              <a:t>Provides a stable foundation for the development and implementation of whole-school teaching and learning programs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2000" b="0" dirty="0" smtClean="0"/>
              <a:t>The Victorian </a:t>
            </a:r>
            <a:r>
              <a:rPr lang="en-AU" sz="2000" b="0" dirty="0"/>
              <a:t>Curriculum </a:t>
            </a:r>
            <a:r>
              <a:rPr lang="en-AU" sz="2000" b="0" dirty="0" smtClean="0"/>
              <a:t>F–10 incorporates the Australian Curriculum and reflects Victorian priorities and standards</a:t>
            </a:r>
            <a:endParaRPr lang="en-AU" sz="2000" b="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55013" y="2060848"/>
            <a:ext cx="4137467" cy="306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0" y="5445224"/>
            <a:ext cx="9036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dirty="0">
                <a:latin typeface="+mn-lt"/>
                <a:hlinkClick r:id="rId3"/>
              </a:rPr>
              <a:t>http://victoriancurriculum.vcaa.vic.edu.au</a:t>
            </a:r>
            <a:r>
              <a:rPr lang="en-AU" sz="2000" dirty="0" smtClean="0">
                <a:latin typeface="+mn-lt"/>
                <a:hlinkClick r:id="rId3"/>
              </a:rPr>
              <a:t>/</a:t>
            </a:r>
            <a:r>
              <a:rPr lang="en-AU" sz="2000" dirty="0" smtClean="0">
                <a:latin typeface="+mn-lt"/>
              </a:rPr>
              <a:t> </a:t>
            </a:r>
            <a:endParaRPr lang="en-AU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39482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772400" cy="1008112"/>
          </a:xfrm>
        </p:spPr>
        <p:txBody>
          <a:bodyPr/>
          <a:lstStyle/>
          <a:p>
            <a:r>
              <a:rPr lang="en-AU" dirty="0" smtClean="0"/>
              <a:t>Aims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136904" cy="3962400"/>
          </a:xfrm>
        </p:spPr>
        <p:txBody>
          <a:bodyPr/>
          <a:lstStyle/>
          <a:p>
            <a:pPr marL="0" indent="0">
              <a:buNone/>
            </a:pPr>
            <a:r>
              <a:rPr lang="en-US" sz="2000" b="0" dirty="0"/>
              <a:t>The Visual Arts curriculum aims to develop students</a:t>
            </a:r>
            <a:r>
              <a:rPr lang="en-US" sz="2000" b="0" dirty="0" smtClean="0"/>
              <a:t>’:</a:t>
            </a: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conceptual and perceptual ideas and expressions through design and inquiry processes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visual arts techniques, materials, processes and technologies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critical and creative thinking, using visual arts languages, theories and practices to apply aesthetic judgment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respect for and acknowledgement of the diverse roles, innovations, traditions, histories and cultures of artists, craftspeople, designers, curators, critics and commentators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respect for visual arts as social and cultural practices, including industry practices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confidence, curiosity, imagination and enjoyment and a personal aesthetic through engagement with visual arts making, viewing, discussing, </a:t>
            </a:r>
            <a:r>
              <a:rPr lang="en-US" sz="2000" b="0" dirty="0" err="1"/>
              <a:t>analysing</a:t>
            </a:r>
            <a:r>
              <a:rPr lang="en-US" sz="2000" b="0" dirty="0"/>
              <a:t>, interpreting and evaluating.</a:t>
            </a: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xmlns="" val="238741940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Structure</a:t>
            </a:r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92667325"/>
              </p:ext>
            </p:extLst>
          </p:nvPr>
        </p:nvGraphicFramePr>
        <p:xfrm>
          <a:off x="685800" y="1981200"/>
          <a:ext cx="7772400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3100"/>
                <a:gridCol w="1943100"/>
                <a:gridCol w="1943100"/>
                <a:gridCol w="1943100"/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20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Explore and Express Ideas</a:t>
                      </a:r>
                      <a:endParaRPr lang="en-A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Visual Arts Practices</a:t>
                      </a:r>
                      <a:endParaRPr lang="en-A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Present and Perform</a:t>
                      </a:r>
                      <a:endParaRPr lang="en-A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Respond and Interpret</a:t>
                      </a:r>
                      <a:endParaRPr lang="en-AU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1560" y="2852936"/>
            <a:ext cx="784887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+mn-lt"/>
              </a:rPr>
              <a:t>Achievement </a:t>
            </a:r>
            <a:r>
              <a:rPr lang="en-US" sz="2000" b="1" dirty="0" smtClean="0">
                <a:latin typeface="+mn-lt"/>
              </a:rPr>
              <a:t>standards</a:t>
            </a:r>
          </a:p>
          <a:p>
            <a:endParaRPr lang="en-US" sz="1600" dirty="0"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+mn-lt"/>
              </a:rPr>
              <a:t>  The first achievement standard is at </a:t>
            </a:r>
            <a:r>
              <a:rPr lang="en-US" sz="2000" dirty="0">
                <a:latin typeface="+mn-lt"/>
              </a:rPr>
              <a:t>Foundation and then at Levels 2, 4, 6, 8 and 10. </a:t>
            </a:r>
            <a:endParaRPr lang="en-US" sz="2000" dirty="0" smtClean="0"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+mn-lt"/>
              </a:rPr>
              <a:t>  A </a:t>
            </a:r>
            <a:r>
              <a:rPr lang="en-US" sz="2000" dirty="0">
                <a:latin typeface="+mn-lt"/>
              </a:rPr>
              <a:t>curriculum for students with disabilities is provided in this learning area. </a:t>
            </a:r>
            <a:endParaRPr lang="en-US" sz="2000" dirty="0" smtClean="0">
              <a:latin typeface="+mn-lt"/>
            </a:endParaRPr>
          </a:p>
          <a:p>
            <a:endParaRPr lang="en-US" sz="1600" dirty="0">
              <a:latin typeface="+mn-lt"/>
            </a:endParaRPr>
          </a:p>
          <a:p>
            <a:endParaRPr lang="en-AU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1484784"/>
            <a:ext cx="7848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>
                <a:latin typeface="+mn-lt"/>
              </a:rPr>
              <a:t>Strands</a:t>
            </a:r>
          </a:p>
        </p:txBody>
      </p:sp>
    </p:spTree>
    <p:extLst>
      <p:ext uri="{BB962C8B-B14F-4D97-AF65-F5344CB8AC3E}">
        <p14:creationId xmlns:p14="http://schemas.microsoft.com/office/powerpoint/2010/main" xmlns="" val="9265598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772400" cy="792088"/>
          </a:xfrm>
        </p:spPr>
        <p:txBody>
          <a:bodyPr/>
          <a:lstStyle/>
          <a:p>
            <a:r>
              <a:rPr lang="en-AU" dirty="0" smtClean="0"/>
              <a:t>Key messages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8424936" cy="3962400"/>
          </a:xfrm>
        </p:spPr>
        <p:txBody>
          <a:bodyPr/>
          <a:lstStyle/>
          <a:p>
            <a:pPr marL="0" indent="0">
              <a:buFont typeface="Arial" pitchFamily="34" charset="0"/>
              <a:buChar char="•"/>
            </a:pPr>
            <a:r>
              <a:rPr lang="en-US" sz="2000" b="0" dirty="0" smtClean="0"/>
              <a:t>    Each </a:t>
            </a:r>
            <a:r>
              <a:rPr lang="en-US" sz="2000" b="0" dirty="0"/>
              <a:t>Arts discipline is based on two overarching principles: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b="0" dirty="0" smtClean="0"/>
              <a:t>students </a:t>
            </a:r>
            <a:r>
              <a:rPr lang="en-US" sz="2000" b="0" dirty="0"/>
              <a:t>learn as artist and as audience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b="0" dirty="0"/>
              <a:t>students learn through making and </a:t>
            </a:r>
            <a:r>
              <a:rPr lang="en-US" sz="2000" b="0" dirty="0" smtClean="0"/>
              <a:t>responding</a:t>
            </a:r>
          </a:p>
          <a:p>
            <a:pPr>
              <a:buFont typeface="Wingdings" pitchFamily="2" charset="2"/>
              <a:buChar char="Ø"/>
            </a:pPr>
            <a:endParaRPr lang="en-US" sz="8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The </a:t>
            </a:r>
            <a:r>
              <a:rPr lang="en-US" sz="2000" b="0" dirty="0" smtClean="0"/>
              <a:t>addition of </a:t>
            </a:r>
            <a:r>
              <a:rPr lang="en-US" sz="2000" b="0" dirty="0" smtClean="0"/>
              <a:t>an achievement standard </a:t>
            </a:r>
            <a:r>
              <a:rPr lang="en-US" sz="2000" b="0" dirty="0" smtClean="0"/>
              <a:t>in Foundation </a:t>
            </a:r>
            <a:r>
              <a:rPr lang="en-US" sz="2000" b="0" dirty="0" smtClean="0"/>
              <a:t>reflects </a:t>
            </a:r>
            <a:r>
              <a:rPr lang="en-US" sz="2000" b="0" dirty="0" smtClean="0"/>
              <a:t>the advice in </a:t>
            </a:r>
            <a:r>
              <a:rPr lang="en-US" sz="2000" b="0" i="1" dirty="0" smtClean="0"/>
              <a:t>Victorian Curriculum F–10: Revised curriculum planning and reporting </a:t>
            </a:r>
            <a:r>
              <a:rPr lang="en-US" sz="2000" b="0" i="1" dirty="0" smtClean="0"/>
              <a:t>guidelines </a:t>
            </a:r>
            <a:r>
              <a:rPr lang="en-US" sz="2000" b="0" dirty="0" smtClean="0"/>
              <a:t>about the importance of the Arts in the early years of schooling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8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AU" sz="2000" b="0" dirty="0" smtClean="0"/>
              <a:t>Students explore traditional, contemporary and evolving visual conventions used in artworks of diverse styles and composition. These may include combinations of the:</a:t>
            </a:r>
          </a:p>
          <a:p>
            <a:pPr lvl="1">
              <a:buFont typeface="Wingdings" pitchFamily="2" charset="2"/>
              <a:buChar char="Ø"/>
            </a:pPr>
            <a:r>
              <a:rPr lang="en-AU" sz="2000" b="0" dirty="0" smtClean="0"/>
              <a:t>conventions such as composition and style, the art elements of line, shape, colour, tone, texture, form, sound, light and time</a:t>
            </a:r>
          </a:p>
          <a:p>
            <a:pPr lvl="1">
              <a:buFont typeface="Wingdings" pitchFamily="2" charset="2"/>
              <a:buChar char="Ø"/>
            </a:pPr>
            <a:r>
              <a:rPr lang="en-AU" sz="2000" b="0" dirty="0" smtClean="0"/>
              <a:t>art principles of emphasis, movement, rhythm, unity, variety, space, repetition, balance, contrast and scale.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AU" sz="2000" b="0" dirty="0" smtClean="0"/>
          </a:p>
          <a:p>
            <a:pPr marL="400050" lvl="1" indent="0">
              <a:buNone/>
            </a:pPr>
            <a:r>
              <a:rPr lang="en-US" sz="2000" b="0" dirty="0" smtClean="0"/>
              <a:t>   </a:t>
            </a:r>
            <a:endParaRPr lang="en-US" sz="2000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000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600" b="0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2601302299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F10 PPT Template">
  <a:themeElements>
    <a:clrScheme name="VCAA">
      <a:dk1>
        <a:sysClr val="windowText" lastClr="000000"/>
      </a:dk1>
      <a:lt1>
        <a:sysClr val="window" lastClr="FFFFFF"/>
      </a:lt1>
      <a:dk2>
        <a:srgbClr val="999999"/>
      </a:dk2>
      <a:lt2>
        <a:srgbClr val="0099E3"/>
      </a:lt2>
      <a:accent1>
        <a:srgbClr val="517AB8"/>
      </a:accent1>
      <a:accent2>
        <a:srgbClr val="C6006F"/>
      </a:accent2>
      <a:accent3>
        <a:srgbClr val="F16D9A"/>
      </a:accent3>
      <a:accent4>
        <a:srgbClr val="8DC63F"/>
      </a:accent4>
      <a:accent5>
        <a:srgbClr val="FFC700"/>
      </a:accent5>
      <a:accent6>
        <a:srgbClr val="F78E1E"/>
      </a:accent6>
      <a:hlink>
        <a:srgbClr val="7F3F98"/>
      </a:hlink>
      <a:folHlink>
        <a:srgbClr val="00336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DEECD_Expired xmlns="http://schemas.microsoft.com/sharepoint/v3">false</DEECD_Expired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A2A11A40BE9045AE22BD0150786171" ma:contentTypeVersion="2" ma:contentTypeDescription="Create a new document." ma:contentTypeScope="" ma:versionID="a30143d08fe7ba904f479db3a82dc8d2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2b686e5b4d9b38ce3c7d81e5cb6e22f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1:DEECD_Expir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  <xsd:element name="DEECD_Expired" ma:index="10" nillable="true" ma:displayName="Expired" ma:default="0" ma:internalName="DEECD_Expired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7CBC105-EEB8-46D0-9A28-8FFB689E86B2}"/>
</file>

<file path=customXml/itemProps2.xml><?xml version="1.0" encoding="utf-8"?>
<ds:datastoreItem xmlns:ds="http://schemas.openxmlformats.org/officeDocument/2006/customXml" ds:itemID="{22179CA1-5BFB-495B-AB6B-ED96F8AAA7D2}"/>
</file>

<file path=customXml/itemProps3.xml><?xml version="1.0" encoding="utf-8"?>
<ds:datastoreItem xmlns:ds="http://schemas.openxmlformats.org/officeDocument/2006/customXml" ds:itemID="{2A820ECA-D9BC-4864-B4C7-9B401A44B14F}"/>
</file>

<file path=docProps/app.xml><?xml version="1.0" encoding="utf-8"?>
<Properties xmlns="http://schemas.openxmlformats.org/officeDocument/2006/extended-properties" xmlns:vt="http://schemas.openxmlformats.org/officeDocument/2006/docPropsVTypes">
  <Template>F10 PPT Template</Template>
  <TotalTime>20</TotalTime>
  <Words>237</Words>
  <Application>Microsoft Office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F10 PPT Template</vt:lpstr>
      <vt:lpstr>Introducing Visual Arts</vt:lpstr>
      <vt:lpstr>Victorian Curriculum F–10</vt:lpstr>
      <vt:lpstr>Aims</vt:lpstr>
      <vt:lpstr>Structure</vt:lpstr>
      <vt:lpstr>Key messages</vt:lpstr>
    </vt:vector>
  </TitlesOfParts>
  <Company>Victorian Curriculum and Assessment Authority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Introducing Visual Arts</dc:title>
  <dc:creator>Fisher, Peter P</dc:creator>
  <cp:keywords>Visual Arts, powerpoint</cp:keywords>
  <cp:lastModifiedBy>Mike</cp:lastModifiedBy>
  <cp:revision>5</cp:revision>
  <dcterms:created xsi:type="dcterms:W3CDTF">2016-01-14T23:50:08Z</dcterms:created>
  <dcterms:modified xsi:type="dcterms:W3CDTF">2016-01-19T11:22:20Z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0x0101007BA2A11A40BE9045AE22BD0150786171</vt:lpwstr>
  </property>
  <property fmtid="{D5CDD505-2E9C-101B-9397-08002B2CF9AE}" pid="3" name="DEECD_Author">
    <vt:lpwstr>25;#VCAA|ae0180aa-7478-4220-a827-32d8158f8b8e</vt:lpwstr>
  </property>
  <property fmtid="{D5CDD505-2E9C-101B-9397-08002B2CF9AE}" pid="4" name="DEECD_SubjectCategory">
    <vt:lpwstr/>
  </property>
  <property fmtid="{D5CDD505-2E9C-101B-9397-08002B2CF9AE}" pid="5" name="DEECD_ItemType">
    <vt:lpwstr>40;#Page|eb523acf-a821-456c-a76b-7607578309d7</vt:lpwstr>
  </property>
  <property fmtid="{D5CDD505-2E9C-101B-9397-08002B2CF9AE}" pid="6" name="DEECD_Audience">
    <vt:lpwstr/>
  </property>
</Properties>
</file>