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22.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4.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9.xml" ContentType="application/vnd.openxmlformats-officedocument.presentationml.slide+xml"/>
  <Override PartName="/ppt/slides/slide36.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24.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33.xml" ContentType="application/vnd.openxmlformats-officedocument.presentationml.notesSlide+xml"/>
  <Override PartName="/ppt/notesSlides/notesSlide23.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2.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handoutMasterIdLst>
    <p:handoutMasterId r:id="rId50"/>
  </p:handoutMasterIdLst>
  <p:sldIdLst>
    <p:sldId id="257" r:id="rId2"/>
    <p:sldId id="338" r:id="rId3"/>
    <p:sldId id="339" r:id="rId4"/>
    <p:sldId id="337" r:id="rId5"/>
    <p:sldId id="297" r:id="rId6"/>
    <p:sldId id="334" r:id="rId7"/>
    <p:sldId id="349" r:id="rId8"/>
    <p:sldId id="342" r:id="rId9"/>
    <p:sldId id="260" r:id="rId10"/>
    <p:sldId id="340" r:id="rId11"/>
    <p:sldId id="341" r:id="rId12"/>
    <p:sldId id="262" r:id="rId13"/>
    <p:sldId id="296" r:id="rId14"/>
    <p:sldId id="293" r:id="rId15"/>
    <p:sldId id="290" r:id="rId16"/>
    <p:sldId id="291" r:id="rId17"/>
    <p:sldId id="347" r:id="rId18"/>
    <p:sldId id="295" r:id="rId19"/>
    <p:sldId id="348" r:id="rId20"/>
    <p:sldId id="351" r:id="rId21"/>
    <p:sldId id="328" r:id="rId22"/>
    <p:sldId id="315" r:id="rId23"/>
    <p:sldId id="316" r:id="rId24"/>
    <p:sldId id="317" r:id="rId25"/>
    <p:sldId id="350" r:id="rId26"/>
    <p:sldId id="344" r:id="rId27"/>
    <p:sldId id="345" r:id="rId28"/>
    <p:sldId id="346" r:id="rId29"/>
    <p:sldId id="353" r:id="rId30"/>
    <p:sldId id="300" r:id="rId31"/>
    <p:sldId id="312" r:id="rId32"/>
    <p:sldId id="329" r:id="rId33"/>
    <p:sldId id="298" r:id="rId34"/>
    <p:sldId id="326" r:id="rId35"/>
    <p:sldId id="299" r:id="rId36"/>
    <p:sldId id="301" r:id="rId37"/>
    <p:sldId id="314" r:id="rId38"/>
    <p:sldId id="325" r:id="rId39"/>
    <p:sldId id="305" r:id="rId40"/>
    <p:sldId id="327" r:id="rId41"/>
    <p:sldId id="306" r:id="rId42"/>
    <p:sldId id="320" r:id="rId43"/>
    <p:sldId id="307" r:id="rId44"/>
    <p:sldId id="318" r:id="rId45"/>
    <p:sldId id="310" r:id="rId46"/>
    <p:sldId id="304" r:id="rId47"/>
    <p:sldId id="352" r:id="rId48"/>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E3"/>
    <a:srgbClr val="0099CC"/>
    <a:srgbClr val="306278"/>
    <a:srgbClr val="468EAE"/>
    <a:srgbClr val="646566"/>
    <a:srgbClr val="C0C0C0"/>
    <a:srgbClr val="75AEC7"/>
    <a:srgbClr val="777879"/>
    <a:srgbClr val="303132"/>
    <a:srgbClr val="2A5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98" autoAdjust="0"/>
    <p:restoredTop sz="94103" autoAdjust="0"/>
  </p:normalViewPr>
  <p:slideViewPr>
    <p:cSldViewPr>
      <p:cViewPr varScale="1">
        <p:scale>
          <a:sx n="82" d="100"/>
          <a:sy n="82" d="100"/>
        </p:scale>
        <p:origin x="1157" y="7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7" d="100"/>
          <a:sy n="57" d="100"/>
        </p:scale>
        <p:origin x="-1690" y="-101"/>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dirty="0"/>
          </a:p>
        </p:txBody>
      </p:sp>
      <p:sp>
        <p:nvSpPr>
          <p:cNvPr id="717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dirty="0"/>
          </a:p>
        </p:txBody>
      </p:sp>
      <p:sp>
        <p:nvSpPr>
          <p:cNvPr id="717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dirty="0"/>
          </a:p>
        </p:txBody>
      </p:sp>
      <p:sp>
        <p:nvSpPr>
          <p:cNvPr id="717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dirty="0"/>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9219" name="Rectangle 1027"/>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9220"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222" name="Rectangle 1030"/>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9223" name="Rectangle 1031"/>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dirty="0"/>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solidFill>
                <a:srgbClr val="FF0000"/>
              </a:solidFill>
            </a:endParaRPr>
          </a:p>
        </p:txBody>
      </p:sp>
      <p:sp>
        <p:nvSpPr>
          <p:cNvPr id="4" name="Slide Number Placeholder 3"/>
          <p:cNvSpPr>
            <a:spLocks noGrp="1"/>
          </p:cNvSpPr>
          <p:nvPr>
            <p:ph type="sldNum" sz="quarter" idx="10"/>
          </p:nvPr>
        </p:nvSpPr>
        <p:spPr/>
        <p:txBody>
          <a:bodyPr/>
          <a:lstStyle/>
          <a:p>
            <a:fld id="{4086DB27-C44E-42FC-8577-04AF19E06BB2}" type="slidenum">
              <a:rPr lang="en-AU" smtClean="0"/>
              <a:pPr/>
              <a:t>1</a:t>
            </a:fld>
            <a:endParaRPr lang="en-AU" dirty="0"/>
          </a:p>
        </p:txBody>
      </p:sp>
    </p:spTree>
    <p:extLst>
      <p:ext uri="{BB962C8B-B14F-4D97-AF65-F5344CB8AC3E}">
        <p14:creationId xmlns:p14="http://schemas.microsoft.com/office/powerpoint/2010/main" val="1746340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10</a:t>
            </a:fld>
            <a:endParaRPr lang="en-AU" dirty="0"/>
          </a:p>
        </p:txBody>
      </p:sp>
    </p:spTree>
    <p:extLst>
      <p:ext uri="{BB962C8B-B14F-4D97-AF65-F5344CB8AC3E}">
        <p14:creationId xmlns:p14="http://schemas.microsoft.com/office/powerpoint/2010/main" val="49757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11</a:t>
            </a:fld>
            <a:endParaRPr lang="en-AU" dirty="0"/>
          </a:p>
        </p:txBody>
      </p:sp>
    </p:spTree>
    <p:extLst>
      <p:ext uri="{BB962C8B-B14F-4D97-AF65-F5344CB8AC3E}">
        <p14:creationId xmlns:p14="http://schemas.microsoft.com/office/powerpoint/2010/main" val="1671895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solidFill>
                <a:srgbClr val="FF0000"/>
              </a:solidFill>
            </a:endParaRPr>
          </a:p>
        </p:txBody>
      </p:sp>
      <p:sp>
        <p:nvSpPr>
          <p:cNvPr id="4" name="Slide Number Placeholder 3"/>
          <p:cNvSpPr>
            <a:spLocks noGrp="1"/>
          </p:cNvSpPr>
          <p:nvPr>
            <p:ph type="sldNum" sz="quarter" idx="10"/>
          </p:nvPr>
        </p:nvSpPr>
        <p:spPr/>
        <p:txBody>
          <a:bodyPr/>
          <a:lstStyle/>
          <a:p>
            <a:fld id="{4086DB27-C44E-42FC-8577-04AF19E06BB2}" type="slidenum">
              <a:rPr lang="en-AU" smtClean="0"/>
              <a:pPr/>
              <a:t>12</a:t>
            </a:fld>
            <a:endParaRPr lang="en-AU" dirty="0"/>
          </a:p>
        </p:txBody>
      </p:sp>
    </p:spTree>
    <p:extLst>
      <p:ext uri="{BB962C8B-B14F-4D97-AF65-F5344CB8AC3E}">
        <p14:creationId xmlns:p14="http://schemas.microsoft.com/office/powerpoint/2010/main" val="3822080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smtClean="0"/>
          </a:p>
        </p:txBody>
      </p:sp>
      <p:sp>
        <p:nvSpPr>
          <p:cNvPr id="4" name="Slide Number Placeholder 3"/>
          <p:cNvSpPr>
            <a:spLocks noGrp="1"/>
          </p:cNvSpPr>
          <p:nvPr>
            <p:ph type="sldNum" sz="quarter" idx="10"/>
          </p:nvPr>
        </p:nvSpPr>
        <p:spPr/>
        <p:txBody>
          <a:bodyPr/>
          <a:lstStyle/>
          <a:p>
            <a:fld id="{4086DB27-C44E-42FC-8577-04AF19E06BB2}" type="slidenum">
              <a:rPr lang="en-AU" smtClean="0"/>
              <a:pPr/>
              <a:t>13</a:t>
            </a:fld>
            <a:endParaRPr lang="en-AU" dirty="0"/>
          </a:p>
        </p:txBody>
      </p:sp>
    </p:spTree>
    <p:extLst>
      <p:ext uri="{BB962C8B-B14F-4D97-AF65-F5344CB8AC3E}">
        <p14:creationId xmlns:p14="http://schemas.microsoft.com/office/powerpoint/2010/main" val="3991267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14</a:t>
            </a:fld>
            <a:endParaRPr lang="en-AU" dirty="0"/>
          </a:p>
        </p:txBody>
      </p:sp>
    </p:spTree>
    <p:extLst>
      <p:ext uri="{BB962C8B-B14F-4D97-AF65-F5344CB8AC3E}">
        <p14:creationId xmlns:p14="http://schemas.microsoft.com/office/powerpoint/2010/main" val="2958703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15</a:t>
            </a:fld>
            <a:endParaRPr lang="en-AU" dirty="0"/>
          </a:p>
        </p:txBody>
      </p:sp>
    </p:spTree>
    <p:extLst>
      <p:ext uri="{BB962C8B-B14F-4D97-AF65-F5344CB8AC3E}">
        <p14:creationId xmlns:p14="http://schemas.microsoft.com/office/powerpoint/2010/main" val="2332434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16</a:t>
            </a:fld>
            <a:endParaRPr lang="en-AU" dirty="0"/>
          </a:p>
        </p:txBody>
      </p:sp>
    </p:spTree>
    <p:extLst>
      <p:ext uri="{BB962C8B-B14F-4D97-AF65-F5344CB8AC3E}">
        <p14:creationId xmlns:p14="http://schemas.microsoft.com/office/powerpoint/2010/main" val="1676353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17</a:t>
            </a:fld>
            <a:endParaRPr lang="en-AU" dirty="0"/>
          </a:p>
        </p:txBody>
      </p:sp>
    </p:spTree>
    <p:extLst>
      <p:ext uri="{BB962C8B-B14F-4D97-AF65-F5344CB8AC3E}">
        <p14:creationId xmlns:p14="http://schemas.microsoft.com/office/powerpoint/2010/main" val="2546573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18</a:t>
            </a:fld>
            <a:endParaRPr lang="en-AU" dirty="0"/>
          </a:p>
        </p:txBody>
      </p:sp>
    </p:spTree>
    <p:extLst>
      <p:ext uri="{BB962C8B-B14F-4D97-AF65-F5344CB8AC3E}">
        <p14:creationId xmlns:p14="http://schemas.microsoft.com/office/powerpoint/2010/main" val="1254210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19</a:t>
            </a:fld>
            <a:endParaRPr lang="en-AU" dirty="0"/>
          </a:p>
        </p:txBody>
      </p:sp>
    </p:spTree>
    <p:extLst>
      <p:ext uri="{BB962C8B-B14F-4D97-AF65-F5344CB8AC3E}">
        <p14:creationId xmlns:p14="http://schemas.microsoft.com/office/powerpoint/2010/main" val="35079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solidFill>
                <a:srgbClr val="FF0000"/>
              </a:solidFill>
            </a:endParaRPr>
          </a:p>
        </p:txBody>
      </p:sp>
      <p:sp>
        <p:nvSpPr>
          <p:cNvPr id="4" name="Slide Number Placeholder 3"/>
          <p:cNvSpPr>
            <a:spLocks noGrp="1"/>
          </p:cNvSpPr>
          <p:nvPr>
            <p:ph type="sldNum" sz="quarter" idx="10"/>
          </p:nvPr>
        </p:nvSpPr>
        <p:spPr/>
        <p:txBody>
          <a:bodyPr/>
          <a:lstStyle/>
          <a:p>
            <a:fld id="{4086DB27-C44E-42FC-8577-04AF19E06BB2}" type="slidenum">
              <a:rPr lang="en-AU" smtClean="0"/>
              <a:pPr/>
              <a:t>2</a:t>
            </a:fld>
            <a:endParaRPr lang="en-AU" dirty="0"/>
          </a:p>
        </p:txBody>
      </p:sp>
    </p:spTree>
    <p:extLst>
      <p:ext uri="{BB962C8B-B14F-4D97-AF65-F5344CB8AC3E}">
        <p14:creationId xmlns:p14="http://schemas.microsoft.com/office/powerpoint/2010/main" val="1684625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20</a:t>
            </a:fld>
            <a:endParaRPr lang="en-AU" dirty="0"/>
          </a:p>
        </p:txBody>
      </p:sp>
    </p:spTree>
    <p:extLst>
      <p:ext uri="{BB962C8B-B14F-4D97-AF65-F5344CB8AC3E}">
        <p14:creationId xmlns:p14="http://schemas.microsoft.com/office/powerpoint/2010/main" val="2045673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21</a:t>
            </a:fld>
            <a:endParaRPr lang="en-AU" dirty="0"/>
          </a:p>
        </p:txBody>
      </p:sp>
    </p:spTree>
    <p:extLst>
      <p:ext uri="{BB962C8B-B14F-4D97-AF65-F5344CB8AC3E}">
        <p14:creationId xmlns:p14="http://schemas.microsoft.com/office/powerpoint/2010/main" val="3618231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22</a:t>
            </a:fld>
            <a:endParaRPr lang="en-AU" dirty="0"/>
          </a:p>
        </p:txBody>
      </p:sp>
    </p:spTree>
    <p:extLst>
      <p:ext uri="{BB962C8B-B14F-4D97-AF65-F5344CB8AC3E}">
        <p14:creationId xmlns:p14="http://schemas.microsoft.com/office/powerpoint/2010/main" val="1989948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23</a:t>
            </a:fld>
            <a:endParaRPr lang="en-AU" dirty="0"/>
          </a:p>
        </p:txBody>
      </p:sp>
    </p:spTree>
    <p:extLst>
      <p:ext uri="{BB962C8B-B14F-4D97-AF65-F5344CB8AC3E}">
        <p14:creationId xmlns:p14="http://schemas.microsoft.com/office/powerpoint/2010/main" val="1831835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24</a:t>
            </a:fld>
            <a:endParaRPr lang="en-AU" dirty="0"/>
          </a:p>
        </p:txBody>
      </p:sp>
    </p:spTree>
    <p:extLst>
      <p:ext uri="{BB962C8B-B14F-4D97-AF65-F5344CB8AC3E}">
        <p14:creationId xmlns:p14="http://schemas.microsoft.com/office/powerpoint/2010/main" val="1739642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25</a:t>
            </a:fld>
            <a:endParaRPr lang="en-AU" dirty="0"/>
          </a:p>
        </p:txBody>
      </p:sp>
    </p:spTree>
    <p:extLst>
      <p:ext uri="{BB962C8B-B14F-4D97-AF65-F5344CB8AC3E}">
        <p14:creationId xmlns:p14="http://schemas.microsoft.com/office/powerpoint/2010/main" val="3744692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26</a:t>
            </a:fld>
            <a:endParaRPr lang="en-AU" dirty="0"/>
          </a:p>
        </p:txBody>
      </p:sp>
    </p:spTree>
    <p:extLst>
      <p:ext uri="{BB962C8B-B14F-4D97-AF65-F5344CB8AC3E}">
        <p14:creationId xmlns:p14="http://schemas.microsoft.com/office/powerpoint/2010/main" val="3262569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solidFill>
                <a:srgbClr val="FF0000"/>
              </a:solidFill>
            </a:endParaRPr>
          </a:p>
        </p:txBody>
      </p:sp>
      <p:sp>
        <p:nvSpPr>
          <p:cNvPr id="4" name="Slide Number Placeholder 3"/>
          <p:cNvSpPr>
            <a:spLocks noGrp="1"/>
          </p:cNvSpPr>
          <p:nvPr>
            <p:ph type="sldNum" sz="quarter" idx="10"/>
          </p:nvPr>
        </p:nvSpPr>
        <p:spPr/>
        <p:txBody>
          <a:bodyPr/>
          <a:lstStyle/>
          <a:p>
            <a:fld id="{4086DB27-C44E-42FC-8577-04AF19E06BB2}" type="slidenum">
              <a:rPr lang="en-AU" smtClean="0"/>
              <a:pPr/>
              <a:t>27</a:t>
            </a:fld>
            <a:endParaRPr lang="en-AU" dirty="0"/>
          </a:p>
        </p:txBody>
      </p:sp>
    </p:spTree>
    <p:extLst>
      <p:ext uri="{BB962C8B-B14F-4D97-AF65-F5344CB8AC3E}">
        <p14:creationId xmlns:p14="http://schemas.microsoft.com/office/powerpoint/2010/main" val="181340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28</a:t>
            </a:fld>
            <a:endParaRPr lang="en-AU" dirty="0"/>
          </a:p>
        </p:txBody>
      </p:sp>
    </p:spTree>
    <p:extLst>
      <p:ext uri="{BB962C8B-B14F-4D97-AF65-F5344CB8AC3E}">
        <p14:creationId xmlns:p14="http://schemas.microsoft.com/office/powerpoint/2010/main" val="275027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30</a:t>
            </a:fld>
            <a:endParaRPr lang="en-AU" dirty="0"/>
          </a:p>
        </p:txBody>
      </p:sp>
    </p:spTree>
    <p:extLst>
      <p:ext uri="{BB962C8B-B14F-4D97-AF65-F5344CB8AC3E}">
        <p14:creationId xmlns:p14="http://schemas.microsoft.com/office/powerpoint/2010/main" val="2134166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a:t>
            </a:fld>
            <a:endParaRPr lang="en-AU" dirty="0"/>
          </a:p>
        </p:txBody>
      </p:sp>
    </p:spTree>
    <p:extLst>
      <p:ext uri="{BB962C8B-B14F-4D97-AF65-F5344CB8AC3E}">
        <p14:creationId xmlns:p14="http://schemas.microsoft.com/office/powerpoint/2010/main" val="2693888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31</a:t>
            </a:fld>
            <a:endParaRPr lang="en-AU" dirty="0"/>
          </a:p>
        </p:txBody>
      </p:sp>
    </p:spTree>
    <p:extLst>
      <p:ext uri="{BB962C8B-B14F-4D97-AF65-F5344CB8AC3E}">
        <p14:creationId xmlns:p14="http://schemas.microsoft.com/office/powerpoint/2010/main" val="1307673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32</a:t>
            </a:fld>
            <a:endParaRPr lang="en-AU" dirty="0"/>
          </a:p>
        </p:txBody>
      </p:sp>
    </p:spTree>
    <p:extLst>
      <p:ext uri="{BB962C8B-B14F-4D97-AF65-F5344CB8AC3E}">
        <p14:creationId xmlns:p14="http://schemas.microsoft.com/office/powerpoint/2010/main" val="1511062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33</a:t>
            </a:fld>
            <a:endParaRPr lang="en-AU" dirty="0"/>
          </a:p>
        </p:txBody>
      </p:sp>
    </p:spTree>
    <p:extLst>
      <p:ext uri="{BB962C8B-B14F-4D97-AF65-F5344CB8AC3E}">
        <p14:creationId xmlns:p14="http://schemas.microsoft.com/office/powerpoint/2010/main" val="4114354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34</a:t>
            </a:fld>
            <a:endParaRPr lang="en-AU" dirty="0"/>
          </a:p>
        </p:txBody>
      </p:sp>
    </p:spTree>
    <p:extLst>
      <p:ext uri="{BB962C8B-B14F-4D97-AF65-F5344CB8AC3E}">
        <p14:creationId xmlns:p14="http://schemas.microsoft.com/office/powerpoint/2010/main" val="877741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35</a:t>
            </a:fld>
            <a:endParaRPr lang="en-AU" dirty="0"/>
          </a:p>
        </p:txBody>
      </p:sp>
    </p:spTree>
    <p:extLst>
      <p:ext uri="{BB962C8B-B14F-4D97-AF65-F5344CB8AC3E}">
        <p14:creationId xmlns:p14="http://schemas.microsoft.com/office/powerpoint/2010/main" val="1783786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36</a:t>
            </a:fld>
            <a:endParaRPr lang="en-AU" dirty="0"/>
          </a:p>
        </p:txBody>
      </p:sp>
    </p:spTree>
    <p:extLst>
      <p:ext uri="{BB962C8B-B14F-4D97-AF65-F5344CB8AC3E}">
        <p14:creationId xmlns:p14="http://schemas.microsoft.com/office/powerpoint/2010/main" val="402949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37</a:t>
            </a:fld>
            <a:endParaRPr lang="en-AU" dirty="0"/>
          </a:p>
        </p:txBody>
      </p:sp>
    </p:spTree>
    <p:extLst>
      <p:ext uri="{BB962C8B-B14F-4D97-AF65-F5344CB8AC3E}">
        <p14:creationId xmlns:p14="http://schemas.microsoft.com/office/powerpoint/2010/main" val="558652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38</a:t>
            </a:fld>
            <a:endParaRPr lang="en-AU" dirty="0"/>
          </a:p>
        </p:txBody>
      </p:sp>
    </p:spTree>
    <p:extLst>
      <p:ext uri="{BB962C8B-B14F-4D97-AF65-F5344CB8AC3E}">
        <p14:creationId xmlns:p14="http://schemas.microsoft.com/office/powerpoint/2010/main" val="13881473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39</a:t>
            </a:fld>
            <a:endParaRPr lang="en-AU" dirty="0"/>
          </a:p>
        </p:txBody>
      </p:sp>
    </p:spTree>
    <p:extLst>
      <p:ext uri="{BB962C8B-B14F-4D97-AF65-F5344CB8AC3E}">
        <p14:creationId xmlns:p14="http://schemas.microsoft.com/office/powerpoint/2010/main" val="2889605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40</a:t>
            </a:fld>
            <a:endParaRPr lang="en-AU" dirty="0"/>
          </a:p>
        </p:txBody>
      </p:sp>
    </p:spTree>
    <p:extLst>
      <p:ext uri="{BB962C8B-B14F-4D97-AF65-F5344CB8AC3E}">
        <p14:creationId xmlns:p14="http://schemas.microsoft.com/office/powerpoint/2010/main" val="3026776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4</a:t>
            </a:fld>
            <a:endParaRPr lang="en-AU" dirty="0"/>
          </a:p>
        </p:txBody>
      </p:sp>
    </p:spTree>
    <p:extLst>
      <p:ext uri="{BB962C8B-B14F-4D97-AF65-F5344CB8AC3E}">
        <p14:creationId xmlns:p14="http://schemas.microsoft.com/office/powerpoint/2010/main" val="23444235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41</a:t>
            </a:fld>
            <a:endParaRPr lang="en-AU" dirty="0"/>
          </a:p>
        </p:txBody>
      </p:sp>
    </p:spTree>
    <p:extLst>
      <p:ext uri="{BB962C8B-B14F-4D97-AF65-F5344CB8AC3E}">
        <p14:creationId xmlns:p14="http://schemas.microsoft.com/office/powerpoint/2010/main" val="600282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42</a:t>
            </a:fld>
            <a:endParaRPr lang="en-AU" dirty="0"/>
          </a:p>
        </p:txBody>
      </p:sp>
    </p:spTree>
    <p:extLst>
      <p:ext uri="{BB962C8B-B14F-4D97-AF65-F5344CB8AC3E}">
        <p14:creationId xmlns:p14="http://schemas.microsoft.com/office/powerpoint/2010/main" val="434605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43</a:t>
            </a:fld>
            <a:endParaRPr lang="en-AU" dirty="0"/>
          </a:p>
        </p:txBody>
      </p:sp>
    </p:spTree>
    <p:extLst>
      <p:ext uri="{BB962C8B-B14F-4D97-AF65-F5344CB8AC3E}">
        <p14:creationId xmlns:p14="http://schemas.microsoft.com/office/powerpoint/2010/main" val="2287109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44</a:t>
            </a:fld>
            <a:endParaRPr lang="en-AU" dirty="0"/>
          </a:p>
        </p:txBody>
      </p:sp>
    </p:spTree>
    <p:extLst>
      <p:ext uri="{BB962C8B-B14F-4D97-AF65-F5344CB8AC3E}">
        <p14:creationId xmlns:p14="http://schemas.microsoft.com/office/powerpoint/2010/main" val="19304282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45</a:t>
            </a:fld>
            <a:endParaRPr lang="en-AU" dirty="0"/>
          </a:p>
        </p:txBody>
      </p:sp>
    </p:spTree>
    <p:extLst>
      <p:ext uri="{BB962C8B-B14F-4D97-AF65-F5344CB8AC3E}">
        <p14:creationId xmlns:p14="http://schemas.microsoft.com/office/powerpoint/2010/main" val="4176037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46</a:t>
            </a:fld>
            <a:endParaRPr lang="en-AU" dirty="0"/>
          </a:p>
        </p:txBody>
      </p:sp>
    </p:spTree>
    <p:extLst>
      <p:ext uri="{BB962C8B-B14F-4D97-AF65-F5344CB8AC3E}">
        <p14:creationId xmlns:p14="http://schemas.microsoft.com/office/powerpoint/2010/main" val="20676891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47</a:t>
            </a:fld>
            <a:endParaRPr lang="en-AU" dirty="0"/>
          </a:p>
        </p:txBody>
      </p:sp>
    </p:spTree>
    <p:extLst>
      <p:ext uri="{BB962C8B-B14F-4D97-AF65-F5344CB8AC3E}">
        <p14:creationId xmlns:p14="http://schemas.microsoft.com/office/powerpoint/2010/main" val="2046835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5</a:t>
            </a:fld>
            <a:endParaRPr lang="en-AU" dirty="0"/>
          </a:p>
        </p:txBody>
      </p:sp>
    </p:spTree>
    <p:extLst>
      <p:ext uri="{BB962C8B-B14F-4D97-AF65-F5344CB8AC3E}">
        <p14:creationId xmlns:p14="http://schemas.microsoft.com/office/powerpoint/2010/main" val="854951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6</a:t>
            </a:fld>
            <a:endParaRPr lang="en-AU" dirty="0"/>
          </a:p>
        </p:txBody>
      </p:sp>
    </p:spTree>
    <p:extLst>
      <p:ext uri="{BB962C8B-B14F-4D97-AF65-F5344CB8AC3E}">
        <p14:creationId xmlns:p14="http://schemas.microsoft.com/office/powerpoint/2010/main" val="2239903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7</a:t>
            </a:fld>
            <a:endParaRPr lang="en-AU" dirty="0"/>
          </a:p>
        </p:txBody>
      </p:sp>
    </p:spTree>
    <p:extLst>
      <p:ext uri="{BB962C8B-B14F-4D97-AF65-F5344CB8AC3E}">
        <p14:creationId xmlns:p14="http://schemas.microsoft.com/office/powerpoint/2010/main" val="2622734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8</a:t>
            </a:fld>
            <a:endParaRPr lang="en-AU" dirty="0"/>
          </a:p>
        </p:txBody>
      </p:sp>
    </p:spTree>
    <p:extLst>
      <p:ext uri="{BB962C8B-B14F-4D97-AF65-F5344CB8AC3E}">
        <p14:creationId xmlns:p14="http://schemas.microsoft.com/office/powerpoint/2010/main" val="2368872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smtClean="0">
              <a:solidFill>
                <a:srgbClr val="FF0000"/>
              </a:solidFill>
            </a:endParaRPr>
          </a:p>
        </p:txBody>
      </p:sp>
      <p:sp>
        <p:nvSpPr>
          <p:cNvPr id="4" name="Slide Number Placeholder 3"/>
          <p:cNvSpPr>
            <a:spLocks noGrp="1"/>
          </p:cNvSpPr>
          <p:nvPr>
            <p:ph type="sldNum" sz="quarter" idx="10"/>
          </p:nvPr>
        </p:nvSpPr>
        <p:spPr/>
        <p:txBody>
          <a:bodyPr/>
          <a:lstStyle/>
          <a:p>
            <a:fld id="{4086DB27-C44E-42FC-8577-04AF19E06BB2}" type="slidenum">
              <a:rPr lang="en-AU" smtClean="0"/>
              <a:pPr/>
              <a:t>9</a:t>
            </a:fld>
            <a:endParaRPr lang="en-AU" dirty="0"/>
          </a:p>
        </p:txBody>
      </p:sp>
    </p:spTree>
    <p:extLst>
      <p:ext uri="{BB962C8B-B14F-4D97-AF65-F5344CB8AC3E}">
        <p14:creationId xmlns:p14="http://schemas.microsoft.com/office/powerpoint/2010/main" val="3937147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55480128"/>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61983843"/>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04228537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32659250"/>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0508365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0584153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886420"/>
          </a:xfrm>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575050" y="548680"/>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6164611"/>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868148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dirty="0" smtClean="0"/>
          </a:p>
        </p:txBody>
      </p:sp>
      <p:sp>
        <p:nvSpPr>
          <p:cNvPr id="1027" name="Rectangle 3"/>
          <p:cNvSpPr>
            <a:spLocks noGrp="1" noChangeArrowheads="1"/>
          </p:cNvSpPr>
          <p:nvPr>
            <p:ph type="body" idx="1"/>
          </p:nvPr>
        </p:nvSpPr>
        <p:spPr bwMode="auto">
          <a:xfrm>
            <a:off x="685800" y="19812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smtClean="0"/>
              <a:t> 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342900" indent="-342900" algn="l" rtl="0" eaLnBrk="1" fontAlgn="base" hangingPunct="1">
        <a:spcBef>
          <a:spcPct val="20000"/>
        </a:spcBef>
        <a:spcAft>
          <a:spcPct val="0"/>
        </a:spcAft>
        <a:buFont typeface="Wingdings" pitchFamily="2" charset="2"/>
        <a:buChar char="q"/>
        <a:defRPr sz="3000" b="1">
          <a:solidFill>
            <a:srgbClr val="303132"/>
          </a:solidFill>
          <a:latin typeface="+mn-lt"/>
          <a:ea typeface="+mn-ea"/>
          <a:cs typeface="+mn-cs"/>
        </a:defRPr>
      </a:lvl1pPr>
      <a:lvl2pPr marL="742950" indent="-285750" algn="l" rtl="0" eaLnBrk="1" fontAlgn="base" hangingPunct="1">
        <a:spcBef>
          <a:spcPct val="20000"/>
        </a:spcBef>
        <a:spcAft>
          <a:spcPct val="0"/>
        </a:spcAft>
        <a:buChar char="•"/>
        <a:defRPr sz="2600">
          <a:solidFill>
            <a:srgbClr val="303132"/>
          </a:solidFill>
          <a:latin typeface="+mn-lt"/>
        </a:defRPr>
      </a:lvl2pPr>
      <a:lvl3pPr marL="1143000" indent="-228600" algn="l" rtl="0" eaLnBrk="1" fontAlgn="base" hangingPunct="1">
        <a:spcBef>
          <a:spcPct val="20000"/>
        </a:spcBef>
        <a:spcAft>
          <a:spcPct val="0"/>
        </a:spcAft>
        <a:buChar char="–"/>
        <a:defRPr sz="2300">
          <a:solidFill>
            <a:srgbClr val="303132"/>
          </a:solidFill>
          <a:latin typeface="+mn-lt"/>
        </a:defRPr>
      </a:lvl3pPr>
      <a:lvl4pPr marL="1600200" indent="-228600" algn="l" rtl="0" eaLnBrk="1" fontAlgn="base" hangingPunct="1">
        <a:spcBef>
          <a:spcPct val="20000"/>
        </a:spcBef>
        <a:spcAft>
          <a:spcPct val="0"/>
        </a:spcAft>
        <a:buChar char="–"/>
        <a:defRPr sz="2000">
          <a:solidFill>
            <a:srgbClr val="303132"/>
          </a:solidFill>
          <a:latin typeface="+mn-lt"/>
        </a:defRPr>
      </a:lvl4pPr>
      <a:lvl5pPr marL="2057400" indent="-228600" algn="l" rtl="0" eaLnBrk="1" fontAlgn="base" hangingPunct="1">
        <a:spcBef>
          <a:spcPct val="20000"/>
        </a:spcBef>
        <a:spcAft>
          <a:spcPct val="0"/>
        </a:spcAft>
        <a:buChar char="–"/>
        <a:defRPr sz="20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hyperlink" Target="https://creativecommons.org/licenses/by-sa/2.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creativecommons.org/licenses/by-sa/2.0/?ref=ccsearch&amp;atype=rich" TargetMode="External"/><Relationship Id="rId5" Type="http://schemas.openxmlformats.org/officeDocument/2006/relationships/hyperlink" Target="https://www.flickr.com/people/kellymccarthy/" TargetMode="External"/><Relationship Id="rId4" Type="http://schemas.openxmlformats.org/officeDocument/2006/relationships/hyperlink" Target="https://www.flickr.com/photos/kellymccarthy/2545328695/"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vcaa.vic.edu.au/Pages/aboutus/policies/policy-copyright.aspx#school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mailto:vcaa.copyright@edumail.vic.gov.au" TargetMode="External"/><Relationship Id="rId5" Type="http://schemas.openxmlformats.org/officeDocument/2006/relationships/hyperlink" Target="http://www.vcaa.vic.edu.au/" TargetMode="External"/><Relationship Id="rId4" Type="http://schemas.openxmlformats.org/officeDocument/2006/relationships/hyperlink" Target="http://www.vcaa.vic.edu.au/Pages/aboutus/policies/policy-copyright.asp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extLst>
              <a:ext uri="{BEBA8EAE-BF5A-486C-A8C5-ECC9F3942E4B}">
                <a14:imgProps xmlns:a14="http://schemas.microsoft.com/office/drawing/2010/main">
                  <a14:imgLayer r:embed="rId4">
                    <a14:imgEffect>
                      <a14:saturation sat="9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31640" y="5157192"/>
            <a:ext cx="6400800" cy="720080"/>
          </a:xfrm>
        </p:spPr>
        <p:txBody>
          <a:bodyPr/>
          <a:lstStyle/>
          <a:p>
            <a:r>
              <a:rPr lang="en-AU" sz="2400" dirty="0" smtClean="0"/>
              <a:t>Using the context of ‘dinosaurs’ to teach science content and skills</a:t>
            </a:r>
            <a:endParaRPr lang="en-AU" sz="2400" dirty="0"/>
          </a:p>
        </p:txBody>
      </p:sp>
      <p:sp>
        <p:nvSpPr>
          <p:cNvPr id="6" name="Title 5"/>
          <p:cNvSpPr>
            <a:spLocks noGrp="1"/>
          </p:cNvSpPr>
          <p:nvPr>
            <p:ph type="ctrTitle"/>
          </p:nvPr>
        </p:nvSpPr>
        <p:spPr>
          <a:xfrm>
            <a:off x="323528" y="620688"/>
            <a:ext cx="8352928" cy="1302318"/>
          </a:xfrm>
        </p:spPr>
        <p:txBody>
          <a:bodyPr/>
          <a:lstStyle/>
          <a:p>
            <a:r>
              <a:rPr lang="en-AU" sz="3600" dirty="0" smtClean="0"/>
              <a:t>Where are dinosaurs in </a:t>
            </a:r>
            <a:r>
              <a:rPr lang="en-AU" sz="3600" dirty="0"/>
              <a:t/>
            </a:r>
            <a:br>
              <a:rPr lang="en-AU" sz="3600" dirty="0"/>
            </a:br>
            <a:r>
              <a:rPr lang="en-AU" sz="3600" dirty="0" smtClean="0"/>
              <a:t>Victorian Curriculum F–6 Science?</a:t>
            </a:r>
            <a:endParaRPr lang="en-AU" sz="3600" dirty="0"/>
          </a:p>
        </p:txBody>
      </p:sp>
      <p:pic>
        <p:nvPicPr>
          <p:cNvPr id="4" name="Picture 2" title="image of Deinonych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59" y="2132856"/>
            <a:ext cx="4175955" cy="2783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93065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15144"/>
          </a:xfrm>
        </p:spPr>
        <p:txBody>
          <a:bodyPr/>
          <a:lstStyle/>
          <a:p>
            <a:r>
              <a:rPr lang="en-AU" sz="3600" i="1" dirty="0" smtClean="0"/>
              <a:t>Deinonychus’</a:t>
            </a:r>
            <a:r>
              <a:rPr lang="en-AU" sz="3600" dirty="0" smtClean="0"/>
              <a:t> lifestyle</a:t>
            </a:r>
            <a:endParaRPr lang="en-AU" sz="3600" dirty="0"/>
          </a:p>
        </p:txBody>
      </p:sp>
      <p:sp>
        <p:nvSpPr>
          <p:cNvPr id="3" name="Content Placeholder 2"/>
          <p:cNvSpPr>
            <a:spLocks noGrp="1"/>
          </p:cNvSpPr>
          <p:nvPr>
            <p:ph idx="1"/>
          </p:nvPr>
        </p:nvSpPr>
        <p:spPr>
          <a:xfrm>
            <a:off x="611560" y="1268760"/>
            <a:ext cx="7772400" cy="3672408"/>
          </a:xfrm>
        </p:spPr>
        <p:txBody>
          <a:bodyPr/>
          <a:lstStyle/>
          <a:p>
            <a:pPr>
              <a:buFont typeface="Arial" panose="020B0604020202020204" pitchFamily="34" charset="0"/>
              <a:buChar char="•"/>
            </a:pPr>
            <a:r>
              <a:rPr lang="en-AU" sz="1800" dirty="0" smtClean="0"/>
              <a:t>Carnivorous</a:t>
            </a:r>
          </a:p>
          <a:p>
            <a:pPr>
              <a:buFont typeface="Arial" panose="020B0604020202020204" pitchFamily="34" charset="0"/>
              <a:buChar char="•"/>
            </a:pPr>
            <a:r>
              <a:rPr lang="en-AU" sz="1800" dirty="0" smtClean="0"/>
              <a:t>Up to 3.4 metres in height</a:t>
            </a:r>
          </a:p>
          <a:p>
            <a:pPr>
              <a:buFont typeface="Arial" panose="020B0604020202020204" pitchFamily="34" charset="0"/>
              <a:buChar char="•"/>
            </a:pPr>
            <a:r>
              <a:rPr lang="en-AU" sz="1800" dirty="0" smtClean="0"/>
              <a:t>Single, razor-sharp, large, curved claw on each hind foot</a:t>
            </a:r>
          </a:p>
          <a:p>
            <a:pPr>
              <a:buFont typeface="Arial" panose="020B0604020202020204" pitchFamily="34" charset="0"/>
              <a:buChar char="•"/>
            </a:pPr>
            <a:r>
              <a:rPr lang="en-AU" sz="1800" dirty="0" smtClean="0"/>
              <a:t>? Claws to impress opposite sex</a:t>
            </a:r>
          </a:p>
          <a:p>
            <a:pPr>
              <a:buFont typeface="Arial" panose="020B0604020202020204" pitchFamily="34" charset="0"/>
              <a:buChar char="•"/>
            </a:pPr>
            <a:r>
              <a:rPr lang="en-AU" sz="1800" dirty="0" smtClean="0"/>
              <a:t>? Claws to climb trees</a:t>
            </a:r>
          </a:p>
          <a:p>
            <a:pPr>
              <a:buFont typeface="Arial" panose="020B0604020202020204" pitchFamily="34" charset="0"/>
              <a:buChar char="•"/>
            </a:pPr>
            <a:r>
              <a:rPr lang="en-AU" sz="1800" dirty="0" smtClean="0"/>
              <a:t>Covered with feathers</a:t>
            </a:r>
          </a:p>
          <a:p>
            <a:pPr>
              <a:buFont typeface="Arial" panose="020B0604020202020204" pitchFamily="34" charset="0"/>
              <a:buChar char="•"/>
            </a:pPr>
            <a:r>
              <a:rPr lang="en-AU" sz="1800" dirty="0" smtClean="0"/>
              <a:t>Used hind claws to disembowel prey</a:t>
            </a:r>
          </a:p>
          <a:p>
            <a:pPr>
              <a:buFont typeface="Arial" panose="020B0604020202020204" pitchFamily="34" charset="0"/>
              <a:buChar char="•"/>
            </a:pPr>
            <a:r>
              <a:rPr lang="en-AU" sz="1800" dirty="0" smtClean="0"/>
              <a:t>Jaws relatively weak</a:t>
            </a:r>
          </a:p>
          <a:p>
            <a:pPr>
              <a:buFont typeface="Arial" panose="020B0604020202020204" pitchFamily="34" charset="0"/>
              <a:buChar char="•"/>
            </a:pPr>
            <a:r>
              <a:rPr lang="en-AU" sz="1800" dirty="0" smtClean="0"/>
              <a:t>Not as fast-moving as other dinosaurs</a:t>
            </a:r>
          </a:p>
          <a:p>
            <a:pPr>
              <a:buFont typeface="Arial" panose="020B0604020202020204" pitchFamily="34" charset="0"/>
              <a:buChar char="•"/>
            </a:pPr>
            <a:r>
              <a:rPr lang="en-AU" sz="1800" dirty="0" smtClean="0"/>
              <a:t>? May have waited for their ‘dinner’ to bleed to death, rather than directly killing it</a:t>
            </a:r>
            <a:endParaRPr lang="en-AU" sz="2400" dirty="0" smtClean="0"/>
          </a:p>
          <a:p>
            <a:endParaRPr lang="en-AU" dirty="0" smtClean="0"/>
          </a:p>
          <a:p>
            <a:endParaRPr lang="en-AU" dirty="0" smtClean="0"/>
          </a:p>
          <a:p>
            <a:endParaRPr lang="en-AU" dirty="0"/>
          </a:p>
        </p:txBody>
      </p:sp>
      <p:sp>
        <p:nvSpPr>
          <p:cNvPr id="4" name="TextBox 3"/>
          <p:cNvSpPr txBox="1"/>
          <p:nvPr/>
        </p:nvSpPr>
        <p:spPr>
          <a:xfrm>
            <a:off x="179512" y="4941168"/>
            <a:ext cx="8856984" cy="1107996"/>
          </a:xfrm>
          <a:prstGeom prst="rect">
            <a:avLst/>
          </a:prstGeom>
          <a:solidFill>
            <a:schemeClr val="bg1"/>
          </a:solidFill>
          <a:ln>
            <a:solidFill>
              <a:schemeClr val="tx1"/>
            </a:solidFill>
          </a:ln>
        </p:spPr>
        <p:txBody>
          <a:bodyPr wrap="square" rtlCol="0">
            <a:spAutoFit/>
          </a:bodyPr>
          <a:lstStyle/>
          <a:p>
            <a:r>
              <a:rPr lang="en-AU" sz="1800" b="1" dirty="0" smtClean="0">
                <a:latin typeface="+mn-lt"/>
              </a:rPr>
              <a:t>Nature of scientific evidence</a:t>
            </a:r>
          </a:p>
          <a:p>
            <a:r>
              <a:rPr lang="en-AU" sz="1600" b="1" dirty="0" smtClean="0">
                <a:latin typeface="+mn-lt"/>
              </a:rPr>
              <a:t>F–2: </a:t>
            </a:r>
            <a:r>
              <a:rPr lang="en-AU" sz="1600" dirty="0" smtClean="0">
                <a:latin typeface="+mn-lt"/>
              </a:rPr>
              <a:t>Compare observations and predictions with those of others</a:t>
            </a:r>
          </a:p>
          <a:p>
            <a:r>
              <a:rPr lang="en-AU" sz="1600" b="1" dirty="0" smtClean="0">
                <a:latin typeface="+mn-lt"/>
              </a:rPr>
              <a:t>3–4: </a:t>
            </a:r>
            <a:r>
              <a:rPr lang="en-AU" sz="1600" dirty="0" smtClean="0">
                <a:latin typeface="+mn-lt"/>
              </a:rPr>
              <a:t>Compare results with predictions, suggesting possible reasons for findings</a:t>
            </a:r>
          </a:p>
          <a:p>
            <a:r>
              <a:rPr lang="en-AU" sz="1600" b="1" dirty="0" smtClean="0">
                <a:latin typeface="+mn-lt"/>
              </a:rPr>
              <a:t>5–6: </a:t>
            </a:r>
            <a:r>
              <a:rPr lang="en-AU" sz="1600" dirty="0" smtClean="0">
                <a:latin typeface="+mn-lt"/>
              </a:rPr>
              <a:t>Compare data with predictions and use as evidence in developing explanations</a:t>
            </a:r>
            <a:endParaRPr lang="en-AU" dirty="0">
              <a:latin typeface="+mn-lt"/>
            </a:endParaRPr>
          </a:p>
        </p:txBody>
      </p:sp>
    </p:spTree>
    <p:extLst>
      <p:ext uri="{BB962C8B-B14F-4D97-AF65-F5344CB8AC3E}">
        <p14:creationId xmlns:p14="http://schemas.microsoft.com/office/powerpoint/2010/main" val="280008499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87152"/>
          </a:xfrm>
        </p:spPr>
        <p:txBody>
          <a:bodyPr/>
          <a:lstStyle/>
          <a:p>
            <a:r>
              <a:rPr lang="en-AU" sz="3600" dirty="0" smtClean="0"/>
              <a:t>Dinosaur names</a:t>
            </a:r>
            <a:endParaRPr lang="en-AU" sz="3600" dirty="0"/>
          </a:p>
        </p:txBody>
      </p:sp>
      <p:sp>
        <p:nvSpPr>
          <p:cNvPr id="3" name="Content Placeholder 2"/>
          <p:cNvSpPr>
            <a:spLocks noGrp="1"/>
          </p:cNvSpPr>
          <p:nvPr>
            <p:ph idx="1"/>
          </p:nvPr>
        </p:nvSpPr>
        <p:spPr>
          <a:xfrm>
            <a:off x="539552" y="1268760"/>
            <a:ext cx="3744416" cy="5040560"/>
          </a:xfrm>
        </p:spPr>
        <p:txBody>
          <a:bodyPr/>
          <a:lstStyle/>
          <a:p>
            <a:pPr>
              <a:buFont typeface="Arial" panose="020B0604020202020204" pitchFamily="34" charset="0"/>
              <a:buChar char="•"/>
            </a:pPr>
            <a:r>
              <a:rPr lang="en-AU" sz="1800" i="1" dirty="0"/>
              <a:t>d</a:t>
            </a:r>
            <a:r>
              <a:rPr lang="en-AU" sz="1800" i="1" dirty="0" smtClean="0"/>
              <a:t>eino</a:t>
            </a:r>
            <a:r>
              <a:rPr lang="en-AU" sz="1800" dirty="0" smtClean="0"/>
              <a:t> </a:t>
            </a:r>
            <a:r>
              <a:rPr lang="en-AU" sz="1800" dirty="0"/>
              <a:t>= terrible</a:t>
            </a:r>
          </a:p>
          <a:p>
            <a:pPr>
              <a:buFont typeface="Arial" panose="020B0604020202020204" pitchFamily="34" charset="0"/>
              <a:buChar char="•"/>
            </a:pPr>
            <a:r>
              <a:rPr lang="en-AU" sz="1800" i="1" dirty="0"/>
              <a:t>s</a:t>
            </a:r>
            <a:r>
              <a:rPr lang="en-AU" sz="1800" i="1" dirty="0" smtClean="0"/>
              <a:t>auros</a:t>
            </a:r>
            <a:r>
              <a:rPr lang="en-AU" sz="1800" dirty="0" smtClean="0"/>
              <a:t> = lizard</a:t>
            </a:r>
          </a:p>
          <a:p>
            <a:pPr>
              <a:buFont typeface="Arial" panose="020B0604020202020204" pitchFamily="34" charset="0"/>
              <a:buChar char="•"/>
            </a:pPr>
            <a:r>
              <a:rPr lang="en-AU" sz="1800" i="1" dirty="0"/>
              <a:t>c</a:t>
            </a:r>
            <a:r>
              <a:rPr lang="en-AU" sz="1800" i="1" dirty="0" smtClean="0"/>
              <a:t>erato</a:t>
            </a:r>
            <a:r>
              <a:rPr lang="en-AU" sz="1800" dirty="0" smtClean="0"/>
              <a:t> = horn</a:t>
            </a:r>
          </a:p>
          <a:p>
            <a:pPr>
              <a:buFont typeface="Arial" panose="020B0604020202020204" pitchFamily="34" charset="0"/>
              <a:buChar char="•"/>
            </a:pPr>
            <a:r>
              <a:rPr lang="en-AU" sz="1800" i="1" dirty="0"/>
              <a:t>o</a:t>
            </a:r>
            <a:r>
              <a:rPr lang="en-AU" sz="1800" i="1" dirty="0" smtClean="0"/>
              <a:t>ps</a:t>
            </a:r>
            <a:r>
              <a:rPr lang="en-AU" sz="1800" dirty="0" smtClean="0"/>
              <a:t> = face</a:t>
            </a:r>
          </a:p>
          <a:p>
            <a:pPr>
              <a:buFont typeface="Arial" panose="020B0604020202020204" pitchFamily="34" charset="0"/>
              <a:buChar char="•"/>
            </a:pPr>
            <a:r>
              <a:rPr lang="en-AU" sz="1800" i="1" dirty="0"/>
              <a:t>p</a:t>
            </a:r>
            <a:r>
              <a:rPr lang="en-AU" sz="1800" i="1" dirty="0" smtClean="0"/>
              <a:t>achy</a:t>
            </a:r>
            <a:r>
              <a:rPr lang="en-AU" sz="1800" dirty="0" smtClean="0"/>
              <a:t> = thick</a:t>
            </a:r>
          </a:p>
          <a:p>
            <a:pPr>
              <a:buFont typeface="Arial" panose="020B0604020202020204" pitchFamily="34" charset="0"/>
              <a:buChar char="•"/>
            </a:pPr>
            <a:r>
              <a:rPr lang="en-AU" sz="1800" i="1" dirty="0"/>
              <a:t>o</a:t>
            </a:r>
            <a:r>
              <a:rPr lang="en-AU" sz="1800" i="1" dirty="0" smtClean="0"/>
              <a:t>rnitho</a:t>
            </a:r>
            <a:r>
              <a:rPr lang="en-AU" sz="1800" dirty="0" smtClean="0"/>
              <a:t> = bird-like</a:t>
            </a:r>
          </a:p>
          <a:p>
            <a:pPr>
              <a:buFont typeface="Arial" panose="020B0604020202020204" pitchFamily="34" charset="0"/>
              <a:buChar char="•"/>
            </a:pPr>
            <a:r>
              <a:rPr lang="en-AU" sz="1800" i="1" dirty="0"/>
              <a:t>s</a:t>
            </a:r>
            <a:r>
              <a:rPr lang="en-AU" sz="1800" i="1" dirty="0" smtClean="0"/>
              <a:t>tegos</a:t>
            </a:r>
            <a:r>
              <a:rPr lang="en-AU" sz="1800" dirty="0" smtClean="0"/>
              <a:t> = roof-like or plated</a:t>
            </a:r>
          </a:p>
          <a:p>
            <a:pPr>
              <a:buFont typeface="Arial" panose="020B0604020202020204" pitchFamily="34" charset="0"/>
              <a:buChar char="•"/>
            </a:pPr>
            <a:r>
              <a:rPr lang="en-AU" sz="1800" i="1" dirty="0"/>
              <a:t>p</a:t>
            </a:r>
            <a:r>
              <a:rPr lang="en-AU" sz="1800" i="1" dirty="0" smtClean="0"/>
              <a:t>roto</a:t>
            </a:r>
            <a:r>
              <a:rPr lang="en-AU" sz="1800" dirty="0" smtClean="0"/>
              <a:t> = first</a:t>
            </a:r>
          </a:p>
          <a:p>
            <a:pPr>
              <a:buFont typeface="Arial" panose="020B0604020202020204" pitchFamily="34" charset="0"/>
              <a:buChar char="•"/>
            </a:pPr>
            <a:r>
              <a:rPr lang="en-AU" sz="1800" i="1" dirty="0"/>
              <a:t>t</a:t>
            </a:r>
            <a:r>
              <a:rPr lang="en-AU" sz="1800" i="1" dirty="0" smtClean="0"/>
              <a:t>yranno</a:t>
            </a:r>
            <a:r>
              <a:rPr lang="en-AU" sz="1800" dirty="0" smtClean="0"/>
              <a:t> = tyrant</a:t>
            </a:r>
          </a:p>
          <a:p>
            <a:pPr>
              <a:buFont typeface="Arial" panose="020B0604020202020204" pitchFamily="34" charset="0"/>
              <a:buChar char="•"/>
            </a:pPr>
            <a:r>
              <a:rPr lang="en-AU" sz="1800" i="1" dirty="0"/>
              <a:t>r</a:t>
            </a:r>
            <a:r>
              <a:rPr lang="en-AU" sz="1800" i="1" dirty="0" smtClean="0"/>
              <a:t>ex</a:t>
            </a:r>
            <a:r>
              <a:rPr lang="en-AU" sz="1800" dirty="0" smtClean="0"/>
              <a:t> = king</a:t>
            </a:r>
          </a:p>
          <a:p>
            <a:pPr>
              <a:buFont typeface="Arial" panose="020B0604020202020204" pitchFamily="34" charset="0"/>
              <a:buChar char="•"/>
            </a:pPr>
            <a:r>
              <a:rPr lang="en-AU" sz="1800" i="1" dirty="0"/>
              <a:t>b</a:t>
            </a:r>
            <a:r>
              <a:rPr lang="en-AU" sz="1800" i="1" dirty="0" smtClean="0"/>
              <a:t>ronto</a:t>
            </a:r>
            <a:r>
              <a:rPr lang="en-AU" sz="1800" dirty="0" smtClean="0"/>
              <a:t> = thunder</a:t>
            </a:r>
          </a:p>
          <a:p>
            <a:pPr>
              <a:buFont typeface="Arial" panose="020B0604020202020204" pitchFamily="34" charset="0"/>
              <a:buChar char="•"/>
            </a:pPr>
            <a:r>
              <a:rPr lang="en-AU" sz="1800" i="1" dirty="0"/>
              <a:t>a</a:t>
            </a:r>
            <a:r>
              <a:rPr lang="en-AU" sz="1800" i="1" dirty="0" smtClean="0"/>
              <a:t>pate</a:t>
            </a:r>
            <a:r>
              <a:rPr lang="en-AU" sz="1800" dirty="0" smtClean="0"/>
              <a:t> = deceit</a:t>
            </a:r>
          </a:p>
          <a:p>
            <a:pPr>
              <a:buFont typeface="Arial" panose="020B0604020202020204" pitchFamily="34" charset="0"/>
              <a:buChar char="•"/>
            </a:pPr>
            <a:r>
              <a:rPr lang="en-AU" sz="1800" i="1" dirty="0"/>
              <a:t>p</a:t>
            </a:r>
            <a:r>
              <a:rPr lang="en-AU" sz="1800" i="1" dirty="0" smtClean="0"/>
              <a:t>od</a:t>
            </a:r>
            <a:r>
              <a:rPr lang="en-AU" sz="1800" dirty="0" smtClean="0"/>
              <a:t> = foot</a:t>
            </a:r>
          </a:p>
          <a:p>
            <a:pPr>
              <a:buFont typeface="Arial" panose="020B0604020202020204" pitchFamily="34" charset="0"/>
              <a:buChar char="•"/>
            </a:pPr>
            <a:r>
              <a:rPr lang="en-AU" sz="1800" i="1" dirty="0" smtClean="0"/>
              <a:t>ovi</a:t>
            </a:r>
            <a:r>
              <a:rPr lang="en-AU" sz="1800" dirty="0" smtClean="0"/>
              <a:t> = eggs</a:t>
            </a:r>
          </a:p>
          <a:p>
            <a:pPr>
              <a:buFont typeface="Arial" panose="020B0604020202020204" pitchFamily="34" charset="0"/>
              <a:buChar char="•"/>
            </a:pPr>
            <a:r>
              <a:rPr lang="en-AU" sz="1800" i="1" dirty="0"/>
              <a:t>r</a:t>
            </a:r>
            <a:r>
              <a:rPr lang="en-AU" sz="1800" i="1" dirty="0" smtClean="0"/>
              <a:t>apere</a:t>
            </a:r>
            <a:r>
              <a:rPr lang="en-AU" sz="1800" dirty="0" smtClean="0"/>
              <a:t> = to seize/rob</a:t>
            </a:r>
            <a:endParaRPr lang="en-AU" sz="1800" dirty="0"/>
          </a:p>
        </p:txBody>
      </p:sp>
      <p:sp>
        <p:nvSpPr>
          <p:cNvPr id="6" name="TextBox 5" title="Example box"/>
          <p:cNvSpPr txBox="1"/>
          <p:nvPr/>
        </p:nvSpPr>
        <p:spPr>
          <a:xfrm>
            <a:off x="4716016" y="1556792"/>
            <a:ext cx="3816424" cy="4616648"/>
          </a:xfrm>
          <a:prstGeom prst="rect">
            <a:avLst/>
          </a:prstGeom>
          <a:solidFill>
            <a:schemeClr val="bg1"/>
          </a:solidFill>
          <a:ln>
            <a:solidFill>
              <a:schemeClr val="tx1"/>
            </a:solidFill>
          </a:ln>
        </p:spPr>
        <p:txBody>
          <a:bodyPr wrap="square" rtlCol="0">
            <a:spAutoFit/>
          </a:bodyPr>
          <a:lstStyle/>
          <a:p>
            <a:r>
              <a:rPr lang="en-AU" sz="1800" b="1" dirty="0" smtClean="0"/>
              <a:t>Examples</a:t>
            </a:r>
            <a:r>
              <a:rPr lang="en-AU" sz="1800" dirty="0" smtClean="0"/>
              <a:t>:</a:t>
            </a:r>
          </a:p>
          <a:p>
            <a:pPr marL="285750" indent="-285750">
              <a:buFont typeface="Arial" panose="020B0604020202020204" pitchFamily="34" charset="0"/>
              <a:buChar char="•"/>
            </a:pPr>
            <a:r>
              <a:rPr lang="en-AU" sz="1800" i="1" dirty="0" smtClean="0"/>
              <a:t>Pachycephalosaurus</a:t>
            </a:r>
            <a:r>
              <a:rPr lang="en-AU" sz="1800" dirty="0" smtClean="0"/>
              <a:t> = thick-headed lizard</a:t>
            </a:r>
          </a:p>
          <a:p>
            <a:pPr marL="285750" indent="-285750">
              <a:buFont typeface="Arial" panose="020B0604020202020204" pitchFamily="34" charset="0"/>
              <a:buChar char="•"/>
            </a:pPr>
            <a:r>
              <a:rPr lang="en-AU" sz="1800" i="1" dirty="0" smtClean="0"/>
              <a:t>Ornithopoda</a:t>
            </a:r>
            <a:r>
              <a:rPr lang="en-AU" sz="1800" dirty="0" smtClean="0"/>
              <a:t> = bird feet</a:t>
            </a:r>
          </a:p>
          <a:p>
            <a:pPr marL="285750" indent="-285750">
              <a:buFont typeface="Arial" panose="020B0604020202020204" pitchFamily="34" charset="0"/>
              <a:buChar char="•"/>
            </a:pPr>
            <a:r>
              <a:rPr lang="en-AU" sz="1800" i="1" dirty="0" smtClean="0"/>
              <a:t>Stegosaurus</a:t>
            </a:r>
            <a:r>
              <a:rPr lang="en-AU" sz="1800" dirty="0" smtClean="0"/>
              <a:t> = plated lizard</a:t>
            </a:r>
          </a:p>
          <a:p>
            <a:pPr marL="285750" indent="-285750">
              <a:buFont typeface="Arial" panose="020B0604020202020204" pitchFamily="34" charset="0"/>
              <a:buChar char="•"/>
            </a:pPr>
            <a:r>
              <a:rPr lang="en-AU" sz="1800" i="1" dirty="0" smtClean="0"/>
              <a:t>Triceratops</a:t>
            </a:r>
            <a:r>
              <a:rPr lang="en-AU" sz="1800" dirty="0" smtClean="0"/>
              <a:t> = three-horn face</a:t>
            </a:r>
          </a:p>
          <a:p>
            <a:pPr marL="285750" indent="-285750">
              <a:buFont typeface="Arial" panose="020B0604020202020204" pitchFamily="34" charset="0"/>
              <a:buChar char="•"/>
            </a:pPr>
            <a:endParaRPr lang="en-AU" sz="1800" dirty="0"/>
          </a:p>
          <a:p>
            <a:r>
              <a:rPr lang="en-AU" sz="1800" dirty="0" smtClean="0"/>
              <a:t>What would the following look like/how would they behave?</a:t>
            </a:r>
          </a:p>
          <a:p>
            <a:pPr marL="285750" indent="-285750">
              <a:buFont typeface="Arial" panose="020B0604020202020204" pitchFamily="34" charset="0"/>
              <a:buChar char="•"/>
            </a:pPr>
            <a:r>
              <a:rPr lang="en-AU" sz="1800" i="1" dirty="0" smtClean="0"/>
              <a:t>Apatosaurus</a:t>
            </a:r>
          </a:p>
          <a:p>
            <a:pPr marL="285750" indent="-285750">
              <a:buFont typeface="Arial" panose="020B0604020202020204" pitchFamily="34" charset="0"/>
              <a:buChar char="•"/>
            </a:pPr>
            <a:r>
              <a:rPr lang="en-AU" sz="1800" i="1" dirty="0" smtClean="0"/>
              <a:t>Brontosaurus</a:t>
            </a:r>
          </a:p>
          <a:p>
            <a:pPr marL="285750" indent="-285750">
              <a:buFont typeface="Arial" panose="020B0604020202020204" pitchFamily="34" charset="0"/>
              <a:buChar char="•"/>
            </a:pPr>
            <a:r>
              <a:rPr lang="en-AU" sz="1800" i="1" dirty="0" smtClean="0"/>
              <a:t>Oviraptor</a:t>
            </a:r>
          </a:p>
          <a:p>
            <a:pPr marL="285750" indent="-285750">
              <a:buFont typeface="Arial" panose="020B0604020202020204" pitchFamily="34" charset="0"/>
              <a:buChar char="•"/>
            </a:pPr>
            <a:endParaRPr lang="en-AU" sz="1800" dirty="0"/>
          </a:p>
          <a:p>
            <a:r>
              <a:rPr lang="en-AU" sz="1800" dirty="0" smtClean="0"/>
              <a:t>Invent a ‘new’ dinosaur. Give it a name and draw its features.</a:t>
            </a:r>
            <a:endParaRPr lang="en-AU" sz="1800" dirty="0"/>
          </a:p>
        </p:txBody>
      </p:sp>
    </p:spTree>
    <p:extLst>
      <p:ext uri="{BB962C8B-B14F-4D97-AF65-F5344CB8AC3E}">
        <p14:creationId xmlns:p14="http://schemas.microsoft.com/office/powerpoint/2010/main" val="234737877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Protoceratops</a:t>
            </a:r>
            <a:endParaRPr lang="en-AU" i="1" dirty="0"/>
          </a:p>
        </p:txBody>
      </p:sp>
      <p:pic>
        <p:nvPicPr>
          <p:cNvPr id="2050" name="Picture 2" title="Image of Protocerato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616" y="1700808"/>
            <a:ext cx="6558756" cy="43757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4174" y="2060848"/>
            <a:ext cx="1800200" cy="3416320"/>
          </a:xfrm>
          <a:prstGeom prst="rect">
            <a:avLst/>
          </a:prstGeom>
          <a:solidFill>
            <a:schemeClr val="bg1"/>
          </a:solidFill>
          <a:ln>
            <a:solidFill>
              <a:schemeClr val="tx1"/>
            </a:solidFill>
          </a:ln>
        </p:spPr>
        <p:txBody>
          <a:bodyPr wrap="square" rtlCol="0">
            <a:spAutoFit/>
          </a:bodyPr>
          <a:lstStyle/>
          <a:p>
            <a:endParaRPr lang="en-AU" sz="1800" dirty="0" smtClean="0"/>
          </a:p>
          <a:p>
            <a:endParaRPr lang="en-AU" sz="1800" dirty="0"/>
          </a:p>
          <a:p>
            <a:pPr algn="ctr"/>
            <a:r>
              <a:rPr lang="en-AU" sz="1800" dirty="0" smtClean="0"/>
              <a:t>What type of food did </a:t>
            </a:r>
            <a:r>
              <a:rPr lang="en-AU" sz="1800" i="1" dirty="0" smtClean="0"/>
              <a:t>Protoceratops</a:t>
            </a:r>
            <a:r>
              <a:rPr lang="en-AU" sz="1800" dirty="0" smtClean="0"/>
              <a:t> eat?</a:t>
            </a:r>
          </a:p>
          <a:p>
            <a:pPr algn="ctr"/>
            <a:endParaRPr lang="en-AU" sz="1800" dirty="0"/>
          </a:p>
          <a:p>
            <a:pPr algn="ctr"/>
            <a:r>
              <a:rPr lang="en-AU" sz="1800" dirty="0" smtClean="0"/>
              <a:t>What is the evidence?</a:t>
            </a:r>
          </a:p>
          <a:p>
            <a:endParaRPr lang="en-AU" sz="1800" dirty="0"/>
          </a:p>
          <a:p>
            <a:endParaRPr lang="en-AU" sz="1800" dirty="0"/>
          </a:p>
          <a:p>
            <a:endParaRPr lang="en-AU" sz="1800" dirty="0"/>
          </a:p>
        </p:txBody>
      </p:sp>
      <p:sp>
        <p:nvSpPr>
          <p:cNvPr id="4" name="TextBox 3"/>
          <p:cNvSpPr txBox="1"/>
          <p:nvPr/>
        </p:nvSpPr>
        <p:spPr>
          <a:xfrm>
            <a:off x="244174" y="5805264"/>
            <a:ext cx="1999442" cy="338554"/>
          </a:xfrm>
          <a:prstGeom prst="rect">
            <a:avLst/>
          </a:prstGeom>
          <a:noFill/>
        </p:spPr>
        <p:txBody>
          <a:bodyPr wrap="square" rtlCol="0">
            <a:spAutoFit/>
          </a:bodyPr>
          <a:lstStyle/>
          <a:p>
            <a:pPr algn="r"/>
            <a:r>
              <a:rPr lang="en-AU" sz="800" dirty="0">
                <a:latin typeface="+mn-lt"/>
              </a:rPr>
              <a:t>With thanks to Melbourne Museum for the image </a:t>
            </a:r>
            <a:r>
              <a:rPr lang="en-AU" sz="800" dirty="0" smtClean="0">
                <a:latin typeface="+mn-lt"/>
              </a:rPr>
              <a:t>of </a:t>
            </a:r>
            <a:r>
              <a:rPr lang="en-AU" sz="800" i="1" dirty="0" smtClean="0">
                <a:latin typeface="+mn-lt"/>
              </a:rPr>
              <a:t>Protoceratops</a:t>
            </a:r>
            <a:endParaRPr lang="en-AU" sz="800" i="1" dirty="0">
              <a:latin typeface="+mn-lt"/>
            </a:endParaRPr>
          </a:p>
        </p:txBody>
      </p:sp>
    </p:spTree>
    <p:extLst>
      <p:ext uri="{BB962C8B-B14F-4D97-AF65-F5344CB8AC3E}">
        <p14:creationId xmlns:p14="http://schemas.microsoft.com/office/powerpoint/2010/main" val="19945682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Protoceratops</a:t>
            </a:r>
            <a:endParaRPr lang="en-AU" i="1" dirty="0"/>
          </a:p>
        </p:txBody>
      </p:sp>
      <p:pic>
        <p:nvPicPr>
          <p:cNvPr id="2050" name="Picture 2" title="Image of Protocerato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149" y="1700808"/>
            <a:ext cx="6366223" cy="42473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1147966"/>
            <a:ext cx="1800200" cy="4801314"/>
          </a:xfrm>
          <a:prstGeom prst="rect">
            <a:avLst/>
          </a:prstGeom>
          <a:solidFill>
            <a:schemeClr val="bg1"/>
          </a:solidFill>
          <a:ln>
            <a:solidFill>
              <a:schemeClr val="tx1"/>
            </a:solidFill>
          </a:ln>
        </p:spPr>
        <p:txBody>
          <a:bodyPr wrap="square" rtlCol="0">
            <a:spAutoFit/>
          </a:bodyPr>
          <a:lstStyle/>
          <a:p>
            <a:pPr algn="ctr"/>
            <a:r>
              <a:rPr lang="en-AU" sz="1800" dirty="0" smtClean="0"/>
              <a:t>It had small horns on the side of its head but a large frill on the back of its head. </a:t>
            </a:r>
            <a:r>
              <a:rPr lang="en-AU" sz="1800" dirty="0"/>
              <a:t>W</a:t>
            </a:r>
            <a:r>
              <a:rPr lang="en-AU" sz="1800" dirty="0" smtClean="0"/>
              <a:t>hat could the frill have been used for?</a:t>
            </a:r>
          </a:p>
          <a:p>
            <a:pPr algn="ctr"/>
            <a:endParaRPr lang="en-AU" sz="1800" dirty="0"/>
          </a:p>
          <a:p>
            <a:pPr algn="ctr"/>
            <a:r>
              <a:rPr lang="en-AU" sz="1800" dirty="0"/>
              <a:t>What </a:t>
            </a:r>
            <a:r>
              <a:rPr lang="en-AU" sz="1800" dirty="0" smtClean="0"/>
              <a:t>problems could the head frill have solved?</a:t>
            </a:r>
            <a:endParaRPr lang="en-AU" sz="1800" dirty="0"/>
          </a:p>
        </p:txBody>
      </p:sp>
      <p:sp>
        <p:nvSpPr>
          <p:cNvPr id="5" name="TextBox 4"/>
          <p:cNvSpPr txBox="1"/>
          <p:nvPr/>
        </p:nvSpPr>
        <p:spPr>
          <a:xfrm>
            <a:off x="5148064" y="5948125"/>
            <a:ext cx="3654308" cy="217179"/>
          </a:xfrm>
          <a:prstGeom prst="rect">
            <a:avLst/>
          </a:prstGeom>
          <a:noFill/>
        </p:spPr>
        <p:txBody>
          <a:bodyPr wrap="square" rtlCol="0">
            <a:spAutoFit/>
          </a:bodyPr>
          <a:lstStyle/>
          <a:p>
            <a:pPr algn="r"/>
            <a:r>
              <a:rPr lang="en-AU" sz="800" dirty="0">
                <a:latin typeface="+mn-lt"/>
              </a:rPr>
              <a:t>With thanks to Melbourne Museum for the image </a:t>
            </a:r>
            <a:r>
              <a:rPr lang="en-AU" sz="800" dirty="0" smtClean="0">
                <a:latin typeface="+mn-lt"/>
              </a:rPr>
              <a:t>of </a:t>
            </a:r>
            <a:r>
              <a:rPr lang="en-AU" sz="800" i="1" dirty="0" smtClean="0">
                <a:latin typeface="+mn-lt"/>
              </a:rPr>
              <a:t>Protoceratops</a:t>
            </a:r>
            <a:endParaRPr lang="en-AU" sz="800" i="1" dirty="0">
              <a:latin typeface="+mn-lt"/>
            </a:endParaRPr>
          </a:p>
        </p:txBody>
      </p:sp>
    </p:spTree>
    <p:extLst>
      <p:ext uri="{BB962C8B-B14F-4D97-AF65-F5344CB8AC3E}">
        <p14:creationId xmlns:p14="http://schemas.microsoft.com/office/powerpoint/2010/main" val="25015406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496944" cy="875184"/>
          </a:xfrm>
        </p:spPr>
        <p:txBody>
          <a:bodyPr/>
          <a:lstStyle/>
          <a:p>
            <a:r>
              <a:rPr lang="en-AU" sz="3600" i="1" dirty="0" smtClean="0"/>
              <a:t>Protoceratops</a:t>
            </a:r>
            <a:r>
              <a:rPr lang="en-AU" sz="3600" dirty="0" smtClean="0"/>
              <a:t>: structure and function</a:t>
            </a:r>
            <a:endParaRPr lang="en-AU" sz="3600" dirty="0"/>
          </a:p>
        </p:txBody>
      </p:sp>
      <p:sp>
        <p:nvSpPr>
          <p:cNvPr id="3" name="Content Placeholder 2"/>
          <p:cNvSpPr>
            <a:spLocks noGrp="1"/>
          </p:cNvSpPr>
          <p:nvPr>
            <p:ph idx="1"/>
          </p:nvPr>
        </p:nvSpPr>
        <p:spPr>
          <a:xfrm>
            <a:off x="539552" y="1268760"/>
            <a:ext cx="8208912" cy="4536504"/>
          </a:xfrm>
        </p:spPr>
        <p:txBody>
          <a:bodyPr/>
          <a:lstStyle/>
          <a:p>
            <a:pPr>
              <a:buFont typeface="Arial" panose="020B0604020202020204" pitchFamily="34" charset="0"/>
              <a:buChar char="•"/>
            </a:pPr>
            <a:r>
              <a:rPr lang="en-AU" sz="2000" dirty="0" smtClean="0"/>
              <a:t>Herbivore</a:t>
            </a:r>
            <a:endParaRPr lang="en-AU" sz="2000" dirty="0"/>
          </a:p>
          <a:p>
            <a:pPr>
              <a:buFont typeface="Arial" panose="020B0604020202020204" pitchFamily="34" charset="0"/>
              <a:buChar char="•"/>
            </a:pPr>
            <a:r>
              <a:rPr lang="en-AU" sz="2000" dirty="0" smtClean="0"/>
              <a:t>2 metres long (including tail)</a:t>
            </a:r>
          </a:p>
          <a:p>
            <a:pPr>
              <a:buFont typeface="Arial" panose="020B0604020202020204" pitchFamily="34" charset="0"/>
              <a:buChar char="•"/>
            </a:pPr>
            <a:r>
              <a:rPr lang="en-AU" sz="2000" dirty="0" smtClean="0"/>
              <a:t>About the size of a sheep</a:t>
            </a:r>
          </a:p>
          <a:p>
            <a:pPr>
              <a:buFont typeface="Arial" panose="020B0604020202020204" pitchFamily="34" charset="0"/>
              <a:buChar char="•"/>
            </a:pPr>
            <a:r>
              <a:rPr lang="en-AU" sz="2000" dirty="0" smtClean="0"/>
              <a:t>Small horns</a:t>
            </a:r>
          </a:p>
          <a:p>
            <a:pPr>
              <a:buFont typeface="Arial" panose="020B0604020202020204" pitchFamily="34" charset="0"/>
              <a:buChar char="•"/>
            </a:pPr>
            <a:r>
              <a:rPr lang="en-AU" sz="2000" dirty="0" smtClean="0"/>
              <a:t>Frill on the back of its head, larger in males than in females – possibly involved in courtship; possibly useful for dinosaurs to recognise own species; possibly used to establish social dominance in herd</a:t>
            </a:r>
          </a:p>
          <a:p>
            <a:pPr>
              <a:buFont typeface="Arial" panose="020B0604020202020204" pitchFamily="34" charset="0"/>
              <a:buChar char="•"/>
            </a:pPr>
            <a:r>
              <a:rPr lang="en-AU" sz="2000" dirty="0"/>
              <a:t>H</a:t>
            </a:r>
            <a:r>
              <a:rPr lang="en-AU" sz="2000" dirty="0" smtClean="0"/>
              <a:t>undreds of fossils found in Central Asia; lived in groups on edges of lakes and rivers </a:t>
            </a:r>
          </a:p>
          <a:p>
            <a:pPr>
              <a:buFont typeface="Arial" panose="020B0604020202020204" pitchFamily="34" charset="0"/>
              <a:buChar char="•"/>
            </a:pPr>
            <a:r>
              <a:rPr lang="en-AU" sz="2000" dirty="0"/>
              <a:t>F</a:t>
            </a:r>
            <a:r>
              <a:rPr lang="en-AU" sz="2000" dirty="0" smtClean="0"/>
              <a:t>ossils include eggs and nests, newly hatched, teenagers and male and female adults  </a:t>
            </a:r>
          </a:p>
          <a:p>
            <a:pPr>
              <a:buFont typeface="Arial" panose="020B0604020202020204" pitchFamily="34" charset="0"/>
              <a:buChar char="•"/>
            </a:pPr>
            <a:r>
              <a:rPr lang="en-AU" sz="2000" dirty="0" smtClean="0"/>
              <a:t>Head of young dinosaurs large in comparison to body (like other animals, including humans)</a:t>
            </a:r>
          </a:p>
          <a:p>
            <a:endParaRPr lang="en-AU" sz="2400" dirty="0" smtClean="0"/>
          </a:p>
          <a:p>
            <a:endParaRPr lang="en-AU" dirty="0"/>
          </a:p>
        </p:txBody>
      </p:sp>
    </p:spTree>
    <p:extLst>
      <p:ext uri="{BB962C8B-B14F-4D97-AF65-F5344CB8AC3E}">
        <p14:creationId xmlns:p14="http://schemas.microsoft.com/office/powerpoint/2010/main" val="1993609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title="Table, including Feature, Your preference, Why? and Sketch columns"/>
          <p:cNvGraphicFramePr>
            <a:graphicFrameLocks noGrp="1"/>
          </p:cNvGraphicFramePr>
          <p:nvPr>
            <p:ph idx="1"/>
            <p:extLst>
              <p:ext uri="{D42A27DB-BD31-4B8C-83A1-F6EECF244321}">
                <p14:modId xmlns:p14="http://schemas.microsoft.com/office/powerpoint/2010/main" val="947266575"/>
              </p:ext>
            </p:extLst>
          </p:nvPr>
        </p:nvGraphicFramePr>
        <p:xfrm>
          <a:off x="107504" y="44625"/>
          <a:ext cx="8928992" cy="6141765"/>
        </p:xfrm>
        <a:graphic>
          <a:graphicData uri="http://schemas.openxmlformats.org/drawingml/2006/table">
            <a:tbl>
              <a:tblPr firstRow="1" firstCol="1" bandRow="1">
                <a:tableStyleId>{5C22544A-7EE6-4342-B048-85BDC9FD1C3A}</a:tableStyleId>
              </a:tblPr>
              <a:tblGrid>
                <a:gridCol w="5534499">
                  <a:extLst>
                    <a:ext uri="{9D8B030D-6E8A-4147-A177-3AD203B41FA5}">
                      <a16:colId xmlns:a16="http://schemas.microsoft.com/office/drawing/2014/main" val="20000"/>
                    </a:ext>
                  </a:extLst>
                </a:gridCol>
                <a:gridCol w="1810317">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tblGrid>
              <a:tr h="282918">
                <a:tc gridSpan="4">
                  <a:txBody>
                    <a:bodyPr/>
                    <a:lstStyle/>
                    <a:p>
                      <a:pPr algn="ctr">
                        <a:lnSpc>
                          <a:spcPct val="115000"/>
                        </a:lnSpc>
                        <a:spcAft>
                          <a:spcPts val="0"/>
                        </a:spcAft>
                      </a:pPr>
                      <a:r>
                        <a:rPr lang="en-AU" sz="800" dirty="0">
                          <a:effectLst/>
                        </a:rPr>
                        <a:t>                         </a:t>
                      </a:r>
                      <a:r>
                        <a:rPr lang="en-AU" sz="2800" dirty="0" smtClean="0">
                          <a:effectLst/>
                        </a:rPr>
                        <a:t>Designing the features of your dinosaur                      </a:t>
                      </a:r>
                      <a:endParaRPr lang="en-AU" sz="2800" dirty="0">
                        <a:effectLst/>
                        <a:latin typeface="Calibri"/>
                        <a:ea typeface="SimSun"/>
                        <a:cs typeface="Times New Roman"/>
                      </a:endParaRPr>
                    </a:p>
                  </a:txBody>
                  <a:tcPr marL="32850" marR="32850" marT="0" marB="0"/>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282918">
                <a:tc>
                  <a:txBody>
                    <a:bodyPr/>
                    <a:lstStyle/>
                    <a:p>
                      <a:pPr>
                        <a:lnSpc>
                          <a:spcPct val="115000"/>
                        </a:lnSpc>
                        <a:spcAft>
                          <a:spcPts val="0"/>
                        </a:spcAft>
                      </a:pPr>
                      <a:r>
                        <a:rPr lang="en-AU" sz="1600" dirty="0" smtClean="0">
                          <a:solidFill>
                            <a:schemeClr val="tx1"/>
                          </a:solidFill>
                          <a:effectLst/>
                        </a:rPr>
                        <a:t> Feature</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en-AU" sz="1600" b="1" kern="1200" dirty="0">
                          <a:solidFill>
                            <a:schemeClr val="tx1"/>
                          </a:solidFill>
                          <a:effectLst/>
                          <a:latin typeface="+mn-lt"/>
                          <a:ea typeface="+mn-ea"/>
                          <a:cs typeface="+mn-cs"/>
                        </a:rPr>
                        <a:t>Your preference</a:t>
                      </a: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en-AU" sz="1600" b="1" kern="1200" dirty="0">
                          <a:solidFill>
                            <a:schemeClr val="tx1"/>
                          </a:solidFill>
                          <a:effectLst/>
                          <a:latin typeface="+mn-lt"/>
                          <a:ea typeface="+mn-ea"/>
                          <a:cs typeface="+mn-cs"/>
                        </a:rPr>
                        <a:t>Why?</a:t>
                      </a: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en-AU" sz="1600" b="1" kern="1200" dirty="0">
                          <a:solidFill>
                            <a:schemeClr val="tx1"/>
                          </a:solidFill>
                          <a:effectLst/>
                          <a:latin typeface="+mn-lt"/>
                          <a:ea typeface="+mn-ea"/>
                          <a:cs typeface="+mn-cs"/>
                        </a:rPr>
                        <a:t> </a:t>
                      </a:r>
                      <a:r>
                        <a:rPr lang="en-AU" sz="1600" b="1" kern="1200" dirty="0" smtClean="0">
                          <a:solidFill>
                            <a:schemeClr val="tx1"/>
                          </a:solidFill>
                          <a:effectLst/>
                          <a:latin typeface="+mn-lt"/>
                          <a:ea typeface="+mn-ea"/>
                          <a:cs typeface="+mn-cs"/>
                        </a:rPr>
                        <a:t>Sketch</a:t>
                      </a:r>
                      <a:endParaRPr lang="en-AU" sz="1600" b="1" kern="1200" dirty="0">
                        <a:solidFill>
                          <a:schemeClr val="tx1"/>
                        </a:solidFill>
                        <a:effectLst/>
                        <a:latin typeface="+mn-lt"/>
                        <a:ea typeface="+mn-ea"/>
                        <a:cs typeface="+mn-cs"/>
                      </a:endParaRPr>
                    </a:p>
                  </a:txBody>
                  <a:tcPr marL="32850" marR="3285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347661">
                <a:tc>
                  <a:txBody>
                    <a:bodyPr/>
                    <a:lstStyle/>
                    <a:p>
                      <a:pPr>
                        <a:lnSpc>
                          <a:spcPct val="115000"/>
                        </a:lnSpc>
                        <a:spcAft>
                          <a:spcPts val="0"/>
                        </a:spcAft>
                      </a:pPr>
                      <a:r>
                        <a:rPr lang="en-AU" sz="1600" dirty="0" smtClean="0">
                          <a:solidFill>
                            <a:schemeClr val="tx1"/>
                          </a:solidFill>
                          <a:effectLst/>
                        </a:rPr>
                        <a:t>  Lives on land or in the air</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7661">
                <a:tc>
                  <a:txBody>
                    <a:bodyPr/>
                    <a:lstStyle/>
                    <a:p>
                      <a:pPr>
                        <a:lnSpc>
                          <a:spcPct val="115000"/>
                        </a:lnSpc>
                        <a:spcAft>
                          <a:spcPts val="0"/>
                        </a:spcAft>
                      </a:pPr>
                      <a:r>
                        <a:rPr lang="en-AU" sz="1600" dirty="0" smtClean="0">
                          <a:solidFill>
                            <a:schemeClr val="tx1"/>
                          </a:solidFill>
                          <a:effectLst/>
                        </a:rPr>
                        <a:t>  Preferred climate/weather</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85354">
                <a:tc>
                  <a:txBody>
                    <a:bodyPr/>
                    <a:lstStyle/>
                    <a:p>
                      <a:pPr>
                        <a:lnSpc>
                          <a:spcPct val="115000"/>
                        </a:lnSpc>
                        <a:spcAft>
                          <a:spcPts val="0"/>
                        </a:spcAft>
                      </a:pPr>
                      <a:r>
                        <a:rPr lang="en-AU" sz="1600" dirty="0" smtClean="0">
                          <a:solidFill>
                            <a:schemeClr val="tx1"/>
                          </a:solidFill>
                          <a:effectLst/>
                        </a:rPr>
                        <a:t>  Food choice (</a:t>
                      </a:r>
                      <a:r>
                        <a:rPr lang="en-AU" sz="1600" dirty="0">
                          <a:solidFill>
                            <a:schemeClr val="tx1"/>
                          </a:solidFill>
                          <a:effectLst/>
                        </a:rPr>
                        <a:t>meat, vegetarian, vegan, </a:t>
                      </a:r>
                      <a:r>
                        <a:rPr lang="en-AU" sz="1600" dirty="0" smtClean="0">
                          <a:solidFill>
                            <a:schemeClr val="tx1"/>
                          </a:solidFill>
                          <a:effectLst/>
                        </a:rPr>
                        <a:t>gluten-free,</a:t>
                      </a:r>
                      <a:r>
                        <a:rPr lang="en-AU" sz="1600" baseline="0" dirty="0" smtClean="0">
                          <a:solidFill>
                            <a:schemeClr val="tx1"/>
                          </a:solidFill>
                          <a:effectLst/>
                        </a:rPr>
                        <a:t> </a:t>
                      </a:r>
                    </a:p>
                    <a:p>
                      <a:pPr>
                        <a:lnSpc>
                          <a:spcPct val="115000"/>
                        </a:lnSpc>
                        <a:spcAft>
                          <a:spcPts val="0"/>
                        </a:spcAft>
                      </a:pPr>
                      <a:r>
                        <a:rPr lang="en-AU" sz="1600" baseline="0" dirty="0" smtClean="0">
                          <a:solidFill>
                            <a:schemeClr val="tx1"/>
                          </a:solidFill>
                          <a:effectLst/>
                        </a:rPr>
                        <a:t>  </a:t>
                      </a:r>
                      <a:r>
                        <a:rPr lang="en-AU" sz="1600" dirty="0" smtClean="0">
                          <a:solidFill>
                            <a:schemeClr val="tx1"/>
                          </a:solidFill>
                          <a:effectLst/>
                        </a:rPr>
                        <a:t>FODMAP,</a:t>
                      </a:r>
                      <a:r>
                        <a:rPr lang="en-AU" sz="1600" baseline="0" dirty="0" smtClean="0">
                          <a:solidFill>
                            <a:schemeClr val="tx1"/>
                          </a:solidFill>
                          <a:effectLst/>
                        </a:rPr>
                        <a:t> </a:t>
                      </a:r>
                      <a:r>
                        <a:rPr lang="en-AU" sz="1600" dirty="0" smtClean="0">
                          <a:solidFill>
                            <a:schemeClr val="tx1"/>
                          </a:solidFill>
                          <a:effectLst/>
                        </a:rPr>
                        <a:t>everything</a:t>
                      </a:r>
                      <a:r>
                        <a:rPr lang="en-AU" sz="1600" dirty="0">
                          <a:solidFill>
                            <a:schemeClr val="tx1"/>
                          </a:solidFill>
                          <a:effectLst/>
                        </a:rPr>
                        <a:t>)</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1060">
                <a:tc>
                  <a:txBody>
                    <a:bodyPr/>
                    <a:lstStyle/>
                    <a:p>
                      <a:pPr>
                        <a:lnSpc>
                          <a:spcPct val="115000"/>
                        </a:lnSpc>
                        <a:spcAft>
                          <a:spcPts val="0"/>
                        </a:spcAft>
                      </a:pPr>
                      <a:r>
                        <a:rPr lang="en-AU" sz="1600" dirty="0" smtClean="0">
                          <a:solidFill>
                            <a:schemeClr val="tx1"/>
                          </a:solidFill>
                          <a:effectLst/>
                        </a:rPr>
                        <a:t>  Size (</a:t>
                      </a:r>
                      <a:r>
                        <a:rPr lang="en-AU" sz="1600" dirty="0">
                          <a:solidFill>
                            <a:schemeClr val="tx1"/>
                          </a:solidFill>
                          <a:effectLst/>
                        </a:rPr>
                        <a:t>large, </a:t>
                      </a:r>
                      <a:r>
                        <a:rPr lang="en-AU" sz="1600" dirty="0" smtClean="0">
                          <a:solidFill>
                            <a:schemeClr val="tx1"/>
                          </a:solidFill>
                          <a:effectLst/>
                        </a:rPr>
                        <a:t>medium, </a:t>
                      </a:r>
                      <a:r>
                        <a:rPr lang="en-AU" sz="1600" dirty="0">
                          <a:solidFill>
                            <a:schemeClr val="tx1"/>
                          </a:solidFill>
                          <a:effectLst/>
                        </a:rPr>
                        <a:t>small)</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82918">
                <a:tc>
                  <a:txBody>
                    <a:bodyPr/>
                    <a:lstStyle/>
                    <a:p>
                      <a:pPr>
                        <a:lnSpc>
                          <a:spcPct val="115000"/>
                        </a:lnSpc>
                        <a:spcAft>
                          <a:spcPts val="0"/>
                        </a:spcAft>
                      </a:pPr>
                      <a:r>
                        <a:rPr lang="en-AU" sz="1600" dirty="0" smtClean="0">
                          <a:solidFill>
                            <a:schemeClr val="tx1"/>
                          </a:solidFill>
                          <a:effectLst/>
                        </a:rPr>
                        <a:t>  Colour</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85354">
                <a:tc>
                  <a:txBody>
                    <a:bodyPr/>
                    <a:lstStyle/>
                    <a:p>
                      <a:pPr>
                        <a:lnSpc>
                          <a:spcPct val="115000"/>
                        </a:lnSpc>
                        <a:spcAft>
                          <a:spcPts val="0"/>
                        </a:spcAft>
                      </a:pPr>
                      <a:r>
                        <a:rPr lang="en-AU" sz="1600" dirty="0" smtClean="0">
                          <a:solidFill>
                            <a:schemeClr val="tx1"/>
                          </a:solidFill>
                          <a:effectLst/>
                        </a:rPr>
                        <a:t>  Walking pattern  (</a:t>
                      </a:r>
                      <a:r>
                        <a:rPr lang="en-AU" sz="1600" dirty="0">
                          <a:solidFill>
                            <a:schemeClr val="tx1"/>
                          </a:solidFill>
                          <a:effectLst/>
                        </a:rPr>
                        <a:t>o</a:t>
                      </a:r>
                      <a:r>
                        <a:rPr lang="en-AU" sz="1600" dirty="0" smtClean="0">
                          <a:solidFill>
                            <a:schemeClr val="tx1"/>
                          </a:solidFill>
                          <a:effectLst/>
                        </a:rPr>
                        <a:t>n </a:t>
                      </a:r>
                      <a:r>
                        <a:rPr lang="en-AU" sz="1600" dirty="0">
                          <a:solidFill>
                            <a:schemeClr val="tx1"/>
                          </a:solidFill>
                          <a:effectLst/>
                        </a:rPr>
                        <a:t>two or four </a:t>
                      </a:r>
                      <a:r>
                        <a:rPr lang="en-AU" sz="1600" dirty="0" smtClean="0">
                          <a:solidFill>
                            <a:schemeClr val="tx1"/>
                          </a:solidFill>
                          <a:effectLst/>
                        </a:rPr>
                        <a:t>legs; </a:t>
                      </a:r>
                      <a:r>
                        <a:rPr lang="en-AU" sz="1600" dirty="0">
                          <a:solidFill>
                            <a:schemeClr val="tx1"/>
                          </a:solidFill>
                          <a:effectLst/>
                        </a:rPr>
                        <a:t>f</a:t>
                      </a:r>
                      <a:r>
                        <a:rPr lang="en-AU" sz="1600" dirty="0" smtClean="0">
                          <a:solidFill>
                            <a:schemeClr val="tx1"/>
                          </a:solidFill>
                          <a:effectLst/>
                        </a:rPr>
                        <a:t>ast </a:t>
                      </a:r>
                      <a:r>
                        <a:rPr lang="en-AU" sz="1600" dirty="0">
                          <a:solidFill>
                            <a:schemeClr val="tx1"/>
                          </a:solidFill>
                          <a:effectLst/>
                        </a:rPr>
                        <a:t>or </a:t>
                      </a:r>
                      <a:r>
                        <a:rPr lang="en-AU" sz="1600" dirty="0" smtClean="0">
                          <a:solidFill>
                            <a:schemeClr val="tx1"/>
                          </a:solidFill>
                          <a:effectLst/>
                        </a:rPr>
                        <a:t>slow; long</a:t>
                      </a:r>
                      <a:r>
                        <a:rPr lang="en-AU" sz="1600" baseline="0" dirty="0" smtClean="0">
                          <a:solidFill>
                            <a:schemeClr val="tx1"/>
                          </a:solidFill>
                          <a:effectLst/>
                        </a:rPr>
                        <a:t> </a:t>
                      </a:r>
                    </a:p>
                    <a:p>
                      <a:pPr>
                        <a:lnSpc>
                          <a:spcPct val="115000"/>
                        </a:lnSpc>
                        <a:spcAft>
                          <a:spcPts val="0"/>
                        </a:spcAft>
                      </a:pPr>
                      <a:r>
                        <a:rPr lang="en-AU" sz="1600" baseline="0" dirty="0" smtClean="0">
                          <a:solidFill>
                            <a:schemeClr val="tx1"/>
                          </a:solidFill>
                          <a:effectLst/>
                        </a:rPr>
                        <a:t>  or </a:t>
                      </a:r>
                      <a:r>
                        <a:rPr lang="en-AU" sz="1600" dirty="0" smtClean="0">
                          <a:solidFill>
                            <a:schemeClr val="tx1"/>
                          </a:solidFill>
                          <a:effectLst/>
                        </a:rPr>
                        <a:t>short steps;</a:t>
                      </a:r>
                      <a:r>
                        <a:rPr lang="en-AU" sz="1600" baseline="0" dirty="0" smtClean="0">
                          <a:solidFill>
                            <a:schemeClr val="tx1"/>
                          </a:solidFill>
                          <a:effectLst/>
                        </a:rPr>
                        <a:t> h</a:t>
                      </a:r>
                      <a:r>
                        <a:rPr lang="en-AU" sz="1600" dirty="0" smtClean="0">
                          <a:solidFill>
                            <a:schemeClr val="tx1"/>
                          </a:solidFill>
                          <a:effectLst/>
                        </a:rPr>
                        <a:t>opping,</a:t>
                      </a:r>
                      <a:r>
                        <a:rPr lang="en-AU" sz="1600" baseline="0" dirty="0" smtClean="0">
                          <a:solidFill>
                            <a:schemeClr val="tx1"/>
                          </a:solidFill>
                          <a:effectLst/>
                        </a:rPr>
                        <a:t> </a:t>
                      </a:r>
                      <a:r>
                        <a:rPr lang="en-AU" sz="1600" dirty="0" smtClean="0">
                          <a:solidFill>
                            <a:schemeClr val="tx1"/>
                          </a:solidFill>
                          <a:effectLst/>
                        </a:rPr>
                        <a:t>jumping</a:t>
                      </a:r>
                      <a:r>
                        <a:rPr lang="en-AU" sz="1600" baseline="0" dirty="0" smtClean="0">
                          <a:solidFill>
                            <a:schemeClr val="tx1"/>
                          </a:solidFill>
                          <a:effectLst/>
                        </a:rPr>
                        <a:t> or </a:t>
                      </a:r>
                      <a:r>
                        <a:rPr lang="en-AU" sz="1600" dirty="0" smtClean="0">
                          <a:solidFill>
                            <a:schemeClr val="tx1"/>
                          </a:solidFill>
                          <a:effectLst/>
                        </a:rPr>
                        <a:t>striding)</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2272">
                <a:tc>
                  <a:txBody>
                    <a:bodyPr/>
                    <a:lstStyle/>
                    <a:p>
                      <a:pPr>
                        <a:lnSpc>
                          <a:spcPct val="115000"/>
                        </a:lnSpc>
                        <a:spcAft>
                          <a:spcPts val="0"/>
                        </a:spcAft>
                      </a:pPr>
                      <a:r>
                        <a:rPr lang="en-AU" sz="1600" dirty="0" smtClean="0">
                          <a:solidFill>
                            <a:schemeClr val="tx1"/>
                          </a:solidFill>
                          <a:effectLst/>
                        </a:rPr>
                        <a:t>  Leg </a:t>
                      </a:r>
                      <a:r>
                        <a:rPr lang="en-AU" sz="1600" dirty="0">
                          <a:solidFill>
                            <a:schemeClr val="tx1"/>
                          </a:solidFill>
                          <a:effectLst/>
                        </a:rPr>
                        <a:t>description (</a:t>
                      </a:r>
                      <a:r>
                        <a:rPr lang="en-AU" sz="1600" dirty="0" smtClean="0">
                          <a:solidFill>
                            <a:schemeClr val="tx1"/>
                          </a:solidFill>
                          <a:effectLst/>
                        </a:rPr>
                        <a:t>long</a:t>
                      </a:r>
                      <a:r>
                        <a:rPr lang="en-AU" sz="1600" baseline="0" dirty="0" smtClean="0">
                          <a:solidFill>
                            <a:schemeClr val="tx1"/>
                          </a:solidFill>
                          <a:effectLst/>
                        </a:rPr>
                        <a:t> or </a:t>
                      </a:r>
                      <a:r>
                        <a:rPr lang="en-AU" sz="1600" dirty="0" smtClean="0">
                          <a:solidFill>
                            <a:schemeClr val="tx1"/>
                          </a:solidFill>
                          <a:effectLst/>
                        </a:rPr>
                        <a:t>short</a:t>
                      </a:r>
                      <a:r>
                        <a:rPr lang="en-AU" sz="1600" dirty="0">
                          <a:solidFill>
                            <a:schemeClr val="tx1"/>
                          </a:solidFill>
                          <a:effectLst/>
                        </a:rPr>
                        <a:t>;</a:t>
                      </a:r>
                      <a:r>
                        <a:rPr lang="en-AU" sz="1600" dirty="0" smtClean="0">
                          <a:solidFill>
                            <a:schemeClr val="tx1"/>
                          </a:solidFill>
                          <a:effectLst/>
                        </a:rPr>
                        <a:t> slim,</a:t>
                      </a:r>
                      <a:r>
                        <a:rPr lang="en-AU" sz="1600" baseline="0" dirty="0" smtClean="0">
                          <a:solidFill>
                            <a:schemeClr val="tx1"/>
                          </a:solidFill>
                          <a:effectLst/>
                        </a:rPr>
                        <a:t> </a:t>
                      </a:r>
                      <a:r>
                        <a:rPr lang="en-AU" sz="1600" dirty="0" smtClean="0">
                          <a:solidFill>
                            <a:schemeClr val="tx1"/>
                          </a:solidFill>
                          <a:effectLst/>
                        </a:rPr>
                        <a:t>solid</a:t>
                      </a:r>
                      <a:r>
                        <a:rPr lang="en-AU" sz="1600" baseline="0" dirty="0" smtClean="0">
                          <a:solidFill>
                            <a:schemeClr val="tx1"/>
                          </a:solidFill>
                          <a:effectLst/>
                        </a:rPr>
                        <a:t> or </a:t>
                      </a:r>
                      <a:r>
                        <a:rPr lang="en-AU" sz="1600" dirty="0" smtClean="0">
                          <a:solidFill>
                            <a:schemeClr val="tx1"/>
                          </a:solidFill>
                          <a:effectLst/>
                        </a:rPr>
                        <a:t>powerful</a:t>
                      </a:r>
                      <a:r>
                        <a:rPr lang="en-AU" sz="1600" dirty="0">
                          <a:solidFill>
                            <a:schemeClr val="tx1"/>
                          </a:solidFill>
                          <a:effectLst/>
                        </a:rPr>
                        <a:t>)</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1256">
                <a:tc>
                  <a:txBody>
                    <a:bodyPr/>
                    <a:lstStyle/>
                    <a:p>
                      <a:pPr>
                        <a:lnSpc>
                          <a:spcPct val="115000"/>
                        </a:lnSpc>
                        <a:spcAft>
                          <a:spcPts val="0"/>
                        </a:spcAft>
                      </a:pPr>
                      <a:r>
                        <a:rPr lang="en-AU" sz="1600" dirty="0" smtClean="0">
                          <a:solidFill>
                            <a:schemeClr val="tx1"/>
                          </a:solidFill>
                          <a:effectLst/>
                        </a:rPr>
                        <a:t>  Type </a:t>
                      </a:r>
                      <a:r>
                        <a:rPr lang="en-AU" sz="1600" dirty="0">
                          <a:solidFill>
                            <a:schemeClr val="tx1"/>
                          </a:solidFill>
                          <a:effectLst/>
                        </a:rPr>
                        <a:t>of feet </a:t>
                      </a:r>
                      <a:r>
                        <a:rPr lang="en-AU" sz="1600" dirty="0" smtClean="0">
                          <a:solidFill>
                            <a:schemeClr val="tx1"/>
                          </a:solidFill>
                          <a:effectLst/>
                        </a:rPr>
                        <a:t>(bird-like</a:t>
                      </a:r>
                      <a:r>
                        <a:rPr lang="en-AU" sz="1600" baseline="0" dirty="0" smtClean="0">
                          <a:solidFill>
                            <a:schemeClr val="tx1"/>
                          </a:solidFill>
                          <a:effectLst/>
                        </a:rPr>
                        <a:t>, </a:t>
                      </a:r>
                      <a:r>
                        <a:rPr lang="en-AU" sz="1600" dirty="0" smtClean="0">
                          <a:solidFill>
                            <a:schemeClr val="tx1"/>
                          </a:solidFill>
                          <a:effectLst/>
                        </a:rPr>
                        <a:t>lizard-like,</a:t>
                      </a:r>
                      <a:r>
                        <a:rPr lang="en-AU" sz="1600" baseline="0" dirty="0" smtClean="0">
                          <a:solidFill>
                            <a:schemeClr val="tx1"/>
                          </a:solidFill>
                          <a:effectLst/>
                        </a:rPr>
                        <a:t> </a:t>
                      </a:r>
                      <a:r>
                        <a:rPr lang="en-AU" sz="1600" dirty="0" smtClean="0">
                          <a:solidFill>
                            <a:schemeClr val="tx1"/>
                          </a:solidFill>
                          <a:effectLst/>
                        </a:rPr>
                        <a:t>number </a:t>
                      </a:r>
                      <a:r>
                        <a:rPr lang="en-AU" sz="1600" dirty="0">
                          <a:solidFill>
                            <a:schemeClr val="tx1"/>
                          </a:solidFill>
                          <a:effectLst/>
                        </a:rPr>
                        <a:t>of </a:t>
                      </a:r>
                      <a:r>
                        <a:rPr lang="en-AU" sz="1600" dirty="0" smtClean="0">
                          <a:solidFill>
                            <a:schemeClr val="tx1"/>
                          </a:solidFill>
                          <a:effectLst/>
                        </a:rPr>
                        <a:t>toes)</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82918">
                <a:tc>
                  <a:txBody>
                    <a:bodyPr/>
                    <a:lstStyle/>
                    <a:p>
                      <a:pPr>
                        <a:lnSpc>
                          <a:spcPct val="115000"/>
                        </a:lnSpc>
                        <a:spcAft>
                          <a:spcPts val="0"/>
                        </a:spcAft>
                      </a:pPr>
                      <a:r>
                        <a:rPr lang="en-AU" sz="1600" dirty="0" smtClean="0">
                          <a:solidFill>
                            <a:schemeClr val="tx1"/>
                          </a:solidFill>
                          <a:effectLst/>
                        </a:rPr>
                        <a:t>  Number </a:t>
                      </a:r>
                      <a:r>
                        <a:rPr lang="en-AU" sz="1600" dirty="0">
                          <a:solidFill>
                            <a:schemeClr val="tx1"/>
                          </a:solidFill>
                          <a:effectLst/>
                        </a:rPr>
                        <a:t>of arms</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10412">
                <a:tc>
                  <a:txBody>
                    <a:bodyPr/>
                    <a:lstStyle/>
                    <a:p>
                      <a:pPr>
                        <a:lnSpc>
                          <a:spcPct val="115000"/>
                        </a:lnSpc>
                        <a:spcAft>
                          <a:spcPts val="0"/>
                        </a:spcAft>
                      </a:pPr>
                      <a:r>
                        <a:rPr lang="en-AU" sz="1600" dirty="0" smtClean="0">
                          <a:solidFill>
                            <a:schemeClr val="tx1"/>
                          </a:solidFill>
                          <a:effectLst/>
                        </a:rPr>
                        <a:t>  Arm </a:t>
                      </a:r>
                      <a:r>
                        <a:rPr lang="en-AU" sz="1600" dirty="0">
                          <a:solidFill>
                            <a:schemeClr val="tx1"/>
                          </a:solidFill>
                          <a:effectLst/>
                        </a:rPr>
                        <a:t>description (</a:t>
                      </a:r>
                      <a:r>
                        <a:rPr lang="en-AU" sz="1600" dirty="0" smtClean="0">
                          <a:solidFill>
                            <a:schemeClr val="tx1"/>
                          </a:solidFill>
                          <a:effectLst/>
                        </a:rPr>
                        <a:t>long</a:t>
                      </a:r>
                      <a:r>
                        <a:rPr lang="en-AU" sz="1600" baseline="0" dirty="0" smtClean="0">
                          <a:solidFill>
                            <a:schemeClr val="tx1"/>
                          </a:solidFill>
                          <a:effectLst/>
                        </a:rPr>
                        <a:t> or </a:t>
                      </a:r>
                      <a:r>
                        <a:rPr lang="en-AU" sz="1600" dirty="0" smtClean="0">
                          <a:solidFill>
                            <a:schemeClr val="tx1"/>
                          </a:solidFill>
                          <a:effectLst/>
                        </a:rPr>
                        <a:t>short;</a:t>
                      </a:r>
                      <a:r>
                        <a:rPr lang="en-AU" sz="1600" baseline="0" dirty="0" smtClean="0">
                          <a:solidFill>
                            <a:schemeClr val="tx1"/>
                          </a:solidFill>
                          <a:effectLst/>
                        </a:rPr>
                        <a:t> </a:t>
                      </a:r>
                      <a:r>
                        <a:rPr lang="en-AU" sz="1600" dirty="0" smtClean="0">
                          <a:solidFill>
                            <a:schemeClr val="tx1"/>
                          </a:solidFill>
                          <a:effectLst/>
                        </a:rPr>
                        <a:t>thin</a:t>
                      </a:r>
                      <a:r>
                        <a:rPr lang="en-AU" sz="1600" baseline="0" dirty="0" smtClean="0">
                          <a:solidFill>
                            <a:schemeClr val="tx1"/>
                          </a:solidFill>
                          <a:effectLst/>
                        </a:rPr>
                        <a:t> or </a:t>
                      </a:r>
                      <a:r>
                        <a:rPr lang="en-AU" sz="1600" dirty="0" smtClean="0">
                          <a:solidFill>
                            <a:schemeClr val="tx1"/>
                          </a:solidFill>
                          <a:effectLst/>
                        </a:rPr>
                        <a:t>thick</a:t>
                      </a:r>
                      <a:r>
                        <a:rPr lang="en-AU" sz="1600" dirty="0">
                          <a:solidFill>
                            <a:schemeClr val="tx1"/>
                          </a:solidFill>
                          <a:effectLst/>
                        </a:rPr>
                        <a:t>)</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10412">
                <a:tc>
                  <a:txBody>
                    <a:bodyPr/>
                    <a:lstStyle/>
                    <a:p>
                      <a:pPr>
                        <a:lnSpc>
                          <a:spcPct val="115000"/>
                        </a:lnSpc>
                        <a:spcAft>
                          <a:spcPts val="0"/>
                        </a:spcAft>
                      </a:pPr>
                      <a:r>
                        <a:rPr lang="en-AU" sz="1600" dirty="0" smtClean="0">
                          <a:solidFill>
                            <a:schemeClr val="tx1"/>
                          </a:solidFill>
                          <a:effectLst/>
                        </a:rPr>
                        <a:t>  Head size </a:t>
                      </a:r>
                      <a:r>
                        <a:rPr lang="en-AU" sz="1600" dirty="0">
                          <a:solidFill>
                            <a:schemeClr val="tx1"/>
                          </a:solidFill>
                          <a:effectLst/>
                        </a:rPr>
                        <a:t>(</a:t>
                      </a:r>
                      <a:r>
                        <a:rPr lang="en-AU" sz="1600" dirty="0" smtClean="0">
                          <a:solidFill>
                            <a:schemeClr val="tx1"/>
                          </a:solidFill>
                          <a:effectLst/>
                        </a:rPr>
                        <a:t>large,</a:t>
                      </a:r>
                      <a:r>
                        <a:rPr lang="en-AU" sz="1600" baseline="0" dirty="0" smtClean="0">
                          <a:solidFill>
                            <a:schemeClr val="tx1"/>
                          </a:solidFill>
                          <a:effectLst/>
                        </a:rPr>
                        <a:t> </a:t>
                      </a:r>
                      <a:r>
                        <a:rPr lang="en-AU" sz="1600" dirty="0" smtClean="0">
                          <a:solidFill>
                            <a:schemeClr val="tx1"/>
                          </a:solidFill>
                          <a:effectLst/>
                        </a:rPr>
                        <a:t>medium,</a:t>
                      </a:r>
                      <a:r>
                        <a:rPr lang="en-AU" sz="1600" baseline="0" dirty="0" smtClean="0">
                          <a:solidFill>
                            <a:schemeClr val="tx1"/>
                          </a:solidFill>
                          <a:effectLst/>
                        </a:rPr>
                        <a:t> </a:t>
                      </a:r>
                      <a:r>
                        <a:rPr lang="en-AU" sz="1600" dirty="0" smtClean="0">
                          <a:solidFill>
                            <a:schemeClr val="tx1"/>
                          </a:solidFill>
                          <a:effectLst/>
                        </a:rPr>
                        <a:t>small</a:t>
                      </a:r>
                      <a:r>
                        <a:rPr lang="en-AU" sz="1600" dirty="0">
                          <a:solidFill>
                            <a:schemeClr val="tx1"/>
                          </a:solidFill>
                          <a:effectLst/>
                        </a:rPr>
                        <a:t>)</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11060">
                <a:tc>
                  <a:txBody>
                    <a:bodyPr/>
                    <a:lstStyle/>
                    <a:p>
                      <a:pPr>
                        <a:lnSpc>
                          <a:spcPct val="115000"/>
                        </a:lnSpc>
                        <a:spcAft>
                          <a:spcPts val="0"/>
                        </a:spcAft>
                      </a:pPr>
                      <a:r>
                        <a:rPr lang="en-AU" sz="1600" dirty="0" smtClean="0">
                          <a:solidFill>
                            <a:schemeClr val="tx1"/>
                          </a:solidFill>
                          <a:effectLst/>
                        </a:rPr>
                        <a:t>  Head features (horns,</a:t>
                      </a:r>
                      <a:r>
                        <a:rPr lang="en-AU" sz="1600" baseline="0" dirty="0" smtClean="0">
                          <a:solidFill>
                            <a:schemeClr val="tx1"/>
                          </a:solidFill>
                          <a:effectLst/>
                        </a:rPr>
                        <a:t> </a:t>
                      </a:r>
                      <a:r>
                        <a:rPr lang="en-AU" sz="1600" dirty="0" smtClean="0">
                          <a:solidFill>
                            <a:schemeClr val="tx1"/>
                          </a:solidFill>
                          <a:effectLst/>
                        </a:rPr>
                        <a:t>frills</a:t>
                      </a:r>
                      <a:r>
                        <a:rPr lang="en-AU" sz="1600" dirty="0">
                          <a:solidFill>
                            <a:schemeClr val="tx1"/>
                          </a:solidFill>
                          <a:effectLst/>
                        </a:rPr>
                        <a:t>,</a:t>
                      </a:r>
                      <a:r>
                        <a:rPr lang="en-AU" sz="1600" dirty="0" smtClean="0">
                          <a:solidFill>
                            <a:schemeClr val="tx1"/>
                          </a:solidFill>
                          <a:effectLst/>
                        </a:rPr>
                        <a:t> </a:t>
                      </a:r>
                      <a:r>
                        <a:rPr lang="en-AU" sz="1600" dirty="0">
                          <a:solidFill>
                            <a:schemeClr val="tx1"/>
                          </a:solidFill>
                          <a:effectLst/>
                        </a:rPr>
                        <a:t>spikes)</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11060">
                <a:tc>
                  <a:txBody>
                    <a:bodyPr/>
                    <a:lstStyle/>
                    <a:p>
                      <a:pPr>
                        <a:lnSpc>
                          <a:spcPct val="115000"/>
                        </a:lnSpc>
                        <a:spcAft>
                          <a:spcPts val="0"/>
                        </a:spcAft>
                      </a:pPr>
                      <a:r>
                        <a:rPr lang="en-AU" sz="1600" dirty="0" smtClean="0">
                          <a:solidFill>
                            <a:schemeClr val="tx1"/>
                          </a:solidFill>
                          <a:effectLst/>
                        </a:rPr>
                        <a:t>  Body covering (feathers,</a:t>
                      </a:r>
                      <a:r>
                        <a:rPr lang="en-AU" sz="1600" baseline="0" dirty="0" smtClean="0">
                          <a:solidFill>
                            <a:schemeClr val="tx1"/>
                          </a:solidFill>
                          <a:effectLst/>
                        </a:rPr>
                        <a:t> </a:t>
                      </a:r>
                      <a:r>
                        <a:rPr lang="en-AU" sz="1600" dirty="0" smtClean="0">
                          <a:solidFill>
                            <a:schemeClr val="tx1"/>
                          </a:solidFill>
                          <a:effectLst/>
                        </a:rPr>
                        <a:t>fur,</a:t>
                      </a:r>
                      <a:r>
                        <a:rPr lang="en-AU" sz="1600" baseline="0" dirty="0" smtClean="0">
                          <a:solidFill>
                            <a:schemeClr val="tx1"/>
                          </a:solidFill>
                          <a:effectLst/>
                        </a:rPr>
                        <a:t> </a:t>
                      </a:r>
                      <a:r>
                        <a:rPr lang="en-AU" sz="1600" dirty="0" smtClean="0">
                          <a:solidFill>
                            <a:schemeClr val="tx1"/>
                          </a:solidFill>
                          <a:effectLst/>
                        </a:rPr>
                        <a:t>skin</a:t>
                      </a:r>
                      <a:r>
                        <a:rPr lang="en-AU" sz="1600" dirty="0">
                          <a:solidFill>
                            <a:schemeClr val="tx1"/>
                          </a:solidFill>
                          <a:effectLst/>
                        </a:rPr>
                        <a:t>)</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11060">
                <a:tc>
                  <a:txBody>
                    <a:bodyPr/>
                    <a:lstStyle/>
                    <a:p>
                      <a:pPr>
                        <a:lnSpc>
                          <a:spcPct val="115000"/>
                        </a:lnSpc>
                        <a:spcAft>
                          <a:spcPts val="0"/>
                        </a:spcAft>
                      </a:pPr>
                      <a:r>
                        <a:rPr lang="en-AU" sz="1600" dirty="0" smtClean="0">
                          <a:solidFill>
                            <a:schemeClr val="tx1"/>
                          </a:solidFill>
                          <a:effectLst/>
                        </a:rPr>
                        <a:t>  Body </a:t>
                      </a:r>
                      <a:r>
                        <a:rPr lang="en-AU" sz="1600" dirty="0">
                          <a:solidFill>
                            <a:schemeClr val="tx1"/>
                          </a:solidFill>
                          <a:effectLst/>
                        </a:rPr>
                        <a:t>features </a:t>
                      </a:r>
                      <a:r>
                        <a:rPr lang="en-AU" sz="1600" dirty="0" smtClean="0">
                          <a:solidFill>
                            <a:schemeClr val="tx1"/>
                          </a:solidFill>
                          <a:effectLst/>
                        </a:rPr>
                        <a:t> (spikes,</a:t>
                      </a:r>
                      <a:r>
                        <a:rPr lang="en-AU" sz="1600" baseline="0" dirty="0" smtClean="0">
                          <a:solidFill>
                            <a:schemeClr val="tx1"/>
                          </a:solidFill>
                          <a:effectLst/>
                        </a:rPr>
                        <a:t> </a:t>
                      </a:r>
                      <a:r>
                        <a:rPr lang="en-AU" sz="1600" dirty="0" smtClean="0">
                          <a:solidFill>
                            <a:schemeClr val="tx1"/>
                          </a:solidFill>
                          <a:effectLst/>
                        </a:rPr>
                        <a:t>frills</a:t>
                      </a:r>
                      <a:r>
                        <a:rPr lang="en-AU" sz="1600" dirty="0">
                          <a:solidFill>
                            <a:schemeClr val="tx1"/>
                          </a:solidFill>
                          <a:effectLst/>
                        </a:rPr>
                        <a:t>)</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7661">
                <a:tc>
                  <a:txBody>
                    <a:bodyPr/>
                    <a:lstStyle/>
                    <a:p>
                      <a:pPr>
                        <a:lnSpc>
                          <a:spcPct val="115000"/>
                        </a:lnSpc>
                        <a:spcAft>
                          <a:spcPts val="0"/>
                        </a:spcAft>
                      </a:pPr>
                      <a:r>
                        <a:rPr lang="en-AU" sz="1600" dirty="0" smtClean="0">
                          <a:solidFill>
                            <a:schemeClr val="tx1"/>
                          </a:solidFill>
                          <a:effectLst/>
                        </a:rPr>
                        <a:t>  Other </a:t>
                      </a:r>
                      <a:r>
                        <a:rPr lang="en-AU" sz="1600" dirty="0">
                          <a:solidFill>
                            <a:schemeClr val="tx1"/>
                          </a:solidFill>
                          <a:effectLst/>
                        </a:rPr>
                        <a:t>special </a:t>
                      </a:r>
                      <a:r>
                        <a:rPr lang="en-AU" sz="1600" dirty="0" smtClean="0">
                          <a:solidFill>
                            <a:schemeClr val="tx1"/>
                          </a:solidFill>
                          <a:effectLst/>
                        </a:rPr>
                        <a:t>features</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AU" sz="1000" dirty="0">
                          <a:effectLst/>
                        </a:rPr>
                        <a:t> </a:t>
                      </a:r>
                      <a:endParaRPr lang="en-AU" sz="500" dirty="0">
                        <a:effectLst/>
                        <a:latin typeface="Calibri"/>
                        <a:ea typeface="SimSun"/>
                        <a:cs typeface="Times New Roman"/>
                      </a:endParaRPr>
                    </a:p>
                  </a:txBody>
                  <a:tcPr marL="32850" marR="328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31196592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title="Table, including Feature and Your preference columns"/>
          <p:cNvGraphicFramePr>
            <a:graphicFrameLocks noGrp="1"/>
          </p:cNvGraphicFramePr>
          <p:nvPr>
            <p:ph idx="1"/>
            <p:extLst>
              <p:ext uri="{D42A27DB-BD31-4B8C-83A1-F6EECF244321}">
                <p14:modId xmlns:p14="http://schemas.microsoft.com/office/powerpoint/2010/main" val="443653954"/>
              </p:ext>
            </p:extLst>
          </p:nvPr>
        </p:nvGraphicFramePr>
        <p:xfrm>
          <a:off x="107504" y="44621"/>
          <a:ext cx="8928992" cy="6165561"/>
        </p:xfrm>
        <a:graphic>
          <a:graphicData uri="http://schemas.openxmlformats.org/drawingml/2006/table">
            <a:tbl>
              <a:tblPr firstRow="1" firstCol="1" bandRow="1">
                <a:tableStyleId>{5C22544A-7EE6-4342-B048-85BDC9FD1C3A}</a:tableStyleId>
              </a:tblPr>
              <a:tblGrid>
                <a:gridCol w="5976664">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467477">
                <a:tc gridSpan="2">
                  <a:txBody>
                    <a:bodyPr/>
                    <a:lstStyle/>
                    <a:p>
                      <a:pPr algn="ctr">
                        <a:lnSpc>
                          <a:spcPct val="115000"/>
                        </a:lnSpc>
                        <a:spcAft>
                          <a:spcPts val="0"/>
                        </a:spcAft>
                      </a:pPr>
                      <a:r>
                        <a:rPr lang="en-AU" sz="800" dirty="0">
                          <a:effectLst/>
                        </a:rPr>
                        <a:t>                         </a:t>
                      </a:r>
                      <a:r>
                        <a:rPr lang="en-AU" sz="2800" dirty="0" smtClean="0">
                          <a:effectLst/>
                        </a:rPr>
                        <a:t>Designing the features of Mariasaurus                      </a:t>
                      </a:r>
                      <a:endParaRPr lang="en-AU" sz="2800" dirty="0">
                        <a:effectLst/>
                        <a:latin typeface="Calibri"/>
                        <a:ea typeface="SimSun"/>
                        <a:cs typeface="Times New Roman"/>
                      </a:endParaRPr>
                    </a:p>
                  </a:txBody>
                  <a:tcPr marL="32850" marR="32850" marT="0" marB="0"/>
                </a:tc>
                <a:tc hMerge="1">
                  <a:txBody>
                    <a:bodyPr/>
                    <a:lstStyle/>
                    <a:p>
                      <a:endParaRPr lang="en-AU"/>
                    </a:p>
                  </a:txBody>
                  <a:tcPr/>
                </a:tc>
                <a:extLst>
                  <a:ext uri="{0D108BD9-81ED-4DB2-BD59-A6C34878D82A}">
                    <a16:rowId xmlns:a16="http://schemas.microsoft.com/office/drawing/2014/main" val="10000"/>
                  </a:ext>
                </a:extLst>
              </a:tr>
              <a:tr h="267065">
                <a:tc>
                  <a:txBody>
                    <a:bodyPr/>
                    <a:lstStyle/>
                    <a:p>
                      <a:pPr>
                        <a:lnSpc>
                          <a:spcPct val="115000"/>
                        </a:lnSpc>
                        <a:spcAft>
                          <a:spcPts val="0"/>
                        </a:spcAft>
                      </a:pPr>
                      <a:r>
                        <a:rPr lang="en-AU" sz="1600" dirty="0" smtClean="0">
                          <a:solidFill>
                            <a:schemeClr val="tx1"/>
                          </a:solidFill>
                          <a:effectLst/>
                        </a:rPr>
                        <a:t> Feature</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en-AU" sz="1600" b="1" kern="1200" dirty="0">
                          <a:solidFill>
                            <a:schemeClr val="tx1"/>
                          </a:solidFill>
                          <a:effectLst/>
                          <a:latin typeface="+mn-lt"/>
                          <a:ea typeface="+mn-ea"/>
                          <a:cs typeface="+mn-cs"/>
                        </a:rPr>
                        <a:t>Your preference</a:t>
                      </a:r>
                    </a:p>
                  </a:txBody>
                  <a:tcPr marL="32850" marR="328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322886">
                <a:tc>
                  <a:txBody>
                    <a:bodyPr/>
                    <a:lstStyle/>
                    <a:p>
                      <a:pPr>
                        <a:lnSpc>
                          <a:spcPct val="115000"/>
                        </a:lnSpc>
                        <a:spcAft>
                          <a:spcPts val="0"/>
                        </a:spcAft>
                      </a:pPr>
                      <a:r>
                        <a:rPr lang="en-AU" sz="1600" dirty="0" smtClean="0">
                          <a:solidFill>
                            <a:schemeClr val="tx1"/>
                          </a:solidFill>
                          <a:effectLst/>
                        </a:rPr>
                        <a:t>  Lives on land or in the air</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AU" sz="1600" dirty="0">
                          <a:effectLst/>
                          <a:latin typeface="Lucida Calligraphy" panose="03010101010101010101" pitchFamily="66" charset="0"/>
                        </a:rPr>
                        <a:t> </a:t>
                      </a:r>
                      <a:r>
                        <a:rPr lang="en-AU" sz="1600" dirty="0" smtClean="0">
                          <a:effectLst/>
                          <a:latin typeface="Lucida Calligraphy" panose="03010101010101010101" pitchFamily="66" charset="0"/>
                        </a:rPr>
                        <a:t>air</a:t>
                      </a:r>
                      <a:endParaRPr lang="en-AU" sz="1600" dirty="0">
                        <a:effectLst/>
                        <a:latin typeface="Lucida Calligraphy" panose="03010101010101010101" pitchFamily="66" charset="0"/>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22886">
                <a:tc>
                  <a:txBody>
                    <a:bodyPr/>
                    <a:lstStyle/>
                    <a:p>
                      <a:pPr>
                        <a:lnSpc>
                          <a:spcPct val="115000"/>
                        </a:lnSpc>
                        <a:spcAft>
                          <a:spcPts val="0"/>
                        </a:spcAft>
                      </a:pPr>
                      <a:r>
                        <a:rPr lang="en-AU" sz="1600" dirty="0" smtClean="0">
                          <a:solidFill>
                            <a:schemeClr val="tx1"/>
                          </a:solidFill>
                          <a:effectLst/>
                        </a:rPr>
                        <a:t>  Preferred climate/weather</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AU" sz="1600" dirty="0" smtClean="0">
                          <a:effectLst/>
                          <a:latin typeface="Lucida Calligraphy" panose="03010101010101010101" pitchFamily="66" charset="0"/>
                        </a:rPr>
                        <a:t>warm</a:t>
                      </a:r>
                      <a:r>
                        <a:rPr lang="en-AU" sz="1600" dirty="0">
                          <a:effectLst/>
                          <a:latin typeface="Lucida Calligraphy" panose="03010101010101010101" pitchFamily="66" charset="0"/>
                        </a:rPr>
                        <a:t> </a:t>
                      </a:r>
                      <a:endParaRPr lang="en-AU" sz="1600" dirty="0">
                        <a:effectLst/>
                        <a:latin typeface="Lucida Calligraphy" panose="03010101010101010101" pitchFamily="66" charset="0"/>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52555">
                <a:tc>
                  <a:txBody>
                    <a:bodyPr/>
                    <a:lstStyle/>
                    <a:p>
                      <a:pPr>
                        <a:lnSpc>
                          <a:spcPct val="115000"/>
                        </a:lnSpc>
                        <a:spcAft>
                          <a:spcPts val="0"/>
                        </a:spcAft>
                      </a:pPr>
                      <a:r>
                        <a:rPr lang="en-AU" sz="1600" dirty="0" smtClean="0">
                          <a:solidFill>
                            <a:schemeClr val="tx1"/>
                          </a:solidFill>
                          <a:effectLst/>
                        </a:rPr>
                        <a:t>  Food choice (</a:t>
                      </a:r>
                      <a:r>
                        <a:rPr lang="en-AU" sz="1600" dirty="0">
                          <a:solidFill>
                            <a:schemeClr val="tx1"/>
                          </a:solidFill>
                          <a:effectLst/>
                        </a:rPr>
                        <a:t>meat, vegetarian, vegan, </a:t>
                      </a:r>
                      <a:r>
                        <a:rPr lang="en-AU" sz="1600" dirty="0" smtClean="0">
                          <a:solidFill>
                            <a:schemeClr val="tx1"/>
                          </a:solidFill>
                          <a:effectLst/>
                        </a:rPr>
                        <a:t>gluten-free,</a:t>
                      </a:r>
                      <a:r>
                        <a:rPr lang="en-AU" sz="1600" baseline="0" dirty="0" smtClean="0">
                          <a:solidFill>
                            <a:schemeClr val="tx1"/>
                          </a:solidFill>
                          <a:effectLst/>
                        </a:rPr>
                        <a:t> </a:t>
                      </a:r>
                    </a:p>
                    <a:p>
                      <a:pPr>
                        <a:lnSpc>
                          <a:spcPct val="115000"/>
                        </a:lnSpc>
                        <a:spcAft>
                          <a:spcPts val="0"/>
                        </a:spcAft>
                      </a:pPr>
                      <a:r>
                        <a:rPr lang="en-AU" sz="1600" baseline="0" dirty="0" smtClean="0">
                          <a:solidFill>
                            <a:schemeClr val="tx1"/>
                          </a:solidFill>
                          <a:effectLst/>
                        </a:rPr>
                        <a:t>  </a:t>
                      </a:r>
                      <a:r>
                        <a:rPr lang="en-AU" sz="1600" dirty="0" smtClean="0">
                          <a:solidFill>
                            <a:schemeClr val="tx1"/>
                          </a:solidFill>
                          <a:effectLst/>
                        </a:rPr>
                        <a:t>FODMAP,</a:t>
                      </a:r>
                      <a:r>
                        <a:rPr lang="en-AU" sz="1600" baseline="0" dirty="0" smtClean="0">
                          <a:solidFill>
                            <a:schemeClr val="tx1"/>
                          </a:solidFill>
                          <a:effectLst/>
                        </a:rPr>
                        <a:t> </a:t>
                      </a:r>
                      <a:r>
                        <a:rPr lang="en-AU" sz="1600" dirty="0" smtClean="0">
                          <a:solidFill>
                            <a:schemeClr val="tx1"/>
                          </a:solidFill>
                          <a:effectLst/>
                        </a:rPr>
                        <a:t>everything)</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AU" sz="1600" dirty="0" smtClean="0">
                          <a:effectLst/>
                          <a:latin typeface="Lucida Calligraphy" panose="03010101010101010101" pitchFamily="66" charset="0"/>
                        </a:rPr>
                        <a:t>meat</a:t>
                      </a:r>
                      <a:r>
                        <a:rPr lang="en-AU" sz="1600" dirty="0">
                          <a:effectLst/>
                          <a:latin typeface="Lucida Calligraphy" panose="03010101010101010101" pitchFamily="66" charset="0"/>
                        </a:rPr>
                        <a:t> </a:t>
                      </a:r>
                      <a:r>
                        <a:rPr lang="en-AU" sz="1600" dirty="0" smtClean="0">
                          <a:effectLst/>
                          <a:latin typeface="Lucida Calligraphy" panose="03010101010101010101" pitchFamily="66" charset="0"/>
                        </a:rPr>
                        <a:t>and</a:t>
                      </a:r>
                      <a:r>
                        <a:rPr lang="en-AU" sz="1600" baseline="0" dirty="0" smtClean="0">
                          <a:effectLst/>
                          <a:latin typeface="Lucida Calligraphy" panose="03010101010101010101" pitchFamily="66" charset="0"/>
                        </a:rPr>
                        <a:t> chocolate</a:t>
                      </a:r>
                      <a:endParaRPr lang="en-AU" sz="1600" dirty="0">
                        <a:effectLst/>
                        <a:latin typeface="Lucida Calligraphy" panose="03010101010101010101" pitchFamily="66" charset="0"/>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92987">
                <a:tc>
                  <a:txBody>
                    <a:bodyPr/>
                    <a:lstStyle/>
                    <a:p>
                      <a:pPr>
                        <a:lnSpc>
                          <a:spcPct val="115000"/>
                        </a:lnSpc>
                        <a:spcAft>
                          <a:spcPts val="0"/>
                        </a:spcAft>
                      </a:pPr>
                      <a:r>
                        <a:rPr lang="en-AU" sz="1600" dirty="0" smtClean="0">
                          <a:solidFill>
                            <a:schemeClr val="tx1"/>
                          </a:solidFill>
                          <a:effectLst/>
                        </a:rPr>
                        <a:t>  Size (</a:t>
                      </a:r>
                      <a:r>
                        <a:rPr lang="en-AU" sz="1600" dirty="0">
                          <a:solidFill>
                            <a:schemeClr val="tx1"/>
                          </a:solidFill>
                          <a:effectLst/>
                        </a:rPr>
                        <a:t>large, </a:t>
                      </a:r>
                      <a:r>
                        <a:rPr lang="en-AU" sz="1600" dirty="0" smtClean="0">
                          <a:solidFill>
                            <a:schemeClr val="tx1"/>
                          </a:solidFill>
                          <a:effectLst/>
                        </a:rPr>
                        <a:t>medium, </a:t>
                      </a:r>
                      <a:r>
                        <a:rPr lang="en-AU" sz="1600" dirty="0">
                          <a:solidFill>
                            <a:schemeClr val="tx1"/>
                          </a:solidFill>
                          <a:effectLst/>
                        </a:rPr>
                        <a:t>small)</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AU" sz="1600" dirty="0">
                          <a:effectLst/>
                          <a:latin typeface="Lucida Calligraphy" panose="03010101010101010101" pitchFamily="66" charset="0"/>
                        </a:rPr>
                        <a:t> </a:t>
                      </a:r>
                      <a:r>
                        <a:rPr lang="en-AU" sz="1600" dirty="0" smtClean="0">
                          <a:effectLst/>
                          <a:latin typeface="Lucida Calligraphy" panose="03010101010101010101" pitchFamily="66" charset="0"/>
                        </a:rPr>
                        <a:t>small</a:t>
                      </a:r>
                      <a:endParaRPr lang="en-AU" sz="1600" dirty="0">
                        <a:effectLst/>
                        <a:latin typeface="Lucida Calligraphy" panose="03010101010101010101" pitchFamily="66" charset="0"/>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2987">
                <a:tc>
                  <a:txBody>
                    <a:bodyPr/>
                    <a:lstStyle/>
                    <a:p>
                      <a:pPr>
                        <a:lnSpc>
                          <a:spcPct val="115000"/>
                        </a:lnSpc>
                        <a:spcAft>
                          <a:spcPts val="0"/>
                        </a:spcAft>
                      </a:pPr>
                      <a:r>
                        <a:rPr lang="en-AU" sz="1600" dirty="0" smtClean="0">
                          <a:solidFill>
                            <a:schemeClr val="tx1"/>
                          </a:solidFill>
                          <a:effectLst/>
                        </a:rPr>
                        <a:t>  Colour</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AU" sz="1600" dirty="0">
                          <a:effectLst/>
                          <a:latin typeface="Lucida Calligraphy" panose="03010101010101010101" pitchFamily="66" charset="0"/>
                        </a:rPr>
                        <a:t> </a:t>
                      </a:r>
                      <a:r>
                        <a:rPr lang="en-AU" sz="1600" dirty="0" smtClean="0">
                          <a:effectLst/>
                          <a:latin typeface="Lucida Calligraphy" panose="03010101010101010101" pitchFamily="66" charset="0"/>
                        </a:rPr>
                        <a:t>red and green</a:t>
                      </a:r>
                      <a:endParaRPr lang="en-AU" sz="1600" dirty="0">
                        <a:effectLst/>
                        <a:latin typeface="Lucida Calligraphy" panose="03010101010101010101" pitchFamily="66" charset="0"/>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85974">
                <a:tc>
                  <a:txBody>
                    <a:bodyPr/>
                    <a:lstStyle/>
                    <a:p>
                      <a:pPr>
                        <a:lnSpc>
                          <a:spcPct val="115000"/>
                        </a:lnSpc>
                        <a:spcAft>
                          <a:spcPts val="0"/>
                        </a:spcAft>
                      </a:pPr>
                      <a:r>
                        <a:rPr lang="en-AU" sz="1600" dirty="0" smtClean="0">
                          <a:solidFill>
                            <a:schemeClr val="tx1"/>
                          </a:solidFill>
                          <a:effectLst/>
                        </a:rPr>
                        <a:t>  Walking pattern  (</a:t>
                      </a:r>
                      <a:r>
                        <a:rPr lang="en-AU" sz="1600" dirty="0">
                          <a:solidFill>
                            <a:schemeClr val="tx1"/>
                          </a:solidFill>
                          <a:effectLst/>
                        </a:rPr>
                        <a:t>o</a:t>
                      </a:r>
                      <a:r>
                        <a:rPr lang="en-AU" sz="1600" dirty="0" smtClean="0">
                          <a:solidFill>
                            <a:schemeClr val="tx1"/>
                          </a:solidFill>
                          <a:effectLst/>
                        </a:rPr>
                        <a:t>n </a:t>
                      </a:r>
                      <a:r>
                        <a:rPr lang="en-AU" sz="1600" dirty="0">
                          <a:solidFill>
                            <a:schemeClr val="tx1"/>
                          </a:solidFill>
                          <a:effectLst/>
                        </a:rPr>
                        <a:t>two or four </a:t>
                      </a:r>
                      <a:r>
                        <a:rPr lang="en-AU" sz="1600" dirty="0" smtClean="0">
                          <a:solidFill>
                            <a:schemeClr val="tx1"/>
                          </a:solidFill>
                          <a:effectLst/>
                        </a:rPr>
                        <a:t>legs; </a:t>
                      </a:r>
                      <a:r>
                        <a:rPr lang="en-AU" sz="1600" dirty="0">
                          <a:solidFill>
                            <a:schemeClr val="tx1"/>
                          </a:solidFill>
                          <a:effectLst/>
                        </a:rPr>
                        <a:t>f</a:t>
                      </a:r>
                      <a:r>
                        <a:rPr lang="en-AU" sz="1600" dirty="0" smtClean="0">
                          <a:solidFill>
                            <a:schemeClr val="tx1"/>
                          </a:solidFill>
                          <a:effectLst/>
                        </a:rPr>
                        <a:t>ast </a:t>
                      </a:r>
                      <a:r>
                        <a:rPr lang="en-AU" sz="1600" dirty="0">
                          <a:solidFill>
                            <a:schemeClr val="tx1"/>
                          </a:solidFill>
                          <a:effectLst/>
                        </a:rPr>
                        <a:t>or </a:t>
                      </a:r>
                      <a:r>
                        <a:rPr lang="en-AU" sz="1600" dirty="0" smtClean="0">
                          <a:solidFill>
                            <a:schemeClr val="tx1"/>
                          </a:solidFill>
                          <a:effectLst/>
                        </a:rPr>
                        <a:t>slow;</a:t>
                      </a:r>
                      <a:r>
                        <a:rPr lang="en-AU" sz="1600" baseline="0" dirty="0" smtClean="0">
                          <a:solidFill>
                            <a:schemeClr val="tx1"/>
                          </a:solidFill>
                          <a:effectLst/>
                        </a:rPr>
                        <a:t> </a:t>
                      </a:r>
                      <a:br>
                        <a:rPr lang="en-AU" sz="1600" baseline="0" dirty="0" smtClean="0">
                          <a:solidFill>
                            <a:schemeClr val="tx1"/>
                          </a:solidFill>
                          <a:effectLst/>
                        </a:rPr>
                      </a:br>
                      <a:r>
                        <a:rPr lang="en-AU" sz="1600" baseline="0" dirty="0" smtClean="0">
                          <a:solidFill>
                            <a:schemeClr val="tx1"/>
                          </a:solidFill>
                          <a:effectLst/>
                        </a:rPr>
                        <a:t>  </a:t>
                      </a:r>
                      <a:r>
                        <a:rPr lang="en-AU" sz="1600" dirty="0" smtClean="0">
                          <a:solidFill>
                            <a:schemeClr val="tx1"/>
                          </a:solidFill>
                          <a:effectLst/>
                        </a:rPr>
                        <a:t>long</a:t>
                      </a:r>
                      <a:r>
                        <a:rPr lang="en-AU" sz="1600" baseline="0" dirty="0" smtClean="0">
                          <a:solidFill>
                            <a:schemeClr val="tx1"/>
                          </a:solidFill>
                          <a:effectLst/>
                        </a:rPr>
                        <a:t> or </a:t>
                      </a:r>
                      <a:r>
                        <a:rPr lang="en-AU" sz="1600" dirty="0" smtClean="0">
                          <a:solidFill>
                            <a:schemeClr val="tx1"/>
                          </a:solidFill>
                          <a:effectLst/>
                        </a:rPr>
                        <a:t>short steps;</a:t>
                      </a:r>
                      <a:r>
                        <a:rPr lang="en-AU" sz="1600" baseline="0" dirty="0" smtClean="0">
                          <a:solidFill>
                            <a:schemeClr val="tx1"/>
                          </a:solidFill>
                          <a:effectLst/>
                        </a:rPr>
                        <a:t> h</a:t>
                      </a:r>
                      <a:r>
                        <a:rPr lang="en-AU" sz="1600" dirty="0" smtClean="0">
                          <a:solidFill>
                            <a:schemeClr val="tx1"/>
                          </a:solidFill>
                          <a:effectLst/>
                        </a:rPr>
                        <a:t>opping,</a:t>
                      </a:r>
                      <a:r>
                        <a:rPr lang="en-AU" sz="1600" baseline="0" dirty="0" smtClean="0">
                          <a:solidFill>
                            <a:schemeClr val="tx1"/>
                          </a:solidFill>
                          <a:effectLst/>
                        </a:rPr>
                        <a:t> </a:t>
                      </a:r>
                      <a:r>
                        <a:rPr lang="en-AU" sz="1600" dirty="0" smtClean="0">
                          <a:solidFill>
                            <a:schemeClr val="tx1"/>
                          </a:solidFill>
                          <a:effectLst/>
                        </a:rPr>
                        <a:t>jumping</a:t>
                      </a:r>
                      <a:r>
                        <a:rPr lang="en-AU" sz="1600" baseline="0" dirty="0" smtClean="0">
                          <a:solidFill>
                            <a:schemeClr val="tx1"/>
                          </a:solidFill>
                          <a:effectLst/>
                        </a:rPr>
                        <a:t> or </a:t>
                      </a:r>
                      <a:r>
                        <a:rPr lang="en-AU" sz="1600" dirty="0" smtClean="0">
                          <a:solidFill>
                            <a:schemeClr val="tx1"/>
                          </a:solidFill>
                          <a:effectLst/>
                        </a:rPr>
                        <a:t>striding)</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AU" sz="1600" dirty="0">
                          <a:effectLst/>
                          <a:latin typeface="Lucida Calligraphy" panose="03010101010101010101" pitchFamily="66" charset="0"/>
                        </a:rPr>
                        <a:t> </a:t>
                      </a:r>
                      <a:r>
                        <a:rPr lang="en-AU" sz="1600" dirty="0" smtClean="0">
                          <a:effectLst/>
                          <a:latin typeface="Lucida Calligraphy" panose="03010101010101010101" pitchFamily="66" charset="0"/>
                        </a:rPr>
                        <a:t>two legs,</a:t>
                      </a:r>
                      <a:r>
                        <a:rPr lang="en-AU" sz="1600" baseline="0" dirty="0" smtClean="0">
                          <a:effectLst/>
                          <a:latin typeface="Lucida Calligraphy" panose="03010101010101010101" pitchFamily="66" charset="0"/>
                        </a:rPr>
                        <a:t> </a:t>
                      </a:r>
                      <a:r>
                        <a:rPr lang="en-AU" sz="1600" dirty="0" smtClean="0">
                          <a:effectLst/>
                          <a:latin typeface="Lucida Calligraphy" panose="03010101010101010101" pitchFamily="66" charset="0"/>
                        </a:rPr>
                        <a:t>fast,</a:t>
                      </a:r>
                      <a:r>
                        <a:rPr lang="en-AU" sz="1600" baseline="0" dirty="0" smtClean="0">
                          <a:effectLst/>
                          <a:latin typeface="Lucida Calligraphy" panose="03010101010101010101" pitchFamily="66" charset="0"/>
                        </a:rPr>
                        <a:t> jumping</a:t>
                      </a:r>
                      <a:endParaRPr lang="en-AU" sz="1600" dirty="0">
                        <a:effectLst/>
                        <a:latin typeface="Lucida Calligraphy" panose="03010101010101010101" pitchFamily="66" charset="0"/>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27168">
                <a:tc>
                  <a:txBody>
                    <a:bodyPr/>
                    <a:lstStyle/>
                    <a:p>
                      <a:pPr>
                        <a:lnSpc>
                          <a:spcPct val="115000"/>
                        </a:lnSpc>
                        <a:spcAft>
                          <a:spcPts val="0"/>
                        </a:spcAft>
                      </a:pPr>
                      <a:r>
                        <a:rPr lang="en-AU" sz="1600" dirty="0" smtClean="0">
                          <a:solidFill>
                            <a:schemeClr val="tx1"/>
                          </a:solidFill>
                          <a:effectLst/>
                        </a:rPr>
                        <a:t>  Leg </a:t>
                      </a:r>
                      <a:r>
                        <a:rPr lang="en-AU" sz="1600" dirty="0">
                          <a:solidFill>
                            <a:schemeClr val="tx1"/>
                          </a:solidFill>
                          <a:effectLst/>
                        </a:rPr>
                        <a:t>description (</a:t>
                      </a:r>
                      <a:r>
                        <a:rPr lang="en-AU" sz="1600" dirty="0" smtClean="0">
                          <a:solidFill>
                            <a:schemeClr val="tx1"/>
                          </a:solidFill>
                          <a:effectLst/>
                        </a:rPr>
                        <a:t>long</a:t>
                      </a:r>
                      <a:r>
                        <a:rPr lang="en-AU" sz="1600" baseline="0" dirty="0" smtClean="0">
                          <a:solidFill>
                            <a:schemeClr val="tx1"/>
                          </a:solidFill>
                          <a:effectLst/>
                        </a:rPr>
                        <a:t> or </a:t>
                      </a:r>
                      <a:r>
                        <a:rPr lang="en-AU" sz="1600" dirty="0" smtClean="0">
                          <a:solidFill>
                            <a:schemeClr val="tx1"/>
                          </a:solidFill>
                          <a:effectLst/>
                        </a:rPr>
                        <a:t>short</a:t>
                      </a:r>
                      <a:r>
                        <a:rPr lang="en-AU" sz="1600" dirty="0">
                          <a:solidFill>
                            <a:schemeClr val="tx1"/>
                          </a:solidFill>
                          <a:effectLst/>
                        </a:rPr>
                        <a:t>;</a:t>
                      </a:r>
                      <a:r>
                        <a:rPr lang="en-AU" sz="1600" dirty="0" smtClean="0">
                          <a:solidFill>
                            <a:schemeClr val="tx1"/>
                          </a:solidFill>
                          <a:effectLst/>
                        </a:rPr>
                        <a:t> slim,</a:t>
                      </a:r>
                      <a:r>
                        <a:rPr lang="en-AU" sz="1600" baseline="0" dirty="0" smtClean="0">
                          <a:solidFill>
                            <a:schemeClr val="tx1"/>
                          </a:solidFill>
                          <a:effectLst/>
                        </a:rPr>
                        <a:t> </a:t>
                      </a:r>
                      <a:r>
                        <a:rPr lang="en-AU" sz="1600" dirty="0" smtClean="0">
                          <a:solidFill>
                            <a:schemeClr val="tx1"/>
                          </a:solidFill>
                          <a:effectLst/>
                        </a:rPr>
                        <a:t>solid</a:t>
                      </a:r>
                      <a:r>
                        <a:rPr lang="en-AU" sz="1600" baseline="0" dirty="0" smtClean="0">
                          <a:solidFill>
                            <a:schemeClr val="tx1"/>
                          </a:solidFill>
                          <a:effectLst/>
                        </a:rPr>
                        <a:t> or </a:t>
                      </a:r>
                      <a:r>
                        <a:rPr lang="en-AU" sz="1600" dirty="0" smtClean="0">
                          <a:solidFill>
                            <a:schemeClr val="tx1"/>
                          </a:solidFill>
                          <a:effectLst/>
                        </a:rPr>
                        <a:t>powerful</a:t>
                      </a:r>
                      <a:r>
                        <a:rPr lang="en-AU" sz="1600" dirty="0">
                          <a:solidFill>
                            <a:schemeClr val="tx1"/>
                          </a:solidFill>
                          <a:effectLst/>
                        </a:rPr>
                        <a:t>)</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AU" sz="1600" dirty="0" smtClean="0">
                          <a:effectLst/>
                          <a:latin typeface="Lucida Calligraphy" panose="03010101010101010101" pitchFamily="66" charset="0"/>
                        </a:rPr>
                        <a:t>springy</a:t>
                      </a:r>
                      <a:r>
                        <a:rPr lang="en-AU" sz="1600" dirty="0">
                          <a:effectLst/>
                          <a:latin typeface="Lucida Calligraphy" panose="03010101010101010101" pitchFamily="66" charset="0"/>
                        </a:rPr>
                        <a:t> </a:t>
                      </a:r>
                      <a:endParaRPr lang="en-AU" sz="1600" dirty="0">
                        <a:effectLst/>
                        <a:latin typeface="Lucida Calligraphy" panose="03010101010101010101" pitchFamily="66" charset="0"/>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44801">
                <a:tc>
                  <a:txBody>
                    <a:bodyPr/>
                    <a:lstStyle/>
                    <a:p>
                      <a:pPr>
                        <a:lnSpc>
                          <a:spcPct val="115000"/>
                        </a:lnSpc>
                        <a:spcAft>
                          <a:spcPts val="0"/>
                        </a:spcAft>
                      </a:pPr>
                      <a:r>
                        <a:rPr lang="en-AU" sz="1600" dirty="0" smtClean="0">
                          <a:solidFill>
                            <a:schemeClr val="tx1"/>
                          </a:solidFill>
                          <a:effectLst/>
                        </a:rPr>
                        <a:t>  Type </a:t>
                      </a:r>
                      <a:r>
                        <a:rPr lang="en-AU" sz="1600" dirty="0">
                          <a:solidFill>
                            <a:schemeClr val="tx1"/>
                          </a:solidFill>
                          <a:effectLst/>
                        </a:rPr>
                        <a:t>of feet </a:t>
                      </a:r>
                      <a:r>
                        <a:rPr lang="en-AU" sz="1600" dirty="0" smtClean="0">
                          <a:solidFill>
                            <a:schemeClr val="tx1"/>
                          </a:solidFill>
                          <a:effectLst/>
                        </a:rPr>
                        <a:t>(bird-like</a:t>
                      </a:r>
                      <a:r>
                        <a:rPr lang="en-AU" sz="1600" baseline="0" dirty="0" smtClean="0">
                          <a:solidFill>
                            <a:schemeClr val="tx1"/>
                          </a:solidFill>
                          <a:effectLst/>
                        </a:rPr>
                        <a:t>, </a:t>
                      </a:r>
                      <a:r>
                        <a:rPr lang="en-AU" sz="1600" dirty="0" smtClean="0">
                          <a:solidFill>
                            <a:schemeClr val="tx1"/>
                          </a:solidFill>
                          <a:effectLst/>
                        </a:rPr>
                        <a:t>lizard-like,</a:t>
                      </a:r>
                      <a:r>
                        <a:rPr lang="en-AU" sz="1600" baseline="0" dirty="0" smtClean="0">
                          <a:solidFill>
                            <a:schemeClr val="tx1"/>
                          </a:solidFill>
                          <a:effectLst/>
                        </a:rPr>
                        <a:t> </a:t>
                      </a:r>
                      <a:r>
                        <a:rPr lang="en-AU" sz="1600" dirty="0" smtClean="0">
                          <a:solidFill>
                            <a:schemeClr val="tx1"/>
                          </a:solidFill>
                          <a:effectLst/>
                        </a:rPr>
                        <a:t>number </a:t>
                      </a:r>
                      <a:r>
                        <a:rPr lang="en-AU" sz="1600" dirty="0">
                          <a:solidFill>
                            <a:schemeClr val="tx1"/>
                          </a:solidFill>
                          <a:effectLst/>
                        </a:rPr>
                        <a:t>of </a:t>
                      </a:r>
                      <a:r>
                        <a:rPr lang="en-AU" sz="1600" dirty="0" smtClean="0">
                          <a:solidFill>
                            <a:schemeClr val="tx1"/>
                          </a:solidFill>
                          <a:effectLst/>
                        </a:rPr>
                        <a:t>toes)</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AU" sz="1600" dirty="0">
                          <a:effectLst/>
                          <a:latin typeface="Lucida Calligraphy" panose="03010101010101010101" pitchFamily="66" charset="0"/>
                        </a:rPr>
                        <a:t> </a:t>
                      </a:r>
                      <a:r>
                        <a:rPr lang="en-AU" sz="1600" dirty="0" smtClean="0">
                          <a:effectLst/>
                          <a:latin typeface="Lucida Calligraphy" panose="03010101010101010101" pitchFamily="66" charset="0"/>
                        </a:rPr>
                        <a:t>bird-like</a:t>
                      </a:r>
                      <a:endParaRPr lang="en-AU" sz="1600" dirty="0">
                        <a:effectLst/>
                        <a:latin typeface="Lucida Calligraphy" panose="03010101010101010101" pitchFamily="66" charset="0"/>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92987">
                <a:tc>
                  <a:txBody>
                    <a:bodyPr/>
                    <a:lstStyle/>
                    <a:p>
                      <a:pPr>
                        <a:lnSpc>
                          <a:spcPct val="115000"/>
                        </a:lnSpc>
                        <a:spcAft>
                          <a:spcPts val="0"/>
                        </a:spcAft>
                      </a:pPr>
                      <a:r>
                        <a:rPr lang="en-AU" sz="1600" dirty="0" smtClean="0">
                          <a:solidFill>
                            <a:schemeClr val="tx1"/>
                          </a:solidFill>
                          <a:effectLst/>
                        </a:rPr>
                        <a:t>  Number </a:t>
                      </a:r>
                      <a:r>
                        <a:rPr lang="en-AU" sz="1600" dirty="0">
                          <a:solidFill>
                            <a:schemeClr val="tx1"/>
                          </a:solidFill>
                          <a:effectLst/>
                        </a:rPr>
                        <a:t>of arms</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AU" sz="1600" dirty="0">
                          <a:effectLst/>
                          <a:latin typeface="Lucida Calligraphy" panose="03010101010101010101" pitchFamily="66" charset="0"/>
                        </a:rPr>
                        <a:t> </a:t>
                      </a:r>
                      <a:r>
                        <a:rPr lang="en-AU" sz="1600" dirty="0" smtClean="0">
                          <a:effectLst/>
                          <a:latin typeface="Lucida Calligraphy" panose="03010101010101010101" pitchFamily="66" charset="0"/>
                        </a:rPr>
                        <a:t>2</a:t>
                      </a:r>
                      <a:endParaRPr lang="en-AU" sz="1600" dirty="0">
                        <a:effectLst/>
                        <a:latin typeface="Lucida Calligraphy" panose="03010101010101010101" pitchFamily="66" charset="0"/>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92987">
                <a:tc>
                  <a:txBody>
                    <a:bodyPr/>
                    <a:lstStyle/>
                    <a:p>
                      <a:pPr>
                        <a:lnSpc>
                          <a:spcPct val="115000"/>
                        </a:lnSpc>
                        <a:spcAft>
                          <a:spcPts val="0"/>
                        </a:spcAft>
                      </a:pPr>
                      <a:r>
                        <a:rPr lang="en-AU" sz="1600" dirty="0" smtClean="0">
                          <a:solidFill>
                            <a:schemeClr val="tx1"/>
                          </a:solidFill>
                          <a:effectLst/>
                        </a:rPr>
                        <a:t>  Arm </a:t>
                      </a:r>
                      <a:r>
                        <a:rPr lang="en-AU" sz="1600" dirty="0">
                          <a:solidFill>
                            <a:schemeClr val="tx1"/>
                          </a:solidFill>
                          <a:effectLst/>
                        </a:rPr>
                        <a:t>description (</a:t>
                      </a:r>
                      <a:r>
                        <a:rPr lang="en-AU" sz="1600" dirty="0" smtClean="0">
                          <a:solidFill>
                            <a:schemeClr val="tx1"/>
                          </a:solidFill>
                          <a:effectLst/>
                        </a:rPr>
                        <a:t>long</a:t>
                      </a:r>
                      <a:r>
                        <a:rPr lang="en-AU" sz="1600" baseline="0" dirty="0" smtClean="0">
                          <a:solidFill>
                            <a:schemeClr val="tx1"/>
                          </a:solidFill>
                          <a:effectLst/>
                        </a:rPr>
                        <a:t> or </a:t>
                      </a:r>
                      <a:r>
                        <a:rPr lang="en-AU" sz="1600" dirty="0" smtClean="0">
                          <a:solidFill>
                            <a:schemeClr val="tx1"/>
                          </a:solidFill>
                          <a:effectLst/>
                        </a:rPr>
                        <a:t>short;</a:t>
                      </a:r>
                      <a:r>
                        <a:rPr lang="en-AU" sz="1600" baseline="0" dirty="0" smtClean="0">
                          <a:solidFill>
                            <a:schemeClr val="tx1"/>
                          </a:solidFill>
                          <a:effectLst/>
                        </a:rPr>
                        <a:t> </a:t>
                      </a:r>
                      <a:r>
                        <a:rPr lang="en-AU" sz="1600" dirty="0" smtClean="0">
                          <a:solidFill>
                            <a:schemeClr val="tx1"/>
                          </a:solidFill>
                          <a:effectLst/>
                        </a:rPr>
                        <a:t>thin</a:t>
                      </a:r>
                      <a:r>
                        <a:rPr lang="en-AU" sz="1600" baseline="0" dirty="0" smtClean="0">
                          <a:solidFill>
                            <a:schemeClr val="tx1"/>
                          </a:solidFill>
                          <a:effectLst/>
                        </a:rPr>
                        <a:t> or </a:t>
                      </a:r>
                      <a:r>
                        <a:rPr lang="en-AU" sz="1600" dirty="0" smtClean="0">
                          <a:solidFill>
                            <a:schemeClr val="tx1"/>
                          </a:solidFill>
                          <a:effectLst/>
                        </a:rPr>
                        <a:t>thick</a:t>
                      </a:r>
                      <a:r>
                        <a:rPr lang="en-AU" sz="1600" dirty="0">
                          <a:solidFill>
                            <a:schemeClr val="tx1"/>
                          </a:solidFill>
                          <a:effectLst/>
                        </a:rPr>
                        <a:t>)</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AU" sz="1600" dirty="0" smtClean="0">
                          <a:effectLst/>
                          <a:latin typeface="Lucida Calligraphy" panose="03010101010101010101" pitchFamily="66" charset="0"/>
                        </a:rPr>
                        <a:t>Short, thin</a:t>
                      </a:r>
                      <a:r>
                        <a:rPr lang="en-AU" sz="1600" dirty="0">
                          <a:effectLst/>
                          <a:latin typeface="Lucida Calligraphy" panose="03010101010101010101" pitchFamily="66" charset="0"/>
                        </a:rPr>
                        <a:t> </a:t>
                      </a:r>
                      <a:endParaRPr lang="en-AU" sz="1600" dirty="0">
                        <a:effectLst/>
                        <a:latin typeface="Lucida Calligraphy" panose="03010101010101010101" pitchFamily="66" charset="0"/>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92987">
                <a:tc>
                  <a:txBody>
                    <a:bodyPr/>
                    <a:lstStyle/>
                    <a:p>
                      <a:pPr>
                        <a:lnSpc>
                          <a:spcPct val="115000"/>
                        </a:lnSpc>
                        <a:spcAft>
                          <a:spcPts val="0"/>
                        </a:spcAft>
                      </a:pPr>
                      <a:r>
                        <a:rPr lang="en-AU" sz="1600" dirty="0" smtClean="0">
                          <a:solidFill>
                            <a:schemeClr val="tx1"/>
                          </a:solidFill>
                          <a:effectLst/>
                        </a:rPr>
                        <a:t>  Head size </a:t>
                      </a:r>
                      <a:r>
                        <a:rPr lang="en-AU" sz="1600" dirty="0">
                          <a:solidFill>
                            <a:schemeClr val="tx1"/>
                          </a:solidFill>
                          <a:effectLst/>
                        </a:rPr>
                        <a:t>(</a:t>
                      </a:r>
                      <a:r>
                        <a:rPr lang="en-AU" sz="1600" dirty="0" smtClean="0">
                          <a:solidFill>
                            <a:schemeClr val="tx1"/>
                          </a:solidFill>
                          <a:effectLst/>
                        </a:rPr>
                        <a:t>large,</a:t>
                      </a:r>
                      <a:r>
                        <a:rPr lang="en-AU" sz="1600" baseline="0" dirty="0" smtClean="0">
                          <a:solidFill>
                            <a:schemeClr val="tx1"/>
                          </a:solidFill>
                          <a:effectLst/>
                        </a:rPr>
                        <a:t> </a:t>
                      </a:r>
                      <a:r>
                        <a:rPr lang="en-AU" sz="1600" dirty="0" smtClean="0">
                          <a:solidFill>
                            <a:schemeClr val="tx1"/>
                          </a:solidFill>
                          <a:effectLst/>
                        </a:rPr>
                        <a:t>medium,</a:t>
                      </a:r>
                      <a:r>
                        <a:rPr lang="en-AU" sz="1600" baseline="0" dirty="0" smtClean="0">
                          <a:solidFill>
                            <a:schemeClr val="tx1"/>
                          </a:solidFill>
                          <a:effectLst/>
                        </a:rPr>
                        <a:t> </a:t>
                      </a:r>
                      <a:r>
                        <a:rPr lang="en-AU" sz="1600" dirty="0" smtClean="0">
                          <a:solidFill>
                            <a:schemeClr val="tx1"/>
                          </a:solidFill>
                          <a:effectLst/>
                        </a:rPr>
                        <a:t>small</a:t>
                      </a:r>
                      <a:r>
                        <a:rPr lang="en-AU" sz="1600" dirty="0">
                          <a:solidFill>
                            <a:schemeClr val="tx1"/>
                          </a:solidFill>
                          <a:effectLst/>
                        </a:rPr>
                        <a:t>)</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AU" sz="1600" dirty="0" smtClean="0">
                          <a:effectLst/>
                          <a:latin typeface="Lucida Calligraphy" panose="03010101010101010101" pitchFamily="66" charset="0"/>
                        </a:rPr>
                        <a:t>large</a:t>
                      </a:r>
                      <a:r>
                        <a:rPr lang="en-AU" sz="1600" dirty="0">
                          <a:effectLst/>
                          <a:latin typeface="Lucida Calligraphy" panose="03010101010101010101" pitchFamily="66" charset="0"/>
                        </a:rPr>
                        <a:t> </a:t>
                      </a:r>
                      <a:endParaRPr lang="en-AU" sz="1600" dirty="0">
                        <a:effectLst/>
                        <a:latin typeface="Lucida Calligraphy" panose="03010101010101010101" pitchFamily="66" charset="0"/>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92987">
                <a:tc>
                  <a:txBody>
                    <a:bodyPr/>
                    <a:lstStyle/>
                    <a:p>
                      <a:pPr>
                        <a:lnSpc>
                          <a:spcPct val="115000"/>
                        </a:lnSpc>
                        <a:spcAft>
                          <a:spcPts val="0"/>
                        </a:spcAft>
                      </a:pPr>
                      <a:r>
                        <a:rPr lang="en-AU" sz="1600" dirty="0" smtClean="0">
                          <a:solidFill>
                            <a:schemeClr val="tx1"/>
                          </a:solidFill>
                          <a:effectLst/>
                        </a:rPr>
                        <a:t>  Head features (horns,</a:t>
                      </a:r>
                      <a:r>
                        <a:rPr lang="en-AU" sz="1600" baseline="0" dirty="0" smtClean="0">
                          <a:solidFill>
                            <a:schemeClr val="tx1"/>
                          </a:solidFill>
                          <a:effectLst/>
                        </a:rPr>
                        <a:t> </a:t>
                      </a:r>
                      <a:r>
                        <a:rPr lang="en-AU" sz="1600" dirty="0" smtClean="0">
                          <a:solidFill>
                            <a:schemeClr val="tx1"/>
                          </a:solidFill>
                          <a:effectLst/>
                        </a:rPr>
                        <a:t>frills</a:t>
                      </a:r>
                      <a:r>
                        <a:rPr lang="en-AU" sz="1600" dirty="0">
                          <a:solidFill>
                            <a:schemeClr val="tx1"/>
                          </a:solidFill>
                          <a:effectLst/>
                        </a:rPr>
                        <a:t>,</a:t>
                      </a:r>
                      <a:r>
                        <a:rPr lang="en-AU" sz="1600" dirty="0" smtClean="0">
                          <a:solidFill>
                            <a:schemeClr val="tx1"/>
                          </a:solidFill>
                          <a:effectLst/>
                        </a:rPr>
                        <a:t> </a:t>
                      </a:r>
                      <a:r>
                        <a:rPr lang="en-AU" sz="1600" dirty="0">
                          <a:solidFill>
                            <a:schemeClr val="tx1"/>
                          </a:solidFill>
                          <a:effectLst/>
                        </a:rPr>
                        <a:t>spikes)</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AU" sz="1600" dirty="0" smtClean="0">
                          <a:effectLst/>
                          <a:latin typeface="Lucida Calligraphy" panose="03010101010101010101" pitchFamily="66" charset="0"/>
                        </a:rPr>
                        <a:t>horns</a:t>
                      </a:r>
                      <a:endParaRPr lang="en-AU" sz="1600" dirty="0">
                        <a:effectLst/>
                        <a:latin typeface="Lucida Calligraphy" panose="03010101010101010101" pitchFamily="66" charset="0"/>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92987">
                <a:tc>
                  <a:txBody>
                    <a:bodyPr/>
                    <a:lstStyle/>
                    <a:p>
                      <a:pPr>
                        <a:lnSpc>
                          <a:spcPct val="115000"/>
                        </a:lnSpc>
                        <a:spcAft>
                          <a:spcPts val="0"/>
                        </a:spcAft>
                      </a:pPr>
                      <a:r>
                        <a:rPr lang="en-AU" sz="1600" dirty="0" smtClean="0">
                          <a:solidFill>
                            <a:schemeClr val="tx1"/>
                          </a:solidFill>
                          <a:effectLst/>
                        </a:rPr>
                        <a:t>  Body covering (feathers,</a:t>
                      </a:r>
                      <a:r>
                        <a:rPr lang="en-AU" sz="1600" baseline="0" dirty="0" smtClean="0">
                          <a:solidFill>
                            <a:schemeClr val="tx1"/>
                          </a:solidFill>
                          <a:effectLst/>
                        </a:rPr>
                        <a:t> </a:t>
                      </a:r>
                      <a:r>
                        <a:rPr lang="en-AU" sz="1600" dirty="0" smtClean="0">
                          <a:solidFill>
                            <a:schemeClr val="tx1"/>
                          </a:solidFill>
                          <a:effectLst/>
                        </a:rPr>
                        <a:t>fur,</a:t>
                      </a:r>
                      <a:r>
                        <a:rPr lang="en-AU" sz="1600" baseline="0" dirty="0" smtClean="0">
                          <a:solidFill>
                            <a:schemeClr val="tx1"/>
                          </a:solidFill>
                          <a:effectLst/>
                        </a:rPr>
                        <a:t> </a:t>
                      </a:r>
                      <a:r>
                        <a:rPr lang="en-AU" sz="1600" dirty="0" smtClean="0">
                          <a:solidFill>
                            <a:schemeClr val="tx1"/>
                          </a:solidFill>
                          <a:effectLst/>
                        </a:rPr>
                        <a:t>skin</a:t>
                      </a:r>
                      <a:r>
                        <a:rPr lang="en-AU" sz="1600" dirty="0">
                          <a:solidFill>
                            <a:schemeClr val="tx1"/>
                          </a:solidFill>
                          <a:effectLst/>
                        </a:rPr>
                        <a:t>)</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AU" sz="1600" dirty="0" smtClean="0">
                          <a:effectLst/>
                          <a:latin typeface="Lucida Calligraphy" panose="03010101010101010101" pitchFamily="66" charset="0"/>
                        </a:rPr>
                        <a:t>feathers</a:t>
                      </a:r>
                      <a:r>
                        <a:rPr lang="en-AU" sz="1600" dirty="0">
                          <a:effectLst/>
                          <a:latin typeface="Lucida Calligraphy" panose="03010101010101010101" pitchFamily="66" charset="0"/>
                        </a:rPr>
                        <a:t> </a:t>
                      </a:r>
                      <a:endParaRPr lang="en-AU" sz="1600" dirty="0">
                        <a:effectLst/>
                        <a:latin typeface="Lucida Calligraphy" panose="03010101010101010101" pitchFamily="66" charset="0"/>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292987">
                <a:tc>
                  <a:txBody>
                    <a:bodyPr/>
                    <a:lstStyle/>
                    <a:p>
                      <a:pPr>
                        <a:lnSpc>
                          <a:spcPct val="115000"/>
                        </a:lnSpc>
                        <a:spcAft>
                          <a:spcPts val="0"/>
                        </a:spcAft>
                      </a:pPr>
                      <a:r>
                        <a:rPr lang="en-AU" sz="1600" dirty="0" smtClean="0">
                          <a:solidFill>
                            <a:schemeClr val="tx1"/>
                          </a:solidFill>
                          <a:effectLst/>
                        </a:rPr>
                        <a:t>  Body </a:t>
                      </a:r>
                      <a:r>
                        <a:rPr lang="en-AU" sz="1600" dirty="0">
                          <a:solidFill>
                            <a:schemeClr val="tx1"/>
                          </a:solidFill>
                          <a:effectLst/>
                        </a:rPr>
                        <a:t>features </a:t>
                      </a:r>
                      <a:r>
                        <a:rPr lang="en-AU" sz="1600" dirty="0" smtClean="0">
                          <a:solidFill>
                            <a:schemeClr val="tx1"/>
                          </a:solidFill>
                          <a:effectLst/>
                        </a:rPr>
                        <a:t> (spikes,</a:t>
                      </a:r>
                      <a:r>
                        <a:rPr lang="en-AU" sz="1600" baseline="0" dirty="0" smtClean="0">
                          <a:solidFill>
                            <a:schemeClr val="tx1"/>
                          </a:solidFill>
                          <a:effectLst/>
                        </a:rPr>
                        <a:t> </a:t>
                      </a:r>
                      <a:r>
                        <a:rPr lang="en-AU" sz="1600" dirty="0" smtClean="0">
                          <a:solidFill>
                            <a:schemeClr val="tx1"/>
                          </a:solidFill>
                          <a:effectLst/>
                        </a:rPr>
                        <a:t>frills</a:t>
                      </a:r>
                      <a:r>
                        <a:rPr lang="en-AU" sz="1600" dirty="0">
                          <a:solidFill>
                            <a:schemeClr val="tx1"/>
                          </a:solidFill>
                          <a:effectLst/>
                        </a:rPr>
                        <a:t>)</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AU" sz="1600" dirty="0" smtClean="0">
                          <a:effectLst/>
                          <a:latin typeface="Lucida Calligraphy" panose="03010101010101010101" pitchFamily="66" charset="0"/>
                        </a:rPr>
                        <a:t>frills</a:t>
                      </a:r>
                      <a:endParaRPr lang="en-AU" sz="1600" dirty="0">
                        <a:effectLst/>
                        <a:latin typeface="Lucida Calligraphy" panose="03010101010101010101" pitchFamily="66" charset="0"/>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585974">
                <a:tc>
                  <a:txBody>
                    <a:bodyPr/>
                    <a:lstStyle/>
                    <a:p>
                      <a:pPr>
                        <a:lnSpc>
                          <a:spcPct val="115000"/>
                        </a:lnSpc>
                        <a:spcAft>
                          <a:spcPts val="0"/>
                        </a:spcAft>
                      </a:pPr>
                      <a:r>
                        <a:rPr lang="en-AU" sz="1600" dirty="0" smtClean="0">
                          <a:solidFill>
                            <a:schemeClr val="tx1"/>
                          </a:solidFill>
                          <a:effectLst/>
                        </a:rPr>
                        <a:t>  Other </a:t>
                      </a:r>
                      <a:r>
                        <a:rPr lang="en-AU" sz="1600" dirty="0">
                          <a:solidFill>
                            <a:schemeClr val="tx1"/>
                          </a:solidFill>
                          <a:effectLst/>
                        </a:rPr>
                        <a:t>special </a:t>
                      </a:r>
                      <a:r>
                        <a:rPr lang="en-AU" sz="1600" dirty="0" smtClean="0">
                          <a:solidFill>
                            <a:schemeClr val="tx1"/>
                          </a:solidFill>
                          <a:effectLst/>
                        </a:rPr>
                        <a:t>features</a:t>
                      </a:r>
                      <a:endParaRPr lang="en-AU" sz="1600" dirty="0">
                        <a:solidFill>
                          <a:schemeClr val="tx1"/>
                        </a:solidFill>
                        <a:effectLst/>
                        <a:latin typeface="Calibri"/>
                        <a:ea typeface="SimSun"/>
                        <a:cs typeface="Times New Roman"/>
                      </a:endParaRPr>
                    </a:p>
                  </a:txBody>
                  <a:tcPr marL="32850" marR="328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AU" sz="1600" dirty="0" smtClean="0">
                          <a:effectLst/>
                          <a:latin typeface="Lucida Calligraphy" panose="03010101010101010101" pitchFamily="66" charset="0"/>
                        </a:rPr>
                        <a:t>solar panel</a:t>
                      </a:r>
                      <a:r>
                        <a:rPr lang="en-AU" sz="1600" dirty="0">
                          <a:effectLst/>
                          <a:latin typeface="Lucida Calligraphy" panose="03010101010101010101" pitchFamily="66" charset="0"/>
                        </a:rPr>
                        <a:t> </a:t>
                      </a:r>
                      <a:r>
                        <a:rPr lang="en-AU" sz="1600" dirty="0" smtClean="0">
                          <a:effectLst/>
                          <a:latin typeface="Lucida Calligraphy" panose="03010101010101010101" pitchFamily="66" charset="0"/>
                        </a:rPr>
                        <a:t>in frills,  face mask</a:t>
                      </a:r>
                      <a:endParaRPr lang="en-AU" sz="1600" dirty="0">
                        <a:effectLst/>
                        <a:latin typeface="Lucida Calligraphy" panose="03010101010101010101" pitchFamily="66" charset="0"/>
                        <a:ea typeface="SimSun"/>
                        <a:cs typeface="Times New Roman"/>
                      </a:endParaRPr>
                    </a:p>
                  </a:txBody>
                  <a:tcPr marL="32850" marR="328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423259303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pPr marL="0" indent="0">
              <a:buNone/>
            </a:pPr>
            <a:endParaRPr lang="en-AU" dirty="0"/>
          </a:p>
        </p:txBody>
      </p:sp>
      <p:pic>
        <p:nvPicPr>
          <p:cNvPr id="1026" name="Picture 2" title="Image of Mariasaur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7514" y="1340768"/>
            <a:ext cx="1296144" cy="600164"/>
          </a:xfrm>
          <a:prstGeom prst="rect">
            <a:avLst/>
          </a:prstGeom>
          <a:noFill/>
        </p:spPr>
        <p:txBody>
          <a:bodyPr wrap="square" rtlCol="0">
            <a:spAutoFit/>
          </a:bodyPr>
          <a:lstStyle/>
          <a:p>
            <a:pPr algn="ctr"/>
            <a:r>
              <a:rPr lang="en-AU" sz="1100" dirty="0" smtClean="0"/>
              <a:t>Green frills to camouflage in trees</a:t>
            </a:r>
            <a:endParaRPr lang="en-AU" sz="1100" dirty="0"/>
          </a:p>
        </p:txBody>
      </p:sp>
      <p:sp>
        <p:nvSpPr>
          <p:cNvPr id="5" name="Freeform 4"/>
          <p:cNvSpPr/>
          <p:nvPr/>
        </p:nvSpPr>
        <p:spPr bwMode="auto">
          <a:xfrm>
            <a:off x="3274111" y="416689"/>
            <a:ext cx="163570" cy="1149023"/>
          </a:xfrm>
          <a:custGeom>
            <a:avLst/>
            <a:gdLst>
              <a:gd name="connsiteX0" fmla="*/ 163570 w 163570"/>
              <a:gd name="connsiteY0" fmla="*/ 1088020 h 1149023"/>
              <a:gd name="connsiteX1" fmla="*/ 117271 w 163570"/>
              <a:gd name="connsiteY1" fmla="*/ 1053296 h 1149023"/>
              <a:gd name="connsiteX2" fmla="*/ 13099 w 163570"/>
              <a:gd name="connsiteY2" fmla="*/ 185195 h 1149023"/>
              <a:gd name="connsiteX3" fmla="*/ 1524 w 163570"/>
              <a:gd name="connsiteY3" fmla="*/ 0 h 1149023"/>
              <a:gd name="connsiteX4" fmla="*/ 1524 w 163570"/>
              <a:gd name="connsiteY4" fmla="*/ 0 h 1149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70" h="1149023">
                <a:moveTo>
                  <a:pt x="163570" y="1088020"/>
                </a:moveTo>
                <a:cubicBezTo>
                  <a:pt x="152959" y="1145893"/>
                  <a:pt x="142349" y="1203767"/>
                  <a:pt x="117271" y="1053296"/>
                </a:cubicBezTo>
                <a:cubicBezTo>
                  <a:pt x="92193" y="902825"/>
                  <a:pt x="32390" y="360744"/>
                  <a:pt x="13099" y="185195"/>
                </a:cubicBezTo>
                <a:cubicBezTo>
                  <a:pt x="-6192" y="9646"/>
                  <a:pt x="1524" y="0"/>
                  <a:pt x="1524" y="0"/>
                </a:cubicBezTo>
                <a:lnTo>
                  <a:pt x="1524" y="0"/>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rgbClr val="FFFF00"/>
              </a:solidFill>
              <a:effectLst/>
              <a:latin typeface="Verdana" pitchFamily="34" charset="0"/>
            </a:endParaRPr>
          </a:p>
        </p:txBody>
      </p:sp>
      <p:cxnSp>
        <p:nvCxnSpPr>
          <p:cNvPr id="8" name="Straight Connector 7"/>
          <p:cNvCxnSpPr/>
          <p:nvPr/>
        </p:nvCxnSpPr>
        <p:spPr bwMode="auto">
          <a:xfrm flipH="1" flipV="1">
            <a:off x="1763688" y="1340768"/>
            <a:ext cx="648072" cy="7920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4427984" y="908720"/>
            <a:ext cx="144017" cy="65699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V="1">
            <a:off x="5148064" y="1340768"/>
            <a:ext cx="144016" cy="7920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H="1" flipV="1">
            <a:off x="683568" y="3068960"/>
            <a:ext cx="1404156" cy="2160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H="1">
            <a:off x="1115616" y="4149080"/>
            <a:ext cx="792088" cy="43204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1907704" y="4725144"/>
            <a:ext cx="0" cy="86409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323528" y="5013176"/>
            <a:ext cx="1224136" cy="707886"/>
          </a:xfrm>
          <a:prstGeom prst="rect">
            <a:avLst/>
          </a:prstGeom>
          <a:noFill/>
        </p:spPr>
        <p:txBody>
          <a:bodyPr wrap="square" rtlCol="0">
            <a:spAutoFit/>
          </a:bodyPr>
          <a:lstStyle/>
          <a:p>
            <a:pPr algn="ctr"/>
            <a:r>
              <a:rPr lang="en-AU" sz="1000" dirty="0" smtClean="0"/>
              <a:t>Solar panels lining frills to stay warm in winter</a:t>
            </a:r>
            <a:endParaRPr lang="en-AU" sz="1000" dirty="0"/>
          </a:p>
        </p:txBody>
      </p:sp>
      <p:sp>
        <p:nvSpPr>
          <p:cNvPr id="21" name="TextBox 20"/>
          <p:cNvSpPr txBox="1"/>
          <p:nvPr/>
        </p:nvSpPr>
        <p:spPr>
          <a:xfrm>
            <a:off x="251520" y="3717032"/>
            <a:ext cx="1296144" cy="1015663"/>
          </a:xfrm>
          <a:prstGeom prst="rect">
            <a:avLst/>
          </a:prstGeom>
          <a:noFill/>
        </p:spPr>
        <p:txBody>
          <a:bodyPr wrap="square" rtlCol="0">
            <a:spAutoFit/>
          </a:bodyPr>
          <a:lstStyle/>
          <a:p>
            <a:r>
              <a:rPr lang="en-AU" sz="1000" dirty="0" smtClean="0"/>
              <a:t>Frills that can flap to stay cool in summer and wrap body to stay warm in winter</a:t>
            </a:r>
            <a:endParaRPr lang="en-AU" sz="1000" dirty="0"/>
          </a:p>
        </p:txBody>
      </p:sp>
      <p:sp>
        <p:nvSpPr>
          <p:cNvPr id="22" name="TextBox 21"/>
          <p:cNvSpPr txBox="1"/>
          <p:nvPr/>
        </p:nvSpPr>
        <p:spPr>
          <a:xfrm>
            <a:off x="4067944" y="3872081"/>
            <a:ext cx="1368152" cy="1477328"/>
          </a:xfrm>
          <a:prstGeom prst="rect">
            <a:avLst/>
          </a:prstGeom>
          <a:noFill/>
        </p:spPr>
        <p:txBody>
          <a:bodyPr wrap="square" rtlCol="0">
            <a:spAutoFit/>
          </a:bodyPr>
          <a:lstStyle/>
          <a:p>
            <a:pPr algn="ctr"/>
            <a:r>
              <a:rPr lang="en-AU" sz="1000" dirty="0" smtClean="0"/>
              <a:t>Feathers to fly into trees that provide shelter and regulate body temperature. Feathers could also help survival if a giant asteroid hits Earth</a:t>
            </a:r>
            <a:endParaRPr lang="en-AU" sz="1000" dirty="0"/>
          </a:p>
        </p:txBody>
      </p:sp>
      <p:sp>
        <p:nvSpPr>
          <p:cNvPr id="23" name="TextBox 22"/>
          <p:cNvSpPr txBox="1"/>
          <p:nvPr/>
        </p:nvSpPr>
        <p:spPr>
          <a:xfrm>
            <a:off x="5724128" y="3453971"/>
            <a:ext cx="1008112" cy="861774"/>
          </a:xfrm>
          <a:prstGeom prst="rect">
            <a:avLst/>
          </a:prstGeom>
          <a:noFill/>
        </p:spPr>
        <p:txBody>
          <a:bodyPr wrap="square" rtlCol="0">
            <a:spAutoFit/>
          </a:bodyPr>
          <a:lstStyle/>
          <a:p>
            <a:pPr algn="ctr"/>
            <a:r>
              <a:rPr lang="en-AU" sz="1000" dirty="0" smtClean="0"/>
              <a:t>Nimble hands to pick up food and help climb trees</a:t>
            </a:r>
            <a:endParaRPr lang="en-AU" sz="1000" dirty="0"/>
          </a:p>
        </p:txBody>
      </p:sp>
      <p:sp>
        <p:nvSpPr>
          <p:cNvPr id="24" name="TextBox 23"/>
          <p:cNvSpPr txBox="1"/>
          <p:nvPr/>
        </p:nvSpPr>
        <p:spPr>
          <a:xfrm>
            <a:off x="503548" y="5949280"/>
            <a:ext cx="2016224" cy="707886"/>
          </a:xfrm>
          <a:prstGeom prst="rect">
            <a:avLst/>
          </a:prstGeom>
          <a:noFill/>
        </p:spPr>
        <p:txBody>
          <a:bodyPr wrap="square" rtlCol="0">
            <a:spAutoFit/>
          </a:bodyPr>
          <a:lstStyle/>
          <a:p>
            <a:pPr algn="ctr"/>
            <a:r>
              <a:rPr lang="en-AU" sz="1000" dirty="0" smtClean="0"/>
              <a:t>Spring-like legs to jump long distances and jump high to run away from predators</a:t>
            </a:r>
            <a:endParaRPr lang="en-AU" sz="1000" dirty="0"/>
          </a:p>
        </p:txBody>
      </p:sp>
      <p:sp>
        <p:nvSpPr>
          <p:cNvPr id="25" name="TextBox 24"/>
          <p:cNvSpPr txBox="1"/>
          <p:nvPr/>
        </p:nvSpPr>
        <p:spPr>
          <a:xfrm>
            <a:off x="5076056" y="437203"/>
            <a:ext cx="1152128" cy="553998"/>
          </a:xfrm>
          <a:prstGeom prst="rect">
            <a:avLst/>
          </a:prstGeom>
          <a:noFill/>
        </p:spPr>
        <p:txBody>
          <a:bodyPr wrap="square" rtlCol="0">
            <a:spAutoFit/>
          </a:bodyPr>
          <a:lstStyle/>
          <a:p>
            <a:pPr algn="ctr"/>
            <a:r>
              <a:rPr lang="en-AU" sz="1000" dirty="0" smtClean="0"/>
              <a:t>Red body and head to attract mates</a:t>
            </a:r>
            <a:endParaRPr lang="en-AU" sz="1000" dirty="0"/>
          </a:p>
        </p:txBody>
      </p:sp>
      <p:sp>
        <p:nvSpPr>
          <p:cNvPr id="26" name="TextBox 25"/>
          <p:cNvSpPr txBox="1"/>
          <p:nvPr/>
        </p:nvSpPr>
        <p:spPr>
          <a:xfrm>
            <a:off x="7222603" y="2448671"/>
            <a:ext cx="1368152" cy="553998"/>
          </a:xfrm>
          <a:prstGeom prst="rect">
            <a:avLst/>
          </a:prstGeom>
          <a:noFill/>
        </p:spPr>
        <p:txBody>
          <a:bodyPr wrap="square" rtlCol="0">
            <a:spAutoFit/>
          </a:bodyPr>
          <a:lstStyle/>
          <a:p>
            <a:pPr algn="ctr"/>
            <a:r>
              <a:rPr lang="en-AU" sz="1000" dirty="0" smtClean="0"/>
              <a:t>Fierce teeth and strong jaws to eat mostly meat</a:t>
            </a:r>
            <a:endParaRPr lang="en-AU" sz="1000" dirty="0"/>
          </a:p>
        </p:txBody>
      </p:sp>
      <p:sp>
        <p:nvSpPr>
          <p:cNvPr id="27" name="Freeform 26"/>
          <p:cNvSpPr/>
          <p:nvPr/>
        </p:nvSpPr>
        <p:spPr bwMode="auto">
          <a:xfrm>
            <a:off x="6881466" y="2298768"/>
            <a:ext cx="341137" cy="768523"/>
          </a:xfrm>
          <a:custGeom>
            <a:avLst/>
            <a:gdLst>
              <a:gd name="connsiteX0" fmla="*/ 17045 w 341137"/>
              <a:gd name="connsiteY0" fmla="*/ 16169 h 768523"/>
              <a:gd name="connsiteX1" fmla="*/ 40195 w 341137"/>
              <a:gd name="connsiteY1" fmla="*/ 74042 h 768523"/>
              <a:gd name="connsiteX2" fmla="*/ 51769 w 341137"/>
              <a:gd name="connsiteY2" fmla="*/ 131916 h 768523"/>
              <a:gd name="connsiteX3" fmla="*/ 74919 w 341137"/>
              <a:gd name="connsiteY3" fmla="*/ 201364 h 768523"/>
              <a:gd name="connsiteX4" fmla="*/ 86493 w 341137"/>
              <a:gd name="connsiteY4" fmla="*/ 236088 h 768523"/>
              <a:gd name="connsiteX5" fmla="*/ 109643 w 341137"/>
              <a:gd name="connsiteY5" fmla="*/ 259237 h 768523"/>
              <a:gd name="connsiteX6" fmla="*/ 144367 w 341137"/>
              <a:gd name="connsiteY6" fmla="*/ 386559 h 768523"/>
              <a:gd name="connsiteX7" fmla="*/ 167516 w 341137"/>
              <a:gd name="connsiteY7" fmla="*/ 421283 h 768523"/>
              <a:gd name="connsiteX8" fmla="*/ 179091 w 341137"/>
              <a:gd name="connsiteY8" fmla="*/ 467581 h 768523"/>
              <a:gd name="connsiteX9" fmla="*/ 225390 w 341137"/>
              <a:gd name="connsiteY9" fmla="*/ 513880 h 768523"/>
              <a:gd name="connsiteX10" fmla="*/ 236964 w 341137"/>
              <a:gd name="connsiteY10" fmla="*/ 548604 h 768523"/>
              <a:gd name="connsiteX11" fmla="*/ 294838 w 341137"/>
              <a:gd name="connsiteY11" fmla="*/ 594903 h 768523"/>
              <a:gd name="connsiteX12" fmla="*/ 341137 w 341137"/>
              <a:gd name="connsiteY12" fmla="*/ 687500 h 768523"/>
              <a:gd name="connsiteX13" fmla="*/ 329562 w 341137"/>
              <a:gd name="connsiteY13" fmla="*/ 722224 h 768523"/>
              <a:gd name="connsiteX14" fmla="*/ 271688 w 341137"/>
              <a:gd name="connsiteY14" fmla="*/ 756948 h 768523"/>
              <a:gd name="connsiteX15" fmla="*/ 179091 w 341137"/>
              <a:gd name="connsiteY15" fmla="*/ 768523 h 768523"/>
              <a:gd name="connsiteX16" fmla="*/ 63344 w 341137"/>
              <a:gd name="connsiteY16" fmla="*/ 733799 h 768523"/>
              <a:gd name="connsiteX17" fmla="*/ 40195 w 341137"/>
              <a:gd name="connsiteY17" fmla="*/ 664351 h 768523"/>
              <a:gd name="connsiteX18" fmla="*/ 28620 w 341137"/>
              <a:gd name="connsiteY18" fmla="*/ 629627 h 768523"/>
              <a:gd name="connsiteX19" fmla="*/ 17045 w 341137"/>
              <a:gd name="connsiteY19" fmla="*/ 398133 h 768523"/>
              <a:gd name="connsiteX20" fmla="*/ 5471 w 341137"/>
              <a:gd name="connsiteY20" fmla="*/ 131916 h 768523"/>
              <a:gd name="connsiteX21" fmla="*/ 17045 w 341137"/>
              <a:gd name="connsiteY21" fmla="*/ 16169 h 76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1137" h="768523">
                <a:moveTo>
                  <a:pt x="17045" y="16169"/>
                </a:moveTo>
                <a:cubicBezTo>
                  <a:pt x="22832" y="6523"/>
                  <a:pt x="34225" y="54141"/>
                  <a:pt x="40195" y="74042"/>
                </a:cubicBezTo>
                <a:cubicBezTo>
                  <a:pt x="45848" y="92886"/>
                  <a:pt x="46593" y="112936"/>
                  <a:pt x="51769" y="131916"/>
                </a:cubicBezTo>
                <a:cubicBezTo>
                  <a:pt x="58189" y="155458"/>
                  <a:pt x="67203" y="178215"/>
                  <a:pt x="74919" y="201364"/>
                </a:cubicBezTo>
                <a:cubicBezTo>
                  <a:pt x="78777" y="212939"/>
                  <a:pt x="77866" y="227461"/>
                  <a:pt x="86493" y="236088"/>
                </a:cubicBezTo>
                <a:lnTo>
                  <a:pt x="109643" y="259237"/>
                </a:lnTo>
                <a:cubicBezTo>
                  <a:pt x="126004" y="341038"/>
                  <a:pt x="114997" y="298446"/>
                  <a:pt x="144367" y="386559"/>
                </a:cubicBezTo>
                <a:cubicBezTo>
                  <a:pt x="148766" y="399756"/>
                  <a:pt x="159800" y="409708"/>
                  <a:pt x="167516" y="421283"/>
                </a:cubicBezTo>
                <a:cubicBezTo>
                  <a:pt x="171374" y="436716"/>
                  <a:pt x="170660" y="454091"/>
                  <a:pt x="179091" y="467581"/>
                </a:cubicBezTo>
                <a:cubicBezTo>
                  <a:pt x="190659" y="486089"/>
                  <a:pt x="225390" y="513880"/>
                  <a:pt x="225390" y="513880"/>
                </a:cubicBezTo>
                <a:cubicBezTo>
                  <a:pt x="229248" y="525455"/>
                  <a:pt x="230687" y="538142"/>
                  <a:pt x="236964" y="548604"/>
                </a:cubicBezTo>
                <a:cubicBezTo>
                  <a:pt x="247960" y="566930"/>
                  <a:pt x="279066" y="584388"/>
                  <a:pt x="294838" y="594903"/>
                </a:cubicBezTo>
                <a:cubicBezTo>
                  <a:pt x="321438" y="674704"/>
                  <a:pt x="300732" y="647097"/>
                  <a:pt x="341137" y="687500"/>
                </a:cubicBezTo>
                <a:cubicBezTo>
                  <a:pt x="337279" y="699075"/>
                  <a:pt x="335839" y="711762"/>
                  <a:pt x="329562" y="722224"/>
                </a:cubicBezTo>
                <a:cubicBezTo>
                  <a:pt x="316166" y="744551"/>
                  <a:pt x="296215" y="752489"/>
                  <a:pt x="271688" y="756948"/>
                </a:cubicBezTo>
                <a:cubicBezTo>
                  <a:pt x="241084" y="762512"/>
                  <a:pt x="209957" y="764665"/>
                  <a:pt x="179091" y="768523"/>
                </a:cubicBezTo>
                <a:cubicBezTo>
                  <a:pt x="156433" y="765286"/>
                  <a:pt x="83986" y="766826"/>
                  <a:pt x="63344" y="733799"/>
                </a:cubicBezTo>
                <a:cubicBezTo>
                  <a:pt x="50411" y="713107"/>
                  <a:pt x="47911" y="687500"/>
                  <a:pt x="40195" y="664351"/>
                </a:cubicBezTo>
                <a:lnTo>
                  <a:pt x="28620" y="629627"/>
                </a:lnTo>
                <a:cubicBezTo>
                  <a:pt x="24762" y="552462"/>
                  <a:pt x="20635" y="475311"/>
                  <a:pt x="17045" y="398133"/>
                </a:cubicBezTo>
                <a:cubicBezTo>
                  <a:pt x="12918" y="309406"/>
                  <a:pt x="12032" y="220496"/>
                  <a:pt x="5471" y="131916"/>
                </a:cubicBezTo>
                <a:cubicBezTo>
                  <a:pt x="-9847" y="-74882"/>
                  <a:pt x="11258" y="25815"/>
                  <a:pt x="17045" y="16169"/>
                </a:cubicBezTo>
                <a:close/>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Verdana" pitchFamily="34" charset="0"/>
            </a:endParaRPr>
          </a:p>
        </p:txBody>
      </p:sp>
      <p:sp>
        <p:nvSpPr>
          <p:cNvPr id="28" name="TextBox 27"/>
          <p:cNvSpPr txBox="1"/>
          <p:nvPr/>
        </p:nvSpPr>
        <p:spPr>
          <a:xfrm>
            <a:off x="6676375" y="3072800"/>
            <a:ext cx="1368152" cy="861774"/>
          </a:xfrm>
          <a:prstGeom prst="rect">
            <a:avLst/>
          </a:prstGeom>
          <a:noFill/>
        </p:spPr>
        <p:txBody>
          <a:bodyPr wrap="square" rtlCol="0">
            <a:spAutoFit/>
          </a:bodyPr>
          <a:lstStyle/>
          <a:p>
            <a:pPr algn="ctr"/>
            <a:r>
              <a:rPr lang="en-AU" sz="1000" dirty="0" smtClean="0"/>
              <a:t>Long, warm tongue to melt chocolate quickly to eat, and to lick up water</a:t>
            </a:r>
            <a:endParaRPr lang="en-AU" sz="1000" dirty="0"/>
          </a:p>
        </p:txBody>
      </p:sp>
      <p:sp>
        <p:nvSpPr>
          <p:cNvPr id="29" name="TextBox 28"/>
          <p:cNvSpPr txBox="1"/>
          <p:nvPr/>
        </p:nvSpPr>
        <p:spPr>
          <a:xfrm>
            <a:off x="7906679" y="548680"/>
            <a:ext cx="1057809" cy="861774"/>
          </a:xfrm>
          <a:prstGeom prst="rect">
            <a:avLst/>
          </a:prstGeom>
          <a:noFill/>
        </p:spPr>
        <p:txBody>
          <a:bodyPr wrap="square" rtlCol="0">
            <a:spAutoFit/>
          </a:bodyPr>
          <a:lstStyle/>
          <a:p>
            <a:pPr algn="ctr"/>
            <a:r>
              <a:rPr lang="en-AU" sz="1000" dirty="0" smtClean="0"/>
              <a:t>Horns to scare predators and help tear up food</a:t>
            </a:r>
            <a:endParaRPr lang="en-AU" sz="1000" dirty="0"/>
          </a:p>
        </p:txBody>
      </p:sp>
      <p:sp>
        <p:nvSpPr>
          <p:cNvPr id="30" name="TextBox 29"/>
          <p:cNvSpPr txBox="1"/>
          <p:nvPr/>
        </p:nvSpPr>
        <p:spPr>
          <a:xfrm>
            <a:off x="341530" y="271681"/>
            <a:ext cx="2340260" cy="861774"/>
          </a:xfrm>
          <a:prstGeom prst="rect">
            <a:avLst/>
          </a:prstGeom>
          <a:noFill/>
        </p:spPr>
        <p:txBody>
          <a:bodyPr wrap="square" rtlCol="0">
            <a:spAutoFit/>
          </a:bodyPr>
          <a:lstStyle/>
          <a:p>
            <a:r>
              <a:rPr lang="en-AU" sz="1000" dirty="0" smtClean="0"/>
              <a:t>Flaps that rub together to communicate with friends, make music to attract mates or produce scary sounds to frighten predators</a:t>
            </a:r>
            <a:endParaRPr lang="en-AU" sz="1000" dirty="0"/>
          </a:p>
        </p:txBody>
      </p:sp>
      <p:sp>
        <p:nvSpPr>
          <p:cNvPr id="31" name="TextBox 30"/>
          <p:cNvSpPr txBox="1"/>
          <p:nvPr/>
        </p:nvSpPr>
        <p:spPr>
          <a:xfrm>
            <a:off x="6924161" y="414054"/>
            <a:ext cx="1120366" cy="553998"/>
          </a:xfrm>
          <a:prstGeom prst="rect">
            <a:avLst/>
          </a:prstGeom>
          <a:noFill/>
        </p:spPr>
        <p:txBody>
          <a:bodyPr wrap="square" rtlCol="0">
            <a:spAutoFit/>
          </a:bodyPr>
          <a:lstStyle/>
          <a:p>
            <a:pPr algn="ctr"/>
            <a:r>
              <a:rPr lang="en-AU" sz="1000" dirty="0" smtClean="0"/>
              <a:t>Large head for good brain capacity</a:t>
            </a:r>
            <a:endParaRPr lang="en-AU" sz="1000" dirty="0"/>
          </a:p>
        </p:txBody>
      </p:sp>
      <p:cxnSp>
        <p:nvCxnSpPr>
          <p:cNvPr id="1025" name="Straight Connector 1024"/>
          <p:cNvCxnSpPr/>
          <p:nvPr/>
        </p:nvCxnSpPr>
        <p:spPr bwMode="auto">
          <a:xfrm>
            <a:off x="6676375" y="1565712"/>
            <a:ext cx="54622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a:off x="6651047" y="1734746"/>
            <a:ext cx="54622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a:off x="6648009" y="1870512"/>
            <a:ext cx="54622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6676375" y="2022912"/>
            <a:ext cx="54622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6648009" y="2143702"/>
            <a:ext cx="54622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 name="Straight Connector 1027"/>
          <p:cNvCxnSpPr/>
          <p:nvPr/>
        </p:nvCxnSpPr>
        <p:spPr bwMode="auto">
          <a:xfrm>
            <a:off x="6732240" y="1496834"/>
            <a:ext cx="0" cy="64686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6879169" y="1496834"/>
            <a:ext cx="0" cy="64686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a:off x="6960696" y="1547078"/>
            <a:ext cx="0" cy="64686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a:off x="7076745" y="1485988"/>
            <a:ext cx="0" cy="64686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9" name="TextBox 1028"/>
          <p:cNvSpPr txBox="1"/>
          <p:nvPr/>
        </p:nvSpPr>
        <p:spPr>
          <a:xfrm>
            <a:off x="7668344" y="1591491"/>
            <a:ext cx="1296144" cy="861774"/>
          </a:xfrm>
          <a:prstGeom prst="rect">
            <a:avLst/>
          </a:prstGeom>
          <a:noFill/>
        </p:spPr>
        <p:txBody>
          <a:bodyPr wrap="square" rtlCol="0">
            <a:spAutoFit/>
          </a:bodyPr>
          <a:lstStyle/>
          <a:p>
            <a:pPr algn="ctr"/>
            <a:r>
              <a:rPr lang="en-AU" sz="1000" dirty="0" smtClean="0"/>
              <a:t>Retractable face mask to protect against poisonous gas release</a:t>
            </a:r>
            <a:endParaRPr lang="en-AU" sz="1000" dirty="0"/>
          </a:p>
        </p:txBody>
      </p:sp>
      <p:sp>
        <p:nvSpPr>
          <p:cNvPr id="1030" name="TextBox 1029"/>
          <p:cNvSpPr txBox="1"/>
          <p:nvPr/>
        </p:nvSpPr>
        <p:spPr>
          <a:xfrm>
            <a:off x="143508" y="2128262"/>
            <a:ext cx="1404156" cy="707886"/>
          </a:xfrm>
          <a:prstGeom prst="rect">
            <a:avLst/>
          </a:prstGeom>
          <a:noFill/>
        </p:spPr>
        <p:txBody>
          <a:bodyPr wrap="square" rtlCol="0">
            <a:spAutoFit/>
          </a:bodyPr>
          <a:lstStyle/>
          <a:p>
            <a:pPr algn="ctr"/>
            <a:r>
              <a:rPr lang="en-AU" sz="1000" dirty="0" smtClean="0"/>
              <a:t>Waterproof frills that wrap around body and protect from wind and rain </a:t>
            </a:r>
            <a:endParaRPr lang="en-AU" sz="1000" dirty="0"/>
          </a:p>
        </p:txBody>
      </p:sp>
    </p:spTree>
    <p:extLst>
      <p:ext uri="{BB962C8B-B14F-4D97-AF65-F5344CB8AC3E}">
        <p14:creationId xmlns:p14="http://schemas.microsoft.com/office/powerpoint/2010/main" val="406305388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72400" cy="659160"/>
          </a:xfrm>
        </p:spPr>
        <p:txBody>
          <a:bodyPr/>
          <a:lstStyle/>
          <a:p>
            <a:r>
              <a:rPr lang="en-AU" sz="3600" dirty="0" smtClean="0"/>
              <a:t>Scientific representations</a:t>
            </a:r>
            <a:endParaRPr lang="en-AU" sz="3600" dirty="0"/>
          </a:p>
        </p:txBody>
      </p:sp>
      <p:sp>
        <p:nvSpPr>
          <p:cNvPr id="3" name="Content Placeholder 2"/>
          <p:cNvSpPr>
            <a:spLocks noGrp="1"/>
          </p:cNvSpPr>
          <p:nvPr>
            <p:ph idx="1"/>
          </p:nvPr>
        </p:nvSpPr>
        <p:spPr>
          <a:xfrm>
            <a:off x="179512" y="1124744"/>
            <a:ext cx="8928992" cy="5040560"/>
          </a:xfrm>
        </p:spPr>
        <p:txBody>
          <a:bodyPr/>
          <a:lstStyle/>
          <a:p>
            <a:pPr>
              <a:buFont typeface="Arial" panose="020B0604020202020204" pitchFamily="34" charset="0"/>
              <a:buChar char="•"/>
            </a:pPr>
            <a:r>
              <a:rPr lang="en-AU" sz="1800" dirty="0" smtClean="0"/>
              <a:t>Draw </a:t>
            </a:r>
            <a:r>
              <a:rPr lang="en-AU" sz="1800" dirty="0"/>
              <a:t>or construct a model of your </a:t>
            </a:r>
            <a:r>
              <a:rPr lang="en-AU" sz="1800" dirty="0" smtClean="0"/>
              <a:t>designosaur, labelling its special features.</a:t>
            </a:r>
          </a:p>
          <a:p>
            <a:pPr>
              <a:buFont typeface="Arial" panose="020B0604020202020204" pitchFamily="34" charset="0"/>
              <a:buChar char="•"/>
            </a:pPr>
            <a:r>
              <a:rPr lang="en-AU" sz="1800" dirty="0" smtClean="0"/>
              <a:t>Annotate </a:t>
            </a:r>
            <a:r>
              <a:rPr lang="en-AU" sz="1800" dirty="0"/>
              <a:t>your model to show how your designosaur will:</a:t>
            </a:r>
          </a:p>
          <a:p>
            <a:pPr lvl="1">
              <a:buFont typeface="Arial" panose="020B0604020202020204" pitchFamily="34" charset="0"/>
              <a:buChar char="•"/>
            </a:pPr>
            <a:r>
              <a:rPr lang="en-AU" sz="1600" dirty="0"/>
              <a:t>c</a:t>
            </a:r>
            <a:r>
              <a:rPr lang="en-AU" sz="1600" dirty="0" smtClean="0"/>
              <a:t>ommunicate with other animals</a:t>
            </a:r>
          </a:p>
          <a:p>
            <a:pPr lvl="1">
              <a:buFont typeface="Arial" panose="020B0604020202020204" pitchFamily="34" charset="0"/>
              <a:buChar char="•"/>
            </a:pPr>
            <a:r>
              <a:rPr lang="en-AU" sz="1600" dirty="0" smtClean="0"/>
              <a:t>defend </a:t>
            </a:r>
            <a:r>
              <a:rPr lang="en-AU" sz="1600" dirty="0"/>
              <a:t>itself from </a:t>
            </a:r>
            <a:r>
              <a:rPr lang="en-AU" sz="1600" dirty="0" smtClean="0"/>
              <a:t>and/or attack other </a:t>
            </a:r>
            <a:r>
              <a:rPr lang="en-AU" sz="1600" dirty="0"/>
              <a:t>animals</a:t>
            </a:r>
          </a:p>
          <a:p>
            <a:pPr lvl="1">
              <a:buFont typeface="Arial" panose="020B0604020202020204" pitchFamily="34" charset="0"/>
              <a:buChar char="•"/>
            </a:pPr>
            <a:r>
              <a:rPr lang="en-AU" sz="1600" dirty="0"/>
              <a:t>survive in its environment</a:t>
            </a:r>
          </a:p>
          <a:p>
            <a:pPr lvl="1">
              <a:buFont typeface="Arial" panose="020B0604020202020204" pitchFamily="34" charset="0"/>
              <a:buChar char="•"/>
            </a:pPr>
            <a:r>
              <a:rPr lang="en-AU" sz="1600" dirty="0"/>
              <a:t>survive if global warming due to volcanic eruption and emission of huge quantities of carbon dioxide (CO</a:t>
            </a:r>
            <a:r>
              <a:rPr lang="en-AU" sz="1600" baseline="-25000" dirty="0"/>
              <a:t>2</a:t>
            </a:r>
            <a:r>
              <a:rPr lang="en-AU" sz="1600" dirty="0"/>
              <a:t>) </a:t>
            </a:r>
            <a:r>
              <a:rPr lang="en-AU" sz="1600" dirty="0" smtClean="0"/>
              <a:t>leads </a:t>
            </a:r>
            <a:r>
              <a:rPr lang="en-AU" sz="1600" dirty="0"/>
              <a:t>to significantly increased atmospheric </a:t>
            </a:r>
            <a:r>
              <a:rPr lang="en-AU" sz="1600" dirty="0" smtClean="0"/>
              <a:t>temperatures </a:t>
            </a:r>
            <a:r>
              <a:rPr lang="en-AU" sz="1600" dirty="0"/>
              <a:t>and increased sea </a:t>
            </a:r>
            <a:r>
              <a:rPr lang="en-AU" sz="1600" dirty="0" smtClean="0"/>
              <a:t>levels.</a:t>
            </a:r>
            <a:endParaRPr lang="en-AU" sz="1600" dirty="0"/>
          </a:p>
          <a:p>
            <a:pPr>
              <a:buFont typeface="Arial" panose="020B0604020202020204" pitchFamily="34" charset="0"/>
              <a:buChar char="•"/>
            </a:pPr>
            <a:r>
              <a:rPr lang="en-AU" sz="1800" dirty="0"/>
              <a:t> </a:t>
            </a:r>
            <a:r>
              <a:rPr lang="en-AU" sz="1800" dirty="0" smtClean="0"/>
              <a:t>Could </a:t>
            </a:r>
            <a:r>
              <a:rPr lang="en-AU" sz="1800" dirty="0"/>
              <a:t>your dinosaur become your pet? Why/why not?</a:t>
            </a:r>
          </a:p>
          <a:p>
            <a:pPr>
              <a:buFont typeface="Arial" panose="020B0604020202020204" pitchFamily="34" charset="0"/>
              <a:buChar char="•"/>
            </a:pPr>
            <a:r>
              <a:rPr lang="en-AU" sz="1800" dirty="0"/>
              <a:t> </a:t>
            </a:r>
            <a:r>
              <a:rPr lang="en-AU" sz="1800" dirty="0" smtClean="0"/>
              <a:t>What </a:t>
            </a:r>
            <a:r>
              <a:rPr lang="en-AU" sz="1800" dirty="0"/>
              <a:t>is the biggest threat to your designosaur’s survival?</a:t>
            </a:r>
          </a:p>
          <a:p>
            <a:pPr>
              <a:buFont typeface="Arial" panose="020B0604020202020204" pitchFamily="34" charset="0"/>
              <a:buChar char="•"/>
            </a:pPr>
            <a:r>
              <a:rPr lang="en-AU" sz="1800" dirty="0"/>
              <a:t> </a:t>
            </a:r>
            <a:r>
              <a:rPr lang="en-AU" sz="1800" dirty="0" smtClean="0"/>
              <a:t>How </a:t>
            </a:r>
            <a:r>
              <a:rPr lang="en-AU" sz="1800" dirty="0"/>
              <a:t>could the design of your designosaur be improved so that it is </a:t>
            </a:r>
            <a:r>
              <a:rPr lang="en-AU" sz="1800" dirty="0" smtClean="0"/>
              <a:t>better </a:t>
            </a:r>
            <a:br>
              <a:rPr lang="en-AU" sz="1800" dirty="0" smtClean="0"/>
            </a:br>
            <a:r>
              <a:rPr lang="en-AU" sz="1800" dirty="0" smtClean="0"/>
              <a:t> able </a:t>
            </a:r>
            <a:r>
              <a:rPr lang="en-AU" sz="1800" dirty="0"/>
              <a:t>to survive? </a:t>
            </a:r>
          </a:p>
          <a:p>
            <a:pPr>
              <a:buFont typeface="Arial" panose="020B0604020202020204" pitchFamily="34" charset="0"/>
              <a:buChar char="•"/>
            </a:pPr>
            <a:r>
              <a:rPr lang="en-AU" sz="1800" dirty="0"/>
              <a:t> </a:t>
            </a:r>
            <a:r>
              <a:rPr lang="en-AU" sz="1800" b="1" dirty="0" smtClean="0">
                <a:ea typeface="+mn-ea"/>
                <a:cs typeface="+mn-cs"/>
              </a:rPr>
              <a:t>Which class </a:t>
            </a:r>
            <a:r>
              <a:rPr lang="en-AU" sz="1800" b="1" dirty="0" smtClean="0"/>
              <a:t>designosaur </a:t>
            </a:r>
            <a:r>
              <a:rPr lang="en-AU" sz="1800" b="1" dirty="0" smtClean="0">
                <a:ea typeface="+mn-ea"/>
                <a:cs typeface="+mn-cs"/>
              </a:rPr>
              <a:t>is yours most </a:t>
            </a:r>
            <a:r>
              <a:rPr lang="en-AU" sz="1800" b="1" dirty="0">
                <a:ea typeface="+mn-ea"/>
                <a:cs typeface="+mn-cs"/>
              </a:rPr>
              <a:t>similar to? </a:t>
            </a:r>
          </a:p>
          <a:p>
            <a:pPr lvl="1">
              <a:buFont typeface="Arial" panose="020B0604020202020204" pitchFamily="34" charset="0"/>
              <a:buChar char="•"/>
            </a:pPr>
            <a:r>
              <a:rPr lang="en-AU" sz="1600" dirty="0"/>
              <a:t>Of the two dinosaurs (yours and the one that it is most similar to</a:t>
            </a:r>
            <a:r>
              <a:rPr lang="en-AU" sz="1600" dirty="0" smtClean="0"/>
              <a:t>), </a:t>
            </a:r>
            <a:r>
              <a:rPr lang="en-AU" sz="1600" dirty="0"/>
              <a:t>explain which one would be more likely to survive </a:t>
            </a:r>
            <a:r>
              <a:rPr lang="en-AU" sz="1600" dirty="0" smtClean="0"/>
              <a:t>today.</a:t>
            </a:r>
          </a:p>
          <a:p>
            <a:pPr marL="342900" lvl="1" indent="-342900">
              <a:buFont typeface="Arial" panose="020B0604020202020204" pitchFamily="34" charset="0"/>
              <a:buChar char="•"/>
            </a:pPr>
            <a:r>
              <a:rPr lang="en-AU" sz="1800" b="1" dirty="0">
                <a:ea typeface="+mn-ea"/>
                <a:cs typeface="+mn-cs"/>
              </a:rPr>
              <a:t>Compare your designosaur with </a:t>
            </a:r>
            <a:r>
              <a:rPr lang="en-AU" sz="1800" b="1" dirty="0" smtClean="0">
                <a:ea typeface="+mn-ea"/>
                <a:cs typeface="+mn-cs"/>
              </a:rPr>
              <a:t>one other </a:t>
            </a:r>
            <a:r>
              <a:rPr lang="en-AU" sz="1800" b="1" dirty="0">
                <a:ea typeface="+mn-ea"/>
                <a:cs typeface="+mn-cs"/>
              </a:rPr>
              <a:t>designosaur and explain whether the two could successfully live in the same </a:t>
            </a:r>
            <a:r>
              <a:rPr lang="en-AU" sz="1800" b="1" dirty="0" smtClean="0">
                <a:ea typeface="+mn-ea"/>
                <a:cs typeface="+mn-cs"/>
              </a:rPr>
              <a:t>community.</a:t>
            </a:r>
            <a:endParaRPr lang="en-AU" sz="1800" b="1" dirty="0">
              <a:ea typeface="+mn-ea"/>
              <a:cs typeface="+mn-cs"/>
            </a:endParaRPr>
          </a:p>
          <a:p>
            <a:pPr marL="0" indent="0">
              <a:buNone/>
            </a:pPr>
            <a:endParaRPr lang="en-AU" dirty="0"/>
          </a:p>
        </p:txBody>
      </p:sp>
    </p:spTree>
    <p:extLst>
      <p:ext uri="{BB962C8B-B14F-4D97-AF65-F5344CB8AC3E}">
        <p14:creationId xmlns:p14="http://schemas.microsoft.com/office/powerpoint/2010/main" val="353651773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72400" cy="731168"/>
          </a:xfrm>
        </p:spPr>
        <p:txBody>
          <a:bodyPr/>
          <a:lstStyle/>
          <a:p>
            <a:r>
              <a:rPr lang="en-AU" sz="3600" dirty="0" smtClean="0"/>
              <a:t>Sample assessment rubric</a:t>
            </a:r>
            <a:endParaRPr lang="en-AU" sz="3600" dirty="0"/>
          </a:p>
        </p:txBody>
      </p:sp>
      <p:sp>
        <p:nvSpPr>
          <p:cNvPr id="3" name="Content Placeholder 2"/>
          <p:cNvSpPr>
            <a:spLocks noGrp="1"/>
          </p:cNvSpPr>
          <p:nvPr>
            <p:ph idx="1"/>
          </p:nvPr>
        </p:nvSpPr>
        <p:spPr>
          <a:xfrm>
            <a:off x="251520" y="1196752"/>
            <a:ext cx="8748464" cy="1512168"/>
          </a:xfrm>
        </p:spPr>
        <p:txBody>
          <a:bodyPr/>
          <a:lstStyle/>
          <a:p>
            <a:pPr>
              <a:buFont typeface="Arial" panose="020B0604020202020204" pitchFamily="34" charset="0"/>
              <a:buChar char="•"/>
            </a:pPr>
            <a:r>
              <a:rPr lang="en-AU" sz="1800" dirty="0"/>
              <a:t>C</a:t>
            </a:r>
            <a:r>
              <a:rPr lang="en-AU" sz="1800" dirty="0" smtClean="0"/>
              <a:t>onsider the purpose of the rubric: diagnostic, formative, summative or combination.</a:t>
            </a:r>
          </a:p>
          <a:p>
            <a:pPr>
              <a:buFont typeface="Arial" panose="020B0604020202020204" pitchFamily="34" charset="0"/>
              <a:buChar char="•"/>
            </a:pPr>
            <a:r>
              <a:rPr lang="en-AU" sz="1800" dirty="0" smtClean="0"/>
              <a:t>The rubric can relate to one curriculum level or may span several levels.</a:t>
            </a:r>
          </a:p>
          <a:p>
            <a:pPr>
              <a:buFont typeface="Arial" panose="020B0604020202020204" pitchFamily="34" charset="0"/>
              <a:buChar char="•"/>
            </a:pPr>
            <a:r>
              <a:rPr lang="en-AU" sz="1800" dirty="0" smtClean="0"/>
              <a:t>You can add rows that relate to relevant elements across the curriculum.</a:t>
            </a:r>
            <a:endParaRPr lang="en-AU" sz="1800" dirty="0"/>
          </a:p>
        </p:txBody>
      </p:sp>
      <p:graphicFrame>
        <p:nvGraphicFramePr>
          <p:cNvPr id="4" name="Table 3" title="Table, including 'Illustration and explanation of how designosatur features help it to' column with columns for Very high, High, Medium, Very low and Not shown"/>
          <p:cNvGraphicFramePr>
            <a:graphicFrameLocks noGrp="1"/>
          </p:cNvGraphicFramePr>
          <p:nvPr>
            <p:extLst>
              <p:ext uri="{D42A27DB-BD31-4B8C-83A1-F6EECF244321}">
                <p14:modId xmlns:p14="http://schemas.microsoft.com/office/powerpoint/2010/main" val="1716758745"/>
              </p:ext>
            </p:extLst>
          </p:nvPr>
        </p:nvGraphicFramePr>
        <p:xfrm>
          <a:off x="179512" y="2852936"/>
          <a:ext cx="8856985" cy="3114040"/>
        </p:xfrm>
        <a:graphic>
          <a:graphicData uri="http://schemas.openxmlformats.org/drawingml/2006/table">
            <a:tbl>
              <a:tblPr firstRow="1" bandRow="1">
                <a:tableStyleId>{5C22544A-7EE6-4342-B048-85BDC9FD1C3A}</a:tableStyleId>
              </a:tblPr>
              <a:tblGrid>
                <a:gridCol w="460851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11148">
                  <a:extLst>
                    <a:ext uri="{9D8B030D-6E8A-4147-A177-3AD203B41FA5}">
                      <a16:colId xmlns:a16="http://schemas.microsoft.com/office/drawing/2014/main" val="20005"/>
                    </a:ext>
                  </a:extLst>
                </a:gridCol>
                <a:gridCol w="757005">
                  <a:extLst>
                    <a:ext uri="{9D8B030D-6E8A-4147-A177-3AD203B41FA5}">
                      <a16:colId xmlns:a16="http://schemas.microsoft.com/office/drawing/2014/main" val="20006"/>
                    </a:ext>
                  </a:extLst>
                </a:gridCol>
              </a:tblGrid>
              <a:tr h="370840">
                <a:tc>
                  <a:txBody>
                    <a:bodyPr/>
                    <a:lstStyle/>
                    <a:p>
                      <a:r>
                        <a:rPr lang="en-AU" sz="1400" dirty="0" smtClean="0"/>
                        <a:t>Illustration and explanation of how designosaur</a:t>
                      </a:r>
                      <a:r>
                        <a:rPr lang="en-AU" sz="1400" baseline="0" dirty="0" smtClean="0"/>
                        <a:t> features help it to …</a:t>
                      </a:r>
                      <a:r>
                        <a:rPr lang="en-AU" sz="1400" dirty="0" smtClean="0"/>
                        <a:t> </a:t>
                      </a:r>
                      <a:endParaRPr lang="en-AU" sz="1400" dirty="0"/>
                    </a:p>
                  </a:txBody>
                  <a:tcPr/>
                </a:tc>
                <a:tc>
                  <a:txBody>
                    <a:bodyPr/>
                    <a:lstStyle/>
                    <a:p>
                      <a:pPr algn="ctr"/>
                      <a:r>
                        <a:rPr lang="en-AU" sz="1400" dirty="0" smtClean="0"/>
                        <a:t>Very high</a:t>
                      </a:r>
                      <a:endParaRPr lang="en-AU" sz="1400" dirty="0"/>
                    </a:p>
                  </a:txBody>
                  <a:tcPr/>
                </a:tc>
                <a:tc>
                  <a:txBody>
                    <a:bodyPr/>
                    <a:lstStyle/>
                    <a:p>
                      <a:pPr algn="ctr"/>
                      <a:r>
                        <a:rPr lang="en-AU" sz="1400" dirty="0" smtClean="0"/>
                        <a:t>High</a:t>
                      </a:r>
                      <a:endParaRPr lang="en-AU" sz="1400" dirty="0"/>
                    </a:p>
                  </a:txBody>
                  <a:tcPr/>
                </a:tc>
                <a:tc>
                  <a:txBody>
                    <a:bodyPr/>
                    <a:lstStyle/>
                    <a:p>
                      <a:pPr algn="ctr"/>
                      <a:r>
                        <a:rPr lang="en-AU" sz="1400" dirty="0" smtClean="0"/>
                        <a:t>Medium</a:t>
                      </a:r>
                      <a:endParaRPr lang="en-AU" sz="1400" dirty="0"/>
                    </a:p>
                  </a:txBody>
                  <a:tcPr/>
                </a:tc>
                <a:tc>
                  <a:txBody>
                    <a:bodyPr/>
                    <a:lstStyle/>
                    <a:p>
                      <a:pPr algn="ctr"/>
                      <a:r>
                        <a:rPr lang="en-AU" sz="1400" dirty="0" smtClean="0"/>
                        <a:t>Low</a:t>
                      </a:r>
                      <a:endParaRPr lang="en-AU" sz="1400" dirty="0"/>
                    </a:p>
                  </a:txBody>
                  <a:tcPr/>
                </a:tc>
                <a:tc>
                  <a:txBody>
                    <a:bodyPr/>
                    <a:lstStyle/>
                    <a:p>
                      <a:pPr algn="ctr"/>
                      <a:r>
                        <a:rPr lang="en-AU" sz="1400" dirty="0" smtClean="0"/>
                        <a:t>Very low</a:t>
                      </a:r>
                      <a:endParaRPr lang="en-AU" sz="1400" dirty="0"/>
                    </a:p>
                  </a:txBody>
                  <a:tcPr/>
                </a:tc>
                <a:tc>
                  <a:txBody>
                    <a:bodyPr/>
                    <a:lstStyle/>
                    <a:p>
                      <a:pPr algn="ctr"/>
                      <a:r>
                        <a:rPr lang="en-AU" sz="1400" dirty="0" smtClean="0"/>
                        <a:t>Not shown</a:t>
                      </a:r>
                      <a:endParaRPr lang="en-AU" sz="1400" dirty="0"/>
                    </a:p>
                  </a:txBody>
                  <a:tcPr/>
                </a:tc>
                <a:extLst>
                  <a:ext uri="{0D108BD9-81ED-4DB2-BD59-A6C34878D82A}">
                    <a16:rowId xmlns:a16="http://schemas.microsoft.com/office/drawing/2014/main" val="10000"/>
                  </a:ext>
                </a:extLst>
              </a:tr>
              <a:tr h="370840">
                <a:tc>
                  <a:txBody>
                    <a:bodyPr/>
                    <a:lstStyle/>
                    <a:p>
                      <a:r>
                        <a:rPr lang="en-AU" dirty="0" smtClean="0"/>
                        <a:t>meet food needs</a:t>
                      </a: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extLst>
                  <a:ext uri="{0D108BD9-81ED-4DB2-BD59-A6C34878D82A}">
                    <a16:rowId xmlns:a16="http://schemas.microsoft.com/office/drawing/2014/main" val="10001"/>
                  </a:ext>
                </a:extLst>
              </a:tr>
              <a:tr h="370840">
                <a:tc>
                  <a:txBody>
                    <a:bodyPr/>
                    <a:lstStyle/>
                    <a:p>
                      <a:r>
                        <a:rPr lang="en-AU" dirty="0" smtClean="0"/>
                        <a:t>meet water needs</a:t>
                      </a: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be protected from the weather</a:t>
                      </a:r>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be protected from predators</a:t>
                      </a:r>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extLst>
                  <a:ext uri="{0D108BD9-81ED-4DB2-BD59-A6C34878D82A}">
                    <a16:rowId xmlns:a16="http://schemas.microsoft.com/office/drawing/2014/main" val="10004"/>
                  </a:ext>
                </a:extLst>
              </a:tr>
              <a:tr h="370840">
                <a:tc>
                  <a:txBody>
                    <a:bodyPr/>
                    <a:lstStyle/>
                    <a:p>
                      <a:r>
                        <a:rPr lang="en-AU" dirty="0" smtClean="0"/>
                        <a:t>interact successfully with other living things</a:t>
                      </a: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extLst>
                  <a:ext uri="{0D108BD9-81ED-4DB2-BD59-A6C34878D82A}">
                    <a16:rowId xmlns:a16="http://schemas.microsoft.com/office/drawing/2014/main" val="10005"/>
                  </a:ext>
                </a:extLst>
              </a:tr>
              <a:tr h="370840">
                <a:tc>
                  <a:txBody>
                    <a:bodyPr/>
                    <a:lstStyle/>
                    <a:p>
                      <a:r>
                        <a:rPr lang="en-AU" dirty="0" smtClean="0"/>
                        <a:t>attract mates</a:t>
                      </a: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extLst>
                  <a:ext uri="{0D108BD9-81ED-4DB2-BD59-A6C34878D82A}">
                    <a16:rowId xmlns:a16="http://schemas.microsoft.com/office/drawing/2014/main" val="10006"/>
                  </a:ext>
                </a:extLst>
              </a:tr>
              <a:tr h="370840">
                <a:tc>
                  <a:txBody>
                    <a:bodyPr/>
                    <a:lstStyle/>
                    <a:p>
                      <a:r>
                        <a:rPr lang="en-AU" dirty="0" smtClean="0"/>
                        <a:t>survive when the environment changes</a:t>
                      </a: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endParaRPr lang="en-AU"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694095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9816"/>
            <a:ext cx="7772400" cy="1143000"/>
          </a:xfrm>
        </p:spPr>
        <p:txBody>
          <a:bodyPr/>
          <a:lstStyle/>
          <a:p>
            <a:r>
              <a:rPr lang="en-AU" sz="2800" dirty="0" smtClean="0"/>
              <a:t>Why aren’t ‘dinosaurs’ in the </a:t>
            </a:r>
            <a:br>
              <a:rPr lang="en-AU" sz="2800" dirty="0" smtClean="0"/>
            </a:br>
            <a:r>
              <a:rPr lang="en-AU" sz="2800" dirty="0" smtClean="0"/>
              <a:t>Primary </a:t>
            </a:r>
            <a:r>
              <a:rPr lang="en-AU" sz="2800" dirty="0"/>
              <a:t>S</a:t>
            </a:r>
            <a:r>
              <a:rPr lang="en-AU" sz="2800" dirty="0" smtClean="0"/>
              <a:t>cience curriculum? </a:t>
            </a:r>
            <a:endParaRPr lang="en-AU" sz="2800" dirty="0"/>
          </a:p>
        </p:txBody>
      </p:sp>
      <p:sp>
        <p:nvSpPr>
          <p:cNvPr id="3" name="Content Placeholder 2"/>
          <p:cNvSpPr>
            <a:spLocks noGrp="1"/>
          </p:cNvSpPr>
          <p:nvPr>
            <p:ph idx="1"/>
          </p:nvPr>
        </p:nvSpPr>
        <p:spPr>
          <a:xfrm>
            <a:off x="467544" y="1844824"/>
            <a:ext cx="8136904" cy="4392488"/>
          </a:xfrm>
        </p:spPr>
        <p:txBody>
          <a:bodyPr/>
          <a:lstStyle/>
          <a:p>
            <a:pPr>
              <a:buFont typeface="Arial" pitchFamily="34" charset="0"/>
              <a:buChar char="•"/>
            </a:pPr>
            <a:r>
              <a:rPr lang="en-AU" sz="1800" b="0" dirty="0" smtClean="0"/>
              <a:t>The Victorian Curriculum is based around knowledge and skills</a:t>
            </a:r>
          </a:p>
          <a:p>
            <a:pPr>
              <a:buFont typeface="Arial" pitchFamily="34" charset="0"/>
              <a:buChar char="•"/>
            </a:pPr>
            <a:r>
              <a:rPr lang="en-AU" sz="1800" b="0" dirty="0" smtClean="0"/>
              <a:t>‘Dinosaurs’ is a context through which scientific understanding, knowledge  and skills may be developed at all levels of the Primary Curriculum</a:t>
            </a:r>
          </a:p>
          <a:p>
            <a:pPr>
              <a:buFont typeface="Arial" pitchFamily="34" charset="0"/>
              <a:buChar char="•"/>
            </a:pPr>
            <a:r>
              <a:rPr lang="en-AU" sz="1800" b="0" dirty="0" smtClean="0"/>
              <a:t>Planning teaching and learning activities requires consideration of:</a:t>
            </a:r>
          </a:p>
          <a:p>
            <a:pPr lvl="1">
              <a:buFont typeface="Wingdings" panose="05000000000000000000" pitchFamily="2" charset="2"/>
              <a:buChar char="ü"/>
            </a:pPr>
            <a:r>
              <a:rPr lang="en-AU" sz="1800" dirty="0" smtClean="0"/>
              <a:t>content descriptions</a:t>
            </a:r>
          </a:p>
          <a:p>
            <a:pPr lvl="1">
              <a:buFont typeface="Wingdings" panose="05000000000000000000" pitchFamily="2" charset="2"/>
              <a:buChar char="ü"/>
            </a:pPr>
            <a:r>
              <a:rPr lang="en-AU" sz="1800" dirty="0" smtClean="0"/>
              <a:t>achievement standards</a:t>
            </a:r>
          </a:p>
          <a:p>
            <a:pPr lvl="1">
              <a:buFont typeface="Wingdings" panose="05000000000000000000" pitchFamily="2" charset="2"/>
              <a:buChar char="ü"/>
            </a:pPr>
            <a:r>
              <a:rPr lang="en-AU" sz="1800" dirty="0" smtClean="0"/>
              <a:t>overarching ‘big ideas’ in science/k</a:t>
            </a:r>
            <a:r>
              <a:rPr lang="en-AU" sz="1800" b="0" dirty="0" smtClean="0"/>
              <a:t>ey concepts in science:</a:t>
            </a:r>
          </a:p>
          <a:p>
            <a:pPr lvl="2">
              <a:buFont typeface="Courier New" panose="02070309020205020404" pitchFamily="49" charset="0"/>
              <a:buChar char="o"/>
            </a:pPr>
            <a:r>
              <a:rPr lang="en-AU" sz="1800" dirty="0" smtClean="0"/>
              <a:t>Patterns, order and organisation</a:t>
            </a:r>
          </a:p>
          <a:p>
            <a:pPr lvl="2">
              <a:buFont typeface="Courier New" panose="02070309020205020404" pitchFamily="49" charset="0"/>
              <a:buChar char="o"/>
            </a:pPr>
            <a:r>
              <a:rPr lang="en-AU" sz="1800" dirty="0" smtClean="0"/>
              <a:t>Form and function</a:t>
            </a:r>
          </a:p>
          <a:p>
            <a:pPr lvl="2">
              <a:buFont typeface="Courier New" panose="02070309020205020404" pitchFamily="49" charset="0"/>
              <a:buChar char="o"/>
            </a:pPr>
            <a:r>
              <a:rPr lang="en-AU" sz="1800" dirty="0" smtClean="0"/>
              <a:t>Stability and change</a:t>
            </a:r>
          </a:p>
          <a:p>
            <a:pPr lvl="2">
              <a:buFont typeface="Courier New" panose="02070309020205020404" pitchFamily="49" charset="0"/>
              <a:buChar char="o"/>
            </a:pPr>
            <a:r>
              <a:rPr lang="en-AU" sz="1800" dirty="0" smtClean="0"/>
              <a:t>Scale and measurement</a:t>
            </a:r>
          </a:p>
          <a:p>
            <a:pPr lvl="2">
              <a:buFont typeface="Courier New" panose="02070309020205020404" pitchFamily="49" charset="0"/>
              <a:buChar char="o"/>
            </a:pPr>
            <a:r>
              <a:rPr lang="en-AU" sz="1800" dirty="0" smtClean="0"/>
              <a:t>Matter and energy</a:t>
            </a:r>
          </a:p>
          <a:p>
            <a:pPr lvl="2">
              <a:buFont typeface="Courier New" panose="02070309020205020404" pitchFamily="49" charset="0"/>
              <a:buChar char="o"/>
            </a:pPr>
            <a:r>
              <a:rPr lang="en-AU" sz="1800" dirty="0" smtClean="0"/>
              <a:t>Systems</a:t>
            </a:r>
          </a:p>
          <a:p>
            <a:pPr lvl="1">
              <a:buFont typeface="Wingdings" panose="05000000000000000000" pitchFamily="2" charset="2"/>
              <a:buChar char="ü"/>
            </a:pPr>
            <a:endParaRPr lang="en-AU" sz="1600" dirty="0" smtClean="0"/>
          </a:p>
          <a:p>
            <a:pPr marL="457200" lvl="1" indent="0">
              <a:buNone/>
            </a:pPr>
            <a:endParaRPr lang="en-AU" sz="1600" dirty="0" smtClean="0"/>
          </a:p>
          <a:p>
            <a:pPr>
              <a:buFont typeface="Arial" pitchFamily="34" charset="0"/>
              <a:buChar char="•"/>
            </a:pPr>
            <a:endParaRPr lang="en-AU" sz="2000" dirty="0" smtClean="0"/>
          </a:p>
          <a:p>
            <a:pPr>
              <a:buFont typeface="Arial" pitchFamily="34" charset="0"/>
              <a:buChar char="•"/>
            </a:pPr>
            <a:endParaRPr lang="en-AU" sz="2800" dirty="0" smtClean="0"/>
          </a:p>
          <a:p>
            <a:pPr marL="0" indent="0">
              <a:buNone/>
            </a:pPr>
            <a:endParaRPr lang="en-AU" sz="2800" dirty="0"/>
          </a:p>
        </p:txBody>
      </p:sp>
    </p:spTree>
    <p:extLst>
      <p:ext uri="{BB962C8B-B14F-4D97-AF65-F5344CB8AC3E}">
        <p14:creationId xmlns:p14="http://schemas.microsoft.com/office/powerpoint/2010/main" val="393864829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479" y="548680"/>
            <a:ext cx="8496944" cy="3168352"/>
          </a:xfrm>
        </p:spPr>
        <p:txBody>
          <a:bodyPr/>
          <a:lstStyle/>
          <a:p>
            <a:pPr marL="0" indent="0" algn="ctr">
              <a:buNone/>
            </a:pPr>
            <a:r>
              <a:rPr lang="en-AU" sz="4800" dirty="0" smtClean="0"/>
              <a:t>Question: </a:t>
            </a:r>
            <a:r>
              <a:rPr lang="en-AU" sz="4800" b="0" dirty="0" smtClean="0"/>
              <a:t>Which dinosaur would have the greatest chance of survival if it were alive today?</a:t>
            </a:r>
            <a:endParaRPr lang="en-AU" sz="4800" b="0" dirty="0"/>
          </a:p>
        </p:txBody>
      </p:sp>
      <p:sp>
        <p:nvSpPr>
          <p:cNvPr id="4" name="TextBox 3" title="Curriculum links box"/>
          <p:cNvSpPr txBox="1"/>
          <p:nvPr/>
        </p:nvSpPr>
        <p:spPr>
          <a:xfrm>
            <a:off x="294475" y="3717032"/>
            <a:ext cx="8568952" cy="2308324"/>
          </a:xfrm>
          <a:prstGeom prst="rect">
            <a:avLst/>
          </a:prstGeom>
          <a:solidFill>
            <a:schemeClr val="bg1"/>
          </a:solidFill>
          <a:ln>
            <a:solidFill>
              <a:schemeClr val="tx1"/>
            </a:solidFill>
          </a:ln>
        </p:spPr>
        <p:txBody>
          <a:bodyPr wrap="square" rtlCol="0">
            <a:spAutoFit/>
          </a:bodyPr>
          <a:lstStyle/>
          <a:p>
            <a:r>
              <a:rPr lang="en-AU" b="1" dirty="0" smtClean="0">
                <a:latin typeface="+mn-lt"/>
              </a:rPr>
              <a:t>Curriculum links</a:t>
            </a:r>
            <a:r>
              <a:rPr lang="en-AU" dirty="0" smtClean="0">
                <a:latin typeface="+mn-lt"/>
              </a:rPr>
              <a:t>:</a:t>
            </a:r>
          </a:p>
          <a:p>
            <a:pPr marL="342900" indent="-342900">
              <a:buFont typeface="Arial" panose="020B0604020202020204" pitchFamily="34" charset="0"/>
              <a:buChar char="•"/>
            </a:pPr>
            <a:r>
              <a:rPr lang="en-AU" dirty="0" smtClean="0">
                <a:latin typeface="+mn-lt"/>
              </a:rPr>
              <a:t>Which learning areas and capabilities relate to students investigating this question?</a:t>
            </a:r>
          </a:p>
          <a:p>
            <a:pPr marL="342900" indent="-342900">
              <a:buFont typeface="Arial" panose="020B0604020202020204" pitchFamily="34" charset="0"/>
              <a:buChar char="•"/>
            </a:pPr>
            <a:r>
              <a:rPr lang="en-AU" dirty="0" smtClean="0">
                <a:latin typeface="+mn-lt"/>
              </a:rPr>
              <a:t>What learning activities and assessments would be appropriate to support learning in (a) single-level classes or (b) multilevel classes?</a:t>
            </a:r>
            <a:endParaRPr lang="en-AU" dirty="0">
              <a:latin typeface="+mn-lt"/>
            </a:endParaRPr>
          </a:p>
        </p:txBody>
      </p:sp>
    </p:spTree>
    <p:extLst>
      <p:ext uri="{BB962C8B-B14F-4D97-AF65-F5344CB8AC3E}">
        <p14:creationId xmlns:p14="http://schemas.microsoft.com/office/powerpoint/2010/main" val="27798635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9144000" cy="5472608"/>
          </a:xfrm>
          <a:solidFill>
            <a:schemeClr val="bg1"/>
          </a:solidFill>
        </p:spPr>
        <p:txBody>
          <a:bodyPr/>
          <a:lstStyle/>
          <a:p>
            <a:pPr marL="0" indent="0" algn="ctr">
              <a:buNone/>
            </a:pPr>
            <a:endParaRPr lang="en-AU" sz="2800" dirty="0" smtClean="0"/>
          </a:p>
          <a:p>
            <a:pPr marL="0" indent="0" algn="ctr">
              <a:buNone/>
            </a:pPr>
            <a:endParaRPr lang="en-US" sz="6000" dirty="0" smtClean="0">
              <a:solidFill>
                <a:schemeClr val="tx1"/>
              </a:solidFill>
            </a:endParaRPr>
          </a:p>
          <a:p>
            <a:pPr marL="0" indent="0" algn="ctr">
              <a:buNone/>
            </a:pPr>
            <a:r>
              <a:rPr lang="en-US" sz="4800" dirty="0" smtClean="0">
                <a:solidFill>
                  <a:schemeClr val="tx1"/>
                </a:solidFill>
              </a:rPr>
              <a:t>Data representations </a:t>
            </a:r>
            <a:br>
              <a:rPr lang="en-US" sz="4800" dirty="0" smtClean="0">
                <a:solidFill>
                  <a:schemeClr val="tx1"/>
                </a:solidFill>
              </a:rPr>
            </a:br>
            <a:r>
              <a:rPr lang="en-US" sz="4800" dirty="0" smtClean="0">
                <a:solidFill>
                  <a:schemeClr val="tx1"/>
                </a:solidFill>
              </a:rPr>
              <a:t>in science</a:t>
            </a:r>
            <a:endParaRPr lang="en-AU" sz="4800" dirty="0" smtClean="0">
              <a:solidFill>
                <a:schemeClr val="tx1"/>
              </a:solidFill>
            </a:endParaRPr>
          </a:p>
          <a:p>
            <a:pPr marL="0" indent="0" algn="ctr">
              <a:buNone/>
            </a:pPr>
            <a:r>
              <a:rPr lang="en-AU" sz="8000" dirty="0" smtClean="0">
                <a:solidFill>
                  <a:schemeClr val="tx1"/>
                </a:solidFill>
              </a:rPr>
              <a:t> </a:t>
            </a:r>
            <a:endParaRPr lang="en-AU" sz="4800" dirty="0">
              <a:solidFill>
                <a:schemeClr val="tx1"/>
              </a:solidFill>
            </a:endParaRPr>
          </a:p>
        </p:txBody>
      </p:sp>
    </p:spTree>
    <p:extLst>
      <p:ext uri="{BB962C8B-B14F-4D97-AF65-F5344CB8AC3E}">
        <p14:creationId xmlns:p14="http://schemas.microsoft.com/office/powerpoint/2010/main" val="60971767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808" y="548680"/>
            <a:ext cx="7772400" cy="587152"/>
          </a:xfrm>
        </p:spPr>
        <p:txBody>
          <a:bodyPr/>
          <a:lstStyle/>
          <a:p>
            <a:r>
              <a:rPr lang="en-US" sz="3600" dirty="0" smtClean="0"/>
              <a:t>Graphing dinosaurs</a:t>
            </a:r>
            <a:endParaRPr lang="en-AU" sz="3600" dirty="0"/>
          </a:p>
        </p:txBody>
      </p:sp>
      <p:graphicFrame>
        <p:nvGraphicFramePr>
          <p:cNvPr id="4" name="Content Placeholder 3" title="Table, including Dinosaur, Infra-order, Height (metres) and Time range columns"/>
          <p:cNvGraphicFramePr>
            <a:graphicFrameLocks noGrp="1"/>
          </p:cNvGraphicFramePr>
          <p:nvPr>
            <p:ph idx="1"/>
            <p:extLst>
              <p:ext uri="{D42A27DB-BD31-4B8C-83A1-F6EECF244321}">
                <p14:modId xmlns:p14="http://schemas.microsoft.com/office/powerpoint/2010/main" val="704778355"/>
              </p:ext>
            </p:extLst>
          </p:nvPr>
        </p:nvGraphicFramePr>
        <p:xfrm>
          <a:off x="362111" y="2564904"/>
          <a:ext cx="8530370" cy="3600398"/>
        </p:xfrm>
        <a:graphic>
          <a:graphicData uri="http://schemas.openxmlformats.org/drawingml/2006/table">
            <a:tbl>
              <a:tblPr firstRow="1" bandRow="1">
                <a:tableStyleId>{5C22544A-7EE6-4342-B048-85BDC9FD1C3A}</a:tableStyleId>
              </a:tblPr>
              <a:tblGrid>
                <a:gridCol w="2167553">
                  <a:extLst>
                    <a:ext uri="{9D8B030D-6E8A-4147-A177-3AD203B41FA5}">
                      <a16:colId xmlns:a16="http://schemas.microsoft.com/office/drawing/2014/main" val="20000"/>
                    </a:ext>
                  </a:extLst>
                </a:gridCol>
                <a:gridCol w="1748026">
                  <a:extLst>
                    <a:ext uri="{9D8B030D-6E8A-4147-A177-3AD203B41FA5}">
                      <a16:colId xmlns:a16="http://schemas.microsoft.com/office/drawing/2014/main" val="20001"/>
                    </a:ext>
                  </a:extLst>
                </a:gridCol>
                <a:gridCol w="1081273">
                  <a:extLst>
                    <a:ext uri="{9D8B030D-6E8A-4147-A177-3AD203B41FA5}">
                      <a16:colId xmlns:a16="http://schemas.microsoft.com/office/drawing/2014/main" val="20002"/>
                    </a:ext>
                  </a:extLst>
                </a:gridCol>
                <a:gridCol w="3533518">
                  <a:extLst>
                    <a:ext uri="{9D8B030D-6E8A-4147-A177-3AD203B41FA5}">
                      <a16:colId xmlns:a16="http://schemas.microsoft.com/office/drawing/2014/main" val="20003"/>
                    </a:ext>
                  </a:extLst>
                </a:gridCol>
              </a:tblGrid>
              <a:tr h="857238">
                <a:tc>
                  <a:txBody>
                    <a:bodyPr/>
                    <a:lstStyle/>
                    <a:p>
                      <a:r>
                        <a:rPr lang="en-US" sz="1600" dirty="0" smtClean="0"/>
                        <a:t>Dinosaur</a:t>
                      </a:r>
                      <a:endParaRPr lang="en-AU" sz="1600" dirty="0"/>
                    </a:p>
                  </a:txBody>
                  <a:tcPr/>
                </a:tc>
                <a:tc>
                  <a:txBody>
                    <a:bodyPr/>
                    <a:lstStyle/>
                    <a:p>
                      <a:pPr algn="ctr"/>
                      <a:r>
                        <a:rPr lang="en-US" sz="1600" dirty="0" smtClean="0"/>
                        <a:t>Infra-order</a:t>
                      </a:r>
                      <a:endParaRPr lang="en-AU"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Height (metres)</a:t>
                      </a:r>
                      <a:endParaRPr lang="en-AU"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Time range</a:t>
                      </a:r>
                      <a:endParaRPr lang="en-AU" sz="1600" dirty="0" smtClean="0"/>
                    </a:p>
                    <a:p>
                      <a:pPr algn="ctr"/>
                      <a:endParaRPr lang="en-AU" sz="1600" dirty="0"/>
                    </a:p>
                  </a:txBody>
                  <a:tcPr/>
                </a:tc>
                <a:extLst>
                  <a:ext uri="{0D108BD9-81ED-4DB2-BD59-A6C34878D82A}">
                    <a16:rowId xmlns:a16="http://schemas.microsoft.com/office/drawing/2014/main" val="10000"/>
                  </a:ext>
                </a:extLst>
              </a:tr>
              <a:tr h="342895">
                <a:tc>
                  <a:txBody>
                    <a:bodyPr/>
                    <a:lstStyle/>
                    <a:p>
                      <a:pPr algn="l"/>
                      <a:r>
                        <a:rPr lang="en-AU" sz="1600" i="1" dirty="0" smtClean="0"/>
                        <a:t>   Argentinosaurus</a:t>
                      </a:r>
                      <a:endParaRPr lang="en-AU" sz="1600" i="1" dirty="0"/>
                    </a:p>
                  </a:txBody>
                  <a:tcPr marL="9525" marR="9525" marT="9525" marB="9525" anchor="ctr"/>
                </a:tc>
                <a:tc>
                  <a:txBody>
                    <a:bodyPr/>
                    <a:lstStyle/>
                    <a:p>
                      <a:pPr algn="ctr"/>
                      <a:r>
                        <a:rPr lang="en-US" sz="1600" b="0" i="1" dirty="0" smtClean="0"/>
                        <a:t>Sauropoda</a:t>
                      </a:r>
                      <a:endParaRPr lang="en-AU" sz="1600" b="0" i="1" dirty="0"/>
                    </a:p>
                  </a:txBody>
                  <a:tcPr/>
                </a:tc>
                <a:tc>
                  <a:txBody>
                    <a:bodyPr/>
                    <a:lstStyle/>
                    <a:p>
                      <a:pPr algn="ctr"/>
                      <a:r>
                        <a:rPr lang="en-US" sz="1600" dirty="0" smtClean="0"/>
                        <a:t>42</a:t>
                      </a:r>
                      <a:endParaRPr lang="en-AU"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late Jurassic to late Cretaceous</a:t>
                      </a:r>
                      <a:endParaRPr lang="en-AU" sz="1600" dirty="0" smtClean="0"/>
                    </a:p>
                  </a:txBody>
                  <a:tcPr/>
                </a:tc>
                <a:extLst>
                  <a:ext uri="{0D108BD9-81ED-4DB2-BD59-A6C34878D82A}">
                    <a16:rowId xmlns:a16="http://schemas.microsoft.com/office/drawing/2014/main" val="10001"/>
                  </a:ext>
                </a:extLst>
              </a:tr>
              <a:tr h="342895">
                <a:tc>
                  <a:txBody>
                    <a:bodyPr/>
                    <a:lstStyle/>
                    <a:p>
                      <a:pPr algn="l"/>
                      <a:r>
                        <a:rPr lang="en-US" sz="1600" i="1" dirty="0" smtClean="0"/>
                        <a:t> Compsognathus</a:t>
                      </a:r>
                      <a:endParaRPr lang="en-AU" sz="16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i="1" kern="1200" dirty="0" smtClean="0">
                          <a:solidFill>
                            <a:schemeClr val="dk1"/>
                          </a:solidFill>
                          <a:effectLst/>
                          <a:latin typeface="+mn-lt"/>
                          <a:ea typeface="+mn-ea"/>
                          <a:cs typeface="+mn-cs"/>
                        </a:rPr>
                        <a:t>Coelurosauria</a:t>
                      </a:r>
                      <a:endParaRPr lang="en-AU" sz="1600" b="0" i="1" dirty="0" smtClean="0"/>
                    </a:p>
                  </a:txBody>
                  <a:tcPr/>
                </a:tc>
                <a:tc>
                  <a:txBody>
                    <a:bodyPr/>
                    <a:lstStyle/>
                    <a:p>
                      <a:pPr algn="ctr"/>
                      <a:r>
                        <a:rPr lang="en-US" sz="1600" dirty="0" smtClean="0"/>
                        <a:t>1</a:t>
                      </a:r>
                      <a:endParaRPr lang="en-AU" sz="1600" dirty="0"/>
                    </a:p>
                  </a:txBody>
                  <a:tcPr/>
                </a:tc>
                <a:tc>
                  <a:txBody>
                    <a:bodyPr/>
                    <a:lstStyle/>
                    <a:p>
                      <a:pPr algn="ctr"/>
                      <a:r>
                        <a:rPr lang="en-US" sz="1600" dirty="0" smtClean="0"/>
                        <a:t>late Jurassic to early Cretaceous</a:t>
                      </a:r>
                      <a:endParaRPr lang="en-AU" sz="1600" dirty="0"/>
                    </a:p>
                  </a:txBody>
                  <a:tcPr/>
                </a:tc>
                <a:extLst>
                  <a:ext uri="{0D108BD9-81ED-4DB2-BD59-A6C34878D82A}">
                    <a16:rowId xmlns:a16="http://schemas.microsoft.com/office/drawing/2014/main" val="10002"/>
                  </a:ext>
                </a:extLst>
              </a:tr>
              <a:tr h="342895">
                <a:tc>
                  <a:txBody>
                    <a:bodyPr/>
                    <a:lstStyle/>
                    <a:p>
                      <a:pPr algn="l"/>
                      <a:r>
                        <a:rPr lang="en-US" sz="1600" i="1" dirty="0" smtClean="0"/>
                        <a:t> Massospondylus</a:t>
                      </a:r>
                      <a:endParaRPr lang="en-AU" sz="1600" i="1" dirty="0"/>
                    </a:p>
                  </a:txBody>
                  <a:tcPr/>
                </a:tc>
                <a:tc>
                  <a:txBody>
                    <a:bodyPr/>
                    <a:lstStyle/>
                    <a:p>
                      <a:pPr algn="ctr"/>
                      <a:r>
                        <a:rPr lang="en-US" sz="1600" b="0" i="1" dirty="0" smtClean="0"/>
                        <a:t>Prosauropoda</a:t>
                      </a:r>
                      <a:endParaRPr lang="en-AU" sz="1600" b="0" i="1" dirty="0"/>
                    </a:p>
                  </a:txBody>
                  <a:tcPr/>
                </a:tc>
                <a:tc>
                  <a:txBody>
                    <a:bodyPr/>
                    <a:lstStyle/>
                    <a:p>
                      <a:pPr algn="ctr"/>
                      <a:r>
                        <a:rPr lang="en-US" sz="1600" dirty="0" smtClean="0"/>
                        <a:t>4</a:t>
                      </a:r>
                      <a:endParaRPr lang="en-AU" sz="1600" dirty="0"/>
                    </a:p>
                  </a:txBody>
                  <a:tcPr/>
                </a:tc>
                <a:tc>
                  <a:txBody>
                    <a:bodyPr/>
                    <a:lstStyle/>
                    <a:p>
                      <a:pPr algn="ctr"/>
                      <a:r>
                        <a:rPr lang="en-US" sz="1600" dirty="0" smtClean="0"/>
                        <a:t>late Triassic to early Jurassic</a:t>
                      </a:r>
                      <a:endParaRPr lang="en-AU" sz="1600" dirty="0"/>
                    </a:p>
                  </a:txBody>
                  <a:tcPr/>
                </a:tc>
                <a:extLst>
                  <a:ext uri="{0D108BD9-81ED-4DB2-BD59-A6C34878D82A}">
                    <a16:rowId xmlns:a16="http://schemas.microsoft.com/office/drawing/2014/main" val="10003"/>
                  </a:ext>
                </a:extLst>
              </a:tr>
              <a:tr h="342895">
                <a:tc>
                  <a:txBody>
                    <a:bodyPr/>
                    <a:lstStyle/>
                    <a:p>
                      <a:pPr algn="l"/>
                      <a:r>
                        <a:rPr lang="en-US" sz="1600" i="1" dirty="0" smtClean="0"/>
                        <a:t>   Oviraptor</a:t>
                      </a:r>
                      <a:endParaRPr lang="en-AU" sz="1600" i="1" dirty="0"/>
                    </a:p>
                  </a:txBody>
                  <a:tcPr marL="9525" marR="9525" marT="9525" marB="9525" anchor="ctr"/>
                </a:tc>
                <a:tc>
                  <a:txBody>
                    <a:bodyPr/>
                    <a:lstStyle/>
                    <a:p>
                      <a:pPr algn="ctr"/>
                      <a:r>
                        <a:rPr lang="en-AU" sz="1600" b="0" i="1" kern="1200" dirty="0" smtClean="0">
                          <a:solidFill>
                            <a:schemeClr val="dk1"/>
                          </a:solidFill>
                          <a:effectLst/>
                          <a:latin typeface="+mn-lt"/>
                          <a:ea typeface="+mn-ea"/>
                          <a:cs typeface="+mn-cs"/>
                        </a:rPr>
                        <a:t>Coelurosauria</a:t>
                      </a:r>
                      <a:endParaRPr lang="en-AU" sz="1600" b="0" i="1" dirty="0"/>
                    </a:p>
                  </a:txBody>
                  <a:tcPr/>
                </a:tc>
                <a:tc>
                  <a:txBody>
                    <a:bodyPr/>
                    <a:lstStyle/>
                    <a:p>
                      <a:pPr algn="ctr"/>
                      <a:r>
                        <a:rPr lang="en-US" sz="1600" dirty="0" smtClean="0"/>
                        <a:t>2</a:t>
                      </a:r>
                      <a:endParaRPr lang="en-AU" sz="1600" dirty="0"/>
                    </a:p>
                  </a:txBody>
                  <a:tcPr/>
                </a:tc>
                <a:tc>
                  <a:txBody>
                    <a:bodyPr/>
                    <a:lstStyle/>
                    <a:p>
                      <a:pPr algn="ctr"/>
                      <a:r>
                        <a:rPr lang="en-US" sz="1600" dirty="0" smtClean="0"/>
                        <a:t>late Cretaceous</a:t>
                      </a:r>
                      <a:endParaRPr lang="en-AU" sz="1600" dirty="0"/>
                    </a:p>
                  </a:txBody>
                  <a:tcPr/>
                </a:tc>
                <a:extLst>
                  <a:ext uri="{0D108BD9-81ED-4DB2-BD59-A6C34878D82A}">
                    <a16:rowId xmlns:a16="http://schemas.microsoft.com/office/drawing/2014/main" val="10004"/>
                  </a:ext>
                </a:extLst>
              </a:tr>
              <a:tr h="342895">
                <a:tc>
                  <a:txBody>
                    <a:bodyPr/>
                    <a:lstStyle/>
                    <a:p>
                      <a:pPr algn="l"/>
                      <a:r>
                        <a:rPr lang="en-AU" sz="1600" i="1" dirty="0" smtClean="0"/>
                        <a:t>  Stegosaurus</a:t>
                      </a:r>
                      <a:endParaRPr lang="en-AU" sz="1600" i="1" dirty="0"/>
                    </a:p>
                  </a:txBody>
                  <a:tcPr marL="9525" marR="9525" marT="9525" marB="9525" anchor="ctr"/>
                </a:tc>
                <a:tc>
                  <a:txBody>
                    <a:bodyPr/>
                    <a:lstStyle/>
                    <a:p>
                      <a:pPr algn="ctr"/>
                      <a:r>
                        <a:rPr lang="en-US" sz="1600" b="0" i="1" dirty="0" smtClean="0"/>
                        <a:t>Stegosauria</a:t>
                      </a:r>
                      <a:endParaRPr lang="en-AU" sz="1600" b="0" i="1" dirty="0"/>
                    </a:p>
                  </a:txBody>
                  <a:tcPr/>
                </a:tc>
                <a:tc>
                  <a:txBody>
                    <a:bodyPr/>
                    <a:lstStyle/>
                    <a:p>
                      <a:pPr algn="ctr"/>
                      <a:r>
                        <a:rPr lang="en-US" sz="1600" dirty="0" smtClean="0"/>
                        <a:t>8</a:t>
                      </a:r>
                      <a:endParaRPr lang="en-AU"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late Cretaceous</a:t>
                      </a:r>
                      <a:endParaRPr lang="en-AU" sz="1600" dirty="0" smtClean="0"/>
                    </a:p>
                  </a:txBody>
                  <a:tcPr/>
                </a:tc>
                <a:extLst>
                  <a:ext uri="{0D108BD9-81ED-4DB2-BD59-A6C34878D82A}">
                    <a16:rowId xmlns:a16="http://schemas.microsoft.com/office/drawing/2014/main" val="10005"/>
                  </a:ext>
                </a:extLst>
              </a:tr>
              <a:tr h="342895">
                <a:tc>
                  <a:txBody>
                    <a:bodyPr/>
                    <a:lstStyle/>
                    <a:p>
                      <a:pPr algn="l"/>
                      <a:r>
                        <a:rPr lang="en-AU" sz="1600" b="0" i="1" kern="1200" dirty="0" smtClean="0">
                          <a:solidFill>
                            <a:schemeClr val="dk1"/>
                          </a:solidFill>
                          <a:effectLst/>
                          <a:latin typeface="+mn-lt"/>
                          <a:ea typeface="+mn-ea"/>
                          <a:cs typeface="+mn-cs"/>
                        </a:rPr>
                        <a:t> Triceratops</a:t>
                      </a:r>
                      <a:endParaRPr lang="en-AU" sz="1600" i="1" dirty="0"/>
                    </a:p>
                  </a:txBody>
                  <a:tcPr/>
                </a:tc>
                <a:tc>
                  <a:txBody>
                    <a:bodyPr/>
                    <a:lstStyle/>
                    <a:p>
                      <a:pPr algn="ctr"/>
                      <a:r>
                        <a:rPr lang="en-US" sz="1600" b="0" i="1" dirty="0" smtClean="0"/>
                        <a:t>Ceratopsia</a:t>
                      </a:r>
                      <a:endParaRPr lang="en-AU" sz="1600" b="0" i="1" dirty="0"/>
                    </a:p>
                  </a:txBody>
                  <a:tcPr/>
                </a:tc>
                <a:tc>
                  <a:txBody>
                    <a:bodyPr/>
                    <a:lstStyle/>
                    <a:p>
                      <a:pPr algn="ctr"/>
                      <a:r>
                        <a:rPr lang="en-US" sz="1600" dirty="0" smtClean="0"/>
                        <a:t>8</a:t>
                      </a:r>
                      <a:endParaRPr lang="en-AU"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late Cretaceous</a:t>
                      </a:r>
                      <a:endParaRPr lang="en-AU" sz="1600" dirty="0" smtClean="0"/>
                    </a:p>
                  </a:txBody>
                  <a:tcPr/>
                </a:tc>
                <a:extLst>
                  <a:ext uri="{0D108BD9-81ED-4DB2-BD59-A6C34878D82A}">
                    <a16:rowId xmlns:a16="http://schemas.microsoft.com/office/drawing/2014/main" val="10006"/>
                  </a:ext>
                </a:extLst>
              </a:tr>
              <a:tr h="3428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t> Tyrannosaurus rex</a:t>
                      </a:r>
                      <a:endParaRPr lang="en-AU" sz="1600" i="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i="1" kern="1200" dirty="0" smtClean="0">
                          <a:solidFill>
                            <a:schemeClr val="dk1"/>
                          </a:solidFill>
                          <a:effectLst/>
                          <a:latin typeface="+mn-lt"/>
                          <a:ea typeface="+mn-ea"/>
                          <a:cs typeface="+mn-cs"/>
                        </a:rPr>
                        <a:t>Coelurosauria</a:t>
                      </a:r>
                      <a:endParaRPr lang="en-AU" sz="1600" b="0" i="1" dirty="0" smtClean="0"/>
                    </a:p>
                  </a:txBody>
                  <a:tcPr/>
                </a:tc>
                <a:tc>
                  <a:txBody>
                    <a:bodyPr/>
                    <a:lstStyle/>
                    <a:p>
                      <a:pPr algn="ctr"/>
                      <a:r>
                        <a:rPr lang="en-US" sz="1600" dirty="0" smtClean="0"/>
                        <a:t>14</a:t>
                      </a:r>
                      <a:endParaRPr lang="en-AU"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late Cretaceous</a:t>
                      </a:r>
                      <a:endParaRPr lang="en-AU" sz="1600" dirty="0" smtClean="0"/>
                    </a:p>
                  </a:txBody>
                  <a:tcPr/>
                </a:tc>
                <a:extLst>
                  <a:ext uri="{0D108BD9-81ED-4DB2-BD59-A6C34878D82A}">
                    <a16:rowId xmlns:a16="http://schemas.microsoft.com/office/drawing/2014/main" val="10007"/>
                  </a:ext>
                </a:extLst>
              </a:tr>
              <a:tr h="342895">
                <a:tc>
                  <a:txBody>
                    <a:bodyPr/>
                    <a:lstStyle/>
                    <a:p>
                      <a:pPr algn="l"/>
                      <a:r>
                        <a:rPr lang="en-AU" sz="1600" i="1" dirty="0" smtClean="0"/>
                        <a:t>  </a:t>
                      </a:r>
                      <a:r>
                        <a:rPr lang="en-AU" sz="1600" i="1" baseline="0" dirty="0" smtClean="0"/>
                        <a:t> </a:t>
                      </a:r>
                      <a:r>
                        <a:rPr lang="en-AU" sz="1600" i="1" dirty="0" smtClean="0"/>
                        <a:t>Velociraptor</a:t>
                      </a:r>
                      <a:endParaRPr lang="en-AU" sz="1600" i="1" dirty="0"/>
                    </a:p>
                  </a:txBody>
                  <a:tcPr marL="9525" marR="9525" marT="9525" marB="9525" anchor="ctr"/>
                </a:tc>
                <a:tc>
                  <a:txBody>
                    <a:bodyPr/>
                    <a:lstStyle/>
                    <a:p>
                      <a:pPr algn="ctr"/>
                      <a:r>
                        <a:rPr lang="en-AU" sz="1600" b="0" i="1" kern="1200" dirty="0" smtClean="0">
                          <a:solidFill>
                            <a:schemeClr val="dk1"/>
                          </a:solidFill>
                          <a:effectLst/>
                          <a:latin typeface="+mn-lt"/>
                          <a:ea typeface="+mn-ea"/>
                          <a:cs typeface="+mn-cs"/>
                        </a:rPr>
                        <a:t>Coelurosauria</a:t>
                      </a:r>
                      <a:endParaRPr lang="en-AU" sz="1600" b="0" i="1" dirty="0"/>
                    </a:p>
                  </a:txBody>
                  <a:tcPr/>
                </a:tc>
                <a:tc>
                  <a:txBody>
                    <a:bodyPr/>
                    <a:lstStyle/>
                    <a:p>
                      <a:pPr algn="ctr"/>
                      <a:r>
                        <a:rPr lang="en-US" sz="1600" dirty="0" smtClean="0"/>
                        <a:t>2</a:t>
                      </a:r>
                      <a:endParaRPr lang="en-AU"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mid Jurassic to late Cretaceous</a:t>
                      </a:r>
                      <a:endParaRPr lang="en-AU" sz="1600" dirty="0" smtClean="0"/>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323528" y="1196752"/>
            <a:ext cx="8568952" cy="1323439"/>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latin typeface="+mn-lt"/>
              </a:rPr>
              <a:t>Dinosaur data is easily accessed on the internet</a:t>
            </a:r>
          </a:p>
          <a:p>
            <a:pPr marL="285750" indent="-285750">
              <a:buFont typeface="Arial" panose="020B0604020202020204" pitchFamily="34" charset="0"/>
              <a:buChar char="•"/>
            </a:pPr>
            <a:r>
              <a:rPr lang="en-US" sz="1600" b="1" dirty="0" smtClean="0">
                <a:latin typeface="+mn-lt"/>
              </a:rPr>
              <a:t>Sample of data is shown in the table below</a:t>
            </a:r>
          </a:p>
          <a:p>
            <a:pPr marL="285750" indent="-285750">
              <a:buFont typeface="Arial" panose="020B0604020202020204" pitchFamily="34" charset="0"/>
              <a:buChar char="•"/>
            </a:pPr>
            <a:r>
              <a:rPr lang="en-US" sz="1600" b="1" dirty="0" smtClean="0">
                <a:latin typeface="+mn-lt"/>
              </a:rPr>
              <a:t>Generate questions, e.g. Is there a relationship between ‘X’ and ‘Y’? Were early dinosaurs larger than later dinosaurs? Are meat-eaters larger than vegetarians? What extra data needs to be collected?</a:t>
            </a:r>
            <a:endParaRPr lang="en-AU" sz="1600" dirty="0">
              <a:latin typeface="+mn-lt"/>
            </a:endParaRPr>
          </a:p>
        </p:txBody>
      </p:sp>
    </p:spTree>
    <p:extLst>
      <p:ext uri="{BB962C8B-B14F-4D97-AF65-F5344CB8AC3E}">
        <p14:creationId xmlns:p14="http://schemas.microsoft.com/office/powerpoint/2010/main" val="185150934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87152"/>
          </a:xfrm>
        </p:spPr>
        <p:txBody>
          <a:bodyPr/>
          <a:lstStyle/>
          <a:p>
            <a:r>
              <a:rPr lang="en-US" sz="3600" dirty="0" smtClean="0"/>
              <a:t>Graphs and tables in science</a:t>
            </a:r>
            <a:endParaRPr lang="en-AU" sz="3600" dirty="0"/>
          </a:p>
        </p:txBody>
      </p:sp>
      <p:graphicFrame>
        <p:nvGraphicFramePr>
          <p:cNvPr id="4" name="Content Placeholder 3" title="Table, including Asking questions, Making predictions and Representations columns"/>
          <p:cNvGraphicFramePr>
            <a:graphicFrameLocks noGrp="1"/>
          </p:cNvGraphicFramePr>
          <p:nvPr>
            <p:ph idx="1"/>
            <p:extLst>
              <p:ext uri="{D42A27DB-BD31-4B8C-83A1-F6EECF244321}">
                <p14:modId xmlns:p14="http://schemas.microsoft.com/office/powerpoint/2010/main" val="640010646"/>
              </p:ext>
            </p:extLst>
          </p:nvPr>
        </p:nvGraphicFramePr>
        <p:xfrm>
          <a:off x="179512" y="1340768"/>
          <a:ext cx="8712967" cy="4754880"/>
        </p:xfrm>
        <a:graphic>
          <a:graphicData uri="http://schemas.openxmlformats.org/drawingml/2006/table">
            <a:tbl>
              <a:tblPr firstRow="1" bandRow="1">
                <a:tableStyleId>{5C22544A-7EE6-4342-B048-85BDC9FD1C3A}</a:tableStyleId>
              </a:tblPr>
              <a:tblGrid>
                <a:gridCol w="968942">
                  <a:extLst>
                    <a:ext uri="{9D8B030D-6E8A-4147-A177-3AD203B41FA5}">
                      <a16:colId xmlns:a16="http://schemas.microsoft.com/office/drawing/2014/main" val="20000"/>
                    </a:ext>
                  </a:extLst>
                </a:gridCol>
                <a:gridCol w="2559450">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gridCol w="2664295">
                  <a:extLst>
                    <a:ext uri="{9D8B030D-6E8A-4147-A177-3AD203B41FA5}">
                      <a16:colId xmlns:a16="http://schemas.microsoft.com/office/drawing/2014/main" val="20003"/>
                    </a:ext>
                  </a:extLst>
                </a:gridCol>
              </a:tblGrid>
              <a:tr h="370840">
                <a:tc>
                  <a:txBody>
                    <a:bodyPr/>
                    <a:lstStyle/>
                    <a:p>
                      <a:pPr algn="ctr"/>
                      <a:r>
                        <a:rPr lang="en-US" dirty="0" smtClean="0"/>
                        <a:t>Band</a:t>
                      </a:r>
                      <a:endParaRPr lang="en-AU" dirty="0"/>
                    </a:p>
                  </a:txBody>
                  <a:tcPr/>
                </a:tc>
                <a:tc>
                  <a:txBody>
                    <a:bodyPr/>
                    <a:lstStyle/>
                    <a:p>
                      <a:r>
                        <a:rPr lang="en-US" dirty="0" smtClean="0"/>
                        <a:t>Asking questions</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Making predictions</a:t>
                      </a:r>
                      <a:endParaRPr lang="en-AU" dirty="0" smtClean="0"/>
                    </a:p>
                    <a:p>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Representations</a:t>
                      </a:r>
                      <a:endParaRPr lang="en-AU" dirty="0" smtClean="0"/>
                    </a:p>
                  </a:txBody>
                  <a:tcPr/>
                </a:tc>
                <a:extLst>
                  <a:ext uri="{0D108BD9-81ED-4DB2-BD59-A6C34878D82A}">
                    <a16:rowId xmlns:a16="http://schemas.microsoft.com/office/drawing/2014/main" val="10000"/>
                  </a:ext>
                </a:extLst>
              </a:tr>
              <a:tr h="370840">
                <a:tc>
                  <a:txBody>
                    <a:bodyPr/>
                    <a:lstStyle/>
                    <a:p>
                      <a:pPr algn="ctr"/>
                      <a:r>
                        <a:rPr lang="en-US" dirty="0" smtClean="0"/>
                        <a:t>F–2</a:t>
                      </a:r>
                      <a:endParaRPr lang="en-AU" dirty="0"/>
                    </a:p>
                  </a:txBody>
                  <a:tcPr/>
                </a:tc>
                <a:tc>
                  <a:txBody>
                    <a:bodyPr/>
                    <a:lstStyle/>
                    <a:p>
                      <a:r>
                        <a:rPr lang="en-US" dirty="0" smtClean="0"/>
                        <a:t>Respond to and pose questions, and make predictions …</a:t>
                      </a:r>
                      <a:endParaRPr lang="en-AU" dirty="0"/>
                    </a:p>
                  </a:txBody>
                  <a:tcPr/>
                </a:tc>
                <a:tc>
                  <a:txBody>
                    <a:bodyPr/>
                    <a:lstStyle/>
                    <a:p>
                      <a:r>
                        <a:rPr lang="en-US" dirty="0" smtClean="0"/>
                        <a:t>Compare observations and predictions with those of others</a:t>
                      </a:r>
                      <a:endParaRPr lang="en-AU" dirty="0"/>
                    </a:p>
                  </a:txBody>
                  <a:tcPr/>
                </a:tc>
                <a:tc>
                  <a:txBody>
                    <a:bodyPr/>
                    <a:lstStyle/>
                    <a:p>
                      <a:r>
                        <a:rPr lang="en-US" sz="1800" dirty="0" smtClean="0"/>
                        <a:t>Use … provided tables to sort information</a:t>
                      </a:r>
                      <a:endParaRPr lang="en-AU" dirty="0"/>
                    </a:p>
                  </a:txBody>
                  <a:tcPr/>
                </a:tc>
                <a:extLst>
                  <a:ext uri="{0D108BD9-81ED-4DB2-BD59-A6C34878D82A}">
                    <a16:rowId xmlns:a16="http://schemas.microsoft.com/office/drawing/2014/main" val="10001"/>
                  </a:ext>
                </a:extLst>
              </a:tr>
              <a:tr h="370840">
                <a:tc>
                  <a:txBody>
                    <a:bodyPr/>
                    <a:lstStyle/>
                    <a:p>
                      <a:pPr algn="ctr"/>
                      <a:r>
                        <a:rPr lang="en-US" dirty="0" smtClean="0"/>
                        <a:t>3–4</a:t>
                      </a:r>
                      <a:endParaRPr lang="en-AU" dirty="0"/>
                    </a:p>
                  </a:txBody>
                  <a:tcPr/>
                </a:tc>
                <a:tc>
                  <a:txBody>
                    <a:bodyPr/>
                    <a:lstStyle/>
                    <a:p>
                      <a:r>
                        <a:rPr lang="en-US" dirty="0" smtClean="0"/>
                        <a:t>With guidance, identify questions that can be investigated and predict what might happen</a:t>
                      </a:r>
                      <a:endParaRPr lang="en-AU" dirty="0"/>
                    </a:p>
                  </a:txBody>
                  <a:tcPr/>
                </a:tc>
                <a:tc>
                  <a:txBody>
                    <a:bodyPr/>
                    <a:lstStyle/>
                    <a:p>
                      <a:r>
                        <a:rPr lang="en-US" dirty="0" smtClean="0"/>
                        <a:t>Compare results with predictions, suggesting possible reasons for findings</a:t>
                      </a:r>
                      <a:endParaRPr lang="en-AU" dirty="0"/>
                    </a:p>
                  </a:txBody>
                  <a:tcPr/>
                </a:tc>
                <a:tc>
                  <a:txBody>
                    <a:bodyPr/>
                    <a:lstStyle/>
                    <a:p>
                      <a:r>
                        <a:rPr lang="en-US" sz="1800" dirty="0" smtClean="0"/>
                        <a:t>Use … tables and column graphs to represent data and to identify patterns and trends </a:t>
                      </a:r>
                      <a:endParaRPr lang="en-AU" dirty="0"/>
                    </a:p>
                  </a:txBody>
                  <a:tcPr/>
                </a:tc>
                <a:extLst>
                  <a:ext uri="{0D108BD9-81ED-4DB2-BD59-A6C34878D82A}">
                    <a16:rowId xmlns:a16="http://schemas.microsoft.com/office/drawing/2014/main" val="10002"/>
                  </a:ext>
                </a:extLst>
              </a:tr>
              <a:tr h="370840">
                <a:tc>
                  <a:txBody>
                    <a:bodyPr/>
                    <a:lstStyle/>
                    <a:p>
                      <a:pPr algn="ctr"/>
                      <a:r>
                        <a:rPr lang="en-US" dirty="0" smtClean="0"/>
                        <a:t>5–6</a:t>
                      </a:r>
                      <a:endParaRPr lang="en-AU" dirty="0"/>
                    </a:p>
                  </a:txBody>
                  <a:tcPr/>
                </a:tc>
                <a:tc>
                  <a:txBody>
                    <a:bodyPr/>
                    <a:lstStyle/>
                    <a:p>
                      <a:r>
                        <a:rPr lang="en-US" dirty="0" smtClean="0"/>
                        <a:t>With guidance, pose questions to inform</a:t>
                      </a:r>
                      <a:r>
                        <a:rPr lang="en-US" baseline="0" dirty="0" smtClean="0"/>
                        <a:t> a scientific investigation, and predict what the findings of an investigation might be</a:t>
                      </a:r>
                      <a:endParaRPr lang="en-AU" dirty="0"/>
                    </a:p>
                  </a:txBody>
                  <a:tcPr/>
                </a:tc>
                <a:tc>
                  <a:txBody>
                    <a:bodyPr/>
                    <a:lstStyle/>
                    <a:p>
                      <a:r>
                        <a:rPr lang="en-US" dirty="0" smtClean="0"/>
                        <a:t>Compare data with predictions and use as evidence in developing explanations</a:t>
                      </a:r>
                      <a:endParaRPr lang="en-AU" dirty="0"/>
                    </a:p>
                  </a:txBody>
                  <a:tcPr/>
                </a:tc>
                <a:tc>
                  <a:txBody>
                    <a:bodyPr/>
                    <a:lstStyle/>
                    <a:p>
                      <a:r>
                        <a:rPr lang="en-US" sz="1800" dirty="0" smtClean="0"/>
                        <a:t>Construct and use … tables and graphs to record, represent and describe observations, patterns or relationships in data</a:t>
                      </a:r>
                      <a:endParaRPr lang="en-AU"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5292558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062664" cy="803176"/>
          </a:xfrm>
        </p:spPr>
        <p:txBody>
          <a:bodyPr/>
          <a:lstStyle/>
          <a:p>
            <a:r>
              <a:rPr lang="en-US" sz="3200" dirty="0" smtClean="0"/>
              <a:t>Levels F–2: Scaffolded/provided graphs</a:t>
            </a:r>
            <a:endParaRPr lang="en-AU" sz="3200" dirty="0"/>
          </a:p>
        </p:txBody>
      </p:sp>
      <p:graphicFrame>
        <p:nvGraphicFramePr>
          <p:cNvPr id="4" name="Content Placeholder 3" title="Table, including Animal, Length and Graph columns"/>
          <p:cNvGraphicFramePr>
            <a:graphicFrameLocks noGrp="1"/>
          </p:cNvGraphicFramePr>
          <p:nvPr>
            <p:ph idx="1"/>
            <p:extLst>
              <p:ext uri="{D42A27DB-BD31-4B8C-83A1-F6EECF244321}">
                <p14:modId xmlns:p14="http://schemas.microsoft.com/office/powerpoint/2010/main" val="1232565835"/>
              </p:ext>
            </p:extLst>
          </p:nvPr>
        </p:nvGraphicFramePr>
        <p:xfrm>
          <a:off x="395536" y="2564904"/>
          <a:ext cx="8424932" cy="3534410"/>
        </p:xfrm>
        <a:graphic>
          <a:graphicData uri="http://schemas.openxmlformats.org/drawingml/2006/table">
            <a:tbl>
              <a:tblPr firstRow="1" bandRow="1">
                <a:tableStyleId>{5C22544A-7EE6-4342-B048-85BDC9FD1C3A}</a:tableStyleId>
              </a:tblPr>
              <a:tblGrid>
                <a:gridCol w="2049307">
                  <a:extLst>
                    <a:ext uri="{9D8B030D-6E8A-4147-A177-3AD203B41FA5}">
                      <a16:colId xmlns:a16="http://schemas.microsoft.com/office/drawing/2014/main" val="20000"/>
                    </a:ext>
                  </a:extLst>
                </a:gridCol>
                <a:gridCol w="1138505">
                  <a:extLst>
                    <a:ext uri="{9D8B030D-6E8A-4147-A177-3AD203B41FA5}">
                      <a16:colId xmlns:a16="http://schemas.microsoft.com/office/drawing/2014/main" val="20001"/>
                    </a:ext>
                  </a:extLst>
                </a:gridCol>
                <a:gridCol w="654640">
                  <a:extLst>
                    <a:ext uri="{9D8B030D-6E8A-4147-A177-3AD203B41FA5}">
                      <a16:colId xmlns:a16="http://schemas.microsoft.com/office/drawing/2014/main" val="20002"/>
                    </a:ext>
                  </a:extLst>
                </a:gridCol>
                <a:gridCol w="654640">
                  <a:extLst>
                    <a:ext uri="{9D8B030D-6E8A-4147-A177-3AD203B41FA5}">
                      <a16:colId xmlns:a16="http://schemas.microsoft.com/office/drawing/2014/main" val="20003"/>
                    </a:ext>
                  </a:extLst>
                </a:gridCol>
                <a:gridCol w="654640">
                  <a:extLst>
                    <a:ext uri="{9D8B030D-6E8A-4147-A177-3AD203B41FA5}">
                      <a16:colId xmlns:a16="http://schemas.microsoft.com/office/drawing/2014/main" val="20004"/>
                    </a:ext>
                  </a:extLst>
                </a:gridCol>
                <a:gridCol w="654640">
                  <a:extLst>
                    <a:ext uri="{9D8B030D-6E8A-4147-A177-3AD203B41FA5}">
                      <a16:colId xmlns:a16="http://schemas.microsoft.com/office/drawing/2014/main" val="20005"/>
                    </a:ext>
                  </a:extLst>
                </a:gridCol>
                <a:gridCol w="654640">
                  <a:extLst>
                    <a:ext uri="{9D8B030D-6E8A-4147-A177-3AD203B41FA5}">
                      <a16:colId xmlns:a16="http://schemas.microsoft.com/office/drawing/2014/main" val="20006"/>
                    </a:ext>
                  </a:extLst>
                </a:gridCol>
                <a:gridCol w="654640">
                  <a:extLst>
                    <a:ext uri="{9D8B030D-6E8A-4147-A177-3AD203B41FA5}">
                      <a16:colId xmlns:a16="http://schemas.microsoft.com/office/drawing/2014/main" val="20007"/>
                    </a:ext>
                  </a:extLst>
                </a:gridCol>
                <a:gridCol w="654640">
                  <a:extLst>
                    <a:ext uri="{9D8B030D-6E8A-4147-A177-3AD203B41FA5}">
                      <a16:colId xmlns:a16="http://schemas.microsoft.com/office/drawing/2014/main" val="20008"/>
                    </a:ext>
                  </a:extLst>
                </a:gridCol>
                <a:gridCol w="654640">
                  <a:extLst>
                    <a:ext uri="{9D8B030D-6E8A-4147-A177-3AD203B41FA5}">
                      <a16:colId xmlns:a16="http://schemas.microsoft.com/office/drawing/2014/main" val="20009"/>
                    </a:ext>
                  </a:extLst>
                </a:gridCol>
              </a:tblGrid>
              <a:tr h="370840">
                <a:tc>
                  <a:txBody>
                    <a:bodyPr/>
                    <a:lstStyle/>
                    <a:p>
                      <a:pPr algn="ctr"/>
                      <a:r>
                        <a:rPr lang="en-AU" dirty="0" smtClean="0"/>
                        <a:t>ANIMAL</a:t>
                      </a:r>
                    </a:p>
                    <a:p>
                      <a:pPr algn="ctr"/>
                      <a:endParaRPr lang="en-AU" dirty="0"/>
                    </a:p>
                  </a:txBody>
                  <a:tcPr marL="9525" marR="9525" marT="9525" marB="9525" anchor="ctr"/>
                </a:tc>
                <a:tc>
                  <a:txBody>
                    <a:bodyPr/>
                    <a:lstStyle/>
                    <a:p>
                      <a:pPr algn="ctr"/>
                      <a:r>
                        <a:rPr lang="en-AU" dirty="0" smtClean="0"/>
                        <a:t>LENGTH (m)</a:t>
                      </a:r>
                      <a:endParaRPr lang="en-AU" dirty="0"/>
                    </a:p>
                  </a:txBody>
                  <a:tcPr marL="9525" marR="9525" marT="9525" marB="9525" anchor="ctr"/>
                </a:tc>
                <a:tc gridSpan="8">
                  <a:txBody>
                    <a:bodyPr/>
                    <a:lstStyle/>
                    <a:p>
                      <a:pPr algn="ctr"/>
                      <a:r>
                        <a:rPr lang="en-AU" dirty="0" smtClean="0"/>
                        <a:t> GRAPH</a:t>
                      </a:r>
                    </a:p>
                    <a:p>
                      <a:pPr algn="ctr"/>
                      <a:endParaRPr lang="en-AU" dirty="0"/>
                    </a:p>
                  </a:txBody>
                  <a:tcPr marL="9525" marR="9525" marT="9525" marB="9525"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370840">
                <a:tc>
                  <a:txBody>
                    <a:bodyPr/>
                    <a:lstStyle/>
                    <a:p>
                      <a:pPr algn="ctr"/>
                      <a:r>
                        <a:rPr lang="en-AU" i="1" dirty="0"/>
                        <a:t>T. rex</a:t>
                      </a:r>
                    </a:p>
                  </a:txBody>
                  <a:tcPr marL="9525" marR="9525" marT="9525" marB="9525" anchor="ctr"/>
                </a:tc>
                <a:tc>
                  <a:txBody>
                    <a:bodyPr/>
                    <a:lstStyle/>
                    <a:p>
                      <a:pPr algn="ctr"/>
                      <a:r>
                        <a:rPr lang="en-AU" dirty="0" smtClean="0"/>
                        <a:t>14 m </a:t>
                      </a:r>
                      <a:endParaRPr lang="en-AU" dirty="0"/>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extLst>
                  <a:ext uri="{0D108BD9-81ED-4DB2-BD59-A6C34878D82A}">
                    <a16:rowId xmlns:a16="http://schemas.microsoft.com/office/drawing/2014/main" val="10001"/>
                  </a:ext>
                </a:extLst>
              </a:tr>
              <a:tr h="370840">
                <a:tc>
                  <a:txBody>
                    <a:bodyPr/>
                    <a:lstStyle/>
                    <a:p>
                      <a:pPr algn="ctr"/>
                      <a:r>
                        <a:rPr lang="en-AU" i="1" dirty="0"/>
                        <a:t>Compsognathus</a:t>
                      </a:r>
                    </a:p>
                  </a:txBody>
                  <a:tcPr marL="9525" marR="9525" marT="9525" marB="9525" anchor="ctr"/>
                </a:tc>
                <a:tc>
                  <a:txBody>
                    <a:bodyPr/>
                    <a:lstStyle/>
                    <a:p>
                      <a:pPr algn="ctr"/>
                      <a:r>
                        <a:rPr lang="en-AU" dirty="0" smtClean="0"/>
                        <a:t>1 m</a:t>
                      </a:r>
                      <a:endParaRPr lang="en-AU" dirty="0"/>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extLst>
                  <a:ext uri="{0D108BD9-81ED-4DB2-BD59-A6C34878D82A}">
                    <a16:rowId xmlns:a16="http://schemas.microsoft.com/office/drawing/2014/main" val="10002"/>
                  </a:ext>
                </a:extLst>
              </a:tr>
              <a:tr h="370840">
                <a:tc>
                  <a:txBody>
                    <a:bodyPr/>
                    <a:lstStyle/>
                    <a:p>
                      <a:pPr algn="ctr"/>
                      <a:r>
                        <a:rPr lang="en-AU" i="1" dirty="0"/>
                        <a:t>Maiasaura</a:t>
                      </a:r>
                    </a:p>
                  </a:txBody>
                  <a:tcPr marL="9525" marR="9525" marT="9525" marB="9525" anchor="ctr"/>
                </a:tc>
                <a:tc>
                  <a:txBody>
                    <a:bodyPr/>
                    <a:lstStyle/>
                    <a:p>
                      <a:pPr algn="ctr"/>
                      <a:r>
                        <a:rPr lang="en-AU" dirty="0" smtClean="0"/>
                        <a:t>10 m</a:t>
                      </a:r>
                      <a:endParaRPr lang="en-AU" dirty="0"/>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extLst>
                  <a:ext uri="{0D108BD9-81ED-4DB2-BD59-A6C34878D82A}">
                    <a16:rowId xmlns:a16="http://schemas.microsoft.com/office/drawing/2014/main" val="10003"/>
                  </a:ext>
                </a:extLst>
              </a:tr>
              <a:tr h="370840">
                <a:tc>
                  <a:txBody>
                    <a:bodyPr/>
                    <a:lstStyle/>
                    <a:p>
                      <a:pPr algn="ctr"/>
                      <a:r>
                        <a:rPr lang="en-AU" i="1" dirty="0"/>
                        <a:t>Iguanodon</a:t>
                      </a:r>
                    </a:p>
                  </a:txBody>
                  <a:tcPr marL="9525" marR="9525" marT="9525" marB="9525" anchor="ctr"/>
                </a:tc>
                <a:tc>
                  <a:txBody>
                    <a:bodyPr/>
                    <a:lstStyle/>
                    <a:p>
                      <a:pPr algn="ctr"/>
                      <a:r>
                        <a:rPr lang="en-AU" dirty="0" smtClean="0"/>
                        <a:t>11 m</a:t>
                      </a:r>
                      <a:endParaRPr lang="en-AU" dirty="0"/>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extLst>
                  <a:ext uri="{0D108BD9-81ED-4DB2-BD59-A6C34878D82A}">
                    <a16:rowId xmlns:a16="http://schemas.microsoft.com/office/drawing/2014/main" val="10004"/>
                  </a:ext>
                </a:extLst>
              </a:tr>
              <a:tr h="370840">
                <a:tc>
                  <a:txBody>
                    <a:bodyPr/>
                    <a:lstStyle/>
                    <a:p>
                      <a:pPr algn="ctr"/>
                      <a:r>
                        <a:rPr lang="en-AU" i="1" dirty="0"/>
                        <a:t>Ankylosaurus</a:t>
                      </a:r>
                    </a:p>
                  </a:txBody>
                  <a:tcPr marL="9525" marR="9525" marT="9525" marB="9525" anchor="ctr"/>
                </a:tc>
                <a:tc>
                  <a:txBody>
                    <a:bodyPr/>
                    <a:lstStyle/>
                    <a:p>
                      <a:pPr algn="ctr"/>
                      <a:r>
                        <a:rPr lang="en-AU" dirty="0" smtClean="0"/>
                        <a:t>8 m</a:t>
                      </a:r>
                      <a:endParaRPr lang="en-AU" dirty="0"/>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extLst>
                  <a:ext uri="{0D108BD9-81ED-4DB2-BD59-A6C34878D82A}">
                    <a16:rowId xmlns:a16="http://schemas.microsoft.com/office/drawing/2014/main" val="10005"/>
                  </a:ext>
                </a:extLst>
              </a:tr>
              <a:tr h="370840">
                <a:tc>
                  <a:txBody>
                    <a:bodyPr/>
                    <a:lstStyle/>
                    <a:p>
                      <a:pPr algn="ctr"/>
                      <a:r>
                        <a:rPr lang="en-AU" i="1" dirty="0"/>
                        <a:t>Apatosaurus</a:t>
                      </a:r>
                    </a:p>
                  </a:txBody>
                  <a:tcPr marL="9525" marR="9525" marT="9525" marB="9525" anchor="ctr"/>
                </a:tc>
                <a:tc>
                  <a:txBody>
                    <a:bodyPr/>
                    <a:lstStyle/>
                    <a:p>
                      <a:pPr algn="ctr"/>
                      <a:r>
                        <a:rPr lang="en-AU" dirty="0" smtClean="0"/>
                        <a:t>30 m</a:t>
                      </a:r>
                      <a:endParaRPr lang="en-AU" dirty="0"/>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tc>
                  <a:txBody>
                    <a:bodyPr/>
                    <a:lstStyle/>
                    <a:p>
                      <a:pPr algn="ctr"/>
                      <a:r>
                        <a:rPr lang="en-AU" dirty="0"/>
                        <a:t>.</a:t>
                      </a:r>
                    </a:p>
                  </a:txBody>
                  <a:tcPr marL="9525" marR="9525" marT="9525" marB="9525" anchor="ctr"/>
                </a:tc>
                <a:extLst>
                  <a:ext uri="{0D108BD9-81ED-4DB2-BD59-A6C34878D82A}">
                    <a16:rowId xmlns:a16="http://schemas.microsoft.com/office/drawing/2014/main" val="10006"/>
                  </a:ext>
                </a:extLst>
              </a:tr>
              <a:tr h="370840">
                <a:tc>
                  <a:txBody>
                    <a:bodyPr/>
                    <a:lstStyle/>
                    <a:p>
                      <a:pPr algn="ctr"/>
                      <a:r>
                        <a:rPr lang="en-US" dirty="0" smtClean="0"/>
                        <a:t>Human child</a:t>
                      </a:r>
                      <a:endParaRPr lang="en-AU" dirty="0"/>
                    </a:p>
                  </a:txBody>
                  <a:tcPr marL="9525" marR="9525" marT="9525" marB="9525" anchor="ctr"/>
                </a:tc>
                <a:tc>
                  <a:txBody>
                    <a:bodyPr/>
                    <a:lstStyle/>
                    <a:p>
                      <a:pPr algn="ctr"/>
                      <a:r>
                        <a:rPr lang="en-US" dirty="0" smtClean="0"/>
                        <a:t>1 m</a:t>
                      </a:r>
                      <a:endParaRPr lang="en-AU" dirty="0"/>
                    </a:p>
                  </a:txBody>
                  <a:tcPr marL="9525" marR="9525" marT="9525" marB="9525" anchor="ctr"/>
                </a:tc>
                <a:tc>
                  <a:txBody>
                    <a:bodyPr/>
                    <a:lstStyle/>
                    <a:p>
                      <a:pPr algn="ctr"/>
                      <a:endParaRPr lang="en-AU" dirty="0"/>
                    </a:p>
                  </a:txBody>
                  <a:tcPr marL="9525" marR="9525" marT="9525" marB="9525" anchor="ctr"/>
                </a:tc>
                <a:tc>
                  <a:txBody>
                    <a:bodyPr/>
                    <a:lstStyle/>
                    <a:p>
                      <a:pPr algn="ctr"/>
                      <a:endParaRPr lang="en-AU" dirty="0"/>
                    </a:p>
                  </a:txBody>
                  <a:tcPr marL="9525" marR="9525" marT="9525" marB="9525" anchor="ctr"/>
                </a:tc>
                <a:tc>
                  <a:txBody>
                    <a:bodyPr/>
                    <a:lstStyle/>
                    <a:p>
                      <a:pPr algn="ctr"/>
                      <a:endParaRPr lang="en-AU" dirty="0"/>
                    </a:p>
                  </a:txBody>
                  <a:tcPr marL="9525" marR="9525" marT="9525" marB="9525" anchor="ctr"/>
                </a:tc>
                <a:tc>
                  <a:txBody>
                    <a:bodyPr/>
                    <a:lstStyle/>
                    <a:p>
                      <a:pPr algn="ctr"/>
                      <a:endParaRPr lang="en-AU" dirty="0"/>
                    </a:p>
                  </a:txBody>
                  <a:tcPr marL="9525" marR="9525" marT="9525" marB="9525" anchor="ctr"/>
                </a:tc>
                <a:tc>
                  <a:txBody>
                    <a:bodyPr/>
                    <a:lstStyle/>
                    <a:p>
                      <a:pPr algn="ctr"/>
                      <a:endParaRPr lang="en-AU" dirty="0"/>
                    </a:p>
                  </a:txBody>
                  <a:tcPr marL="9525" marR="9525" marT="9525" marB="9525" anchor="ctr"/>
                </a:tc>
                <a:tc>
                  <a:txBody>
                    <a:bodyPr/>
                    <a:lstStyle/>
                    <a:p>
                      <a:pPr algn="ctr"/>
                      <a:endParaRPr lang="en-AU" dirty="0"/>
                    </a:p>
                  </a:txBody>
                  <a:tcPr marL="9525" marR="9525" marT="9525" marB="9525" anchor="ctr"/>
                </a:tc>
                <a:tc>
                  <a:txBody>
                    <a:bodyPr/>
                    <a:lstStyle/>
                    <a:p>
                      <a:pPr algn="ctr"/>
                      <a:endParaRPr lang="en-AU" dirty="0"/>
                    </a:p>
                  </a:txBody>
                  <a:tcPr marL="9525" marR="9525" marT="9525" marB="9525" anchor="ctr"/>
                </a:tc>
                <a:tc>
                  <a:txBody>
                    <a:bodyPr/>
                    <a:lstStyle/>
                    <a:p>
                      <a:pPr algn="ctr"/>
                      <a:endParaRPr lang="en-AU" dirty="0"/>
                    </a:p>
                  </a:txBody>
                  <a:tcPr marL="9525" marR="9525" marT="9525" marB="9525" anchor="ctr"/>
                </a:tc>
                <a:extLst>
                  <a:ext uri="{0D108BD9-81ED-4DB2-BD59-A6C34878D82A}">
                    <a16:rowId xmlns:a16="http://schemas.microsoft.com/office/drawing/2014/main" val="10007"/>
                  </a:ext>
                </a:extLst>
              </a:tr>
              <a:tr h="370840">
                <a:tc>
                  <a:txBody>
                    <a:bodyPr/>
                    <a:lstStyle/>
                    <a:p>
                      <a:pPr algn="ctr"/>
                      <a:endParaRPr lang="en-AU" dirty="0"/>
                    </a:p>
                  </a:txBody>
                  <a:tcPr marL="9525" marR="9525" marT="9525" marB="9525" anchor="ctr"/>
                </a:tc>
                <a:tc>
                  <a:txBody>
                    <a:bodyPr/>
                    <a:lstStyle/>
                    <a:p>
                      <a:pPr algn="ctr"/>
                      <a:endParaRPr lang="en-AU" dirty="0"/>
                    </a:p>
                  </a:txBody>
                  <a:tcPr marL="9525" marR="9525" marT="9525" marB="9525" anchor="ctr"/>
                </a:tc>
                <a:tc>
                  <a:txBody>
                    <a:bodyPr/>
                    <a:lstStyle/>
                    <a:p>
                      <a:pPr algn="ctr"/>
                      <a:r>
                        <a:rPr lang="en-US" dirty="0" smtClean="0"/>
                        <a:t>4 m</a:t>
                      </a:r>
                      <a:endParaRPr lang="en-AU" dirty="0"/>
                    </a:p>
                  </a:txBody>
                  <a:tcPr marL="9525" marR="9525" marT="9525" marB="9525" anchor="ctr"/>
                </a:tc>
                <a:tc>
                  <a:txBody>
                    <a:bodyPr/>
                    <a:lstStyle/>
                    <a:p>
                      <a:pPr algn="ctr"/>
                      <a:r>
                        <a:rPr lang="en-US" dirty="0" smtClean="0"/>
                        <a:t>8 m</a:t>
                      </a:r>
                      <a:endParaRPr lang="en-AU" dirty="0"/>
                    </a:p>
                  </a:txBody>
                  <a:tcPr marL="9525" marR="9525" marT="9525" marB="9525" anchor="ctr"/>
                </a:tc>
                <a:tc>
                  <a:txBody>
                    <a:bodyPr/>
                    <a:lstStyle/>
                    <a:p>
                      <a:pPr algn="ctr"/>
                      <a:r>
                        <a:rPr lang="en-US" dirty="0" smtClean="0"/>
                        <a:t>12 m</a:t>
                      </a:r>
                      <a:endParaRPr lang="en-AU" dirty="0"/>
                    </a:p>
                  </a:txBody>
                  <a:tcPr marL="9525" marR="9525" marT="9525" marB="9525" anchor="ctr"/>
                </a:tc>
                <a:tc>
                  <a:txBody>
                    <a:bodyPr/>
                    <a:lstStyle/>
                    <a:p>
                      <a:pPr algn="ctr"/>
                      <a:r>
                        <a:rPr lang="en-US" dirty="0" smtClean="0"/>
                        <a:t>16 m</a:t>
                      </a:r>
                      <a:endParaRPr lang="en-AU" dirty="0"/>
                    </a:p>
                  </a:txBody>
                  <a:tcPr marL="9525" marR="9525" marT="9525" marB="9525" anchor="ctr"/>
                </a:tc>
                <a:tc>
                  <a:txBody>
                    <a:bodyPr/>
                    <a:lstStyle/>
                    <a:p>
                      <a:pPr algn="ctr"/>
                      <a:r>
                        <a:rPr lang="en-US" dirty="0" smtClean="0"/>
                        <a:t>20 m</a:t>
                      </a:r>
                      <a:endParaRPr lang="en-AU" dirty="0"/>
                    </a:p>
                  </a:txBody>
                  <a:tcPr marL="9525" marR="9525" marT="9525" marB="9525" anchor="ctr"/>
                </a:tc>
                <a:tc>
                  <a:txBody>
                    <a:bodyPr/>
                    <a:lstStyle/>
                    <a:p>
                      <a:pPr algn="ctr"/>
                      <a:r>
                        <a:rPr lang="en-US" dirty="0" smtClean="0"/>
                        <a:t>24 m</a:t>
                      </a:r>
                      <a:endParaRPr lang="en-AU" dirty="0"/>
                    </a:p>
                  </a:txBody>
                  <a:tcPr marL="9525" marR="9525" marT="9525" marB="9525" anchor="ctr"/>
                </a:tc>
                <a:tc>
                  <a:txBody>
                    <a:bodyPr/>
                    <a:lstStyle/>
                    <a:p>
                      <a:pPr algn="ctr"/>
                      <a:r>
                        <a:rPr lang="en-US" dirty="0" smtClean="0"/>
                        <a:t>28 m</a:t>
                      </a:r>
                      <a:endParaRPr lang="en-AU" dirty="0"/>
                    </a:p>
                  </a:txBody>
                  <a:tcPr marL="9525" marR="9525" marT="9525" marB="9525" anchor="ctr"/>
                </a:tc>
                <a:tc>
                  <a:txBody>
                    <a:bodyPr/>
                    <a:lstStyle/>
                    <a:p>
                      <a:pPr algn="ctr"/>
                      <a:r>
                        <a:rPr lang="en-US" dirty="0" smtClean="0"/>
                        <a:t>32 m</a:t>
                      </a:r>
                      <a:endParaRPr lang="en-AU" dirty="0"/>
                    </a:p>
                  </a:txBody>
                  <a:tcPr marL="9525" marR="9525" marT="9525" marB="9525" anchor="ctr"/>
                </a:tc>
                <a:extLst>
                  <a:ext uri="{0D108BD9-81ED-4DB2-BD59-A6C34878D82A}">
                    <a16:rowId xmlns:a16="http://schemas.microsoft.com/office/drawing/2014/main" val="10008"/>
                  </a:ext>
                </a:extLst>
              </a:tr>
            </a:tbl>
          </a:graphicData>
        </a:graphic>
      </p:graphicFrame>
      <p:sp>
        <p:nvSpPr>
          <p:cNvPr id="3" name="TextBox 2"/>
          <p:cNvSpPr txBox="1"/>
          <p:nvPr/>
        </p:nvSpPr>
        <p:spPr>
          <a:xfrm>
            <a:off x="395536" y="1412776"/>
            <a:ext cx="8280920"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provided bar graph scaffolds</a:t>
            </a:r>
          </a:p>
          <a:p>
            <a:pPr marL="285750" indent="-285750">
              <a:buFont typeface="Arial" panose="020B0604020202020204" pitchFamily="34" charset="0"/>
              <a:buChar char="•"/>
            </a:pPr>
            <a:r>
              <a:rPr lang="en-US" sz="1800" dirty="0"/>
              <a:t>m</a:t>
            </a:r>
            <a:r>
              <a:rPr lang="en-US" sz="1800" dirty="0" smtClean="0"/>
              <a:t>ay include lengths of familiar animals (koala, dog, kangaroo, cow, giraffe, elephant)</a:t>
            </a:r>
            <a:endParaRPr lang="en-AU" sz="1800" dirty="0"/>
          </a:p>
        </p:txBody>
      </p:sp>
    </p:spTree>
    <p:extLst>
      <p:ext uri="{BB962C8B-B14F-4D97-AF65-F5344CB8AC3E}">
        <p14:creationId xmlns:p14="http://schemas.microsoft.com/office/powerpoint/2010/main" val="223950689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75184"/>
          </a:xfrm>
        </p:spPr>
        <p:txBody>
          <a:bodyPr/>
          <a:lstStyle/>
          <a:p>
            <a:r>
              <a:rPr lang="en-AU" sz="3200" dirty="0" smtClean="0"/>
              <a:t>Dinosaur footprints: </a:t>
            </a:r>
            <a:br>
              <a:rPr lang="en-AU" sz="3200" dirty="0" smtClean="0"/>
            </a:br>
            <a:r>
              <a:rPr lang="en-AU" sz="2800" dirty="0" smtClean="0"/>
              <a:t>linking maths and science</a:t>
            </a:r>
            <a:endParaRPr lang="en-AU" sz="2800" dirty="0"/>
          </a:p>
        </p:txBody>
      </p:sp>
      <p:sp>
        <p:nvSpPr>
          <p:cNvPr id="3" name="Content Placeholder 2"/>
          <p:cNvSpPr>
            <a:spLocks noGrp="1"/>
          </p:cNvSpPr>
          <p:nvPr>
            <p:ph idx="1"/>
          </p:nvPr>
        </p:nvSpPr>
        <p:spPr>
          <a:xfrm>
            <a:off x="467543" y="1628800"/>
            <a:ext cx="8301951" cy="3528392"/>
          </a:xfrm>
        </p:spPr>
        <p:txBody>
          <a:bodyPr/>
          <a:lstStyle/>
          <a:p>
            <a:pPr marL="0" indent="0">
              <a:buNone/>
            </a:pPr>
            <a:r>
              <a:rPr lang="en-AU" sz="2000" dirty="0" smtClean="0"/>
              <a:t>Dinosaur footprints can be analysed in terms of: </a:t>
            </a:r>
          </a:p>
          <a:p>
            <a:pPr>
              <a:buFont typeface="Arial" panose="020B0604020202020204" pitchFamily="34" charset="0"/>
              <a:buChar char="•"/>
            </a:pPr>
            <a:r>
              <a:rPr lang="en-AU" sz="2000" dirty="0"/>
              <a:t>l</a:t>
            </a:r>
            <a:r>
              <a:rPr lang="en-AU" sz="2000" dirty="0" smtClean="0"/>
              <a:t>ength</a:t>
            </a:r>
          </a:p>
          <a:p>
            <a:pPr>
              <a:buFont typeface="Arial" panose="020B0604020202020204" pitchFamily="34" charset="0"/>
              <a:buChar char="•"/>
            </a:pPr>
            <a:r>
              <a:rPr lang="en-AU" sz="2000" dirty="0"/>
              <a:t>w</a:t>
            </a:r>
            <a:r>
              <a:rPr lang="en-AU" sz="2000" dirty="0" smtClean="0"/>
              <a:t>idth</a:t>
            </a:r>
          </a:p>
          <a:p>
            <a:pPr>
              <a:buFont typeface="Arial" panose="020B0604020202020204" pitchFamily="34" charset="0"/>
              <a:buChar char="•"/>
            </a:pPr>
            <a:r>
              <a:rPr lang="en-AU" sz="2000" dirty="0"/>
              <a:t>s</a:t>
            </a:r>
            <a:r>
              <a:rPr lang="en-AU" sz="2000" dirty="0" smtClean="0"/>
              <a:t>hape</a:t>
            </a:r>
          </a:p>
          <a:p>
            <a:pPr>
              <a:buFont typeface="Arial" panose="020B0604020202020204" pitchFamily="34" charset="0"/>
              <a:buChar char="•"/>
            </a:pPr>
            <a:r>
              <a:rPr lang="en-AU" sz="2000" dirty="0"/>
              <a:t>n</a:t>
            </a:r>
            <a:r>
              <a:rPr lang="en-AU" sz="2000" dirty="0" smtClean="0"/>
              <a:t>umber of toes</a:t>
            </a:r>
          </a:p>
          <a:p>
            <a:pPr>
              <a:buFont typeface="Arial" panose="020B0604020202020204" pitchFamily="34" charset="0"/>
              <a:buChar char="•"/>
            </a:pPr>
            <a:r>
              <a:rPr lang="en-AU" sz="2000" dirty="0"/>
              <a:t>s</a:t>
            </a:r>
            <a:r>
              <a:rPr lang="en-AU" sz="2000" dirty="0" smtClean="0"/>
              <a:t>ize of heel impression</a:t>
            </a:r>
          </a:p>
          <a:p>
            <a:pPr marL="0" indent="0">
              <a:buNone/>
            </a:pPr>
            <a:r>
              <a:rPr lang="en-AU" sz="2000" dirty="0" smtClean="0"/>
              <a:t>Task: </a:t>
            </a:r>
            <a:r>
              <a:rPr lang="en-AU" sz="2000" b="0" dirty="0"/>
              <a:t>O</a:t>
            </a:r>
            <a:r>
              <a:rPr lang="en-AU" sz="2000" b="0" dirty="0" smtClean="0"/>
              <a:t>btain an image of a dinosaur footprint and details about its dimensions. Suggest possibilities for what the dinosaur would have looked like, how it may have moved and how it may have behaved in its day-to-day activities.</a:t>
            </a:r>
          </a:p>
        </p:txBody>
      </p:sp>
      <p:sp>
        <p:nvSpPr>
          <p:cNvPr id="4" name="TextBox 3"/>
          <p:cNvSpPr txBox="1"/>
          <p:nvPr/>
        </p:nvSpPr>
        <p:spPr>
          <a:xfrm>
            <a:off x="459754" y="5282008"/>
            <a:ext cx="8136904" cy="646331"/>
          </a:xfrm>
          <a:prstGeom prst="rect">
            <a:avLst/>
          </a:prstGeom>
          <a:solidFill>
            <a:schemeClr val="bg1"/>
          </a:solidFill>
          <a:ln>
            <a:solidFill>
              <a:schemeClr val="tx1"/>
            </a:solidFill>
          </a:ln>
        </p:spPr>
        <p:txBody>
          <a:bodyPr wrap="square" rtlCol="0">
            <a:spAutoFit/>
          </a:bodyPr>
          <a:lstStyle/>
          <a:p>
            <a:r>
              <a:rPr lang="en-AU" sz="1800" b="1" dirty="0" smtClean="0"/>
              <a:t>Curriculum links</a:t>
            </a:r>
            <a:r>
              <a:rPr lang="en-AU" sz="1800" dirty="0" smtClean="0"/>
              <a:t>: The scientific concept that ‘function relies to form’ can be investigated from a mathematical perspective.</a:t>
            </a:r>
            <a:endParaRPr lang="en-AU" sz="1800" dirty="0"/>
          </a:p>
        </p:txBody>
      </p:sp>
    </p:spTree>
    <p:extLst>
      <p:ext uri="{BB962C8B-B14F-4D97-AF65-F5344CB8AC3E}">
        <p14:creationId xmlns:p14="http://schemas.microsoft.com/office/powerpoint/2010/main" val="310749983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9144000" cy="5472608"/>
          </a:xfrm>
          <a:solidFill>
            <a:schemeClr val="bg1"/>
          </a:solidFill>
        </p:spPr>
        <p:txBody>
          <a:bodyPr/>
          <a:lstStyle/>
          <a:p>
            <a:pPr marL="0" indent="0" algn="ctr">
              <a:buNone/>
            </a:pPr>
            <a:endParaRPr lang="en-AU" sz="2000" dirty="0" smtClean="0"/>
          </a:p>
          <a:p>
            <a:pPr marL="0" indent="0" algn="ctr">
              <a:buNone/>
            </a:pPr>
            <a:r>
              <a:rPr lang="en-AU" sz="4800" dirty="0" smtClean="0">
                <a:solidFill>
                  <a:schemeClr val="tx1"/>
                </a:solidFill>
              </a:rPr>
              <a:t> Life cycles</a:t>
            </a:r>
          </a:p>
          <a:p>
            <a:pPr marL="0" indent="0" algn="ctr">
              <a:buNone/>
            </a:pPr>
            <a:endParaRPr lang="en-AU" sz="5400" i="1" dirty="0" smtClean="0">
              <a:solidFill>
                <a:schemeClr val="tx1"/>
              </a:solidFill>
            </a:endParaRPr>
          </a:p>
          <a:p>
            <a:pPr marL="0" indent="0" algn="ctr">
              <a:buNone/>
            </a:pPr>
            <a:r>
              <a:rPr lang="en-AU" sz="3600" dirty="0" smtClean="0">
                <a:solidFill>
                  <a:schemeClr val="tx1"/>
                </a:solidFill>
              </a:rPr>
              <a:t>Dinosaurs compared with </a:t>
            </a:r>
            <a:br>
              <a:rPr lang="en-AU" sz="3600" dirty="0" smtClean="0">
                <a:solidFill>
                  <a:schemeClr val="tx1"/>
                </a:solidFill>
              </a:rPr>
            </a:br>
            <a:r>
              <a:rPr lang="en-AU" sz="3600" dirty="0" smtClean="0">
                <a:solidFill>
                  <a:schemeClr val="tx1"/>
                </a:solidFill>
              </a:rPr>
              <a:t>other living things</a:t>
            </a:r>
            <a:endParaRPr lang="en-AU" sz="3600" dirty="0">
              <a:solidFill>
                <a:schemeClr val="tx1"/>
              </a:solidFill>
            </a:endParaRPr>
          </a:p>
        </p:txBody>
      </p:sp>
    </p:spTree>
    <p:extLst>
      <p:ext uri="{BB962C8B-B14F-4D97-AF65-F5344CB8AC3E}">
        <p14:creationId xmlns:p14="http://schemas.microsoft.com/office/powerpoint/2010/main" val="226901966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03176"/>
          </a:xfrm>
        </p:spPr>
        <p:txBody>
          <a:bodyPr/>
          <a:lstStyle/>
          <a:p>
            <a:r>
              <a:rPr lang="en-AU" sz="3600" dirty="0" smtClean="0"/>
              <a:t>Life cycles of dinosaurs … and chickens</a:t>
            </a:r>
            <a:endParaRPr lang="en-AU" sz="3600" dirty="0"/>
          </a:p>
        </p:txBody>
      </p:sp>
      <p:sp>
        <p:nvSpPr>
          <p:cNvPr id="3" name="Content Placeholder 2"/>
          <p:cNvSpPr>
            <a:spLocks noGrp="1"/>
          </p:cNvSpPr>
          <p:nvPr>
            <p:ph idx="1"/>
          </p:nvPr>
        </p:nvSpPr>
        <p:spPr>
          <a:xfrm>
            <a:off x="236271" y="4149080"/>
            <a:ext cx="8712968" cy="2016224"/>
          </a:xfrm>
        </p:spPr>
        <p:txBody>
          <a:bodyPr/>
          <a:lstStyle/>
          <a:p>
            <a:pPr marL="0" indent="0">
              <a:buNone/>
            </a:pPr>
            <a:r>
              <a:rPr lang="en-AU" sz="2400" dirty="0" smtClean="0"/>
              <a:t>Science inquiry skills: Questioning and predicting</a:t>
            </a:r>
          </a:p>
          <a:p>
            <a:pPr marL="0" indent="0">
              <a:buNone/>
            </a:pPr>
            <a:r>
              <a:rPr lang="en-AU" sz="1600" dirty="0" smtClean="0"/>
              <a:t>F–2: </a:t>
            </a:r>
            <a:r>
              <a:rPr lang="en-US" sz="1600" b="0" dirty="0"/>
              <a:t>Respond to and pose questions, and make predictions about familiar objects and </a:t>
            </a:r>
            <a:r>
              <a:rPr lang="en-US" sz="1600" b="0" dirty="0" smtClean="0"/>
              <a:t>events</a:t>
            </a:r>
          </a:p>
          <a:p>
            <a:pPr marL="0" indent="0">
              <a:buNone/>
            </a:pPr>
            <a:r>
              <a:rPr lang="en-US" sz="1600" dirty="0" smtClean="0"/>
              <a:t>3</a:t>
            </a:r>
            <a:r>
              <a:rPr lang="en-AU" sz="1600" dirty="0"/>
              <a:t>–</a:t>
            </a:r>
            <a:r>
              <a:rPr lang="en-US" sz="1600" dirty="0" smtClean="0"/>
              <a:t>4: </a:t>
            </a:r>
            <a:r>
              <a:rPr lang="en-US" sz="1600" b="0" dirty="0"/>
              <a:t>With guidance, identify questions in familiar contexts that can be investigated scientifically and predict what might happen based on prior </a:t>
            </a:r>
            <a:r>
              <a:rPr lang="en-US" sz="1600" b="0" dirty="0" smtClean="0"/>
              <a:t>knowledge</a:t>
            </a:r>
          </a:p>
          <a:p>
            <a:pPr marL="0" indent="0">
              <a:buNone/>
            </a:pPr>
            <a:r>
              <a:rPr lang="en-US" sz="1600" dirty="0" smtClean="0"/>
              <a:t>5</a:t>
            </a:r>
            <a:r>
              <a:rPr lang="en-AU" sz="1600" dirty="0"/>
              <a:t>–</a:t>
            </a:r>
            <a:r>
              <a:rPr lang="en-US" sz="1600" dirty="0" smtClean="0"/>
              <a:t>6: </a:t>
            </a:r>
            <a:r>
              <a:rPr lang="en-US" sz="1600" b="0" dirty="0"/>
              <a:t>With guidance, pose questions to clarify practical problems or inform a scientific investigation, and predict what the findings of an investigation might be based on previous experiences or general rules</a:t>
            </a:r>
            <a:endParaRPr lang="en-AU" sz="1600" b="0" dirty="0"/>
          </a:p>
        </p:txBody>
      </p:sp>
      <p:pic>
        <p:nvPicPr>
          <p:cNvPr id="2050" name="Picture 2" title="Image of eg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598" y="1531472"/>
            <a:ext cx="316835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title="Image of hatched eg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2295" y="1521676"/>
            <a:ext cx="3168352" cy="237626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bwMode="auto">
          <a:xfrm>
            <a:off x="3535950" y="1624124"/>
            <a:ext cx="2113610" cy="144016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Verdana" pitchFamily="34" charset="0"/>
            </a:endParaRPr>
          </a:p>
        </p:txBody>
      </p:sp>
      <p:sp>
        <p:nvSpPr>
          <p:cNvPr id="6" name="TextBox 5"/>
          <p:cNvSpPr txBox="1"/>
          <p:nvPr/>
        </p:nvSpPr>
        <p:spPr>
          <a:xfrm>
            <a:off x="3535950" y="2721273"/>
            <a:ext cx="1368152" cy="1200329"/>
          </a:xfrm>
          <a:prstGeom prst="rect">
            <a:avLst/>
          </a:prstGeom>
          <a:solidFill>
            <a:schemeClr val="bg1"/>
          </a:solidFill>
        </p:spPr>
        <p:txBody>
          <a:bodyPr wrap="square" rtlCol="0">
            <a:spAutoFit/>
          </a:bodyPr>
          <a:lstStyle/>
          <a:p>
            <a:r>
              <a:rPr lang="en-AU" sz="1800" dirty="0" smtClean="0"/>
              <a:t>What will baby dinosaurs look like?</a:t>
            </a:r>
            <a:endParaRPr lang="en-AU" sz="1800" dirty="0"/>
          </a:p>
        </p:txBody>
      </p:sp>
    </p:spTree>
    <p:extLst>
      <p:ext uri="{BB962C8B-B14F-4D97-AF65-F5344CB8AC3E}">
        <p14:creationId xmlns:p14="http://schemas.microsoft.com/office/powerpoint/2010/main" val="390666730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3176"/>
          </a:xfrm>
        </p:spPr>
        <p:txBody>
          <a:bodyPr/>
          <a:lstStyle/>
          <a:p>
            <a:r>
              <a:rPr lang="en-AU" sz="3600" dirty="0" smtClean="0"/>
              <a:t>Butterflies, frogs and seahorses</a:t>
            </a:r>
            <a:endParaRPr lang="en-AU" sz="3600" dirty="0"/>
          </a:p>
        </p:txBody>
      </p:sp>
      <p:pic>
        <p:nvPicPr>
          <p:cNvPr id="4" name="Picture 2" title="Image of pregnant seahors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5800" y="1469261"/>
            <a:ext cx="2641930" cy="3903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09844" y="1700138"/>
            <a:ext cx="4104456" cy="1631216"/>
          </a:xfrm>
          <a:prstGeom prst="rect">
            <a:avLst/>
          </a:prstGeom>
          <a:noFill/>
        </p:spPr>
        <p:txBody>
          <a:bodyPr wrap="square" rtlCol="0">
            <a:spAutoFit/>
          </a:bodyPr>
          <a:lstStyle/>
          <a:p>
            <a:pPr algn="ctr"/>
            <a:r>
              <a:rPr lang="en-AU" sz="2000" dirty="0" smtClean="0">
                <a:latin typeface="+mn-lt"/>
              </a:rPr>
              <a:t>Comparisons should be made between living things with different types of life cycles, including living things that may be familiar – as well as unfamiliar – to students</a:t>
            </a:r>
            <a:endParaRPr lang="en-AU" sz="2000" dirty="0">
              <a:latin typeface="+mn-lt"/>
            </a:endParaRPr>
          </a:p>
        </p:txBody>
      </p:sp>
      <p:sp>
        <p:nvSpPr>
          <p:cNvPr id="6" name="TextBox 5" title="Curriculum links box"/>
          <p:cNvSpPr txBox="1"/>
          <p:nvPr/>
        </p:nvSpPr>
        <p:spPr>
          <a:xfrm>
            <a:off x="4119580" y="3442980"/>
            <a:ext cx="4338620" cy="1938992"/>
          </a:xfrm>
          <a:prstGeom prst="rect">
            <a:avLst/>
          </a:prstGeom>
          <a:solidFill>
            <a:schemeClr val="bg1"/>
          </a:solidFill>
          <a:ln>
            <a:solidFill>
              <a:schemeClr val="tx1"/>
            </a:solidFill>
          </a:ln>
        </p:spPr>
        <p:txBody>
          <a:bodyPr wrap="square" rtlCol="0">
            <a:spAutoFit/>
          </a:bodyPr>
          <a:lstStyle/>
          <a:p>
            <a:pPr marL="0" indent="0">
              <a:buNone/>
            </a:pPr>
            <a:r>
              <a:rPr lang="en-AU" b="1" dirty="0">
                <a:latin typeface="+mn-lt"/>
              </a:rPr>
              <a:t>Levels </a:t>
            </a:r>
            <a:r>
              <a:rPr lang="en-AU" b="1" dirty="0" smtClean="0">
                <a:latin typeface="+mn-lt"/>
              </a:rPr>
              <a:t>3–4</a:t>
            </a:r>
            <a:r>
              <a:rPr lang="en-AU" dirty="0">
                <a:latin typeface="+mn-lt"/>
              </a:rPr>
              <a:t>: </a:t>
            </a:r>
            <a:r>
              <a:rPr lang="en-US" dirty="0">
                <a:latin typeface="+mn-lt"/>
              </a:rPr>
              <a:t>Different living things have different life cycles and depend on each other and the environment to survive</a:t>
            </a:r>
            <a:endParaRPr lang="en-AU" dirty="0">
              <a:latin typeface="+mn-lt"/>
            </a:endParaRPr>
          </a:p>
        </p:txBody>
      </p:sp>
      <p:sp>
        <p:nvSpPr>
          <p:cNvPr id="7" name="TextBox 6"/>
          <p:cNvSpPr txBox="1"/>
          <p:nvPr/>
        </p:nvSpPr>
        <p:spPr>
          <a:xfrm>
            <a:off x="323528" y="5373216"/>
            <a:ext cx="3528392" cy="830997"/>
          </a:xfrm>
          <a:prstGeom prst="rect">
            <a:avLst/>
          </a:prstGeom>
          <a:noFill/>
          <a:ln>
            <a:solidFill>
              <a:schemeClr val="tx1"/>
            </a:solidFill>
          </a:ln>
        </p:spPr>
        <p:txBody>
          <a:bodyPr wrap="square" rtlCol="0">
            <a:spAutoFit/>
          </a:bodyPr>
          <a:lstStyle/>
          <a:p>
            <a:pPr algn="ctr"/>
            <a:r>
              <a:rPr lang="en-US" sz="1600" dirty="0" smtClean="0">
                <a:latin typeface="+mn-lt"/>
              </a:rPr>
              <a:t>A </a:t>
            </a:r>
            <a:r>
              <a:rPr lang="en-US" sz="1600" dirty="0">
                <a:latin typeface="+mn-lt"/>
              </a:rPr>
              <a:t>female </a:t>
            </a:r>
            <a:r>
              <a:rPr lang="en-US" sz="1600" dirty="0" smtClean="0">
                <a:latin typeface="+mn-lt"/>
              </a:rPr>
              <a:t>seahorse transfers </a:t>
            </a:r>
            <a:r>
              <a:rPr lang="en-US" sz="1600" dirty="0">
                <a:latin typeface="+mn-lt"/>
              </a:rPr>
              <a:t>her eggs to the </a:t>
            </a:r>
            <a:r>
              <a:rPr lang="en-US" sz="1600" dirty="0" smtClean="0">
                <a:latin typeface="+mn-lt"/>
              </a:rPr>
              <a:t>male, which </a:t>
            </a:r>
            <a:r>
              <a:rPr lang="en-US" sz="1600" dirty="0">
                <a:latin typeface="+mn-lt"/>
              </a:rPr>
              <a:t>he </a:t>
            </a:r>
            <a:r>
              <a:rPr lang="en-US" sz="1600" dirty="0" smtClean="0">
                <a:latin typeface="+mn-lt"/>
              </a:rPr>
              <a:t/>
            </a:r>
            <a:br>
              <a:rPr lang="en-US" sz="1600" dirty="0" smtClean="0">
                <a:latin typeface="+mn-lt"/>
              </a:rPr>
            </a:br>
            <a:r>
              <a:rPr lang="en-US" sz="1600" dirty="0" smtClean="0">
                <a:latin typeface="+mn-lt"/>
              </a:rPr>
              <a:t>self-fertilises </a:t>
            </a:r>
            <a:r>
              <a:rPr lang="en-US" sz="1600" dirty="0">
                <a:latin typeface="+mn-lt"/>
              </a:rPr>
              <a:t>in his </a:t>
            </a:r>
            <a:r>
              <a:rPr lang="en-US" sz="1600" dirty="0" smtClean="0">
                <a:latin typeface="+mn-lt"/>
              </a:rPr>
              <a:t>pouch</a:t>
            </a:r>
            <a:endParaRPr lang="en-AU" sz="1600" dirty="0">
              <a:latin typeface="+mn-lt"/>
            </a:endParaRPr>
          </a:p>
        </p:txBody>
      </p:sp>
      <p:sp>
        <p:nvSpPr>
          <p:cNvPr id="3" name="TextBox 2"/>
          <p:cNvSpPr txBox="1"/>
          <p:nvPr/>
        </p:nvSpPr>
        <p:spPr>
          <a:xfrm>
            <a:off x="3271500" y="2348879"/>
            <a:ext cx="292388" cy="2967851"/>
          </a:xfrm>
          <a:prstGeom prst="rect">
            <a:avLst/>
          </a:prstGeom>
          <a:noFill/>
        </p:spPr>
        <p:txBody>
          <a:bodyPr vert="vert" wrap="square" rtlCol="0">
            <a:spAutoFit/>
          </a:bodyPr>
          <a:lstStyle/>
          <a:p>
            <a:pPr lvl="0" fontAlgn="ctr"/>
            <a:r>
              <a:rPr lang="en-US" altLang="en-US" sz="700" dirty="0">
                <a:latin typeface="Arial" panose="020B0604020202020204" pitchFamily="34" charset="0"/>
                <a:hlinkClick r:id="rId4"/>
              </a:rPr>
              <a:t>"Pregnant seahorse"</a:t>
            </a:r>
            <a:r>
              <a:rPr lang="en-US" altLang="en-US" sz="700" dirty="0">
                <a:latin typeface="Arial" panose="020B0604020202020204" pitchFamily="34" charset="0"/>
              </a:rPr>
              <a:t> by </a:t>
            </a:r>
            <a:r>
              <a:rPr lang="en-US" altLang="en-US" sz="700" dirty="0">
                <a:latin typeface="Arial" panose="020B0604020202020204" pitchFamily="34" charset="0"/>
                <a:hlinkClick r:id="rId5"/>
              </a:rPr>
              <a:t>Kelly McCarthy</a:t>
            </a:r>
            <a:r>
              <a:rPr lang="en-US" altLang="en-US" sz="700" dirty="0">
                <a:latin typeface="Arial" panose="020B0604020202020204" pitchFamily="34" charset="0"/>
              </a:rPr>
              <a:t> is licensed under </a:t>
            </a:r>
            <a:r>
              <a:rPr lang="en-US" altLang="en-US" sz="700" dirty="0">
                <a:solidFill>
                  <a:srgbClr val="1779BA"/>
                </a:solidFill>
                <a:latin typeface="Arial" panose="020B0604020202020204" pitchFamily="34" charset="0"/>
                <a:hlinkClick r:id="rId6"/>
              </a:rPr>
              <a:t>CC BY-S</a:t>
            </a:r>
            <a:r>
              <a:rPr lang="en-US" altLang="en-US" sz="700" dirty="0">
                <a:solidFill>
                  <a:srgbClr val="1779BA"/>
                </a:solidFill>
                <a:latin typeface="Arial" panose="020B0604020202020204" pitchFamily="34" charset="0"/>
                <a:hlinkClick r:id="rId7"/>
              </a:rPr>
              <a:t>A 2.0       </a:t>
            </a:r>
            <a:r>
              <a:rPr lang="en-US" altLang="en-US" sz="700" dirty="0">
                <a:latin typeface="Arial" panose="020B0604020202020204" pitchFamily="34" charset="0"/>
              </a:rPr>
              <a:t> </a:t>
            </a:r>
            <a:endParaRPr lang="en-US" altLang="en-US" sz="700" dirty="0">
              <a:solidFill>
                <a:srgbClr val="1779BA"/>
              </a:solidFill>
              <a:latin typeface="Arial" panose="020B0604020202020204" pitchFamily="34" charset="0"/>
            </a:endParaRPr>
          </a:p>
        </p:txBody>
      </p:sp>
      <p:sp>
        <p:nvSpPr>
          <p:cNvPr id="9" name="AutoShape 2" descr="data:image/svg+xml;base64,PD94bWwgdmVyc2lvbj0iMS4wIiBlbmNvZGluZz0idXRmLTgiPz4NCjwhLS0gR2VuZXJhdG9yOiBBZG9iZSBJbGx1c3RyYXRvciAxMy4wLjIsIFNWRyBFeHBvcnQgUGx1Zy1JbiAuIFNWRyBWZXJzaW9uOiA2LjAwIEJ1aWxkIDE0OTQ4KSAgLS0+DQo8IURPQ1RZUEUgc3ZnIFBVQkxJQyAiLS8vVzNDLy9EVEQgU1ZHIDEuMC8vRU4iICJodHRwOi8vd3d3LnczLm9yZy9UUi8yMDAxL1JFQy1TVkctMjAwMTA5MDQvRFREL3N2ZzEwLmR0ZCI+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DQo=">
            <a:hlinkClick r:id="rId7"/>
          </p:cNvPr>
          <p:cNvSpPr>
            <a:spLocks noChangeAspect="1" noChangeArrowheads="1"/>
          </p:cNvSpPr>
          <p:nvPr/>
        </p:nvSpPr>
        <p:spPr bwMode="auto">
          <a:xfrm>
            <a:off x="75184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0" name="AutoShape 3" descr="data:image/svg+xml;base64,PD94bWwgdmVyc2lvbj0iMS4wIiBlbmNvZGluZz0idXRmLTgiPz4NCjwhLS0gR2VuZXJhdG9yOiBBZG9iZSBJbGx1c3RyYXRvciAxMy4wLjIsIFNWRyBFeHBvcnQgUGx1Zy1JbiAuIFNWRyBWZXJzaW9uOiA2LjAwIEJ1aWxkIDE0OTQ4KSAgLS0+DQo8IURPQ1RZUEUgc3ZnIFBVQkxJQyAiLS8vVzNDLy9EVEQgU1ZHIDEuMC8vRU4iICJodHRwOi8vd3d3LnczLm9yZy9UUi8yMDAxL1JFQy1TVkctMjAwMTA5MDQvRFREL3N2ZzEwLmR0ZCI+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
          <p:cNvSpPr>
            <a:spLocks noChangeAspect="1" noChangeArrowheads="1"/>
          </p:cNvSpPr>
          <p:nvPr/>
        </p:nvSpPr>
        <p:spPr bwMode="auto">
          <a:xfrm>
            <a:off x="7648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1" name="AutoShape 4" descr="data:image/svg+xml;base64,PD94bWwgdmVyc2lvbj0iMS4wIiBlbmNvZGluZz0idXRmLTgiPz4NCjwhLS0gR2VuZXJhdG9yOiBBZG9iZSBJbGx1c3RyYXRvciAxMy4wLjIsIFNWRyBFeHBvcnQgUGx1Zy1JbiAuIFNWRyBWZXJzaW9uOiA2LjAwIEJ1aWxkIDE0OTQ4KSAgLS0+DQo8IURPQ1RZUEUgc3ZnIFBVQkxJQyAiLS8vVzNDLy9EVEQgU1ZHIDEuMC8vRU4iICJodHRwOi8vd3d3LnczLm9yZy9UUi8yMDAxL1JFQy1TVkctMjAwMTA5MDQvRFREL3N2ZzEwLmR0ZCI+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DQo8Zz4NCgk8Y2lyY2xlIGZpbGw9IiNGRkZGRkYiIGN4PSIzNi45NDQiIGN5PSIyOC42MzEiIHI9IjI5LjEwNSIvPg0KCTxnPg0KCQk8cGF0aCBkPSJNMzcuNDQzLTMuNWM4Ljk1MSwwLDE2LjUzMSwzLjEwNSwyMi43NDIsOS4zMTVDNjYuMzkzLDExLjk4Nyw2OS41LDE5LjU0OCw2OS41LDI4LjVjMCw4Ljk1NC0zLjA0OSwxNi40NTctOS4xNDUsMjIuNTE0DQoJCQlDNTMuOTE4LDU3LjMzOCw0Ni4yNzksNjAuNSwzNy40NDMsNjAuNWMtOC42NDksMC0xNi4xNTMtMy4xNDMtMjIuNTE0LTkuNDI5QzguNjQ0LDQ0Ljc4Niw1LjUsMzcuMjY0LDUuNSwyOC41MDENCgkJCWMwLTguNzIzLDMuMTQ0LTE2LjI4NSw5LjQyOS0yMi42ODVDMjEuMTM4LTAuMzk1LDI4LjY0My0zLjUsMzcuNDQzLTMuNXogTTM3LjU1NywyLjI3MmMtNy4yNzYsMC0xMy40MjgsMi41NzItMTguNDU3LDcuNzE1DQoJCQljLTUuMjIsNS4yOTYtNy44MjksMTEuNDY3LTcuODI5LDE4LjUxM2MwLDcuMTI1LDIuNTksMTMuMjU3LDcuNzcsMTguNGM1LjE4MSw1LjE4MiwxMS4zNTIsNy43NzEsMTguNTE0LDcuNzcxDQoJCQljNy4xMjMsMCwxMy4zMzQtMi42MDksMTguNjI5LTcuODI4YzUuMDI5LTQuODc2LDcuNTQzLTEwLjk5LDcuNTQzLTE4LjM0M2MwLTcuMzEzLTIuNTUzLTEzLjQ4NS03LjY1Ni0xOC41MTMNCgkJCUM1MS4wMDQsNC44NDIsNDQuODMyLDIuMjcyLDM3LjU1NywyLjI3MnogTTIzLjI3MSwyMy45ODVjMC42MDktMy45MjQsMi4xODktNi45NjIsNC43NDItOS4xMTQNCgkJCWMyLjU1Mi0yLjE1Miw1LjY1Ni0zLjIyOCw5LjMxNC0zLjIyOGM1LjAyNywwLDkuMDI5LDEuNjIsMTIsNC44NTZjMi45NzEsMy4yMzgsNC40NTcsNy4zOTEsNC40NTcsMTIuNDU3DQoJCQljMCw0LjkxNS0xLjU0Myw5LTQuNjI3LDEyLjI1NmMtMy4wODgsMy4yNTYtNy4wODYsNC44ODYtMTIuMDAyLDQuODg2Yy0zLjYxOSwwLTYuNzQzLTEuMDg1LTkuMzcxLTMuMjU3DQoJCQljLTIuNjI5LTIuMTcyLTQuMjA5LTUuMjU3LTQuNzQzLTkuMjU3SDMxLjFjMC4xOSwzLjg4NiwyLjUzMyw1LjgyOSw3LjAyOSw1LjgyOWMyLjI0NiwwLDQuMDU3LTAuOTcyLDUuNDI4LTIuOTE0DQoJCQljMS4zNzMtMS45NDIsMi4wNTktNC41MzQsMi4wNTktNy43NzFjMC0zLjM5MS0wLjYyOS01Ljk3MS0xLjg4NS03Ljc0M2MtMS4yNTgtMS43NzEtMy4wNjYtMi42NTctNS40My0yLjY1Nw0KCQkJYy00LjI2OCwwLTYuNjY3LDEuODg1LTcuMiw1LjY1NmgyLjM0M2wtNi4zNDIsNi4zNDNsLTYuMzQzLTYuMzQzTDIzLjI3MSwyMy45ODVMMjMuMjcxLDIzLjk4NXoiLz4NCgk8L2c+DQo8L2c+DQo8L3N2Zz4NCg=="/>
          <p:cNvSpPr>
            <a:spLocks noChangeAspect="1" noChangeArrowheads="1"/>
          </p:cNvSpPr>
          <p:nvPr/>
        </p:nvSpPr>
        <p:spPr bwMode="auto">
          <a:xfrm>
            <a:off x="77787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Tree>
    <p:extLst>
      <p:ext uri="{BB962C8B-B14F-4D97-AF65-F5344CB8AC3E}">
        <p14:creationId xmlns:p14="http://schemas.microsoft.com/office/powerpoint/2010/main" val="201594852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772400" cy="648072"/>
          </a:xfrm>
        </p:spPr>
        <p:txBody>
          <a:bodyPr/>
          <a:lstStyle/>
          <a:p>
            <a:r>
              <a:rPr lang="en-AU" sz="3600" dirty="0" smtClean="0"/>
              <a:t>Branching out …</a:t>
            </a:r>
            <a:endParaRPr lang="en-AU" sz="3600" dirty="0"/>
          </a:p>
        </p:txBody>
      </p:sp>
      <p:sp>
        <p:nvSpPr>
          <p:cNvPr id="3" name="Content Placeholder 2"/>
          <p:cNvSpPr>
            <a:spLocks noGrp="1"/>
          </p:cNvSpPr>
          <p:nvPr>
            <p:ph idx="1"/>
          </p:nvPr>
        </p:nvSpPr>
        <p:spPr>
          <a:xfrm>
            <a:off x="251520" y="1268760"/>
            <a:ext cx="8640960" cy="4896544"/>
          </a:xfrm>
        </p:spPr>
        <p:txBody>
          <a:bodyPr/>
          <a:lstStyle/>
          <a:p>
            <a:pPr marL="0" indent="0">
              <a:buNone/>
            </a:pPr>
            <a:r>
              <a:rPr lang="en-AU" sz="2800" dirty="0" smtClean="0"/>
              <a:t>Other teaching ideas related to dinosaurs:</a:t>
            </a:r>
          </a:p>
          <a:p>
            <a:r>
              <a:rPr lang="en-AU" sz="2400" dirty="0" smtClean="0"/>
              <a:t>Archaeological digs: </a:t>
            </a:r>
            <a:r>
              <a:rPr lang="en-AU" sz="2400" b="0" dirty="0" smtClean="0"/>
              <a:t>make a ‘fossil pit’ by adding different bones </a:t>
            </a:r>
            <a:r>
              <a:rPr lang="en-AU" sz="2400" b="0" dirty="0"/>
              <a:t>and fossilised </a:t>
            </a:r>
            <a:r>
              <a:rPr lang="en-AU" sz="2400" b="0" dirty="0" smtClean="0"/>
              <a:t>teeth (</a:t>
            </a:r>
            <a:r>
              <a:rPr lang="en-AU" sz="2400" b="0" dirty="0"/>
              <a:t>for </a:t>
            </a:r>
            <a:r>
              <a:rPr lang="en-AU" sz="2400" b="0" dirty="0" smtClean="0"/>
              <a:t>example, from birds, chickens, goats, kangaroos) and conduct an archaeological ‘dig’, including looking at the work of palaeontologists </a:t>
            </a:r>
          </a:p>
          <a:p>
            <a:r>
              <a:rPr lang="en-AU" sz="2400" dirty="0" smtClean="0"/>
              <a:t>Life cycles: </a:t>
            </a:r>
            <a:r>
              <a:rPr lang="en-AU" sz="2400" b="0" dirty="0" smtClean="0"/>
              <a:t>put little dinosaurs (models/paper cut-outs) into papier-mâché eggs, break them open and ask students to match the babies to the parents, giving reasons for their decisions</a:t>
            </a:r>
          </a:p>
          <a:p>
            <a:r>
              <a:rPr lang="en-AU" sz="2400" dirty="0" smtClean="0"/>
              <a:t>Footprints</a:t>
            </a:r>
            <a:r>
              <a:rPr lang="en-AU" sz="2400" b="0" dirty="0" smtClean="0"/>
              <a:t>: obtain scaled footprints of different dinosaurs and ask students to predict the size of dinosaurs and their method of walking, then compare to actual size and gait</a:t>
            </a:r>
            <a:endParaRPr lang="en-AU" sz="2400" b="0" dirty="0"/>
          </a:p>
        </p:txBody>
      </p:sp>
    </p:spTree>
    <p:extLst>
      <p:ext uri="{BB962C8B-B14F-4D97-AF65-F5344CB8AC3E}">
        <p14:creationId xmlns:p14="http://schemas.microsoft.com/office/powerpoint/2010/main" val="5480619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87152"/>
          </a:xfrm>
        </p:spPr>
        <p:txBody>
          <a:bodyPr/>
          <a:lstStyle/>
          <a:p>
            <a:r>
              <a:rPr lang="en-AU" sz="3200" dirty="0" smtClean="0"/>
              <a:t>Dinosaurs were once ‘living things’</a:t>
            </a:r>
            <a:endParaRPr lang="en-AU" sz="3200" dirty="0"/>
          </a:p>
        </p:txBody>
      </p:sp>
      <p:graphicFrame>
        <p:nvGraphicFramePr>
          <p:cNvPr id="4" name="Content Placeholder 3" title="Table, including curriculum band, content description and modified content description columns"/>
          <p:cNvGraphicFramePr>
            <a:graphicFrameLocks noGrp="1"/>
          </p:cNvGraphicFramePr>
          <p:nvPr>
            <p:ph idx="1"/>
            <p:extLst>
              <p:ext uri="{D42A27DB-BD31-4B8C-83A1-F6EECF244321}">
                <p14:modId xmlns:p14="http://schemas.microsoft.com/office/powerpoint/2010/main" val="1979905255"/>
              </p:ext>
            </p:extLst>
          </p:nvPr>
        </p:nvGraphicFramePr>
        <p:xfrm>
          <a:off x="107504" y="1196752"/>
          <a:ext cx="8928992" cy="4884397"/>
        </p:xfrm>
        <a:graphic>
          <a:graphicData uri="http://schemas.openxmlformats.org/drawingml/2006/table">
            <a:tbl>
              <a:tblPr firstRow="1" bandRow="1">
                <a:tableStyleId>{5C22544A-7EE6-4342-B048-85BDC9FD1C3A}</a:tableStyleId>
              </a:tblPr>
              <a:tblGrid>
                <a:gridCol w="839478">
                  <a:extLst>
                    <a:ext uri="{9D8B030D-6E8A-4147-A177-3AD203B41FA5}">
                      <a16:colId xmlns:a16="http://schemas.microsoft.com/office/drawing/2014/main" val="20000"/>
                    </a:ext>
                  </a:extLst>
                </a:gridCol>
                <a:gridCol w="3264978">
                  <a:extLst>
                    <a:ext uri="{9D8B030D-6E8A-4147-A177-3AD203B41FA5}">
                      <a16:colId xmlns:a16="http://schemas.microsoft.com/office/drawing/2014/main" val="20001"/>
                    </a:ext>
                  </a:extLst>
                </a:gridCol>
                <a:gridCol w="4824536">
                  <a:extLst>
                    <a:ext uri="{9D8B030D-6E8A-4147-A177-3AD203B41FA5}">
                      <a16:colId xmlns:a16="http://schemas.microsoft.com/office/drawing/2014/main" val="20002"/>
                    </a:ext>
                  </a:extLst>
                </a:gridCol>
              </a:tblGrid>
              <a:tr h="431240">
                <a:tc>
                  <a:txBody>
                    <a:bodyPr/>
                    <a:lstStyle/>
                    <a:p>
                      <a:pPr algn="ctr"/>
                      <a:r>
                        <a:rPr lang="en-AU" dirty="0" smtClean="0"/>
                        <a:t>Band</a:t>
                      </a:r>
                      <a:endParaRPr lang="en-AU" dirty="0"/>
                    </a:p>
                  </a:txBody>
                  <a:tcPr/>
                </a:tc>
                <a:tc>
                  <a:txBody>
                    <a:bodyPr/>
                    <a:lstStyle/>
                    <a:p>
                      <a:r>
                        <a:rPr lang="en-AU" dirty="0" smtClean="0"/>
                        <a:t>Content description</a:t>
                      </a:r>
                      <a:endParaRPr lang="en-AU" dirty="0"/>
                    </a:p>
                  </a:txBody>
                  <a:tcPr/>
                </a:tc>
                <a:tc>
                  <a:txBody>
                    <a:bodyPr/>
                    <a:lstStyle/>
                    <a:p>
                      <a:r>
                        <a:rPr lang="en-AU" dirty="0" smtClean="0"/>
                        <a:t>Modified content description</a:t>
                      </a:r>
                      <a:endParaRPr lang="en-AU" dirty="0"/>
                    </a:p>
                  </a:txBody>
                  <a:tcPr/>
                </a:tc>
                <a:extLst>
                  <a:ext uri="{0D108BD9-81ED-4DB2-BD59-A6C34878D82A}">
                    <a16:rowId xmlns:a16="http://schemas.microsoft.com/office/drawing/2014/main" val="10000"/>
                  </a:ext>
                </a:extLst>
              </a:tr>
              <a:tr h="1008917">
                <a:tc rowSpan="2">
                  <a:txBody>
                    <a:bodyPr/>
                    <a:lstStyle/>
                    <a:p>
                      <a:pPr algn="ctr"/>
                      <a:r>
                        <a:rPr lang="en-AU" sz="1600" dirty="0" smtClean="0"/>
                        <a:t>F–2</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Living things have a variety of external features and live in different places where their basic needs, including food, shelter and water, are met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rgbClr val="FF0000"/>
                          </a:solidFill>
                        </a:rPr>
                        <a:t>Dinosaurs</a:t>
                      </a:r>
                      <a:r>
                        <a:rPr lang="en-AU" sz="1400" dirty="0" smtClean="0"/>
                        <a:t> have a variety of external features and live in different places where their basic needs, including food, shelter and water, are met </a:t>
                      </a:r>
                    </a:p>
                  </a:txBody>
                  <a:tcPr/>
                </a:tc>
                <a:extLst>
                  <a:ext uri="{0D108BD9-81ED-4DB2-BD59-A6C34878D82A}">
                    <a16:rowId xmlns:a16="http://schemas.microsoft.com/office/drawing/2014/main" val="10001"/>
                  </a:ext>
                </a:extLst>
              </a:tr>
              <a:tr h="504056">
                <a:tc vMerge="1">
                  <a:txBody>
                    <a:bodyPr/>
                    <a:lstStyle/>
                    <a:p>
                      <a:pPr algn="ct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Living things grow, change and have offspring similar to themselves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rgbClr val="FF0000"/>
                          </a:solidFill>
                        </a:rPr>
                        <a:t>Dinosaurs</a:t>
                      </a:r>
                      <a:r>
                        <a:rPr lang="en-AU" sz="1400" dirty="0" smtClean="0"/>
                        <a:t> grow, change and have offspring similar to themselves</a:t>
                      </a:r>
                    </a:p>
                  </a:txBody>
                  <a:tcPr/>
                </a:tc>
                <a:extLst>
                  <a:ext uri="{0D108BD9-81ED-4DB2-BD59-A6C34878D82A}">
                    <a16:rowId xmlns:a16="http://schemas.microsoft.com/office/drawing/2014/main" val="10002"/>
                  </a:ext>
                </a:extLst>
              </a:tr>
              <a:tr h="431240">
                <a:tc rowSpan="2">
                  <a:txBody>
                    <a:bodyPr/>
                    <a:lstStyle/>
                    <a:p>
                      <a:pPr algn="ctr"/>
                      <a:r>
                        <a:rPr lang="en-AU" sz="1600" dirty="0" smtClean="0"/>
                        <a:t>3–4</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Living things can be grouped on the basis of observable features and can be distinguished from non-living things and the environment to survive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rgbClr val="FF0000"/>
                          </a:solidFill>
                        </a:rPr>
                        <a:t>Dinosaurs</a:t>
                      </a:r>
                      <a:r>
                        <a:rPr lang="en-AU" sz="1400" dirty="0" smtClean="0"/>
                        <a:t> can be grouped on the basis of observable features and can be distinguished from non-living things and the environment to survive</a:t>
                      </a:r>
                    </a:p>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rgbClr val="FF0000"/>
                          </a:solidFill>
                        </a:rPr>
                        <a:t>Dinosaurs can be distinguished from other living things </a:t>
                      </a:r>
                    </a:p>
                  </a:txBody>
                  <a:tcPr/>
                </a:tc>
                <a:extLst>
                  <a:ext uri="{0D108BD9-81ED-4DB2-BD59-A6C34878D82A}">
                    <a16:rowId xmlns:a16="http://schemas.microsoft.com/office/drawing/2014/main" val="10003"/>
                  </a:ext>
                </a:extLst>
              </a:tr>
              <a:tr h="431240">
                <a:tc vMerge="1">
                  <a:txBody>
                    <a:bodyPr/>
                    <a:lstStyle/>
                    <a:p>
                      <a:pPr algn="ct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Different living things have different life cycles and depend on each other</a:t>
                      </a:r>
                    </a:p>
                  </a:txBody>
                  <a:tcPr/>
                </a:tc>
                <a:tc>
                  <a:txBody>
                    <a:bodyPr/>
                    <a:lstStyle/>
                    <a:p>
                      <a:r>
                        <a:rPr lang="en-AU" sz="1400" dirty="0" smtClean="0">
                          <a:solidFill>
                            <a:srgbClr val="FF0000"/>
                          </a:solidFill>
                        </a:rPr>
                        <a:t>Dinosaurs</a:t>
                      </a:r>
                      <a:r>
                        <a:rPr lang="en-AU" sz="1400" dirty="0" smtClean="0"/>
                        <a:t> have different life cycles from</a:t>
                      </a:r>
                      <a:r>
                        <a:rPr lang="en-AU" sz="1400" dirty="0" smtClean="0">
                          <a:solidFill>
                            <a:srgbClr val="FF0000"/>
                          </a:solidFill>
                        </a:rPr>
                        <a:t> butterflies/frogs </a:t>
                      </a:r>
                      <a:r>
                        <a:rPr lang="en-AU" sz="1400" dirty="0" smtClean="0"/>
                        <a:t>and depend on each other </a:t>
                      </a:r>
                      <a:r>
                        <a:rPr lang="en-AU" sz="1400" dirty="0" smtClean="0">
                          <a:solidFill>
                            <a:srgbClr val="FF0000"/>
                          </a:solidFill>
                        </a:rPr>
                        <a:t>and the environment to survive</a:t>
                      </a:r>
                    </a:p>
                  </a:txBody>
                  <a:tcPr/>
                </a:tc>
                <a:extLst>
                  <a:ext uri="{0D108BD9-81ED-4DB2-BD59-A6C34878D82A}">
                    <a16:rowId xmlns:a16="http://schemas.microsoft.com/office/drawing/2014/main" val="10004"/>
                  </a:ext>
                </a:extLst>
              </a:tr>
              <a:tr h="431240">
                <a:tc rowSpan="2">
                  <a:txBody>
                    <a:bodyPr/>
                    <a:lstStyle/>
                    <a:p>
                      <a:pPr algn="ctr"/>
                      <a:r>
                        <a:rPr lang="en-AU" sz="1600" dirty="0" smtClean="0"/>
                        <a:t>5–6</a:t>
                      </a:r>
                      <a:endParaRPr lang="en-AU" sz="1600" dirty="0"/>
                    </a:p>
                  </a:txBody>
                  <a:tcPr/>
                </a:tc>
                <a:tc>
                  <a:txBody>
                    <a:bodyPr/>
                    <a:lstStyle/>
                    <a:p>
                      <a:r>
                        <a:rPr lang="en-US" sz="1400" kern="1200" dirty="0" smtClean="0">
                          <a:solidFill>
                            <a:schemeClr val="dk1"/>
                          </a:solidFill>
                          <a:effectLst/>
                          <a:latin typeface="+mn-lt"/>
                          <a:ea typeface="+mn-ea"/>
                          <a:cs typeface="+mn-cs"/>
                        </a:rPr>
                        <a:t>Living things have structural features and adaptations that help them to survive in their environment</a:t>
                      </a:r>
                      <a:endParaRPr lang="en-AU" sz="1400" dirty="0"/>
                    </a:p>
                  </a:txBody>
                  <a:tcPr/>
                </a:tc>
                <a:tc>
                  <a:txBody>
                    <a:bodyPr/>
                    <a:lstStyle/>
                    <a:p>
                      <a:r>
                        <a:rPr lang="en-AU" sz="1400" dirty="0" smtClean="0">
                          <a:solidFill>
                            <a:srgbClr val="FF0000"/>
                          </a:solidFill>
                        </a:rPr>
                        <a:t>Dinosaurs</a:t>
                      </a:r>
                      <a:r>
                        <a:rPr lang="en-AU" sz="1400" dirty="0" smtClean="0"/>
                        <a:t> </a:t>
                      </a:r>
                      <a:r>
                        <a:rPr lang="en-US" sz="1400" kern="1200" dirty="0" smtClean="0">
                          <a:solidFill>
                            <a:schemeClr val="dk1"/>
                          </a:solidFill>
                          <a:effectLst/>
                          <a:latin typeface="+mn-lt"/>
                          <a:ea typeface="+mn-ea"/>
                          <a:cs typeface="+mn-cs"/>
                        </a:rPr>
                        <a:t>have structural features and adaptations that help them to survive in their environment</a:t>
                      </a:r>
                      <a:endParaRPr lang="en-AU" sz="1400" dirty="0"/>
                    </a:p>
                  </a:txBody>
                  <a:tcPr/>
                </a:tc>
                <a:extLst>
                  <a:ext uri="{0D108BD9-81ED-4DB2-BD59-A6C34878D82A}">
                    <a16:rowId xmlns:a16="http://schemas.microsoft.com/office/drawing/2014/main" val="10005"/>
                  </a:ext>
                </a:extLst>
              </a:tr>
              <a:tr h="431240">
                <a:tc vMerge="1">
                  <a:txBody>
                    <a:bodyPr/>
                    <a:lstStyle/>
                    <a:p>
                      <a:pPr algn="ctr"/>
                      <a:endParaRPr lang="en-AU" sz="1600" dirty="0"/>
                    </a:p>
                  </a:txBody>
                  <a:tcPr/>
                </a:tc>
                <a:tc>
                  <a:txBody>
                    <a:bodyPr/>
                    <a:lstStyle/>
                    <a:p>
                      <a:r>
                        <a:rPr lang="en-US" sz="1400" kern="1200" dirty="0" smtClean="0">
                          <a:solidFill>
                            <a:schemeClr val="dk1"/>
                          </a:solidFill>
                          <a:effectLst/>
                          <a:latin typeface="+mn-lt"/>
                          <a:ea typeface="+mn-ea"/>
                          <a:cs typeface="+mn-cs"/>
                        </a:rPr>
                        <a:t>The growth and survival of living things are affected by the physical conditions of their environment</a:t>
                      </a:r>
                      <a:endParaRPr lang="en-AU" sz="1400" kern="1200" dirty="0">
                        <a:solidFill>
                          <a:schemeClr val="dk1"/>
                        </a:solidFill>
                        <a:effectLst/>
                        <a:latin typeface="+mn-lt"/>
                        <a:ea typeface="+mn-ea"/>
                        <a:cs typeface="+mn-cs"/>
                      </a:endParaRPr>
                    </a:p>
                  </a:txBody>
                  <a:tcPr/>
                </a:tc>
                <a:tc>
                  <a:txBody>
                    <a:bodyPr/>
                    <a:lstStyle/>
                    <a:p>
                      <a:r>
                        <a:rPr lang="en-US" sz="1400" kern="1200" dirty="0" smtClean="0">
                          <a:solidFill>
                            <a:schemeClr val="dk1"/>
                          </a:solidFill>
                          <a:effectLst/>
                          <a:latin typeface="+mn-lt"/>
                          <a:ea typeface="+mn-ea"/>
                          <a:cs typeface="+mn-cs"/>
                        </a:rPr>
                        <a:t>The growth and survival of </a:t>
                      </a:r>
                      <a:r>
                        <a:rPr lang="en-AU" sz="1400" kern="1200" dirty="0" smtClean="0">
                          <a:solidFill>
                            <a:srgbClr val="FF0000"/>
                          </a:solidFill>
                          <a:effectLst/>
                          <a:latin typeface="+mn-lt"/>
                          <a:ea typeface="+mn-ea"/>
                          <a:cs typeface="+mn-cs"/>
                        </a:rPr>
                        <a:t>d</a:t>
                      </a:r>
                      <a:r>
                        <a:rPr lang="en-AU" sz="1400" dirty="0" smtClean="0">
                          <a:solidFill>
                            <a:srgbClr val="FF0000"/>
                          </a:solidFill>
                        </a:rPr>
                        <a:t>inosaurs</a:t>
                      </a:r>
                      <a:r>
                        <a:rPr lang="en-AU" sz="1400" dirty="0" smtClean="0"/>
                        <a:t> </a:t>
                      </a:r>
                      <a:r>
                        <a:rPr lang="en-US" sz="1400" kern="1200" dirty="0" smtClean="0">
                          <a:solidFill>
                            <a:schemeClr val="dk1"/>
                          </a:solidFill>
                          <a:effectLst/>
                          <a:latin typeface="+mn-lt"/>
                          <a:ea typeface="+mn-ea"/>
                          <a:cs typeface="+mn-cs"/>
                        </a:rPr>
                        <a:t>are affected by the physical conditions of their environment</a:t>
                      </a:r>
                      <a:endParaRPr lang="en-AU" sz="1400" kern="1200" dirty="0">
                        <a:solidFill>
                          <a:schemeClr val="dk1"/>
                        </a:solidFill>
                        <a:effectLst/>
                        <a:latin typeface="+mn-lt"/>
                        <a:ea typeface="+mn-ea"/>
                        <a:cs typeface="+mn-cs"/>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049986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9144000" cy="5472608"/>
          </a:xfrm>
          <a:solidFill>
            <a:schemeClr val="bg1"/>
          </a:solidFill>
        </p:spPr>
        <p:txBody>
          <a:bodyPr/>
          <a:lstStyle/>
          <a:p>
            <a:pPr marL="0" indent="0" algn="ctr">
              <a:buNone/>
            </a:pPr>
            <a:endParaRPr lang="en-AU" sz="2800" dirty="0" smtClean="0"/>
          </a:p>
          <a:p>
            <a:pPr marL="0" indent="0" algn="ctr">
              <a:buNone/>
            </a:pPr>
            <a:r>
              <a:rPr lang="en-AU" sz="4800" dirty="0" smtClean="0">
                <a:solidFill>
                  <a:schemeClr val="tx1"/>
                </a:solidFill>
              </a:rPr>
              <a:t>Further information</a:t>
            </a:r>
          </a:p>
          <a:p>
            <a:pPr marL="0" indent="0" algn="ctr">
              <a:buNone/>
            </a:pPr>
            <a:r>
              <a:rPr lang="en-AU" sz="8000" dirty="0" smtClean="0">
                <a:solidFill>
                  <a:schemeClr val="tx1"/>
                </a:solidFill>
              </a:rPr>
              <a:t> </a:t>
            </a:r>
            <a:r>
              <a:rPr lang="en-AU" sz="3600" dirty="0" smtClean="0">
                <a:solidFill>
                  <a:schemeClr val="tx1"/>
                </a:solidFill>
              </a:rPr>
              <a:t>Dinosaur </a:t>
            </a:r>
            <a:br>
              <a:rPr lang="en-AU" sz="3600" dirty="0" smtClean="0">
                <a:solidFill>
                  <a:schemeClr val="tx1"/>
                </a:solidFill>
              </a:rPr>
            </a:br>
            <a:r>
              <a:rPr lang="en-AU" sz="3600" dirty="0" smtClean="0">
                <a:solidFill>
                  <a:schemeClr val="tx1"/>
                </a:solidFill>
              </a:rPr>
              <a:t>myth-busting</a:t>
            </a:r>
            <a:endParaRPr lang="en-AU" sz="3600" dirty="0">
              <a:solidFill>
                <a:schemeClr val="tx1"/>
              </a:solidFill>
            </a:endParaRPr>
          </a:p>
        </p:txBody>
      </p:sp>
    </p:spTree>
    <p:extLst>
      <p:ext uri="{BB962C8B-B14F-4D97-AF65-F5344CB8AC3E}">
        <p14:creationId xmlns:p14="http://schemas.microsoft.com/office/powerpoint/2010/main" val="18166993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36712"/>
            <a:ext cx="7772400" cy="1143000"/>
          </a:xfrm>
        </p:spPr>
        <p:txBody>
          <a:bodyPr/>
          <a:lstStyle/>
          <a:p>
            <a:r>
              <a:rPr lang="en-AU" sz="3600" dirty="0" smtClean="0"/>
              <a:t>Myth: Dinosaurs and humans lived at the same time</a:t>
            </a:r>
            <a:endParaRPr lang="en-AU" sz="3600" dirty="0"/>
          </a:p>
        </p:txBody>
      </p:sp>
      <p:sp>
        <p:nvSpPr>
          <p:cNvPr id="3" name="Content Placeholder 2"/>
          <p:cNvSpPr>
            <a:spLocks noGrp="1"/>
          </p:cNvSpPr>
          <p:nvPr>
            <p:ph idx="1"/>
          </p:nvPr>
        </p:nvSpPr>
        <p:spPr>
          <a:xfrm>
            <a:off x="611560" y="2204864"/>
            <a:ext cx="7772400" cy="3608040"/>
          </a:xfrm>
        </p:spPr>
        <p:txBody>
          <a:bodyPr/>
          <a:lstStyle/>
          <a:p>
            <a:pPr>
              <a:buFont typeface="Arial" panose="020B0604020202020204" pitchFamily="34" charset="0"/>
              <a:buChar char="•"/>
            </a:pPr>
            <a:r>
              <a:rPr lang="en-AU" dirty="0" smtClean="0"/>
              <a:t>Dinosaurs and humans coexist only in books, movies and cartoons.</a:t>
            </a:r>
          </a:p>
          <a:p>
            <a:pPr>
              <a:buFont typeface="Arial" panose="020B0604020202020204" pitchFamily="34" charset="0"/>
              <a:buChar char="•"/>
            </a:pPr>
            <a:r>
              <a:rPr lang="en-AU" dirty="0" smtClean="0"/>
              <a:t>The last dinosaurs (other than birds) died out in a mass extinction event about 65 million years ago.</a:t>
            </a:r>
          </a:p>
          <a:p>
            <a:pPr>
              <a:buFont typeface="Arial" panose="020B0604020202020204" pitchFamily="34" charset="0"/>
              <a:buChar char="•"/>
            </a:pPr>
            <a:r>
              <a:rPr lang="en-AU" dirty="0" smtClean="0"/>
              <a:t>The fossils of our earliest ancestors are only about 6 million years old.</a:t>
            </a:r>
            <a:endParaRPr lang="en-AU" dirty="0"/>
          </a:p>
        </p:txBody>
      </p:sp>
    </p:spTree>
    <p:extLst>
      <p:ext uri="{BB962C8B-B14F-4D97-AF65-F5344CB8AC3E}">
        <p14:creationId xmlns:p14="http://schemas.microsoft.com/office/powerpoint/2010/main" val="114703759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352928" cy="875184"/>
          </a:xfrm>
        </p:spPr>
        <p:txBody>
          <a:bodyPr/>
          <a:lstStyle/>
          <a:p>
            <a:r>
              <a:rPr lang="en-AU" sz="3200" dirty="0" smtClean="0"/>
              <a:t>Myth: All dinosaurs lived at the same time</a:t>
            </a:r>
            <a:endParaRPr lang="en-AU" sz="3200" dirty="0"/>
          </a:p>
        </p:txBody>
      </p:sp>
      <p:sp>
        <p:nvSpPr>
          <p:cNvPr id="3" name="Content Placeholder 2"/>
          <p:cNvSpPr>
            <a:spLocks noGrp="1"/>
          </p:cNvSpPr>
          <p:nvPr>
            <p:ph idx="1"/>
          </p:nvPr>
        </p:nvSpPr>
        <p:spPr>
          <a:xfrm>
            <a:off x="251520" y="1484784"/>
            <a:ext cx="8784976" cy="5256584"/>
          </a:xfrm>
        </p:spPr>
        <p:txBody>
          <a:bodyPr/>
          <a:lstStyle/>
          <a:p>
            <a:pPr>
              <a:buFont typeface="Arial" panose="020B0604020202020204" pitchFamily="34" charset="0"/>
              <a:buChar char="•"/>
            </a:pPr>
            <a:r>
              <a:rPr lang="en-AU" sz="1900" dirty="0" smtClean="0"/>
              <a:t>Dinosaur communities were separated by both time and geography.</a:t>
            </a:r>
          </a:p>
          <a:p>
            <a:pPr>
              <a:buFont typeface="Arial" panose="020B0604020202020204" pitchFamily="34" charset="0"/>
              <a:buChar char="•"/>
            </a:pPr>
            <a:r>
              <a:rPr lang="en-AU" sz="1900" dirty="0" smtClean="0"/>
              <a:t>The ‘age of the dinosaurs’ (the Mesozoic era) included three consecutive geological time periods (the Triassic, Jurassic and Cretaceous </a:t>
            </a:r>
            <a:r>
              <a:rPr lang="en-AU" sz="1900" dirty="0"/>
              <a:t>p</a:t>
            </a:r>
            <a:r>
              <a:rPr lang="en-AU" sz="1900" dirty="0" smtClean="0"/>
              <a:t>eriods) and different dinosaur species lived during each of these three periods. For example, </a:t>
            </a:r>
            <a:r>
              <a:rPr lang="en-AU" sz="1900" i="1" dirty="0" smtClean="0"/>
              <a:t>Stegosaurus</a:t>
            </a:r>
            <a:r>
              <a:rPr lang="en-AU" sz="1900" dirty="0" smtClean="0"/>
              <a:t> would have lived about 150 million years ago (late Jurassic period) and </a:t>
            </a:r>
            <a:r>
              <a:rPr lang="en-AU" sz="1900" i="1" dirty="0" smtClean="0"/>
              <a:t>Tyrannosaurus</a:t>
            </a:r>
            <a:r>
              <a:rPr lang="en-AU" sz="1900" dirty="0" smtClean="0"/>
              <a:t> evolved about 67 million years ago (Cretaceous period), just a few million years before the mass extinction event.</a:t>
            </a:r>
          </a:p>
          <a:p>
            <a:pPr>
              <a:buFont typeface="Arial" panose="020B0604020202020204" pitchFamily="34" charset="0"/>
              <a:buChar char="•"/>
            </a:pPr>
            <a:r>
              <a:rPr lang="en-AU" sz="1900" dirty="0" smtClean="0"/>
              <a:t>More time separates </a:t>
            </a:r>
            <a:r>
              <a:rPr lang="en-AU" sz="1900" i="1" dirty="0"/>
              <a:t>Stegosaurus </a:t>
            </a:r>
            <a:r>
              <a:rPr lang="en-AU" sz="1900" dirty="0" smtClean="0"/>
              <a:t>and </a:t>
            </a:r>
            <a:r>
              <a:rPr lang="en-AU" sz="1900" i="1" dirty="0"/>
              <a:t>Tyrannosaurus</a:t>
            </a:r>
            <a:r>
              <a:rPr lang="en-AU" sz="1900" dirty="0"/>
              <a:t> than </a:t>
            </a:r>
            <a:r>
              <a:rPr lang="en-AU" sz="1900" dirty="0" smtClean="0"/>
              <a:t>separates </a:t>
            </a:r>
            <a:r>
              <a:rPr lang="en-AU" sz="1900" i="1" dirty="0" smtClean="0"/>
              <a:t>Tyrannosaurus</a:t>
            </a:r>
            <a:r>
              <a:rPr lang="en-AU" sz="1900" dirty="0" smtClean="0"/>
              <a:t> from humans today.</a:t>
            </a:r>
          </a:p>
          <a:p>
            <a:pPr>
              <a:buFont typeface="Arial" panose="020B0604020202020204" pitchFamily="34" charset="0"/>
              <a:buChar char="•"/>
            </a:pPr>
            <a:r>
              <a:rPr lang="en-US" sz="1900" dirty="0"/>
              <a:t>At the beginning of dinosaur history </a:t>
            </a:r>
            <a:r>
              <a:rPr lang="en-US" sz="1900" dirty="0" smtClean="0"/>
              <a:t>there </a:t>
            </a:r>
            <a:r>
              <a:rPr lang="en-US" sz="1900" dirty="0"/>
              <a:t>was one supercontinent on </a:t>
            </a:r>
            <a:r>
              <a:rPr lang="en-US" sz="1900" dirty="0" smtClean="0"/>
              <a:t>Earth, Pangea, with many </a:t>
            </a:r>
            <a:r>
              <a:rPr lang="en-US" sz="1900" dirty="0"/>
              <a:t>dinosaur types </a:t>
            </a:r>
            <a:r>
              <a:rPr lang="en-US" sz="1900" dirty="0" smtClean="0"/>
              <a:t>spread </a:t>
            </a:r>
            <a:r>
              <a:rPr lang="en-US" sz="1900" dirty="0"/>
              <a:t>across </a:t>
            </a:r>
            <a:r>
              <a:rPr lang="en-US" sz="1900" dirty="0" smtClean="0"/>
              <a:t>it; </a:t>
            </a:r>
            <a:r>
              <a:rPr lang="en-US" sz="1900" dirty="0"/>
              <a:t>h</a:t>
            </a:r>
            <a:r>
              <a:rPr lang="en-US" sz="1900" dirty="0" smtClean="0"/>
              <a:t>owever</a:t>
            </a:r>
            <a:r>
              <a:rPr lang="en-US" sz="1900" dirty="0"/>
              <a:t>, as Pangea broke apart, dinosaurs became scattered across </a:t>
            </a:r>
            <a:r>
              <a:rPr lang="en-US" sz="1900" dirty="0" smtClean="0"/>
              <a:t>Earth on </a:t>
            </a:r>
            <a:r>
              <a:rPr lang="en-US" sz="1900" dirty="0"/>
              <a:t>separate continents, and new types of dinosaurs evolved separately in each </a:t>
            </a:r>
            <a:r>
              <a:rPr lang="en-US" sz="1900" dirty="0" smtClean="0"/>
              <a:t>geographical </a:t>
            </a:r>
            <a:r>
              <a:rPr lang="en-US" sz="1900" dirty="0"/>
              <a:t>area.</a:t>
            </a:r>
            <a:endParaRPr lang="en-AU" sz="1900" dirty="0"/>
          </a:p>
        </p:txBody>
      </p:sp>
    </p:spTree>
    <p:extLst>
      <p:ext uri="{BB962C8B-B14F-4D97-AF65-F5344CB8AC3E}">
        <p14:creationId xmlns:p14="http://schemas.microsoft.com/office/powerpoint/2010/main" val="9171453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640960" cy="947192"/>
          </a:xfrm>
        </p:spPr>
        <p:txBody>
          <a:bodyPr/>
          <a:lstStyle/>
          <a:p>
            <a:r>
              <a:rPr lang="en-AU" sz="3600" dirty="0" smtClean="0"/>
              <a:t>Myth: All dinosaurs were big</a:t>
            </a:r>
            <a:endParaRPr lang="en-AU" sz="3600" dirty="0"/>
          </a:p>
        </p:txBody>
      </p:sp>
      <p:sp>
        <p:nvSpPr>
          <p:cNvPr id="3" name="Content Placeholder 2"/>
          <p:cNvSpPr>
            <a:spLocks noGrp="1"/>
          </p:cNvSpPr>
          <p:nvPr>
            <p:ph idx="1"/>
          </p:nvPr>
        </p:nvSpPr>
        <p:spPr>
          <a:xfrm>
            <a:off x="395536" y="1628800"/>
            <a:ext cx="8352928" cy="4464496"/>
          </a:xfrm>
        </p:spPr>
        <p:txBody>
          <a:bodyPr/>
          <a:lstStyle/>
          <a:p>
            <a:pPr>
              <a:buFont typeface="Arial" panose="020B0604020202020204" pitchFamily="34" charset="0"/>
              <a:buChar char="•"/>
            </a:pPr>
            <a:r>
              <a:rPr lang="en-AU" sz="2000" dirty="0" smtClean="0"/>
              <a:t>Long-necked saurapods like </a:t>
            </a:r>
            <a:r>
              <a:rPr lang="en-AU" sz="2000" i="1" dirty="0" smtClean="0"/>
              <a:t>Dreadnoughtus schrani </a:t>
            </a:r>
            <a:r>
              <a:rPr lang="en-AU" sz="2000" dirty="0" smtClean="0"/>
              <a:t>could be as big as passenger aeroplanes.</a:t>
            </a:r>
          </a:p>
          <a:p>
            <a:pPr>
              <a:buFont typeface="Arial" panose="020B0604020202020204" pitchFamily="34" charset="0"/>
              <a:buChar char="•"/>
            </a:pPr>
            <a:r>
              <a:rPr lang="en-US" sz="2000" i="1" dirty="0" smtClean="0"/>
              <a:t>Triceratops</a:t>
            </a:r>
            <a:r>
              <a:rPr lang="en-US" sz="2000" dirty="0" smtClean="0"/>
              <a:t> and </a:t>
            </a:r>
            <a:r>
              <a:rPr lang="en-US" sz="2000" i="1" dirty="0" smtClean="0"/>
              <a:t>Stegosaurus</a:t>
            </a:r>
            <a:r>
              <a:rPr lang="en-US" sz="2000" dirty="0" smtClean="0"/>
              <a:t> were about as tall as a two-storey building.</a:t>
            </a:r>
          </a:p>
          <a:p>
            <a:pPr>
              <a:buFont typeface="Arial" panose="020B0604020202020204" pitchFamily="34" charset="0"/>
              <a:buChar char="•"/>
            </a:pPr>
            <a:r>
              <a:rPr lang="en-US" sz="2000" i="1" dirty="0"/>
              <a:t>Tyrannosaurus rex </a:t>
            </a:r>
            <a:r>
              <a:rPr lang="en-US" sz="2000" dirty="0"/>
              <a:t>was about 14 metres long and 4 metres </a:t>
            </a:r>
            <a:r>
              <a:rPr lang="en-US" sz="2000" dirty="0" smtClean="0"/>
              <a:t>high.</a:t>
            </a:r>
            <a:endParaRPr lang="en-AU" sz="2000" dirty="0"/>
          </a:p>
          <a:p>
            <a:pPr>
              <a:buFont typeface="Arial" panose="020B0604020202020204" pitchFamily="34" charset="0"/>
              <a:buChar char="•"/>
            </a:pPr>
            <a:r>
              <a:rPr lang="en-US" sz="2000" i="1" dirty="0" smtClean="0"/>
              <a:t>Oviraptor</a:t>
            </a:r>
            <a:r>
              <a:rPr lang="en-US" sz="2000" dirty="0" smtClean="0"/>
              <a:t> was the size of an adult human.</a:t>
            </a:r>
            <a:endParaRPr lang="en-AU" sz="2000" dirty="0" smtClean="0"/>
          </a:p>
          <a:p>
            <a:pPr>
              <a:buFont typeface="Arial" panose="020B0604020202020204" pitchFamily="34" charset="0"/>
              <a:buChar char="•"/>
            </a:pPr>
            <a:r>
              <a:rPr lang="en-AU" sz="2000" dirty="0" smtClean="0"/>
              <a:t>The horned dinosaur </a:t>
            </a:r>
            <a:r>
              <a:rPr lang="en-AU" sz="2000" i="1" dirty="0" smtClean="0"/>
              <a:t>Protoceratops</a:t>
            </a:r>
            <a:r>
              <a:rPr lang="en-AU" sz="2000" dirty="0" smtClean="0"/>
              <a:t> was the size of a sheep.</a:t>
            </a:r>
          </a:p>
          <a:p>
            <a:pPr>
              <a:buFont typeface="Arial" panose="020B0604020202020204" pitchFamily="34" charset="0"/>
              <a:buChar char="•"/>
            </a:pPr>
            <a:r>
              <a:rPr lang="en-AU" sz="2000" i="1" dirty="0" smtClean="0"/>
              <a:t>Velociraptor </a:t>
            </a:r>
            <a:r>
              <a:rPr lang="en-AU" sz="2000" dirty="0" smtClean="0"/>
              <a:t>was the size of a golden retriever (and was scaled up in the movie </a:t>
            </a:r>
            <a:r>
              <a:rPr lang="en-AU" sz="2000" i="1" dirty="0" smtClean="0"/>
              <a:t>Jurassic Park</a:t>
            </a:r>
            <a:r>
              <a:rPr lang="en-AU" sz="2000" dirty="0" smtClean="0"/>
              <a:t>).</a:t>
            </a:r>
          </a:p>
          <a:p>
            <a:pPr>
              <a:buFont typeface="Arial" panose="020B0604020202020204" pitchFamily="34" charset="0"/>
              <a:buChar char="•"/>
            </a:pPr>
            <a:r>
              <a:rPr lang="en-AU" sz="2000" i="1" dirty="0" smtClean="0"/>
              <a:t>Hesperonychus</a:t>
            </a:r>
            <a:r>
              <a:rPr lang="en-AU" sz="2000" dirty="0" smtClean="0"/>
              <a:t> was a cat-sized raptor.</a:t>
            </a:r>
          </a:p>
          <a:p>
            <a:pPr>
              <a:buFont typeface="Arial" panose="020B0604020202020204" pitchFamily="34" charset="0"/>
              <a:buChar char="•"/>
            </a:pPr>
            <a:r>
              <a:rPr lang="en-AU" sz="2000" i="1" dirty="0" smtClean="0"/>
              <a:t>Tianyulong</a:t>
            </a:r>
            <a:r>
              <a:rPr lang="en-AU" sz="2000" dirty="0" smtClean="0"/>
              <a:t> was a rabbit-sized plant-eater.</a:t>
            </a:r>
          </a:p>
          <a:p>
            <a:pPr>
              <a:buFont typeface="Arial" panose="020B0604020202020204" pitchFamily="34" charset="0"/>
              <a:buChar char="•"/>
            </a:pPr>
            <a:r>
              <a:rPr lang="en-AU" sz="2000" i="1" dirty="0" smtClean="0"/>
              <a:t>Parvicursor</a:t>
            </a:r>
            <a:r>
              <a:rPr lang="en-AU" sz="2000" dirty="0" smtClean="0"/>
              <a:t> was a quail-sized insect-eater.</a:t>
            </a:r>
            <a:endParaRPr lang="en-AU" sz="2000" dirty="0"/>
          </a:p>
        </p:txBody>
      </p:sp>
    </p:spTree>
    <p:extLst>
      <p:ext uri="{BB962C8B-B14F-4D97-AF65-F5344CB8AC3E}">
        <p14:creationId xmlns:p14="http://schemas.microsoft.com/office/powerpoint/2010/main" val="121933070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352928" cy="947192"/>
          </a:xfrm>
        </p:spPr>
        <p:txBody>
          <a:bodyPr/>
          <a:lstStyle/>
          <a:p>
            <a:r>
              <a:rPr lang="en-AU" sz="3600" dirty="0" smtClean="0"/>
              <a:t>Myth: All big reptiles were dinosaurs</a:t>
            </a:r>
            <a:endParaRPr lang="en-AU" sz="3600" dirty="0"/>
          </a:p>
        </p:txBody>
      </p:sp>
      <p:sp>
        <p:nvSpPr>
          <p:cNvPr id="3" name="Content Placeholder 2"/>
          <p:cNvSpPr>
            <a:spLocks noGrp="1"/>
          </p:cNvSpPr>
          <p:nvPr>
            <p:ph idx="1"/>
          </p:nvPr>
        </p:nvSpPr>
        <p:spPr>
          <a:xfrm>
            <a:off x="611560" y="1340768"/>
            <a:ext cx="7920880" cy="4680520"/>
          </a:xfrm>
        </p:spPr>
        <p:txBody>
          <a:bodyPr/>
          <a:lstStyle/>
          <a:p>
            <a:pPr>
              <a:buFont typeface="Arial" panose="020B0604020202020204" pitchFamily="34" charset="0"/>
              <a:buChar char="•"/>
            </a:pPr>
            <a:r>
              <a:rPr lang="en-AU" sz="2000" dirty="0" smtClean="0"/>
              <a:t>All true dinosaurs were terrestrial animals.</a:t>
            </a:r>
          </a:p>
          <a:p>
            <a:pPr>
              <a:buFont typeface="Arial" panose="020B0604020202020204" pitchFamily="34" charset="0"/>
              <a:buChar char="•"/>
            </a:pPr>
            <a:r>
              <a:rPr lang="en-AU" sz="2000" dirty="0" smtClean="0"/>
              <a:t>Flying reptiles like pterosaurs (including pterodactyls) and marine reptiles (such as plesiosaurs, pliosaurs, mosasaurs and icthyosaurs) were not dinosaurs, although they lived during the same time period and suffered the same fate in the mass extinction event.</a:t>
            </a:r>
          </a:p>
          <a:p>
            <a:pPr>
              <a:buFont typeface="Arial" panose="020B0604020202020204" pitchFamily="34" charset="0"/>
              <a:buChar char="•"/>
            </a:pPr>
            <a:r>
              <a:rPr lang="en-AU" sz="2000" dirty="0" smtClean="0"/>
              <a:t>Modern birds did not descend from pterosaurs: birds’ ancestors were small, feathered terrestrial dinosaurs.</a:t>
            </a:r>
          </a:p>
          <a:p>
            <a:pPr>
              <a:buFont typeface="Arial" panose="020B0604020202020204" pitchFamily="34" charset="0"/>
              <a:buChar char="•"/>
            </a:pPr>
            <a:r>
              <a:rPr lang="en-AU" sz="2000" dirty="0" smtClean="0"/>
              <a:t>Although crocodiles, alligators, birds and dinosaurs all evolved from the same common ancestor (</a:t>
            </a:r>
            <a:r>
              <a:rPr lang="en-AU" sz="2000" i="1" dirty="0" smtClean="0"/>
              <a:t>Archosauria</a:t>
            </a:r>
            <a:r>
              <a:rPr lang="en-AU" sz="2000" dirty="0" smtClean="0"/>
              <a:t>), crocodiles/alligators diverged from birds/dinosaurs about 240 million years ago.</a:t>
            </a:r>
          </a:p>
          <a:p>
            <a:pPr>
              <a:buFont typeface="Arial" panose="020B0604020202020204" pitchFamily="34" charset="0"/>
              <a:buChar char="•"/>
            </a:pPr>
            <a:r>
              <a:rPr lang="en-AU" sz="2000" dirty="0" smtClean="0"/>
              <a:t>Crocodiles and alligators diverged from each other about 100 million years ago. </a:t>
            </a:r>
            <a:endParaRPr lang="en-AU" sz="2000" dirty="0"/>
          </a:p>
        </p:txBody>
      </p:sp>
    </p:spTree>
    <p:extLst>
      <p:ext uri="{BB962C8B-B14F-4D97-AF65-F5344CB8AC3E}">
        <p14:creationId xmlns:p14="http://schemas.microsoft.com/office/powerpoint/2010/main" val="19371279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3176"/>
          </a:xfrm>
        </p:spPr>
        <p:txBody>
          <a:bodyPr/>
          <a:lstStyle/>
          <a:p>
            <a:r>
              <a:rPr lang="en-AU" sz="3600" dirty="0" smtClean="0"/>
              <a:t>Myth: All dinosaurs were scaly</a:t>
            </a:r>
            <a:endParaRPr lang="en-AU" sz="3600" dirty="0"/>
          </a:p>
        </p:txBody>
      </p:sp>
      <p:sp>
        <p:nvSpPr>
          <p:cNvPr id="3" name="Content Placeholder 2"/>
          <p:cNvSpPr>
            <a:spLocks noGrp="1"/>
          </p:cNvSpPr>
          <p:nvPr>
            <p:ph idx="1"/>
          </p:nvPr>
        </p:nvSpPr>
        <p:spPr>
          <a:xfrm>
            <a:off x="323528" y="1412776"/>
            <a:ext cx="8424936" cy="4752528"/>
          </a:xfrm>
        </p:spPr>
        <p:txBody>
          <a:bodyPr/>
          <a:lstStyle/>
          <a:p>
            <a:pPr>
              <a:buFont typeface="Arial" panose="020B0604020202020204" pitchFamily="34" charset="0"/>
              <a:buChar char="•"/>
            </a:pPr>
            <a:r>
              <a:rPr lang="en-AU" sz="2000" dirty="0" smtClean="0"/>
              <a:t>Because dinosaurs were related to crocodiles and lizards, most people thought that they must all be scaly.</a:t>
            </a:r>
          </a:p>
          <a:p>
            <a:pPr>
              <a:buFont typeface="Arial" panose="020B0604020202020204" pitchFamily="34" charset="0"/>
              <a:buChar char="•"/>
            </a:pPr>
            <a:r>
              <a:rPr lang="en-AU" sz="2000" dirty="0" smtClean="0"/>
              <a:t>Many dinosaurs preserve scaly impressions – duckbills, horned dinosaurs, sauropods and armoured dinosaurs.</a:t>
            </a:r>
          </a:p>
          <a:p>
            <a:pPr>
              <a:buFont typeface="Arial" panose="020B0604020202020204" pitchFamily="34" charset="0"/>
              <a:buChar char="•"/>
            </a:pPr>
            <a:r>
              <a:rPr lang="en-AU" sz="2000" dirty="0" smtClean="0"/>
              <a:t>In the 1970s some palaeontologists wondered whether some dinosaurs might have been feathered, like their bird relatives.</a:t>
            </a:r>
          </a:p>
          <a:p>
            <a:pPr>
              <a:buFont typeface="Arial" panose="020B0604020202020204" pitchFamily="34" charset="0"/>
              <a:buChar char="•"/>
            </a:pPr>
            <a:r>
              <a:rPr lang="en-AU" sz="2000" dirty="0" smtClean="0"/>
              <a:t>S</a:t>
            </a:r>
            <a:r>
              <a:rPr lang="en-AU" sz="2000" i="1" dirty="0" smtClean="0"/>
              <a:t>inosauropteryx</a:t>
            </a:r>
            <a:r>
              <a:rPr lang="en-AU" sz="2000" dirty="0" smtClean="0"/>
              <a:t> (found in 1997) – small carnivorous </a:t>
            </a:r>
            <a:r>
              <a:rPr lang="en-AU" sz="2000" dirty="0"/>
              <a:t>dinosaur – was </a:t>
            </a:r>
            <a:r>
              <a:rPr lang="en-AU" sz="2000" dirty="0" smtClean="0"/>
              <a:t>covered in soft, fuzzy down.</a:t>
            </a:r>
          </a:p>
          <a:p>
            <a:pPr>
              <a:buFont typeface="Arial" panose="020B0604020202020204" pitchFamily="34" charset="0"/>
              <a:buChar char="•"/>
            </a:pPr>
            <a:r>
              <a:rPr lang="en-AU" sz="2000" dirty="0" smtClean="0"/>
              <a:t>Since 1997, feathers have been discovered on plant-eating ornithopods, fanged heterodontausaurs and many families of carnivorous dinosaurs, including </a:t>
            </a:r>
            <a:r>
              <a:rPr lang="en-AU" sz="2000" i="1" dirty="0" smtClean="0"/>
              <a:t>Tyrannosauridae</a:t>
            </a:r>
            <a:r>
              <a:rPr lang="en-AU" sz="2000" dirty="0" smtClean="0"/>
              <a:t> (this means that </a:t>
            </a:r>
            <a:r>
              <a:rPr lang="en-AU" sz="2000" i="1" dirty="0" smtClean="0"/>
              <a:t>T. rex </a:t>
            </a:r>
            <a:r>
              <a:rPr lang="en-AU" sz="2000" dirty="0" smtClean="0"/>
              <a:t>may have had feathers, not scales!)</a:t>
            </a:r>
          </a:p>
          <a:p>
            <a:pPr>
              <a:buFont typeface="Arial" panose="020B0604020202020204" pitchFamily="34" charset="0"/>
              <a:buChar char="•"/>
            </a:pPr>
            <a:r>
              <a:rPr lang="en-AU" sz="2000" dirty="0" smtClean="0"/>
              <a:t>Feathers would have helped dinosaurs regulate their body temperature, especially small dinosaurs e.g. velociraptors.</a:t>
            </a:r>
          </a:p>
          <a:p>
            <a:endParaRPr lang="en-AU" sz="2000" dirty="0" smtClean="0"/>
          </a:p>
          <a:p>
            <a:endParaRPr lang="en-AU" sz="2400" dirty="0"/>
          </a:p>
        </p:txBody>
      </p:sp>
    </p:spTree>
    <p:extLst>
      <p:ext uri="{BB962C8B-B14F-4D97-AF65-F5344CB8AC3E}">
        <p14:creationId xmlns:p14="http://schemas.microsoft.com/office/powerpoint/2010/main" val="154393515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496944" cy="659160"/>
          </a:xfrm>
        </p:spPr>
        <p:txBody>
          <a:bodyPr/>
          <a:lstStyle/>
          <a:p>
            <a:r>
              <a:rPr lang="en-AU" sz="3200" dirty="0" smtClean="0"/>
              <a:t>Myth: All dinosaurs were green and brown</a:t>
            </a:r>
            <a:endParaRPr lang="en-AU" sz="3200" dirty="0"/>
          </a:p>
        </p:txBody>
      </p:sp>
      <p:sp>
        <p:nvSpPr>
          <p:cNvPr id="3" name="Content Placeholder 2"/>
          <p:cNvSpPr>
            <a:spLocks noGrp="1"/>
          </p:cNvSpPr>
          <p:nvPr>
            <p:ph idx="1"/>
          </p:nvPr>
        </p:nvSpPr>
        <p:spPr>
          <a:xfrm>
            <a:off x="323528" y="1412776"/>
            <a:ext cx="8568952" cy="4824536"/>
          </a:xfrm>
        </p:spPr>
        <p:txBody>
          <a:bodyPr/>
          <a:lstStyle/>
          <a:p>
            <a:pPr>
              <a:buFont typeface="Arial" panose="020B0604020202020204" pitchFamily="34" charset="0"/>
              <a:buChar char="•"/>
            </a:pPr>
            <a:r>
              <a:rPr lang="en-AU" sz="2000" dirty="0" smtClean="0"/>
              <a:t>Studies of dinosaur scales and feathers have revealed traces of melanin (the same pigment that gives colour to lizard scales, bird feathers and our skin and hair).</a:t>
            </a:r>
          </a:p>
          <a:p>
            <a:pPr>
              <a:buFont typeface="Arial" panose="020B0604020202020204" pitchFamily="34" charset="0"/>
              <a:buChar char="•"/>
            </a:pPr>
            <a:r>
              <a:rPr lang="en-AU" sz="2000" dirty="0" smtClean="0"/>
              <a:t>Dinosaurs came in wide variety of colours, including black, white and ginger.</a:t>
            </a:r>
          </a:p>
          <a:p>
            <a:pPr>
              <a:buFont typeface="Arial" panose="020B0604020202020204" pitchFamily="34" charset="0"/>
              <a:buChar char="•"/>
            </a:pPr>
            <a:r>
              <a:rPr lang="en-AU" sz="2000" dirty="0" smtClean="0"/>
              <a:t>Some dinosaur feathers had an iridescent sheen. </a:t>
            </a:r>
          </a:p>
          <a:p>
            <a:pPr>
              <a:buFont typeface="Arial" panose="020B0604020202020204" pitchFamily="34" charset="0"/>
              <a:buChar char="•"/>
            </a:pPr>
            <a:r>
              <a:rPr lang="en-AU" sz="2000" dirty="0" smtClean="0"/>
              <a:t>Many dinosaurs were boldly patterned with spots and stripes, white bellies and dark backs.</a:t>
            </a:r>
          </a:p>
          <a:p>
            <a:pPr>
              <a:buFont typeface="Arial" panose="020B0604020202020204" pitchFamily="34" charset="0"/>
              <a:buChar char="•"/>
            </a:pPr>
            <a:r>
              <a:rPr lang="en-AU" sz="2000" dirty="0" smtClean="0"/>
              <a:t>Some of the dinosaurs’ patterns may have evolved as camouflage, to help dinosaurs hide from predators and prey.</a:t>
            </a:r>
          </a:p>
          <a:p>
            <a:pPr>
              <a:buFont typeface="Arial" panose="020B0604020202020204" pitchFamily="34" charset="0"/>
              <a:buChar char="•"/>
            </a:pPr>
            <a:r>
              <a:rPr lang="en-AU" sz="2000" dirty="0" smtClean="0"/>
              <a:t>Bright colours and conspicuous patterns may have served to attract potential mates (like a peacock attracts mates).</a:t>
            </a:r>
          </a:p>
          <a:p>
            <a:pPr>
              <a:buFont typeface="Arial" panose="020B0604020202020204" pitchFamily="34" charset="0"/>
              <a:buChar char="•"/>
            </a:pPr>
            <a:r>
              <a:rPr lang="en-AU" sz="2000" i="1" dirty="0" smtClean="0"/>
              <a:t>Sinosauropteryx</a:t>
            </a:r>
            <a:r>
              <a:rPr lang="en-AU" sz="2000" dirty="0" smtClean="0"/>
              <a:t> probably had a striped brown tail and a raccoon-like bandit mask.</a:t>
            </a:r>
            <a:endParaRPr lang="en-AU" sz="2000" dirty="0"/>
          </a:p>
        </p:txBody>
      </p:sp>
    </p:spTree>
    <p:extLst>
      <p:ext uri="{BB962C8B-B14F-4D97-AF65-F5344CB8AC3E}">
        <p14:creationId xmlns:p14="http://schemas.microsoft.com/office/powerpoint/2010/main" val="38540756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091208"/>
          </a:xfrm>
        </p:spPr>
        <p:txBody>
          <a:bodyPr/>
          <a:lstStyle/>
          <a:p>
            <a:r>
              <a:rPr lang="en-AU" sz="3600" dirty="0" smtClean="0"/>
              <a:t>Myth: Dinosaurs were slow and sluggish animals</a:t>
            </a:r>
            <a:endParaRPr lang="en-AU" sz="3600" dirty="0"/>
          </a:p>
        </p:txBody>
      </p:sp>
      <p:sp>
        <p:nvSpPr>
          <p:cNvPr id="3" name="Content Placeholder 2"/>
          <p:cNvSpPr>
            <a:spLocks noGrp="1"/>
          </p:cNvSpPr>
          <p:nvPr>
            <p:ph idx="1"/>
          </p:nvPr>
        </p:nvSpPr>
        <p:spPr>
          <a:xfrm>
            <a:off x="251520" y="1844824"/>
            <a:ext cx="8784976" cy="4320480"/>
          </a:xfrm>
        </p:spPr>
        <p:txBody>
          <a:bodyPr/>
          <a:lstStyle/>
          <a:p>
            <a:pPr>
              <a:buFont typeface="Arial" panose="020B0604020202020204" pitchFamily="34" charset="0"/>
              <a:buChar char="•"/>
            </a:pPr>
            <a:r>
              <a:rPr lang="en-AU" sz="1800" dirty="0" smtClean="0"/>
              <a:t>Early palaeontologists thought that dinosaurs must have been slow and sluggish to have lost the ‘evolutionary race’ to birds and mammals.</a:t>
            </a:r>
          </a:p>
          <a:p>
            <a:pPr>
              <a:buFont typeface="Arial" panose="020B0604020202020204" pitchFamily="34" charset="0"/>
              <a:buChar char="•"/>
            </a:pPr>
            <a:r>
              <a:rPr lang="en-AU" sz="1800" dirty="0" smtClean="0"/>
              <a:t>Modern studies find no evidence that  dinosaurs were laggards, lazily dragging their tails behind them.</a:t>
            </a:r>
          </a:p>
          <a:p>
            <a:pPr>
              <a:buFont typeface="Arial" panose="020B0604020202020204" pitchFamily="34" charset="0"/>
              <a:buChar char="•"/>
            </a:pPr>
            <a:r>
              <a:rPr lang="en-AU" sz="1800" dirty="0"/>
              <a:t>Some </a:t>
            </a:r>
            <a:r>
              <a:rPr lang="en-AU" sz="1800" dirty="0" smtClean="0"/>
              <a:t>dinosaurs moved </a:t>
            </a:r>
            <a:r>
              <a:rPr lang="en-AU" sz="1800" dirty="0"/>
              <a:t>fast, like the raptor dinosaurs, and some were slow, like the big long-necked </a:t>
            </a:r>
            <a:r>
              <a:rPr lang="en-AU" sz="1800" dirty="0" smtClean="0"/>
              <a:t>dinosaurs.</a:t>
            </a:r>
          </a:p>
          <a:p>
            <a:pPr>
              <a:buFont typeface="Arial" panose="020B0604020202020204" pitchFamily="34" charset="0"/>
              <a:buChar char="•"/>
            </a:pPr>
            <a:r>
              <a:rPr lang="en-AU" sz="1800" dirty="0" smtClean="0"/>
              <a:t>Most dinosaurs were probably as mobile as large, modern mammals.</a:t>
            </a:r>
          </a:p>
          <a:p>
            <a:pPr>
              <a:buFont typeface="Arial" panose="020B0604020202020204" pitchFamily="34" charset="0"/>
              <a:buChar char="•"/>
            </a:pPr>
            <a:r>
              <a:rPr lang="en-AU" sz="1800" dirty="0" smtClean="0"/>
              <a:t>Meat-eating dinosaurs were active predators that probably lay down and rested after a meal,</a:t>
            </a:r>
          </a:p>
          <a:p>
            <a:pPr>
              <a:buFont typeface="Arial" panose="020B0604020202020204" pitchFamily="34" charset="0"/>
              <a:buChar char="•"/>
            </a:pPr>
            <a:r>
              <a:rPr lang="en-AU" sz="1800" dirty="0" smtClean="0"/>
              <a:t>The fossilised four-chambered heart of a hadrosaur, more like the heart of a bird or mammal than the heart of a modern reptile, indicates an active bird-like metabolism and warm-bloodedness. </a:t>
            </a:r>
          </a:p>
          <a:p>
            <a:pPr>
              <a:buFont typeface="Arial" panose="020B0604020202020204" pitchFamily="34" charset="0"/>
              <a:buChar char="•"/>
            </a:pPr>
            <a:r>
              <a:rPr lang="en-AU" sz="1800" i="1" dirty="0"/>
              <a:t>Tyrannosaurus </a:t>
            </a:r>
            <a:r>
              <a:rPr lang="en-AU" sz="1800" i="1" dirty="0" smtClean="0"/>
              <a:t>rex </a:t>
            </a:r>
            <a:r>
              <a:rPr lang="en-AU" sz="1800" dirty="0" smtClean="0"/>
              <a:t>probably </a:t>
            </a:r>
            <a:r>
              <a:rPr lang="en-AU" sz="1800" dirty="0"/>
              <a:t>did not go much faster than a jogging human, due to the stress running would have put on its massive foot </a:t>
            </a:r>
            <a:r>
              <a:rPr lang="en-AU" sz="1800" dirty="0" smtClean="0"/>
              <a:t>bones.</a:t>
            </a:r>
            <a:endParaRPr lang="en-AU" sz="1800" dirty="0"/>
          </a:p>
          <a:p>
            <a:endParaRPr lang="en-AU" sz="1800" dirty="0" smtClean="0"/>
          </a:p>
          <a:p>
            <a:endParaRPr lang="en-AU" sz="2400" dirty="0"/>
          </a:p>
        </p:txBody>
      </p:sp>
    </p:spTree>
    <p:extLst>
      <p:ext uri="{BB962C8B-B14F-4D97-AF65-F5344CB8AC3E}">
        <p14:creationId xmlns:p14="http://schemas.microsoft.com/office/powerpoint/2010/main" val="356504094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lstStyle/>
          <a:p>
            <a:r>
              <a:rPr lang="en-AU" sz="3600" dirty="0" smtClean="0"/>
              <a:t>Myth: Dinosaurs were bad parents</a:t>
            </a:r>
            <a:endParaRPr lang="en-AU" sz="3600" dirty="0"/>
          </a:p>
        </p:txBody>
      </p:sp>
      <p:sp>
        <p:nvSpPr>
          <p:cNvPr id="3" name="Content Placeholder 2"/>
          <p:cNvSpPr>
            <a:spLocks noGrp="1"/>
          </p:cNvSpPr>
          <p:nvPr>
            <p:ph idx="1"/>
          </p:nvPr>
        </p:nvSpPr>
        <p:spPr>
          <a:xfrm>
            <a:off x="323528" y="1412776"/>
            <a:ext cx="8352928" cy="4752528"/>
          </a:xfrm>
        </p:spPr>
        <p:txBody>
          <a:bodyPr/>
          <a:lstStyle/>
          <a:p>
            <a:pPr>
              <a:buFont typeface="Arial" panose="020B0604020202020204" pitchFamily="34" charset="0"/>
              <a:buChar char="•"/>
            </a:pPr>
            <a:r>
              <a:rPr lang="en-US" sz="2000" dirty="0"/>
              <a:t>Most reptiles </a:t>
            </a:r>
            <a:r>
              <a:rPr lang="en-US" sz="2000" dirty="0" smtClean="0"/>
              <a:t>bury </a:t>
            </a:r>
            <a:r>
              <a:rPr lang="en-US" sz="2000" dirty="0"/>
              <a:t>their eggs and walk away, leaving their offspring to fend for </a:t>
            </a:r>
            <a:r>
              <a:rPr lang="en-US" sz="2000" dirty="0" smtClean="0"/>
              <a:t>themselves. </a:t>
            </a:r>
            <a:r>
              <a:rPr lang="en-US" sz="2000" dirty="0"/>
              <a:t>This </a:t>
            </a:r>
            <a:r>
              <a:rPr lang="en-US" sz="2000" dirty="0" smtClean="0"/>
              <a:t>parenting approach is risky since the eggs have little protection – a </a:t>
            </a:r>
            <a:r>
              <a:rPr lang="en-US" sz="2000" dirty="0"/>
              <a:t>sea turtle </a:t>
            </a:r>
            <a:r>
              <a:rPr lang="en-US" sz="2000" dirty="0" smtClean="0"/>
              <a:t>lays thousands </a:t>
            </a:r>
            <a:r>
              <a:rPr lang="en-US" sz="2000" dirty="0"/>
              <a:t>of eggs over its lifespan </a:t>
            </a:r>
            <a:r>
              <a:rPr lang="en-US" sz="2000" dirty="0" smtClean="0"/>
              <a:t>but just a </a:t>
            </a:r>
            <a:r>
              <a:rPr lang="en-US" sz="2000" dirty="0"/>
              <a:t>few grow </a:t>
            </a:r>
            <a:r>
              <a:rPr lang="en-US" sz="2000" dirty="0" smtClean="0"/>
              <a:t>up. </a:t>
            </a:r>
          </a:p>
          <a:p>
            <a:pPr>
              <a:buFont typeface="Arial" panose="020B0604020202020204" pitchFamily="34" charset="0"/>
              <a:buChar char="•"/>
            </a:pPr>
            <a:r>
              <a:rPr lang="en-US" sz="2000" dirty="0" smtClean="0"/>
              <a:t>Dinosaurs </a:t>
            </a:r>
            <a:r>
              <a:rPr lang="en-US" sz="2000" dirty="0"/>
              <a:t>were once thought to </a:t>
            </a:r>
            <a:r>
              <a:rPr lang="en-US" sz="2000" dirty="0" smtClean="0"/>
              <a:t>bury their eggs and walk away. </a:t>
            </a:r>
          </a:p>
          <a:p>
            <a:pPr>
              <a:buFont typeface="Arial" panose="020B0604020202020204" pitchFamily="34" charset="0"/>
              <a:buChar char="•"/>
            </a:pPr>
            <a:r>
              <a:rPr lang="en-US" sz="2000" dirty="0" smtClean="0"/>
              <a:t>Living </a:t>
            </a:r>
            <a:r>
              <a:rPr lang="en-US" sz="2000" dirty="0"/>
              <a:t>dinosaur relatives – birds and crocodiles – guard their eggs and their young, </a:t>
            </a:r>
            <a:r>
              <a:rPr lang="en-US" sz="2000" dirty="0" smtClean="0"/>
              <a:t>and so it is reasonable to think that dinosaurs also guarded their eggs.</a:t>
            </a:r>
          </a:p>
          <a:p>
            <a:pPr>
              <a:buFont typeface="Arial" panose="020B0604020202020204" pitchFamily="34" charset="0"/>
              <a:buChar char="•"/>
            </a:pPr>
            <a:r>
              <a:rPr lang="en-US" sz="2000" dirty="0" smtClean="0"/>
              <a:t>When </a:t>
            </a:r>
            <a:r>
              <a:rPr lang="en-US" sz="2000" dirty="0"/>
              <a:t>expeditions to the Gobi Desert found a dinosaur atop a clutch of eggs, it was assumed to have died while plundering the </a:t>
            </a:r>
            <a:r>
              <a:rPr lang="en-US" sz="2000" dirty="0" smtClean="0"/>
              <a:t>nest and was therefore named </a:t>
            </a:r>
            <a:r>
              <a:rPr lang="en-US" sz="2000" i="1" dirty="0" smtClean="0"/>
              <a:t>Oviraptor</a:t>
            </a:r>
            <a:r>
              <a:rPr lang="en-US" sz="2000" dirty="0" smtClean="0"/>
              <a:t>, meaning ‘egg thief’; when more </a:t>
            </a:r>
            <a:r>
              <a:rPr lang="en-US" sz="2000" dirty="0"/>
              <a:t>skeletons were found </a:t>
            </a:r>
            <a:r>
              <a:rPr lang="en-US" sz="2000" dirty="0" smtClean="0"/>
              <a:t>above egg nests, sitting on them like brooding birds, it was concluded that </a:t>
            </a:r>
            <a:r>
              <a:rPr lang="en-US" sz="2000" dirty="0"/>
              <a:t>o</a:t>
            </a:r>
            <a:r>
              <a:rPr lang="en-US" sz="2000" dirty="0" smtClean="0"/>
              <a:t>viraptors were guarding their eggs, not eating them. </a:t>
            </a:r>
            <a:endParaRPr lang="en-US" sz="2000" dirty="0"/>
          </a:p>
          <a:p>
            <a:endParaRPr lang="en-AU" dirty="0"/>
          </a:p>
        </p:txBody>
      </p:sp>
    </p:spTree>
    <p:extLst>
      <p:ext uri="{BB962C8B-B14F-4D97-AF65-F5344CB8AC3E}">
        <p14:creationId xmlns:p14="http://schemas.microsoft.com/office/powerpoint/2010/main" val="238877300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424936" cy="875184"/>
          </a:xfrm>
        </p:spPr>
        <p:txBody>
          <a:bodyPr/>
          <a:lstStyle/>
          <a:p>
            <a:r>
              <a:rPr lang="en-AU" sz="3600" dirty="0" smtClean="0"/>
              <a:t>Myth: All dinosaurs became extinct</a:t>
            </a:r>
            <a:endParaRPr lang="en-AU" sz="3600" dirty="0"/>
          </a:p>
        </p:txBody>
      </p:sp>
      <p:sp>
        <p:nvSpPr>
          <p:cNvPr id="3" name="Content Placeholder 2"/>
          <p:cNvSpPr>
            <a:spLocks noGrp="1"/>
          </p:cNvSpPr>
          <p:nvPr>
            <p:ph idx="1"/>
          </p:nvPr>
        </p:nvSpPr>
        <p:spPr>
          <a:xfrm>
            <a:off x="611560" y="1772816"/>
            <a:ext cx="7772400" cy="3962400"/>
          </a:xfrm>
        </p:spPr>
        <p:txBody>
          <a:bodyPr/>
          <a:lstStyle/>
          <a:p>
            <a:pPr>
              <a:buFont typeface="Arial" panose="020B0604020202020204" pitchFamily="34" charset="0"/>
              <a:buChar char="•"/>
            </a:pPr>
            <a:r>
              <a:rPr lang="en-AU" sz="2800" dirty="0" smtClean="0"/>
              <a:t>Theory of extinction: asteroid striking Earth in Mexico</a:t>
            </a:r>
          </a:p>
          <a:p>
            <a:pPr>
              <a:buFont typeface="Arial" panose="020B0604020202020204" pitchFamily="34" charset="0"/>
              <a:buChar char="•"/>
            </a:pPr>
            <a:r>
              <a:rPr lang="en-AU" sz="2800" dirty="0" smtClean="0"/>
              <a:t>A few small feathered dinosaurs, probably fewer than a dozen species, survived (small flying cousins of </a:t>
            </a:r>
            <a:r>
              <a:rPr lang="en-AU" sz="2800" i="1" dirty="0" smtClean="0"/>
              <a:t>Tyrannosaurus rex </a:t>
            </a:r>
            <a:r>
              <a:rPr lang="en-AU" sz="2800" dirty="0" smtClean="0"/>
              <a:t>and </a:t>
            </a:r>
            <a:r>
              <a:rPr lang="en-AU" sz="2800" i="1" dirty="0" smtClean="0"/>
              <a:t>Velociraptor</a:t>
            </a:r>
            <a:r>
              <a:rPr lang="en-AU" sz="2800" dirty="0" smtClean="0"/>
              <a:t>, and the direct descendants of the carnivorous dinosaurs) and evolved into tens of thousands of bird species.</a:t>
            </a:r>
            <a:endParaRPr lang="en-AU" sz="2800" dirty="0"/>
          </a:p>
        </p:txBody>
      </p:sp>
    </p:spTree>
    <p:extLst>
      <p:ext uri="{BB962C8B-B14F-4D97-AF65-F5344CB8AC3E}">
        <p14:creationId xmlns:p14="http://schemas.microsoft.com/office/powerpoint/2010/main" val="23309944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9144000" cy="5472608"/>
          </a:xfrm>
          <a:solidFill>
            <a:schemeClr val="bg1"/>
          </a:solidFill>
        </p:spPr>
        <p:txBody>
          <a:bodyPr/>
          <a:lstStyle/>
          <a:p>
            <a:pPr marL="0" indent="0" algn="ctr">
              <a:buNone/>
            </a:pPr>
            <a:endParaRPr lang="en-AU" sz="2800" dirty="0" smtClean="0"/>
          </a:p>
          <a:p>
            <a:pPr marL="0" indent="0" algn="ctr">
              <a:buNone/>
            </a:pPr>
            <a:r>
              <a:rPr lang="en-AU" sz="4800" dirty="0" smtClean="0">
                <a:solidFill>
                  <a:schemeClr val="tx1"/>
                </a:solidFill>
              </a:rPr>
              <a:t> What do your students already know?</a:t>
            </a:r>
          </a:p>
          <a:p>
            <a:pPr marL="0" indent="0" algn="ctr">
              <a:buNone/>
            </a:pPr>
            <a:endParaRPr lang="en-AU" sz="4800" dirty="0" smtClean="0">
              <a:solidFill>
                <a:schemeClr val="tx1"/>
              </a:solidFill>
            </a:endParaRPr>
          </a:p>
          <a:p>
            <a:pPr marL="0" indent="0" algn="ctr">
              <a:buNone/>
            </a:pPr>
            <a:r>
              <a:rPr lang="en-AU" sz="3600" dirty="0" smtClean="0">
                <a:solidFill>
                  <a:schemeClr val="tx1"/>
                </a:solidFill>
              </a:rPr>
              <a:t>  Where are your students on </a:t>
            </a:r>
            <a:br>
              <a:rPr lang="en-AU" sz="3600" dirty="0" smtClean="0">
                <a:solidFill>
                  <a:schemeClr val="tx1"/>
                </a:solidFill>
              </a:rPr>
            </a:br>
            <a:r>
              <a:rPr lang="en-AU" sz="3600" dirty="0" smtClean="0">
                <a:solidFill>
                  <a:schemeClr val="tx1"/>
                </a:solidFill>
              </a:rPr>
              <a:t>a ‘learning continuum’?</a:t>
            </a:r>
            <a:endParaRPr lang="en-AU" sz="3600" dirty="0">
              <a:solidFill>
                <a:schemeClr val="tx1"/>
              </a:solidFill>
            </a:endParaRPr>
          </a:p>
        </p:txBody>
      </p:sp>
    </p:spTree>
    <p:extLst>
      <p:ext uri="{BB962C8B-B14F-4D97-AF65-F5344CB8AC3E}">
        <p14:creationId xmlns:p14="http://schemas.microsoft.com/office/powerpoint/2010/main" val="52598136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t>Myth: Dinosaurs became extinct because mammals ate their eggs</a:t>
            </a:r>
            <a:endParaRPr lang="en-AU" sz="3600" dirty="0"/>
          </a:p>
        </p:txBody>
      </p:sp>
      <p:sp>
        <p:nvSpPr>
          <p:cNvPr id="3" name="Content Placeholder 2"/>
          <p:cNvSpPr>
            <a:spLocks noGrp="1"/>
          </p:cNvSpPr>
          <p:nvPr>
            <p:ph idx="1"/>
          </p:nvPr>
        </p:nvSpPr>
        <p:spPr>
          <a:xfrm>
            <a:off x="467544" y="1981200"/>
            <a:ext cx="8352928" cy="3962400"/>
          </a:xfrm>
        </p:spPr>
        <p:txBody>
          <a:bodyPr/>
          <a:lstStyle/>
          <a:p>
            <a:pPr>
              <a:buFont typeface="Arial" panose="020B0604020202020204" pitchFamily="34" charset="0"/>
              <a:buChar char="•"/>
            </a:pPr>
            <a:r>
              <a:rPr lang="en-AU" dirty="0" smtClean="0"/>
              <a:t>Dinosaurs co-existed with mammals for about 150 million years.</a:t>
            </a:r>
          </a:p>
          <a:p>
            <a:pPr>
              <a:buFont typeface="Arial" panose="020B0604020202020204" pitchFamily="34" charset="0"/>
              <a:buChar char="•"/>
            </a:pPr>
            <a:r>
              <a:rPr lang="en-AU" dirty="0" smtClean="0"/>
              <a:t>Although dinosaur nests were vulnerable, the most dangerous predators were probably smaller dinosaurs.</a:t>
            </a:r>
          </a:p>
          <a:p>
            <a:pPr>
              <a:buFont typeface="Arial" panose="020B0604020202020204" pitchFamily="34" charset="0"/>
              <a:buChar char="•"/>
            </a:pPr>
            <a:r>
              <a:rPr lang="en-AU" dirty="0" smtClean="0"/>
              <a:t>Most mammals of the time were probably too small to eat the eggs of large dinosaurs.</a:t>
            </a:r>
            <a:endParaRPr lang="en-AU" dirty="0"/>
          </a:p>
        </p:txBody>
      </p:sp>
    </p:spTree>
    <p:extLst>
      <p:ext uri="{BB962C8B-B14F-4D97-AF65-F5344CB8AC3E}">
        <p14:creationId xmlns:p14="http://schemas.microsoft.com/office/powerpoint/2010/main" val="416515613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9600"/>
            <a:ext cx="7990656" cy="1143000"/>
          </a:xfrm>
        </p:spPr>
        <p:txBody>
          <a:bodyPr/>
          <a:lstStyle/>
          <a:p>
            <a:r>
              <a:rPr lang="en-AU" sz="3600" dirty="0" smtClean="0"/>
              <a:t>Myth: Dinosaurs were </a:t>
            </a:r>
            <a:br>
              <a:rPr lang="en-AU" sz="3600" dirty="0" smtClean="0"/>
            </a:br>
            <a:r>
              <a:rPr lang="en-AU" sz="3600" dirty="0" smtClean="0"/>
              <a:t>evolutionary failures</a:t>
            </a:r>
            <a:endParaRPr lang="en-AU" sz="3600" dirty="0"/>
          </a:p>
        </p:txBody>
      </p:sp>
      <p:sp>
        <p:nvSpPr>
          <p:cNvPr id="3" name="Content Placeholder 2"/>
          <p:cNvSpPr>
            <a:spLocks noGrp="1"/>
          </p:cNvSpPr>
          <p:nvPr>
            <p:ph idx="1"/>
          </p:nvPr>
        </p:nvSpPr>
        <p:spPr>
          <a:xfrm>
            <a:off x="395536" y="1844824"/>
            <a:ext cx="8424936" cy="4392488"/>
          </a:xfrm>
        </p:spPr>
        <p:txBody>
          <a:bodyPr/>
          <a:lstStyle/>
          <a:p>
            <a:pPr>
              <a:buFont typeface="Arial" panose="020B0604020202020204" pitchFamily="34" charset="0"/>
              <a:buChar char="•"/>
            </a:pPr>
            <a:r>
              <a:rPr lang="en-AU" sz="2400" dirty="0" smtClean="0"/>
              <a:t>Stereotype: Dinosaurs were dim-witted, slow-moving uninteresting animals that just sat around waiting to become extinct.</a:t>
            </a:r>
          </a:p>
          <a:p>
            <a:pPr>
              <a:buFont typeface="Arial" panose="020B0604020202020204" pitchFamily="34" charset="0"/>
              <a:buChar char="•"/>
            </a:pPr>
            <a:r>
              <a:rPr lang="en-US" sz="2400" dirty="0" smtClean="0"/>
              <a:t>Dinosaur extinction was blamed on dinosaurs’ failure to adapt to a changing environment.</a:t>
            </a:r>
          </a:p>
          <a:p>
            <a:pPr>
              <a:buFont typeface="Arial" panose="020B0604020202020204" pitchFamily="34" charset="0"/>
              <a:buChar char="•"/>
            </a:pPr>
            <a:r>
              <a:rPr lang="en-US" sz="2400" dirty="0" smtClean="0"/>
              <a:t>Dinosaurs were diverse for more than 100 million years, with fossils found in North and South America, Asia, Europe, Africa and Antarctica.</a:t>
            </a:r>
            <a:endParaRPr lang="en-AU" sz="2400" dirty="0" smtClean="0"/>
          </a:p>
          <a:p>
            <a:pPr>
              <a:buFont typeface="Arial" panose="020B0604020202020204" pitchFamily="34" charset="0"/>
              <a:buChar char="•"/>
            </a:pPr>
            <a:r>
              <a:rPr lang="en-AU" sz="2400" dirty="0" smtClean="0"/>
              <a:t>Our own species, </a:t>
            </a:r>
            <a:r>
              <a:rPr lang="en-AU" sz="2400" i="1" dirty="0" smtClean="0"/>
              <a:t>Homo sapiens</a:t>
            </a:r>
            <a:r>
              <a:rPr lang="en-AU" sz="2400" dirty="0" smtClean="0"/>
              <a:t>, has existed for only about 200,000 years; our first ancestors appeared </a:t>
            </a:r>
            <a:br>
              <a:rPr lang="en-AU" sz="2400" dirty="0" smtClean="0"/>
            </a:br>
            <a:r>
              <a:rPr lang="en-AU" sz="2400" dirty="0" smtClean="0"/>
              <a:t>7 million years ago.</a:t>
            </a:r>
            <a:endParaRPr lang="en-AU" sz="2400" dirty="0"/>
          </a:p>
        </p:txBody>
      </p:sp>
    </p:spTree>
    <p:extLst>
      <p:ext uri="{BB962C8B-B14F-4D97-AF65-F5344CB8AC3E}">
        <p14:creationId xmlns:p14="http://schemas.microsoft.com/office/powerpoint/2010/main" val="342865074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01824"/>
            <a:ext cx="7772400" cy="1143000"/>
          </a:xfrm>
        </p:spPr>
        <p:txBody>
          <a:bodyPr/>
          <a:lstStyle/>
          <a:p>
            <a:r>
              <a:rPr lang="en-AU" sz="3600" dirty="0" smtClean="0"/>
              <a:t>Myth: An asteroid impact alone killed the dinosaurs</a:t>
            </a:r>
            <a:endParaRPr lang="en-AU" sz="3600" dirty="0"/>
          </a:p>
        </p:txBody>
      </p:sp>
      <p:sp>
        <p:nvSpPr>
          <p:cNvPr id="3" name="Content Placeholder 2"/>
          <p:cNvSpPr>
            <a:spLocks noGrp="1"/>
          </p:cNvSpPr>
          <p:nvPr>
            <p:ph idx="1"/>
          </p:nvPr>
        </p:nvSpPr>
        <p:spPr>
          <a:xfrm>
            <a:off x="683568" y="1988840"/>
            <a:ext cx="7848872" cy="4320480"/>
          </a:xfrm>
        </p:spPr>
        <p:txBody>
          <a:bodyPr/>
          <a:lstStyle/>
          <a:p>
            <a:pPr>
              <a:buFont typeface="Arial" panose="020B0604020202020204" pitchFamily="34" charset="0"/>
              <a:buChar char="•"/>
            </a:pPr>
            <a:r>
              <a:rPr lang="en-US" sz="1800" dirty="0"/>
              <a:t>A layer of iridium-rich rock marks the impact 65 million years ago of a </a:t>
            </a:r>
            <a:r>
              <a:rPr lang="en-US" sz="1800" dirty="0" smtClean="0"/>
              <a:t>10-km-wide asteroid </a:t>
            </a:r>
            <a:r>
              <a:rPr lang="en-US" sz="1800" dirty="0"/>
              <a:t>in shallow </a:t>
            </a:r>
            <a:r>
              <a:rPr lang="en-US" sz="1800" dirty="0" smtClean="0"/>
              <a:t>water, </a:t>
            </a:r>
            <a:r>
              <a:rPr lang="en-US" sz="1800" dirty="0"/>
              <a:t>covering what is now Mexico’s </a:t>
            </a:r>
            <a:r>
              <a:rPr lang="en-US" sz="1800" dirty="0" smtClean="0"/>
              <a:t>Yucatán peninsula, forming a 180-km-wide crater.</a:t>
            </a:r>
          </a:p>
          <a:p>
            <a:pPr>
              <a:buFont typeface="Arial" panose="020B0604020202020204" pitchFamily="34" charset="0"/>
              <a:buChar char="•"/>
            </a:pPr>
            <a:r>
              <a:rPr lang="en-US" sz="1800" dirty="0" smtClean="0"/>
              <a:t>There </a:t>
            </a:r>
            <a:r>
              <a:rPr lang="en-US" sz="1800" dirty="0"/>
              <a:t>is no convincing evidence that any </a:t>
            </a:r>
            <a:r>
              <a:rPr lang="en-US" sz="1800" dirty="0" smtClean="0"/>
              <a:t>non-bird </a:t>
            </a:r>
            <a:r>
              <a:rPr lang="en-US" sz="1800" dirty="0"/>
              <a:t>dinosaurs survived the aftermath of the </a:t>
            </a:r>
            <a:r>
              <a:rPr lang="en-US" sz="1800" dirty="0" smtClean="0"/>
              <a:t>impact.</a:t>
            </a:r>
          </a:p>
          <a:p>
            <a:pPr>
              <a:buFont typeface="Arial" panose="020B0604020202020204" pitchFamily="34" charset="0"/>
              <a:buChar char="•"/>
            </a:pPr>
            <a:r>
              <a:rPr lang="en-US" sz="1800" dirty="0" smtClean="0"/>
              <a:t>Although the </a:t>
            </a:r>
            <a:r>
              <a:rPr lang="en-US" sz="1800" dirty="0"/>
              <a:t>impact itself could only have killed the dinosaurs in the immediate vicinity </a:t>
            </a:r>
            <a:r>
              <a:rPr lang="en-US" sz="1800" dirty="0" smtClean="0"/>
              <a:t>of the impact site, it </a:t>
            </a:r>
            <a:r>
              <a:rPr lang="en-US" sz="1800" dirty="0"/>
              <a:t>also produced devastating </a:t>
            </a:r>
            <a:r>
              <a:rPr lang="en-US" sz="1800" dirty="0" smtClean="0"/>
              <a:t>after-effects, </a:t>
            </a:r>
            <a:r>
              <a:rPr lang="en-US" sz="1800" dirty="0"/>
              <a:t>including giant tsunamis, rain that may have been as acidic as battery acid, and clouds of dust that darkened and cooled the globe for months or even </a:t>
            </a:r>
            <a:r>
              <a:rPr lang="en-US" sz="1800" dirty="0" smtClean="0"/>
              <a:t>decades.</a:t>
            </a:r>
            <a:endParaRPr lang="en-US" sz="1800" dirty="0"/>
          </a:p>
          <a:p>
            <a:pPr>
              <a:buFont typeface="Arial" panose="020B0604020202020204" pitchFamily="34" charset="0"/>
              <a:buChar char="•"/>
            </a:pPr>
            <a:r>
              <a:rPr lang="en-US" sz="1800" dirty="0"/>
              <a:t>Another theory suggests that before the impact, </a:t>
            </a:r>
            <a:r>
              <a:rPr lang="en-US" sz="1800" dirty="0" smtClean="0"/>
              <a:t>dinosaur numbers </a:t>
            </a:r>
            <a:r>
              <a:rPr lang="en-US" sz="1800" dirty="0"/>
              <a:t>were already </a:t>
            </a:r>
            <a:r>
              <a:rPr lang="en-US" sz="1800" dirty="0" smtClean="0"/>
              <a:t>decreasing due to </a:t>
            </a:r>
            <a:r>
              <a:rPr lang="en-US" sz="1800" dirty="0"/>
              <a:t>falling sea levels and volcanic </a:t>
            </a:r>
            <a:r>
              <a:rPr lang="en-US" sz="1800" dirty="0" smtClean="0"/>
              <a:t>eruptions. </a:t>
            </a:r>
          </a:p>
          <a:p>
            <a:pPr>
              <a:buFont typeface="Arial" panose="020B0604020202020204" pitchFamily="34" charset="0"/>
              <a:buChar char="•"/>
            </a:pPr>
            <a:r>
              <a:rPr lang="en-US" sz="1800" dirty="0" smtClean="0"/>
              <a:t>A </a:t>
            </a:r>
            <a:r>
              <a:rPr lang="en-US" sz="1800" dirty="0"/>
              <a:t>combination of </a:t>
            </a:r>
            <a:r>
              <a:rPr lang="en-US" sz="1800" dirty="0" smtClean="0"/>
              <a:t>these factors probably </a:t>
            </a:r>
            <a:r>
              <a:rPr lang="en-US" sz="1800" dirty="0"/>
              <a:t>wiped out the dinosaurs.</a:t>
            </a:r>
          </a:p>
        </p:txBody>
      </p:sp>
    </p:spTree>
    <p:extLst>
      <p:ext uri="{BB962C8B-B14F-4D97-AF65-F5344CB8AC3E}">
        <p14:creationId xmlns:p14="http://schemas.microsoft.com/office/powerpoint/2010/main" val="412721700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t>Myth: We have found fossils from most of the dinosaur species</a:t>
            </a:r>
            <a:endParaRPr lang="en-AU" sz="3600" dirty="0"/>
          </a:p>
        </p:txBody>
      </p:sp>
      <p:sp>
        <p:nvSpPr>
          <p:cNvPr id="3" name="Content Placeholder 2"/>
          <p:cNvSpPr>
            <a:spLocks noGrp="1"/>
          </p:cNvSpPr>
          <p:nvPr>
            <p:ph idx="1"/>
          </p:nvPr>
        </p:nvSpPr>
        <p:spPr>
          <a:xfrm>
            <a:off x="395536" y="1844824"/>
            <a:ext cx="8352928" cy="4392488"/>
          </a:xfrm>
        </p:spPr>
        <p:txBody>
          <a:bodyPr/>
          <a:lstStyle/>
          <a:p>
            <a:pPr>
              <a:buFont typeface="Arial" panose="020B0604020202020204" pitchFamily="34" charset="0"/>
              <a:buChar char="•"/>
            </a:pPr>
            <a:r>
              <a:rPr lang="en-AU" sz="2800" dirty="0" smtClean="0"/>
              <a:t>Over 700 species of dinosaurs have been found.</a:t>
            </a:r>
          </a:p>
          <a:p>
            <a:pPr>
              <a:buFont typeface="Arial" panose="020B0604020202020204" pitchFamily="34" charset="0"/>
              <a:buChar char="•"/>
            </a:pPr>
            <a:r>
              <a:rPr lang="en-AU" sz="2800" dirty="0" smtClean="0"/>
              <a:t>Currently, we know of about 10,000 species of modern avian dinosaurs, or birds.</a:t>
            </a:r>
          </a:p>
          <a:p>
            <a:pPr>
              <a:buFont typeface="Arial" panose="020B0604020202020204" pitchFamily="34" charset="0"/>
              <a:buChar char="•"/>
            </a:pPr>
            <a:r>
              <a:rPr lang="en-US" sz="2800" dirty="0" smtClean="0"/>
              <a:t>Reportedly, one new dinosaur species is found each week.</a:t>
            </a:r>
            <a:endParaRPr lang="en-AU" sz="2800" dirty="0" smtClean="0"/>
          </a:p>
          <a:p>
            <a:pPr>
              <a:buFont typeface="Arial" panose="020B0604020202020204" pitchFamily="34" charset="0"/>
              <a:buChar char="•"/>
            </a:pPr>
            <a:r>
              <a:rPr lang="en-AU" sz="2800" dirty="0" smtClean="0"/>
              <a:t>As more countries are opening their borders to palaeontologists, more fossils are being found. </a:t>
            </a:r>
            <a:endParaRPr lang="en-AU" sz="2800" dirty="0"/>
          </a:p>
        </p:txBody>
      </p:sp>
    </p:spTree>
    <p:extLst>
      <p:ext uri="{BB962C8B-B14F-4D97-AF65-F5344CB8AC3E}">
        <p14:creationId xmlns:p14="http://schemas.microsoft.com/office/powerpoint/2010/main" val="333869671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062664" cy="1143000"/>
          </a:xfrm>
        </p:spPr>
        <p:txBody>
          <a:bodyPr/>
          <a:lstStyle/>
          <a:p>
            <a:r>
              <a:rPr lang="en-AU" sz="3600" dirty="0" smtClean="0"/>
              <a:t>Myth: </a:t>
            </a:r>
            <a:r>
              <a:rPr lang="en-AU" sz="3600" i="1" dirty="0" smtClean="0"/>
              <a:t>Tyrannosaurus rex </a:t>
            </a:r>
            <a:r>
              <a:rPr lang="en-AU" sz="3600" dirty="0" smtClean="0"/>
              <a:t>was a giant scavenger</a:t>
            </a:r>
            <a:endParaRPr lang="en-AU" sz="3600" dirty="0"/>
          </a:p>
        </p:txBody>
      </p:sp>
      <p:sp>
        <p:nvSpPr>
          <p:cNvPr id="3" name="Content Placeholder 2"/>
          <p:cNvSpPr>
            <a:spLocks noGrp="1"/>
          </p:cNvSpPr>
          <p:nvPr>
            <p:ph idx="1"/>
          </p:nvPr>
        </p:nvSpPr>
        <p:spPr>
          <a:xfrm>
            <a:off x="179512" y="1844824"/>
            <a:ext cx="8856984" cy="4248472"/>
          </a:xfrm>
        </p:spPr>
        <p:txBody>
          <a:bodyPr/>
          <a:lstStyle/>
          <a:p>
            <a:pPr>
              <a:buFont typeface="Arial" panose="020B0604020202020204" pitchFamily="34" charset="0"/>
              <a:buChar char="•"/>
            </a:pPr>
            <a:r>
              <a:rPr lang="en-AU" sz="2400" dirty="0" smtClean="0"/>
              <a:t>It was once thought that </a:t>
            </a:r>
            <a:r>
              <a:rPr lang="en-AU" sz="2400" i="1" dirty="0" smtClean="0"/>
              <a:t>Tyrannosaurus rex </a:t>
            </a:r>
            <a:r>
              <a:rPr lang="en-AU" sz="2400" dirty="0" smtClean="0"/>
              <a:t>was a giant scavenger, lazily roaming around eating carcasses that other predators had killed.</a:t>
            </a:r>
          </a:p>
          <a:p>
            <a:pPr>
              <a:buFont typeface="Arial" panose="020B0604020202020204" pitchFamily="34" charset="0"/>
              <a:buChar char="•"/>
            </a:pPr>
            <a:r>
              <a:rPr lang="en-AU" sz="2400" dirty="0" smtClean="0"/>
              <a:t>Researchers have found </a:t>
            </a:r>
            <a:r>
              <a:rPr lang="en-AU" sz="2400" i="1" dirty="0" smtClean="0"/>
              <a:t>Triceratops</a:t>
            </a:r>
            <a:r>
              <a:rPr lang="en-AU" sz="2400" dirty="0" smtClean="0"/>
              <a:t> bones with </a:t>
            </a:r>
            <a:r>
              <a:rPr lang="en-AU" sz="2400" i="1" dirty="0" smtClean="0"/>
              <a:t>Tyrannosaurus rex </a:t>
            </a:r>
            <a:r>
              <a:rPr lang="en-AU" sz="2400" dirty="0" smtClean="0"/>
              <a:t>bite marks that had healed up.</a:t>
            </a:r>
          </a:p>
          <a:p>
            <a:pPr>
              <a:buFont typeface="Arial" panose="020B0604020202020204" pitchFamily="34" charset="0"/>
              <a:buChar char="•"/>
            </a:pPr>
            <a:r>
              <a:rPr lang="en-US" sz="2400" dirty="0" smtClean="0"/>
              <a:t>‘Evolution </a:t>
            </a:r>
            <a:r>
              <a:rPr lang="en-US" sz="2400" dirty="0"/>
              <a:t>doesn’t produce a bus-sized animal with a </a:t>
            </a:r>
            <a:r>
              <a:rPr lang="en-US" sz="2400" dirty="0" smtClean="0"/>
              <a:t> bathtub-sized </a:t>
            </a:r>
            <a:r>
              <a:rPr lang="en-US" sz="2400" dirty="0"/>
              <a:t>head and 50-some railroad spike teeth that can crush bone just so that animal can walk around picking up dead </a:t>
            </a:r>
            <a:r>
              <a:rPr lang="en-US" sz="2400" dirty="0" smtClean="0"/>
              <a:t>carcasses.’ </a:t>
            </a:r>
          </a:p>
          <a:p>
            <a:pPr marL="0" indent="0" algn="r">
              <a:buNone/>
            </a:pPr>
            <a:r>
              <a:rPr lang="en-US" sz="1800" b="0" i="1" dirty="0" smtClean="0"/>
              <a:t>      </a:t>
            </a:r>
            <a:r>
              <a:rPr lang="en-US" sz="1800" b="0" dirty="0" smtClean="0"/>
              <a:t>Steve Brusatte, </a:t>
            </a:r>
            <a:r>
              <a:rPr lang="en-US" sz="1800" b="0" i="1" dirty="0" smtClean="0"/>
              <a:t>The </a:t>
            </a:r>
            <a:r>
              <a:rPr lang="en-US" sz="1800" b="0" i="1" dirty="0"/>
              <a:t>Rise and Fall of the Dinosaurs: </a:t>
            </a:r>
            <a:r>
              <a:rPr lang="en-US" sz="1800" b="0" i="1" dirty="0" smtClean="0"/>
              <a:t/>
            </a:r>
            <a:br>
              <a:rPr lang="en-US" sz="1800" b="0" i="1" dirty="0" smtClean="0"/>
            </a:br>
            <a:r>
              <a:rPr lang="en-US" sz="1800" b="0" i="1" dirty="0" smtClean="0"/>
              <a:t>A </a:t>
            </a:r>
            <a:r>
              <a:rPr lang="en-US" sz="1800" b="0" i="1" dirty="0"/>
              <a:t>New History of </a:t>
            </a:r>
            <a:r>
              <a:rPr lang="en-US" sz="1800" b="0" i="1" dirty="0" smtClean="0"/>
              <a:t>a Lost World, </a:t>
            </a:r>
            <a:r>
              <a:rPr lang="en-US" sz="1800" b="0" dirty="0" smtClean="0"/>
              <a:t>2018</a:t>
            </a:r>
            <a:endParaRPr lang="en-AU" sz="2400" b="0" dirty="0"/>
          </a:p>
        </p:txBody>
      </p:sp>
    </p:spTree>
    <p:extLst>
      <p:ext uri="{BB962C8B-B14F-4D97-AF65-F5344CB8AC3E}">
        <p14:creationId xmlns:p14="http://schemas.microsoft.com/office/powerpoint/2010/main" val="169567228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1143000"/>
          </a:xfrm>
        </p:spPr>
        <p:txBody>
          <a:bodyPr/>
          <a:lstStyle/>
          <a:p>
            <a:r>
              <a:rPr lang="en-AU" sz="3600" dirty="0" smtClean="0"/>
              <a:t>Myth: </a:t>
            </a:r>
            <a:r>
              <a:rPr lang="en-AU" sz="3600" i="1" dirty="0" smtClean="0"/>
              <a:t>Tyrannosaurus rex</a:t>
            </a:r>
            <a:r>
              <a:rPr lang="en-AU" sz="3600" dirty="0" smtClean="0"/>
              <a:t> stood upright</a:t>
            </a:r>
            <a:endParaRPr lang="en-AU" sz="3600" dirty="0"/>
          </a:p>
        </p:txBody>
      </p:sp>
      <p:sp>
        <p:nvSpPr>
          <p:cNvPr id="3" name="Content Placeholder 2"/>
          <p:cNvSpPr>
            <a:spLocks noGrp="1"/>
          </p:cNvSpPr>
          <p:nvPr>
            <p:ph idx="1"/>
          </p:nvPr>
        </p:nvSpPr>
        <p:spPr>
          <a:xfrm>
            <a:off x="683568" y="1844824"/>
            <a:ext cx="7772400" cy="3960440"/>
          </a:xfrm>
        </p:spPr>
        <p:txBody>
          <a:bodyPr/>
          <a:lstStyle/>
          <a:p>
            <a:pPr>
              <a:buFont typeface="Arial" panose="020B0604020202020204" pitchFamily="34" charset="0"/>
              <a:buChar char="•"/>
            </a:pPr>
            <a:r>
              <a:rPr lang="en-AU" dirty="0" smtClean="0"/>
              <a:t>Museums often built </a:t>
            </a:r>
            <a:r>
              <a:rPr lang="en-AU" i="1" dirty="0" smtClean="0"/>
              <a:t>Tyrannosaurus rex </a:t>
            </a:r>
            <a:r>
              <a:rPr lang="en-AU" dirty="0" smtClean="0"/>
              <a:t>models in an upright position with their tails on the ground.</a:t>
            </a:r>
          </a:p>
          <a:p>
            <a:pPr>
              <a:buFont typeface="Arial" panose="020B0604020202020204" pitchFamily="34" charset="0"/>
              <a:buChar char="•"/>
            </a:pPr>
            <a:r>
              <a:rPr lang="en-AU" dirty="0" smtClean="0"/>
              <a:t>Movies generally depicted </a:t>
            </a:r>
            <a:r>
              <a:rPr lang="en-AU" i="1" dirty="0"/>
              <a:t>Tyrannosaurus rex </a:t>
            </a:r>
            <a:r>
              <a:rPr lang="en-AU" dirty="0" smtClean="0"/>
              <a:t>in an upright, aggressive position, like Godzilla.</a:t>
            </a:r>
          </a:p>
          <a:p>
            <a:pPr>
              <a:buFont typeface="Arial" panose="020B0604020202020204" pitchFamily="34" charset="0"/>
              <a:buChar char="•"/>
            </a:pPr>
            <a:r>
              <a:rPr lang="en-AU" i="1" dirty="0"/>
              <a:t>Tyrannosaurus rex </a:t>
            </a:r>
            <a:r>
              <a:rPr lang="en-AU" dirty="0" smtClean="0"/>
              <a:t>held their bodies horizontally.</a:t>
            </a:r>
            <a:endParaRPr lang="en-AU" dirty="0"/>
          </a:p>
        </p:txBody>
      </p:sp>
    </p:spTree>
    <p:extLst>
      <p:ext uri="{BB962C8B-B14F-4D97-AF65-F5344CB8AC3E}">
        <p14:creationId xmlns:p14="http://schemas.microsoft.com/office/powerpoint/2010/main" val="44672819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VCAA contact</a:t>
            </a:r>
            <a:endParaRPr lang="en-AU" dirty="0"/>
          </a:p>
        </p:txBody>
      </p:sp>
      <p:sp>
        <p:nvSpPr>
          <p:cNvPr id="3" name="Content Placeholder 2"/>
          <p:cNvSpPr>
            <a:spLocks noGrp="1"/>
          </p:cNvSpPr>
          <p:nvPr>
            <p:ph idx="1"/>
          </p:nvPr>
        </p:nvSpPr>
        <p:spPr>
          <a:xfrm>
            <a:off x="611560" y="1981200"/>
            <a:ext cx="8064896" cy="4256112"/>
          </a:xfrm>
        </p:spPr>
        <p:txBody>
          <a:bodyPr/>
          <a:lstStyle/>
          <a:p>
            <a:pPr marL="0" indent="0">
              <a:buFontTx/>
              <a:buNone/>
            </a:pPr>
            <a:r>
              <a:rPr lang="en-AU" altLang="en-US" sz="2400" dirty="0"/>
              <a:t>Maria James</a:t>
            </a:r>
          </a:p>
          <a:p>
            <a:pPr marL="0" indent="0">
              <a:buFontTx/>
              <a:buNone/>
            </a:pPr>
            <a:r>
              <a:rPr lang="en-AU" altLang="en-US" sz="2400" dirty="0"/>
              <a:t>Curriculum Manager, Science</a:t>
            </a:r>
          </a:p>
          <a:p>
            <a:pPr marL="0" indent="0">
              <a:buFontTx/>
              <a:buNone/>
            </a:pPr>
            <a:endParaRPr lang="en-AU" altLang="en-US" sz="2400" dirty="0"/>
          </a:p>
          <a:p>
            <a:pPr marL="0" indent="0">
              <a:buFontTx/>
              <a:buNone/>
            </a:pPr>
            <a:r>
              <a:rPr lang="en-AU" altLang="en-US" sz="2400" dirty="0" smtClean="0"/>
              <a:t>Email: james.maria.m@edumail.vic.gov.au</a:t>
            </a:r>
            <a:endParaRPr lang="en-AU" altLang="en-US" sz="2400" dirty="0"/>
          </a:p>
          <a:p>
            <a:pPr marL="0" indent="0">
              <a:buFontTx/>
              <a:buNone/>
            </a:pPr>
            <a:endParaRPr lang="en-AU" altLang="en-US" sz="2400" dirty="0"/>
          </a:p>
          <a:p>
            <a:pPr marL="0" indent="0">
              <a:buFontTx/>
              <a:buNone/>
            </a:pPr>
            <a:r>
              <a:rPr lang="en-AU" altLang="en-US" sz="2400" dirty="0"/>
              <a:t>Telephone: 9032 </a:t>
            </a:r>
            <a:r>
              <a:rPr lang="en-AU" altLang="en-US" sz="2400" dirty="0" smtClean="0"/>
              <a:t>1722</a:t>
            </a:r>
          </a:p>
          <a:p>
            <a:pPr marL="0" indent="0">
              <a:buFontTx/>
              <a:buNone/>
            </a:pPr>
            <a:endParaRPr lang="en-AU" altLang="en-US" sz="2400" dirty="0"/>
          </a:p>
          <a:p>
            <a:pPr marL="0" indent="0">
              <a:buNone/>
            </a:pPr>
            <a:endParaRPr lang="en-AU" sz="1200" b="0" dirty="0" smtClean="0"/>
          </a:p>
          <a:p>
            <a:pPr marL="0" indent="0">
              <a:buNone/>
            </a:pPr>
            <a:endParaRPr lang="en-AU" sz="1200" b="0" dirty="0"/>
          </a:p>
          <a:p>
            <a:pPr marL="0" indent="0">
              <a:buNone/>
            </a:pPr>
            <a:endParaRPr lang="en-AU" sz="1200" b="0" dirty="0" smtClean="0"/>
          </a:p>
          <a:p>
            <a:pPr marL="0" indent="0">
              <a:buFontTx/>
              <a:buNone/>
            </a:pPr>
            <a:endParaRPr lang="en-AU" altLang="en-US" sz="2400" dirty="0" smtClean="0"/>
          </a:p>
          <a:p>
            <a:pPr marL="0" indent="0">
              <a:buFontTx/>
              <a:buNone/>
            </a:pPr>
            <a:endParaRPr lang="en-AU" altLang="en-US" dirty="0"/>
          </a:p>
        </p:txBody>
      </p:sp>
    </p:spTree>
    <p:extLst>
      <p:ext uri="{BB962C8B-B14F-4D97-AF65-F5344CB8AC3E}">
        <p14:creationId xmlns:p14="http://schemas.microsoft.com/office/powerpoint/2010/main" val="349401589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685800" y="3140968"/>
            <a:ext cx="7772400" cy="2802632"/>
          </a:xfrm>
        </p:spPr>
        <p:txBody>
          <a:bodyPr/>
          <a:lstStyle/>
          <a:p>
            <a:pPr marL="0" indent="0">
              <a:buNone/>
            </a:pPr>
            <a:r>
              <a:rPr lang="en-AU" sz="800" b="0" dirty="0">
                <a:solidFill>
                  <a:srgbClr val="000000"/>
                </a:solidFill>
                <a:latin typeface="Arial" panose="020B0604020202020204" pitchFamily="34" charset="0"/>
                <a:ea typeface="Arial" panose="020B0604020202020204" pitchFamily="34" charset="0"/>
              </a:rPr>
              <a:t>Authorised and published by the Victorian Curriculum and Assessment Authority</a:t>
            </a:r>
            <a:br>
              <a:rPr lang="en-AU" sz="800" b="0" dirty="0">
                <a:solidFill>
                  <a:srgbClr val="000000"/>
                </a:solidFill>
                <a:latin typeface="Arial" panose="020B0604020202020204" pitchFamily="34" charset="0"/>
                <a:ea typeface="Arial" panose="020B0604020202020204" pitchFamily="34" charset="0"/>
              </a:rPr>
            </a:br>
            <a:r>
              <a:rPr lang="en-AU" sz="800" b="0" dirty="0">
                <a:solidFill>
                  <a:srgbClr val="000000"/>
                </a:solidFill>
                <a:latin typeface="Arial" panose="020B0604020202020204" pitchFamily="34" charset="0"/>
                <a:ea typeface="Arial" panose="020B0604020202020204" pitchFamily="34" charset="0"/>
              </a:rPr>
              <a:t>Level 7, 2 Lonsdale Street</a:t>
            </a:r>
            <a:br>
              <a:rPr lang="en-AU" sz="800" b="0" dirty="0">
                <a:solidFill>
                  <a:srgbClr val="000000"/>
                </a:solidFill>
                <a:latin typeface="Arial" panose="020B0604020202020204" pitchFamily="34" charset="0"/>
                <a:ea typeface="Arial" panose="020B0604020202020204" pitchFamily="34" charset="0"/>
              </a:rPr>
            </a:br>
            <a:r>
              <a:rPr lang="en-AU" sz="800" b="0" dirty="0">
                <a:solidFill>
                  <a:srgbClr val="000000"/>
                </a:solidFill>
                <a:latin typeface="Arial" panose="020B0604020202020204" pitchFamily="34" charset="0"/>
                <a:ea typeface="Arial" panose="020B0604020202020204" pitchFamily="34" charset="0"/>
              </a:rPr>
              <a:t>Melbourne VIC </a:t>
            </a:r>
            <a:r>
              <a:rPr lang="en-AU" sz="800" b="0" dirty="0" smtClean="0">
                <a:solidFill>
                  <a:srgbClr val="000000"/>
                </a:solidFill>
                <a:latin typeface="Arial" panose="020B0604020202020204" pitchFamily="34" charset="0"/>
                <a:ea typeface="Arial" panose="020B0604020202020204" pitchFamily="34" charset="0"/>
              </a:rPr>
              <a:t>3000</a:t>
            </a:r>
          </a:p>
          <a:p>
            <a:pPr marL="0" indent="0">
              <a:buNone/>
            </a:pPr>
            <a:r>
              <a:rPr lang="en-AU" sz="800" b="0" dirty="0">
                <a:solidFill>
                  <a:srgbClr val="000000"/>
                </a:solidFill>
                <a:latin typeface="Arial" panose="020B0604020202020204" pitchFamily="34" charset="0"/>
                <a:ea typeface="Arial" panose="020B0604020202020204" pitchFamily="34" charset="0"/>
              </a:rPr>
              <a:t/>
            </a:r>
            <a:br>
              <a:rPr lang="en-AU" sz="800" b="0" dirty="0">
                <a:solidFill>
                  <a:srgbClr val="000000"/>
                </a:solidFill>
                <a:latin typeface="Arial" panose="020B0604020202020204" pitchFamily="34" charset="0"/>
                <a:ea typeface="Arial" panose="020B0604020202020204" pitchFamily="34" charset="0"/>
              </a:rPr>
            </a:br>
            <a:r>
              <a:rPr lang="en-AU" sz="800" b="0" dirty="0">
                <a:solidFill>
                  <a:srgbClr val="000000"/>
                </a:solidFill>
                <a:latin typeface="Arial" panose="020B0604020202020204" pitchFamily="34" charset="0"/>
                <a:ea typeface="Arial" panose="020B0604020202020204" pitchFamily="34" charset="0"/>
              </a:rPr>
              <a:t>© Victorian Curriculum and Assessment Authority 2019</a:t>
            </a:r>
            <a:br>
              <a:rPr lang="en-AU" sz="800" b="0" dirty="0">
                <a:solidFill>
                  <a:srgbClr val="000000"/>
                </a:solidFill>
                <a:latin typeface="Arial" panose="020B0604020202020204" pitchFamily="34" charset="0"/>
                <a:ea typeface="Arial" panose="020B0604020202020204" pitchFamily="34" charset="0"/>
              </a:rPr>
            </a:br>
            <a:r>
              <a:rPr lang="en-AU" sz="800" b="0" dirty="0">
                <a:solidFill>
                  <a:srgbClr val="000000"/>
                </a:solidFill>
                <a:latin typeface="Arial" panose="020B0604020202020204" pitchFamily="34" charset="0"/>
                <a:ea typeface="Arial" panose="020B0604020202020204" pitchFamily="34" charset="0"/>
              </a:rPr>
              <a:t> </a:t>
            </a:r>
            <a:br>
              <a:rPr lang="en-AU" sz="800" b="0" dirty="0">
                <a:solidFill>
                  <a:srgbClr val="000000"/>
                </a:solidFill>
                <a:latin typeface="Arial" panose="020B0604020202020204" pitchFamily="34" charset="0"/>
                <a:ea typeface="Arial" panose="020B0604020202020204" pitchFamily="34" charset="0"/>
              </a:rPr>
            </a:br>
            <a:r>
              <a:rPr lang="en-AU" sz="800" b="0" dirty="0">
                <a:solidFill>
                  <a:srgbClr val="000000"/>
                </a:solidFill>
                <a:latin typeface="Arial" panose="020B0604020202020204" pitchFamily="34" charset="0"/>
                <a:ea typeface="Arial" panose="020B0604020202020204" pitchFamily="34" charset="0"/>
              </a:rPr>
              <a:t>No part of this publication may be reproduced except as specified under the </a:t>
            </a:r>
            <a:r>
              <a:rPr lang="en-AU" sz="800" b="0" i="1" dirty="0">
                <a:solidFill>
                  <a:srgbClr val="000000"/>
                </a:solidFill>
                <a:latin typeface="Arial" panose="020B0604020202020204" pitchFamily="34" charset="0"/>
                <a:ea typeface="Arial" panose="020B0604020202020204" pitchFamily="34" charset="0"/>
              </a:rPr>
              <a:t>Copyright Act 1968</a:t>
            </a:r>
            <a:r>
              <a:rPr lang="en-AU" sz="800" b="0" dirty="0">
                <a:solidFill>
                  <a:srgbClr val="000000"/>
                </a:solidFill>
                <a:latin typeface="Arial" panose="020B0604020202020204" pitchFamily="34" charset="0"/>
                <a:ea typeface="Arial" panose="020B0604020202020204" pitchFamily="34" charset="0"/>
              </a:rPr>
              <a:t> or by permission from the VCAA. Excepting third-party elements, schools may use this resource in accordance with the </a:t>
            </a:r>
            <a:r>
              <a:rPr lang="en-AU" sz="800" b="0" u="sng" dirty="0">
                <a:solidFill>
                  <a:srgbClr val="000000"/>
                </a:solidFill>
                <a:latin typeface="Arial" panose="020B0604020202020204" pitchFamily="34" charset="0"/>
                <a:ea typeface="Arial" panose="020B0604020202020204" pitchFamily="34" charset="0"/>
                <a:hlinkClick r:id="rId3"/>
              </a:rPr>
              <a:t>VCAA educational allowance</a:t>
            </a:r>
            <a:r>
              <a:rPr lang="en-AU" sz="800" b="0" dirty="0">
                <a:solidFill>
                  <a:srgbClr val="000000"/>
                </a:solidFill>
                <a:latin typeface="Arial" panose="020B0604020202020204" pitchFamily="34" charset="0"/>
                <a:ea typeface="Arial" panose="020B0604020202020204" pitchFamily="34" charset="0"/>
              </a:rPr>
              <a:t>. For more information go to: </a:t>
            </a:r>
            <a:r>
              <a:rPr lang="en-AU" sz="800" b="0" u="sng" dirty="0">
                <a:solidFill>
                  <a:srgbClr val="000000"/>
                </a:solidFill>
                <a:latin typeface="Arial" panose="020B0604020202020204" pitchFamily="34" charset="0"/>
                <a:ea typeface="Arial" panose="020B0604020202020204" pitchFamily="34" charset="0"/>
                <a:hlinkClick r:id="rId4"/>
              </a:rPr>
              <a:t>www.vcaa.vic.edu.au/Pages/aboutus/policies/policy-copyright.aspx</a:t>
            </a:r>
            <a:r>
              <a:rPr lang="en-AU" sz="800" b="0" dirty="0">
                <a:solidFill>
                  <a:srgbClr val="000000"/>
                </a:solidFill>
                <a:latin typeface="Arial" panose="020B0604020202020204" pitchFamily="34" charset="0"/>
                <a:ea typeface="Arial" panose="020B0604020202020204" pitchFamily="34" charset="0"/>
              </a:rPr>
              <a:t>. </a:t>
            </a:r>
            <a:endParaRPr lang="en-AU" sz="800" b="0" dirty="0" smtClean="0">
              <a:solidFill>
                <a:srgbClr val="000000"/>
              </a:solidFill>
              <a:latin typeface="Arial" panose="020B0604020202020204" pitchFamily="34" charset="0"/>
              <a:ea typeface="Arial" panose="020B0604020202020204" pitchFamily="34" charset="0"/>
            </a:endParaRPr>
          </a:p>
          <a:p>
            <a:pPr marL="0" indent="0">
              <a:buNone/>
            </a:pPr>
            <a:r>
              <a:rPr lang="en-AU" sz="800" b="0" dirty="0">
                <a:solidFill>
                  <a:srgbClr val="000000"/>
                </a:solidFill>
                <a:latin typeface="Arial" panose="020B0604020202020204" pitchFamily="34" charset="0"/>
                <a:ea typeface="Arial" panose="020B0604020202020204" pitchFamily="34" charset="0"/>
              </a:rPr>
              <a:t/>
            </a:r>
            <a:br>
              <a:rPr lang="en-AU" sz="800" b="0" dirty="0">
                <a:solidFill>
                  <a:srgbClr val="000000"/>
                </a:solidFill>
                <a:latin typeface="Arial" panose="020B0604020202020204" pitchFamily="34" charset="0"/>
                <a:ea typeface="Arial" panose="020B0604020202020204" pitchFamily="34" charset="0"/>
              </a:rPr>
            </a:br>
            <a:r>
              <a:rPr lang="en-AU" sz="800" b="0" dirty="0">
                <a:solidFill>
                  <a:srgbClr val="000000"/>
                </a:solidFill>
                <a:latin typeface="Arial" panose="020B0604020202020204" pitchFamily="34" charset="0"/>
                <a:ea typeface="Arial" panose="020B0604020202020204" pitchFamily="34" charset="0"/>
              </a:rPr>
              <a:t>The VCAA provides the only official, up-to-date versions of VCAA publications. Details of updates can be found on the VCAA website: </a:t>
            </a:r>
            <a:r>
              <a:rPr lang="en-AU" sz="800" b="0" u="sng" dirty="0">
                <a:solidFill>
                  <a:srgbClr val="000000"/>
                </a:solidFill>
                <a:latin typeface="Arial" panose="020B0604020202020204" pitchFamily="34" charset="0"/>
                <a:ea typeface="Arial" panose="020B0604020202020204" pitchFamily="34" charset="0"/>
                <a:hlinkClick r:id="rId5"/>
              </a:rPr>
              <a:t>www.vcaa.vic.edu.au</a:t>
            </a:r>
            <a:r>
              <a:rPr lang="en-AU" sz="800" b="0" dirty="0" smtClean="0">
                <a:solidFill>
                  <a:srgbClr val="000000"/>
                </a:solidFill>
                <a:latin typeface="Arial" panose="020B0604020202020204" pitchFamily="34" charset="0"/>
                <a:ea typeface="Arial" panose="020B0604020202020204" pitchFamily="34" charset="0"/>
                <a:cs typeface="Arial" panose="020B0604020202020204" pitchFamily="34" charset="0"/>
              </a:rPr>
              <a:t>.</a:t>
            </a:r>
          </a:p>
          <a:p>
            <a:pPr marL="0" indent="0">
              <a:buNone/>
            </a:pPr>
            <a:r>
              <a:rPr lang="en-AU" sz="800" b="0" dirty="0">
                <a:solidFill>
                  <a:srgbClr val="000000"/>
                </a:solidFill>
                <a:latin typeface="Arial" panose="020B0604020202020204" pitchFamily="34" charset="0"/>
                <a:ea typeface="Arial" panose="020B0604020202020204" pitchFamily="34" charset="0"/>
              </a:rPr>
              <a:t/>
            </a:r>
            <a:br>
              <a:rPr lang="en-AU" sz="800" b="0" dirty="0">
                <a:solidFill>
                  <a:srgbClr val="000000"/>
                </a:solidFill>
                <a:latin typeface="Arial" panose="020B0604020202020204" pitchFamily="34" charset="0"/>
                <a:ea typeface="Arial" panose="020B0604020202020204" pitchFamily="34" charset="0"/>
              </a:rPr>
            </a:br>
            <a:r>
              <a:rPr lang="en-AU" sz="800" b="0" dirty="0">
                <a:solidFill>
                  <a:srgbClr val="000000"/>
                </a:solidFill>
                <a:latin typeface="Arial" panose="020B0604020202020204" pitchFamily="34" charset="0"/>
                <a:ea typeface="Arial" panose="020B0604020202020204" pitchFamily="34" charset="0"/>
              </a:rPr>
              <a:t>This publication may contain copyright material belonging to a third party. Every effort has been made to contact all copyright owners. If you believe that material in this publication is an infringement of your copyright, please email the Copyright Officer: </a:t>
            </a:r>
            <a:r>
              <a:rPr lang="en-AU" sz="800" b="0" u="sng" dirty="0">
                <a:solidFill>
                  <a:srgbClr val="000000"/>
                </a:solidFill>
                <a:latin typeface="Arial" panose="020B0604020202020204" pitchFamily="34" charset="0"/>
                <a:ea typeface="Arial" panose="020B0604020202020204" pitchFamily="34" charset="0"/>
                <a:hlinkClick r:id="rId6"/>
              </a:rPr>
              <a:t>vcaa.copyright@edumail.vic.gov.au</a:t>
            </a:r>
            <a:r>
              <a:rPr lang="en-AU" sz="800" b="0" dirty="0">
                <a:solidFill>
                  <a:srgbClr val="000000"/>
                </a:solidFill>
                <a:latin typeface="Arial" panose="020B0604020202020204" pitchFamily="34" charset="0"/>
                <a:ea typeface="Arial" panose="020B0604020202020204" pitchFamily="34" charset="0"/>
              </a:rPr>
              <a:t/>
            </a:r>
            <a:br>
              <a:rPr lang="en-AU" sz="800" b="0" dirty="0">
                <a:solidFill>
                  <a:srgbClr val="000000"/>
                </a:solidFill>
                <a:latin typeface="Arial" panose="020B0604020202020204" pitchFamily="34" charset="0"/>
                <a:ea typeface="Arial" panose="020B0604020202020204" pitchFamily="34" charset="0"/>
              </a:rPr>
            </a:br>
            <a:r>
              <a:rPr lang="en-AU" sz="800" b="0" dirty="0">
                <a:solidFill>
                  <a:srgbClr val="000000"/>
                </a:solidFill>
                <a:latin typeface="Arial" panose="020B0604020202020204" pitchFamily="34" charset="0"/>
                <a:ea typeface="Arial" panose="020B0604020202020204" pitchFamily="34" charset="0"/>
              </a:rPr>
              <a:t>Copyright in materials appearing at any sites linked to this document rests with the copyright owner/s of those materials, subject to the Copyright Act. The VCAA recommends you refer to copyright statements at linked sites before using such materials</a:t>
            </a:r>
            <a:r>
              <a:rPr lang="en-AU" sz="800" b="0" dirty="0" smtClean="0">
                <a:solidFill>
                  <a:srgbClr val="000000"/>
                </a:solidFill>
                <a:latin typeface="Arial" panose="020B0604020202020204" pitchFamily="34" charset="0"/>
                <a:ea typeface="Arial" panose="020B0604020202020204" pitchFamily="34" charset="0"/>
              </a:rPr>
              <a:t>.</a:t>
            </a:r>
          </a:p>
          <a:p>
            <a:pPr marL="0" indent="0">
              <a:buNone/>
            </a:pPr>
            <a:r>
              <a:rPr lang="en-AU" sz="800" b="0" dirty="0">
                <a:solidFill>
                  <a:srgbClr val="000000"/>
                </a:solidFill>
                <a:latin typeface="Arial" panose="020B0604020202020204" pitchFamily="34" charset="0"/>
                <a:ea typeface="Arial" panose="020B0604020202020204" pitchFamily="34" charset="0"/>
              </a:rPr>
              <a:t/>
            </a:r>
            <a:br>
              <a:rPr lang="en-AU" sz="800" b="0" dirty="0">
                <a:solidFill>
                  <a:srgbClr val="000000"/>
                </a:solidFill>
                <a:latin typeface="Arial" panose="020B0604020202020204" pitchFamily="34" charset="0"/>
                <a:ea typeface="Arial" panose="020B0604020202020204" pitchFamily="34" charset="0"/>
              </a:rPr>
            </a:br>
            <a:r>
              <a:rPr lang="en-US" sz="800" b="0" dirty="0">
                <a:latin typeface="Arial" panose="020B0604020202020204" pitchFamily="34" charset="0"/>
                <a:ea typeface="Arial" panose="020B0604020202020204" pitchFamily="34" charset="0"/>
                <a:cs typeface="Arial" panose="020B0604020202020204" pitchFamily="34" charset="0"/>
              </a:rPr>
              <a:t>At the time of publication the hyperlinked URLs (website addresses) in this document were checked for accuracy and appropriateness of content; however, due to the transient nature of material placed on the web, their continuing accuracy cannot be verified.</a:t>
            </a:r>
            <a:r>
              <a:rPr lang="en-AU" sz="1100" b="0" dirty="0">
                <a:latin typeface="Arial" panose="020B0604020202020204" pitchFamily="34" charset="0"/>
                <a:ea typeface="Arial" panose="020B0604020202020204" pitchFamily="34" charset="0"/>
                <a:cs typeface="Times New Roman" panose="02020603050405020304" pitchFamily="18" charset="0"/>
              </a:rPr>
              <a:t/>
            </a:r>
            <a:br>
              <a:rPr lang="en-AU" sz="1100" b="0" dirty="0">
                <a:latin typeface="Arial" panose="020B0604020202020204" pitchFamily="34" charset="0"/>
                <a:ea typeface="Arial" panose="020B0604020202020204" pitchFamily="34" charset="0"/>
                <a:cs typeface="Times New Roman" panose="02020603050405020304" pitchFamily="18" charset="0"/>
              </a:rPr>
            </a:br>
            <a:r>
              <a:rPr lang="en-AU" sz="800" b="0" dirty="0">
                <a:solidFill>
                  <a:srgbClr val="000000"/>
                </a:solidFill>
                <a:latin typeface="Arial" panose="020B0604020202020204" pitchFamily="34" charset="0"/>
                <a:ea typeface="Arial" panose="020B0604020202020204" pitchFamily="34" charset="0"/>
              </a:rPr>
              <a:t> </a:t>
            </a:r>
            <a:br>
              <a:rPr lang="en-AU" sz="800" b="0" dirty="0">
                <a:solidFill>
                  <a:srgbClr val="000000"/>
                </a:solidFill>
                <a:latin typeface="Arial" panose="020B0604020202020204" pitchFamily="34" charset="0"/>
                <a:ea typeface="Arial" panose="020B0604020202020204" pitchFamily="34" charset="0"/>
              </a:rPr>
            </a:br>
            <a:r>
              <a:rPr lang="en-AU" sz="800" b="0" dirty="0">
                <a:solidFill>
                  <a:srgbClr val="000000"/>
                </a:solidFill>
                <a:latin typeface="Arial" panose="020B0604020202020204" pitchFamily="34" charset="0"/>
                <a:ea typeface="Arial" panose="020B0604020202020204" pitchFamily="34" charset="0"/>
              </a:rPr>
              <a:t>The VCAA logo is a registered trademark of the Victorian Curriculum and Assessment Authority.</a:t>
            </a:r>
            <a:endParaRPr lang="en-AU" sz="800" b="0" dirty="0"/>
          </a:p>
        </p:txBody>
      </p:sp>
      <p:sp>
        <p:nvSpPr>
          <p:cNvPr id="4" name="TextBox 3"/>
          <p:cNvSpPr txBox="1"/>
          <p:nvPr/>
        </p:nvSpPr>
        <p:spPr>
          <a:xfrm>
            <a:off x="685800" y="1904654"/>
            <a:ext cx="7772400" cy="892552"/>
          </a:xfrm>
          <a:prstGeom prst="rect">
            <a:avLst/>
          </a:prstGeom>
          <a:noFill/>
          <a:ln>
            <a:solidFill>
              <a:schemeClr val="tx1"/>
            </a:solidFill>
          </a:ln>
        </p:spPr>
        <p:txBody>
          <a:bodyPr wrap="square" rtlCol="0">
            <a:spAutoFit/>
          </a:bodyPr>
          <a:lstStyle/>
          <a:p>
            <a:pPr algn="ctr"/>
            <a:endParaRPr lang="en-AU" sz="1400" dirty="0" smtClean="0">
              <a:latin typeface="+mj-lt"/>
            </a:endParaRPr>
          </a:p>
          <a:p>
            <a:pPr algn="ctr"/>
            <a:r>
              <a:rPr lang="en-AU" sz="1400" dirty="0" smtClean="0">
                <a:latin typeface="+mj-lt"/>
              </a:rPr>
              <a:t>With </a:t>
            </a:r>
            <a:r>
              <a:rPr lang="en-AU" sz="1400" dirty="0">
                <a:latin typeface="+mj-lt"/>
              </a:rPr>
              <a:t>thanks to Melbourne Museum for the images of </a:t>
            </a:r>
            <a:r>
              <a:rPr lang="en-AU" sz="1400" i="1" dirty="0">
                <a:latin typeface="+mj-lt"/>
              </a:rPr>
              <a:t>Deinonychus </a:t>
            </a:r>
            <a:r>
              <a:rPr lang="en-AU" sz="1400" dirty="0">
                <a:latin typeface="+mj-lt"/>
              </a:rPr>
              <a:t>and </a:t>
            </a:r>
            <a:r>
              <a:rPr lang="en-AU" sz="1400" i="1" dirty="0">
                <a:latin typeface="+mj-lt"/>
              </a:rPr>
              <a:t>Protoceratops</a:t>
            </a:r>
          </a:p>
          <a:p>
            <a:endParaRPr lang="en-AU" dirty="0"/>
          </a:p>
        </p:txBody>
      </p:sp>
    </p:spTree>
    <p:extLst>
      <p:ext uri="{BB962C8B-B14F-4D97-AF65-F5344CB8AC3E}">
        <p14:creationId xmlns:p14="http://schemas.microsoft.com/office/powerpoint/2010/main" val="267427229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772400" cy="576064"/>
          </a:xfrm>
        </p:spPr>
        <p:txBody>
          <a:bodyPr/>
          <a:lstStyle/>
          <a:p>
            <a:r>
              <a:rPr lang="en-AU" sz="3600" dirty="0" smtClean="0"/>
              <a:t>15 dinosaur myths</a:t>
            </a:r>
            <a:endParaRPr lang="en-AU" sz="3600" dirty="0"/>
          </a:p>
        </p:txBody>
      </p:sp>
      <p:sp>
        <p:nvSpPr>
          <p:cNvPr id="3" name="Content Placeholder 2"/>
          <p:cNvSpPr>
            <a:spLocks noGrp="1"/>
          </p:cNvSpPr>
          <p:nvPr>
            <p:ph idx="1"/>
          </p:nvPr>
        </p:nvSpPr>
        <p:spPr>
          <a:xfrm>
            <a:off x="1115616" y="1196752"/>
            <a:ext cx="7200800" cy="5040560"/>
          </a:xfrm>
        </p:spPr>
        <p:txBody>
          <a:bodyPr/>
          <a:lstStyle/>
          <a:p>
            <a:pPr>
              <a:buFont typeface="Arial" panose="020B0604020202020204" pitchFamily="34" charset="0"/>
              <a:buChar char="•"/>
            </a:pPr>
            <a:r>
              <a:rPr lang="en-AU" sz="1800" dirty="0" smtClean="0"/>
              <a:t>Dinosaurs and humans lived at the same time.</a:t>
            </a:r>
          </a:p>
          <a:p>
            <a:pPr>
              <a:buFont typeface="Arial" panose="020B0604020202020204" pitchFamily="34" charset="0"/>
              <a:buChar char="•"/>
            </a:pPr>
            <a:r>
              <a:rPr lang="en-AU" sz="1800" dirty="0" smtClean="0"/>
              <a:t>All dinosaurs </a:t>
            </a:r>
            <a:r>
              <a:rPr lang="en-AU" sz="1800" dirty="0"/>
              <a:t>lived at the same </a:t>
            </a:r>
            <a:r>
              <a:rPr lang="en-AU" sz="1800" dirty="0" smtClean="0"/>
              <a:t>time.</a:t>
            </a:r>
            <a:endParaRPr lang="en-AU" sz="1800" dirty="0"/>
          </a:p>
          <a:p>
            <a:pPr>
              <a:buFont typeface="Arial" panose="020B0604020202020204" pitchFamily="34" charset="0"/>
              <a:buChar char="•"/>
            </a:pPr>
            <a:r>
              <a:rPr lang="en-AU" sz="1800" dirty="0" smtClean="0"/>
              <a:t>All dinosaurs were big.</a:t>
            </a:r>
          </a:p>
          <a:p>
            <a:pPr>
              <a:buFont typeface="Arial" panose="020B0604020202020204" pitchFamily="34" charset="0"/>
              <a:buChar char="•"/>
            </a:pPr>
            <a:r>
              <a:rPr lang="en-AU" sz="1800" dirty="0"/>
              <a:t>All big reptiles were </a:t>
            </a:r>
            <a:r>
              <a:rPr lang="en-AU" sz="1800" dirty="0" smtClean="0"/>
              <a:t>dinosaurs.</a:t>
            </a:r>
            <a:endParaRPr lang="en-AU" sz="1800" dirty="0"/>
          </a:p>
          <a:p>
            <a:pPr>
              <a:buFont typeface="Arial" panose="020B0604020202020204" pitchFamily="34" charset="0"/>
              <a:buChar char="•"/>
            </a:pPr>
            <a:r>
              <a:rPr lang="en-AU" sz="1800" dirty="0" smtClean="0"/>
              <a:t>All dinosaurs were scaly.</a:t>
            </a:r>
          </a:p>
          <a:p>
            <a:pPr>
              <a:buFont typeface="Arial" panose="020B0604020202020204" pitchFamily="34" charset="0"/>
              <a:buChar char="•"/>
            </a:pPr>
            <a:r>
              <a:rPr lang="en-AU" sz="1800" dirty="0" smtClean="0"/>
              <a:t>All dinosaurs were green and brown.</a:t>
            </a:r>
          </a:p>
          <a:p>
            <a:pPr>
              <a:buFont typeface="Arial" panose="020B0604020202020204" pitchFamily="34" charset="0"/>
              <a:buChar char="•"/>
            </a:pPr>
            <a:r>
              <a:rPr lang="en-AU" sz="1800" dirty="0" smtClean="0"/>
              <a:t>Dinosaurs were slow and sluggish animals.</a:t>
            </a:r>
          </a:p>
          <a:p>
            <a:pPr>
              <a:buFont typeface="Arial" panose="020B0604020202020204" pitchFamily="34" charset="0"/>
              <a:buChar char="•"/>
            </a:pPr>
            <a:r>
              <a:rPr lang="en-AU" sz="1800" dirty="0" smtClean="0"/>
              <a:t>Dinosaurs </a:t>
            </a:r>
            <a:r>
              <a:rPr lang="en-AU" sz="1800" dirty="0"/>
              <a:t>were bad </a:t>
            </a:r>
            <a:r>
              <a:rPr lang="en-AU" sz="1800" dirty="0" smtClean="0"/>
              <a:t>parents.</a:t>
            </a:r>
            <a:endParaRPr lang="en-AU" sz="1800" dirty="0"/>
          </a:p>
          <a:p>
            <a:pPr>
              <a:buFont typeface="Arial" panose="020B0604020202020204" pitchFamily="34" charset="0"/>
              <a:buChar char="•"/>
            </a:pPr>
            <a:r>
              <a:rPr lang="en-AU" sz="1800" dirty="0" smtClean="0"/>
              <a:t>All dinosaurs became extinct.</a:t>
            </a:r>
            <a:endParaRPr lang="en-AU" sz="1800" dirty="0"/>
          </a:p>
          <a:p>
            <a:pPr>
              <a:buFont typeface="Arial" panose="020B0604020202020204" pitchFamily="34" charset="0"/>
              <a:buChar char="•"/>
            </a:pPr>
            <a:r>
              <a:rPr lang="en-AU" sz="1800" dirty="0" smtClean="0"/>
              <a:t>Dinosaurs became extinct because </a:t>
            </a:r>
            <a:r>
              <a:rPr lang="en-AU" sz="1800" dirty="0"/>
              <a:t>mammals ate their </a:t>
            </a:r>
            <a:r>
              <a:rPr lang="en-AU" sz="1800" dirty="0" smtClean="0"/>
              <a:t>eggs.</a:t>
            </a:r>
            <a:endParaRPr lang="en-AU" sz="1800" dirty="0"/>
          </a:p>
          <a:p>
            <a:pPr>
              <a:buFont typeface="Arial" panose="020B0604020202020204" pitchFamily="34" charset="0"/>
              <a:buChar char="•"/>
            </a:pPr>
            <a:r>
              <a:rPr lang="en-AU" sz="1800" dirty="0" smtClean="0"/>
              <a:t>Dinosaurs were evolutionary failures.</a:t>
            </a:r>
          </a:p>
          <a:p>
            <a:pPr>
              <a:buFont typeface="Arial" panose="020B0604020202020204" pitchFamily="34" charset="0"/>
              <a:buChar char="•"/>
            </a:pPr>
            <a:r>
              <a:rPr lang="en-US" sz="1800" dirty="0" smtClean="0"/>
              <a:t>An asteroid impact alone killed the dinosaurs.</a:t>
            </a:r>
            <a:endParaRPr lang="en-AU" sz="1800" dirty="0" smtClean="0"/>
          </a:p>
          <a:p>
            <a:pPr>
              <a:buFont typeface="Arial" panose="020B0604020202020204" pitchFamily="34" charset="0"/>
              <a:buChar char="•"/>
            </a:pPr>
            <a:r>
              <a:rPr lang="en-AU" sz="1800" dirty="0" smtClean="0"/>
              <a:t>We have found fossils from most of the dinosaur species.</a:t>
            </a:r>
          </a:p>
          <a:p>
            <a:pPr>
              <a:buFont typeface="Arial" panose="020B0604020202020204" pitchFamily="34" charset="0"/>
              <a:buChar char="•"/>
            </a:pPr>
            <a:r>
              <a:rPr lang="en-AU" sz="1800" i="1" dirty="0" smtClean="0"/>
              <a:t>Tyrannosaurus rex </a:t>
            </a:r>
            <a:r>
              <a:rPr lang="en-AU" sz="1800" dirty="0" smtClean="0"/>
              <a:t>was a giant scavenger.</a:t>
            </a:r>
          </a:p>
          <a:p>
            <a:pPr>
              <a:buFont typeface="Arial" panose="020B0604020202020204" pitchFamily="34" charset="0"/>
              <a:buChar char="•"/>
            </a:pPr>
            <a:r>
              <a:rPr lang="en-AU" sz="1800" i="1" dirty="0" smtClean="0"/>
              <a:t>Tyrannosaurus rex </a:t>
            </a:r>
            <a:r>
              <a:rPr lang="en-AU" sz="1800" dirty="0" smtClean="0"/>
              <a:t>stood upright.</a:t>
            </a:r>
          </a:p>
        </p:txBody>
      </p:sp>
    </p:spTree>
    <p:extLst>
      <p:ext uri="{BB962C8B-B14F-4D97-AF65-F5344CB8AC3E}">
        <p14:creationId xmlns:p14="http://schemas.microsoft.com/office/powerpoint/2010/main" val="16474522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019200"/>
          </a:xfrm>
        </p:spPr>
        <p:txBody>
          <a:bodyPr/>
          <a:lstStyle/>
          <a:p>
            <a:r>
              <a:rPr lang="en-AU" sz="3600" dirty="0" smtClean="0"/>
              <a:t>Unpacking dinosaur myths: </a:t>
            </a:r>
            <a:br>
              <a:rPr lang="en-AU" sz="3600" dirty="0" smtClean="0"/>
            </a:br>
            <a:r>
              <a:rPr lang="en-AU" sz="2800" dirty="0" smtClean="0"/>
              <a:t>a curriculum planning perspective</a:t>
            </a:r>
            <a:endParaRPr lang="en-AU" sz="2800" dirty="0"/>
          </a:p>
        </p:txBody>
      </p:sp>
      <p:graphicFrame>
        <p:nvGraphicFramePr>
          <p:cNvPr id="4" name="Content Placeholder 3" title="Table, including Myth, Key science idea, Content description and Achievement standard columns"/>
          <p:cNvGraphicFramePr>
            <a:graphicFrameLocks noGrp="1"/>
          </p:cNvGraphicFramePr>
          <p:nvPr>
            <p:ph idx="1"/>
            <p:extLst>
              <p:ext uri="{D42A27DB-BD31-4B8C-83A1-F6EECF244321}">
                <p14:modId xmlns:p14="http://schemas.microsoft.com/office/powerpoint/2010/main" val="2383661863"/>
              </p:ext>
            </p:extLst>
          </p:nvPr>
        </p:nvGraphicFramePr>
        <p:xfrm>
          <a:off x="107504" y="1700808"/>
          <a:ext cx="8928991" cy="4358640"/>
        </p:xfrm>
        <a:graphic>
          <a:graphicData uri="http://schemas.openxmlformats.org/drawingml/2006/table">
            <a:tbl>
              <a:tblPr firstRow="1" bandRow="1">
                <a:tableStyleId>{5C22544A-7EE6-4342-B048-85BDC9FD1C3A}</a:tableStyleId>
              </a:tblPr>
              <a:tblGrid>
                <a:gridCol w="1286380">
                  <a:extLst>
                    <a:ext uri="{9D8B030D-6E8A-4147-A177-3AD203B41FA5}">
                      <a16:colId xmlns:a16="http://schemas.microsoft.com/office/drawing/2014/main" val="20000"/>
                    </a:ext>
                  </a:extLst>
                </a:gridCol>
                <a:gridCol w="1521932">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gridCol w="3168351">
                  <a:extLst>
                    <a:ext uri="{9D8B030D-6E8A-4147-A177-3AD203B41FA5}">
                      <a16:colId xmlns:a16="http://schemas.microsoft.com/office/drawing/2014/main" val="20003"/>
                    </a:ext>
                  </a:extLst>
                </a:gridCol>
              </a:tblGrid>
              <a:tr h="370840">
                <a:tc>
                  <a:txBody>
                    <a:bodyPr/>
                    <a:lstStyle/>
                    <a:p>
                      <a:r>
                        <a:rPr lang="en-AU" dirty="0" smtClean="0"/>
                        <a:t>Myth                               </a:t>
                      </a:r>
                      <a:endParaRPr lang="en-AU" dirty="0"/>
                    </a:p>
                  </a:txBody>
                  <a:tcPr/>
                </a:tc>
                <a:tc>
                  <a:txBody>
                    <a:bodyPr/>
                    <a:lstStyle/>
                    <a:p>
                      <a:r>
                        <a:rPr lang="en-AU" dirty="0" smtClean="0"/>
                        <a:t>Key</a:t>
                      </a:r>
                      <a:r>
                        <a:rPr lang="en-AU" baseline="0" dirty="0" smtClean="0"/>
                        <a:t> science idea</a:t>
                      </a:r>
                      <a:endParaRPr lang="en-AU" dirty="0"/>
                    </a:p>
                  </a:txBody>
                  <a:tcPr/>
                </a:tc>
                <a:tc>
                  <a:txBody>
                    <a:bodyPr/>
                    <a:lstStyle/>
                    <a:p>
                      <a:r>
                        <a:rPr lang="en-AU" dirty="0" smtClean="0"/>
                        <a:t>Content description</a:t>
                      </a:r>
                      <a:endParaRPr lang="en-AU" dirty="0"/>
                    </a:p>
                  </a:txBody>
                  <a:tcPr/>
                </a:tc>
                <a:tc>
                  <a:txBody>
                    <a:bodyPr/>
                    <a:lstStyle/>
                    <a:p>
                      <a:r>
                        <a:rPr lang="en-AU" dirty="0" smtClean="0"/>
                        <a:t>Achievement standard</a:t>
                      </a:r>
                      <a:endParaRPr lang="en-AU" dirty="0"/>
                    </a:p>
                  </a:txBody>
                  <a:tcPr/>
                </a:tc>
                <a:extLst>
                  <a:ext uri="{0D108BD9-81ED-4DB2-BD59-A6C34878D82A}">
                    <a16:rowId xmlns:a16="http://schemas.microsoft.com/office/drawing/2014/main" val="10000"/>
                  </a:ext>
                </a:extLst>
              </a:tr>
              <a:tr h="64008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An asteroid impact alone killed the dinosaurs</a:t>
                      </a:r>
                      <a:endParaRPr lang="en-AU" sz="1800" dirty="0" smtClean="0"/>
                    </a:p>
                    <a:p>
                      <a:endParaRPr lang="en-AU" dirty="0"/>
                    </a:p>
                  </a:txBody>
                  <a:tcPr/>
                </a:tc>
                <a:tc rowSpan="3">
                  <a:txBody>
                    <a:bodyPr/>
                    <a:lstStyle/>
                    <a:p>
                      <a:pPr marL="285750" indent="-285750">
                        <a:buFont typeface="Arial" panose="020B0604020202020204" pitchFamily="34" charset="0"/>
                        <a:buChar char="•"/>
                      </a:pPr>
                      <a:r>
                        <a:rPr lang="en-AU" sz="1800" b="1" dirty="0" smtClean="0"/>
                        <a:t>Stability</a:t>
                      </a:r>
                      <a:r>
                        <a:rPr lang="en-AU" sz="1800" b="1" baseline="0" dirty="0" smtClean="0"/>
                        <a:t> and change</a:t>
                      </a:r>
                    </a:p>
                    <a:p>
                      <a:pPr marL="285750" indent="-285750">
                        <a:buFont typeface="Arial" panose="020B0604020202020204" pitchFamily="34" charset="0"/>
                        <a:buChar char="•"/>
                      </a:pPr>
                      <a:r>
                        <a:rPr lang="en-AU" sz="1600" baseline="0" dirty="0" smtClean="0"/>
                        <a:t>Matter and energy</a:t>
                      </a:r>
                    </a:p>
                    <a:p>
                      <a:pPr marL="285750" indent="-285750">
                        <a:buFont typeface="Arial" panose="020B0604020202020204" pitchFamily="34" charset="0"/>
                        <a:buChar char="•"/>
                      </a:pPr>
                      <a:r>
                        <a:rPr lang="en-AU" sz="1600" baseline="0" dirty="0" smtClean="0"/>
                        <a:t>Systems</a:t>
                      </a:r>
                    </a:p>
                  </a:txBody>
                  <a:tcPr/>
                </a:tc>
                <a:tc>
                  <a:txBody>
                    <a:bodyPr/>
                    <a:lstStyle/>
                    <a:p>
                      <a:r>
                        <a:rPr lang="en-AU" sz="1600" dirty="0" smtClean="0"/>
                        <a:t>F–2: </a:t>
                      </a:r>
                      <a:r>
                        <a:rPr lang="en-US" sz="1600" kern="1200" dirty="0" smtClean="0">
                          <a:solidFill>
                            <a:schemeClr val="dk1"/>
                          </a:solidFill>
                          <a:effectLst/>
                          <a:latin typeface="+mn-lt"/>
                          <a:ea typeface="+mn-ea"/>
                          <a:cs typeface="+mn-cs"/>
                        </a:rPr>
                        <a:t>Living things … live in different places where their basic needs, including food, water and shelter, are met</a:t>
                      </a:r>
                      <a:endParaRPr lang="en-AU" sz="1600" dirty="0"/>
                    </a:p>
                  </a:txBody>
                  <a:tcPr/>
                </a:tc>
                <a:tc>
                  <a:txBody>
                    <a:bodyPr/>
                    <a:lstStyle/>
                    <a:p>
                      <a:r>
                        <a:rPr lang="en-AU" sz="1600" dirty="0" smtClean="0"/>
                        <a:t>F–2: … </a:t>
                      </a:r>
                      <a:r>
                        <a:rPr lang="en-AU" sz="1600" kern="1200" dirty="0" smtClean="0">
                          <a:solidFill>
                            <a:schemeClr val="dk1"/>
                          </a:solidFill>
                          <a:effectLst/>
                          <a:latin typeface="+mn-lt"/>
                          <a:ea typeface="+mn-ea"/>
                          <a:cs typeface="+mn-cs"/>
                        </a:rPr>
                        <a:t>describe how different places meet the needs of living things </a:t>
                      </a:r>
                      <a:endParaRPr lang="en-AU" sz="1600" dirty="0"/>
                    </a:p>
                  </a:txBody>
                  <a:tcPr/>
                </a:tc>
                <a:extLst>
                  <a:ext uri="{0D108BD9-81ED-4DB2-BD59-A6C34878D82A}">
                    <a16:rowId xmlns:a16="http://schemas.microsoft.com/office/drawing/2014/main" val="10001"/>
                  </a:ext>
                </a:extLst>
              </a:tr>
              <a:tr h="640080">
                <a:tc vMerge="1">
                  <a:txBody>
                    <a:bodyPr/>
                    <a:lstStyle/>
                    <a:p>
                      <a:endParaRPr lang="en-AU"/>
                    </a:p>
                  </a:txBody>
                  <a:tcPr/>
                </a:tc>
                <a:tc vMerge="1">
                  <a:txBody>
                    <a:bodyPr/>
                    <a:lstStyle/>
                    <a:p>
                      <a:endParaRPr lang="en-AU"/>
                    </a:p>
                  </a:txBody>
                  <a:tcPr/>
                </a:tc>
                <a:tc>
                  <a:txBody>
                    <a:bodyPr/>
                    <a:lstStyle/>
                    <a:p>
                      <a:r>
                        <a:rPr lang="en-AU" sz="1600" dirty="0" smtClean="0"/>
                        <a:t>3–4: </a:t>
                      </a:r>
                      <a:r>
                        <a:rPr lang="en-US" sz="1600" kern="1200" dirty="0" smtClean="0">
                          <a:solidFill>
                            <a:schemeClr val="dk1"/>
                          </a:solidFill>
                          <a:effectLst/>
                          <a:latin typeface="+mn-lt"/>
                          <a:ea typeface="+mn-ea"/>
                          <a:cs typeface="+mn-cs"/>
                        </a:rPr>
                        <a:t>Different living things … depend on each other and the environment to survive</a:t>
                      </a:r>
                      <a:endParaRPr lang="en-AU" sz="1600" dirty="0"/>
                    </a:p>
                  </a:txBody>
                  <a:tcPr/>
                </a:tc>
                <a:tc>
                  <a:txBody>
                    <a:bodyPr/>
                    <a:lstStyle/>
                    <a:p>
                      <a:r>
                        <a:rPr lang="en-AU" sz="1600" dirty="0" smtClean="0"/>
                        <a:t>3–4: …</a:t>
                      </a:r>
                      <a:r>
                        <a:rPr lang="en-AU" sz="1800" kern="1200" dirty="0" smtClean="0">
                          <a:solidFill>
                            <a:schemeClr val="dk1"/>
                          </a:solidFill>
                          <a:effectLst/>
                          <a:latin typeface="+mn-lt"/>
                          <a:ea typeface="+mn-ea"/>
                          <a:cs typeface="+mn-cs"/>
                        </a:rPr>
                        <a:t> </a:t>
                      </a:r>
                      <a:r>
                        <a:rPr lang="en-AU" sz="1600" kern="1200" dirty="0" smtClean="0">
                          <a:solidFill>
                            <a:schemeClr val="dk1"/>
                          </a:solidFill>
                          <a:effectLst/>
                          <a:latin typeface="+mn-lt"/>
                          <a:ea typeface="+mn-ea"/>
                          <a:cs typeface="+mn-cs"/>
                        </a:rPr>
                        <a:t>describe relationships that assist the survival of living things</a:t>
                      </a:r>
                      <a:endParaRPr lang="en-AU" sz="1600" dirty="0"/>
                    </a:p>
                  </a:txBody>
                  <a:tcPr/>
                </a:tc>
                <a:extLst>
                  <a:ext uri="{0D108BD9-81ED-4DB2-BD59-A6C34878D82A}">
                    <a16:rowId xmlns:a16="http://schemas.microsoft.com/office/drawing/2014/main" val="10002"/>
                  </a:ext>
                </a:extLst>
              </a:tr>
              <a:tr h="640080">
                <a:tc vMerge="1">
                  <a:txBody>
                    <a:bodyPr/>
                    <a:lstStyle/>
                    <a:p>
                      <a:endParaRPr lang="en-AU"/>
                    </a:p>
                  </a:txBody>
                  <a:tcPr/>
                </a:tc>
                <a:tc vMerge="1">
                  <a:txBody>
                    <a:bodyPr/>
                    <a:lstStyle/>
                    <a:p>
                      <a:endParaRPr lang="en-AU"/>
                    </a:p>
                  </a:txBody>
                  <a:tcPr/>
                </a:tc>
                <a:tc>
                  <a:txBody>
                    <a:bodyPr/>
                    <a:lstStyle/>
                    <a:p>
                      <a:r>
                        <a:rPr lang="en-AU" sz="1600" dirty="0" smtClean="0"/>
                        <a:t>5–6: </a:t>
                      </a:r>
                      <a:r>
                        <a:rPr lang="en-US" sz="1600" kern="1200" dirty="0" smtClean="0">
                          <a:solidFill>
                            <a:schemeClr val="dk1"/>
                          </a:solidFill>
                          <a:effectLst/>
                          <a:latin typeface="+mn-lt"/>
                          <a:ea typeface="+mn-ea"/>
                          <a:cs typeface="+mn-cs"/>
                        </a:rPr>
                        <a:t>The growth and survival of living things are affected by the physical conditions of their environment</a:t>
                      </a:r>
                    </a:p>
                    <a:p>
                      <a:r>
                        <a:rPr lang="en-US" sz="1600" kern="1200" dirty="0" smtClean="0">
                          <a:solidFill>
                            <a:schemeClr val="dk1"/>
                          </a:solidFill>
                          <a:effectLst/>
                          <a:latin typeface="+mn-lt"/>
                          <a:ea typeface="+mn-ea"/>
                          <a:cs typeface="+mn-cs"/>
                        </a:rPr>
                        <a:t>Sudden geological changes or extreme weather conditions can affect Earth’s surface</a:t>
                      </a:r>
                      <a:endParaRPr lang="en-AU" sz="1600" dirty="0"/>
                    </a:p>
                  </a:txBody>
                  <a:tcPr/>
                </a:tc>
                <a:tc>
                  <a:txBody>
                    <a:bodyPr/>
                    <a:lstStyle/>
                    <a:p>
                      <a:r>
                        <a:rPr lang="en-AU" sz="1600" dirty="0" smtClean="0"/>
                        <a:t>5–6: … </a:t>
                      </a:r>
                      <a:r>
                        <a:rPr lang="en-AU" sz="1600" kern="1200" dirty="0" smtClean="0">
                          <a:solidFill>
                            <a:schemeClr val="dk1"/>
                          </a:solidFill>
                          <a:effectLst/>
                          <a:latin typeface="+mn-lt"/>
                          <a:ea typeface="+mn-ea"/>
                          <a:cs typeface="+mn-cs"/>
                        </a:rPr>
                        <a:t>analyse how structural and behavioural adaptations of living things enhance their survival</a:t>
                      </a:r>
                      <a:r>
                        <a:rPr lang="en-AU" sz="1600" dirty="0" smtClean="0"/>
                        <a:t> </a:t>
                      </a:r>
                    </a:p>
                    <a:p>
                      <a:r>
                        <a:rPr lang="en-AU" sz="1600" dirty="0" smtClean="0"/>
                        <a:t>… </a:t>
                      </a:r>
                      <a:r>
                        <a:rPr lang="en-AU" sz="1600" kern="1200" dirty="0" smtClean="0">
                          <a:solidFill>
                            <a:schemeClr val="dk1"/>
                          </a:solidFill>
                          <a:effectLst/>
                          <a:latin typeface="+mn-lt"/>
                          <a:ea typeface="+mn-ea"/>
                          <a:cs typeface="+mn-cs"/>
                        </a:rPr>
                        <a:t>predict and describe the effect of environmental changes on individual living things</a:t>
                      </a:r>
                      <a:endParaRPr lang="en-AU"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81799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How do we know which ancient creatures were dinosaurs?</a:t>
            </a:r>
            <a:endParaRPr lang="en-AU" sz="3200" dirty="0"/>
          </a:p>
        </p:txBody>
      </p:sp>
      <p:sp>
        <p:nvSpPr>
          <p:cNvPr id="3" name="Content Placeholder 2"/>
          <p:cNvSpPr>
            <a:spLocks noGrp="1"/>
          </p:cNvSpPr>
          <p:nvPr>
            <p:ph idx="1"/>
          </p:nvPr>
        </p:nvSpPr>
        <p:spPr>
          <a:xfrm>
            <a:off x="345673" y="1891590"/>
            <a:ext cx="8640960" cy="2880320"/>
          </a:xfrm>
        </p:spPr>
        <p:txBody>
          <a:bodyPr/>
          <a:lstStyle/>
          <a:p>
            <a:pPr marL="0" indent="0">
              <a:buNone/>
            </a:pPr>
            <a:r>
              <a:rPr lang="en-AU" sz="2000" dirty="0" smtClean="0"/>
              <a:t>Here are some basic rules you can use to determine which animals were dinosaurs.</a:t>
            </a:r>
          </a:p>
          <a:p>
            <a:pPr marL="0" indent="0">
              <a:buNone/>
            </a:pPr>
            <a:endParaRPr lang="en-AU" sz="2000" dirty="0"/>
          </a:p>
          <a:p>
            <a:pPr marL="0" indent="0">
              <a:buNone/>
            </a:pPr>
            <a:r>
              <a:rPr lang="en-AU" sz="2000" dirty="0" smtClean="0"/>
              <a:t>Dinosaurs </a:t>
            </a:r>
          </a:p>
          <a:p>
            <a:pPr>
              <a:buFont typeface="Arial" panose="020B0604020202020204" pitchFamily="34" charset="0"/>
              <a:buChar char="•"/>
            </a:pPr>
            <a:r>
              <a:rPr lang="en-AU" sz="2000" dirty="0"/>
              <a:t> </a:t>
            </a:r>
            <a:r>
              <a:rPr lang="en-AU" sz="2000" dirty="0" smtClean="0"/>
              <a:t>lived between 250 and 65 million years ago</a:t>
            </a:r>
          </a:p>
          <a:p>
            <a:pPr>
              <a:buFont typeface="Arial" panose="020B0604020202020204" pitchFamily="34" charset="0"/>
              <a:buChar char="•"/>
            </a:pPr>
            <a:r>
              <a:rPr lang="en-AU" sz="2000" dirty="0" smtClean="0"/>
              <a:t> lived on land</a:t>
            </a:r>
          </a:p>
          <a:p>
            <a:pPr>
              <a:buFont typeface="Arial" panose="020B0604020202020204" pitchFamily="34" charset="0"/>
              <a:buChar char="•"/>
            </a:pPr>
            <a:r>
              <a:rPr lang="en-AU" sz="2000" dirty="0"/>
              <a:t> </a:t>
            </a:r>
            <a:r>
              <a:rPr lang="en-AU" sz="2000" dirty="0" smtClean="0"/>
              <a:t>had straight legs tucked under their body</a:t>
            </a:r>
          </a:p>
          <a:p>
            <a:pPr>
              <a:buFont typeface="Arial" panose="020B0604020202020204" pitchFamily="34" charset="0"/>
              <a:buChar char="•"/>
            </a:pPr>
            <a:r>
              <a:rPr lang="en-AU" sz="2000" dirty="0"/>
              <a:t> </a:t>
            </a:r>
            <a:r>
              <a:rPr lang="en-AU" sz="2000" dirty="0" smtClean="0"/>
              <a:t>were reptiles – but were probably warm-blooded!</a:t>
            </a:r>
            <a:endParaRPr lang="en-AU" sz="2000" dirty="0"/>
          </a:p>
        </p:txBody>
      </p:sp>
      <p:sp>
        <p:nvSpPr>
          <p:cNvPr id="4" name="TextBox 3" title="Curriculum links box"/>
          <p:cNvSpPr txBox="1"/>
          <p:nvPr/>
        </p:nvSpPr>
        <p:spPr>
          <a:xfrm>
            <a:off x="323528" y="4941168"/>
            <a:ext cx="8352928" cy="1077218"/>
          </a:xfrm>
          <a:prstGeom prst="rect">
            <a:avLst/>
          </a:prstGeom>
          <a:solidFill>
            <a:schemeClr val="bg1"/>
          </a:solidFill>
          <a:ln>
            <a:solidFill>
              <a:schemeClr val="tx1"/>
            </a:solidFill>
          </a:ln>
        </p:spPr>
        <p:txBody>
          <a:bodyPr wrap="square" rtlCol="0">
            <a:spAutoFit/>
          </a:bodyPr>
          <a:lstStyle/>
          <a:p>
            <a:r>
              <a:rPr lang="en-AU" sz="1600" b="1" dirty="0" smtClean="0">
                <a:latin typeface="+mn-lt"/>
              </a:rPr>
              <a:t>Curriculum links</a:t>
            </a:r>
            <a:r>
              <a:rPr lang="en-AU" sz="1600" dirty="0" smtClean="0">
                <a:latin typeface="+mn-lt"/>
              </a:rPr>
              <a:t>: Compare the Biological Sciences sub-strand of the Science Understanding strand of the Science curriculum with  the Reasoning strand of the Critical and Creative Thinking curriculum. How are they related when considering the question of whether a dinosaur was a reptile?</a:t>
            </a:r>
            <a:endParaRPr lang="en-AU" sz="1600" dirty="0">
              <a:latin typeface="+mn-lt"/>
            </a:endParaRPr>
          </a:p>
        </p:txBody>
      </p:sp>
    </p:spTree>
    <p:extLst>
      <p:ext uri="{BB962C8B-B14F-4D97-AF65-F5344CB8AC3E}">
        <p14:creationId xmlns:p14="http://schemas.microsoft.com/office/powerpoint/2010/main" val="216854579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9144000" cy="5472608"/>
          </a:xfrm>
          <a:solidFill>
            <a:schemeClr val="bg1"/>
          </a:solidFill>
        </p:spPr>
        <p:txBody>
          <a:bodyPr/>
          <a:lstStyle/>
          <a:p>
            <a:pPr marL="0" indent="0" algn="ctr">
              <a:buNone/>
            </a:pPr>
            <a:endParaRPr lang="en-AU" sz="2800" dirty="0" smtClean="0"/>
          </a:p>
          <a:p>
            <a:pPr marL="0" indent="0" algn="ctr">
              <a:buNone/>
            </a:pPr>
            <a:r>
              <a:rPr lang="en-AU" sz="4800" dirty="0" smtClean="0">
                <a:solidFill>
                  <a:schemeClr val="tx1"/>
                </a:solidFill>
              </a:rPr>
              <a:t>Key science idea:</a:t>
            </a:r>
          </a:p>
          <a:p>
            <a:pPr marL="0" indent="0" algn="ctr">
              <a:buNone/>
            </a:pPr>
            <a:r>
              <a:rPr lang="en-AU" sz="3600" dirty="0" smtClean="0">
                <a:solidFill>
                  <a:schemeClr val="tx1"/>
                </a:solidFill>
              </a:rPr>
              <a:t> </a:t>
            </a:r>
          </a:p>
          <a:p>
            <a:pPr marL="0" indent="0" algn="ctr">
              <a:buNone/>
            </a:pPr>
            <a:r>
              <a:rPr lang="en-AU" sz="3600" dirty="0" smtClean="0">
                <a:solidFill>
                  <a:schemeClr val="tx1"/>
                </a:solidFill>
              </a:rPr>
              <a:t>Function relies on form</a:t>
            </a:r>
            <a:endParaRPr lang="en-AU" sz="3600" dirty="0">
              <a:solidFill>
                <a:schemeClr val="tx1"/>
              </a:solidFill>
            </a:endParaRPr>
          </a:p>
        </p:txBody>
      </p:sp>
    </p:spTree>
    <p:extLst>
      <p:ext uri="{BB962C8B-B14F-4D97-AF65-F5344CB8AC3E}">
        <p14:creationId xmlns:p14="http://schemas.microsoft.com/office/powerpoint/2010/main" val="80572135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6" y="613956"/>
            <a:ext cx="7772400" cy="858634"/>
          </a:xfrm>
        </p:spPr>
        <p:txBody>
          <a:bodyPr/>
          <a:lstStyle/>
          <a:p>
            <a:pPr algn="l"/>
            <a:r>
              <a:rPr lang="en-AU" dirty="0" smtClean="0"/>
              <a:t>  </a:t>
            </a:r>
            <a:r>
              <a:rPr lang="en-AU" i="1" dirty="0" smtClean="0"/>
              <a:t>Deinonychus</a:t>
            </a:r>
            <a:endParaRPr lang="en-AU" i="1" dirty="0"/>
          </a:p>
        </p:txBody>
      </p:sp>
      <p:pic>
        <p:nvPicPr>
          <p:cNvPr id="1026" name="Picture 2" descr="C:\Users\08502768\AppData\Local\Microsoft\Windows\Temporary Internet Files\Content.Outlook\43R8YCYH\000498-a-14-co (3).jpg" title="image of Deinonych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672888"/>
            <a:ext cx="6206272" cy="40934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86982" y="759024"/>
            <a:ext cx="2304256" cy="707886"/>
          </a:xfrm>
          <a:prstGeom prst="rect">
            <a:avLst/>
          </a:prstGeom>
          <a:solidFill>
            <a:schemeClr val="bg1"/>
          </a:solidFill>
          <a:ln>
            <a:solidFill>
              <a:schemeClr val="tx1"/>
            </a:solidFill>
          </a:ln>
        </p:spPr>
        <p:txBody>
          <a:bodyPr wrap="square" rtlCol="0">
            <a:spAutoFit/>
          </a:bodyPr>
          <a:lstStyle/>
          <a:p>
            <a:r>
              <a:rPr lang="en-AU" sz="2000" i="1" dirty="0">
                <a:latin typeface="+mn-lt"/>
              </a:rPr>
              <a:t>d</a:t>
            </a:r>
            <a:r>
              <a:rPr lang="en-AU" sz="2000" i="1" dirty="0" smtClean="0">
                <a:latin typeface="+mn-lt"/>
              </a:rPr>
              <a:t>eino</a:t>
            </a:r>
            <a:r>
              <a:rPr lang="en-AU" sz="2000" dirty="0" smtClean="0">
                <a:latin typeface="+mn-lt"/>
              </a:rPr>
              <a:t> = terrible </a:t>
            </a:r>
          </a:p>
          <a:p>
            <a:r>
              <a:rPr lang="en-AU" sz="2000" i="1" dirty="0">
                <a:latin typeface="+mn-lt"/>
              </a:rPr>
              <a:t>n</a:t>
            </a:r>
            <a:r>
              <a:rPr lang="en-AU" sz="2000" i="1" dirty="0" smtClean="0">
                <a:latin typeface="+mn-lt"/>
              </a:rPr>
              <a:t>ychis</a:t>
            </a:r>
            <a:r>
              <a:rPr lang="en-AU" sz="2000" dirty="0" smtClean="0">
                <a:latin typeface="+mn-lt"/>
              </a:rPr>
              <a:t> = claws</a:t>
            </a:r>
            <a:endParaRPr lang="en-AU" sz="2000" dirty="0">
              <a:latin typeface="+mn-lt"/>
            </a:endParaRPr>
          </a:p>
        </p:txBody>
      </p:sp>
      <p:sp>
        <p:nvSpPr>
          <p:cNvPr id="4" name="TextBox 3"/>
          <p:cNvSpPr txBox="1"/>
          <p:nvPr/>
        </p:nvSpPr>
        <p:spPr>
          <a:xfrm>
            <a:off x="6601808" y="1672888"/>
            <a:ext cx="2448272" cy="3785652"/>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AU" sz="2000" dirty="0" smtClean="0">
                <a:latin typeface="+mn-lt"/>
              </a:rPr>
              <a:t>A dinosaur’s name often tells you something about its structure.</a:t>
            </a:r>
          </a:p>
          <a:p>
            <a:pPr marL="342900" indent="-342900">
              <a:buFont typeface="Arial" panose="020B0604020202020204" pitchFamily="34" charset="0"/>
              <a:buChar char="•"/>
            </a:pPr>
            <a:r>
              <a:rPr lang="en-AU" sz="2000" dirty="0" smtClean="0">
                <a:latin typeface="+mn-lt"/>
              </a:rPr>
              <a:t>A dinosaur’s structure tells you something about the dinosaur’s habits and survival mechanisms</a:t>
            </a:r>
            <a:r>
              <a:rPr lang="en-AU" sz="2000" dirty="0" smtClean="0"/>
              <a:t>.</a:t>
            </a:r>
            <a:endParaRPr lang="en-AU" sz="2000" dirty="0"/>
          </a:p>
        </p:txBody>
      </p:sp>
      <p:sp>
        <p:nvSpPr>
          <p:cNvPr id="5" name="TextBox 4"/>
          <p:cNvSpPr txBox="1"/>
          <p:nvPr/>
        </p:nvSpPr>
        <p:spPr>
          <a:xfrm>
            <a:off x="379626" y="5766316"/>
            <a:ext cx="6206272" cy="215444"/>
          </a:xfrm>
          <a:prstGeom prst="rect">
            <a:avLst/>
          </a:prstGeom>
          <a:noFill/>
          <a:ln>
            <a:solidFill>
              <a:schemeClr val="bg1"/>
            </a:solidFill>
          </a:ln>
        </p:spPr>
        <p:txBody>
          <a:bodyPr wrap="square" rtlCol="0">
            <a:spAutoFit/>
          </a:bodyPr>
          <a:lstStyle/>
          <a:p>
            <a:pPr algn="r"/>
            <a:r>
              <a:rPr lang="en-AU" sz="800" dirty="0" smtClean="0">
                <a:latin typeface="+mn-lt"/>
              </a:rPr>
              <a:t>With thanks to Melbourne Museum for the image of </a:t>
            </a:r>
            <a:r>
              <a:rPr lang="en-AU" sz="800" i="1" dirty="0" smtClean="0">
                <a:latin typeface="+mn-lt"/>
              </a:rPr>
              <a:t>Deinonychus</a:t>
            </a:r>
            <a:endParaRPr lang="en-AU" sz="800" i="1" dirty="0">
              <a:latin typeface="+mn-lt"/>
            </a:endParaRPr>
          </a:p>
        </p:txBody>
      </p:sp>
    </p:spTree>
    <p:extLst>
      <p:ext uri="{BB962C8B-B14F-4D97-AF65-F5344CB8AC3E}">
        <p14:creationId xmlns:p14="http://schemas.microsoft.com/office/powerpoint/2010/main" val="61626722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CAA F10 Curric 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C6AB3851F4F88F40B98871D148B8EC2C" ma:contentTypeVersion="4" ma:contentTypeDescription="WebCM Documents Content Type" ma:contentTypeScope="" ma:versionID="201aefb3d423ab3496ecf505ba6700f1">
  <xsd:schema xmlns:xsd="http://www.w3.org/2001/XMLSchema" xmlns:xs="http://www.w3.org/2001/XMLSchema" xmlns:p="http://schemas.microsoft.com/office/2006/metadata/properties" xmlns:ns1="http://schemas.microsoft.com/sharepoint/v3" xmlns:ns2="1aab662d-a6b2-42d6-996b-a574723d1ad8" targetNamespace="http://schemas.microsoft.com/office/2006/metadata/properties" ma:root="true" ma:fieldsID="aced064e7767211f932e8066716e15cd" ns1:_="" ns2:_="">
    <xsd:import namespace="http://schemas.microsoft.com/sharepoint/v3"/>
    <xsd:import namespace="1aab662d-a6b2-42d6-996b-a574723d1ad8"/>
    <xsd:element name="properties">
      <xsd:complexType>
        <xsd:sequence>
          <xsd:element name="documentManagement">
            <xsd:complexType>
              <xsd:all>
                <xsd:element ref="ns1:DEECD_Description" minOccurs="0"/>
                <xsd:element ref="ns1:DEECD_Publisher" minOccurs="0"/>
                <xsd:element ref="ns1:DEECD_Keywords" minOccurs="0"/>
                <xsd:element ref="ns1:PublishingStartDate" minOccurs="0"/>
                <xsd:element ref="ns1:PublishingExpirationDate" minOccurs="0"/>
                <xsd:element ref="ns2:TaxCatchAll" minOccurs="0"/>
                <xsd:element ref="ns2:pfad5814e62747ed9f131defefc62dac" minOccurs="0"/>
                <xsd:element ref="ns2:a319977fc8504e09982f090ae1d7c602" minOccurs="0"/>
                <xsd:element ref="ns2:ofbb8b9a280a423a91cf717fb81349cd" minOccurs="0"/>
                <xsd:element ref="ns2:b1688cb4a3a940449dc8286705012a4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8" nillable="true" ma:displayName="Description" ma:internalName="DEECD_Description">
      <xsd:simpleType>
        <xsd:restriction base="dms:Note">
          <xsd:maxLength value="255"/>
        </xsd:restriction>
      </xsd:simpleType>
    </xsd:element>
    <xsd:element name="DEECD_Publisher" ma:index="9" nillable="true" ma:displayName="Publisher" ma:default="Department of Education and early Childhood Development" ma:internalName="DEECD_Publisher">
      <xsd:simpleType>
        <xsd:restriction base="dms:Text"/>
      </xsd:simpleType>
    </xsd:element>
    <xsd:element name="DEECD_Keywords" ma:index="14" nillable="true" ma:displayName="Keywords" ma:internalName="DEECD_Keywords">
      <xsd:simpleType>
        <xsd:restriction base="dms:Note">
          <xsd:maxLength value="255"/>
        </xsd:restriction>
      </xsd:simpleType>
    </xsd:element>
    <xsd:element name="PublishingStartDate" ma:index="1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b662d-a6b2-42d6-996b-a574723d1ad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074adc-11cd-43a7-822e-3f870fae400d}" ma:internalName="TaxCatchAll" ma:showField="CatchAllData" ma:web="1aab662d-a6b2-42d6-996b-a574723d1ad8">
      <xsd:complexType>
        <xsd:complexContent>
          <xsd:extension base="dms:MultiChoiceLookup">
            <xsd:sequence>
              <xsd:element name="Value" type="dms:Lookup" maxOccurs="unbounded" minOccurs="0" nillable="true"/>
            </xsd:sequence>
          </xsd:extension>
        </xsd:complexContent>
      </xsd:complexType>
    </xsd:element>
    <xsd:element name="pfad5814e62747ed9f131defefc62dac" ma:index="18" nillable="true" ma:taxonomy="true" ma:internalName="pfad5814e62747ed9f131defefc62dac" ma:taxonomyFieldName="DEECD_SubjectCategory" ma:displayName="Subject Category"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19" nillable="true" ma:taxonomy="true" ma:internalName="a319977fc8504e09982f090ae1d7c602" ma:taxonomyFieldName="DEECD_ItemType" ma:displayName="Item Type"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0" nillable="true" ma:taxonomy="true" ma:internalName="ofbb8b9a280a423a91cf717fb81349cd" ma:taxonomyFieldName="DEECD_Author" ma:displayName="Author"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1"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1688cb4a3a940449dc8286705012a42 xmlns="1aab662d-a6b2-42d6-996b-a574723d1ad8">
      <Terms xmlns="http://schemas.microsoft.com/office/infopath/2007/PartnerControls"/>
    </b1688cb4a3a940449dc8286705012a42>
    <DEECD_Publisher xmlns="http://schemas.microsoft.com/sharepoint/v3">Department of Education and early Childhood Development</DEECD_Publisher>
    <pfad5814e62747ed9f131defefc62dac xmlns="1aab662d-a6b2-42d6-996b-a574723d1ad8">
      <Terms xmlns="http://schemas.microsoft.com/office/infopath/2007/PartnerControls"/>
    </pfad5814e62747ed9f131defefc62dac>
    <a319977fc8504e09982f090ae1d7c602 xmlns="1aab662d-a6b2-42d6-996b-a574723d1ad8">
      <Terms xmlns="http://schemas.microsoft.com/office/infopath/2007/PartnerControls"/>
    </a319977fc8504e09982f090ae1d7c602>
    <DEECD_Keywords xmlns="http://schemas.microsoft.com/sharepoint/v3" xsi:nil="true"/>
    <PublishingExpirationDate xmlns="http://schemas.microsoft.com/sharepoint/v3" xsi:nil="true"/>
    <DEECD_Description xmlns="http://schemas.microsoft.com/sharepoint/v3" xsi:nil="true"/>
    <PublishingStartDate xmlns="http://schemas.microsoft.com/sharepoint/v3" xsi:nil="true"/>
    <TaxCatchAll xmlns="1aab662d-a6b2-42d6-996b-a574723d1ad8"/>
    <ofbb8b9a280a423a91cf717fb81349cd xmlns="1aab662d-a6b2-42d6-996b-a574723d1ad8">
      <Terms xmlns="http://schemas.microsoft.com/office/infopath/2007/PartnerControls"/>
    </ofbb8b9a280a423a91cf717fb81349cd>
  </documentManagement>
</p:properties>
</file>

<file path=customXml/itemProps1.xml><?xml version="1.0" encoding="utf-8"?>
<ds:datastoreItem xmlns:ds="http://schemas.openxmlformats.org/officeDocument/2006/customXml" ds:itemID="{117DCA5B-80CB-4888-AAEF-B301AC5B95C8}"/>
</file>

<file path=customXml/itemProps2.xml><?xml version="1.0" encoding="utf-8"?>
<ds:datastoreItem xmlns:ds="http://schemas.openxmlformats.org/officeDocument/2006/customXml" ds:itemID="{DE4C54C0-B2A2-4D7E-9C09-B17ECCF8163D}"/>
</file>

<file path=customXml/itemProps3.xml><?xml version="1.0" encoding="utf-8"?>
<ds:datastoreItem xmlns:ds="http://schemas.openxmlformats.org/officeDocument/2006/customXml" ds:itemID="{640B1D17-05E2-4746-9BB0-70E8E60B9C1D}"/>
</file>

<file path=docProps/app.xml><?xml version="1.0" encoding="utf-8"?>
<Properties xmlns="http://schemas.openxmlformats.org/officeDocument/2006/extended-properties" xmlns:vt="http://schemas.openxmlformats.org/officeDocument/2006/docPropsVTypes">
  <Template/>
  <TotalTime>0</TotalTime>
  <Words>4257</Words>
  <Application>Microsoft Office PowerPoint</Application>
  <PresentationFormat>On-screen Show (4:3)</PresentationFormat>
  <Paragraphs>628</Paragraphs>
  <Slides>47</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SimSun</vt:lpstr>
      <vt:lpstr>Arial</vt:lpstr>
      <vt:lpstr>Calibri</vt:lpstr>
      <vt:lpstr>Courier New</vt:lpstr>
      <vt:lpstr>Lucida Calligraphy</vt:lpstr>
      <vt:lpstr>Times New Roman</vt:lpstr>
      <vt:lpstr>Verdana</vt:lpstr>
      <vt:lpstr>Wingdings</vt:lpstr>
      <vt:lpstr>VCAA F10 Curric PPTemplate</vt:lpstr>
      <vt:lpstr>Where are dinosaurs in  Victorian Curriculum F–6 Science?</vt:lpstr>
      <vt:lpstr>Why aren’t ‘dinosaurs’ in the  Primary Science curriculum? </vt:lpstr>
      <vt:lpstr>Dinosaurs were once ‘living things’</vt:lpstr>
      <vt:lpstr>PowerPoint Presentation</vt:lpstr>
      <vt:lpstr>15 dinosaur myths</vt:lpstr>
      <vt:lpstr>Unpacking dinosaur myths:  a curriculum planning perspective</vt:lpstr>
      <vt:lpstr>How do we know which ancient creatures were dinosaurs?</vt:lpstr>
      <vt:lpstr>PowerPoint Presentation</vt:lpstr>
      <vt:lpstr>  Deinonychus</vt:lpstr>
      <vt:lpstr>Deinonychus’ lifestyle</vt:lpstr>
      <vt:lpstr>Dinosaur names</vt:lpstr>
      <vt:lpstr>Protoceratops</vt:lpstr>
      <vt:lpstr>Protoceratops</vt:lpstr>
      <vt:lpstr>Protoceratops: structure and function</vt:lpstr>
      <vt:lpstr>PowerPoint Presentation</vt:lpstr>
      <vt:lpstr>PowerPoint Presentation</vt:lpstr>
      <vt:lpstr>PowerPoint Presentation</vt:lpstr>
      <vt:lpstr>Scientific representations</vt:lpstr>
      <vt:lpstr>Sample assessment rubric</vt:lpstr>
      <vt:lpstr>PowerPoint Presentation</vt:lpstr>
      <vt:lpstr>PowerPoint Presentation</vt:lpstr>
      <vt:lpstr>Graphing dinosaurs</vt:lpstr>
      <vt:lpstr>Graphs and tables in science</vt:lpstr>
      <vt:lpstr>Levels F–2: Scaffolded/provided graphs</vt:lpstr>
      <vt:lpstr>Dinosaur footprints:  linking maths and science</vt:lpstr>
      <vt:lpstr>PowerPoint Presentation</vt:lpstr>
      <vt:lpstr>Life cycles of dinosaurs … and chickens</vt:lpstr>
      <vt:lpstr>Butterflies, frogs and seahorses</vt:lpstr>
      <vt:lpstr>Branching out …</vt:lpstr>
      <vt:lpstr>PowerPoint Presentation</vt:lpstr>
      <vt:lpstr>Myth: Dinosaurs and humans lived at the same time</vt:lpstr>
      <vt:lpstr>Myth: All dinosaurs lived at the same time</vt:lpstr>
      <vt:lpstr>Myth: All dinosaurs were big</vt:lpstr>
      <vt:lpstr>Myth: All big reptiles were dinosaurs</vt:lpstr>
      <vt:lpstr>Myth: All dinosaurs were scaly</vt:lpstr>
      <vt:lpstr>Myth: All dinosaurs were green and brown</vt:lpstr>
      <vt:lpstr>Myth: Dinosaurs were slow and sluggish animals</vt:lpstr>
      <vt:lpstr>Myth: Dinosaurs were bad parents</vt:lpstr>
      <vt:lpstr>Myth: All dinosaurs became extinct</vt:lpstr>
      <vt:lpstr>Myth: Dinosaurs became extinct because mammals ate their eggs</vt:lpstr>
      <vt:lpstr>Myth: Dinosaurs were  evolutionary failures</vt:lpstr>
      <vt:lpstr>Myth: An asteroid impact alone killed the dinosaurs</vt:lpstr>
      <vt:lpstr>Myth: We have found fossils from most of the dinosaur species</vt:lpstr>
      <vt:lpstr>Myth: Tyrannosaurus rex was a giant scavenger</vt:lpstr>
      <vt:lpstr>Myth: Tyrannosaurus rex stood upright</vt:lpstr>
      <vt:lpstr>VCAA contact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are dinosaurs in Victorian Curriculum F-6 Science?</dc:title>
  <dc:creator/>
  <cp:keywords>Victorian Curriculum, Science, dinosaurs, Foundation, Level 1, Level 2, Level 3, Level 4, Level 5, Level 6</cp:keywords>
  <cp:lastModifiedBy/>
  <cp:revision>1</cp:revision>
  <dcterms:created xsi:type="dcterms:W3CDTF">2019-05-28T04:56:07Z</dcterms:created>
  <dcterms:modified xsi:type="dcterms:W3CDTF">2019-06-28T03:30:29Z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0x0101008840106FE30D4F50BC61A726A7CA6E3800C6AB3851F4F88F40B98871D148B8EC2C</vt:lpwstr>
  </property>
</Properties>
</file>