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7" r:id="rId5"/>
    <p:sldId id="261" r:id="rId6"/>
    <p:sldId id="456" r:id="rId7"/>
    <p:sldId id="457" r:id="rId8"/>
    <p:sldId id="458" r:id="rId9"/>
    <p:sldId id="466" r:id="rId10"/>
    <p:sldId id="462" r:id="rId11"/>
    <p:sldId id="463" r:id="rId12"/>
    <p:sldId id="560" r:id="rId13"/>
    <p:sldId id="525" r:id="rId14"/>
    <p:sldId id="524" r:id="rId15"/>
    <p:sldId id="268" r:id="rId16"/>
    <p:sldId id="563" r:id="rId17"/>
    <p:sldId id="514" r:id="rId18"/>
    <p:sldId id="502" r:id="rId19"/>
    <p:sldId id="551" r:id="rId20"/>
    <p:sldId id="273" r:id="rId21"/>
    <p:sldId id="507" r:id="rId22"/>
    <p:sldId id="263" r:id="rId23"/>
    <p:sldId id="564" r:id="rId24"/>
    <p:sldId id="539" r:id="rId25"/>
    <p:sldId id="540" r:id="rId26"/>
    <p:sldId id="541" r:id="rId27"/>
    <p:sldId id="542" r:id="rId28"/>
    <p:sldId id="559" r:id="rId29"/>
    <p:sldId id="562" r:id="rId30"/>
    <p:sldId id="543" r:id="rId31"/>
    <p:sldId id="544" r:id="rId32"/>
    <p:sldId id="488" r:id="rId33"/>
    <p:sldId id="545" r:id="rId34"/>
    <p:sldId id="536" r:id="rId35"/>
    <p:sldId id="537" r:id="rId36"/>
    <p:sldId id="538" r:id="rId37"/>
    <p:sldId id="316" r:id="rId38"/>
    <p:sldId id="259" r:id="rId39"/>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D71131-D490-FB41-5FAD-5D5637D5ADAA}" name="Robyn Douglass" initials="RD" userId="S::Robyn.Douglass@education.vic.gov.au::e3a524c2-4098-407d-8e2e-0b6466bbf4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D58"/>
    <a:srgbClr val="0099E3"/>
    <a:srgbClr val="0099CC"/>
    <a:srgbClr val="306278"/>
    <a:srgbClr val="468EAE"/>
    <a:srgbClr val="646566"/>
    <a:srgbClr val="C0C0C0"/>
    <a:srgbClr val="75AEC7"/>
    <a:srgbClr val="777879"/>
    <a:srgbClr val="303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79" autoAdjust="0"/>
    <p:restoredTop sz="77390" autoAdjust="0"/>
  </p:normalViewPr>
  <p:slideViewPr>
    <p:cSldViewPr>
      <p:cViewPr varScale="1">
        <p:scale>
          <a:sx n="166" d="100"/>
          <a:sy n="166" d="100"/>
        </p:scale>
        <p:origin x="4182" y="13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3" d="100"/>
          <a:sy n="43" d="100"/>
        </p:scale>
        <p:origin x="-13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184D9-AAA0-4E34-B5BF-F9581D196CD0}"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AU"/>
        </a:p>
      </dgm:t>
    </dgm:pt>
    <dgm:pt modelId="{D40FA38D-ADA9-4E43-8542-11DF1B8CBCA9}">
      <dgm:prSet phldrT="[Text]" custT="1"/>
      <dgm:spPr/>
      <dgm:t>
        <a:bodyPr/>
        <a:lstStyle/>
        <a:p>
          <a:r>
            <a:rPr lang="en-AU" sz="1800" i="0" dirty="0"/>
            <a:t>Research</a:t>
          </a:r>
        </a:p>
      </dgm:t>
    </dgm:pt>
    <dgm:pt modelId="{EE9E3130-84E2-49FB-A8DF-4A2EA460F414}" type="parTrans" cxnId="{4801E4D6-41E9-4782-9F7F-975CAAC98246}">
      <dgm:prSet/>
      <dgm:spPr/>
      <dgm:t>
        <a:bodyPr/>
        <a:lstStyle/>
        <a:p>
          <a:endParaRPr lang="en-AU"/>
        </a:p>
      </dgm:t>
    </dgm:pt>
    <dgm:pt modelId="{A803F37B-BD02-487B-9351-2A77B0EA41CE}" type="sibTrans" cxnId="{4801E4D6-41E9-4782-9F7F-975CAAC98246}">
      <dgm:prSet/>
      <dgm:spPr/>
      <dgm:t>
        <a:bodyPr/>
        <a:lstStyle/>
        <a:p>
          <a:endParaRPr lang="en-AU"/>
        </a:p>
      </dgm:t>
    </dgm:pt>
    <dgm:pt modelId="{88D86276-1A3E-4D64-9719-326709DF5E92}">
      <dgm:prSet phldrT="[Text]" custT="1"/>
      <dgm:spPr/>
      <dgm:t>
        <a:bodyPr/>
        <a:lstStyle/>
        <a:p>
          <a:r>
            <a:rPr lang="en-AU" sz="1800" i="0" dirty="0"/>
            <a:t>Exploration</a:t>
          </a:r>
        </a:p>
      </dgm:t>
    </dgm:pt>
    <dgm:pt modelId="{0EE271E5-4715-45DC-A3CF-6B3A00D5AD0F}" type="parTrans" cxnId="{29CDF4C5-13F3-453A-8802-2FACEF0313AE}">
      <dgm:prSet/>
      <dgm:spPr/>
      <dgm:t>
        <a:bodyPr/>
        <a:lstStyle/>
        <a:p>
          <a:endParaRPr lang="en-AU"/>
        </a:p>
      </dgm:t>
    </dgm:pt>
    <dgm:pt modelId="{5B0723FD-2A96-4294-BFB1-8844A15C0FAB}" type="sibTrans" cxnId="{29CDF4C5-13F3-453A-8802-2FACEF0313AE}">
      <dgm:prSet/>
      <dgm:spPr/>
      <dgm:t>
        <a:bodyPr/>
        <a:lstStyle/>
        <a:p>
          <a:endParaRPr lang="en-AU"/>
        </a:p>
      </dgm:t>
    </dgm:pt>
    <dgm:pt modelId="{053FEA44-77A0-46CA-B7D2-CECFEF4027B3}">
      <dgm:prSet phldrT="[Text]" custT="1"/>
      <dgm:spPr/>
      <dgm:t>
        <a:bodyPr/>
        <a:lstStyle/>
        <a:p>
          <a:r>
            <a:rPr lang="en-AU" sz="1800" i="0" dirty="0"/>
            <a:t>Documentation</a:t>
          </a:r>
        </a:p>
      </dgm:t>
    </dgm:pt>
    <dgm:pt modelId="{474774FD-0699-4B40-89C7-0FFEA828BDAA}" type="parTrans" cxnId="{67EDBAA6-FDA7-4758-8E7E-5A50004149F1}">
      <dgm:prSet/>
      <dgm:spPr/>
      <dgm:t>
        <a:bodyPr/>
        <a:lstStyle/>
        <a:p>
          <a:endParaRPr lang="en-AU"/>
        </a:p>
      </dgm:t>
    </dgm:pt>
    <dgm:pt modelId="{E9B3BA37-BE2F-4E2F-B784-E4EF7A878131}" type="sibTrans" cxnId="{67EDBAA6-FDA7-4758-8E7E-5A50004149F1}">
      <dgm:prSet/>
      <dgm:spPr/>
      <dgm:t>
        <a:bodyPr/>
        <a:lstStyle/>
        <a:p>
          <a:endParaRPr lang="en-AU"/>
        </a:p>
      </dgm:t>
    </dgm:pt>
    <dgm:pt modelId="{5104B5FE-3F43-4006-940F-D0C173F9567E}">
      <dgm:prSet phldrT="[Text]" custT="1"/>
      <dgm:spPr/>
      <dgm:t>
        <a:bodyPr/>
        <a:lstStyle/>
        <a:p>
          <a:r>
            <a:rPr lang="en-AU" sz="1800" i="0" dirty="0"/>
            <a:t>Resolution and Presentation</a:t>
          </a:r>
        </a:p>
      </dgm:t>
    </dgm:pt>
    <dgm:pt modelId="{4F43DCAE-9D55-4AD1-AA25-5B41BAC5AC59}" type="parTrans" cxnId="{2787A469-6582-483F-A546-29CB40810E71}">
      <dgm:prSet/>
      <dgm:spPr/>
      <dgm:t>
        <a:bodyPr/>
        <a:lstStyle/>
        <a:p>
          <a:endParaRPr lang="en-AU"/>
        </a:p>
      </dgm:t>
    </dgm:pt>
    <dgm:pt modelId="{54EBDF77-DB7D-4E3F-8F61-697076BE63C7}" type="sibTrans" cxnId="{2787A469-6582-483F-A546-29CB40810E71}">
      <dgm:prSet/>
      <dgm:spPr/>
      <dgm:t>
        <a:bodyPr/>
        <a:lstStyle/>
        <a:p>
          <a:endParaRPr lang="en-AU"/>
        </a:p>
      </dgm:t>
    </dgm:pt>
    <dgm:pt modelId="{70F05B0F-A822-4341-9E5F-3694F005CF94}">
      <dgm:prSet phldrT="[Text]" custT="1"/>
      <dgm:spPr/>
      <dgm:t>
        <a:bodyPr/>
        <a:lstStyle/>
        <a:p>
          <a:r>
            <a:rPr lang="en-AU" sz="1800" i="0" dirty="0"/>
            <a:t>Critique</a:t>
          </a:r>
        </a:p>
      </dgm:t>
    </dgm:pt>
    <dgm:pt modelId="{9D88FDBC-BA2F-4D2D-B75B-11B9978906E7}" type="parTrans" cxnId="{5CBA337B-3EF3-40D0-A5FF-0969AD9E2BAD}">
      <dgm:prSet/>
      <dgm:spPr/>
      <dgm:t>
        <a:bodyPr/>
        <a:lstStyle/>
        <a:p>
          <a:endParaRPr lang="en-AU"/>
        </a:p>
      </dgm:t>
    </dgm:pt>
    <dgm:pt modelId="{A58FA939-C733-4C72-952A-9E0D291AE776}" type="sibTrans" cxnId="{5CBA337B-3EF3-40D0-A5FF-0969AD9E2BAD}">
      <dgm:prSet/>
      <dgm:spPr/>
      <dgm:t>
        <a:bodyPr/>
        <a:lstStyle/>
        <a:p>
          <a:endParaRPr lang="en-AU"/>
        </a:p>
      </dgm:t>
    </dgm:pt>
    <dgm:pt modelId="{986648C2-6AEE-413F-BD38-C324419CCA63}">
      <dgm:prSet phldrT="[Text]" custT="1"/>
      <dgm:spPr/>
      <dgm:t>
        <a:bodyPr/>
        <a:lstStyle/>
        <a:p>
          <a:r>
            <a:rPr lang="en-AU" sz="1800" i="0" dirty="0"/>
            <a:t>Finished artwork</a:t>
          </a:r>
        </a:p>
      </dgm:t>
    </dgm:pt>
    <dgm:pt modelId="{63890727-FEC2-4D20-B01C-9D260BD148D6}" type="parTrans" cxnId="{697BE47F-7302-4D75-8A0C-3CB31DA74A1F}">
      <dgm:prSet/>
      <dgm:spPr/>
    </dgm:pt>
    <dgm:pt modelId="{F5381644-484D-419D-AF29-BBF94316B62F}" type="sibTrans" cxnId="{697BE47F-7302-4D75-8A0C-3CB31DA74A1F}">
      <dgm:prSet/>
      <dgm:spPr/>
    </dgm:pt>
    <dgm:pt modelId="{3A0CA4D6-DFA5-4FB8-8586-88AF0BF6A241}" type="pres">
      <dgm:prSet presAssocID="{930184D9-AAA0-4E34-B5BF-F9581D196CD0}" presName="diagram" presStyleCnt="0">
        <dgm:presLayoutVars>
          <dgm:dir/>
          <dgm:resizeHandles val="exact"/>
        </dgm:presLayoutVars>
      </dgm:prSet>
      <dgm:spPr/>
    </dgm:pt>
    <dgm:pt modelId="{680C5EAC-9A2F-423A-8F61-531A57F655B8}" type="pres">
      <dgm:prSet presAssocID="{D40FA38D-ADA9-4E43-8542-11DF1B8CBCA9}" presName="node" presStyleLbl="node1" presStyleIdx="0" presStyleCnt="6" custLinFactNeighborX="419" custLinFactNeighborY="-34">
        <dgm:presLayoutVars>
          <dgm:bulletEnabled val="1"/>
        </dgm:presLayoutVars>
      </dgm:prSet>
      <dgm:spPr/>
    </dgm:pt>
    <dgm:pt modelId="{219EBBCB-C772-45BB-91D4-1CA0392841B1}" type="pres">
      <dgm:prSet presAssocID="{A803F37B-BD02-487B-9351-2A77B0EA41CE}" presName="sibTrans" presStyleCnt="0"/>
      <dgm:spPr/>
    </dgm:pt>
    <dgm:pt modelId="{5DA2AAAD-6283-4D75-A13A-DE83CCB7CE7F}" type="pres">
      <dgm:prSet presAssocID="{88D86276-1A3E-4D64-9719-326709DF5E92}" presName="node" presStyleLbl="node1" presStyleIdx="1" presStyleCnt="6" custLinFactNeighborX="-2881" custLinFactNeighborY="-34">
        <dgm:presLayoutVars>
          <dgm:bulletEnabled val="1"/>
        </dgm:presLayoutVars>
      </dgm:prSet>
      <dgm:spPr/>
    </dgm:pt>
    <dgm:pt modelId="{DCA27A80-9EF3-4D9F-9774-C02B645ED430}" type="pres">
      <dgm:prSet presAssocID="{5B0723FD-2A96-4294-BFB1-8844A15C0FAB}" presName="sibTrans" presStyleCnt="0"/>
      <dgm:spPr/>
    </dgm:pt>
    <dgm:pt modelId="{714495E3-F395-4B63-8AF2-C7FFDCFA4EF1}" type="pres">
      <dgm:prSet presAssocID="{053FEA44-77A0-46CA-B7D2-CECFEF4027B3}" presName="node" presStyleLbl="node1" presStyleIdx="2" presStyleCnt="6" custLinFactNeighborX="-1905" custLinFactNeighborY="1895">
        <dgm:presLayoutVars>
          <dgm:bulletEnabled val="1"/>
        </dgm:presLayoutVars>
      </dgm:prSet>
      <dgm:spPr/>
    </dgm:pt>
    <dgm:pt modelId="{C7DE5496-7776-46F3-A663-84E45470C602}" type="pres">
      <dgm:prSet presAssocID="{E9B3BA37-BE2F-4E2F-B784-E4EF7A878131}" presName="sibTrans" presStyleCnt="0"/>
      <dgm:spPr/>
    </dgm:pt>
    <dgm:pt modelId="{C7E34E73-9C6E-431F-A116-C2534AC81DBF}" type="pres">
      <dgm:prSet presAssocID="{5104B5FE-3F43-4006-940F-D0C173F9567E}" presName="node" presStyleLbl="node1" presStyleIdx="3" presStyleCnt="6">
        <dgm:presLayoutVars>
          <dgm:bulletEnabled val="1"/>
        </dgm:presLayoutVars>
      </dgm:prSet>
      <dgm:spPr/>
    </dgm:pt>
    <dgm:pt modelId="{050BA338-17F5-4141-A163-F84CA0BA69EE}" type="pres">
      <dgm:prSet presAssocID="{54EBDF77-DB7D-4E3F-8F61-697076BE63C7}" presName="sibTrans" presStyleCnt="0"/>
      <dgm:spPr/>
    </dgm:pt>
    <dgm:pt modelId="{D9881D7D-1BFC-49FE-92D3-C5F681F98220}" type="pres">
      <dgm:prSet presAssocID="{986648C2-6AEE-413F-BD38-C324419CCA63}" presName="node" presStyleLbl="node1" presStyleIdx="4" presStyleCnt="6">
        <dgm:presLayoutVars>
          <dgm:bulletEnabled val="1"/>
        </dgm:presLayoutVars>
      </dgm:prSet>
      <dgm:spPr/>
    </dgm:pt>
    <dgm:pt modelId="{F30CFD1D-FF0C-42A6-9DF4-FF4FDA7F4919}" type="pres">
      <dgm:prSet presAssocID="{F5381644-484D-419D-AF29-BBF94316B62F}" presName="sibTrans" presStyleCnt="0"/>
      <dgm:spPr/>
    </dgm:pt>
    <dgm:pt modelId="{A57C43A1-4F43-4C7F-8D64-1769FF8961C7}" type="pres">
      <dgm:prSet presAssocID="{70F05B0F-A822-4341-9E5F-3694F005CF94}" presName="node" presStyleLbl="node1" presStyleIdx="5" presStyleCnt="6">
        <dgm:presLayoutVars>
          <dgm:bulletEnabled val="1"/>
        </dgm:presLayoutVars>
      </dgm:prSet>
      <dgm:spPr/>
    </dgm:pt>
  </dgm:ptLst>
  <dgm:cxnLst>
    <dgm:cxn modelId="{F11B0C19-9697-4D0E-B382-56545879CE23}" type="presOf" srcId="{D40FA38D-ADA9-4E43-8542-11DF1B8CBCA9}" destId="{680C5EAC-9A2F-423A-8F61-531A57F655B8}" srcOrd="0" destOrd="0" presId="urn:microsoft.com/office/officeart/2005/8/layout/default"/>
    <dgm:cxn modelId="{88B3A73F-F8D3-483B-9AF3-7FCDA880580D}" type="presOf" srcId="{5104B5FE-3F43-4006-940F-D0C173F9567E}" destId="{C7E34E73-9C6E-431F-A116-C2534AC81DBF}" srcOrd="0" destOrd="0" presId="urn:microsoft.com/office/officeart/2005/8/layout/default"/>
    <dgm:cxn modelId="{25F0ED5B-5E20-448B-9703-5DD5130777BC}" type="presOf" srcId="{70F05B0F-A822-4341-9E5F-3694F005CF94}" destId="{A57C43A1-4F43-4C7F-8D64-1769FF8961C7}" srcOrd="0" destOrd="0" presId="urn:microsoft.com/office/officeart/2005/8/layout/default"/>
    <dgm:cxn modelId="{1F00145D-E89F-4323-BF1A-95D84F1F131A}" type="presOf" srcId="{930184D9-AAA0-4E34-B5BF-F9581D196CD0}" destId="{3A0CA4D6-DFA5-4FB8-8586-88AF0BF6A241}" srcOrd="0" destOrd="0" presId="urn:microsoft.com/office/officeart/2005/8/layout/default"/>
    <dgm:cxn modelId="{2787A469-6582-483F-A546-29CB40810E71}" srcId="{930184D9-AAA0-4E34-B5BF-F9581D196CD0}" destId="{5104B5FE-3F43-4006-940F-D0C173F9567E}" srcOrd="3" destOrd="0" parTransId="{4F43DCAE-9D55-4AD1-AA25-5B41BAC5AC59}" sibTransId="{54EBDF77-DB7D-4E3F-8F61-697076BE63C7}"/>
    <dgm:cxn modelId="{A62BBE73-2A53-4A01-9098-5C42833B4F62}" type="presOf" srcId="{88D86276-1A3E-4D64-9719-326709DF5E92}" destId="{5DA2AAAD-6283-4D75-A13A-DE83CCB7CE7F}" srcOrd="0" destOrd="0" presId="urn:microsoft.com/office/officeart/2005/8/layout/default"/>
    <dgm:cxn modelId="{5CBA337B-3EF3-40D0-A5FF-0969AD9E2BAD}" srcId="{930184D9-AAA0-4E34-B5BF-F9581D196CD0}" destId="{70F05B0F-A822-4341-9E5F-3694F005CF94}" srcOrd="5" destOrd="0" parTransId="{9D88FDBC-BA2F-4D2D-B75B-11B9978906E7}" sibTransId="{A58FA939-C733-4C72-952A-9E0D291AE776}"/>
    <dgm:cxn modelId="{697BE47F-7302-4D75-8A0C-3CB31DA74A1F}" srcId="{930184D9-AAA0-4E34-B5BF-F9581D196CD0}" destId="{986648C2-6AEE-413F-BD38-C324419CCA63}" srcOrd="4" destOrd="0" parTransId="{63890727-FEC2-4D20-B01C-9D260BD148D6}" sibTransId="{F5381644-484D-419D-AF29-BBF94316B62F}"/>
    <dgm:cxn modelId="{77BFB4A1-5CAF-4C3C-8B35-69334C74C1AE}" type="presOf" srcId="{986648C2-6AEE-413F-BD38-C324419CCA63}" destId="{D9881D7D-1BFC-49FE-92D3-C5F681F98220}" srcOrd="0" destOrd="0" presId="urn:microsoft.com/office/officeart/2005/8/layout/default"/>
    <dgm:cxn modelId="{67EDBAA6-FDA7-4758-8E7E-5A50004149F1}" srcId="{930184D9-AAA0-4E34-B5BF-F9581D196CD0}" destId="{053FEA44-77A0-46CA-B7D2-CECFEF4027B3}" srcOrd="2" destOrd="0" parTransId="{474774FD-0699-4B40-89C7-0FFEA828BDAA}" sibTransId="{E9B3BA37-BE2F-4E2F-B784-E4EF7A878131}"/>
    <dgm:cxn modelId="{32E101BB-CE8F-4F36-B26C-B269561BE00E}" type="presOf" srcId="{053FEA44-77A0-46CA-B7D2-CECFEF4027B3}" destId="{714495E3-F395-4B63-8AF2-C7FFDCFA4EF1}" srcOrd="0" destOrd="0" presId="urn:microsoft.com/office/officeart/2005/8/layout/default"/>
    <dgm:cxn modelId="{29CDF4C5-13F3-453A-8802-2FACEF0313AE}" srcId="{930184D9-AAA0-4E34-B5BF-F9581D196CD0}" destId="{88D86276-1A3E-4D64-9719-326709DF5E92}" srcOrd="1" destOrd="0" parTransId="{0EE271E5-4715-45DC-A3CF-6B3A00D5AD0F}" sibTransId="{5B0723FD-2A96-4294-BFB1-8844A15C0FAB}"/>
    <dgm:cxn modelId="{4801E4D6-41E9-4782-9F7F-975CAAC98246}" srcId="{930184D9-AAA0-4E34-B5BF-F9581D196CD0}" destId="{D40FA38D-ADA9-4E43-8542-11DF1B8CBCA9}" srcOrd="0" destOrd="0" parTransId="{EE9E3130-84E2-49FB-A8DF-4A2EA460F414}" sibTransId="{A803F37B-BD02-487B-9351-2A77B0EA41CE}"/>
    <dgm:cxn modelId="{480838F5-BD3F-4BE4-9902-5000AE94B9CE}" type="presParOf" srcId="{3A0CA4D6-DFA5-4FB8-8586-88AF0BF6A241}" destId="{680C5EAC-9A2F-423A-8F61-531A57F655B8}" srcOrd="0" destOrd="0" presId="urn:microsoft.com/office/officeart/2005/8/layout/default"/>
    <dgm:cxn modelId="{19150F00-735A-4FE6-8B5B-4E50D9D1F482}" type="presParOf" srcId="{3A0CA4D6-DFA5-4FB8-8586-88AF0BF6A241}" destId="{219EBBCB-C772-45BB-91D4-1CA0392841B1}" srcOrd="1" destOrd="0" presId="urn:microsoft.com/office/officeart/2005/8/layout/default"/>
    <dgm:cxn modelId="{EBEB9D35-3842-438D-9016-4392F730E9F6}" type="presParOf" srcId="{3A0CA4D6-DFA5-4FB8-8586-88AF0BF6A241}" destId="{5DA2AAAD-6283-4D75-A13A-DE83CCB7CE7F}" srcOrd="2" destOrd="0" presId="urn:microsoft.com/office/officeart/2005/8/layout/default"/>
    <dgm:cxn modelId="{0A6C32AF-3076-4708-AF12-5D37F051E6F2}" type="presParOf" srcId="{3A0CA4D6-DFA5-4FB8-8586-88AF0BF6A241}" destId="{DCA27A80-9EF3-4D9F-9774-C02B645ED430}" srcOrd="3" destOrd="0" presId="urn:microsoft.com/office/officeart/2005/8/layout/default"/>
    <dgm:cxn modelId="{84D148DF-E2A3-4FD4-83DC-0BEAB778DDF6}" type="presParOf" srcId="{3A0CA4D6-DFA5-4FB8-8586-88AF0BF6A241}" destId="{714495E3-F395-4B63-8AF2-C7FFDCFA4EF1}" srcOrd="4" destOrd="0" presId="urn:microsoft.com/office/officeart/2005/8/layout/default"/>
    <dgm:cxn modelId="{5947160E-D68F-412D-A41C-CF3A0311EB17}" type="presParOf" srcId="{3A0CA4D6-DFA5-4FB8-8586-88AF0BF6A241}" destId="{C7DE5496-7776-46F3-A663-84E45470C602}" srcOrd="5" destOrd="0" presId="urn:microsoft.com/office/officeart/2005/8/layout/default"/>
    <dgm:cxn modelId="{97139A47-7A06-4C26-BED2-AE90A14B4DD4}" type="presParOf" srcId="{3A0CA4D6-DFA5-4FB8-8586-88AF0BF6A241}" destId="{C7E34E73-9C6E-431F-A116-C2534AC81DBF}" srcOrd="6" destOrd="0" presId="urn:microsoft.com/office/officeart/2005/8/layout/default"/>
    <dgm:cxn modelId="{A2118EF1-25CF-4017-B5B8-73980C06EEBA}" type="presParOf" srcId="{3A0CA4D6-DFA5-4FB8-8586-88AF0BF6A241}" destId="{050BA338-17F5-4141-A163-F84CA0BA69EE}" srcOrd="7" destOrd="0" presId="urn:microsoft.com/office/officeart/2005/8/layout/default"/>
    <dgm:cxn modelId="{559BAA6B-3D9D-49FC-8E69-1831C6F63235}" type="presParOf" srcId="{3A0CA4D6-DFA5-4FB8-8586-88AF0BF6A241}" destId="{D9881D7D-1BFC-49FE-92D3-C5F681F98220}" srcOrd="8" destOrd="0" presId="urn:microsoft.com/office/officeart/2005/8/layout/default"/>
    <dgm:cxn modelId="{7D821751-FB87-4A13-9758-5A2C258F9379}" type="presParOf" srcId="{3A0CA4D6-DFA5-4FB8-8586-88AF0BF6A241}" destId="{F30CFD1D-FF0C-42A6-9DF4-FF4FDA7F4919}" srcOrd="9" destOrd="0" presId="urn:microsoft.com/office/officeart/2005/8/layout/default"/>
    <dgm:cxn modelId="{65DE57E1-975A-4040-B96F-339DFBC6507C}" type="presParOf" srcId="{3A0CA4D6-DFA5-4FB8-8586-88AF0BF6A241}" destId="{A57C43A1-4F43-4C7F-8D64-1769FF8961C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1B4DB9-E7BF-4A7E-A215-D894E5DC7816}"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AU"/>
        </a:p>
      </dgm:t>
    </dgm:pt>
    <dgm:pt modelId="{B9E5AC37-4F8F-4AF3-83ED-FC5D40591854}">
      <dgm:prSet phldrT="[Text]"/>
      <dgm:spPr/>
      <dgm:t>
        <a:bodyPr/>
        <a:lstStyle/>
        <a:p>
          <a:r>
            <a:rPr lang="en-AU" i="0" dirty="0"/>
            <a:t>Personal responses</a:t>
          </a:r>
          <a:endParaRPr lang="en-AU" dirty="0"/>
        </a:p>
      </dgm:t>
    </dgm:pt>
    <dgm:pt modelId="{430811BC-F4CD-4915-92AF-75280E263E67}" type="parTrans" cxnId="{570F7814-CE48-46B8-A1A4-C50A8FD6CFA8}">
      <dgm:prSet/>
      <dgm:spPr/>
      <dgm:t>
        <a:bodyPr/>
        <a:lstStyle/>
        <a:p>
          <a:endParaRPr lang="en-AU"/>
        </a:p>
      </dgm:t>
    </dgm:pt>
    <dgm:pt modelId="{4000E4BD-CC5B-43AB-94E9-A482EFC2F7CC}" type="sibTrans" cxnId="{570F7814-CE48-46B8-A1A4-C50A8FD6CFA8}">
      <dgm:prSet/>
      <dgm:spPr/>
      <dgm:t>
        <a:bodyPr/>
        <a:lstStyle/>
        <a:p>
          <a:endParaRPr lang="en-AU"/>
        </a:p>
      </dgm:t>
    </dgm:pt>
    <dgm:pt modelId="{6FB81271-B700-4954-8B33-22F471E5ACDD}">
      <dgm:prSet phldrT="[Text]"/>
      <dgm:spPr/>
      <dgm:t>
        <a:bodyPr/>
        <a:lstStyle/>
        <a:p>
          <a:r>
            <a:rPr lang="en-AU" i="0" dirty="0"/>
            <a:t>Exploration</a:t>
          </a:r>
          <a:endParaRPr lang="en-AU" dirty="0"/>
        </a:p>
      </dgm:t>
    </dgm:pt>
    <dgm:pt modelId="{60724BBD-4A72-46CF-B802-870A0E9DAC15}" type="parTrans" cxnId="{C1AC28E0-B6FD-4775-892D-92373F05EEC3}">
      <dgm:prSet/>
      <dgm:spPr/>
      <dgm:t>
        <a:bodyPr/>
        <a:lstStyle/>
        <a:p>
          <a:endParaRPr lang="en-AU"/>
        </a:p>
      </dgm:t>
    </dgm:pt>
    <dgm:pt modelId="{588AD03A-C57E-4E0A-BA85-3EC7FBF3CDA0}" type="sibTrans" cxnId="{C1AC28E0-B6FD-4775-892D-92373F05EEC3}">
      <dgm:prSet/>
      <dgm:spPr/>
      <dgm:t>
        <a:bodyPr/>
        <a:lstStyle/>
        <a:p>
          <a:endParaRPr lang="en-AU"/>
        </a:p>
      </dgm:t>
    </dgm:pt>
    <dgm:pt modelId="{F73F4151-99A8-467E-BF88-6FC5D80C3F9A}">
      <dgm:prSet phldrT="[Text]"/>
      <dgm:spPr/>
      <dgm:t>
        <a:bodyPr/>
        <a:lstStyle/>
        <a:p>
          <a:r>
            <a:rPr lang="en-AU" i="0" dirty="0"/>
            <a:t>Development</a:t>
          </a:r>
          <a:endParaRPr lang="en-AU" dirty="0"/>
        </a:p>
      </dgm:t>
    </dgm:pt>
    <dgm:pt modelId="{F3E22B77-50C4-4597-B099-6480D49713A3}" type="parTrans" cxnId="{6B021C2C-8F65-4DEC-A839-CDA6357B9CF6}">
      <dgm:prSet/>
      <dgm:spPr/>
      <dgm:t>
        <a:bodyPr/>
        <a:lstStyle/>
        <a:p>
          <a:endParaRPr lang="en-AU"/>
        </a:p>
      </dgm:t>
    </dgm:pt>
    <dgm:pt modelId="{BD567B05-26C1-43A0-8503-8CD91E3128D8}" type="sibTrans" cxnId="{6B021C2C-8F65-4DEC-A839-CDA6357B9CF6}">
      <dgm:prSet/>
      <dgm:spPr/>
      <dgm:t>
        <a:bodyPr/>
        <a:lstStyle/>
        <a:p>
          <a:endParaRPr lang="en-AU"/>
        </a:p>
      </dgm:t>
    </dgm:pt>
    <dgm:pt modelId="{589BD32A-3FFE-430B-B772-3D8BF63C84D3}">
      <dgm:prSet phldrT="[Text]"/>
      <dgm:spPr/>
      <dgm:t>
        <a:bodyPr/>
        <a:lstStyle/>
        <a:p>
          <a:r>
            <a:rPr lang="en-AU" i="0" dirty="0"/>
            <a:t>Documentation and reflective annotations</a:t>
          </a:r>
          <a:endParaRPr lang="en-AU" dirty="0"/>
        </a:p>
      </dgm:t>
    </dgm:pt>
    <dgm:pt modelId="{CF148B73-5C52-4F54-BFCC-CF9A13E37839}" type="parTrans" cxnId="{09C4D0C4-C01C-4634-BF04-91F8C7A425F1}">
      <dgm:prSet/>
      <dgm:spPr/>
      <dgm:t>
        <a:bodyPr/>
        <a:lstStyle/>
        <a:p>
          <a:endParaRPr lang="en-AU"/>
        </a:p>
      </dgm:t>
    </dgm:pt>
    <dgm:pt modelId="{F8AAF7D9-2F07-48BF-8E8B-7C64704860AA}" type="sibTrans" cxnId="{09C4D0C4-C01C-4634-BF04-91F8C7A425F1}">
      <dgm:prSet/>
      <dgm:spPr/>
      <dgm:t>
        <a:bodyPr/>
        <a:lstStyle/>
        <a:p>
          <a:endParaRPr lang="en-AU"/>
        </a:p>
      </dgm:t>
    </dgm:pt>
    <dgm:pt modelId="{AD0E4D6D-01F8-4B71-87B2-74C29F40BB39}" type="pres">
      <dgm:prSet presAssocID="{F31B4DB9-E7BF-4A7E-A215-D894E5DC7816}" presName="diagram" presStyleCnt="0">
        <dgm:presLayoutVars>
          <dgm:dir/>
          <dgm:resizeHandles val="exact"/>
        </dgm:presLayoutVars>
      </dgm:prSet>
      <dgm:spPr/>
    </dgm:pt>
    <dgm:pt modelId="{2120CD98-A86E-400E-8D95-C8667BB34438}" type="pres">
      <dgm:prSet presAssocID="{B9E5AC37-4F8F-4AF3-83ED-FC5D40591854}" presName="node" presStyleLbl="node1" presStyleIdx="0" presStyleCnt="4">
        <dgm:presLayoutVars>
          <dgm:bulletEnabled val="1"/>
        </dgm:presLayoutVars>
      </dgm:prSet>
      <dgm:spPr/>
    </dgm:pt>
    <dgm:pt modelId="{ABFA4B1A-25D1-4303-926B-04D139B0B6C7}" type="pres">
      <dgm:prSet presAssocID="{4000E4BD-CC5B-43AB-94E9-A482EFC2F7CC}" presName="sibTrans" presStyleCnt="0"/>
      <dgm:spPr/>
    </dgm:pt>
    <dgm:pt modelId="{206E3DC7-282F-41C7-96A3-49F36643F434}" type="pres">
      <dgm:prSet presAssocID="{6FB81271-B700-4954-8B33-22F471E5ACDD}" presName="node" presStyleLbl="node1" presStyleIdx="1" presStyleCnt="4">
        <dgm:presLayoutVars>
          <dgm:bulletEnabled val="1"/>
        </dgm:presLayoutVars>
      </dgm:prSet>
      <dgm:spPr/>
    </dgm:pt>
    <dgm:pt modelId="{54E23D54-1C9A-42BD-8397-57DB91A2969F}" type="pres">
      <dgm:prSet presAssocID="{588AD03A-C57E-4E0A-BA85-3EC7FBF3CDA0}" presName="sibTrans" presStyleCnt="0"/>
      <dgm:spPr/>
    </dgm:pt>
    <dgm:pt modelId="{4F32271C-B95D-42D2-817C-FE2F38F33F1E}" type="pres">
      <dgm:prSet presAssocID="{F73F4151-99A8-467E-BF88-6FC5D80C3F9A}" presName="node" presStyleLbl="node1" presStyleIdx="2" presStyleCnt="4">
        <dgm:presLayoutVars>
          <dgm:bulletEnabled val="1"/>
        </dgm:presLayoutVars>
      </dgm:prSet>
      <dgm:spPr/>
    </dgm:pt>
    <dgm:pt modelId="{65D0D0D1-0A23-4AEB-9574-6CECF8FF8714}" type="pres">
      <dgm:prSet presAssocID="{BD567B05-26C1-43A0-8503-8CD91E3128D8}" presName="sibTrans" presStyleCnt="0"/>
      <dgm:spPr/>
    </dgm:pt>
    <dgm:pt modelId="{2FFA880F-322D-4B37-8A70-8338B2FA19DE}" type="pres">
      <dgm:prSet presAssocID="{589BD32A-3FFE-430B-B772-3D8BF63C84D3}" presName="node" presStyleLbl="node1" presStyleIdx="3" presStyleCnt="4">
        <dgm:presLayoutVars>
          <dgm:bulletEnabled val="1"/>
        </dgm:presLayoutVars>
      </dgm:prSet>
      <dgm:spPr/>
    </dgm:pt>
  </dgm:ptLst>
  <dgm:cxnLst>
    <dgm:cxn modelId="{570F7814-CE48-46B8-A1A4-C50A8FD6CFA8}" srcId="{F31B4DB9-E7BF-4A7E-A215-D894E5DC7816}" destId="{B9E5AC37-4F8F-4AF3-83ED-FC5D40591854}" srcOrd="0" destOrd="0" parTransId="{430811BC-F4CD-4915-92AF-75280E263E67}" sibTransId="{4000E4BD-CC5B-43AB-94E9-A482EFC2F7CC}"/>
    <dgm:cxn modelId="{6B021C2C-8F65-4DEC-A839-CDA6357B9CF6}" srcId="{F31B4DB9-E7BF-4A7E-A215-D894E5DC7816}" destId="{F73F4151-99A8-467E-BF88-6FC5D80C3F9A}" srcOrd="2" destOrd="0" parTransId="{F3E22B77-50C4-4597-B099-6480D49713A3}" sibTransId="{BD567B05-26C1-43A0-8503-8CD91E3128D8}"/>
    <dgm:cxn modelId="{51F47D3E-774A-4AC2-B726-334E6375B782}" type="presOf" srcId="{F73F4151-99A8-467E-BF88-6FC5D80C3F9A}" destId="{4F32271C-B95D-42D2-817C-FE2F38F33F1E}" srcOrd="0" destOrd="0" presId="urn:microsoft.com/office/officeart/2005/8/layout/default"/>
    <dgm:cxn modelId="{E5840089-118B-4CFF-8255-23402BD5D486}" type="presOf" srcId="{589BD32A-3FFE-430B-B772-3D8BF63C84D3}" destId="{2FFA880F-322D-4B37-8A70-8338B2FA19DE}" srcOrd="0" destOrd="0" presId="urn:microsoft.com/office/officeart/2005/8/layout/default"/>
    <dgm:cxn modelId="{8FB87E9E-6DF5-4916-92DD-F3408AE08A2B}" type="presOf" srcId="{B9E5AC37-4F8F-4AF3-83ED-FC5D40591854}" destId="{2120CD98-A86E-400E-8D95-C8667BB34438}" srcOrd="0" destOrd="0" presId="urn:microsoft.com/office/officeart/2005/8/layout/default"/>
    <dgm:cxn modelId="{09C4D0C4-C01C-4634-BF04-91F8C7A425F1}" srcId="{F31B4DB9-E7BF-4A7E-A215-D894E5DC7816}" destId="{589BD32A-3FFE-430B-B772-3D8BF63C84D3}" srcOrd="3" destOrd="0" parTransId="{CF148B73-5C52-4F54-BFCC-CF9A13E37839}" sibTransId="{F8AAF7D9-2F07-48BF-8E8B-7C64704860AA}"/>
    <dgm:cxn modelId="{52C75ED4-D38D-4D85-9604-2FFA3BB1B9E3}" type="presOf" srcId="{F31B4DB9-E7BF-4A7E-A215-D894E5DC7816}" destId="{AD0E4D6D-01F8-4B71-87B2-74C29F40BB39}" srcOrd="0" destOrd="0" presId="urn:microsoft.com/office/officeart/2005/8/layout/default"/>
    <dgm:cxn modelId="{C1AC28E0-B6FD-4775-892D-92373F05EEC3}" srcId="{F31B4DB9-E7BF-4A7E-A215-D894E5DC7816}" destId="{6FB81271-B700-4954-8B33-22F471E5ACDD}" srcOrd="1" destOrd="0" parTransId="{60724BBD-4A72-46CF-B802-870A0E9DAC15}" sibTransId="{588AD03A-C57E-4E0A-BA85-3EC7FBF3CDA0}"/>
    <dgm:cxn modelId="{CB2472E9-B22F-4B13-A752-9E6E89575473}" type="presOf" srcId="{6FB81271-B700-4954-8B33-22F471E5ACDD}" destId="{206E3DC7-282F-41C7-96A3-49F36643F434}" srcOrd="0" destOrd="0" presId="urn:microsoft.com/office/officeart/2005/8/layout/default"/>
    <dgm:cxn modelId="{8CA1D587-E240-467C-BD1F-403BCB1A1E69}" type="presParOf" srcId="{AD0E4D6D-01F8-4B71-87B2-74C29F40BB39}" destId="{2120CD98-A86E-400E-8D95-C8667BB34438}" srcOrd="0" destOrd="0" presId="urn:microsoft.com/office/officeart/2005/8/layout/default"/>
    <dgm:cxn modelId="{F89A8040-89A5-4E70-B996-79611B798C62}" type="presParOf" srcId="{AD0E4D6D-01F8-4B71-87B2-74C29F40BB39}" destId="{ABFA4B1A-25D1-4303-926B-04D139B0B6C7}" srcOrd="1" destOrd="0" presId="urn:microsoft.com/office/officeart/2005/8/layout/default"/>
    <dgm:cxn modelId="{F249E142-7764-42BD-BE5F-B75B37F952E1}" type="presParOf" srcId="{AD0E4D6D-01F8-4B71-87B2-74C29F40BB39}" destId="{206E3DC7-282F-41C7-96A3-49F36643F434}" srcOrd="2" destOrd="0" presId="urn:microsoft.com/office/officeart/2005/8/layout/default"/>
    <dgm:cxn modelId="{3CEC8A69-1BB8-44C5-838E-875933EED068}" type="presParOf" srcId="{AD0E4D6D-01F8-4B71-87B2-74C29F40BB39}" destId="{54E23D54-1C9A-42BD-8397-57DB91A2969F}" srcOrd="3" destOrd="0" presId="urn:microsoft.com/office/officeart/2005/8/layout/default"/>
    <dgm:cxn modelId="{B5F3C046-EAD3-43A5-B3B9-EB8FBCB9FB38}" type="presParOf" srcId="{AD0E4D6D-01F8-4B71-87B2-74C29F40BB39}" destId="{4F32271C-B95D-42D2-817C-FE2F38F33F1E}" srcOrd="4" destOrd="0" presId="urn:microsoft.com/office/officeart/2005/8/layout/default"/>
    <dgm:cxn modelId="{6A86E146-08B3-4283-9517-35D37889343C}" type="presParOf" srcId="{AD0E4D6D-01F8-4B71-87B2-74C29F40BB39}" destId="{65D0D0D1-0A23-4AEB-9574-6CECF8FF8714}" srcOrd="5" destOrd="0" presId="urn:microsoft.com/office/officeart/2005/8/layout/default"/>
    <dgm:cxn modelId="{471BF04F-CDB3-49D8-B872-9179C2E76441}" type="presParOf" srcId="{AD0E4D6D-01F8-4B71-87B2-74C29F40BB39}" destId="{2FFA880F-322D-4B37-8A70-8338B2FA19D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C5EAC-9A2F-423A-8F61-531A57F655B8}">
      <dsp:nvSpPr>
        <dsp:cNvPr id="0" name=""/>
        <dsp:cNvSpPr/>
      </dsp:nvSpPr>
      <dsp:spPr>
        <a:xfrm>
          <a:off x="7096" y="302852"/>
          <a:ext cx="1693781" cy="1016268"/>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Research</a:t>
          </a:r>
        </a:p>
      </dsp:txBody>
      <dsp:txXfrm>
        <a:off x="7096" y="302852"/>
        <a:ext cx="1693781" cy="1016268"/>
      </dsp:txXfrm>
    </dsp:sp>
    <dsp:sp modelId="{5DA2AAAD-6283-4D75-A13A-DE83CCB7CE7F}">
      <dsp:nvSpPr>
        <dsp:cNvPr id="0" name=""/>
        <dsp:cNvSpPr/>
      </dsp:nvSpPr>
      <dsp:spPr>
        <a:xfrm>
          <a:off x="1814361" y="302852"/>
          <a:ext cx="1693781" cy="1016268"/>
        </a:xfrm>
        <a:prstGeom prst="rect">
          <a:avLst/>
        </a:prstGeom>
        <a:solidFill>
          <a:schemeClr val="accent2">
            <a:shade val="80000"/>
            <a:hueOff val="133790"/>
            <a:satOff val="-6813"/>
            <a:lumOff val="70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Exploration</a:t>
          </a:r>
        </a:p>
      </dsp:txBody>
      <dsp:txXfrm>
        <a:off x="1814361" y="302852"/>
        <a:ext cx="1693781" cy="1016268"/>
      </dsp:txXfrm>
    </dsp:sp>
    <dsp:sp modelId="{714495E3-F395-4B63-8AF2-C7FFDCFA4EF1}">
      <dsp:nvSpPr>
        <dsp:cNvPr id="0" name=""/>
        <dsp:cNvSpPr/>
      </dsp:nvSpPr>
      <dsp:spPr>
        <a:xfrm>
          <a:off x="3694052" y="322456"/>
          <a:ext cx="1693781" cy="1016268"/>
        </a:xfrm>
        <a:prstGeom prst="rect">
          <a:avLst/>
        </a:prstGeom>
        <a:solidFill>
          <a:schemeClr val="accent2">
            <a:shade val="80000"/>
            <a:hueOff val="267580"/>
            <a:satOff val="-13626"/>
            <a:lumOff val="141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Documentation</a:t>
          </a:r>
        </a:p>
      </dsp:txBody>
      <dsp:txXfrm>
        <a:off x="3694052" y="322456"/>
        <a:ext cx="1693781" cy="1016268"/>
      </dsp:txXfrm>
    </dsp:sp>
    <dsp:sp modelId="{C7E34E73-9C6E-431F-A116-C2534AC81DBF}">
      <dsp:nvSpPr>
        <dsp:cNvPr id="0" name=""/>
        <dsp:cNvSpPr/>
      </dsp:nvSpPr>
      <dsp:spPr>
        <a:xfrm>
          <a:off x="0" y="1488845"/>
          <a:ext cx="1693781" cy="1016268"/>
        </a:xfrm>
        <a:prstGeom prst="rect">
          <a:avLst/>
        </a:prstGeom>
        <a:solidFill>
          <a:schemeClr val="accent2">
            <a:shade val="80000"/>
            <a:hueOff val="401370"/>
            <a:satOff val="-20439"/>
            <a:lumOff val="211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Resolution and Presentation</a:t>
          </a:r>
        </a:p>
      </dsp:txBody>
      <dsp:txXfrm>
        <a:off x="0" y="1488845"/>
        <a:ext cx="1693781" cy="1016268"/>
      </dsp:txXfrm>
    </dsp:sp>
    <dsp:sp modelId="{D9881D7D-1BFC-49FE-92D3-C5F681F98220}">
      <dsp:nvSpPr>
        <dsp:cNvPr id="0" name=""/>
        <dsp:cNvSpPr/>
      </dsp:nvSpPr>
      <dsp:spPr>
        <a:xfrm>
          <a:off x="1863159" y="1488845"/>
          <a:ext cx="1693781" cy="1016268"/>
        </a:xfrm>
        <a:prstGeom prst="rect">
          <a:avLst/>
        </a:prstGeom>
        <a:solidFill>
          <a:schemeClr val="accent2">
            <a:shade val="80000"/>
            <a:hueOff val="535160"/>
            <a:satOff val="-27252"/>
            <a:lumOff val="282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Finished artwork</a:t>
          </a:r>
        </a:p>
      </dsp:txBody>
      <dsp:txXfrm>
        <a:off x="1863159" y="1488845"/>
        <a:ext cx="1693781" cy="1016268"/>
      </dsp:txXfrm>
    </dsp:sp>
    <dsp:sp modelId="{A57C43A1-4F43-4C7F-8D64-1769FF8961C7}">
      <dsp:nvSpPr>
        <dsp:cNvPr id="0" name=""/>
        <dsp:cNvSpPr/>
      </dsp:nvSpPr>
      <dsp:spPr>
        <a:xfrm>
          <a:off x="3726319" y="1488845"/>
          <a:ext cx="1693781" cy="1016268"/>
        </a:xfrm>
        <a:prstGeom prst="rect">
          <a:avLst/>
        </a:prstGeom>
        <a:solidFill>
          <a:schemeClr val="accent2">
            <a:shade val="80000"/>
            <a:hueOff val="668950"/>
            <a:satOff val="-34065"/>
            <a:lumOff val="35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i="0" kern="1200" dirty="0"/>
            <a:t>Critique</a:t>
          </a:r>
        </a:p>
      </dsp:txBody>
      <dsp:txXfrm>
        <a:off x="3726319" y="1488845"/>
        <a:ext cx="1693781" cy="1016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0CD98-A86E-400E-8D95-C8667BB34438}">
      <dsp:nvSpPr>
        <dsp:cNvPr id="0" name=""/>
        <dsp:cNvSpPr/>
      </dsp:nvSpPr>
      <dsp:spPr>
        <a:xfrm>
          <a:off x="368225" y="1162"/>
          <a:ext cx="2255313" cy="1353187"/>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i="0" kern="1200" dirty="0"/>
            <a:t>Personal responses</a:t>
          </a:r>
          <a:endParaRPr lang="en-AU" sz="2400" kern="1200" dirty="0"/>
        </a:p>
      </dsp:txBody>
      <dsp:txXfrm>
        <a:off x="368225" y="1162"/>
        <a:ext cx="2255313" cy="1353187"/>
      </dsp:txXfrm>
    </dsp:sp>
    <dsp:sp modelId="{206E3DC7-282F-41C7-96A3-49F36643F434}">
      <dsp:nvSpPr>
        <dsp:cNvPr id="0" name=""/>
        <dsp:cNvSpPr/>
      </dsp:nvSpPr>
      <dsp:spPr>
        <a:xfrm>
          <a:off x="2849069" y="1162"/>
          <a:ext cx="2255313" cy="1353187"/>
        </a:xfrm>
        <a:prstGeom prst="rect">
          <a:avLst/>
        </a:prstGeom>
        <a:solidFill>
          <a:schemeClr val="accent1">
            <a:shade val="80000"/>
            <a:hueOff val="191224"/>
            <a:satOff val="-16195"/>
            <a:lumOff val="1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i="0" kern="1200" dirty="0"/>
            <a:t>Exploration</a:t>
          </a:r>
          <a:endParaRPr lang="en-AU" sz="2400" kern="1200" dirty="0"/>
        </a:p>
      </dsp:txBody>
      <dsp:txXfrm>
        <a:off x="2849069" y="1162"/>
        <a:ext cx="2255313" cy="1353187"/>
      </dsp:txXfrm>
    </dsp:sp>
    <dsp:sp modelId="{4F32271C-B95D-42D2-817C-FE2F38F33F1E}">
      <dsp:nvSpPr>
        <dsp:cNvPr id="0" name=""/>
        <dsp:cNvSpPr/>
      </dsp:nvSpPr>
      <dsp:spPr>
        <a:xfrm>
          <a:off x="368225" y="1579881"/>
          <a:ext cx="2255313" cy="1353187"/>
        </a:xfrm>
        <a:prstGeom prst="rect">
          <a:avLst/>
        </a:prstGeom>
        <a:solidFill>
          <a:schemeClr val="accent1">
            <a:shade val="80000"/>
            <a:hueOff val="382449"/>
            <a:satOff val="-32389"/>
            <a:lumOff val="2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i="0" kern="1200" dirty="0"/>
            <a:t>Development</a:t>
          </a:r>
          <a:endParaRPr lang="en-AU" sz="2400" kern="1200" dirty="0"/>
        </a:p>
      </dsp:txBody>
      <dsp:txXfrm>
        <a:off x="368225" y="1579881"/>
        <a:ext cx="2255313" cy="1353187"/>
      </dsp:txXfrm>
    </dsp:sp>
    <dsp:sp modelId="{2FFA880F-322D-4B37-8A70-8338B2FA19DE}">
      <dsp:nvSpPr>
        <dsp:cNvPr id="0" name=""/>
        <dsp:cNvSpPr/>
      </dsp:nvSpPr>
      <dsp:spPr>
        <a:xfrm>
          <a:off x="2849069" y="1579881"/>
          <a:ext cx="2255313" cy="1353187"/>
        </a:xfrm>
        <a:prstGeom prst="rect">
          <a:avLst/>
        </a:prstGeom>
        <a:solidFill>
          <a:schemeClr val="accent1">
            <a:shade val="80000"/>
            <a:hueOff val="573673"/>
            <a:satOff val="-48584"/>
            <a:lumOff val="363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i="0" kern="1200" dirty="0"/>
            <a:t>Documentation and reflective annotations</a:t>
          </a:r>
          <a:endParaRPr lang="en-AU" sz="2400" kern="1200" dirty="0"/>
        </a:p>
      </dsp:txBody>
      <dsp:txXfrm>
        <a:off x="2849069" y="1579881"/>
        <a:ext cx="2255313" cy="13531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Slide 3 outlines the Creative Practice which is the key concept that underpins the study design. Student learning is focused on Inquiry, Experiential and Project based learning. All three learning approaches are reflected in the four stages of the Creative Practice.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1036746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80476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327545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4218372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solidFill>
                  <a:srgbClr val="000000"/>
                </a:solidFill>
                <a:effectLst/>
                <a:latin typeface="Arial" panose="020B0604020202020204" pitchFamily="34" charset="0"/>
                <a:ea typeface="Arial" panose="020B0604020202020204" pitchFamily="34" charset="0"/>
              </a:rPr>
              <a:t>Lili researched a range of artworks from different periods of time and cultures, investigating the ideas and issues represented in the artworks. She annotated the main ideas in an overview of images. From her research Lili generated a rough overview of their ideas using a brainstorm map</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21</a:t>
            </a:fld>
            <a:endParaRPr lang="en-AU"/>
          </a:p>
        </p:txBody>
      </p:sp>
    </p:spTree>
    <p:extLst>
      <p:ext uri="{BB962C8B-B14F-4D97-AF65-F5344CB8AC3E}">
        <p14:creationId xmlns:p14="http://schemas.microsoft.com/office/powerpoint/2010/main" val="444719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solidFill>
                  <a:srgbClr val="000000"/>
                </a:solidFill>
                <a:effectLst/>
                <a:latin typeface="Arial" panose="020B0604020202020204" pitchFamily="34" charset="0"/>
                <a:ea typeface="Arial" panose="020B0604020202020204" pitchFamily="34" charset="0"/>
              </a:rPr>
              <a:t>Lili analysed the work of three artists applying each Interpretive Lens. From her analysis she then completed a brainstorm to explore ideas and subject matter in her own artworks. This is an example of one artwork analysis and brainstorm.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22</a:t>
            </a:fld>
            <a:endParaRPr lang="en-AU"/>
          </a:p>
        </p:txBody>
      </p:sp>
    </p:spTree>
    <p:extLst>
      <p:ext uri="{BB962C8B-B14F-4D97-AF65-F5344CB8AC3E}">
        <p14:creationId xmlns:p14="http://schemas.microsoft.com/office/powerpoint/2010/main" val="406163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Bef>
                <a:spcPts val="600"/>
              </a:spcBef>
              <a:spcAft>
                <a:spcPts val="600"/>
              </a:spcAft>
            </a:pPr>
            <a:r>
              <a:rPr lang="en-AU" sz="1800" dirty="0">
                <a:solidFill>
                  <a:srgbClr val="000000"/>
                </a:solidFill>
                <a:effectLst/>
                <a:latin typeface="Arial" panose="020B0604020202020204" pitchFamily="34" charset="0"/>
                <a:ea typeface="Arial" panose="020B0604020202020204" pitchFamily="34" charset="0"/>
              </a:rPr>
              <a:t>Lili commenced the exploration of her final artwork by creating a mind map of the ideas and inspiration from the research of her two artists. </a:t>
            </a:r>
          </a:p>
          <a:p>
            <a:pPr>
              <a:lnSpc>
                <a:spcPts val="1400"/>
              </a:lnSpc>
              <a:spcBef>
                <a:spcPts val="600"/>
              </a:spcBef>
              <a:spcAft>
                <a:spcPts val="600"/>
              </a:spcAft>
            </a:pPr>
            <a:r>
              <a:rPr lang="en-AU" sz="1800" dirty="0">
                <a:solidFill>
                  <a:srgbClr val="000000"/>
                </a:solidFill>
                <a:effectLst/>
                <a:latin typeface="Arial" panose="020B0604020202020204" pitchFamily="34" charset="0"/>
                <a:ea typeface="Arial" panose="020B0604020202020204" pitchFamily="34" charset="0"/>
              </a:rPr>
              <a:t>She then created small thumbnail sketches as a personal response. She took photographs as a source. Her annotations describe her personal response to the images.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23</a:t>
            </a:fld>
            <a:endParaRPr lang="en-AU"/>
          </a:p>
        </p:txBody>
      </p:sp>
    </p:spTree>
    <p:extLst>
      <p:ext uri="{BB962C8B-B14F-4D97-AF65-F5344CB8AC3E}">
        <p14:creationId xmlns:p14="http://schemas.microsoft.com/office/powerpoint/2010/main" val="3978155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solidFill>
                  <a:srgbClr val="000000"/>
                </a:solidFill>
                <a:effectLst/>
                <a:latin typeface="Arial" panose="020B0604020202020204" pitchFamily="34" charset="0"/>
                <a:ea typeface="Arial" panose="020B0604020202020204" pitchFamily="34" charset="0"/>
              </a:rPr>
              <a:t>Lilli presented her artwork in a critique. She presented a range of comments that she gathered and reflected upon. From the ‘Peer critique’ she wrote a reflection on the comments, developed further questions about her work, and made some recommendations for the next stage of her Creative Practice.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24</a:t>
            </a:fld>
            <a:endParaRPr lang="en-AU"/>
          </a:p>
        </p:txBody>
      </p:sp>
    </p:spTree>
    <p:extLst>
      <p:ext uri="{BB962C8B-B14F-4D97-AF65-F5344CB8AC3E}">
        <p14:creationId xmlns:p14="http://schemas.microsoft.com/office/powerpoint/2010/main" val="246174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26</a:t>
            </a:fld>
            <a:endParaRPr lang="en-AU"/>
          </a:p>
        </p:txBody>
      </p:sp>
    </p:spTree>
    <p:extLst>
      <p:ext uri="{BB962C8B-B14F-4D97-AF65-F5344CB8AC3E}">
        <p14:creationId xmlns:p14="http://schemas.microsoft.com/office/powerpoint/2010/main" val="3385860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27</a:t>
            </a:fld>
            <a:endParaRPr lang="en-AU"/>
          </a:p>
        </p:txBody>
      </p:sp>
    </p:spTree>
    <p:extLst>
      <p:ext uri="{BB962C8B-B14F-4D97-AF65-F5344CB8AC3E}">
        <p14:creationId xmlns:p14="http://schemas.microsoft.com/office/powerpoint/2010/main" val="95412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28</a:t>
            </a:fld>
            <a:endParaRPr lang="en-AU"/>
          </a:p>
        </p:txBody>
      </p:sp>
    </p:spTree>
    <p:extLst>
      <p:ext uri="{BB962C8B-B14F-4D97-AF65-F5344CB8AC3E}">
        <p14:creationId xmlns:p14="http://schemas.microsoft.com/office/powerpoint/2010/main" val="146052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slide shows the three interpretive lenses that underpin for the analysis and interpretation of artworks across Art Creative Practice. Students apply these lenses in their art making and art and study of artworks. Teachers can use the key information from each Interpretive Lens to formulate questions that can be applied in interpretation and analysis.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19220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29</a:t>
            </a:fld>
            <a:endParaRPr lang="en-AU"/>
          </a:p>
        </p:txBody>
      </p:sp>
    </p:spTree>
    <p:extLst>
      <p:ext uri="{BB962C8B-B14F-4D97-AF65-F5344CB8AC3E}">
        <p14:creationId xmlns:p14="http://schemas.microsoft.com/office/powerpoint/2010/main" val="146052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the critique, Lili then explored her key ideas and themes further. She used additional inspiration and created a set of personal responses to the research.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30</a:t>
            </a:fld>
            <a:endParaRPr lang="en-AU"/>
          </a:p>
        </p:txBody>
      </p:sp>
    </p:spTree>
    <p:extLst>
      <p:ext uri="{BB962C8B-B14F-4D97-AF65-F5344CB8AC3E}">
        <p14:creationId xmlns:p14="http://schemas.microsoft.com/office/powerpoint/2010/main" val="1891494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solidFill>
                  <a:srgbClr val="000000"/>
                </a:solidFill>
                <a:effectLst/>
                <a:latin typeface="Arial" panose="020B0604020202020204" pitchFamily="34" charset="0"/>
                <a:ea typeface="Arial" panose="020B0604020202020204" pitchFamily="34" charset="0"/>
              </a:rPr>
              <a:t>Lilli created a series of artworks that she reflected upon for her critique. She documented the process and the exploration of each work. She reflected on her final work and what she intended to expand on further in Unit 4. She discussed her use of visual language to communicate her ideas referring to the materials and techniques. She discussed the ideas that she would develop and unit for and her selection of subject matter. Overall Lilli completed four small works by the end of Unit 3.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31</a:t>
            </a:fld>
            <a:endParaRPr lang="en-AU"/>
          </a:p>
        </p:txBody>
      </p:sp>
    </p:spTree>
    <p:extLst>
      <p:ext uri="{BB962C8B-B14F-4D97-AF65-F5344CB8AC3E}">
        <p14:creationId xmlns:p14="http://schemas.microsoft.com/office/powerpoint/2010/main" val="3215546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34</a:t>
            </a:fld>
            <a:endParaRPr lang="en-AU"/>
          </a:p>
        </p:txBody>
      </p:sp>
    </p:spTree>
    <p:extLst>
      <p:ext uri="{BB962C8B-B14F-4D97-AF65-F5344CB8AC3E}">
        <p14:creationId xmlns:p14="http://schemas.microsoft.com/office/powerpoint/2010/main" val="296855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list of key terms that underpin all Areas of Study. The Study Design has definitions on pages 17 and 18. Teachers should teach this material to their students at the start of Units 3 and 4.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157711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study has three Graded Assessments. The School-assessed Task, assessed by the School, and moderated by the written external examination is waited at 60 percent of the study score.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340831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dirty="0"/>
          </a:p>
        </p:txBody>
      </p:sp>
    </p:spTree>
    <p:extLst>
      <p:ext uri="{BB962C8B-B14F-4D97-AF65-F5344CB8AC3E}">
        <p14:creationId xmlns:p14="http://schemas.microsoft.com/office/powerpoint/2010/main" val="367131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dirty="0"/>
          </a:p>
        </p:txBody>
      </p:sp>
    </p:spTree>
    <p:extLst>
      <p:ext uri="{BB962C8B-B14F-4D97-AF65-F5344CB8AC3E}">
        <p14:creationId xmlns:p14="http://schemas.microsoft.com/office/powerpoint/2010/main" val="6114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21022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260553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dirty="0"/>
          </a:p>
        </p:txBody>
      </p:sp>
    </p:spTree>
    <p:extLst>
      <p:ext uri="{BB962C8B-B14F-4D97-AF65-F5344CB8AC3E}">
        <p14:creationId xmlns:p14="http://schemas.microsoft.com/office/powerpoint/2010/main" val="861515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6.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9.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dirty="0"/>
          </a:p>
        </p:txBody>
      </p:sp>
    </p:spTree>
    <p:extLst>
      <p:ext uri="{BB962C8B-B14F-4D97-AF65-F5344CB8AC3E}">
        <p14:creationId xmlns:p14="http://schemas.microsoft.com/office/powerpoint/2010/main" val="33245689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dirty="0"/>
              <a:t>Interim slide title</a:t>
            </a:r>
            <a:endParaRPr lang="en-US" dirty="0"/>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Sub title text</a:t>
            </a:r>
          </a:p>
        </p:txBody>
      </p:sp>
    </p:spTree>
    <p:extLst>
      <p:ext uri="{BB962C8B-B14F-4D97-AF65-F5344CB8AC3E}">
        <p14:creationId xmlns:p14="http://schemas.microsoft.com/office/powerpoint/2010/main" val="585723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dirty="0"/>
              <a:t>Thank you…</a:t>
            </a:r>
            <a:endParaRPr lang="en-US" dirty="0"/>
          </a:p>
        </p:txBody>
      </p:sp>
    </p:spTree>
    <p:extLst>
      <p:ext uri="{BB962C8B-B14F-4D97-AF65-F5344CB8AC3E}">
        <p14:creationId xmlns:p14="http://schemas.microsoft.com/office/powerpoint/2010/main" val="2084209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letters and Social Medi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3B08C2-3B4D-4027-0CF6-CF34C6EA0463}"/>
              </a:ext>
            </a:extLst>
          </p:cNvPr>
          <p:cNvSpPr/>
          <p:nvPr userDrawn="1"/>
        </p:nvSpPr>
        <p:spPr bwMode="auto">
          <a:xfrm>
            <a:off x="0" y="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0" name="TextBox 29">
            <a:extLst>
              <a:ext uri="{FF2B5EF4-FFF2-40B4-BE49-F238E27FC236}">
                <a16:creationId xmlns:a16="http://schemas.microsoft.com/office/drawing/2014/main" id="{E4D17012-1FF1-0854-C10E-5E8F16446156}"/>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31" name="TextBox 30">
            <a:extLst>
              <a:ext uri="{FF2B5EF4-FFF2-40B4-BE49-F238E27FC236}">
                <a16:creationId xmlns:a16="http://schemas.microsoft.com/office/drawing/2014/main" id="{FA2F3A56-F796-9BAA-1BF3-2BBB082FE174}"/>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social media</a:t>
            </a:r>
          </a:p>
        </p:txBody>
      </p:sp>
      <p:grpSp>
        <p:nvGrpSpPr>
          <p:cNvPr id="32" name="Group 31">
            <a:extLst>
              <a:ext uri="{FF2B5EF4-FFF2-40B4-BE49-F238E27FC236}">
                <a16:creationId xmlns:a16="http://schemas.microsoft.com/office/drawing/2014/main" id="{D19E97AE-D00F-7913-45EF-FA25F37B4340}"/>
              </a:ext>
            </a:extLst>
          </p:cNvPr>
          <p:cNvGrpSpPr/>
          <p:nvPr userDrawn="1"/>
        </p:nvGrpSpPr>
        <p:grpSpPr>
          <a:xfrm>
            <a:off x="144000" y="1908000"/>
            <a:ext cx="8251966" cy="2237064"/>
            <a:chOff x="144000" y="2089062"/>
            <a:chExt cx="8251966" cy="2237064"/>
          </a:xfrm>
        </p:grpSpPr>
        <p:grpSp>
          <p:nvGrpSpPr>
            <p:cNvPr id="33" name="Group 32">
              <a:extLst>
                <a:ext uri="{FF2B5EF4-FFF2-40B4-BE49-F238E27FC236}">
                  <a16:creationId xmlns:a16="http://schemas.microsoft.com/office/drawing/2014/main" id="{81865A4B-B384-C56F-B014-D43E3335D0C8}"/>
                </a:ext>
              </a:extLst>
            </p:cNvPr>
            <p:cNvGrpSpPr/>
            <p:nvPr/>
          </p:nvGrpSpPr>
          <p:grpSpPr>
            <a:xfrm>
              <a:off x="144000" y="2125062"/>
              <a:ext cx="3140041" cy="1638000"/>
              <a:chOff x="144000" y="2125062"/>
              <a:chExt cx="3140041" cy="1638000"/>
            </a:xfrm>
          </p:grpSpPr>
          <p:sp>
            <p:nvSpPr>
              <p:cNvPr id="44" name="TextBox 43">
                <a:extLst>
                  <a:ext uri="{FF2B5EF4-FFF2-40B4-BE49-F238E27FC236}">
                    <a16:creationId xmlns:a16="http://schemas.microsoft.com/office/drawing/2014/main" id="{92CB83D8-94A8-9A98-21AE-1AAA4629058F}"/>
                  </a:ext>
                </a:extLst>
              </p:cNvPr>
              <p:cNvSpPr txBox="1"/>
              <p:nvPr/>
            </p:nvSpPr>
            <p:spPr>
              <a:xfrm>
                <a:off x="288075" y="21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VCAA Bulletin</a:t>
                </a:r>
              </a:p>
            </p:txBody>
          </p:sp>
          <p:sp>
            <p:nvSpPr>
              <p:cNvPr id="45" name="TextBox 44">
                <a:extLst>
                  <a:ext uri="{FF2B5EF4-FFF2-40B4-BE49-F238E27FC236}">
                    <a16:creationId xmlns:a16="http://schemas.microsoft.com/office/drawing/2014/main" id="{E57AC974-C8FD-AEF2-CD6A-9B53935703BF}"/>
                  </a:ext>
                </a:extLst>
              </p:cNvPr>
              <p:cNvSpPr txBox="1"/>
              <p:nvPr/>
            </p:nvSpPr>
            <p:spPr>
              <a:xfrm>
                <a:off x="288075" y="2574513"/>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Early Years Update</a:t>
                </a:r>
              </a:p>
            </p:txBody>
          </p:sp>
          <p:sp>
            <p:nvSpPr>
              <p:cNvPr id="46" name="TextBox 45">
                <a:extLst>
                  <a:ext uri="{FF2B5EF4-FFF2-40B4-BE49-F238E27FC236}">
                    <a16:creationId xmlns:a16="http://schemas.microsoft.com/office/drawing/2014/main" id="{C98F130A-2FF0-3CEE-E01A-9A8D2B1FEE4A}"/>
                  </a:ext>
                </a:extLst>
              </p:cNvPr>
              <p:cNvSpPr txBox="1"/>
              <p:nvPr/>
            </p:nvSpPr>
            <p:spPr>
              <a:xfrm>
                <a:off x="288075" y="30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F–10 Update</a:t>
                </a:r>
              </a:p>
            </p:txBody>
          </p:sp>
          <p:sp>
            <p:nvSpPr>
              <p:cNvPr id="47" name="TextBox 46">
                <a:extLst>
                  <a:ext uri="{FF2B5EF4-FFF2-40B4-BE49-F238E27FC236}">
                    <a16:creationId xmlns:a16="http://schemas.microsoft.com/office/drawing/2014/main" id="{2E4D56B7-651B-173B-DA8B-2D31C40B6F83}"/>
                  </a:ext>
                </a:extLst>
              </p:cNvPr>
              <p:cNvSpPr txBox="1"/>
              <p:nvPr/>
            </p:nvSpPr>
            <p:spPr>
              <a:xfrm>
                <a:off x="288075" y="347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Senior Secondary Update</a:t>
                </a:r>
              </a:p>
            </p:txBody>
          </p:sp>
          <p:sp>
            <p:nvSpPr>
              <p:cNvPr id="48" name="Rectangle 47">
                <a:hlinkClick r:id="rId2"/>
                <a:extLst>
                  <a:ext uri="{FF2B5EF4-FFF2-40B4-BE49-F238E27FC236}">
                    <a16:creationId xmlns:a16="http://schemas.microsoft.com/office/drawing/2014/main" id="{185D5889-D38D-2BD8-CAE4-714A2E64329C}"/>
                  </a:ext>
                </a:extLst>
              </p:cNvPr>
              <p:cNvSpPr/>
              <p:nvPr/>
            </p:nvSpPr>
            <p:spPr bwMode="auto">
              <a:xfrm>
                <a:off x="144000" y="21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9" name="Rectangle 48">
                <a:hlinkClick r:id="rId3"/>
                <a:extLst>
                  <a:ext uri="{FF2B5EF4-FFF2-40B4-BE49-F238E27FC236}">
                    <a16:creationId xmlns:a16="http://schemas.microsoft.com/office/drawing/2014/main" id="{86B4AD68-2AA4-48D3-B917-CA5636E69DF7}"/>
                  </a:ext>
                </a:extLst>
              </p:cNvPr>
              <p:cNvSpPr/>
              <p:nvPr/>
            </p:nvSpPr>
            <p:spPr bwMode="auto">
              <a:xfrm>
                <a:off x="144000" y="257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0" name="Rectangle 49">
                <a:hlinkClick r:id="rId4"/>
                <a:extLst>
                  <a:ext uri="{FF2B5EF4-FFF2-40B4-BE49-F238E27FC236}">
                    <a16:creationId xmlns:a16="http://schemas.microsoft.com/office/drawing/2014/main" id="{E2E16F58-AF4A-636B-7B5B-79A4E39DD236}"/>
                  </a:ext>
                </a:extLst>
              </p:cNvPr>
              <p:cNvSpPr/>
              <p:nvPr/>
            </p:nvSpPr>
            <p:spPr bwMode="auto">
              <a:xfrm>
                <a:off x="144000" y="30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1" name="Rectangle 50">
                <a:hlinkClick r:id="rId5"/>
                <a:extLst>
                  <a:ext uri="{FF2B5EF4-FFF2-40B4-BE49-F238E27FC236}">
                    <a16:creationId xmlns:a16="http://schemas.microsoft.com/office/drawing/2014/main" id="{724B32AF-7276-05C5-C5B8-24E9369A63AB}"/>
                  </a:ext>
                </a:extLst>
              </p:cNvPr>
              <p:cNvSpPr/>
              <p:nvPr/>
            </p:nvSpPr>
            <p:spPr bwMode="auto">
              <a:xfrm>
                <a:off x="144000" y="3475062"/>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nvGrpSpPr>
            <p:cNvPr id="34" name="Group 33">
              <a:extLst>
                <a:ext uri="{FF2B5EF4-FFF2-40B4-BE49-F238E27FC236}">
                  <a16:creationId xmlns:a16="http://schemas.microsoft.com/office/drawing/2014/main" id="{6EEF490D-B19A-EF9F-E3AE-C85D6DB3CD72}"/>
                </a:ext>
              </a:extLst>
            </p:cNvPr>
            <p:cNvGrpSpPr/>
            <p:nvPr/>
          </p:nvGrpSpPr>
          <p:grpSpPr>
            <a:xfrm>
              <a:off x="4752000" y="2089062"/>
              <a:ext cx="3643966" cy="2237064"/>
              <a:chOff x="5075753" y="2089062"/>
              <a:chExt cx="3643966" cy="2237064"/>
            </a:xfrm>
          </p:grpSpPr>
          <p:pic>
            <p:nvPicPr>
              <p:cNvPr id="35" name="Picture 34" descr="A black letter f in a white circle&#10;&#10;Description automatically generated">
                <a:extLst>
                  <a:ext uri="{FF2B5EF4-FFF2-40B4-BE49-F238E27FC236}">
                    <a16:creationId xmlns:a16="http://schemas.microsoft.com/office/drawing/2014/main" id="{9B1D3A37-7322-7697-0765-97343F811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36" name="Graphic 35">
                <a:extLst>
                  <a:ext uri="{FF2B5EF4-FFF2-40B4-BE49-F238E27FC236}">
                    <a16:creationId xmlns:a16="http://schemas.microsoft.com/office/drawing/2014/main" id="{350CD04D-0AD8-C329-3EEA-A0B9FF0D8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37" name="Graphic 36">
                <a:extLst>
                  <a:ext uri="{FF2B5EF4-FFF2-40B4-BE49-F238E27FC236}">
                    <a16:creationId xmlns:a16="http://schemas.microsoft.com/office/drawing/2014/main" id="{9A1CC348-B89B-E484-3781-873DD96F92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38" name="TextBox 37">
                <a:extLst>
                  <a:ext uri="{FF2B5EF4-FFF2-40B4-BE49-F238E27FC236}">
                    <a16:creationId xmlns:a16="http://schemas.microsoft.com/office/drawing/2014/main" id="{C7295A95-B363-9385-7D9F-601240138191}"/>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39" name="TextBox 38">
                <a:extLst>
                  <a:ext uri="{FF2B5EF4-FFF2-40B4-BE49-F238E27FC236}">
                    <a16:creationId xmlns:a16="http://schemas.microsoft.com/office/drawing/2014/main" id="{36FD86FA-1142-F1D4-A713-FE0ABEB2D543}"/>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dirty="0">
                    <a:solidFill>
                      <a:schemeClr val="bg1"/>
                    </a:solidFill>
                    <a:effectLst/>
                    <a:latin typeface="+mn-lt"/>
                  </a:rPr>
                  <a:t>@vcaa_vic</a:t>
                </a:r>
              </a:p>
            </p:txBody>
          </p:sp>
          <p:sp>
            <p:nvSpPr>
              <p:cNvPr id="40" name="TextBox 39">
                <a:extLst>
                  <a:ext uri="{FF2B5EF4-FFF2-40B4-BE49-F238E27FC236}">
                    <a16:creationId xmlns:a16="http://schemas.microsoft.com/office/drawing/2014/main" id="{65862170-6FDB-8A8D-991F-27CB69DAC536}"/>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41" name="Rectangle 40">
                <a:hlinkClick r:id="rId11"/>
                <a:extLst>
                  <a:ext uri="{FF2B5EF4-FFF2-40B4-BE49-F238E27FC236}">
                    <a16:creationId xmlns:a16="http://schemas.microsoft.com/office/drawing/2014/main" id="{2BFD7FC9-E65D-511F-E6B2-052207EB217C}"/>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2" name="Rectangle 41">
                <a:hlinkClick r:id="rId12"/>
                <a:extLst>
                  <a:ext uri="{FF2B5EF4-FFF2-40B4-BE49-F238E27FC236}">
                    <a16:creationId xmlns:a16="http://schemas.microsoft.com/office/drawing/2014/main" id="{7E561B42-9D09-CF14-E437-D2554C22D1C8}"/>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3" name="Rectangle 42">
                <a:hlinkClick r:id="rId13"/>
                <a:extLst>
                  <a:ext uri="{FF2B5EF4-FFF2-40B4-BE49-F238E27FC236}">
                    <a16:creationId xmlns:a16="http://schemas.microsoft.com/office/drawing/2014/main" id="{54505C89-AA24-55F6-D398-F08AD841FFBF}"/>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cxnSp>
        <p:nvCxnSpPr>
          <p:cNvPr id="52" name="Straight Connector 51">
            <a:extLst>
              <a:ext uri="{FF2B5EF4-FFF2-40B4-BE49-F238E27FC236}">
                <a16:creationId xmlns:a16="http://schemas.microsoft.com/office/drawing/2014/main" id="{9D48B9BD-E6C5-DEC9-EBFF-39811C57D54E}"/>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AA21ED65-3EF8-571C-9E7F-BBB89BE8999D}"/>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058020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US"/>
              <a:t>Click to edit Master title style</a:t>
            </a:r>
            <a:endParaRPr lang="en-AU" dirty="0"/>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042285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US"/>
              <a:t>Click to edit Master title style</a:t>
            </a:r>
            <a:endParaRPr lang="en-AU" dirty="0"/>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2050836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US"/>
              <a:t>Click to edit Master title style</a:t>
            </a:r>
            <a:endParaRPr lang="en-AU" dirty="0"/>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1058415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US"/>
              <a:t>Click to edit Master title style</a:t>
            </a:r>
            <a:endParaRPr lang="en-AU" dirty="0"/>
          </a:p>
        </p:txBody>
      </p:sp>
    </p:spTree>
    <p:extLst>
      <p:ext uri="{BB962C8B-B14F-4D97-AF65-F5344CB8AC3E}">
        <p14:creationId xmlns:p14="http://schemas.microsoft.com/office/powerpoint/2010/main" val="313294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US"/>
              <a:t>Click to edit Master title style</a:t>
            </a:r>
            <a:endParaRPr lang="en-AU" dirty="0"/>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61646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dirty="0"/>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8681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554801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US"/>
              <a:t>Click to edit Master title style</a:t>
            </a:r>
            <a:endParaRPr lang="en-AU" dirty="0"/>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6198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 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60" r:id="rId11"/>
    <p:sldLayoutId id="2147483687" r:id="rId12"/>
  </p:sldLayoutIdLst>
  <p:transition/>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vcaa.edugate-cms.eduweb.vic.gov.au/assessment/vce-assessment/Pages/GlossaryofCommandTerms.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Art Creative Practice</a:t>
            </a:r>
          </a:p>
        </p:txBody>
      </p:sp>
      <p:sp>
        <p:nvSpPr>
          <p:cNvPr id="5" name="Subtitle 4"/>
          <p:cNvSpPr>
            <a:spLocks noGrp="1"/>
          </p:cNvSpPr>
          <p:nvPr>
            <p:ph type="subTitle" idx="1"/>
          </p:nvPr>
        </p:nvSpPr>
        <p:spPr/>
        <p:txBody>
          <a:bodyPr/>
          <a:lstStyle/>
          <a:p>
            <a:r>
              <a:rPr lang="en-AU" dirty="0"/>
              <a:t>Unit 3 </a:t>
            </a:r>
          </a:p>
          <a:p>
            <a:r>
              <a:rPr lang="en-AU" dirty="0"/>
              <a:t>School-assessed Task</a:t>
            </a:r>
          </a:p>
        </p:txBody>
      </p:sp>
    </p:spTree>
    <p:extLst>
      <p:ext uri="{BB962C8B-B14F-4D97-AF65-F5344CB8AC3E}">
        <p14:creationId xmlns:p14="http://schemas.microsoft.com/office/powerpoint/2010/main" val="15139306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034605-BF30-4D2B-9907-4C9FC0107ADF}"/>
              </a:ext>
            </a:extLst>
          </p:cNvPr>
          <p:cNvSpPr txBox="1"/>
          <p:nvPr/>
        </p:nvSpPr>
        <p:spPr>
          <a:xfrm>
            <a:off x="3275856" y="1635646"/>
            <a:ext cx="4680520" cy="2000548"/>
          </a:xfrm>
          <a:prstGeom prst="rect">
            <a:avLst/>
          </a:prstGeom>
          <a:noFill/>
        </p:spPr>
        <p:txBody>
          <a:bodyPr wrap="square" rtlCol="0">
            <a:spAutoFit/>
          </a:bodyPr>
          <a:lstStyle/>
          <a:p>
            <a:pPr marL="342900" indent="-342900">
              <a:buFont typeface="Arial" panose="020B0604020202020204" pitchFamily="34" charset="0"/>
              <a:buChar char="•"/>
            </a:pPr>
            <a:r>
              <a:rPr lang="en-AU" sz="2000" b="1" dirty="0">
                <a:latin typeface="+mn-lt"/>
              </a:rPr>
              <a:t>Scope and nature of task</a:t>
            </a:r>
          </a:p>
          <a:p>
            <a:pPr marL="342900" indent="-342900">
              <a:buFont typeface="Arial" panose="020B0604020202020204" pitchFamily="34" charset="0"/>
              <a:buChar char="•"/>
            </a:pPr>
            <a:r>
              <a:rPr lang="en-AU" sz="2000" b="1" dirty="0">
                <a:latin typeface="+mn-lt"/>
              </a:rPr>
              <a:t>Assessment criteria, descriptors and evidence</a:t>
            </a:r>
          </a:p>
          <a:p>
            <a:pPr marL="342900" indent="-342900">
              <a:buFont typeface="Arial" panose="020B0604020202020204" pitchFamily="34" charset="0"/>
              <a:buChar char="•"/>
            </a:pPr>
            <a:r>
              <a:rPr lang="en-AU" sz="2000" b="1" dirty="0">
                <a:latin typeface="+mn-lt"/>
              </a:rPr>
              <a:t>Authentication material</a:t>
            </a:r>
          </a:p>
          <a:p>
            <a:pPr marL="342900" indent="-342900">
              <a:buFont typeface="Arial" panose="020B0604020202020204" pitchFamily="34" charset="0"/>
              <a:buChar char="•"/>
            </a:pPr>
            <a:r>
              <a:rPr lang="en-AU" sz="2000" b="1" dirty="0">
                <a:latin typeface="+mn-lt"/>
              </a:rPr>
              <a:t>Scoring sheet</a:t>
            </a:r>
          </a:p>
          <a:p>
            <a:endParaRPr lang="en-AU" dirty="0">
              <a:latin typeface="+mn-lt"/>
            </a:endParaRPr>
          </a:p>
        </p:txBody>
      </p:sp>
      <p:sp>
        <p:nvSpPr>
          <p:cNvPr id="2" name="TextBox 1">
            <a:extLst>
              <a:ext uri="{FF2B5EF4-FFF2-40B4-BE49-F238E27FC236}">
                <a16:creationId xmlns:a16="http://schemas.microsoft.com/office/drawing/2014/main" id="{3D89606C-3A61-40A2-826E-4EC4460D858D}"/>
              </a:ext>
            </a:extLst>
          </p:cNvPr>
          <p:cNvSpPr txBox="1"/>
          <p:nvPr/>
        </p:nvSpPr>
        <p:spPr>
          <a:xfrm>
            <a:off x="444015" y="267494"/>
            <a:ext cx="6384507" cy="1077218"/>
          </a:xfrm>
          <a:prstGeom prst="rect">
            <a:avLst/>
          </a:prstGeom>
          <a:noFill/>
        </p:spPr>
        <p:txBody>
          <a:bodyPr wrap="square" rtlCol="0">
            <a:spAutoFit/>
          </a:bodyPr>
          <a:lstStyle/>
          <a:p>
            <a:r>
              <a:rPr lang="en-AU" sz="3200" b="1" dirty="0">
                <a:solidFill>
                  <a:schemeClr val="accent6"/>
                </a:solidFill>
                <a:latin typeface="+mn-lt"/>
              </a:rPr>
              <a:t>Administrative information for School-based assessment</a:t>
            </a:r>
          </a:p>
        </p:txBody>
      </p:sp>
      <p:pic>
        <p:nvPicPr>
          <p:cNvPr id="4" name="Picture 3">
            <a:extLst>
              <a:ext uri="{FF2B5EF4-FFF2-40B4-BE49-F238E27FC236}">
                <a16:creationId xmlns:a16="http://schemas.microsoft.com/office/drawing/2014/main" id="{92774D8B-DC04-85FE-0EE2-E6DAEF4FB4BA}"/>
              </a:ext>
            </a:extLst>
          </p:cNvPr>
          <p:cNvPicPr>
            <a:picLocks noChangeAspect="1"/>
          </p:cNvPicPr>
          <p:nvPr/>
        </p:nvPicPr>
        <p:blipFill>
          <a:blip r:embed="rId2"/>
          <a:stretch>
            <a:fillRect/>
          </a:stretch>
        </p:blipFill>
        <p:spPr>
          <a:xfrm>
            <a:off x="863188" y="1510557"/>
            <a:ext cx="2082865" cy="2950415"/>
          </a:xfrm>
          <a:prstGeom prst="rect">
            <a:avLst/>
          </a:prstGeom>
          <a:ln>
            <a:solidFill>
              <a:schemeClr val="tx1"/>
            </a:solidFill>
          </a:ln>
        </p:spPr>
      </p:pic>
      <p:sp>
        <p:nvSpPr>
          <p:cNvPr id="3" name="TextBox 2">
            <a:extLst>
              <a:ext uri="{FF2B5EF4-FFF2-40B4-BE49-F238E27FC236}">
                <a16:creationId xmlns:a16="http://schemas.microsoft.com/office/drawing/2014/main" id="{853E95B7-6A4E-4781-DCE3-C1CEC3B6877F}"/>
              </a:ext>
            </a:extLst>
          </p:cNvPr>
          <p:cNvSpPr txBox="1"/>
          <p:nvPr/>
        </p:nvSpPr>
        <p:spPr>
          <a:xfrm rot="19848403">
            <a:off x="810421" y="2551924"/>
            <a:ext cx="2160240" cy="461665"/>
          </a:xfrm>
          <a:prstGeom prst="rect">
            <a:avLst/>
          </a:prstGeom>
          <a:noFill/>
        </p:spPr>
        <p:txBody>
          <a:bodyPr wrap="square" rtlCol="0">
            <a:spAutoFit/>
          </a:bodyPr>
          <a:lstStyle/>
          <a:p>
            <a:r>
              <a:rPr lang="en-AU" dirty="0">
                <a:solidFill>
                  <a:srgbClr val="FF0000"/>
                </a:solidFill>
              </a:rPr>
              <a:t>Sample only</a:t>
            </a:r>
          </a:p>
        </p:txBody>
      </p:sp>
    </p:spTree>
    <p:extLst>
      <p:ext uri="{BB962C8B-B14F-4D97-AF65-F5344CB8AC3E}">
        <p14:creationId xmlns:p14="http://schemas.microsoft.com/office/powerpoint/2010/main" val="36226660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3FE3-9697-122F-A7F6-270D29C746C2}"/>
              </a:ext>
            </a:extLst>
          </p:cNvPr>
          <p:cNvSpPr>
            <a:spLocks noGrp="1"/>
          </p:cNvSpPr>
          <p:nvPr>
            <p:ph type="title"/>
          </p:nvPr>
        </p:nvSpPr>
        <p:spPr>
          <a:xfrm>
            <a:off x="179797" y="31184"/>
            <a:ext cx="8712968" cy="857250"/>
          </a:xfrm>
        </p:spPr>
        <p:txBody>
          <a:bodyPr/>
          <a:lstStyle/>
          <a:p>
            <a:r>
              <a:rPr lang="en-AU" dirty="0"/>
              <a:t>Authentication</a:t>
            </a:r>
          </a:p>
        </p:txBody>
      </p:sp>
      <p:pic>
        <p:nvPicPr>
          <p:cNvPr id="5" name="Picture 4">
            <a:extLst>
              <a:ext uri="{FF2B5EF4-FFF2-40B4-BE49-F238E27FC236}">
                <a16:creationId xmlns:a16="http://schemas.microsoft.com/office/drawing/2014/main" id="{DE4737CA-93F1-4F75-FE80-F91A796D0421}"/>
              </a:ext>
            </a:extLst>
          </p:cNvPr>
          <p:cNvPicPr>
            <a:picLocks noChangeAspect="1"/>
          </p:cNvPicPr>
          <p:nvPr/>
        </p:nvPicPr>
        <p:blipFill>
          <a:blip r:embed="rId2"/>
          <a:stretch>
            <a:fillRect/>
          </a:stretch>
        </p:blipFill>
        <p:spPr>
          <a:xfrm>
            <a:off x="683568" y="888434"/>
            <a:ext cx="4778249" cy="3388872"/>
          </a:xfrm>
          <a:prstGeom prst="rect">
            <a:avLst/>
          </a:prstGeom>
          <a:ln>
            <a:solidFill>
              <a:schemeClr val="tx1"/>
            </a:solidFill>
          </a:ln>
        </p:spPr>
      </p:pic>
      <p:sp>
        <p:nvSpPr>
          <p:cNvPr id="3" name="TextBox 2">
            <a:extLst>
              <a:ext uri="{FF2B5EF4-FFF2-40B4-BE49-F238E27FC236}">
                <a16:creationId xmlns:a16="http://schemas.microsoft.com/office/drawing/2014/main" id="{948D33E8-E74C-EB21-A9E6-8B946EF95E27}"/>
              </a:ext>
            </a:extLst>
          </p:cNvPr>
          <p:cNvSpPr txBox="1"/>
          <p:nvPr/>
        </p:nvSpPr>
        <p:spPr>
          <a:xfrm rot="19848403">
            <a:off x="1501312" y="2108105"/>
            <a:ext cx="2975333" cy="584775"/>
          </a:xfrm>
          <a:prstGeom prst="rect">
            <a:avLst/>
          </a:prstGeom>
          <a:noFill/>
        </p:spPr>
        <p:txBody>
          <a:bodyPr wrap="square" rtlCol="0">
            <a:spAutoFit/>
          </a:bodyPr>
          <a:lstStyle/>
          <a:p>
            <a:r>
              <a:rPr lang="en-AU" sz="3200" dirty="0">
                <a:solidFill>
                  <a:srgbClr val="FF0000"/>
                </a:solidFill>
              </a:rPr>
              <a:t>Sample only</a:t>
            </a:r>
          </a:p>
        </p:txBody>
      </p:sp>
      <p:sp>
        <p:nvSpPr>
          <p:cNvPr id="4" name="TextBox 3">
            <a:extLst>
              <a:ext uri="{FF2B5EF4-FFF2-40B4-BE49-F238E27FC236}">
                <a16:creationId xmlns:a16="http://schemas.microsoft.com/office/drawing/2014/main" id="{110DD363-6175-279E-9BBF-3C7F815364D2}"/>
              </a:ext>
            </a:extLst>
          </p:cNvPr>
          <p:cNvSpPr txBox="1"/>
          <p:nvPr/>
        </p:nvSpPr>
        <p:spPr>
          <a:xfrm>
            <a:off x="5601297" y="987574"/>
            <a:ext cx="3168352" cy="2677656"/>
          </a:xfrm>
          <a:prstGeom prst="rect">
            <a:avLst/>
          </a:prstGeom>
          <a:noFill/>
        </p:spPr>
        <p:txBody>
          <a:bodyPr wrap="square" rtlCol="0">
            <a:spAutoFit/>
          </a:bodyPr>
          <a:lstStyle/>
          <a:p>
            <a:pPr marL="342900" indent="-342900">
              <a:buFont typeface="Arial" panose="020B0604020202020204" pitchFamily="34" charset="0"/>
              <a:buChar char="•"/>
            </a:pPr>
            <a:r>
              <a:rPr lang="en-AU" dirty="0">
                <a:latin typeface="+mn-lt"/>
              </a:rPr>
              <a:t>Plan observations of student work and keep a record. </a:t>
            </a:r>
          </a:p>
          <a:p>
            <a:pPr marL="342900" indent="-342900">
              <a:buFont typeface="Arial" panose="020B0604020202020204" pitchFamily="34" charset="0"/>
              <a:buChar char="•"/>
            </a:pPr>
            <a:r>
              <a:rPr lang="en-AU" dirty="0">
                <a:latin typeface="+mn-lt"/>
              </a:rPr>
              <a:t>Student and teacher date and sign each Authentication. </a:t>
            </a:r>
          </a:p>
        </p:txBody>
      </p:sp>
    </p:spTree>
    <p:extLst>
      <p:ext uri="{BB962C8B-B14F-4D97-AF65-F5344CB8AC3E}">
        <p14:creationId xmlns:p14="http://schemas.microsoft.com/office/powerpoint/2010/main" val="12648089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2B91-B120-4054-8B56-57313B7B7E6F}"/>
              </a:ext>
            </a:extLst>
          </p:cNvPr>
          <p:cNvSpPr>
            <a:spLocks noGrp="1"/>
          </p:cNvSpPr>
          <p:nvPr>
            <p:ph type="title"/>
          </p:nvPr>
        </p:nvSpPr>
        <p:spPr>
          <a:xfrm>
            <a:off x="107504" y="219447"/>
            <a:ext cx="8712968" cy="857250"/>
          </a:xfrm>
        </p:spPr>
        <p:txBody>
          <a:bodyPr/>
          <a:lstStyle/>
          <a:p>
            <a:r>
              <a:rPr lang="en-AU" dirty="0"/>
              <a:t>Glossary of command terms</a:t>
            </a:r>
            <a:br>
              <a:rPr lang="en-AU" dirty="0"/>
            </a:br>
            <a:r>
              <a:rPr lang="en-AU" sz="1600" b="0" dirty="0">
                <a:solidFill>
                  <a:schemeClr val="tx1"/>
                </a:solidFill>
              </a:rPr>
              <a:t>The same terms are used in SAT criteria</a:t>
            </a:r>
            <a:br>
              <a:rPr lang="en-AU" sz="1600" b="0" dirty="0">
                <a:solidFill>
                  <a:schemeClr val="tx1"/>
                </a:solidFill>
              </a:rPr>
            </a:br>
            <a:r>
              <a:rPr lang="en-AU" sz="1600" b="0" dirty="0">
                <a:solidFill>
                  <a:schemeClr val="tx1"/>
                </a:solidFill>
              </a:rPr>
              <a:t> and descriptors</a:t>
            </a:r>
          </a:p>
        </p:txBody>
      </p:sp>
      <p:pic>
        <p:nvPicPr>
          <p:cNvPr id="5" name="Content Placeholder 4">
            <a:extLst>
              <a:ext uri="{FF2B5EF4-FFF2-40B4-BE49-F238E27FC236}">
                <a16:creationId xmlns:a16="http://schemas.microsoft.com/office/drawing/2014/main" id="{EDDDB989-624E-47CF-8BBE-08828E0F4408}"/>
              </a:ext>
            </a:extLst>
          </p:cNvPr>
          <p:cNvPicPr>
            <a:picLocks noGrp="1" noChangeAspect="1"/>
          </p:cNvPicPr>
          <p:nvPr>
            <p:ph idx="1"/>
          </p:nvPr>
        </p:nvPicPr>
        <p:blipFill>
          <a:blip r:embed="rId2"/>
          <a:stretch>
            <a:fillRect/>
          </a:stretch>
        </p:blipFill>
        <p:spPr>
          <a:xfrm>
            <a:off x="755576" y="1268760"/>
            <a:ext cx="3384004" cy="2971800"/>
          </a:xfrm>
        </p:spPr>
      </p:pic>
      <p:pic>
        <p:nvPicPr>
          <p:cNvPr id="7" name="Picture 6">
            <a:extLst>
              <a:ext uri="{FF2B5EF4-FFF2-40B4-BE49-F238E27FC236}">
                <a16:creationId xmlns:a16="http://schemas.microsoft.com/office/drawing/2014/main" id="{D08B2425-9E77-4D02-97E3-93B340FE4AF3}"/>
              </a:ext>
            </a:extLst>
          </p:cNvPr>
          <p:cNvPicPr>
            <a:picLocks noChangeAspect="1"/>
          </p:cNvPicPr>
          <p:nvPr/>
        </p:nvPicPr>
        <p:blipFill>
          <a:blip r:embed="rId3"/>
          <a:stretch>
            <a:fillRect/>
          </a:stretch>
        </p:blipFill>
        <p:spPr>
          <a:xfrm>
            <a:off x="5076056" y="843558"/>
            <a:ext cx="2742215" cy="3651870"/>
          </a:xfrm>
          <a:prstGeom prst="rect">
            <a:avLst/>
          </a:prstGeom>
        </p:spPr>
      </p:pic>
      <p:sp>
        <p:nvSpPr>
          <p:cNvPr id="9" name="TextBox 8">
            <a:extLst>
              <a:ext uri="{FF2B5EF4-FFF2-40B4-BE49-F238E27FC236}">
                <a16:creationId xmlns:a16="http://schemas.microsoft.com/office/drawing/2014/main" id="{6D4F113D-4669-46E5-9855-9AD6150E3E8F}"/>
              </a:ext>
            </a:extLst>
          </p:cNvPr>
          <p:cNvSpPr txBox="1"/>
          <p:nvPr/>
        </p:nvSpPr>
        <p:spPr>
          <a:xfrm>
            <a:off x="251520" y="4218429"/>
            <a:ext cx="5259362" cy="276999"/>
          </a:xfrm>
          <a:prstGeom prst="rect">
            <a:avLst/>
          </a:prstGeom>
          <a:noFill/>
        </p:spPr>
        <p:txBody>
          <a:bodyPr wrap="square">
            <a:spAutoFit/>
          </a:bodyPr>
          <a:lstStyle/>
          <a:p>
            <a:r>
              <a:rPr lang="en-US" sz="1200" dirty="0">
                <a:solidFill>
                  <a:srgbClr val="0070C0"/>
                </a:solidFill>
                <a:hlinkClick r:id="rId4">
                  <a:extLst>
                    <a:ext uri="{A12FA001-AC4F-418D-AE19-62706E023703}">
                      <ahyp:hlinkClr xmlns:ahyp="http://schemas.microsoft.com/office/drawing/2018/hyperlinkcolor" val="tx"/>
                    </a:ext>
                  </a:extLst>
                </a:hlinkClick>
              </a:rPr>
              <a:t>Pages - Glossary of command terms (eduweb.vic.gov.au)</a:t>
            </a:r>
            <a:endParaRPr lang="en-AU" sz="1200" dirty="0">
              <a:solidFill>
                <a:srgbClr val="0070C0"/>
              </a:solidFill>
            </a:endParaRPr>
          </a:p>
        </p:txBody>
      </p:sp>
    </p:spTree>
    <p:extLst>
      <p:ext uri="{BB962C8B-B14F-4D97-AF65-F5344CB8AC3E}">
        <p14:creationId xmlns:p14="http://schemas.microsoft.com/office/powerpoint/2010/main" val="10188465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299A4B03-951D-1551-7DE6-57CCF1C6641E}"/>
              </a:ext>
            </a:extLst>
          </p:cNvPr>
          <p:cNvSpPr txBox="1"/>
          <p:nvPr/>
        </p:nvSpPr>
        <p:spPr>
          <a:xfrm>
            <a:off x="7206487" y="1203598"/>
            <a:ext cx="1742819" cy="640263"/>
          </a:xfrm>
          <a:prstGeom prst="rect">
            <a:avLst/>
          </a:prstGeom>
          <a:solidFill>
            <a:schemeClr val="accent2">
              <a:alpha val="3098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0"/>
              </a:spcBef>
              <a:spcAft>
                <a:spcPts val="0"/>
              </a:spcAft>
            </a:pPr>
            <a:r>
              <a:rPr lang="en-US" sz="1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High: </a:t>
            </a:r>
            <a:r>
              <a:rPr lang="en-US" sz="1000" b="1" dirty="0">
                <a:effectLst/>
                <a:latin typeface="Arial" panose="020B0604020202020204" pitchFamily="34" charset="0"/>
                <a:ea typeface="Arial" panose="020B0604020202020204" pitchFamily="34" charset="0"/>
                <a:cs typeface="Times New Roman" panose="02020603050405020304" pitchFamily="18" charset="0"/>
              </a:rPr>
              <a:t>Command terms</a:t>
            </a:r>
          </a:p>
          <a:p>
            <a:pPr marL="171450" indent="-171450">
              <a:lnSpc>
                <a:spcPct val="115000"/>
              </a:lnSpc>
              <a:spcBef>
                <a:spcPts val="0"/>
              </a:spcBef>
              <a:spcAft>
                <a:spcPts val="0"/>
              </a:spcAft>
              <a:buFont typeface="Arial" panose="020B0604020202020204" pitchFamily="34" charset="0"/>
              <a:buChar char="•"/>
            </a:pPr>
            <a:r>
              <a:rPr lang="en-US" sz="1000" dirty="0">
                <a:effectLst/>
                <a:latin typeface="Arial" panose="020B0604020202020204" pitchFamily="34" charset="0"/>
                <a:ea typeface="Arial" panose="020B0604020202020204" pitchFamily="34" charset="0"/>
                <a:cs typeface="Times New Roman" panose="02020603050405020304" pitchFamily="18" charset="0"/>
              </a:rPr>
              <a:t>Explore and experiment</a:t>
            </a:r>
          </a:p>
          <a:p>
            <a:pPr marL="171450" indent="-171450">
              <a:lnSpc>
                <a:spcPct val="115000"/>
              </a:lnSpc>
              <a:spcBef>
                <a:spcPts val="0"/>
              </a:spcBef>
              <a:spcAft>
                <a:spcPts val="0"/>
              </a:spcAft>
              <a:buFont typeface="Arial" panose="020B0604020202020204" pitchFamily="34" charset="0"/>
              <a:buChar char="•"/>
            </a:pPr>
            <a:r>
              <a:rPr lang="en-US" sz="1000" dirty="0">
                <a:latin typeface="Arial" panose="020B0604020202020204" pitchFamily="34" charset="0"/>
                <a:ea typeface="Arial" panose="020B0604020202020204" pitchFamily="34" charset="0"/>
                <a:cs typeface="Times New Roman" panose="02020603050405020304" pitchFamily="18" charset="0"/>
              </a:rPr>
              <a:t>Develop</a:t>
            </a:r>
          </a:p>
        </p:txBody>
      </p:sp>
      <p:pic>
        <p:nvPicPr>
          <p:cNvPr id="4" name="Picture 3">
            <a:extLst>
              <a:ext uri="{FF2B5EF4-FFF2-40B4-BE49-F238E27FC236}">
                <a16:creationId xmlns:a16="http://schemas.microsoft.com/office/drawing/2014/main" id="{B067F3F9-4DFE-8210-0767-FC6C0C1C0041}"/>
              </a:ext>
            </a:extLst>
          </p:cNvPr>
          <p:cNvPicPr>
            <a:picLocks noChangeAspect="1"/>
          </p:cNvPicPr>
          <p:nvPr/>
        </p:nvPicPr>
        <p:blipFill rotWithShape="1">
          <a:blip r:embed="rId3"/>
          <a:srcRect t="10636"/>
          <a:stretch/>
        </p:blipFill>
        <p:spPr>
          <a:xfrm>
            <a:off x="1446539" y="843558"/>
            <a:ext cx="5648045" cy="2702668"/>
          </a:xfrm>
          <a:prstGeom prst="rect">
            <a:avLst/>
          </a:prstGeom>
        </p:spPr>
      </p:pic>
      <p:sp>
        <p:nvSpPr>
          <p:cNvPr id="10" name="Text Box 6">
            <a:extLst>
              <a:ext uri="{FF2B5EF4-FFF2-40B4-BE49-F238E27FC236}">
                <a16:creationId xmlns:a16="http://schemas.microsoft.com/office/drawing/2014/main" id="{356D8FD5-1411-9E29-8201-6B74D65835EF}"/>
              </a:ext>
            </a:extLst>
          </p:cNvPr>
          <p:cNvSpPr txBox="1"/>
          <p:nvPr/>
        </p:nvSpPr>
        <p:spPr>
          <a:xfrm>
            <a:off x="2605829" y="3515898"/>
            <a:ext cx="3642588" cy="720080"/>
          </a:xfrm>
          <a:prstGeom prst="rect">
            <a:avLst/>
          </a:prstGeom>
          <a:solidFill>
            <a:schemeClr val="accent6">
              <a:lumMod val="20000"/>
              <a:lumOff val="80000"/>
            </a:schemeClr>
          </a:solidFill>
          <a:ln w="6350">
            <a:solidFill>
              <a:schemeClr val="tx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AU" sz="900" b="1" dirty="0">
                <a:solidFill>
                  <a:srgbClr val="000000"/>
                </a:solidFill>
                <a:effectLst/>
                <a:latin typeface="+mn-lt"/>
                <a:ea typeface="Arial" panose="020B0604020202020204" pitchFamily="34" charset="0"/>
              </a:rPr>
              <a:t>INDICATORS</a:t>
            </a:r>
          </a:p>
          <a:p>
            <a:pPr marL="171450" indent="-171450">
              <a:spcBef>
                <a:spcPts val="0"/>
              </a:spcBef>
              <a:spcAft>
                <a:spcPts val="0"/>
              </a:spcAft>
              <a:buFont typeface="Arial" panose="020B0604020202020204" pitchFamily="34" charset="0"/>
              <a:buChar char="•"/>
            </a:pPr>
            <a:r>
              <a:rPr lang="en-AU" sz="900" dirty="0">
                <a:solidFill>
                  <a:srgbClr val="000000"/>
                </a:solidFill>
                <a:latin typeface="+mn-lt"/>
                <a:ea typeface="Arial" panose="020B0604020202020204" pitchFamily="34" charset="0"/>
              </a:rPr>
              <a:t>Visual language</a:t>
            </a:r>
          </a:p>
          <a:p>
            <a:pPr marL="171450" indent="-171450">
              <a:spcBef>
                <a:spcPts val="0"/>
              </a:spcBef>
              <a:spcAft>
                <a:spcPts val="0"/>
              </a:spcAft>
              <a:buFont typeface="Arial" panose="020B0604020202020204" pitchFamily="34" charset="0"/>
              <a:buChar char="•"/>
            </a:pPr>
            <a:r>
              <a:rPr lang="en-AU" sz="900" dirty="0">
                <a:solidFill>
                  <a:srgbClr val="000000"/>
                </a:solidFill>
                <a:effectLst/>
                <a:latin typeface="+mn-lt"/>
                <a:ea typeface="Arial" panose="020B0604020202020204" pitchFamily="34" charset="0"/>
              </a:rPr>
              <a:t>Communication of ideas or issues</a:t>
            </a:r>
          </a:p>
          <a:p>
            <a:pPr marL="171450" indent="-171450">
              <a:spcBef>
                <a:spcPts val="0"/>
              </a:spcBef>
              <a:spcAft>
                <a:spcPts val="0"/>
              </a:spcAft>
              <a:buFont typeface="Arial" panose="020B0604020202020204" pitchFamily="34" charset="0"/>
              <a:buChar char="•"/>
            </a:pPr>
            <a:r>
              <a:rPr lang="en-AU" sz="900" dirty="0">
                <a:solidFill>
                  <a:srgbClr val="000000"/>
                </a:solidFill>
                <a:latin typeface="+mn-lt"/>
                <a:ea typeface="Arial" panose="020B0604020202020204" pitchFamily="34" charset="0"/>
              </a:rPr>
              <a:t>Exploration of materials, techniques, processes and artforms</a:t>
            </a:r>
            <a:endParaRPr lang="en-AU" sz="900" dirty="0">
              <a:solidFill>
                <a:srgbClr val="000000"/>
              </a:solidFill>
              <a:effectLst/>
              <a:latin typeface="+mn-lt"/>
              <a:ea typeface="Arial" panose="020B0604020202020204" pitchFamily="34" charset="0"/>
            </a:endParaRPr>
          </a:p>
        </p:txBody>
      </p:sp>
      <p:sp>
        <p:nvSpPr>
          <p:cNvPr id="11" name="Text Box 2">
            <a:extLst>
              <a:ext uri="{FF2B5EF4-FFF2-40B4-BE49-F238E27FC236}">
                <a16:creationId xmlns:a16="http://schemas.microsoft.com/office/drawing/2014/main" id="{576E6576-DD23-D9EB-F1A4-D3A008AB542F}"/>
              </a:ext>
            </a:extLst>
          </p:cNvPr>
          <p:cNvSpPr txBox="1"/>
          <p:nvPr/>
        </p:nvSpPr>
        <p:spPr>
          <a:xfrm>
            <a:off x="92877" y="1716730"/>
            <a:ext cx="1310771" cy="1647108"/>
          </a:xfrm>
          <a:prstGeom prst="rect">
            <a:avLst/>
          </a:prstGeom>
          <a:solidFill>
            <a:schemeClr val="accent6">
              <a:lumMod val="20000"/>
              <a:lumOff val="80000"/>
            </a:schemeClr>
          </a:solidFill>
          <a:ln w="6350">
            <a:solidFill>
              <a:schemeClr val="tx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400"/>
              </a:lnSpc>
              <a:spcBef>
                <a:spcPts val="600"/>
              </a:spcBef>
              <a:spcAft>
                <a:spcPts val="600"/>
              </a:spcAft>
            </a:pPr>
            <a:r>
              <a:rPr lang="en-AU" sz="1000" b="1" dirty="0">
                <a:solidFill>
                  <a:srgbClr val="000000"/>
                </a:solidFill>
                <a:effectLst/>
                <a:latin typeface="+mn-lt"/>
                <a:ea typeface="Arial" panose="020B0604020202020204" pitchFamily="34" charset="0"/>
              </a:rPr>
              <a:t>Criterion 2:</a:t>
            </a:r>
          </a:p>
          <a:p>
            <a:pPr marL="171450" indent="-171450">
              <a:spcBef>
                <a:spcPts val="0"/>
              </a:spcBef>
              <a:spcAft>
                <a:spcPts val="0"/>
              </a:spcAft>
              <a:buFont typeface="Arial" panose="020B0604020202020204" pitchFamily="34" charset="0"/>
              <a:buChar char="•"/>
            </a:pPr>
            <a:r>
              <a:rPr lang="en-AU" sz="1000" dirty="0">
                <a:solidFill>
                  <a:srgbClr val="000000"/>
                </a:solidFill>
                <a:latin typeface="+mn-lt"/>
                <a:ea typeface="Arial" panose="020B0604020202020204" pitchFamily="34" charset="0"/>
              </a:rPr>
              <a:t>Explore</a:t>
            </a:r>
          </a:p>
          <a:p>
            <a:pPr marL="171450" indent="-171450">
              <a:spcBef>
                <a:spcPts val="0"/>
              </a:spcBef>
              <a:spcAft>
                <a:spcPts val="0"/>
              </a:spcAft>
              <a:buFont typeface="Arial" panose="020B0604020202020204" pitchFamily="34" charset="0"/>
              <a:buChar char="•"/>
            </a:pPr>
            <a:r>
              <a:rPr lang="en-AU" sz="1000" dirty="0">
                <a:solidFill>
                  <a:srgbClr val="000000"/>
                </a:solidFill>
                <a:latin typeface="+mn-lt"/>
                <a:ea typeface="Arial" panose="020B0604020202020204" pitchFamily="34" charset="0"/>
              </a:rPr>
              <a:t>Develop</a:t>
            </a:r>
          </a:p>
          <a:p>
            <a:pPr marL="171450" indent="-171450">
              <a:spcBef>
                <a:spcPts val="0"/>
              </a:spcBef>
              <a:spcAft>
                <a:spcPts val="0"/>
              </a:spcAft>
              <a:buFont typeface="Arial" panose="020B0604020202020204" pitchFamily="34" charset="0"/>
              <a:buChar char="•"/>
            </a:pPr>
            <a:r>
              <a:rPr lang="en-AU" sz="1000" dirty="0">
                <a:solidFill>
                  <a:srgbClr val="000000"/>
                </a:solidFill>
                <a:latin typeface="+mn-lt"/>
                <a:ea typeface="Arial" panose="020B0604020202020204" pitchFamily="34" charset="0"/>
              </a:rPr>
              <a:t>Materials, techniques and processes</a:t>
            </a:r>
          </a:p>
          <a:p>
            <a:pPr marL="171450" indent="-171450">
              <a:spcBef>
                <a:spcPts val="0"/>
              </a:spcBef>
              <a:spcAft>
                <a:spcPts val="0"/>
              </a:spcAft>
              <a:buFont typeface="Arial" panose="020B0604020202020204" pitchFamily="34" charset="0"/>
              <a:buChar char="•"/>
            </a:pPr>
            <a:r>
              <a:rPr lang="en-AU" sz="1000" dirty="0">
                <a:solidFill>
                  <a:srgbClr val="000000"/>
                </a:solidFill>
                <a:latin typeface="+mn-lt"/>
                <a:ea typeface="Arial" panose="020B0604020202020204" pitchFamily="34" charset="0"/>
              </a:rPr>
              <a:t>Creative Practice</a:t>
            </a:r>
          </a:p>
          <a:p>
            <a:pPr marL="171450" indent="-171450">
              <a:spcBef>
                <a:spcPts val="0"/>
              </a:spcBef>
              <a:spcAft>
                <a:spcPts val="0"/>
              </a:spcAft>
              <a:buFont typeface="Arial" panose="020B0604020202020204" pitchFamily="34" charset="0"/>
              <a:buChar char="•"/>
            </a:pPr>
            <a:r>
              <a:rPr lang="en-AU" sz="1000" dirty="0">
                <a:solidFill>
                  <a:srgbClr val="000000"/>
                </a:solidFill>
                <a:latin typeface="+mn-lt"/>
                <a:ea typeface="Arial" panose="020B0604020202020204" pitchFamily="34" charset="0"/>
              </a:rPr>
              <a:t>Visual language</a:t>
            </a:r>
          </a:p>
        </p:txBody>
      </p:sp>
      <p:sp>
        <p:nvSpPr>
          <p:cNvPr id="2" name="Title 1">
            <a:extLst>
              <a:ext uri="{FF2B5EF4-FFF2-40B4-BE49-F238E27FC236}">
                <a16:creationId xmlns:a16="http://schemas.microsoft.com/office/drawing/2014/main" id="{D11738F5-5599-9EB6-0F5C-D976C792F2B0}"/>
              </a:ext>
            </a:extLst>
          </p:cNvPr>
          <p:cNvSpPr>
            <a:spLocks noGrp="1"/>
          </p:cNvSpPr>
          <p:nvPr>
            <p:ph type="title"/>
          </p:nvPr>
        </p:nvSpPr>
        <p:spPr>
          <a:xfrm>
            <a:off x="403022" y="-2416"/>
            <a:ext cx="8712968" cy="857250"/>
          </a:xfrm>
        </p:spPr>
        <p:txBody>
          <a:bodyPr/>
          <a:lstStyle/>
          <a:p>
            <a:r>
              <a:rPr lang="en-AU" dirty="0"/>
              <a:t>Assessment Criteria example</a:t>
            </a:r>
          </a:p>
        </p:txBody>
      </p:sp>
      <p:sp>
        <p:nvSpPr>
          <p:cNvPr id="3" name="TextBox 2">
            <a:extLst>
              <a:ext uri="{FF2B5EF4-FFF2-40B4-BE49-F238E27FC236}">
                <a16:creationId xmlns:a16="http://schemas.microsoft.com/office/drawing/2014/main" id="{72B7D86E-7C18-4621-5FF8-6AA5C4187B46}"/>
              </a:ext>
            </a:extLst>
          </p:cNvPr>
          <p:cNvSpPr txBox="1"/>
          <p:nvPr/>
        </p:nvSpPr>
        <p:spPr>
          <a:xfrm rot="19848403">
            <a:off x="3284354" y="1711108"/>
            <a:ext cx="2575293" cy="584775"/>
          </a:xfrm>
          <a:prstGeom prst="rect">
            <a:avLst/>
          </a:prstGeom>
          <a:noFill/>
        </p:spPr>
        <p:txBody>
          <a:bodyPr wrap="square" rtlCol="0">
            <a:spAutoFit/>
          </a:bodyPr>
          <a:lstStyle/>
          <a:p>
            <a:r>
              <a:rPr lang="en-AU" sz="3200" dirty="0">
                <a:solidFill>
                  <a:srgbClr val="FF0000"/>
                </a:solidFill>
                <a:latin typeface="+mj-lt"/>
              </a:rPr>
              <a:t>Sample only</a:t>
            </a:r>
          </a:p>
        </p:txBody>
      </p:sp>
      <p:sp>
        <p:nvSpPr>
          <p:cNvPr id="9" name="Text Box 11">
            <a:extLst>
              <a:ext uri="{FF2B5EF4-FFF2-40B4-BE49-F238E27FC236}">
                <a16:creationId xmlns:a16="http://schemas.microsoft.com/office/drawing/2014/main" id="{28D9DF2A-AFA2-304E-35AF-7DDFEC4E43E9}"/>
              </a:ext>
            </a:extLst>
          </p:cNvPr>
          <p:cNvSpPr txBox="1"/>
          <p:nvPr/>
        </p:nvSpPr>
        <p:spPr>
          <a:xfrm>
            <a:off x="7094584" y="2025038"/>
            <a:ext cx="2016224" cy="857251"/>
          </a:xfrm>
          <a:prstGeom prst="rect">
            <a:avLst/>
          </a:prstGeom>
          <a:solidFill>
            <a:schemeClr val="accent2">
              <a:alpha val="3098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Very High: </a:t>
            </a:r>
            <a:r>
              <a:rPr lang="en-US" sz="1000" b="1" dirty="0">
                <a:effectLst/>
                <a:latin typeface="Arial" panose="020B0604020202020204" pitchFamily="34" charset="0"/>
                <a:ea typeface="Arial" panose="020B0604020202020204" pitchFamily="34" charset="0"/>
                <a:cs typeface="Times New Roman" panose="02020603050405020304" pitchFamily="18" charset="0"/>
              </a:rPr>
              <a:t>Command terms</a:t>
            </a:r>
          </a:p>
          <a:p>
            <a:pPr>
              <a:spcAft>
                <a:spcPts val="0"/>
              </a:spcAft>
            </a:pPr>
            <a:endParaRPr lang="en-US" sz="1000" b="1" dirty="0">
              <a:effectLst/>
              <a:latin typeface="Arial" panose="020B0604020202020204" pitchFamily="34" charset="0"/>
              <a:ea typeface="Arial" panose="020B060402020202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US" sz="1000" dirty="0">
                <a:effectLst/>
                <a:latin typeface="Arial" panose="020B0604020202020204" pitchFamily="34" charset="0"/>
                <a:ea typeface="Arial" panose="020B0604020202020204" pitchFamily="34" charset="0"/>
                <a:cs typeface="Times New Roman" panose="02020603050405020304" pitchFamily="18" charset="0"/>
              </a:rPr>
              <a:t>Explores and </a:t>
            </a:r>
            <a:r>
              <a:rPr lang="en-US" sz="1000" dirty="0">
                <a:latin typeface="Arial" panose="020B0604020202020204" pitchFamily="34" charset="0"/>
                <a:ea typeface="Arial" panose="020B0604020202020204" pitchFamily="34" charset="0"/>
                <a:cs typeface="Times New Roman" panose="02020603050405020304" pitchFamily="18" charset="0"/>
              </a:rPr>
              <a:t>refines</a:t>
            </a:r>
            <a:endParaRPr lang="en-US" sz="1000" dirty="0">
              <a:effectLst/>
              <a:latin typeface="Arial" panose="020B0604020202020204" pitchFamily="34" charset="0"/>
              <a:ea typeface="Arial" panose="020B060402020202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US" sz="1000" dirty="0">
                <a:effectLst/>
                <a:latin typeface="Arial" panose="020B0604020202020204" pitchFamily="34" charset="0"/>
                <a:ea typeface="Arial" panose="020B0604020202020204" pitchFamily="34" charset="0"/>
                <a:cs typeface="Times New Roman" panose="02020603050405020304" pitchFamily="18" charset="0"/>
              </a:rPr>
              <a:t>Specific ideas and issues</a:t>
            </a:r>
          </a:p>
          <a:p>
            <a:pPr>
              <a:spcAft>
                <a:spcPts val="0"/>
              </a:spcAft>
            </a:pPr>
            <a:endParaRPr lang="en-AU" sz="1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572815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FA66-6674-F710-318B-007F3D4CB66E}"/>
              </a:ext>
            </a:extLst>
          </p:cNvPr>
          <p:cNvSpPr>
            <a:spLocks noGrp="1"/>
          </p:cNvSpPr>
          <p:nvPr>
            <p:ph type="title"/>
          </p:nvPr>
        </p:nvSpPr>
        <p:spPr>
          <a:xfrm>
            <a:off x="215516" y="226346"/>
            <a:ext cx="8712968" cy="857250"/>
          </a:xfrm>
        </p:spPr>
        <p:txBody>
          <a:bodyPr/>
          <a:lstStyle/>
          <a:p>
            <a:r>
              <a:rPr lang="en-AU" dirty="0"/>
              <a:t>Assessment Sheet </a:t>
            </a:r>
            <a:br>
              <a:rPr lang="en-AU" dirty="0"/>
            </a:br>
            <a:endParaRPr lang="en-AU" dirty="0"/>
          </a:p>
        </p:txBody>
      </p:sp>
      <p:pic>
        <p:nvPicPr>
          <p:cNvPr id="4" name="Picture 3">
            <a:extLst>
              <a:ext uri="{FF2B5EF4-FFF2-40B4-BE49-F238E27FC236}">
                <a16:creationId xmlns:a16="http://schemas.microsoft.com/office/drawing/2014/main" id="{2FBB2C86-8533-B4AC-0887-684CD250115F}"/>
              </a:ext>
            </a:extLst>
          </p:cNvPr>
          <p:cNvPicPr>
            <a:picLocks noChangeAspect="1"/>
          </p:cNvPicPr>
          <p:nvPr/>
        </p:nvPicPr>
        <p:blipFill>
          <a:blip r:embed="rId2"/>
          <a:stretch>
            <a:fillRect/>
          </a:stretch>
        </p:blipFill>
        <p:spPr>
          <a:xfrm>
            <a:off x="1835696" y="861683"/>
            <a:ext cx="5198009" cy="3626846"/>
          </a:xfrm>
          <a:prstGeom prst="rect">
            <a:avLst/>
          </a:prstGeom>
          <a:ln>
            <a:solidFill>
              <a:schemeClr val="tx1"/>
            </a:solidFill>
          </a:ln>
        </p:spPr>
      </p:pic>
      <p:sp>
        <p:nvSpPr>
          <p:cNvPr id="3" name="TextBox 2">
            <a:extLst>
              <a:ext uri="{FF2B5EF4-FFF2-40B4-BE49-F238E27FC236}">
                <a16:creationId xmlns:a16="http://schemas.microsoft.com/office/drawing/2014/main" id="{5C336DA4-6E25-6678-50E1-B6E3F1781FDD}"/>
              </a:ext>
            </a:extLst>
          </p:cNvPr>
          <p:cNvSpPr txBox="1"/>
          <p:nvPr/>
        </p:nvSpPr>
        <p:spPr>
          <a:xfrm rot="19848403">
            <a:off x="2947033" y="2108104"/>
            <a:ext cx="2975333" cy="584775"/>
          </a:xfrm>
          <a:prstGeom prst="rect">
            <a:avLst/>
          </a:prstGeom>
          <a:noFill/>
        </p:spPr>
        <p:txBody>
          <a:bodyPr wrap="square" rtlCol="0">
            <a:spAutoFit/>
          </a:bodyPr>
          <a:lstStyle/>
          <a:p>
            <a:r>
              <a:rPr lang="en-AU" sz="3200" dirty="0">
                <a:solidFill>
                  <a:srgbClr val="FF0000"/>
                </a:solidFill>
              </a:rPr>
              <a:t>Sample only</a:t>
            </a:r>
          </a:p>
        </p:txBody>
      </p:sp>
    </p:spTree>
    <p:extLst>
      <p:ext uri="{BB962C8B-B14F-4D97-AF65-F5344CB8AC3E}">
        <p14:creationId xmlns:p14="http://schemas.microsoft.com/office/powerpoint/2010/main" val="16028986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33EC-5041-2F9E-F3ED-4C0862B3F5B8}"/>
              </a:ext>
            </a:extLst>
          </p:cNvPr>
          <p:cNvSpPr>
            <a:spLocks noGrp="1"/>
          </p:cNvSpPr>
          <p:nvPr>
            <p:ph type="title"/>
          </p:nvPr>
        </p:nvSpPr>
        <p:spPr>
          <a:xfrm>
            <a:off x="197768" y="164585"/>
            <a:ext cx="8748464" cy="857250"/>
          </a:xfrm>
        </p:spPr>
        <p:txBody>
          <a:bodyPr/>
          <a:lstStyle/>
          <a:p>
            <a:r>
              <a:rPr lang="en-AU" sz="2800" dirty="0"/>
              <a:t>Administration information: Unit 3 Outcome 1</a:t>
            </a:r>
            <a:br>
              <a:rPr lang="en-AU" sz="2800" dirty="0"/>
            </a:br>
            <a:r>
              <a:rPr lang="en-AU" sz="2800" dirty="0"/>
              <a:t>Scope and Nature of task</a:t>
            </a:r>
          </a:p>
        </p:txBody>
      </p:sp>
      <p:sp>
        <p:nvSpPr>
          <p:cNvPr id="8" name="TextBox 7">
            <a:extLst>
              <a:ext uri="{FF2B5EF4-FFF2-40B4-BE49-F238E27FC236}">
                <a16:creationId xmlns:a16="http://schemas.microsoft.com/office/drawing/2014/main" id="{E75A3EB4-1442-585F-57C7-E6E38845B885}"/>
              </a:ext>
            </a:extLst>
          </p:cNvPr>
          <p:cNvSpPr txBox="1"/>
          <p:nvPr/>
        </p:nvSpPr>
        <p:spPr>
          <a:xfrm>
            <a:off x="4938011" y="1166977"/>
            <a:ext cx="1872208" cy="646331"/>
          </a:xfrm>
          <a:prstGeom prst="rect">
            <a:avLst/>
          </a:prstGeom>
          <a:solidFill>
            <a:schemeClr val="accent6">
              <a:lumMod val="20000"/>
              <a:lumOff val="80000"/>
            </a:schemeClr>
          </a:solidFill>
        </p:spPr>
        <p:txBody>
          <a:bodyPr wrap="square" rtlCol="0">
            <a:spAutoFit/>
          </a:bodyPr>
          <a:lstStyle/>
          <a:p>
            <a:r>
              <a:rPr lang="en-AU" sz="1800" dirty="0">
                <a:latin typeface="+mn-lt"/>
              </a:rPr>
              <a:t>Describes the task</a:t>
            </a:r>
          </a:p>
        </p:txBody>
      </p:sp>
      <p:sp>
        <p:nvSpPr>
          <p:cNvPr id="9" name="TextBox 8">
            <a:extLst>
              <a:ext uri="{FF2B5EF4-FFF2-40B4-BE49-F238E27FC236}">
                <a16:creationId xmlns:a16="http://schemas.microsoft.com/office/drawing/2014/main" id="{99B09519-C159-9AD5-A51E-55B4C87DE48B}"/>
              </a:ext>
            </a:extLst>
          </p:cNvPr>
          <p:cNvSpPr txBox="1"/>
          <p:nvPr/>
        </p:nvSpPr>
        <p:spPr>
          <a:xfrm>
            <a:off x="2843808" y="2859782"/>
            <a:ext cx="2016224" cy="1323439"/>
          </a:xfrm>
          <a:prstGeom prst="rect">
            <a:avLst/>
          </a:prstGeom>
          <a:solidFill>
            <a:schemeClr val="accent6">
              <a:lumMod val="20000"/>
              <a:lumOff val="80000"/>
            </a:schemeClr>
          </a:solidFill>
        </p:spPr>
        <p:txBody>
          <a:bodyPr wrap="square" rtlCol="0">
            <a:spAutoFit/>
          </a:bodyPr>
          <a:lstStyle/>
          <a:p>
            <a:r>
              <a:rPr lang="en-AU" sz="2000" dirty="0">
                <a:latin typeface="+mn-lt"/>
              </a:rPr>
              <a:t>Describes the scope of assessment for the task</a:t>
            </a:r>
          </a:p>
        </p:txBody>
      </p:sp>
      <p:pic>
        <p:nvPicPr>
          <p:cNvPr id="5" name="Picture 4">
            <a:extLst>
              <a:ext uri="{FF2B5EF4-FFF2-40B4-BE49-F238E27FC236}">
                <a16:creationId xmlns:a16="http://schemas.microsoft.com/office/drawing/2014/main" id="{56D0A5BE-58D8-3BE3-2807-B5C7DF918A62}"/>
              </a:ext>
            </a:extLst>
          </p:cNvPr>
          <p:cNvPicPr>
            <a:picLocks noChangeAspect="1"/>
          </p:cNvPicPr>
          <p:nvPr/>
        </p:nvPicPr>
        <p:blipFill>
          <a:blip r:embed="rId2"/>
          <a:stretch>
            <a:fillRect/>
          </a:stretch>
        </p:blipFill>
        <p:spPr>
          <a:xfrm>
            <a:off x="328256" y="1166977"/>
            <a:ext cx="4496427" cy="1486107"/>
          </a:xfrm>
          <a:prstGeom prst="rect">
            <a:avLst/>
          </a:prstGeom>
          <a:ln>
            <a:solidFill>
              <a:schemeClr val="tx1"/>
            </a:solidFill>
          </a:ln>
        </p:spPr>
      </p:pic>
      <p:sp>
        <p:nvSpPr>
          <p:cNvPr id="6" name="TextBox 5">
            <a:extLst>
              <a:ext uri="{FF2B5EF4-FFF2-40B4-BE49-F238E27FC236}">
                <a16:creationId xmlns:a16="http://schemas.microsoft.com/office/drawing/2014/main" id="{5CF4E283-9CCE-F74F-9C33-8B9466C4EEDA}"/>
              </a:ext>
            </a:extLst>
          </p:cNvPr>
          <p:cNvSpPr txBox="1"/>
          <p:nvPr/>
        </p:nvSpPr>
        <p:spPr>
          <a:xfrm>
            <a:off x="5046023" y="2859782"/>
            <a:ext cx="3528392" cy="1200329"/>
          </a:xfrm>
          <a:prstGeom prst="rect">
            <a:avLst/>
          </a:prstGeom>
          <a:noFill/>
          <a:ln>
            <a:solidFill>
              <a:schemeClr val="tx1"/>
            </a:solidFill>
          </a:ln>
        </p:spPr>
        <p:txBody>
          <a:bodyPr wrap="square" rtlCol="0">
            <a:spAutoFit/>
          </a:bodyPr>
          <a:lstStyle/>
          <a:p>
            <a:r>
              <a:rPr lang="en-AU" sz="1800" dirty="0">
                <a:solidFill>
                  <a:schemeClr val="accent1"/>
                </a:solidFill>
                <a:latin typeface="+mn-lt"/>
              </a:rPr>
              <a:t>Scope of task</a:t>
            </a:r>
          </a:p>
          <a:p>
            <a:r>
              <a:rPr lang="en-AU" sz="1800" dirty="0">
                <a:latin typeface="+mn-lt"/>
              </a:rPr>
              <a:t>Research, Exploration, Documentation, Resolution and presentation, critique</a:t>
            </a:r>
          </a:p>
        </p:txBody>
      </p:sp>
      <p:sp>
        <p:nvSpPr>
          <p:cNvPr id="4" name="TextBox 3">
            <a:extLst>
              <a:ext uri="{FF2B5EF4-FFF2-40B4-BE49-F238E27FC236}">
                <a16:creationId xmlns:a16="http://schemas.microsoft.com/office/drawing/2014/main" id="{D2F9368F-FD36-B4E3-1D61-D8A7D69059EB}"/>
              </a:ext>
            </a:extLst>
          </p:cNvPr>
          <p:cNvSpPr txBox="1"/>
          <p:nvPr/>
        </p:nvSpPr>
        <p:spPr>
          <a:xfrm>
            <a:off x="107504" y="4221163"/>
            <a:ext cx="6876764" cy="253916"/>
          </a:xfrm>
          <a:prstGeom prst="rect">
            <a:avLst/>
          </a:prstGeom>
          <a:noFill/>
        </p:spPr>
        <p:txBody>
          <a:bodyPr wrap="square" rtlCol="0">
            <a:spAutoFit/>
          </a:bodyPr>
          <a:lstStyle/>
          <a:p>
            <a:r>
              <a:rPr lang="en-AU" sz="1050" dirty="0">
                <a:latin typeface="+mn-lt"/>
              </a:rPr>
              <a:t>Source: VCE Art Creative Practice: Administrative Information for School-based assessment</a:t>
            </a:r>
          </a:p>
        </p:txBody>
      </p:sp>
    </p:spTree>
    <p:extLst>
      <p:ext uri="{BB962C8B-B14F-4D97-AF65-F5344CB8AC3E}">
        <p14:creationId xmlns:p14="http://schemas.microsoft.com/office/powerpoint/2010/main" val="9824523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E1DE-2CBF-4C2D-8D34-084F94A573CD}"/>
              </a:ext>
            </a:extLst>
          </p:cNvPr>
          <p:cNvSpPr>
            <a:spLocks noGrp="1"/>
          </p:cNvSpPr>
          <p:nvPr>
            <p:ph type="title"/>
          </p:nvPr>
        </p:nvSpPr>
        <p:spPr>
          <a:xfrm>
            <a:off x="179512" y="195486"/>
            <a:ext cx="8712968" cy="857250"/>
          </a:xfrm>
        </p:spPr>
        <p:txBody>
          <a:bodyPr/>
          <a:lstStyle/>
          <a:p>
            <a:r>
              <a:rPr lang="en-AU" dirty="0"/>
              <a:t>Unit 3 Outcome 1 task</a:t>
            </a:r>
          </a:p>
        </p:txBody>
      </p:sp>
      <p:graphicFrame>
        <p:nvGraphicFramePr>
          <p:cNvPr id="7" name="Diagram 6">
            <a:extLst>
              <a:ext uri="{FF2B5EF4-FFF2-40B4-BE49-F238E27FC236}">
                <a16:creationId xmlns:a16="http://schemas.microsoft.com/office/drawing/2014/main" id="{4EE971C4-7417-ACC9-0E77-FC50627AAFB5}"/>
              </a:ext>
            </a:extLst>
          </p:cNvPr>
          <p:cNvGraphicFramePr/>
          <p:nvPr/>
        </p:nvGraphicFramePr>
        <p:xfrm>
          <a:off x="3472379" y="1233022"/>
          <a:ext cx="5420101"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F46E9AC-A541-7818-F889-6932BE4EC632}"/>
              </a:ext>
            </a:extLst>
          </p:cNvPr>
          <p:cNvSpPr txBox="1"/>
          <p:nvPr/>
        </p:nvSpPr>
        <p:spPr>
          <a:xfrm>
            <a:off x="199501" y="1232922"/>
            <a:ext cx="3168352" cy="2862322"/>
          </a:xfrm>
          <a:prstGeom prst="rect">
            <a:avLst/>
          </a:prstGeom>
          <a:noFill/>
        </p:spPr>
        <p:txBody>
          <a:bodyPr wrap="square" rtlCol="0">
            <a:spAutoFit/>
          </a:bodyPr>
          <a:lstStyle/>
          <a:p>
            <a:r>
              <a:rPr lang="en-US" sz="1800" dirty="0">
                <a:solidFill>
                  <a:srgbClr val="000000"/>
                </a:solidFill>
                <a:effectLst/>
                <a:latin typeface="Arial" panose="020B0604020202020204" pitchFamily="34" charset="0"/>
                <a:ea typeface="Arial" panose="020B0604020202020204" pitchFamily="34" charset="0"/>
              </a:rPr>
              <a:t>On completion of this unit the student should be able to </a:t>
            </a:r>
            <a:r>
              <a:rPr lang="en-US" sz="1800" b="1" dirty="0">
                <a:solidFill>
                  <a:schemeClr val="accent1"/>
                </a:solidFill>
                <a:effectLst/>
                <a:latin typeface="Arial" panose="020B0604020202020204" pitchFamily="34" charset="0"/>
                <a:ea typeface="Arial" panose="020B0604020202020204" pitchFamily="34" charset="0"/>
              </a:rPr>
              <a:t>develop personal ideas </a:t>
            </a:r>
            <a:r>
              <a:rPr lang="en-US" sz="1800" dirty="0">
                <a:solidFill>
                  <a:srgbClr val="000000"/>
                </a:solidFill>
                <a:effectLst/>
                <a:latin typeface="Arial" panose="020B0604020202020204" pitchFamily="34" charset="0"/>
                <a:ea typeface="Arial" panose="020B0604020202020204" pitchFamily="34" charset="0"/>
              </a:rPr>
              <a:t>using </a:t>
            </a:r>
            <a:r>
              <a:rPr lang="en-US" sz="1800" b="1" dirty="0">
                <a:solidFill>
                  <a:schemeClr val="accent1"/>
                </a:solidFill>
                <a:effectLst/>
                <a:latin typeface="Arial" panose="020B0604020202020204" pitchFamily="34" charset="0"/>
                <a:ea typeface="Arial" panose="020B0604020202020204" pitchFamily="34" charset="0"/>
              </a:rPr>
              <a:t>research that examines one artwork and the practice of an artist and</a:t>
            </a:r>
            <a:r>
              <a:rPr lang="en-US" sz="1800" dirty="0">
                <a:solidFill>
                  <a:srgbClr val="000000"/>
                </a:solidFill>
                <a:effectLst/>
                <a:latin typeface="Arial" panose="020B0604020202020204" pitchFamily="34" charset="0"/>
                <a:ea typeface="Arial" panose="020B0604020202020204" pitchFamily="34" charset="0"/>
              </a:rPr>
              <a:t> </a:t>
            </a:r>
            <a:r>
              <a:rPr lang="en-US" sz="1800" b="1" dirty="0">
                <a:solidFill>
                  <a:schemeClr val="accent1"/>
                </a:solidFill>
                <a:effectLst/>
                <a:latin typeface="Arial" panose="020B0604020202020204" pitchFamily="34" charset="0"/>
                <a:ea typeface="Arial" panose="020B0604020202020204" pitchFamily="34" charset="0"/>
              </a:rPr>
              <a:t>produce at least one finished artwork </a:t>
            </a:r>
            <a:r>
              <a:rPr lang="en-US" sz="1800" dirty="0">
                <a:solidFill>
                  <a:srgbClr val="000000"/>
                </a:solidFill>
                <a:effectLst/>
                <a:latin typeface="Arial" panose="020B0604020202020204" pitchFamily="34" charset="0"/>
                <a:ea typeface="Arial" panose="020B0604020202020204" pitchFamily="34" charset="0"/>
              </a:rPr>
              <a:t>using the Creative Practice.</a:t>
            </a:r>
            <a:endParaRPr lang="en-AU" sz="1800" dirty="0">
              <a:solidFill>
                <a:srgbClr val="000000"/>
              </a:solidFill>
              <a:effectLst/>
              <a:latin typeface="Arial" panose="020B0604020202020204" pitchFamily="34" charset="0"/>
              <a:ea typeface="Arial" panose="020B0604020202020204" pitchFamily="34" charset="0"/>
            </a:endParaRPr>
          </a:p>
          <a:p>
            <a:r>
              <a:rPr lang="en-AU" sz="1800" dirty="0">
                <a:solidFill>
                  <a:srgbClr val="000000"/>
                </a:solidFill>
                <a:effectLst/>
                <a:latin typeface="Arial" panose="020B0604020202020204" pitchFamily="34" charset="0"/>
                <a:ea typeface="Arial" panose="020B0604020202020204" pitchFamily="34" charset="0"/>
              </a:rPr>
              <a:t> </a:t>
            </a:r>
            <a:endParaRPr lang="en-AU" dirty="0"/>
          </a:p>
        </p:txBody>
      </p:sp>
    </p:spTree>
    <p:extLst>
      <p:ext uri="{BB962C8B-B14F-4D97-AF65-F5344CB8AC3E}">
        <p14:creationId xmlns:p14="http://schemas.microsoft.com/office/powerpoint/2010/main" val="386691637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9D5D71A-A194-8AF5-6148-BFE7FC6B8674}"/>
              </a:ext>
            </a:extLst>
          </p:cNvPr>
          <p:cNvGraphicFramePr>
            <a:graphicFrameLocks noGrp="1"/>
          </p:cNvGraphicFramePr>
          <p:nvPr>
            <p:ph idx="1"/>
            <p:extLst>
              <p:ext uri="{D42A27DB-BD31-4B8C-83A1-F6EECF244321}">
                <p14:modId xmlns:p14="http://schemas.microsoft.com/office/powerpoint/2010/main" val="2096545030"/>
              </p:ext>
            </p:extLst>
          </p:nvPr>
        </p:nvGraphicFramePr>
        <p:xfrm>
          <a:off x="215106" y="267494"/>
          <a:ext cx="8713788" cy="3810000"/>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53798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1: Investigation and presentation - Resolution, presentation and critique</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680836">
                <a:tc>
                  <a:txBody>
                    <a:bodyPr/>
                    <a:lstStyle/>
                    <a:p>
                      <a:r>
                        <a:rPr lang="en-AU" b="1" dirty="0"/>
                        <a:t>Outcome 1</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1400" kern="1200" dirty="0">
                          <a:solidFill>
                            <a:schemeClr val="dk1"/>
                          </a:solidFill>
                          <a:effectLst/>
                          <a:latin typeface="+mn-lt"/>
                          <a:ea typeface="+mn-ea"/>
                          <a:cs typeface="+mn-cs"/>
                        </a:rPr>
                        <a:t>On completion of this unit the student should be able to develop personal ideas using research that examines one artwork and the practice of an artist and produce at least one finished artwork using the Creative Practice.</a:t>
                      </a:r>
                    </a:p>
                  </a:txBody>
                  <a:tcPr/>
                </a:tc>
                <a:extLst>
                  <a:ext uri="{0D108BD9-81ED-4DB2-BD59-A6C34878D82A}">
                    <a16:rowId xmlns:a16="http://schemas.microsoft.com/office/drawing/2014/main" val="1577447254"/>
                  </a:ext>
                </a:extLst>
              </a:tr>
              <a:tr h="1877520">
                <a:tc>
                  <a:txBody>
                    <a:bodyPr/>
                    <a:lstStyle/>
                    <a:p>
                      <a:r>
                        <a:rPr lang="en-AU" b="1" dirty="0"/>
                        <a:t>Key Knowledge</a:t>
                      </a:r>
                    </a:p>
                  </a:txBody>
                  <a:tcPr/>
                </a:tc>
                <a:tc>
                  <a:txBody>
                    <a:bodyPr/>
                    <a:lstStyle/>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ideas and related issues explored by artists in their artworks</a:t>
                      </a:r>
                    </a:p>
                    <a:p>
                      <a:pPr marL="285750" lvl="0" indent="-285750">
                        <a:buFont typeface="Arial" panose="020B0604020202020204" pitchFamily="34" charset="0"/>
                        <a:buChar char="•"/>
                      </a:pPr>
                      <a:r>
                        <a:rPr lang="en-AU" sz="1400" kern="1200" dirty="0">
                          <a:solidFill>
                            <a:schemeClr val="dk1"/>
                          </a:solidFill>
                          <a:effectLst/>
                          <a:latin typeface="+mn-lt"/>
                          <a:ea typeface="+mn-ea"/>
                          <a:cs typeface="+mn-cs"/>
                        </a:rPr>
                        <a:t>the use of selected </a:t>
                      </a:r>
                      <a:r>
                        <a:rPr lang="en-AU" sz="1400" b="1" kern="1200" dirty="0">
                          <a:solidFill>
                            <a:schemeClr val="accent6">
                              <a:lumMod val="50000"/>
                            </a:schemeClr>
                          </a:solidFill>
                          <a:effectLst/>
                          <a:latin typeface="+mn-lt"/>
                          <a:ea typeface="+mn-ea"/>
                          <a:cs typeface="+mn-cs"/>
                        </a:rPr>
                        <a:t>materials, techniques, processes and art forms</a:t>
                      </a:r>
                      <a:r>
                        <a:rPr lang="en-AU" sz="1400" kern="1200" dirty="0">
                          <a:solidFill>
                            <a:schemeClr val="dk1"/>
                          </a:solidFill>
                          <a:effectLst/>
                          <a:latin typeface="+mn-lt"/>
                          <a:ea typeface="+mn-ea"/>
                          <a:cs typeface="+mn-cs"/>
                        </a:rPr>
                        <a:t> throughout the Creative Practice</a:t>
                      </a:r>
                    </a:p>
                    <a:p>
                      <a:pPr marL="285750" lvl="0" indent="-285750">
                        <a:buFont typeface="Arial" panose="020B0604020202020204" pitchFamily="34" charset="0"/>
                        <a:buChar char="•"/>
                      </a:pPr>
                      <a:r>
                        <a:rPr lang="en-AU" sz="1400" kern="1200" dirty="0">
                          <a:solidFill>
                            <a:schemeClr val="dk1"/>
                          </a:solidFill>
                          <a:effectLst/>
                          <a:latin typeface="+mn-lt"/>
                          <a:ea typeface="+mn-ea"/>
                          <a:cs typeface="+mn-cs"/>
                        </a:rPr>
                        <a:t>the ways </a:t>
                      </a:r>
                      <a:r>
                        <a:rPr lang="en-AU" sz="1400" b="1" kern="1200" dirty="0">
                          <a:solidFill>
                            <a:schemeClr val="accent6">
                              <a:lumMod val="50000"/>
                            </a:schemeClr>
                          </a:solidFill>
                          <a:effectLst/>
                          <a:latin typeface="+mn-lt"/>
                          <a:ea typeface="+mn-ea"/>
                          <a:cs typeface="+mn-cs"/>
                        </a:rPr>
                        <a:t>visual language is used to communicate ideas </a:t>
                      </a:r>
                      <a:r>
                        <a:rPr lang="en-AU" sz="1400" kern="1200" dirty="0">
                          <a:solidFill>
                            <a:schemeClr val="dk1"/>
                          </a:solidFill>
                          <a:effectLst/>
                          <a:latin typeface="+mn-lt"/>
                          <a:ea typeface="+mn-ea"/>
                          <a:cs typeface="+mn-cs"/>
                        </a:rPr>
                        <a:t>or issues</a:t>
                      </a:r>
                    </a:p>
                    <a:p>
                      <a:pPr marL="285750" lvl="0" indent="-285750">
                        <a:buFont typeface="Arial" panose="020B0604020202020204" pitchFamily="34" charset="0"/>
                        <a:buChar char="•"/>
                      </a:pPr>
                      <a:r>
                        <a:rPr lang="en-AU" sz="1400" kern="1200" dirty="0">
                          <a:solidFill>
                            <a:schemeClr val="dk1"/>
                          </a:solidFill>
                          <a:effectLst/>
                          <a:latin typeface="+mn-lt"/>
                          <a:ea typeface="+mn-ea"/>
                          <a:cs typeface="+mn-cs"/>
                        </a:rPr>
                        <a:t>the use of </a:t>
                      </a:r>
                      <a:r>
                        <a:rPr lang="en-AU" sz="1400" b="1" kern="1200" dirty="0">
                          <a:solidFill>
                            <a:schemeClr val="accent6">
                              <a:lumMod val="50000"/>
                            </a:schemeClr>
                          </a:solidFill>
                          <a:effectLst/>
                          <a:latin typeface="+mn-lt"/>
                          <a:ea typeface="+mn-ea"/>
                          <a:cs typeface="+mn-cs"/>
                        </a:rPr>
                        <a:t>materials, techniques and processes in art forms </a:t>
                      </a:r>
                      <a:r>
                        <a:rPr lang="en-AU" sz="1400" kern="1200" dirty="0">
                          <a:solidFill>
                            <a:schemeClr val="dk1"/>
                          </a:solidFill>
                          <a:effectLst/>
                          <a:latin typeface="+mn-lt"/>
                          <a:ea typeface="+mn-ea"/>
                          <a:cs typeface="+mn-cs"/>
                        </a:rPr>
                        <a:t>to </a:t>
                      </a:r>
                      <a:r>
                        <a:rPr lang="en-AU" sz="1400" b="1" kern="1200" dirty="0">
                          <a:solidFill>
                            <a:schemeClr val="accent6">
                              <a:lumMod val="50000"/>
                            </a:schemeClr>
                          </a:solidFill>
                          <a:effectLst/>
                          <a:latin typeface="+mn-lt"/>
                          <a:ea typeface="+mn-ea"/>
                          <a:cs typeface="+mn-cs"/>
                        </a:rPr>
                        <a:t>develop effective visual language</a:t>
                      </a:r>
                    </a:p>
                    <a:p>
                      <a:pPr marL="285750" lvl="0" indent="-285750">
                        <a:buFont typeface="Arial" panose="020B0604020202020204" pitchFamily="34" charset="0"/>
                        <a:buChar char="•"/>
                      </a:pPr>
                      <a:r>
                        <a:rPr lang="en-AU" sz="1400" kern="1200" dirty="0">
                          <a:solidFill>
                            <a:schemeClr val="dk1"/>
                          </a:solidFill>
                          <a:effectLst/>
                          <a:latin typeface="+mn-lt"/>
                          <a:ea typeface="+mn-ea"/>
                          <a:cs typeface="+mn-cs"/>
                        </a:rPr>
                        <a:t>the selection of </a:t>
                      </a:r>
                      <a:r>
                        <a:rPr lang="en-AU" sz="1400" b="1" kern="1200" dirty="0">
                          <a:solidFill>
                            <a:schemeClr val="accent6">
                              <a:lumMod val="50000"/>
                            </a:schemeClr>
                          </a:solidFill>
                          <a:effectLst/>
                          <a:latin typeface="+mn-lt"/>
                          <a:ea typeface="+mn-ea"/>
                          <a:cs typeface="+mn-cs"/>
                        </a:rPr>
                        <a:t>appropriate Interpretive Lenses </a:t>
                      </a:r>
                      <a:r>
                        <a:rPr lang="en-AU" sz="1400" kern="1200" dirty="0">
                          <a:solidFill>
                            <a:schemeClr val="dk1"/>
                          </a:solidFill>
                          <a:effectLst/>
                          <a:latin typeface="+mn-lt"/>
                          <a:ea typeface="+mn-ea"/>
                          <a:cs typeface="+mn-cs"/>
                        </a:rPr>
                        <a:t>throughout the Creative Practice</a:t>
                      </a:r>
                    </a:p>
                    <a:p>
                      <a:pPr marL="285750" lvl="0" indent="-285750">
                        <a:buFont typeface="Arial" panose="020B0604020202020204" pitchFamily="34" charset="0"/>
                        <a:buChar char="•"/>
                      </a:pPr>
                      <a:r>
                        <a:rPr lang="en-AU" sz="1400" kern="1200" dirty="0">
                          <a:solidFill>
                            <a:schemeClr val="dk1"/>
                          </a:solidFill>
                          <a:effectLst/>
                          <a:latin typeface="+mn-lt"/>
                          <a:ea typeface="+mn-ea"/>
                          <a:cs typeface="+mn-cs"/>
                        </a:rPr>
                        <a:t>methods used to </a:t>
                      </a:r>
                      <a:r>
                        <a:rPr lang="en-AU" sz="1400" b="1" kern="1200" dirty="0">
                          <a:solidFill>
                            <a:schemeClr val="accent6">
                              <a:lumMod val="50000"/>
                            </a:schemeClr>
                          </a:solidFill>
                          <a:effectLst/>
                          <a:latin typeface="+mn-lt"/>
                          <a:ea typeface="+mn-ea"/>
                          <a:cs typeface="+mn-cs"/>
                        </a:rPr>
                        <a:t>document, reflect upon and evaluate the use of the Creative Practice to develop and refine artworks</a:t>
                      </a:r>
                    </a:p>
                    <a:p>
                      <a:pPr marL="285750" lvl="0" indent="-285750">
                        <a:buFont typeface="Arial" panose="020B0604020202020204" pitchFamily="34" charset="0"/>
                        <a:buChar char="•"/>
                      </a:pPr>
                      <a:r>
                        <a:rPr lang="en-AU" sz="1400" kern="1200" dirty="0">
                          <a:solidFill>
                            <a:schemeClr val="dk1"/>
                          </a:solidFill>
                          <a:effectLst/>
                          <a:latin typeface="+mn-lt"/>
                          <a:ea typeface="+mn-ea"/>
                          <a:cs typeface="+mn-cs"/>
                        </a:rPr>
                        <a:t>methods used to </a:t>
                      </a:r>
                      <a:r>
                        <a:rPr lang="en-AU" sz="1400" b="1" kern="1200" dirty="0">
                          <a:solidFill>
                            <a:schemeClr val="accent6">
                              <a:lumMod val="50000"/>
                            </a:schemeClr>
                          </a:solidFill>
                          <a:effectLst/>
                          <a:latin typeface="+mn-lt"/>
                          <a:ea typeface="+mn-ea"/>
                          <a:cs typeface="+mn-cs"/>
                        </a:rPr>
                        <a:t>present a critique of the use of the Creative Practice and finished artworks</a:t>
                      </a:r>
                    </a:p>
                  </a:txBody>
                  <a:tcPr/>
                </a:tc>
                <a:extLst>
                  <a:ext uri="{0D108BD9-81ED-4DB2-BD59-A6C34878D82A}">
                    <a16:rowId xmlns:a16="http://schemas.microsoft.com/office/drawing/2014/main" val="3428961597"/>
                  </a:ext>
                </a:extLst>
              </a:tr>
            </a:tbl>
          </a:graphicData>
        </a:graphic>
      </p:graphicFrame>
    </p:spTree>
    <p:extLst>
      <p:ext uri="{BB962C8B-B14F-4D97-AF65-F5344CB8AC3E}">
        <p14:creationId xmlns:p14="http://schemas.microsoft.com/office/powerpoint/2010/main" val="16347206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2979127073"/>
              </p:ext>
            </p:extLst>
          </p:nvPr>
        </p:nvGraphicFramePr>
        <p:xfrm>
          <a:off x="215106" y="123478"/>
          <a:ext cx="8713788" cy="4236720"/>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53798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1: Investigation and presentation - Resolution, presentation and critique</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680836">
                <a:tc>
                  <a:txBody>
                    <a:bodyPr/>
                    <a:lstStyle/>
                    <a:p>
                      <a:r>
                        <a:rPr lang="en-AU" b="1" dirty="0"/>
                        <a:t>Outcome 1</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1400" kern="1200" dirty="0">
                          <a:solidFill>
                            <a:schemeClr val="dk1"/>
                          </a:solidFill>
                          <a:effectLst/>
                          <a:latin typeface="+mn-lt"/>
                          <a:ea typeface="+mn-ea"/>
                          <a:cs typeface="+mn-cs"/>
                        </a:rPr>
                        <a:t>On completion of this unit the student should be able to develop personal ideas using research that examines one artwork and the practice of an artist and produce at least one finished artwork using the Creative Practice.</a:t>
                      </a:r>
                    </a:p>
                  </a:txBody>
                  <a:tcPr/>
                </a:tc>
                <a:extLst>
                  <a:ext uri="{0D108BD9-81ED-4DB2-BD59-A6C34878D82A}">
                    <a16:rowId xmlns:a16="http://schemas.microsoft.com/office/drawing/2014/main" val="1577447254"/>
                  </a:ext>
                </a:extLst>
              </a:tr>
              <a:tr h="1877520">
                <a:tc>
                  <a:txBody>
                    <a:bodyPr/>
                    <a:lstStyle/>
                    <a:p>
                      <a:r>
                        <a:rPr lang="en-AU" b="1" dirty="0"/>
                        <a:t>Key Skills</a:t>
                      </a:r>
                    </a:p>
                  </a:txBody>
                  <a:tcPr/>
                </a:tc>
                <a:tc>
                  <a:txBody>
                    <a:bodyPr/>
                    <a:lstStyle/>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research and analyse </a:t>
                      </a:r>
                      <a:r>
                        <a:rPr lang="en-AU" sz="1400" kern="1200" dirty="0">
                          <a:solidFill>
                            <a:schemeClr val="dk1"/>
                          </a:solidFill>
                          <a:effectLst/>
                          <a:latin typeface="+mn-lt"/>
                          <a:ea typeface="+mn-ea"/>
                          <a:cs typeface="+mn-cs"/>
                        </a:rPr>
                        <a:t>the ideas explored by artists in their artworks</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research and analyse </a:t>
                      </a:r>
                      <a:r>
                        <a:rPr lang="en-AU" sz="1400" kern="1200" dirty="0">
                          <a:solidFill>
                            <a:schemeClr val="dk1"/>
                          </a:solidFill>
                          <a:effectLst/>
                          <a:latin typeface="+mn-lt"/>
                          <a:ea typeface="+mn-ea"/>
                          <a:cs typeface="+mn-cs"/>
                        </a:rPr>
                        <a:t>issues related to the artwork or practice of the artist</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use selected </a:t>
                      </a:r>
                      <a:r>
                        <a:rPr lang="en-AU" sz="1400" kern="1200" dirty="0">
                          <a:solidFill>
                            <a:schemeClr val="dk1"/>
                          </a:solidFill>
                          <a:effectLst/>
                          <a:latin typeface="+mn-lt"/>
                          <a:ea typeface="+mn-ea"/>
                          <a:cs typeface="+mn-cs"/>
                        </a:rPr>
                        <a:t>materials, techniques, processes and art forms throughout the Creative Practice</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develop and critically evaluate </a:t>
                      </a:r>
                      <a:r>
                        <a:rPr lang="en-AU" sz="1400" kern="1200" dirty="0">
                          <a:solidFill>
                            <a:schemeClr val="dk1"/>
                          </a:solidFill>
                          <a:effectLst/>
                          <a:latin typeface="+mn-lt"/>
                          <a:ea typeface="+mn-ea"/>
                          <a:cs typeface="+mn-cs"/>
                        </a:rPr>
                        <a:t>visual language </a:t>
                      </a:r>
                      <a:r>
                        <a:rPr lang="en-AU" sz="1400" b="1" kern="1200" dirty="0">
                          <a:solidFill>
                            <a:schemeClr val="accent6">
                              <a:lumMod val="50000"/>
                            </a:schemeClr>
                          </a:solidFill>
                          <a:effectLst/>
                          <a:latin typeface="+mn-lt"/>
                          <a:ea typeface="+mn-ea"/>
                          <a:cs typeface="+mn-cs"/>
                        </a:rPr>
                        <a:t>to communicate </a:t>
                      </a:r>
                      <a:r>
                        <a:rPr lang="en-AU" sz="1400" kern="1200" dirty="0">
                          <a:solidFill>
                            <a:schemeClr val="dk1"/>
                          </a:solidFill>
                          <a:effectLst/>
                          <a:latin typeface="+mn-lt"/>
                          <a:ea typeface="+mn-ea"/>
                          <a:cs typeface="+mn-cs"/>
                        </a:rPr>
                        <a:t>ideas or issues</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explore and document </a:t>
                      </a:r>
                      <a:r>
                        <a:rPr lang="en-AU" sz="1400" kern="1200" dirty="0">
                          <a:solidFill>
                            <a:schemeClr val="dk1"/>
                          </a:solidFill>
                          <a:effectLst/>
                          <a:latin typeface="+mn-lt"/>
                          <a:ea typeface="+mn-ea"/>
                          <a:cs typeface="+mn-cs"/>
                        </a:rPr>
                        <a:t>the use of materials, techniques and processes to develop effective visual language</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select and app</a:t>
                      </a:r>
                      <a:r>
                        <a:rPr lang="en-AU" sz="1400" kern="1200" dirty="0">
                          <a:solidFill>
                            <a:schemeClr val="dk1"/>
                          </a:solidFill>
                          <a:effectLst/>
                          <a:latin typeface="+mn-lt"/>
                          <a:ea typeface="+mn-ea"/>
                          <a:cs typeface="+mn-cs"/>
                        </a:rPr>
                        <a:t>ly the appropriate Interpretive Lenses throughout the Creative Practice</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explore, document, reflect on and evalu</a:t>
                      </a:r>
                      <a:r>
                        <a:rPr lang="en-AU" sz="1400" kern="1200" dirty="0">
                          <a:solidFill>
                            <a:schemeClr val="dk1"/>
                          </a:solidFill>
                          <a:effectLst/>
                          <a:latin typeface="+mn-lt"/>
                          <a:ea typeface="+mn-ea"/>
                          <a:cs typeface="+mn-cs"/>
                        </a:rPr>
                        <a:t>ate the use of the Creative Practice to develop and refine an artwork, using appropriate written and visual material</a:t>
                      </a:r>
                    </a:p>
                    <a:p>
                      <a:pPr marL="285750" lvl="0" indent="-285750">
                        <a:buFont typeface="Arial" panose="020B0604020202020204" pitchFamily="34" charset="0"/>
                        <a:buChar char="•"/>
                      </a:pPr>
                      <a:r>
                        <a:rPr lang="en-AU" sz="1400" b="1" kern="1200" dirty="0">
                          <a:solidFill>
                            <a:schemeClr val="accent6">
                              <a:lumMod val="50000"/>
                            </a:schemeClr>
                          </a:solidFill>
                          <a:effectLst/>
                          <a:latin typeface="+mn-lt"/>
                          <a:ea typeface="+mn-ea"/>
                          <a:cs typeface="+mn-cs"/>
                        </a:rPr>
                        <a:t>apply appropriate methods to present a critiqu</a:t>
                      </a:r>
                      <a:r>
                        <a:rPr lang="en-AU" sz="1400" kern="1200" dirty="0">
                          <a:solidFill>
                            <a:schemeClr val="dk1"/>
                          </a:solidFill>
                          <a:effectLst/>
                          <a:latin typeface="+mn-lt"/>
                          <a:ea typeface="+mn-ea"/>
                          <a:cs typeface="+mn-cs"/>
                        </a:rPr>
                        <a:t>e of the use of the Creative Practice and the finished artworks</a:t>
                      </a:r>
                    </a:p>
                  </a:txBody>
                  <a:tcPr/>
                </a:tc>
                <a:extLst>
                  <a:ext uri="{0D108BD9-81ED-4DB2-BD59-A6C34878D82A}">
                    <a16:rowId xmlns:a16="http://schemas.microsoft.com/office/drawing/2014/main" val="3428961597"/>
                  </a:ext>
                </a:extLst>
              </a:tr>
            </a:tbl>
          </a:graphicData>
        </a:graphic>
      </p:graphicFrame>
    </p:spTree>
    <p:extLst>
      <p:ext uri="{BB962C8B-B14F-4D97-AF65-F5344CB8AC3E}">
        <p14:creationId xmlns:p14="http://schemas.microsoft.com/office/powerpoint/2010/main" val="1372715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nvPr>
        </p:nvGraphicFramePr>
        <p:xfrm>
          <a:off x="201255" y="699542"/>
          <a:ext cx="8713788" cy="3566160"/>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63012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1: Investigation and presentation - Research and exploration</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2233810">
                <a:tc>
                  <a:txBody>
                    <a:bodyPr/>
                    <a:lstStyle/>
                    <a:p>
                      <a:r>
                        <a:rPr lang="en-AU" b="1" dirty="0"/>
                        <a:t>Learning structure</a:t>
                      </a:r>
                    </a:p>
                  </a:txBody>
                  <a:tcPr/>
                </a:tc>
                <a:tc>
                  <a:txBody>
                    <a:bodyPr/>
                    <a:lstStyle/>
                    <a:p>
                      <a:pPr marL="285750" lvl="0" indent="-285750" hangingPunct="0">
                        <a:spcBef>
                          <a:spcPts val="600"/>
                        </a:spcBef>
                        <a:spcAft>
                          <a:spcPts val="600"/>
                        </a:spcAft>
                        <a:buFont typeface="Arial" panose="020B0604020202020204" pitchFamily="34" charset="0"/>
                        <a:buChar char="•"/>
                      </a:pPr>
                      <a:r>
                        <a:rPr lang="en-GB" sz="1300" kern="1200" dirty="0">
                          <a:solidFill>
                            <a:schemeClr val="dk1"/>
                          </a:solidFill>
                          <a:effectLst/>
                          <a:latin typeface="+mn-lt"/>
                          <a:ea typeface="+mn-ea"/>
                          <a:cs typeface="+mn-cs"/>
                        </a:rPr>
                        <a:t>Area of Study 1 is the starting point for Units 3 and 4 for the school-assessed Task. </a:t>
                      </a:r>
                      <a:r>
                        <a:rPr lang="en-GB" sz="1300" kern="1200" dirty="0">
                          <a:solidFill>
                            <a:schemeClr val="tx1"/>
                          </a:solidFill>
                          <a:effectLst/>
                          <a:latin typeface="+mn-lt"/>
                          <a:ea typeface="+mn-ea"/>
                          <a:cs typeface="+mn-cs"/>
                        </a:rPr>
                        <a:t>Students may want to select a theme or topic for their Body of Work. They can develop a broad theme by using a mind mapping activity</a:t>
                      </a:r>
                      <a:endParaRPr lang="en-AU" sz="1300" kern="1200" dirty="0">
                        <a:solidFill>
                          <a:schemeClr val="tx1"/>
                        </a:solidFill>
                        <a:effectLst/>
                        <a:latin typeface="+mn-lt"/>
                        <a:ea typeface="+mn-ea"/>
                        <a:cs typeface="+mn-cs"/>
                      </a:endParaRPr>
                    </a:p>
                    <a:p>
                      <a:pPr marL="285750" lvl="0" indent="-285750" hangingPunct="0">
                        <a:spcBef>
                          <a:spcPts val="600"/>
                        </a:spcBef>
                        <a:spcAft>
                          <a:spcPts val="600"/>
                        </a:spcAft>
                        <a:buFont typeface="Arial" panose="020B0604020202020204" pitchFamily="34" charset="0"/>
                        <a:buChar char="•"/>
                      </a:pPr>
                      <a:r>
                        <a:rPr lang="en-GB" sz="1300" kern="1200" dirty="0">
                          <a:solidFill>
                            <a:schemeClr val="dk1"/>
                          </a:solidFill>
                          <a:effectLst/>
                          <a:latin typeface="+mn-lt"/>
                          <a:ea typeface="+mn-ea"/>
                          <a:cs typeface="+mn-cs"/>
                        </a:rPr>
                        <a:t>The Creative Practice should be unpacked and the points listed. Each component can structure the School-assessed Task and provide the scaffold for Project-based learning. The points in each component could be framed as a series of questions</a:t>
                      </a:r>
                      <a:endParaRPr lang="en-AU" sz="1300" kern="1200" dirty="0">
                        <a:solidFill>
                          <a:schemeClr val="dk1"/>
                        </a:solidFill>
                        <a:effectLst/>
                        <a:latin typeface="+mn-lt"/>
                        <a:ea typeface="+mn-ea"/>
                        <a:cs typeface="+mn-cs"/>
                      </a:endParaRPr>
                    </a:p>
                    <a:p>
                      <a:pPr marL="285750" lvl="0" indent="-285750" hangingPunct="0">
                        <a:spcBef>
                          <a:spcPts val="600"/>
                        </a:spcBef>
                        <a:spcAft>
                          <a:spcPts val="600"/>
                        </a:spcAft>
                        <a:buFont typeface="Arial" panose="020B0604020202020204" pitchFamily="34" charset="0"/>
                        <a:buChar char="•"/>
                      </a:pPr>
                      <a:r>
                        <a:rPr lang="en-GB" sz="1300" kern="1200" dirty="0">
                          <a:solidFill>
                            <a:schemeClr val="accent4"/>
                          </a:solidFill>
                          <a:effectLst/>
                          <a:latin typeface="+mn-lt"/>
                          <a:ea typeface="+mn-ea"/>
                          <a:cs typeface="+mn-cs"/>
                        </a:rPr>
                        <a:t>Students can select a group of artists that have a similar practice or artists that explore similar ideas and issues in their work as a starting point. They then select one artist to explore further. Students can develop their own theme or ideas based on this research for Area of Study 2.</a:t>
                      </a:r>
                      <a:endParaRPr lang="en-AU" sz="1300" kern="1200" dirty="0">
                        <a:solidFill>
                          <a:schemeClr val="accent4"/>
                        </a:solidFill>
                        <a:effectLst/>
                        <a:latin typeface="+mn-lt"/>
                        <a:ea typeface="+mn-ea"/>
                        <a:cs typeface="+mn-cs"/>
                      </a:endParaRPr>
                    </a:p>
                    <a:p>
                      <a:pPr marL="285750" lvl="0" indent="-285750" hangingPunct="0">
                        <a:spcBef>
                          <a:spcPts val="600"/>
                        </a:spcBef>
                        <a:spcAft>
                          <a:spcPts val="600"/>
                        </a:spcAft>
                        <a:buFont typeface="Arial" panose="020B0604020202020204" pitchFamily="34" charset="0"/>
                        <a:buChar char="•"/>
                      </a:pPr>
                      <a:r>
                        <a:rPr lang="en-GB" sz="1300" kern="1200" dirty="0">
                          <a:solidFill>
                            <a:schemeClr val="dk1"/>
                          </a:solidFill>
                          <a:effectLst/>
                          <a:latin typeface="+mn-lt"/>
                          <a:ea typeface="+mn-ea"/>
                          <a:cs typeface="+mn-cs"/>
                        </a:rPr>
                        <a:t>The questions from the Interpretive Lenses can be unpacked and used as markers for an investigation</a:t>
                      </a:r>
                      <a:endParaRPr lang="en-AU" sz="1300" kern="1200" dirty="0">
                        <a:solidFill>
                          <a:schemeClr val="dk1"/>
                        </a:solidFill>
                        <a:effectLst/>
                        <a:latin typeface="+mn-lt"/>
                        <a:ea typeface="+mn-ea"/>
                        <a:cs typeface="+mn-cs"/>
                      </a:endParaRPr>
                    </a:p>
                  </a:txBody>
                  <a:tcPr/>
                </a:tc>
                <a:extLst>
                  <a:ext uri="{0D108BD9-81ED-4DB2-BD59-A6C34878D82A}">
                    <a16:rowId xmlns:a16="http://schemas.microsoft.com/office/drawing/2014/main" val="3428961597"/>
                  </a:ext>
                </a:extLst>
              </a:tr>
            </a:tbl>
          </a:graphicData>
        </a:graphic>
      </p:graphicFrame>
      <p:sp>
        <p:nvSpPr>
          <p:cNvPr id="3" name="TextBox 2">
            <a:extLst>
              <a:ext uri="{FF2B5EF4-FFF2-40B4-BE49-F238E27FC236}">
                <a16:creationId xmlns:a16="http://schemas.microsoft.com/office/drawing/2014/main" id="{177D52DA-04E7-466B-9AEA-B345B6C36543}"/>
              </a:ext>
            </a:extLst>
          </p:cNvPr>
          <p:cNvSpPr txBox="1"/>
          <p:nvPr/>
        </p:nvSpPr>
        <p:spPr>
          <a:xfrm>
            <a:off x="323528" y="195486"/>
            <a:ext cx="6667591" cy="369332"/>
          </a:xfrm>
          <a:prstGeom prst="rect">
            <a:avLst/>
          </a:prstGeom>
          <a:noFill/>
        </p:spPr>
        <p:txBody>
          <a:bodyPr wrap="square">
            <a:spAutoFit/>
          </a:bodyPr>
          <a:lstStyle/>
          <a:p>
            <a:r>
              <a:rPr lang="en-AU" sz="1800" b="1" dirty="0">
                <a:solidFill>
                  <a:schemeClr val="accent6"/>
                </a:solidFill>
                <a:latin typeface="+mn-lt"/>
              </a:rPr>
              <a:t>VCE Art Creative Practice</a:t>
            </a:r>
            <a:endParaRPr lang="en-AU" dirty="0"/>
          </a:p>
        </p:txBody>
      </p:sp>
    </p:spTree>
    <p:extLst>
      <p:ext uri="{BB962C8B-B14F-4D97-AF65-F5344CB8AC3E}">
        <p14:creationId xmlns:p14="http://schemas.microsoft.com/office/powerpoint/2010/main" val="41086143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085850"/>
            <a:ext cx="8712968" cy="2971800"/>
          </a:xfrm>
        </p:spPr>
        <p:txBody>
          <a:bodyPr/>
          <a:lstStyle/>
          <a:p>
            <a:pPr marL="0" indent="0">
              <a:lnSpc>
                <a:spcPct val="120000"/>
              </a:lnSpc>
              <a:spcBef>
                <a:spcPts val="600"/>
              </a:spcBef>
              <a:buNone/>
            </a:pPr>
            <a:r>
              <a:rPr lang="en-US" sz="2000" b="0" dirty="0">
                <a:solidFill>
                  <a:srgbClr val="000000"/>
                </a:solidFill>
                <a:effectLst/>
                <a:latin typeface="Arial" panose="020B0604020202020204" pitchFamily="34" charset="0"/>
                <a:ea typeface="Arial" panose="020B0604020202020204" pitchFamily="34" charset="0"/>
              </a:rPr>
              <a:t>The </a:t>
            </a:r>
            <a:r>
              <a:rPr lang="en-AU" sz="2000" b="0" dirty="0">
                <a:solidFill>
                  <a:srgbClr val="000000"/>
                </a:solidFill>
                <a:effectLst/>
                <a:latin typeface="Arial" panose="020B0604020202020204" pitchFamily="34" charset="0"/>
                <a:ea typeface="Arial" panose="020B0604020202020204" pitchFamily="34" charset="0"/>
              </a:rPr>
              <a:t>Victorian Curriculum and Assessment Authority </a:t>
            </a:r>
            <a:r>
              <a:rPr lang="en-US" sz="2000" b="0" dirty="0">
                <a:solidFill>
                  <a:srgbClr val="000000"/>
                </a:solidFill>
                <a:effectLst/>
                <a:latin typeface="Arial" panose="020B0604020202020204" pitchFamily="34" charset="0"/>
                <a:ea typeface="Arial" panose="020B0604020202020204" pitchFamily="34" charset="0"/>
              </a:rPr>
              <a:t>proudly acknowledges and pays respect to Victoria’s Aboriginal and Torres Strait Islander communities and their rich and enduring cultures.</a:t>
            </a:r>
            <a:endParaRPr lang="en-AU" sz="2000" b="0" dirty="0">
              <a:solidFill>
                <a:srgbClr val="000000"/>
              </a:solidFill>
              <a:effectLst/>
              <a:latin typeface="Arial" panose="020B0604020202020204" pitchFamily="34" charset="0"/>
              <a:ea typeface="Arial" panose="020B0604020202020204" pitchFamily="34" charset="0"/>
            </a:endParaRPr>
          </a:p>
          <a:p>
            <a:pPr marL="0" indent="0">
              <a:lnSpc>
                <a:spcPct val="120000"/>
              </a:lnSpc>
              <a:spcBef>
                <a:spcPts val="600"/>
              </a:spcBef>
              <a:buNone/>
            </a:pPr>
            <a:r>
              <a:rPr lang="en-US" sz="2000" b="0" dirty="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b="0" dirty="0" err="1">
                <a:solidFill>
                  <a:srgbClr val="000000"/>
                </a:solidFill>
                <a:effectLst/>
                <a:latin typeface="Arial" panose="020B0604020202020204" pitchFamily="34" charset="0"/>
                <a:ea typeface="Arial" panose="020B0604020202020204" pitchFamily="34" charset="0"/>
              </a:rPr>
              <a:t>recognise</a:t>
            </a:r>
            <a:r>
              <a:rPr lang="en-US" sz="2000" b="0" dirty="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b="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1574485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nvPr>
        </p:nvGraphicFramePr>
        <p:xfrm>
          <a:off x="323528" y="915566"/>
          <a:ext cx="8713788" cy="2956560"/>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63012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1: Investigation and presentation - Resolution, presentation and critique</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2233810">
                <a:tc>
                  <a:txBody>
                    <a:bodyPr/>
                    <a:lstStyle/>
                    <a:p>
                      <a:r>
                        <a:rPr lang="en-AU" b="1" dirty="0"/>
                        <a:t>Learning structure</a:t>
                      </a:r>
                    </a:p>
                  </a:txBody>
                  <a:tcPr/>
                </a:tc>
                <a:tc>
                  <a:txBody>
                    <a:bodyPr/>
                    <a:lstStyle/>
                    <a:p>
                      <a:pPr marL="285750" lvl="0" indent="-285750" hangingPunct="0">
                        <a:spcBef>
                          <a:spcPts val="600"/>
                        </a:spcBef>
                        <a:spcAft>
                          <a:spcPts val="600"/>
                        </a:spcAft>
                        <a:buFont typeface="Arial" panose="020B0604020202020204" pitchFamily="34" charset="0"/>
                        <a:buChar char="•"/>
                      </a:pPr>
                      <a:r>
                        <a:rPr lang="en-GB" sz="1400" kern="1200" dirty="0">
                          <a:solidFill>
                            <a:schemeClr val="dk1"/>
                          </a:solidFill>
                          <a:effectLst/>
                          <a:latin typeface="+mn-lt"/>
                          <a:ea typeface="+mn-ea"/>
                          <a:cs typeface="+mn-cs"/>
                        </a:rPr>
                        <a:t>Students can refine their work by evaluating it using a series of open ended questions. These could be then used to scaffold the critique. </a:t>
                      </a:r>
                      <a:endParaRPr lang="en-AU" sz="1400" kern="1200" dirty="0">
                        <a:solidFill>
                          <a:schemeClr val="dk1"/>
                        </a:solidFill>
                        <a:effectLst/>
                        <a:latin typeface="+mn-lt"/>
                        <a:ea typeface="+mn-ea"/>
                        <a:cs typeface="+mn-cs"/>
                      </a:endParaRPr>
                    </a:p>
                    <a:p>
                      <a:pPr marL="285750" lvl="0" indent="-285750" hangingPunct="0">
                        <a:spcBef>
                          <a:spcPts val="600"/>
                        </a:spcBef>
                        <a:spcAft>
                          <a:spcPts val="600"/>
                        </a:spcAft>
                        <a:buFont typeface="Arial" panose="020B0604020202020204" pitchFamily="34" charset="0"/>
                        <a:buChar char="•"/>
                      </a:pPr>
                      <a:r>
                        <a:rPr lang="en-GB" sz="1400" kern="1200" dirty="0">
                          <a:solidFill>
                            <a:schemeClr val="dk1"/>
                          </a:solidFill>
                          <a:effectLst/>
                          <a:latin typeface="+mn-lt"/>
                          <a:ea typeface="+mn-ea"/>
                          <a:cs typeface="+mn-cs"/>
                        </a:rPr>
                        <a:t>Before the critique is presented, students may develop a series of questions that will provide them with feedback so they can expand on their ideas for Area of Study 2. The questions could also provide the students with ideas for the change in direction of their work for Area of Study 2. </a:t>
                      </a:r>
                    </a:p>
                    <a:p>
                      <a:pPr marL="285750" lvl="0" indent="-285750" hangingPunct="0">
                        <a:spcBef>
                          <a:spcPts val="600"/>
                        </a:spcBef>
                        <a:spcAft>
                          <a:spcPts val="600"/>
                        </a:spcAft>
                        <a:buFont typeface="Arial" panose="020B0604020202020204" pitchFamily="34" charset="0"/>
                        <a:buChar char="•"/>
                      </a:pPr>
                      <a:r>
                        <a:rPr lang="en-AU" sz="1400" kern="1200" dirty="0">
                          <a:solidFill>
                            <a:schemeClr val="dk1"/>
                          </a:solidFill>
                          <a:effectLst/>
                          <a:latin typeface="+mn-lt"/>
                          <a:ea typeface="+mn-ea"/>
                          <a:cs typeface="+mn-cs"/>
                        </a:rPr>
                        <a:t>The relationships between artist’s intentions, artwork, audience and context could be explored throughout Area of Study 1 to frame the investigation. This could also provide a framework for the critique. </a:t>
                      </a:r>
                    </a:p>
                  </a:txBody>
                  <a:tcPr/>
                </a:tc>
                <a:extLst>
                  <a:ext uri="{0D108BD9-81ED-4DB2-BD59-A6C34878D82A}">
                    <a16:rowId xmlns:a16="http://schemas.microsoft.com/office/drawing/2014/main" val="3428961597"/>
                  </a:ext>
                </a:extLst>
              </a:tr>
            </a:tbl>
          </a:graphicData>
        </a:graphic>
      </p:graphicFrame>
      <p:sp>
        <p:nvSpPr>
          <p:cNvPr id="3" name="TextBox 2">
            <a:extLst>
              <a:ext uri="{FF2B5EF4-FFF2-40B4-BE49-F238E27FC236}">
                <a16:creationId xmlns:a16="http://schemas.microsoft.com/office/drawing/2014/main" id="{DFB0A644-2B14-4CE9-B0CD-6B580C486A53}"/>
              </a:ext>
            </a:extLst>
          </p:cNvPr>
          <p:cNvSpPr txBox="1"/>
          <p:nvPr/>
        </p:nvSpPr>
        <p:spPr>
          <a:xfrm>
            <a:off x="251520" y="339502"/>
            <a:ext cx="6667591" cy="369332"/>
          </a:xfrm>
          <a:prstGeom prst="rect">
            <a:avLst/>
          </a:prstGeom>
          <a:noFill/>
        </p:spPr>
        <p:txBody>
          <a:bodyPr wrap="square">
            <a:spAutoFit/>
          </a:bodyPr>
          <a:lstStyle/>
          <a:p>
            <a:r>
              <a:rPr lang="en-AU" sz="1800" b="1" dirty="0">
                <a:solidFill>
                  <a:schemeClr val="accent6"/>
                </a:solidFill>
                <a:latin typeface="+mn-lt"/>
              </a:rPr>
              <a:t>VCE Art Creative Practice</a:t>
            </a:r>
            <a:endParaRPr lang="en-AU" dirty="0"/>
          </a:p>
        </p:txBody>
      </p:sp>
    </p:spTree>
    <p:extLst>
      <p:ext uri="{BB962C8B-B14F-4D97-AF65-F5344CB8AC3E}">
        <p14:creationId xmlns:p14="http://schemas.microsoft.com/office/powerpoint/2010/main" val="20369781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E3F7-4DC3-F05A-66CB-81C487BB7096}"/>
              </a:ext>
            </a:extLst>
          </p:cNvPr>
          <p:cNvSpPr>
            <a:spLocks noGrp="1"/>
          </p:cNvSpPr>
          <p:nvPr>
            <p:ph type="title"/>
          </p:nvPr>
        </p:nvSpPr>
        <p:spPr>
          <a:xfrm>
            <a:off x="121023" y="123478"/>
            <a:ext cx="8712968" cy="857250"/>
          </a:xfrm>
        </p:spPr>
        <p:txBody>
          <a:bodyPr/>
          <a:lstStyle/>
          <a:p>
            <a:r>
              <a:rPr lang="en-AU" dirty="0"/>
              <a:t>Student sample - research</a:t>
            </a:r>
          </a:p>
        </p:txBody>
      </p:sp>
      <p:pic>
        <p:nvPicPr>
          <p:cNvPr id="4" name="Picture 3">
            <a:extLst>
              <a:ext uri="{FF2B5EF4-FFF2-40B4-BE49-F238E27FC236}">
                <a16:creationId xmlns:a16="http://schemas.microsoft.com/office/drawing/2014/main" id="{BD770D7A-C02F-5EAB-7A2C-7E73E7A3F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59582"/>
            <a:ext cx="2818471" cy="3370124"/>
          </a:xfrm>
          <a:prstGeom prst="rect">
            <a:avLst/>
          </a:prstGeom>
        </p:spPr>
      </p:pic>
      <p:pic>
        <p:nvPicPr>
          <p:cNvPr id="5" name="Picture 4">
            <a:extLst>
              <a:ext uri="{FF2B5EF4-FFF2-40B4-BE49-F238E27FC236}">
                <a16:creationId xmlns:a16="http://schemas.microsoft.com/office/drawing/2014/main" id="{AB1BA4AC-702E-20C8-1B76-7B04F44D4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750" y="1265194"/>
            <a:ext cx="2468241" cy="1871121"/>
          </a:xfrm>
          <a:prstGeom prst="rect">
            <a:avLst/>
          </a:prstGeom>
        </p:spPr>
      </p:pic>
      <p:pic>
        <p:nvPicPr>
          <p:cNvPr id="6" name="Picture 5">
            <a:extLst>
              <a:ext uri="{FF2B5EF4-FFF2-40B4-BE49-F238E27FC236}">
                <a16:creationId xmlns:a16="http://schemas.microsoft.com/office/drawing/2014/main" id="{E1F9D965-C2E5-FFC9-EF77-C9CBBE9BC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629" y="1137002"/>
            <a:ext cx="2582483" cy="3234948"/>
          </a:xfrm>
          <a:prstGeom prst="rect">
            <a:avLst/>
          </a:prstGeom>
        </p:spPr>
      </p:pic>
      <p:sp>
        <p:nvSpPr>
          <p:cNvPr id="8" name="Text Box 2">
            <a:extLst>
              <a:ext uri="{FF2B5EF4-FFF2-40B4-BE49-F238E27FC236}">
                <a16:creationId xmlns:a16="http://schemas.microsoft.com/office/drawing/2014/main" id="{545C7AD8-25B6-B41C-89FD-12C1A603D37E}"/>
              </a:ext>
            </a:extLst>
          </p:cNvPr>
          <p:cNvSpPr txBox="1">
            <a:spLocks noChangeArrowheads="1"/>
          </p:cNvSpPr>
          <p:nvPr/>
        </p:nvSpPr>
        <p:spPr bwMode="auto">
          <a:xfrm>
            <a:off x="6372632" y="3291830"/>
            <a:ext cx="990600" cy="3905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Lili Hodgson</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618252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CD15-6943-BB78-B618-08D21F6B8F32}"/>
              </a:ext>
            </a:extLst>
          </p:cNvPr>
          <p:cNvSpPr>
            <a:spLocks noGrp="1"/>
          </p:cNvSpPr>
          <p:nvPr>
            <p:ph type="title"/>
          </p:nvPr>
        </p:nvSpPr>
        <p:spPr>
          <a:xfrm>
            <a:off x="215515" y="15725"/>
            <a:ext cx="8712968" cy="857250"/>
          </a:xfrm>
        </p:spPr>
        <p:txBody>
          <a:bodyPr/>
          <a:lstStyle/>
          <a:p>
            <a:r>
              <a:rPr lang="en-AU" dirty="0"/>
              <a:t>Student sample - Report</a:t>
            </a:r>
          </a:p>
        </p:txBody>
      </p:sp>
      <p:pic>
        <p:nvPicPr>
          <p:cNvPr id="4" name="Picture 3">
            <a:extLst>
              <a:ext uri="{FF2B5EF4-FFF2-40B4-BE49-F238E27FC236}">
                <a16:creationId xmlns:a16="http://schemas.microsoft.com/office/drawing/2014/main" id="{F3550B66-8C43-0E2C-09E5-987766BA2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15" y="955429"/>
            <a:ext cx="2423018" cy="3173486"/>
          </a:xfrm>
          <a:prstGeom prst="rect">
            <a:avLst/>
          </a:prstGeom>
        </p:spPr>
      </p:pic>
      <p:pic>
        <p:nvPicPr>
          <p:cNvPr id="5" name="Picture 4">
            <a:extLst>
              <a:ext uri="{FF2B5EF4-FFF2-40B4-BE49-F238E27FC236}">
                <a16:creationId xmlns:a16="http://schemas.microsoft.com/office/drawing/2014/main" id="{884B8623-6CE0-CCB7-5AC6-6E9A15A807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711" y="985007"/>
            <a:ext cx="2326575" cy="3173486"/>
          </a:xfrm>
          <a:prstGeom prst="rect">
            <a:avLst/>
          </a:prstGeom>
        </p:spPr>
      </p:pic>
      <p:pic>
        <p:nvPicPr>
          <p:cNvPr id="6" name="Picture 5">
            <a:extLst>
              <a:ext uri="{FF2B5EF4-FFF2-40B4-BE49-F238E27FC236}">
                <a16:creationId xmlns:a16="http://schemas.microsoft.com/office/drawing/2014/main" id="{EFC2A553-3F82-3F9F-7AAA-A100FE560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864" y="1003807"/>
            <a:ext cx="2425618" cy="3173486"/>
          </a:xfrm>
          <a:prstGeom prst="rect">
            <a:avLst/>
          </a:prstGeom>
        </p:spPr>
      </p:pic>
      <p:sp>
        <p:nvSpPr>
          <p:cNvPr id="7" name="Text Box 2">
            <a:extLst>
              <a:ext uri="{FF2B5EF4-FFF2-40B4-BE49-F238E27FC236}">
                <a16:creationId xmlns:a16="http://schemas.microsoft.com/office/drawing/2014/main" id="{3E3B02DB-E6DA-E14D-DB35-84F2A05F92B1}"/>
              </a:ext>
            </a:extLst>
          </p:cNvPr>
          <p:cNvSpPr txBox="1">
            <a:spLocks noChangeArrowheads="1"/>
          </p:cNvSpPr>
          <p:nvPr/>
        </p:nvSpPr>
        <p:spPr bwMode="auto">
          <a:xfrm>
            <a:off x="7746881" y="4308125"/>
            <a:ext cx="990600" cy="27166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Lili Hodgson</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553638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4B8D-E28C-2968-FC21-C15EB25C61A1}"/>
              </a:ext>
            </a:extLst>
          </p:cNvPr>
          <p:cNvSpPr>
            <a:spLocks noGrp="1"/>
          </p:cNvSpPr>
          <p:nvPr>
            <p:ph type="title"/>
          </p:nvPr>
        </p:nvSpPr>
        <p:spPr/>
        <p:txBody>
          <a:bodyPr/>
          <a:lstStyle/>
          <a:p>
            <a:r>
              <a:rPr lang="en-AU" dirty="0"/>
              <a:t>Student sample - experimentation</a:t>
            </a:r>
          </a:p>
        </p:txBody>
      </p:sp>
      <p:pic>
        <p:nvPicPr>
          <p:cNvPr id="4" name="Picture 3">
            <a:extLst>
              <a:ext uri="{FF2B5EF4-FFF2-40B4-BE49-F238E27FC236}">
                <a16:creationId xmlns:a16="http://schemas.microsoft.com/office/drawing/2014/main" id="{D3442D01-54D1-E652-3BBA-6F87FEC13BFA}"/>
              </a:ext>
            </a:extLst>
          </p:cNvPr>
          <p:cNvPicPr>
            <a:picLocks noChangeAspect="1"/>
          </p:cNvPicPr>
          <p:nvPr/>
        </p:nvPicPr>
        <p:blipFill>
          <a:blip r:embed="rId3"/>
          <a:stretch>
            <a:fillRect/>
          </a:stretch>
        </p:blipFill>
        <p:spPr>
          <a:xfrm>
            <a:off x="324914" y="1378735"/>
            <a:ext cx="2252295" cy="2804386"/>
          </a:xfrm>
          <a:prstGeom prst="rect">
            <a:avLst/>
          </a:prstGeom>
          <a:ln>
            <a:solidFill>
              <a:schemeClr val="tx1"/>
            </a:solidFill>
          </a:ln>
        </p:spPr>
      </p:pic>
      <p:pic>
        <p:nvPicPr>
          <p:cNvPr id="5" name="Picture 4">
            <a:extLst>
              <a:ext uri="{FF2B5EF4-FFF2-40B4-BE49-F238E27FC236}">
                <a16:creationId xmlns:a16="http://schemas.microsoft.com/office/drawing/2014/main" id="{78980AB8-E820-982D-0F3C-1B75BF3962E2}"/>
              </a:ext>
            </a:extLst>
          </p:cNvPr>
          <p:cNvPicPr>
            <a:picLocks noChangeAspect="1"/>
          </p:cNvPicPr>
          <p:nvPr/>
        </p:nvPicPr>
        <p:blipFill>
          <a:blip r:embed="rId4"/>
          <a:stretch>
            <a:fillRect/>
          </a:stretch>
        </p:blipFill>
        <p:spPr>
          <a:xfrm>
            <a:off x="2915816" y="1285413"/>
            <a:ext cx="2372390" cy="3024350"/>
          </a:xfrm>
          <a:prstGeom prst="rect">
            <a:avLst/>
          </a:prstGeom>
        </p:spPr>
      </p:pic>
      <p:pic>
        <p:nvPicPr>
          <p:cNvPr id="6" name="Picture 5">
            <a:extLst>
              <a:ext uri="{FF2B5EF4-FFF2-40B4-BE49-F238E27FC236}">
                <a16:creationId xmlns:a16="http://schemas.microsoft.com/office/drawing/2014/main" id="{CCEBB535-5487-24B0-2389-8164FF4C783C}"/>
              </a:ext>
            </a:extLst>
          </p:cNvPr>
          <p:cNvPicPr>
            <a:picLocks noChangeAspect="1"/>
          </p:cNvPicPr>
          <p:nvPr/>
        </p:nvPicPr>
        <p:blipFill>
          <a:blip r:embed="rId5"/>
          <a:stretch>
            <a:fillRect/>
          </a:stretch>
        </p:blipFill>
        <p:spPr>
          <a:xfrm>
            <a:off x="6012160" y="1268760"/>
            <a:ext cx="2154431" cy="3041003"/>
          </a:xfrm>
          <a:prstGeom prst="rect">
            <a:avLst/>
          </a:prstGeom>
        </p:spPr>
      </p:pic>
      <p:sp>
        <p:nvSpPr>
          <p:cNvPr id="7" name="Text Box 2">
            <a:extLst>
              <a:ext uri="{FF2B5EF4-FFF2-40B4-BE49-F238E27FC236}">
                <a16:creationId xmlns:a16="http://schemas.microsoft.com/office/drawing/2014/main" id="{32483408-271D-8DA2-A232-A28E840E6306}"/>
              </a:ext>
            </a:extLst>
          </p:cNvPr>
          <p:cNvSpPr txBox="1">
            <a:spLocks noChangeArrowheads="1"/>
          </p:cNvSpPr>
          <p:nvPr/>
        </p:nvSpPr>
        <p:spPr bwMode="auto">
          <a:xfrm>
            <a:off x="7899945" y="4309763"/>
            <a:ext cx="990600" cy="27166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Lili Hodgson</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048787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831D-8E09-88D5-28F8-C2D4DF69D0BC}"/>
              </a:ext>
            </a:extLst>
          </p:cNvPr>
          <p:cNvSpPr>
            <a:spLocks noGrp="1"/>
          </p:cNvSpPr>
          <p:nvPr>
            <p:ph type="title"/>
          </p:nvPr>
        </p:nvSpPr>
        <p:spPr>
          <a:xfrm>
            <a:off x="107504" y="267494"/>
            <a:ext cx="9217024" cy="857250"/>
          </a:xfrm>
        </p:spPr>
        <p:txBody>
          <a:bodyPr/>
          <a:lstStyle/>
          <a:p>
            <a:r>
              <a:rPr lang="en-AU" dirty="0"/>
              <a:t>Student sample – </a:t>
            </a:r>
            <a:r>
              <a:rPr lang="en-AU" sz="2800" dirty="0"/>
              <a:t>finished artwork and critique</a:t>
            </a:r>
          </a:p>
        </p:txBody>
      </p:sp>
      <p:pic>
        <p:nvPicPr>
          <p:cNvPr id="4" name="Picture 3">
            <a:extLst>
              <a:ext uri="{FF2B5EF4-FFF2-40B4-BE49-F238E27FC236}">
                <a16:creationId xmlns:a16="http://schemas.microsoft.com/office/drawing/2014/main" id="{7A6AB762-61E2-6453-24FD-E50B32687DE1}"/>
              </a:ext>
            </a:extLst>
          </p:cNvPr>
          <p:cNvPicPr>
            <a:picLocks noChangeAspect="1"/>
          </p:cNvPicPr>
          <p:nvPr/>
        </p:nvPicPr>
        <p:blipFill>
          <a:blip r:embed="rId3"/>
          <a:stretch>
            <a:fillRect/>
          </a:stretch>
        </p:blipFill>
        <p:spPr>
          <a:xfrm>
            <a:off x="539552" y="1124744"/>
            <a:ext cx="2510870" cy="3124684"/>
          </a:xfrm>
          <a:prstGeom prst="rect">
            <a:avLst/>
          </a:prstGeom>
        </p:spPr>
      </p:pic>
      <p:pic>
        <p:nvPicPr>
          <p:cNvPr id="5" name="Picture 4">
            <a:extLst>
              <a:ext uri="{FF2B5EF4-FFF2-40B4-BE49-F238E27FC236}">
                <a16:creationId xmlns:a16="http://schemas.microsoft.com/office/drawing/2014/main" id="{F514FB7D-FCB6-F8AD-FCC7-558093E28233}"/>
              </a:ext>
            </a:extLst>
          </p:cNvPr>
          <p:cNvPicPr>
            <a:picLocks noChangeAspect="1"/>
          </p:cNvPicPr>
          <p:nvPr/>
        </p:nvPicPr>
        <p:blipFill>
          <a:blip r:embed="rId4"/>
          <a:stretch>
            <a:fillRect/>
          </a:stretch>
        </p:blipFill>
        <p:spPr>
          <a:xfrm>
            <a:off x="3459452" y="1137735"/>
            <a:ext cx="2409727" cy="3017859"/>
          </a:xfrm>
          <a:prstGeom prst="rect">
            <a:avLst/>
          </a:prstGeom>
          <a:ln>
            <a:solidFill>
              <a:schemeClr val="tx1"/>
            </a:solidFill>
          </a:ln>
        </p:spPr>
      </p:pic>
      <p:pic>
        <p:nvPicPr>
          <p:cNvPr id="6" name="Picture 5">
            <a:extLst>
              <a:ext uri="{FF2B5EF4-FFF2-40B4-BE49-F238E27FC236}">
                <a16:creationId xmlns:a16="http://schemas.microsoft.com/office/drawing/2014/main" id="{DA3625A4-28E4-A178-C6AE-DB6E61964217}"/>
              </a:ext>
            </a:extLst>
          </p:cNvPr>
          <p:cNvPicPr>
            <a:picLocks noChangeAspect="1"/>
          </p:cNvPicPr>
          <p:nvPr/>
        </p:nvPicPr>
        <p:blipFill>
          <a:blip r:embed="rId5"/>
          <a:stretch>
            <a:fillRect/>
          </a:stretch>
        </p:blipFill>
        <p:spPr>
          <a:xfrm>
            <a:off x="6199027" y="1143903"/>
            <a:ext cx="2405421" cy="3017859"/>
          </a:xfrm>
          <a:prstGeom prst="rect">
            <a:avLst/>
          </a:prstGeom>
        </p:spPr>
      </p:pic>
      <p:sp>
        <p:nvSpPr>
          <p:cNvPr id="7" name="Text Box 2">
            <a:extLst>
              <a:ext uri="{FF2B5EF4-FFF2-40B4-BE49-F238E27FC236}">
                <a16:creationId xmlns:a16="http://schemas.microsoft.com/office/drawing/2014/main" id="{71F98A48-F409-209E-0A72-793B810040E2}"/>
              </a:ext>
            </a:extLst>
          </p:cNvPr>
          <p:cNvSpPr txBox="1">
            <a:spLocks noChangeArrowheads="1"/>
          </p:cNvSpPr>
          <p:nvPr/>
        </p:nvSpPr>
        <p:spPr bwMode="auto">
          <a:xfrm>
            <a:off x="8028384" y="4321448"/>
            <a:ext cx="990600" cy="27166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400"/>
              </a:lnSpc>
              <a:spcBef>
                <a:spcPts val="600"/>
              </a:spcBef>
              <a:spcAft>
                <a:spcPts val="600"/>
              </a:spcAft>
            </a:pPr>
            <a:r>
              <a:rPr lang="en-US" sz="1000" dirty="0">
                <a:solidFill>
                  <a:srgbClr val="000000"/>
                </a:solidFill>
                <a:effectLst/>
                <a:latin typeface="Arial" panose="020B0604020202020204" pitchFamily="34" charset="0"/>
                <a:ea typeface="Arial" panose="020B0604020202020204" pitchFamily="34" charset="0"/>
              </a:rPr>
              <a:t>Lili Hodgson</a:t>
            </a:r>
            <a:endParaRPr lang="en-AU" sz="1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471733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33EC-5041-2F9E-F3ED-4C0862B3F5B8}"/>
              </a:ext>
            </a:extLst>
          </p:cNvPr>
          <p:cNvSpPr>
            <a:spLocks noGrp="1"/>
          </p:cNvSpPr>
          <p:nvPr>
            <p:ph type="title"/>
          </p:nvPr>
        </p:nvSpPr>
        <p:spPr>
          <a:xfrm>
            <a:off x="215516" y="237596"/>
            <a:ext cx="8712968" cy="857250"/>
          </a:xfrm>
        </p:spPr>
        <p:txBody>
          <a:bodyPr/>
          <a:lstStyle/>
          <a:p>
            <a:r>
              <a:rPr lang="en-AU" sz="2000" dirty="0"/>
              <a:t>Administration information: Unit 3 Outcome 2</a:t>
            </a:r>
            <a:br>
              <a:rPr lang="en-AU" sz="2000" dirty="0"/>
            </a:br>
            <a:r>
              <a:rPr lang="en-AU" dirty="0"/>
              <a:t>Scope and Nature of task</a:t>
            </a:r>
          </a:p>
        </p:txBody>
      </p:sp>
      <p:sp>
        <p:nvSpPr>
          <p:cNvPr id="8" name="TextBox 7">
            <a:extLst>
              <a:ext uri="{FF2B5EF4-FFF2-40B4-BE49-F238E27FC236}">
                <a16:creationId xmlns:a16="http://schemas.microsoft.com/office/drawing/2014/main" id="{E75A3EB4-1442-585F-57C7-E6E38845B885}"/>
              </a:ext>
            </a:extLst>
          </p:cNvPr>
          <p:cNvSpPr txBox="1"/>
          <p:nvPr/>
        </p:nvSpPr>
        <p:spPr>
          <a:xfrm>
            <a:off x="5652120" y="1452756"/>
            <a:ext cx="1872208" cy="646331"/>
          </a:xfrm>
          <a:prstGeom prst="rect">
            <a:avLst/>
          </a:prstGeom>
          <a:solidFill>
            <a:schemeClr val="accent6">
              <a:lumMod val="20000"/>
              <a:lumOff val="80000"/>
            </a:schemeClr>
          </a:solidFill>
        </p:spPr>
        <p:txBody>
          <a:bodyPr wrap="square" rtlCol="0">
            <a:spAutoFit/>
          </a:bodyPr>
          <a:lstStyle/>
          <a:p>
            <a:r>
              <a:rPr lang="en-AU" sz="1800" dirty="0">
                <a:latin typeface="+mn-lt"/>
              </a:rPr>
              <a:t>Describes the task</a:t>
            </a:r>
          </a:p>
        </p:txBody>
      </p:sp>
      <p:sp>
        <p:nvSpPr>
          <p:cNvPr id="9" name="TextBox 8">
            <a:extLst>
              <a:ext uri="{FF2B5EF4-FFF2-40B4-BE49-F238E27FC236}">
                <a16:creationId xmlns:a16="http://schemas.microsoft.com/office/drawing/2014/main" id="{99B09519-C159-9AD5-A51E-55B4C87DE48B}"/>
              </a:ext>
            </a:extLst>
          </p:cNvPr>
          <p:cNvSpPr txBox="1"/>
          <p:nvPr/>
        </p:nvSpPr>
        <p:spPr>
          <a:xfrm>
            <a:off x="6012160" y="2931790"/>
            <a:ext cx="1944216" cy="1200329"/>
          </a:xfrm>
          <a:prstGeom prst="rect">
            <a:avLst/>
          </a:prstGeom>
          <a:solidFill>
            <a:schemeClr val="accent6">
              <a:lumMod val="20000"/>
              <a:lumOff val="80000"/>
            </a:schemeClr>
          </a:solidFill>
        </p:spPr>
        <p:txBody>
          <a:bodyPr wrap="square" rtlCol="0">
            <a:spAutoFit/>
          </a:bodyPr>
          <a:lstStyle/>
          <a:p>
            <a:r>
              <a:rPr lang="en-AU" sz="1800" dirty="0">
                <a:latin typeface="+mn-lt"/>
              </a:rPr>
              <a:t>Describes the scope of assessment for the task</a:t>
            </a:r>
          </a:p>
        </p:txBody>
      </p:sp>
      <p:pic>
        <p:nvPicPr>
          <p:cNvPr id="4" name="Picture 3">
            <a:extLst>
              <a:ext uri="{FF2B5EF4-FFF2-40B4-BE49-F238E27FC236}">
                <a16:creationId xmlns:a16="http://schemas.microsoft.com/office/drawing/2014/main" id="{7595A520-53AD-E7F5-64F9-A089DD7E3518}"/>
              </a:ext>
            </a:extLst>
          </p:cNvPr>
          <p:cNvPicPr>
            <a:picLocks noChangeAspect="1"/>
          </p:cNvPicPr>
          <p:nvPr/>
        </p:nvPicPr>
        <p:blipFill>
          <a:blip r:embed="rId2"/>
          <a:stretch>
            <a:fillRect/>
          </a:stretch>
        </p:blipFill>
        <p:spPr>
          <a:xfrm>
            <a:off x="299186" y="1423045"/>
            <a:ext cx="5089244" cy="857250"/>
          </a:xfrm>
          <a:prstGeom prst="rect">
            <a:avLst/>
          </a:prstGeom>
          <a:ln>
            <a:solidFill>
              <a:schemeClr val="tx1"/>
            </a:solidFill>
          </a:ln>
        </p:spPr>
      </p:pic>
      <p:pic>
        <p:nvPicPr>
          <p:cNvPr id="7" name="Picture 6">
            <a:extLst>
              <a:ext uri="{FF2B5EF4-FFF2-40B4-BE49-F238E27FC236}">
                <a16:creationId xmlns:a16="http://schemas.microsoft.com/office/drawing/2014/main" id="{016FB8AB-123F-6D8F-96F3-1F4CD739906B}"/>
              </a:ext>
            </a:extLst>
          </p:cNvPr>
          <p:cNvPicPr>
            <a:picLocks noChangeAspect="1"/>
          </p:cNvPicPr>
          <p:nvPr/>
        </p:nvPicPr>
        <p:blipFill>
          <a:blip r:embed="rId3"/>
          <a:stretch>
            <a:fillRect/>
          </a:stretch>
        </p:blipFill>
        <p:spPr>
          <a:xfrm>
            <a:off x="611560" y="3103329"/>
            <a:ext cx="5132787" cy="857250"/>
          </a:xfrm>
          <a:prstGeom prst="rect">
            <a:avLst/>
          </a:prstGeom>
          <a:ln>
            <a:solidFill>
              <a:schemeClr val="tx1"/>
            </a:solidFill>
          </a:ln>
        </p:spPr>
      </p:pic>
      <p:sp>
        <p:nvSpPr>
          <p:cNvPr id="3" name="TextBox 2">
            <a:extLst>
              <a:ext uri="{FF2B5EF4-FFF2-40B4-BE49-F238E27FC236}">
                <a16:creationId xmlns:a16="http://schemas.microsoft.com/office/drawing/2014/main" id="{0DEC9DC5-8AC9-2FAA-D399-67447B08BE5A}"/>
              </a:ext>
            </a:extLst>
          </p:cNvPr>
          <p:cNvSpPr txBox="1"/>
          <p:nvPr/>
        </p:nvSpPr>
        <p:spPr>
          <a:xfrm>
            <a:off x="322850" y="4161820"/>
            <a:ext cx="6876764" cy="253916"/>
          </a:xfrm>
          <a:prstGeom prst="rect">
            <a:avLst/>
          </a:prstGeom>
          <a:noFill/>
        </p:spPr>
        <p:txBody>
          <a:bodyPr wrap="square" rtlCol="0">
            <a:spAutoFit/>
          </a:bodyPr>
          <a:lstStyle/>
          <a:p>
            <a:r>
              <a:rPr lang="en-AU" sz="1050" dirty="0">
                <a:latin typeface="+mn-lt"/>
              </a:rPr>
              <a:t>Source: VCE Art Creative Practice: Administrative Information for School-based assessment</a:t>
            </a:r>
          </a:p>
        </p:txBody>
      </p:sp>
    </p:spTree>
    <p:extLst>
      <p:ext uri="{BB962C8B-B14F-4D97-AF65-F5344CB8AC3E}">
        <p14:creationId xmlns:p14="http://schemas.microsoft.com/office/powerpoint/2010/main" val="32619491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E1DE-2CBF-4C2D-8D34-084F94A573CD}"/>
              </a:ext>
            </a:extLst>
          </p:cNvPr>
          <p:cNvSpPr>
            <a:spLocks noGrp="1"/>
          </p:cNvSpPr>
          <p:nvPr>
            <p:ph type="title"/>
          </p:nvPr>
        </p:nvSpPr>
        <p:spPr>
          <a:xfrm>
            <a:off x="179512" y="195486"/>
            <a:ext cx="8712968" cy="857250"/>
          </a:xfrm>
        </p:spPr>
        <p:txBody>
          <a:bodyPr/>
          <a:lstStyle/>
          <a:p>
            <a:r>
              <a:rPr lang="en-AU" dirty="0"/>
              <a:t>Unit 3 Outcome 2 task</a:t>
            </a:r>
          </a:p>
        </p:txBody>
      </p:sp>
      <p:sp>
        <p:nvSpPr>
          <p:cNvPr id="3" name="TextBox 2">
            <a:extLst>
              <a:ext uri="{FF2B5EF4-FFF2-40B4-BE49-F238E27FC236}">
                <a16:creationId xmlns:a16="http://schemas.microsoft.com/office/drawing/2014/main" id="{2F46E9AC-A541-7818-F889-6932BE4EC632}"/>
              </a:ext>
            </a:extLst>
          </p:cNvPr>
          <p:cNvSpPr txBox="1"/>
          <p:nvPr/>
        </p:nvSpPr>
        <p:spPr>
          <a:xfrm>
            <a:off x="261947" y="1851670"/>
            <a:ext cx="3168352" cy="2123658"/>
          </a:xfrm>
          <a:prstGeom prst="rect">
            <a:avLst/>
          </a:prstGeom>
          <a:noFill/>
        </p:spPr>
        <p:txBody>
          <a:bodyPr wrap="square" rtlCol="0">
            <a:spAutoFit/>
          </a:bodyPr>
          <a:lstStyle/>
          <a:p>
            <a:r>
              <a:rPr lang="en-AU" sz="1800" dirty="0">
                <a:solidFill>
                  <a:srgbClr val="000000"/>
                </a:solidFill>
                <a:effectLst/>
                <a:latin typeface="Arial" panose="020B0604020202020204" pitchFamily="34" charset="0"/>
                <a:ea typeface="Arial" panose="020B0604020202020204" pitchFamily="34" charset="0"/>
              </a:rPr>
              <a:t>On completion of this unit the student should be able to </a:t>
            </a:r>
            <a:r>
              <a:rPr lang="en-AU" sz="1800" b="1" dirty="0">
                <a:solidFill>
                  <a:schemeClr val="accent1"/>
                </a:solidFill>
                <a:effectLst/>
                <a:latin typeface="Arial" panose="020B0604020202020204" pitchFamily="34" charset="0"/>
                <a:ea typeface="Arial" panose="020B0604020202020204" pitchFamily="34" charset="0"/>
              </a:rPr>
              <a:t>apply and explore ideas </a:t>
            </a:r>
            <a:r>
              <a:rPr lang="en-AU" sz="1800" dirty="0">
                <a:solidFill>
                  <a:srgbClr val="000000"/>
                </a:solidFill>
                <a:effectLst/>
                <a:latin typeface="Arial" panose="020B0604020202020204" pitchFamily="34" charset="0"/>
                <a:ea typeface="Arial" panose="020B0604020202020204" pitchFamily="34" charset="0"/>
              </a:rPr>
              <a:t>and </a:t>
            </a:r>
            <a:r>
              <a:rPr lang="en-AU" sz="1800" b="1" dirty="0">
                <a:solidFill>
                  <a:schemeClr val="accent1"/>
                </a:solidFill>
                <a:effectLst/>
                <a:latin typeface="Arial" panose="020B0604020202020204" pitchFamily="34" charset="0"/>
                <a:ea typeface="Arial" panose="020B0604020202020204" pitchFamily="34" charset="0"/>
              </a:rPr>
              <a:t>an area of personal interest</a:t>
            </a:r>
            <a:r>
              <a:rPr lang="en-AU" sz="1800" dirty="0">
                <a:solidFill>
                  <a:srgbClr val="000000"/>
                </a:solidFill>
                <a:effectLst/>
                <a:latin typeface="Arial" panose="020B0604020202020204" pitchFamily="34" charset="0"/>
                <a:ea typeface="Arial" panose="020B0604020202020204" pitchFamily="34" charset="0"/>
              </a:rPr>
              <a:t> using the Creative Practice.</a:t>
            </a:r>
          </a:p>
          <a:p>
            <a:endParaRPr lang="en-AU" b="1" dirty="0">
              <a:solidFill>
                <a:srgbClr val="FF0000"/>
              </a:solidFill>
            </a:endParaRPr>
          </a:p>
        </p:txBody>
      </p:sp>
      <p:graphicFrame>
        <p:nvGraphicFramePr>
          <p:cNvPr id="4" name="Diagram 3">
            <a:extLst>
              <a:ext uri="{FF2B5EF4-FFF2-40B4-BE49-F238E27FC236}">
                <a16:creationId xmlns:a16="http://schemas.microsoft.com/office/drawing/2014/main" id="{31D53482-4040-AFE7-637F-BFB2C171D9E5}"/>
              </a:ext>
            </a:extLst>
          </p:cNvPr>
          <p:cNvGraphicFramePr/>
          <p:nvPr/>
        </p:nvGraphicFramePr>
        <p:xfrm>
          <a:off x="3422535" y="1104634"/>
          <a:ext cx="5472608" cy="2934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318898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69999778-F8F4-8AFC-A873-479F45B73BFD}"/>
              </a:ext>
            </a:extLst>
          </p:cNvPr>
          <p:cNvGraphicFramePr>
            <a:graphicFrameLocks noGrp="1"/>
          </p:cNvGraphicFramePr>
          <p:nvPr>
            <p:ph idx="1"/>
            <p:extLst>
              <p:ext uri="{D42A27DB-BD31-4B8C-83A1-F6EECF244321}">
                <p14:modId xmlns:p14="http://schemas.microsoft.com/office/powerpoint/2010/main" val="2538073195"/>
              </p:ext>
            </p:extLst>
          </p:nvPr>
        </p:nvGraphicFramePr>
        <p:xfrm>
          <a:off x="215106" y="843558"/>
          <a:ext cx="8713788" cy="2831726"/>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3300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2: Personal investigation using the Creative Practice</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467557">
                <a:tc>
                  <a:txBody>
                    <a:bodyPr/>
                    <a:lstStyle/>
                    <a:p>
                      <a:r>
                        <a:rPr lang="en-AU" b="1" dirty="0"/>
                        <a:t>Outcome 2</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1400" kern="1200" dirty="0">
                          <a:solidFill>
                            <a:schemeClr val="dk1"/>
                          </a:solidFill>
                          <a:effectLst/>
                          <a:latin typeface="+mn-lt"/>
                          <a:ea typeface="+mn-ea"/>
                          <a:cs typeface="+mn-cs"/>
                        </a:rPr>
                        <a:t>On completion of this unit the student should be able to apply and explore ideas and an area of personal interest using the Creative Practice.</a:t>
                      </a:r>
                    </a:p>
                  </a:txBody>
                  <a:tcPr/>
                </a:tc>
                <a:extLst>
                  <a:ext uri="{0D108BD9-81ED-4DB2-BD59-A6C34878D82A}">
                    <a16:rowId xmlns:a16="http://schemas.microsoft.com/office/drawing/2014/main" val="1577447254"/>
                  </a:ext>
                </a:extLst>
              </a:tr>
              <a:tr h="1947806">
                <a:tc>
                  <a:txBody>
                    <a:bodyPr/>
                    <a:lstStyle/>
                    <a:p>
                      <a:r>
                        <a:rPr lang="en-AU" b="1" dirty="0"/>
                        <a:t>Key Knowledge</a:t>
                      </a:r>
                    </a:p>
                  </a:txBody>
                  <a:tcPr/>
                </a:tc>
                <a:tc>
                  <a:txBody>
                    <a:bodyPr/>
                    <a:lstStyle/>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the use of </a:t>
                      </a:r>
                      <a:r>
                        <a:rPr lang="en-AU" sz="1200" b="1" kern="1200" dirty="0">
                          <a:solidFill>
                            <a:schemeClr val="accent6">
                              <a:lumMod val="50000"/>
                            </a:schemeClr>
                          </a:solidFill>
                          <a:effectLst/>
                          <a:latin typeface="+mn-lt"/>
                          <a:ea typeface="+mn-ea"/>
                          <a:cs typeface="+mn-cs"/>
                        </a:rPr>
                        <a:t>selected materials, techniques, processes </a:t>
                      </a:r>
                      <a:r>
                        <a:rPr lang="en-AU" sz="1200" kern="1200" dirty="0">
                          <a:solidFill>
                            <a:schemeClr val="dk1"/>
                          </a:solidFill>
                          <a:effectLst/>
                          <a:latin typeface="+mn-lt"/>
                          <a:ea typeface="+mn-ea"/>
                          <a:cs typeface="+mn-cs"/>
                        </a:rPr>
                        <a:t>and art forms throughout </a:t>
                      </a:r>
                      <a:r>
                        <a:rPr lang="en-AU" sz="1200" b="1" kern="1200" dirty="0">
                          <a:solidFill>
                            <a:schemeClr val="accent6">
                              <a:lumMod val="50000"/>
                            </a:schemeClr>
                          </a:solidFill>
                          <a:effectLst/>
                          <a:latin typeface="+mn-lt"/>
                          <a:ea typeface="+mn-ea"/>
                          <a:cs typeface="+mn-cs"/>
                        </a:rPr>
                        <a:t>the Creative Practice</a:t>
                      </a:r>
                    </a:p>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the use of the Creative Practice to </a:t>
                      </a:r>
                      <a:r>
                        <a:rPr lang="en-AU" sz="1200" b="1" kern="1200" dirty="0">
                          <a:solidFill>
                            <a:schemeClr val="accent6">
                              <a:lumMod val="50000"/>
                            </a:schemeClr>
                          </a:solidFill>
                          <a:effectLst/>
                          <a:latin typeface="+mn-lt"/>
                          <a:ea typeface="+mn-ea"/>
                          <a:cs typeface="+mn-cs"/>
                        </a:rPr>
                        <a:t>explore and experiment with ideas, materials, techniques and processes</a:t>
                      </a:r>
                    </a:p>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characteristics of visual language that communicates personal ideas</a:t>
                      </a:r>
                    </a:p>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the use of the Creative Practice to </a:t>
                      </a:r>
                      <a:r>
                        <a:rPr lang="en-AU" sz="1200" b="1" kern="1200" dirty="0">
                          <a:solidFill>
                            <a:schemeClr val="accent6">
                              <a:lumMod val="50000"/>
                            </a:schemeClr>
                          </a:solidFill>
                          <a:effectLst/>
                          <a:latin typeface="+mn-lt"/>
                          <a:ea typeface="+mn-ea"/>
                          <a:cs typeface="+mn-cs"/>
                        </a:rPr>
                        <a:t>develop ideas, materials, techniques and processes</a:t>
                      </a:r>
                    </a:p>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the selection of the </a:t>
                      </a:r>
                      <a:r>
                        <a:rPr lang="en-AU" sz="1200" b="1" kern="1200" dirty="0">
                          <a:solidFill>
                            <a:schemeClr val="accent6">
                              <a:lumMod val="50000"/>
                            </a:schemeClr>
                          </a:solidFill>
                          <a:effectLst/>
                          <a:latin typeface="+mn-lt"/>
                          <a:ea typeface="+mn-ea"/>
                          <a:cs typeface="+mn-cs"/>
                        </a:rPr>
                        <a:t>appropriate Interpretive Lenses </a:t>
                      </a:r>
                      <a:r>
                        <a:rPr lang="en-AU" sz="1200" kern="1200" dirty="0">
                          <a:solidFill>
                            <a:schemeClr val="dk1"/>
                          </a:solidFill>
                          <a:effectLst/>
                          <a:latin typeface="+mn-lt"/>
                          <a:ea typeface="+mn-ea"/>
                          <a:cs typeface="+mn-cs"/>
                        </a:rPr>
                        <a:t>throughout the Creative Practice</a:t>
                      </a:r>
                    </a:p>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methods used to </a:t>
                      </a:r>
                      <a:r>
                        <a:rPr lang="en-AU" sz="1200" b="1" kern="1200" dirty="0">
                          <a:solidFill>
                            <a:schemeClr val="accent6">
                              <a:lumMod val="50000"/>
                            </a:schemeClr>
                          </a:solidFill>
                          <a:effectLst/>
                          <a:latin typeface="+mn-lt"/>
                          <a:ea typeface="+mn-ea"/>
                          <a:cs typeface="+mn-cs"/>
                        </a:rPr>
                        <a:t>document the use of the Creative Practice</a:t>
                      </a:r>
                    </a:p>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the use of </a:t>
                      </a:r>
                      <a:r>
                        <a:rPr lang="en-AU" sz="1200" b="1" kern="1200" dirty="0">
                          <a:solidFill>
                            <a:schemeClr val="accent6">
                              <a:lumMod val="50000"/>
                            </a:schemeClr>
                          </a:solidFill>
                          <a:effectLst/>
                          <a:latin typeface="+mn-lt"/>
                          <a:ea typeface="+mn-ea"/>
                          <a:cs typeface="+mn-cs"/>
                        </a:rPr>
                        <a:t>art terminology in analysis, reflection and evaluation</a:t>
                      </a:r>
                    </a:p>
                    <a:p>
                      <a:pPr marL="0" indent="0">
                        <a:buFont typeface="Arial" panose="020B0604020202020204" pitchFamily="34" charset="0"/>
                        <a:buNone/>
                      </a:pPr>
                      <a:endParaRPr lang="en-GB" sz="1200" kern="1200" dirty="0">
                        <a:solidFill>
                          <a:schemeClr val="dk1"/>
                        </a:solidFill>
                        <a:effectLst/>
                        <a:latin typeface="+mn-lt"/>
                        <a:ea typeface="+mn-ea"/>
                        <a:cs typeface="+mn-cs"/>
                      </a:endParaRPr>
                    </a:p>
                  </a:txBody>
                  <a:tcPr/>
                </a:tc>
                <a:extLst>
                  <a:ext uri="{0D108BD9-81ED-4DB2-BD59-A6C34878D82A}">
                    <a16:rowId xmlns:a16="http://schemas.microsoft.com/office/drawing/2014/main" val="3428961597"/>
                  </a:ext>
                </a:extLst>
              </a:tr>
            </a:tbl>
          </a:graphicData>
        </a:graphic>
      </p:graphicFrame>
      <p:sp>
        <p:nvSpPr>
          <p:cNvPr id="6" name="TextBox 5">
            <a:extLst>
              <a:ext uri="{FF2B5EF4-FFF2-40B4-BE49-F238E27FC236}">
                <a16:creationId xmlns:a16="http://schemas.microsoft.com/office/drawing/2014/main" id="{77104F20-5D71-64F2-28AB-3DBD7E1A238B}"/>
              </a:ext>
            </a:extLst>
          </p:cNvPr>
          <p:cNvSpPr txBox="1"/>
          <p:nvPr/>
        </p:nvSpPr>
        <p:spPr>
          <a:xfrm>
            <a:off x="323528" y="195486"/>
            <a:ext cx="6667591" cy="369332"/>
          </a:xfrm>
          <a:prstGeom prst="rect">
            <a:avLst/>
          </a:prstGeom>
          <a:noFill/>
        </p:spPr>
        <p:txBody>
          <a:bodyPr wrap="square">
            <a:spAutoFit/>
          </a:bodyPr>
          <a:lstStyle/>
          <a:p>
            <a:r>
              <a:rPr lang="en-AU" sz="1800" b="1" dirty="0">
                <a:solidFill>
                  <a:schemeClr val="accent6"/>
                </a:solidFill>
                <a:latin typeface="+mn-lt"/>
              </a:rPr>
              <a:t>VCE Art Creative Practice</a:t>
            </a:r>
            <a:endParaRPr lang="en-AU" dirty="0"/>
          </a:p>
        </p:txBody>
      </p:sp>
    </p:spTree>
    <p:extLst>
      <p:ext uri="{BB962C8B-B14F-4D97-AF65-F5344CB8AC3E}">
        <p14:creationId xmlns:p14="http://schemas.microsoft.com/office/powerpoint/2010/main" val="8275985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3001429856"/>
              </p:ext>
            </p:extLst>
          </p:nvPr>
        </p:nvGraphicFramePr>
        <p:xfrm>
          <a:off x="215106" y="843558"/>
          <a:ext cx="8713788" cy="3042534"/>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28777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Unit 3 Area of Study 2: Personal investigation using the Creative Practice</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433935">
                <a:tc>
                  <a:txBody>
                    <a:bodyPr/>
                    <a:lstStyle/>
                    <a:p>
                      <a:r>
                        <a:rPr lang="en-AU" b="1" dirty="0"/>
                        <a:t>Outcome 2</a:t>
                      </a: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1400" kern="1200" dirty="0">
                          <a:solidFill>
                            <a:schemeClr val="dk1"/>
                          </a:solidFill>
                          <a:effectLst/>
                          <a:latin typeface="+mn-lt"/>
                          <a:ea typeface="+mn-ea"/>
                          <a:cs typeface="+mn-cs"/>
                        </a:rPr>
                        <a:t>On completion of this unit the student should be able to apply and explore ideas and an area of personal interest using the Creative Practice.</a:t>
                      </a:r>
                    </a:p>
                  </a:txBody>
                  <a:tcPr/>
                </a:tc>
                <a:extLst>
                  <a:ext uri="{0D108BD9-81ED-4DB2-BD59-A6C34878D82A}">
                    <a16:rowId xmlns:a16="http://schemas.microsoft.com/office/drawing/2014/main" val="1577447254"/>
                  </a:ext>
                </a:extLst>
              </a:tr>
              <a:tr h="2158614">
                <a:tc>
                  <a:txBody>
                    <a:bodyPr/>
                    <a:lstStyle/>
                    <a:p>
                      <a:r>
                        <a:rPr lang="en-AU" b="1" dirty="0"/>
                        <a:t>Key Skills</a:t>
                      </a:r>
                    </a:p>
                  </a:txBody>
                  <a:tcPr/>
                </a:tc>
                <a:tc>
                  <a:txBody>
                    <a:bodyPr/>
                    <a:lstStyle/>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use </a:t>
                      </a:r>
                      <a:r>
                        <a:rPr lang="en-AU" sz="1200" kern="1200" dirty="0">
                          <a:solidFill>
                            <a:schemeClr val="dk1"/>
                          </a:solidFill>
                          <a:effectLst/>
                          <a:latin typeface="+mn-lt"/>
                          <a:ea typeface="+mn-ea"/>
                          <a:cs typeface="+mn-cs"/>
                        </a:rPr>
                        <a:t>selected materials, techniques, processes and art forms </a:t>
                      </a:r>
                      <a:r>
                        <a:rPr lang="en-AU" sz="1200" b="1" kern="1200" dirty="0">
                          <a:solidFill>
                            <a:schemeClr val="accent6">
                              <a:lumMod val="50000"/>
                            </a:schemeClr>
                          </a:solidFill>
                          <a:effectLst/>
                          <a:latin typeface="+mn-lt"/>
                          <a:ea typeface="+mn-ea"/>
                          <a:cs typeface="+mn-cs"/>
                        </a:rPr>
                        <a:t>throughout the Creative Practice</a:t>
                      </a:r>
                    </a:p>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apply, document and critically reflect </a:t>
                      </a:r>
                      <a:r>
                        <a:rPr lang="en-AU" sz="1200" kern="1200" dirty="0">
                          <a:solidFill>
                            <a:schemeClr val="dk1"/>
                          </a:solidFill>
                          <a:effectLst/>
                          <a:latin typeface="+mn-lt"/>
                          <a:ea typeface="+mn-ea"/>
                          <a:cs typeface="+mn-cs"/>
                        </a:rPr>
                        <a:t>on the use of the Creative Practice to develop personal responses</a:t>
                      </a:r>
                    </a:p>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explore and develop </a:t>
                      </a:r>
                      <a:r>
                        <a:rPr lang="en-AU" sz="1200" kern="1200" dirty="0">
                          <a:solidFill>
                            <a:schemeClr val="dk1"/>
                          </a:solidFill>
                          <a:effectLst/>
                          <a:latin typeface="+mn-lt"/>
                          <a:ea typeface="+mn-ea"/>
                          <a:cs typeface="+mn-cs"/>
                        </a:rPr>
                        <a:t>visual language that </a:t>
                      </a:r>
                      <a:r>
                        <a:rPr lang="en-AU" sz="1200" b="1" kern="1200" dirty="0">
                          <a:solidFill>
                            <a:schemeClr val="accent6">
                              <a:lumMod val="50000"/>
                            </a:schemeClr>
                          </a:solidFill>
                          <a:effectLst/>
                          <a:latin typeface="+mn-lt"/>
                          <a:ea typeface="+mn-ea"/>
                          <a:cs typeface="+mn-cs"/>
                        </a:rPr>
                        <a:t>communicates </a:t>
                      </a:r>
                      <a:r>
                        <a:rPr lang="en-AU" sz="1200" kern="1200" dirty="0">
                          <a:solidFill>
                            <a:schemeClr val="dk1"/>
                          </a:solidFill>
                          <a:effectLst/>
                          <a:latin typeface="+mn-lt"/>
                          <a:ea typeface="+mn-ea"/>
                          <a:cs typeface="+mn-cs"/>
                        </a:rPr>
                        <a:t>personal ideas</a:t>
                      </a:r>
                    </a:p>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manipulate and apply</a:t>
                      </a:r>
                      <a:r>
                        <a:rPr lang="en-AU" sz="1200" kern="1200" dirty="0">
                          <a:solidFill>
                            <a:schemeClr val="dk1"/>
                          </a:solidFill>
                          <a:effectLst/>
                          <a:latin typeface="+mn-lt"/>
                          <a:ea typeface="+mn-ea"/>
                          <a:cs typeface="+mn-cs"/>
                        </a:rPr>
                        <a:t> materials, techniques and processes in selected art forms to develop personal responses</a:t>
                      </a:r>
                    </a:p>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select and apply </a:t>
                      </a:r>
                      <a:r>
                        <a:rPr lang="en-AU" sz="1200" kern="1200" dirty="0">
                          <a:solidFill>
                            <a:schemeClr val="dk1"/>
                          </a:solidFill>
                          <a:effectLst/>
                          <a:latin typeface="+mn-lt"/>
                          <a:ea typeface="+mn-ea"/>
                          <a:cs typeface="+mn-cs"/>
                        </a:rPr>
                        <a:t>the appropriate Interpretive Lenses throughout the Creative Practice</a:t>
                      </a:r>
                    </a:p>
                    <a:p>
                      <a:pPr marL="285750" lvl="0" indent="-285750">
                        <a:buFont typeface="Arial" panose="020B0604020202020204" pitchFamily="34" charset="0"/>
                        <a:buChar char="•"/>
                      </a:pPr>
                      <a:r>
                        <a:rPr lang="en-AU" sz="1200" b="1" kern="1200" dirty="0">
                          <a:solidFill>
                            <a:schemeClr val="accent6">
                              <a:lumMod val="50000"/>
                            </a:schemeClr>
                          </a:solidFill>
                          <a:effectLst/>
                          <a:latin typeface="+mn-lt"/>
                          <a:ea typeface="+mn-ea"/>
                          <a:cs typeface="+mn-cs"/>
                        </a:rPr>
                        <a:t>document and annotate, </a:t>
                      </a:r>
                      <a:r>
                        <a:rPr lang="en-AU" sz="1200" kern="1200" dirty="0">
                          <a:solidFill>
                            <a:schemeClr val="dk1"/>
                          </a:solidFill>
                          <a:effectLst/>
                          <a:latin typeface="+mn-lt"/>
                          <a:ea typeface="+mn-ea"/>
                          <a:cs typeface="+mn-cs"/>
                        </a:rPr>
                        <a:t>using visual material and written material, to </a:t>
                      </a:r>
                      <a:r>
                        <a:rPr lang="en-AU" sz="1200" b="1" kern="1200" dirty="0">
                          <a:solidFill>
                            <a:schemeClr val="accent6">
                              <a:lumMod val="50000"/>
                            </a:schemeClr>
                          </a:solidFill>
                          <a:effectLst/>
                          <a:latin typeface="+mn-lt"/>
                          <a:ea typeface="+mn-ea"/>
                          <a:cs typeface="+mn-cs"/>
                        </a:rPr>
                        <a:t>critically reflect on and evaluate the use </a:t>
                      </a:r>
                      <a:r>
                        <a:rPr lang="en-AU" sz="1200" kern="1200" dirty="0">
                          <a:solidFill>
                            <a:schemeClr val="dk1"/>
                          </a:solidFill>
                          <a:effectLst/>
                          <a:latin typeface="+mn-lt"/>
                          <a:ea typeface="+mn-ea"/>
                          <a:cs typeface="+mn-cs"/>
                        </a:rPr>
                        <a:t>of the Creative Practice</a:t>
                      </a:r>
                    </a:p>
                    <a:p>
                      <a:pPr marL="285750" lvl="0" indent="-285750">
                        <a:buFont typeface="Arial" panose="020B0604020202020204" pitchFamily="34" charset="0"/>
                        <a:buChar char="•"/>
                      </a:pPr>
                      <a:r>
                        <a:rPr lang="en-AU" sz="1200" kern="1200" dirty="0">
                          <a:solidFill>
                            <a:schemeClr val="dk1"/>
                          </a:solidFill>
                          <a:effectLst/>
                          <a:latin typeface="+mn-lt"/>
                          <a:ea typeface="+mn-ea"/>
                          <a:cs typeface="+mn-cs"/>
                        </a:rPr>
                        <a:t>apply art terminology in </a:t>
                      </a:r>
                      <a:r>
                        <a:rPr lang="en-AU" sz="1200" b="1" kern="1200" dirty="0">
                          <a:solidFill>
                            <a:schemeClr val="accent6">
                              <a:lumMod val="50000"/>
                            </a:schemeClr>
                          </a:solidFill>
                          <a:effectLst/>
                          <a:latin typeface="+mn-lt"/>
                          <a:ea typeface="+mn-ea"/>
                          <a:cs typeface="+mn-cs"/>
                        </a:rPr>
                        <a:t>analysis and critically reflective and evaluative annotations</a:t>
                      </a:r>
                    </a:p>
                    <a:p>
                      <a:pPr marL="0" indent="0">
                        <a:buFont typeface="Arial" panose="020B0604020202020204" pitchFamily="34" charset="0"/>
                        <a:buNone/>
                      </a:pPr>
                      <a:endParaRPr lang="en-GB" sz="1200" kern="1200" dirty="0">
                        <a:solidFill>
                          <a:schemeClr val="dk1"/>
                        </a:solidFill>
                        <a:effectLst/>
                        <a:latin typeface="+mn-lt"/>
                        <a:ea typeface="+mn-ea"/>
                        <a:cs typeface="+mn-cs"/>
                      </a:endParaRPr>
                    </a:p>
                  </a:txBody>
                  <a:tcPr/>
                </a:tc>
                <a:extLst>
                  <a:ext uri="{0D108BD9-81ED-4DB2-BD59-A6C34878D82A}">
                    <a16:rowId xmlns:a16="http://schemas.microsoft.com/office/drawing/2014/main" val="3428961597"/>
                  </a:ext>
                </a:extLst>
              </a:tr>
            </a:tbl>
          </a:graphicData>
        </a:graphic>
      </p:graphicFrame>
      <p:sp>
        <p:nvSpPr>
          <p:cNvPr id="2" name="TextBox 1">
            <a:extLst>
              <a:ext uri="{FF2B5EF4-FFF2-40B4-BE49-F238E27FC236}">
                <a16:creationId xmlns:a16="http://schemas.microsoft.com/office/drawing/2014/main" id="{7D0DD09B-A3BD-AFFF-B214-914CE5225659}"/>
              </a:ext>
            </a:extLst>
          </p:cNvPr>
          <p:cNvSpPr txBox="1"/>
          <p:nvPr/>
        </p:nvSpPr>
        <p:spPr>
          <a:xfrm>
            <a:off x="323528" y="195486"/>
            <a:ext cx="6667591" cy="369332"/>
          </a:xfrm>
          <a:prstGeom prst="rect">
            <a:avLst/>
          </a:prstGeom>
          <a:noFill/>
        </p:spPr>
        <p:txBody>
          <a:bodyPr wrap="square">
            <a:spAutoFit/>
          </a:bodyPr>
          <a:lstStyle/>
          <a:p>
            <a:r>
              <a:rPr lang="en-AU" sz="1800" b="1" dirty="0">
                <a:solidFill>
                  <a:schemeClr val="accent6"/>
                </a:solidFill>
                <a:latin typeface="+mn-lt"/>
              </a:rPr>
              <a:t>VCE Art Creative Practice</a:t>
            </a:r>
            <a:endParaRPr lang="en-AU" dirty="0"/>
          </a:p>
        </p:txBody>
      </p:sp>
    </p:spTree>
    <p:extLst>
      <p:ext uri="{BB962C8B-B14F-4D97-AF65-F5344CB8AC3E}">
        <p14:creationId xmlns:p14="http://schemas.microsoft.com/office/powerpoint/2010/main" val="380067665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BE1CA6-43F1-4D9F-937C-95895BFF2508}"/>
              </a:ext>
            </a:extLst>
          </p:cNvPr>
          <p:cNvGraphicFramePr>
            <a:graphicFrameLocks noGrp="1"/>
          </p:cNvGraphicFramePr>
          <p:nvPr>
            <p:ph idx="1"/>
            <p:extLst>
              <p:ext uri="{D42A27DB-BD31-4B8C-83A1-F6EECF244321}">
                <p14:modId xmlns:p14="http://schemas.microsoft.com/office/powerpoint/2010/main" val="3692761232"/>
              </p:ext>
            </p:extLst>
          </p:nvPr>
        </p:nvGraphicFramePr>
        <p:xfrm>
          <a:off x="215106" y="843558"/>
          <a:ext cx="8713788" cy="3155400"/>
        </p:xfrm>
        <a:graphic>
          <a:graphicData uri="http://schemas.openxmlformats.org/drawingml/2006/table">
            <a:tbl>
              <a:tblPr firstRow="1" bandRow="1">
                <a:tableStyleId>{21E4AEA4-8DFA-4A89-87EB-49C32662AFE0}</a:tableStyleId>
              </a:tblPr>
              <a:tblGrid>
                <a:gridCol w="1764606">
                  <a:extLst>
                    <a:ext uri="{9D8B030D-6E8A-4147-A177-3AD203B41FA5}">
                      <a16:colId xmlns:a16="http://schemas.microsoft.com/office/drawing/2014/main" val="2422161473"/>
                    </a:ext>
                  </a:extLst>
                </a:gridCol>
                <a:gridCol w="6949182">
                  <a:extLst>
                    <a:ext uri="{9D8B030D-6E8A-4147-A177-3AD203B41FA5}">
                      <a16:colId xmlns:a16="http://schemas.microsoft.com/office/drawing/2014/main" val="2017662329"/>
                    </a:ext>
                  </a:extLst>
                </a:gridCol>
              </a:tblGrid>
              <a:tr h="37117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accent3"/>
                          </a:solidFill>
                        </a:rPr>
                        <a:t>Area of Study 2: Personal investigation using the Creative Practice</a:t>
                      </a:r>
                      <a:endParaRPr lang="en-AU" sz="1800" b="1" i="0" kern="1200" dirty="0">
                        <a:solidFill>
                          <a:schemeClr val="bg1"/>
                        </a:solidFill>
                        <a:effectLst/>
                        <a:latin typeface="+mn-lt"/>
                        <a:ea typeface="+mn-ea"/>
                        <a:cs typeface="+mn-cs"/>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dirty="0">
                        <a:solidFill>
                          <a:schemeClr val="bg1"/>
                        </a:solidFill>
                        <a:effectLst/>
                        <a:latin typeface="+mn-lt"/>
                        <a:ea typeface="+mn-ea"/>
                        <a:cs typeface="+mn-cs"/>
                      </a:endParaRPr>
                    </a:p>
                  </a:txBody>
                  <a:tcPr/>
                </a:tc>
                <a:extLst>
                  <a:ext uri="{0D108BD9-81ED-4DB2-BD59-A6C34878D82A}">
                    <a16:rowId xmlns:a16="http://schemas.microsoft.com/office/drawing/2014/main" val="3084720532"/>
                  </a:ext>
                </a:extLst>
              </a:tr>
              <a:tr h="2784226">
                <a:tc>
                  <a:txBody>
                    <a:bodyPr/>
                    <a:lstStyle/>
                    <a:p>
                      <a:r>
                        <a:rPr lang="en-AU" b="1" dirty="0"/>
                        <a:t>Learning structure</a:t>
                      </a:r>
                    </a:p>
                  </a:txBody>
                  <a:tcPr/>
                </a:tc>
                <a:tc>
                  <a:txBody>
                    <a:bodyPr/>
                    <a:lstStyle/>
                    <a:p>
                      <a:pPr marL="285750" lvl="0" indent="-285750" hangingPunct="0">
                        <a:spcBef>
                          <a:spcPts val="600"/>
                        </a:spcBef>
                        <a:spcAft>
                          <a:spcPts val="600"/>
                        </a:spcAft>
                        <a:buFont typeface="Arial" panose="020B0604020202020204" pitchFamily="34" charset="0"/>
                        <a:buChar char="•"/>
                      </a:pPr>
                      <a:r>
                        <a:rPr lang="en-GB" sz="1200" kern="1200" dirty="0">
                          <a:solidFill>
                            <a:schemeClr val="dk1"/>
                          </a:solidFill>
                          <a:effectLst/>
                          <a:latin typeface="+mn-lt"/>
                          <a:ea typeface="+mn-ea"/>
                          <a:cs typeface="+mn-cs"/>
                        </a:rPr>
                        <a:t>The evaluation and feedback from the Critique in Area of Study 1 can provide the direction for further exploration, development and refinement of the Body of Work. A series of questions can be used to direct the student exploration. </a:t>
                      </a:r>
                    </a:p>
                    <a:p>
                      <a:pPr marL="285750" lvl="0" indent="-285750" hangingPunct="0">
                        <a:spcBef>
                          <a:spcPts val="600"/>
                        </a:spcBef>
                        <a:spcAft>
                          <a:spcPts val="600"/>
                        </a:spcAft>
                        <a:buFont typeface="Arial" panose="020B0604020202020204" pitchFamily="34" charset="0"/>
                        <a:buChar char="•"/>
                      </a:pPr>
                      <a:r>
                        <a:rPr lang="en-GB" sz="1200" kern="1200" dirty="0">
                          <a:solidFill>
                            <a:schemeClr val="dk1"/>
                          </a:solidFill>
                          <a:effectLst/>
                          <a:latin typeface="+mn-lt"/>
                          <a:ea typeface="+mn-ea"/>
                          <a:cs typeface="+mn-cs"/>
                        </a:rPr>
                        <a:t>The Creative Practice should be revisited and revaluated. Students should revisit the components and focus on specific aspects of the Creative Practice that will inform their inquiry. The points in each component could be framed as a series of questions to structure their inquiry.</a:t>
                      </a:r>
                      <a:endParaRPr lang="en-AU" sz="1200" kern="1200" dirty="0">
                        <a:solidFill>
                          <a:schemeClr val="dk1"/>
                        </a:solidFill>
                        <a:effectLst/>
                        <a:latin typeface="+mn-lt"/>
                        <a:ea typeface="+mn-ea"/>
                        <a:cs typeface="+mn-cs"/>
                      </a:endParaRPr>
                    </a:p>
                    <a:p>
                      <a:pPr marL="285750" lvl="0" indent="-285750" hangingPunct="0">
                        <a:spcBef>
                          <a:spcPts val="600"/>
                        </a:spcBef>
                        <a:spcAft>
                          <a:spcPts val="600"/>
                        </a:spcAft>
                        <a:buFont typeface="Arial" panose="020B0604020202020204" pitchFamily="34" charset="0"/>
                        <a:buChar char="•"/>
                      </a:pPr>
                      <a:r>
                        <a:rPr lang="en-GB" sz="1200" kern="1200" dirty="0">
                          <a:solidFill>
                            <a:schemeClr val="dk1"/>
                          </a:solidFill>
                          <a:effectLst/>
                          <a:latin typeface="+mn-lt"/>
                          <a:ea typeface="+mn-ea"/>
                          <a:cs typeface="+mn-cs"/>
                        </a:rPr>
                        <a:t>Students consider the relationships that were established between the intentions of their practice, the artworks they produced, the ideas represented and how the artworks were viewed and interpreted by an audience. </a:t>
                      </a:r>
                    </a:p>
                    <a:p>
                      <a:pPr marL="285750" lvl="0" indent="-285750" hangingPunct="0">
                        <a:spcBef>
                          <a:spcPts val="600"/>
                        </a:spcBef>
                        <a:spcAft>
                          <a:spcPts val="600"/>
                        </a:spcAft>
                        <a:buFont typeface="Arial" panose="020B0604020202020204" pitchFamily="34" charset="0"/>
                        <a:buChar char="•"/>
                      </a:pPr>
                      <a:r>
                        <a:rPr lang="en-GB" sz="1200" kern="1200" dirty="0">
                          <a:solidFill>
                            <a:schemeClr val="dk1"/>
                          </a:solidFill>
                          <a:effectLst/>
                          <a:latin typeface="+mn-lt"/>
                          <a:ea typeface="+mn-ea"/>
                          <a:cs typeface="+mn-cs"/>
                        </a:rPr>
                        <a:t>In this Area of Study students develop their personal visual language. As a starting point they may establish the characteristics of their visual language, and this can lead the inquiry. </a:t>
                      </a:r>
                    </a:p>
                  </a:txBody>
                  <a:tcPr/>
                </a:tc>
                <a:extLst>
                  <a:ext uri="{0D108BD9-81ED-4DB2-BD59-A6C34878D82A}">
                    <a16:rowId xmlns:a16="http://schemas.microsoft.com/office/drawing/2014/main" val="3428961597"/>
                  </a:ext>
                </a:extLst>
              </a:tr>
            </a:tbl>
          </a:graphicData>
        </a:graphic>
      </p:graphicFrame>
      <p:sp>
        <p:nvSpPr>
          <p:cNvPr id="3" name="TextBox 2">
            <a:extLst>
              <a:ext uri="{FF2B5EF4-FFF2-40B4-BE49-F238E27FC236}">
                <a16:creationId xmlns:a16="http://schemas.microsoft.com/office/drawing/2014/main" id="{72D9C628-0A9B-4AAC-BBAE-236501BF1CC1}"/>
              </a:ext>
            </a:extLst>
          </p:cNvPr>
          <p:cNvSpPr txBox="1"/>
          <p:nvPr/>
        </p:nvSpPr>
        <p:spPr>
          <a:xfrm>
            <a:off x="341396" y="195486"/>
            <a:ext cx="6667591" cy="369332"/>
          </a:xfrm>
          <a:prstGeom prst="rect">
            <a:avLst/>
          </a:prstGeom>
          <a:noFill/>
        </p:spPr>
        <p:txBody>
          <a:bodyPr wrap="square">
            <a:spAutoFit/>
          </a:bodyPr>
          <a:lstStyle/>
          <a:p>
            <a:r>
              <a:rPr lang="en-AU" sz="1800" b="1" dirty="0">
                <a:solidFill>
                  <a:schemeClr val="accent6"/>
                </a:solidFill>
                <a:latin typeface="+mn-lt"/>
              </a:rPr>
              <a:t>VCE Art Creative Practice – Unit 3</a:t>
            </a:r>
            <a:endParaRPr lang="en-AU" dirty="0"/>
          </a:p>
        </p:txBody>
      </p:sp>
    </p:spTree>
    <p:extLst>
      <p:ext uri="{BB962C8B-B14F-4D97-AF65-F5344CB8AC3E}">
        <p14:creationId xmlns:p14="http://schemas.microsoft.com/office/powerpoint/2010/main" val="28411290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4701-9E47-4E75-AF39-F71BA669B7D7}"/>
              </a:ext>
            </a:extLst>
          </p:cNvPr>
          <p:cNvSpPr>
            <a:spLocks noGrp="1"/>
          </p:cNvSpPr>
          <p:nvPr>
            <p:ph type="title"/>
          </p:nvPr>
        </p:nvSpPr>
        <p:spPr>
          <a:xfrm>
            <a:off x="179512" y="40204"/>
            <a:ext cx="8712968" cy="850186"/>
          </a:xfrm>
        </p:spPr>
        <p:txBody>
          <a:bodyPr/>
          <a:lstStyle/>
          <a:p>
            <a:r>
              <a:rPr lang="en-US" sz="2400" dirty="0"/>
              <a:t>VCE Art Creative Practice</a:t>
            </a:r>
            <a:br>
              <a:rPr lang="en-US" sz="2400" dirty="0"/>
            </a:br>
            <a:r>
              <a:rPr lang="en-US" sz="2400" dirty="0"/>
              <a:t>Study specifications: Creative Practice</a:t>
            </a:r>
          </a:p>
        </p:txBody>
      </p:sp>
      <p:pic>
        <p:nvPicPr>
          <p:cNvPr id="7" name="Content Placeholder 6" descr="A circular diagram, in the centre of which are the words 'The Creative Practice'. The next layer of the circle is divided into quadrants labelled 'Experimentation and development', 'Research and exploration', 'Reflection and evaluation' and 'Refinement and resolution'. The next layer of the circle reads 'Creative Thinking and Interpretive Lenses'; the outer layer reads 'Making and Responding'.">
            <a:extLst>
              <a:ext uri="{FF2B5EF4-FFF2-40B4-BE49-F238E27FC236}">
                <a16:creationId xmlns:a16="http://schemas.microsoft.com/office/drawing/2014/main" id="{EAE07DD5-C6DF-4EDB-9C23-C89C0CB67B4E}"/>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699542"/>
            <a:ext cx="3763484" cy="3744416"/>
          </a:xfrm>
          <a:prstGeom prst="rect">
            <a:avLst/>
          </a:prstGeom>
        </p:spPr>
      </p:pic>
      <p:sp>
        <p:nvSpPr>
          <p:cNvPr id="8" name="TextBox 7">
            <a:extLst>
              <a:ext uri="{FF2B5EF4-FFF2-40B4-BE49-F238E27FC236}">
                <a16:creationId xmlns:a16="http://schemas.microsoft.com/office/drawing/2014/main" id="{E614437B-A75C-45F0-B30E-B938FE84750C}"/>
              </a:ext>
            </a:extLst>
          </p:cNvPr>
          <p:cNvSpPr txBox="1"/>
          <p:nvPr/>
        </p:nvSpPr>
        <p:spPr>
          <a:xfrm>
            <a:off x="4167742" y="987574"/>
            <a:ext cx="45720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buFont typeface="Symbol" panose="05050102010706020507" pitchFamily="18" charset="2"/>
              <a:buChar char=""/>
              <a:tabLst>
                <a:tab pos="269875" algn="l"/>
              </a:tabLst>
            </a:pPr>
            <a:r>
              <a:rPr lang="en-AU" sz="2000" kern="1100" dirty="0">
                <a:latin typeface="Arial" panose="020B0604020202020204" pitchFamily="34" charset="0"/>
                <a:ea typeface="Times New Roman" panose="02020603050405020304" pitchFamily="18" charset="0"/>
              </a:rPr>
              <a:t>r</a:t>
            </a:r>
            <a:r>
              <a:rPr lang="en-AU" sz="2000" kern="1100" dirty="0">
                <a:effectLst/>
                <a:latin typeface="Arial" panose="020B0604020202020204" pitchFamily="34" charset="0"/>
                <a:ea typeface="Times New Roman" panose="02020603050405020304" pitchFamily="18" charset="0"/>
              </a:rPr>
              <a:t>esearch and investigation</a:t>
            </a:r>
          </a:p>
          <a:p>
            <a:pPr marL="342900" lvl="0" indent="-342900">
              <a:buFont typeface="Symbol" panose="05050102010706020507" pitchFamily="18" charset="2"/>
              <a:buChar char=""/>
              <a:tabLst>
                <a:tab pos="269875" algn="l"/>
              </a:tabLst>
            </a:pPr>
            <a:r>
              <a:rPr lang="en-AU" sz="2000" kern="1100" dirty="0">
                <a:effectLst/>
                <a:latin typeface="Arial" panose="020B0604020202020204" pitchFamily="34" charset="0"/>
                <a:ea typeface="Times New Roman" panose="02020603050405020304" pitchFamily="18" charset="0"/>
              </a:rPr>
              <a:t>experimentation and development</a:t>
            </a:r>
          </a:p>
          <a:p>
            <a:pPr marL="342900" lvl="0" indent="-342900">
              <a:buFont typeface="Symbol" panose="05050102010706020507" pitchFamily="18" charset="2"/>
              <a:buChar char=""/>
              <a:tabLst>
                <a:tab pos="269875" algn="l"/>
              </a:tabLst>
            </a:pPr>
            <a:r>
              <a:rPr lang="en-AU" sz="2000" kern="1100" dirty="0">
                <a:effectLst/>
                <a:latin typeface="Arial" panose="020B0604020202020204" pitchFamily="34" charset="0"/>
                <a:ea typeface="Times New Roman" panose="02020603050405020304" pitchFamily="18" charset="0"/>
              </a:rPr>
              <a:t>refinement and resolution</a:t>
            </a:r>
          </a:p>
          <a:p>
            <a:pPr marL="342900" lvl="0" indent="-342900">
              <a:spcAft>
                <a:spcPts val="300"/>
              </a:spcAft>
              <a:buFont typeface="Symbol" panose="05050102010706020507" pitchFamily="18" charset="2"/>
              <a:buChar char=""/>
              <a:tabLst>
                <a:tab pos="269875" algn="l"/>
              </a:tabLst>
            </a:pPr>
            <a:r>
              <a:rPr lang="en-AU" sz="2000" kern="1100" dirty="0">
                <a:effectLst/>
                <a:latin typeface="Arial" panose="020B0604020202020204" pitchFamily="34" charset="0"/>
                <a:ea typeface="Times New Roman" panose="02020603050405020304" pitchFamily="18" charset="0"/>
              </a:rPr>
              <a:t>reflection and evaluation.</a:t>
            </a:r>
          </a:p>
        </p:txBody>
      </p:sp>
      <p:sp>
        <p:nvSpPr>
          <p:cNvPr id="10" name="TextBox 9">
            <a:extLst>
              <a:ext uri="{FF2B5EF4-FFF2-40B4-BE49-F238E27FC236}">
                <a16:creationId xmlns:a16="http://schemas.microsoft.com/office/drawing/2014/main" id="{5DF05B0F-8B1F-46B8-A4D0-D3B6192BB14F}"/>
              </a:ext>
            </a:extLst>
          </p:cNvPr>
          <p:cNvSpPr txBox="1"/>
          <p:nvPr/>
        </p:nvSpPr>
        <p:spPr>
          <a:xfrm>
            <a:off x="4419262" y="3140751"/>
            <a:ext cx="4320480" cy="1015663"/>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AU" sz="2000" dirty="0">
                <a:latin typeface="+mn-lt"/>
              </a:rPr>
              <a:t>Inquiry learning</a:t>
            </a:r>
          </a:p>
          <a:p>
            <a:pPr marL="342900" indent="-342900">
              <a:buFont typeface="Arial" panose="020B0604020202020204" pitchFamily="34" charset="0"/>
              <a:buChar char="•"/>
            </a:pPr>
            <a:r>
              <a:rPr lang="en-AU" sz="2000" dirty="0">
                <a:latin typeface="+mn-lt"/>
              </a:rPr>
              <a:t>Experiential learning</a:t>
            </a:r>
          </a:p>
          <a:p>
            <a:pPr marL="342900" indent="-342900">
              <a:buFont typeface="Arial" panose="020B0604020202020204" pitchFamily="34" charset="0"/>
              <a:buChar char="•"/>
            </a:pPr>
            <a:r>
              <a:rPr lang="en-AU" sz="2000" dirty="0">
                <a:latin typeface="+mn-lt"/>
              </a:rPr>
              <a:t>Project based learning</a:t>
            </a:r>
          </a:p>
        </p:txBody>
      </p:sp>
      <p:sp>
        <p:nvSpPr>
          <p:cNvPr id="11" name="Arrow: Left-Right 10">
            <a:extLst>
              <a:ext uri="{FF2B5EF4-FFF2-40B4-BE49-F238E27FC236}">
                <a16:creationId xmlns:a16="http://schemas.microsoft.com/office/drawing/2014/main" id="{2F1149BD-FA12-461A-B76E-6F435E3093B3}"/>
              </a:ext>
            </a:extLst>
          </p:cNvPr>
          <p:cNvSpPr/>
          <p:nvPr/>
        </p:nvSpPr>
        <p:spPr bwMode="auto">
          <a:xfrm rot="5400000">
            <a:off x="6071670" y="2523514"/>
            <a:ext cx="1015663" cy="404738"/>
          </a:xfrm>
          <a:prstGeom prst="leftRightArrow">
            <a:avLst/>
          </a:prstGeom>
          <a:solidFill>
            <a:schemeClr val="accent6">
              <a:lumMod val="75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20268910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ADAC-788B-D006-8DAE-B8B7B2591311}"/>
              </a:ext>
            </a:extLst>
          </p:cNvPr>
          <p:cNvSpPr>
            <a:spLocks noGrp="1"/>
          </p:cNvSpPr>
          <p:nvPr>
            <p:ph type="title"/>
          </p:nvPr>
        </p:nvSpPr>
        <p:spPr>
          <a:xfrm>
            <a:off x="215516" y="195486"/>
            <a:ext cx="8712968" cy="857250"/>
          </a:xfrm>
        </p:spPr>
        <p:txBody>
          <a:bodyPr/>
          <a:lstStyle/>
          <a:p>
            <a:r>
              <a:rPr lang="en-AU" dirty="0"/>
              <a:t>Student sample – </a:t>
            </a:r>
            <a:r>
              <a:rPr lang="en-AU" sz="2800" dirty="0"/>
              <a:t>inspiration and exploration </a:t>
            </a:r>
          </a:p>
        </p:txBody>
      </p:sp>
      <p:pic>
        <p:nvPicPr>
          <p:cNvPr id="5" name="Picture 4">
            <a:extLst>
              <a:ext uri="{FF2B5EF4-FFF2-40B4-BE49-F238E27FC236}">
                <a16:creationId xmlns:a16="http://schemas.microsoft.com/office/drawing/2014/main" id="{638FF566-E65D-6284-4030-CA56DE846D13}"/>
              </a:ext>
            </a:extLst>
          </p:cNvPr>
          <p:cNvPicPr>
            <a:picLocks noChangeAspect="1"/>
          </p:cNvPicPr>
          <p:nvPr/>
        </p:nvPicPr>
        <p:blipFill>
          <a:blip r:embed="rId3"/>
          <a:stretch>
            <a:fillRect/>
          </a:stretch>
        </p:blipFill>
        <p:spPr>
          <a:xfrm>
            <a:off x="467544" y="1215678"/>
            <a:ext cx="2370865" cy="3082933"/>
          </a:xfrm>
          <a:prstGeom prst="rect">
            <a:avLst/>
          </a:prstGeom>
        </p:spPr>
      </p:pic>
      <p:pic>
        <p:nvPicPr>
          <p:cNvPr id="7" name="Picture 6">
            <a:extLst>
              <a:ext uri="{FF2B5EF4-FFF2-40B4-BE49-F238E27FC236}">
                <a16:creationId xmlns:a16="http://schemas.microsoft.com/office/drawing/2014/main" id="{8E8361D6-90EA-B28D-0B43-363A628B8AE7}"/>
              </a:ext>
            </a:extLst>
          </p:cNvPr>
          <p:cNvPicPr>
            <a:picLocks noChangeAspect="1"/>
          </p:cNvPicPr>
          <p:nvPr/>
        </p:nvPicPr>
        <p:blipFill>
          <a:blip r:embed="rId4"/>
          <a:stretch>
            <a:fillRect/>
          </a:stretch>
        </p:blipFill>
        <p:spPr>
          <a:xfrm>
            <a:off x="3290703" y="1203598"/>
            <a:ext cx="2341171" cy="3061229"/>
          </a:xfrm>
          <a:prstGeom prst="rect">
            <a:avLst/>
          </a:prstGeom>
        </p:spPr>
      </p:pic>
      <p:pic>
        <p:nvPicPr>
          <p:cNvPr id="9" name="Picture 8">
            <a:extLst>
              <a:ext uri="{FF2B5EF4-FFF2-40B4-BE49-F238E27FC236}">
                <a16:creationId xmlns:a16="http://schemas.microsoft.com/office/drawing/2014/main" id="{BA1F5B03-6BEF-BCB5-B650-6F5DDBB4BF0B}"/>
              </a:ext>
            </a:extLst>
          </p:cNvPr>
          <p:cNvPicPr>
            <a:picLocks noChangeAspect="1"/>
          </p:cNvPicPr>
          <p:nvPr/>
        </p:nvPicPr>
        <p:blipFill>
          <a:blip r:embed="rId5"/>
          <a:stretch>
            <a:fillRect/>
          </a:stretch>
        </p:blipFill>
        <p:spPr>
          <a:xfrm>
            <a:off x="6084168" y="1223989"/>
            <a:ext cx="2404049" cy="3082933"/>
          </a:xfrm>
          <a:prstGeom prst="rect">
            <a:avLst/>
          </a:prstGeom>
        </p:spPr>
      </p:pic>
    </p:spTree>
    <p:extLst>
      <p:ext uri="{BB962C8B-B14F-4D97-AF65-F5344CB8AC3E}">
        <p14:creationId xmlns:p14="http://schemas.microsoft.com/office/powerpoint/2010/main" val="20617226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04E1-114D-3A55-C24D-545DF3D9F214}"/>
              </a:ext>
            </a:extLst>
          </p:cNvPr>
          <p:cNvSpPr>
            <a:spLocks noGrp="1"/>
          </p:cNvSpPr>
          <p:nvPr>
            <p:ph type="title"/>
          </p:nvPr>
        </p:nvSpPr>
        <p:spPr/>
        <p:txBody>
          <a:bodyPr/>
          <a:lstStyle/>
          <a:p>
            <a:r>
              <a:rPr lang="en-AU" dirty="0"/>
              <a:t>Student sample – </a:t>
            </a:r>
            <a:r>
              <a:rPr lang="en-AU"/>
              <a:t>personal response</a:t>
            </a:r>
            <a:endParaRPr lang="en-AU" dirty="0"/>
          </a:p>
        </p:txBody>
      </p:sp>
      <p:pic>
        <p:nvPicPr>
          <p:cNvPr id="5" name="Content Placeholder 4">
            <a:extLst>
              <a:ext uri="{FF2B5EF4-FFF2-40B4-BE49-F238E27FC236}">
                <a16:creationId xmlns:a16="http://schemas.microsoft.com/office/drawing/2014/main" id="{D0B030C9-C868-E0F7-0F5E-8B0FA4C1ACFE}"/>
              </a:ext>
            </a:extLst>
          </p:cNvPr>
          <p:cNvPicPr>
            <a:picLocks noGrp="1" noChangeAspect="1"/>
          </p:cNvPicPr>
          <p:nvPr>
            <p:ph idx="1"/>
          </p:nvPr>
        </p:nvPicPr>
        <p:blipFill>
          <a:blip r:embed="rId3"/>
          <a:stretch>
            <a:fillRect/>
          </a:stretch>
        </p:blipFill>
        <p:spPr>
          <a:xfrm>
            <a:off x="5940152" y="1451953"/>
            <a:ext cx="2257871" cy="2971800"/>
          </a:xfrm>
        </p:spPr>
      </p:pic>
      <p:pic>
        <p:nvPicPr>
          <p:cNvPr id="7" name="Picture 6">
            <a:extLst>
              <a:ext uri="{FF2B5EF4-FFF2-40B4-BE49-F238E27FC236}">
                <a16:creationId xmlns:a16="http://schemas.microsoft.com/office/drawing/2014/main" id="{6F8F7E71-DF5D-0DD7-E536-6B6D268AD849}"/>
              </a:ext>
            </a:extLst>
          </p:cNvPr>
          <p:cNvPicPr>
            <a:picLocks noChangeAspect="1"/>
          </p:cNvPicPr>
          <p:nvPr/>
        </p:nvPicPr>
        <p:blipFill>
          <a:blip r:embed="rId4"/>
          <a:stretch>
            <a:fillRect/>
          </a:stretch>
        </p:blipFill>
        <p:spPr>
          <a:xfrm>
            <a:off x="3059832" y="1419622"/>
            <a:ext cx="2305839" cy="2971800"/>
          </a:xfrm>
          <a:prstGeom prst="rect">
            <a:avLst/>
          </a:prstGeom>
        </p:spPr>
      </p:pic>
      <p:pic>
        <p:nvPicPr>
          <p:cNvPr id="9" name="Picture 8">
            <a:extLst>
              <a:ext uri="{FF2B5EF4-FFF2-40B4-BE49-F238E27FC236}">
                <a16:creationId xmlns:a16="http://schemas.microsoft.com/office/drawing/2014/main" id="{4E545119-FB41-1929-9B87-DED70A551801}"/>
              </a:ext>
            </a:extLst>
          </p:cNvPr>
          <p:cNvPicPr>
            <a:picLocks noChangeAspect="1"/>
          </p:cNvPicPr>
          <p:nvPr/>
        </p:nvPicPr>
        <p:blipFill>
          <a:blip r:embed="rId5"/>
          <a:stretch>
            <a:fillRect/>
          </a:stretch>
        </p:blipFill>
        <p:spPr>
          <a:xfrm>
            <a:off x="568533" y="1419622"/>
            <a:ext cx="2249460" cy="2971800"/>
          </a:xfrm>
          <a:prstGeom prst="rect">
            <a:avLst/>
          </a:prstGeom>
        </p:spPr>
      </p:pic>
    </p:spTree>
    <p:extLst>
      <p:ext uri="{BB962C8B-B14F-4D97-AF65-F5344CB8AC3E}">
        <p14:creationId xmlns:p14="http://schemas.microsoft.com/office/powerpoint/2010/main" val="25328231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solidFill>
                  <a:schemeClr val="accent6"/>
                </a:solidFill>
              </a:rPr>
              <a:t>Contact</a:t>
            </a:r>
          </a:p>
        </p:txBody>
      </p:sp>
      <p:sp>
        <p:nvSpPr>
          <p:cNvPr id="3" name="Content Placeholder 2"/>
          <p:cNvSpPr>
            <a:spLocks noGrp="1"/>
          </p:cNvSpPr>
          <p:nvPr>
            <p:ph idx="1"/>
          </p:nvPr>
        </p:nvSpPr>
        <p:spPr>
          <a:xfrm>
            <a:off x="83590" y="1347614"/>
            <a:ext cx="9073008" cy="2971800"/>
          </a:xfrm>
        </p:spPr>
        <p:txBody>
          <a:bodyPr/>
          <a:lstStyle/>
          <a:p>
            <a:pPr marL="0" indent="0">
              <a:buNone/>
            </a:pPr>
            <a:r>
              <a:rPr lang="en-AU" dirty="0">
                <a:solidFill>
                  <a:schemeClr val="accent6"/>
                </a:solidFill>
              </a:rPr>
              <a:t>Dr Kathryn Hendy-Ekers</a:t>
            </a:r>
          </a:p>
          <a:p>
            <a:pPr marL="3136900" indent="-3136900">
              <a:buNone/>
            </a:pPr>
            <a:r>
              <a:rPr lang="en-AU" sz="2000" b="0" dirty="0"/>
              <a:t>Curriculum Manager – Visual Arts, Visual Communication Design and Media</a:t>
            </a:r>
          </a:p>
          <a:p>
            <a:pPr marL="0" indent="0">
              <a:buNone/>
            </a:pPr>
            <a:r>
              <a:rPr lang="en-AU" dirty="0">
                <a:solidFill>
                  <a:schemeClr val="accent6"/>
                </a:solidFill>
              </a:rPr>
              <a:t>E: </a:t>
            </a:r>
            <a:r>
              <a:rPr lang="en-AU" b="0" dirty="0">
                <a:solidFill>
                  <a:schemeClr val="tx1"/>
                </a:solidFill>
              </a:rPr>
              <a:t>Kathryn.Hendy-Ekers@education.vic.gov.au</a:t>
            </a:r>
          </a:p>
          <a:p>
            <a:pPr marL="0" indent="0">
              <a:buNone/>
            </a:pPr>
            <a:r>
              <a:rPr lang="en-AU" dirty="0">
                <a:solidFill>
                  <a:schemeClr val="accent6"/>
                </a:solidFill>
              </a:rPr>
              <a:t>T: </a:t>
            </a:r>
            <a:r>
              <a:rPr lang="en-AU" b="0" dirty="0">
                <a:solidFill>
                  <a:schemeClr val="tx1"/>
                </a:solidFill>
              </a:rPr>
              <a:t>9059 5147</a:t>
            </a:r>
          </a:p>
          <a:p>
            <a:pPr marL="0" indent="0">
              <a:buNone/>
            </a:pPr>
            <a:r>
              <a:rPr lang="en-AU" dirty="0">
                <a:solidFill>
                  <a:schemeClr val="accent6"/>
                </a:solidFill>
              </a:rPr>
              <a:t>M: </a:t>
            </a:r>
            <a:r>
              <a:rPr lang="en-AU" b="0" dirty="0">
                <a:solidFill>
                  <a:schemeClr val="tx1"/>
                </a:solidFill>
              </a:rPr>
              <a:t>0438471513</a:t>
            </a:r>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sz="1050" b="0" dirty="0"/>
          </a:p>
          <a:p>
            <a:pPr marL="0" indent="0">
              <a:buNone/>
            </a:pPr>
            <a:endParaRPr lang="en-AU" b="0" dirty="0"/>
          </a:p>
          <a:p>
            <a:endParaRPr lang="en-AU" dirty="0"/>
          </a:p>
        </p:txBody>
      </p:sp>
    </p:spTree>
    <p:extLst>
      <p:ext uri="{BB962C8B-B14F-4D97-AF65-F5344CB8AC3E}">
        <p14:creationId xmlns:p14="http://schemas.microsoft.com/office/powerpoint/2010/main" val="39053066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2268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4320968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B949-CAEB-EE4F-8902-89135E97B7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014126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706717-2E2E-45F0-A0FE-362744B7E2E2}"/>
              </a:ext>
            </a:extLst>
          </p:cNvPr>
          <p:cNvSpPr>
            <a:spLocks noGrp="1"/>
          </p:cNvSpPr>
          <p:nvPr>
            <p:ph type="title"/>
          </p:nvPr>
        </p:nvSpPr>
        <p:spPr>
          <a:xfrm>
            <a:off x="157778" y="123478"/>
            <a:ext cx="8713787" cy="857250"/>
          </a:xfrm>
        </p:spPr>
        <p:txBody>
          <a:bodyPr/>
          <a:lstStyle/>
          <a:p>
            <a:r>
              <a:rPr lang="en-US" sz="2400" dirty="0"/>
              <a:t>VCE Art Creative Practice</a:t>
            </a:r>
            <a:br>
              <a:rPr lang="en-US" sz="2400" dirty="0"/>
            </a:br>
            <a:r>
              <a:rPr lang="en-US" sz="2400" dirty="0"/>
              <a:t>Study specifications: Interpretive Lenses</a:t>
            </a:r>
          </a:p>
        </p:txBody>
      </p:sp>
      <p:graphicFrame>
        <p:nvGraphicFramePr>
          <p:cNvPr id="9" name="Table 9">
            <a:extLst>
              <a:ext uri="{FF2B5EF4-FFF2-40B4-BE49-F238E27FC236}">
                <a16:creationId xmlns:a16="http://schemas.microsoft.com/office/drawing/2014/main" id="{C31644EF-B236-416A-8034-5CE947EF3413}"/>
              </a:ext>
            </a:extLst>
          </p:cNvPr>
          <p:cNvGraphicFramePr>
            <a:graphicFrameLocks noGrp="1"/>
          </p:cNvGraphicFramePr>
          <p:nvPr/>
        </p:nvGraphicFramePr>
        <p:xfrm>
          <a:off x="2233252" y="1707654"/>
          <a:ext cx="6570476" cy="2883094"/>
        </p:xfrm>
        <a:graphic>
          <a:graphicData uri="http://schemas.openxmlformats.org/drawingml/2006/table">
            <a:tbl>
              <a:tblPr firstRow="1" bandRow="1">
                <a:tableStyleId>{21E4AEA4-8DFA-4A89-87EB-49C32662AFE0}</a:tableStyleId>
              </a:tblPr>
              <a:tblGrid>
                <a:gridCol w="6570476">
                  <a:extLst>
                    <a:ext uri="{9D8B030D-6E8A-4147-A177-3AD203B41FA5}">
                      <a16:colId xmlns:a16="http://schemas.microsoft.com/office/drawing/2014/main" val="1178279086"/>
                    </a:ext>
                  </a:extLst>
                </a:gridCol>
              </a:tblGrid>
              <a:tr h="1152128">
                <a:tc>
                  <a:txBody>
                    <a:bodyPr/>
                    <a:lstStyle/>
                    <a:p>
                      <a:r>
                        <a:rPr lang="en-AU" sz="1400" b="0" kern="1200" dirty="0">
                          <a:solidFill>
                            <a:schemeClr val="tx1"/>
                          </a:solidFill>
                          <a:effectLst/>
                          <a:latin typeface="+mn-lt"/>
                          <a:ea typeface="+mn-ea"/>
                          <a:cs typeface="+mn-cs"/>
                        </a:rPr>
                        <a:t>The Structural Lens informs the analysis and interpretation of an artwork, and its relationship with the artist and viewer or audience, through the investigation of the use of art elements and art principles, and the application of materials, techniques and processes. It also considers the stylistic qualities and symbolism evident in the artwork, and the context in which artists work and in which artworks are presented or viewed. </a:t>
                      </a:r>
                      <a:endParaRPr lang="en-AU" sz="1400" b="0" dirty="0">
                        <a:solidFill>
                          <a:schemeClr val="tx1"/>
                        </a:solidFill>
                      </a:endParaRPr>
                    </a:p>
                  </a:txBody>
                  <a:tcPr/>
                </a:tc>
                <a:extLst>
                  <a:ext uri="{0D108BD9-81ED-4DB2-BD59-A6C34878D82A}">
                    <a16:rowId xmlns:a16="http://schemas.microsoft.com/office/drawing/2014/main" val="1880993069"/>
                  </a:ext>
                </a:extLst>
              </a:tr>
              <a:tr h="585625">
                <a:tc>
                  <a:txBody>
                    <a:bodyPr/>
                    <a:lstStyle/>
                    <a:p>
                      <a:r>
                        <a:rPr lang="en-AU" sz="1400" kern="1200" dirty="0">
                          <a:solidFill>
                            <a:schemeClr val="dk1"/>
                          </a:solidFill>
                          <a:effectLst/>
                          <a:latin typeface="+mn-lt"/>
                          <a:ea typeface="+mn-ea"/>
                          <a:cs typeface="+mn-cs"/>
                        </a:rPr>
                        <a:t>The Personal Lens informs the analysis and interpretation of an artwork through the investigation of the personal feelings, beliefs and life experiences of the artist, viewer or audience.</a:t>
                      </a:r>
                      <a:endParaRPr lang="en-AU" sz="1400" b="1" dirty="0"/>
                    </a:p>
                  </a:txBody>
                  <a:tcPr/>
                </a:tc>
                <a:extLst>
                  <a:ext uri="{0D108BD9-81ED-4DB2-BD59-A6C34878D82A}">
                    <a16:rowId xmlns:a16="http://schemas.microsoft.com/office/drawing/2014/main" val="4156485169"/>
                  </a:ext>
                </a:extLst>
              </a:tr>
              <a:tr h="779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n-lt"/>
                          <a:ea typeface="+mn-ea"/>
                          <a:cs typeface="+mn-cs"/>
                        </a:rPr>
                        <a:t>The Cultural Lens informs the analysis and interpretation of an artwork through the investigation of social, historical and cultural influences and representations. </a:t>
                      </a:r>
                      <a:endParaRPr lang="en-AU" sz="1400" dirty="0"/>
                    </a:p>
                  </a:txBody>
                  <a:tcPr/>
                </a:tc>
                <a:extLst>
                  <a:ext uri="{0D108BD9-81ED-4DB2-BD59-A6C34878D82A}">
                    <a16:rowId xmlns:a16="http://schemas.microsoft.com/office/drawing/2014/main" val="4157902489"/>
                  </a:ext>
                </a:extLst>
              </a:tr>
            </a:tbl>
          </a:graphicData>
        </a:graphic>
      </p:graphicFrame>
      <p:sp>
        <p:nvSpPr>
          <p:cNvPr id="11" name="Arrow: Left-Right 10">
            <a:extLst>
              <a:ext uri="{FF2B5EF4-FFF2-40B4-BE49-F238E27FC236}">
                <a16:creationId xmlns:a16="http://schemas.microsoft.com/office/drawing/2014/main" id="{259DE20A-B8CD-4004-AB24-D24C35E02A1F}"/>
              </a:ext>
            </a:extLst>
          </p:cNvPr>
          <p:cNvSpPr/>
          <p:nvPr/>
        </p:nvSpPr>
        <p:spPr bwMode="auto">
          <a:xfrm>
            <a:off x="157778" y="947952"/>
            <a:ext cx="8662693" cy="749433"/>
          </a:xfrm>
          <a:prstGeom prst="leftRightArrow">
            <a:avLst/>
          </a:prstGeom>
          <a:solidFill>
            <a:schemeClr val="accent6">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2000" b="0" i="0" u="none" strike="noStrike" cap="none" normalizeH="0" baseline="0" dirty="0">
                <a:ln>
                  <a:noFill/>
                </a:ln>
                <a:solidFill>
                  <a:schemeClr val="accent6">
                    <a:lumMod val="75000"/>
                  </a:schemeClr>
                </a:solidFill>
                <a:effectLst/>
                <a:latin typeface="+mn-lt"/>
              </a:rPr>
              <a:t>Through Making and Responding</a:t>
            </a:r>
          </a:p>
        </p:txBody>
      </p:sp>
      <p:graphicFrame>
        <p:nvGraphicFramePr>
          <p:cNvPr id="12" name="Table 12">
            <a:extLst>
              <a:ext uri="{FF2B5EF4-FFF2-40B4-BE49-F238E27FC236}">
                <a16:creationId xmlns:a16="http://schemas.microsoft.com/office/drawing/2014/main" id="{2A039F54-8518-4CB1-89DD-7853F6BCD7F8}"/>
              </a:ext>
            </a:extLst>
          </p:cNvPr>
          <p:cNvGraphicFramePr>
            <a:graphicFrameLocks noGrp="1"/>
          </p:cNvGraphicFramePr>
          <p:nvPr/>
        </p:nvGraphicFramePr>
        <p:xfrm>
          <a:off x="251520" y="1707654"/>
          <a:ext cx="1805593" cy="2824375"/>
        </p:xfrm>
        <a:graphic>
          <a:graphicData uri="http://schemas.openxmlformats.org/drawingml/2006/table">
            <a:tbl>
              <a:tblPr firstRow="1" bandRow="1">
                <a:tableStyleId>{93296810-A885-4BE3-A3E7-6D5BEEA58F35}</a:tableStyleId>
              </a:tblPr>
              <a:tblGrid>
                <a:gridCol w="1805593">
                  <a:extLst>
                    <a:ext uri="{9D8B030D-6E8A-4147-A177-3AD203B41FA5}">
                      <a16:colId xmlns:a16="http://schemas.microsoft.com/office/drawing/2014/main" val="3148514858"/>
                    </a:ext>
                  </a:extLst>
                </a:gridCol>
              </a:tblGrid>
              <a:tr h="1405081">
                <a:tc>
                  <a:txBody>
                    <a:bodyPr/>
                    <a:lstStyle/>
                    <a:p>
                      <a:pPr algn="ctr"/>
                      <a:r>
                        <a:rPr lang="en-AU" b="1" dirty="0">
                          <a:solidFill>
                            <a:schemeClr val="bg1"/>
                          </a:solidFill>
                        </a:rPr>
                        <a:t>Structural Lens</a:t>
                      </a:r>
                    </a:p>
                  </a:txBody>
                  <a:tcPr anchor="ctr">
                    <a:solidFill>
                      <a:schemeClr val="accent6">
                        <a:lumMod val="50000"/>
                      </a:schemeClr>
                    </a:solidFill>
                  </a:tcPr>
                </a:tc>
                <a:extLst>
                  <a:ext uri="{0D108BD9-81ED-4DB2-BD59-A6C34878D82A}">
                    <a16:rowId xmlns:a16="http://schemas.microsoft.com/office/drawing/2014/main" val="670950386"/>
                  </a:ext>
                </a:extLst>
              </a:tr>
              <a:tr h="738280">
                <a:tc>
                  <a:txBody>
                    <a:bodyPr/>
                    <a:lstStyle/>
                    <a:p>
                      <a:pPr algn="ctr"/>
                      <a:r>
                        <a:rPr lang="en-AU" b="1" dirty="0">
                          <a:solidFill>
                            <a:schemeClr val="bg1"/>
                          </a:solidFill>
                        </a:rPr>
                        <a:t>Personal Lens</a:t>
                      </a:r>
                    </a:p>
                  </a:txBody>
                  <a:tcPr anchor="ctr">
                    <a:solidFill>
                      <a:srgbClr val="468EAE"/>
                    </a:solidFill>
                  </a:tcPr>
                </a:tc>
                <a:extLst>
                  <a:ext uri="{0D108BD9-81ED-4DB2-BD59-A6C34878D82A}">
                    <a16:rowId xmlns:a16="http://schemas.microsoft.com/office/drawing/2014/main" val="1116211340"/>
                  </a:ext>
                </a:extLst>
              </a:tr>
              <a:tr h="681014">
                <a:tc>
                  <a:txBody>
                    <a:bodyPr/>
                    <a:lstStyle/>
                    <a:p>
                      <a:pPr algn="ctr"/>
                      <a:r>
                        <a:rPr lang="en-AU" b="1" dirty="0">
                          <a:solidFill>
                            <a:schemeClr val="bg1"/>
                          </a:solidFill>
                        </a:rPr>
                        <a:t>Cultural Lens</a:t>
                      </a:r>
                    </a:p>
                  </a:txBody>
                  <a:tcPr anchor="ctr">
                    <a:solidFill>
                      <a:schemeClr val="accent2">
                        <a:lumMod val="75000"/>
                      </a:schemeClr>
                    </a:solidFill>
                  </a:tcPr>
                </a:tc>
                <a:extLst>
                  <a:ext uri="{0D108BD9-81ED-4DB2-BD59-A6C34878D82A}">
                    <a16:rowId xmlns:a16="http://schemas.microsoft.com/office/drawing/2014/main" val="2226806147"/>
                  </a:ext>
                </a:extLst>
              </a:tr>
            </a:tbl>
          </a:graphicData>
        </a:graphic>
      </p:graphicFrame>
    </p:spTree>
    <p:extLst>
      <p:ext uri="{BB962C8B-B14F-4D97-AF65-F5344CB8AC3E}">
        <p14:creationId xmlns:p14="http://schemas.microsoft.com/office/powerpoint/2010/main" val="23650869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17C98-BC45-4E98-8872-74210C415FEB}"/>
              </a:ext>
            </a:extLst>
          </p:cNvPr>
          <p:cNvSpPr>
            <a:spLocks noGrp="1"/>
          </p:cNvSpPr>
          <p:nvPr>
            <p:ph type="title"/>
          </p:nvPr>
        </p:nvSpPr>
        <p:spPr>
          <a:xfrm>
            <a:off x="467544" y="123478"/>
            <a:ext cx="8713787" cy="857250"/>
          </a:xfrm>
        </p:spPr>
        <p:txBody>
          <a:bodyPr/>
          <a:lstStyle/>
          <a:p>
            <a:r>
              <a:rPr lang="en-US" sz="2800" dirty="0"/>
              <a:t>VCE Art Creative Practice</a:t>
            </a:r>
            <a:br>
              <a:rPr lang="en-US" sz="2800" dirty="0"/>
            </a:br>
            <a:r>
              <a:rPr lang="en-US" sz="2800" dirty="0"/>
              <a:t>Study specifications: Study Terms</a:t>
            </a:r>
          </a:p>
        </p:txBody>
      </p:sp>
      <p:sp>
        <p:nvSpPr>
          <p:cNvPr id="5" name="Rectangle: Rounded Corners 4">
            <a:extLst>
              <a:ext uri="{FF2B5EF4-FFF2-40B4-BE49-F238E27FC236}">
                <a16:creationId xmlns:a16="http://schemas.microsoft.com/office/drawing/2014/main" id="{F505F0EF-9E00-4CA7-A1CF-5C022F2BB753}"/>
              </a:ext>
            </a:extLst>
          </p:cNvPr>
          <p:cNvSpPr/>
          <p:nvPr/>
        </p:nvSpPr>
        <p:spPr bwMode="auto">
          <a:xfrm>
            <a:off x="2051720" y="1131590"/>
            <a:ext cx="4824536" cy="3312368"/>
          </a:xfrm>
          <a:prstGeom prst="roundRect">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Art elements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Art principles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Art forms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Context</a:t>
            </a:r>
            <a:endParaRPr lang="en-AU" sz="2000" strike="sngStrike" dirty="0">
              <a:solidFill>
                <a:srgbClr val="FF0000"/>
              </a:solidFill>
              <a:latin typeface="+mn-lt"/>
            </a:endParaRP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Critique</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Influences and inspiration</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Visual language</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2000" dirty="0">
                <a:latin typeface="+mn-lt"/>
              </a:rPr>
              <a:t>Body of Work</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2000" i="0" u="none" strike="noStrike" cap="none" normalizeH="0" baseline="0" dirty="0">
                <a:ln>
                  <a:noFill/>
                </a:ln>
                <a:effectLst/>
                <a:latin typeface="+mn-lt"/>
              </a:rPr>
              <a:t>Contemporary artworks and artists</a:t>
            </a:r>
            <a:endParaRPr kumimoji="0" lang="en-AU" sz="2000" i="0" u="none" strike="noStrike" cap="none" normalizeH="0" baseline="0" dirty="0">
              <a:ln>
                <a:noFill/>
              </a:ln>
              <a:effectLst/>
              <a:latin typeface="Verdana" pitchFamily="34" charset="0"/>
            </a:endParaRPr>
          </a:p>
        </p:txBody>
      </p:sp>
    </p:spTree>
    <p:extLst>
      <p:ext uri="{BB962C8B-B14F-4D97-AF65-F5344CB8AC3E}">
        <p14:creationId xmlns:p14="http://schemas.microsoft.com/office/powerpoint/2010/main" val="756830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C826-471A-4841-9593-35207A8EC919}"/>
              </a:ext>
            </a:extLst>
          </p:cNvPr>
          <p:cNvSpPr>
            <a:spLocks noGrp="1"/>
          </p:cNvSpPr>
          <p:nvPr>
            <p:ph type="title"/>
          </p:nvPr>
        </p:nvSpPr>
        <p:spPr>
          <a:xfrm>
            <a:off x="179512" y="257175"/>
            <a:ext cx="8712968" cy="857250"/>
          </a:xfrm>
        </p:spPr>
        <p:txBody>
          <a:bodyPr/>
          <a:lstStyle/>
          <a:p>
            <a:r>
              <a:rPr lang="en-AU" dirty="0"/>
              <a:t>VCE Art Creative Practice </a:t>
            </a:r>
            <a:br>
              <a:rPr lang="en-AU" dirty="0"/>
            </a:br>
            <a:r>
              <a:rPr lang="en-AU" sz="3200" dirty="0"/>
              <a:t>Unit 3 and 4 Assessment Weightings</a:t>
            </a:r>
          </a:p>
        </p:txBody>
      </p:sp>
      <p:graphicFrame>
        <p:nvGraphicFramePr>
          <p:cNvPr id="4" name="Table 4">
            <a:extLst>
              <a:ext uri="{FF2B5EF4-FFF2-40B4-BE49-F238E27FC236}">
                <a16:creationId xmlns:a16="http://schemas.microsoft.com/office/drawing/2014/main" id="{59EFCC1C-647B-46DD-99A3-DA2F41FB64FC}"/>
              </a:ext>
            </a:extLst>
          </p:cNvPr>
          <p:cNvGraphicFramePr>
            <a:graphicFrameLocks noGrp="1"/>
          </p:cNvGraphicFramePr>
          <p:nvPr>
            <p:ph idx="1"/>
          </p:nvPr>
        </p:nvGraphicFramePr>
        <p:xfrm>
          <a:off x="179388" y="1485900"/>
          <a:ext cx="8713785" cy="2387600"/>
        </p:xfrm>
        <a:graphic>
          <a:graphicData uri="http://schemas.openxmlformats.org/drawingml/2006/table">
            <a:tbl>
              <a:tblPr firstRow="1" bandRow="1">
                <a:tableStyleId>{21E4AEA4-8DFA-4A89-87EB-49C32662AFE0}</a:tableStyleId>
              </a:tblPr>
              <a:tblGrid>
                <a:gridCol w="3168476">
                  <a:extLst>
                    <a:ext uri="{9D8B030D-6E8A-4147-A177-3AD203B41FA5}">
                      <a16:colId xmlns:a16="http://schemas.microsoft.com/office/drawing/2014/main" val="3478099192"/>
                    </a:ext>
                  </a:extLst>
                </a:gridCol>
                <a:gridCol w="2640714">
                  <a:extLst>
                    <a:ext uri="{9D8B030D-6E8A-4147-A177-3AD203B41FA5}">
                      <a16:colId xmlns:a16="http://schemas.microsoft.com/office/drawing/2014/main" val="23691679"/>
                    </a:ext>
                  </a:extLst>
                </a:gridCol>
                <a:gridCol w="2904595">
                  <a:extLst>
                    <a:ext uri="{9D8B030D-6E8A-4147-A177-3AD203B41FA5}">
                      <a16:colId xmlns:a16="http://schemas.microsoft.com/office/drawing/2014/main" val="1227736966"/>
                    </a:ext>
                  </a:extLst>
                </a:gridCol>
              </a:tblGrid>
              <a:tr h="370840">
                <a:tc>
                  <a:txBody>
                    <a:bodyPr/>
                    <a:lstStyle/>
                    <a:p>
                      <a:r>
                        <a:rPr lang="en-AU" dirty="0"/>
                        <a:t>Areas of Study</a:t>
                      </a:r>
                    </a:p>
                  </a:txBody>
                  <a:tcPr/>
                </a:tc>
                <a:tc>
                  <a:txBody>
                    <a:bodyPr/>
                    <a:lstStyle/>
                    <a:p>
                      <a:r>
                        <a:rPr lang="en-AU" dirty="0"/>
                        <a:t>Assessment Type</a:t>
                      </a:r>
                    </a:p>
                  </a:txBody>
                  <a:tcPr/>
                </a:tc>
                <a:tc>
                  <a:txBody>
                    <a:bodyPr/>
                    <a:lstStyle/>
                    <a:p>
                      <a:r>
                        <a:rPr lang="en-AU" dirty="0"/>
                        <a:t>Weighting</a:t>
                      </a:r>
                    </a:p>
                  </a:txBody>
                  <a:tcPr/>
                </a:tc>
                <a:extLst>
                  <a:ext uri="{0D108BD9-81ED-4DB2-BD59-A6C34878D82A}">
                    <a16:rowId xmlns:a16="http://schemas.microsoft.com/office/drawing/2014/main" val="2889646932"/>
                  </a:ext>
                </a:extLst>
              </a:tr>
              <a:tr h="370840">
                <a:tc>
                  <a:txBody>
                    <a:bodyPr/>
                    <a:lstStyle/>
                    <a:p>
                      <a:pPr marL="285750" indent="-285750">
                        <a:buFont typeface="Arial" panose="020B0604020202020204" pitchFamily="34" charset="0"/>
                        <a:buChar char="•"/>
                      </a:pPr>
                      <a:r>
                        <a:rPr lang="en-AU" sz="1600" dirty="0"/>
                        <a:t>Unit 3 Area of Study 1</a:t>
                      </a:r>
                    </a:p>
                    <a:p>
                      <a:pPr marL="285750" indent="-285750">
                        <a:buFont typeface="Arial" panose="020B0604020202020204" pitchFamily="34" charset="0"/>
                        <a:buChar char="•"/>
                      </a:pPr>
                      <a:r>
                        <a:rPr lang="en-AU" sz="1600" dirty="0"/>
                        <a:t>Unit 3 Area of Study 2</a:t>
                      </a:r>
                    </a:p>
                    <a:p>
                      <a:pPr marL="285750" indent="-285750">
                        <a:buFont typeface="Arial" panose="020B0604020202020204" pitchFamily="34" charset="0"/>
                        <a:buChar char="•"/>
                      </a:pPr>
                      <a:r>
                        <a:rPr lang="en-AU" sz="1600" dirty="0"/>
                        <a:t>Unit 4 Area of Study 1</a:t>
                      </a:r>
                    </a:p>
                    <a:p>
                      <a:pPr marL="285750" indent="-285750">
                        <a:buFont typeface="Arial" panose="020B0604020202020204" pitchFamily="34" charset="0"/>
                        <a:buChar char="•"/>
                      </a:pPr>
                      <a:r>
                        <a:rPr lang="en-AU" sz="1600" dirty="0"/>
                        <a:t>Unit 4 Area of Study 2</a:t>
                      </a:r>
                    </a:p>
                  </a:txBody>
                  <a:tcPr/>
                </a:tc>
                <a:tc>
                  <a:txBody>
                    <a:bodyPr/>
                    <a:lstStyle/>
                    <a:p>
                      <a:r>
                        <a:rPr lang="en-AU" sz="1600" dirty="0"/>
                        <a:t>School-assessed Task</a:t>
                      </a:r>
                    </a:p>
                  </a:txBody>
                  <a:tcPr/>
                </a:tc>
                <a:tc>
                  <a:txBody>
                    <a:bodyPr/>
                    <a:lstStyle/>
                    <a:p>
                      <a:r>
                        <a:rPr lang="en-AU" sz="1600" dirty="0"/>
                        <a:t>60 percent</a:t>
                      </a:r>
                    </a:p>
                  </a:txBody>
                  <a:tcPr/>
                </a:tc>
                <a:extLst>
                  <a:ext uri="{0D108BD9-81ED-4DB2-BD59-A6C34878D82A}">
                    <a16:rowId xmlns:a16="http://schemas.microsoft.com/office/drawing/2014/main" val="204593123"/>
                  </a:ext>
                </a:extLst>
              </a:tr>
              <a:tr h="370840">
                <a:tc>
                  <a:txBody>
                    <a:bodyPr/>
                    <a:lstStyle/>
                    <a:p>
                      <a:pPr marL="285750" indent="-285750">
                        <a:buFont typeface="Arial" panose="020B0604020202020204" pitchFamily="34" charset="0"/>
                        <a:buChar char="•"/>
                      </a:pPr>
                      <a:r>
                        <a:rPr lang="en-AU" sz="1600" dirty="0"/>
                        <a:t>Unit 4 Area of Study 3</a:t>
                      </a:r>
                    </a:p>
                  </a:txBody>
                  <a:tcPr/>
                </a:tc>
                <a:tc>
                  <a:txBody>
                    <a:bodyPr/>
                    <a:lstStyle/>
                    <a:p>
                      <a:r>
                        <a:rPr lang="en-AU" sz="1600" dirty="0"/>
                        <a:t>School-assessed Coursework</a:t>
                      </a:r>
                    </a:p>
                  </a:txBody>
                  <a:tcPr/>
                </a:tc>
                <a:tc>
                  <a:txBody>
                    <a:bodyPr/>
                    <a:lstStyle/>
                    <a:p>
                      <a:r>
                        <a:rPr lang="en-AU" sz="1600" dirty="0"/>
                        <a:t>10 percent</a:t>
                      </a:r>
                    </a:p>
                  </a:txBody>
                  <a:tcPr/>
                </a:tc>
                <a:extLst>
                  <a:ext uri="{0D108BD9-81ED-4DB2-BD59-A6C34878D82A}">
                    <a16:rowId xmlns:a16="http://schemas.microsoft.com/office/drawing/2014/main" val="180056621"/>
                  </a:ext>
                </a:extLst>
              </a:tr>
              <a:tr h="370840">
                <a:tc>
                  <a:txBody>
                    <a:bodyPr/>
                    <a:lstStyle/>
                    <a:p>
                      <a:pPr marL="285750" indent="-285750">
                        <a:buFont typeface="Arial" panose="020B0604020202020204" pitchFamily="34" charset="0"/>
                        <a:buChar char="•"/>
                      </a:pPr>
                      <a:r>
                        <a:rPr lang="en-AU" sz="1600" dirty="0"/>
                        <a:t>End-of-year examination</a:t>
                      </a:r>
                    </a:p>
                  </a:txBody>
                  <a:tcPr/>
                </a:tc>
                <a:tc>
                  <a:txBody>
                    <a:bodyPr/>
                    <a:lstStyle/>
                    <a:p>
                      <a:pPr marL="0" indent="0">
                        <a:buFont typeface="Arial" panose="020B0604020202020204" pitchFamily="34" charset="0"/>
                        <a:buNone/>
                      </a:pPr>
                      <a:r>
                        <a:rPr lang="en-AU" sz="1600" dirty="0"/>
                        <a:t>External assessment</a:t>
                      </a:r>
                    </a:p>
                  </a:txBody>
                  <a:tcPr/>
                </a:tc>
                <a:tc>
                  <a:txBody>
                    <a:bodyPr/>
                    <a:lstStyle/>
                    <a:p>
                      <a:r>
                        <a:rPr lang="en-AU" sz="1600" dirty="0"/>
                        <a:t>30 percent</a:t>
                      </a:r>
                    </a:p>
                  </a:txBody>
                  <a:tcPr/>
                </a:tc>
                <a:extLst>
                  <a:ext uri="{0D108BD9-81ED-4DB2-BD59-A6C34878D82A}">
                    <a16:rowId xmlns:a16="http://schemas.microsoft.com/office/drawing/2014/main" val="118681687"/>
                  </a:ext>
                </a:extLst>
              </a:tr>
            </a:tbl>
          </a:graphicData>
        </a:graphic>
      </p:graphicFrame>
    </p:spTree>
    <p:extLst>
      <p:ext uri="{BB962C8B-B14F-4D97-AF65-F5344CB8AC3E}">
        <p14:creationId xmlns:p14="http://schemas.microsoft.com/office/powerpoint/2010/main" val="3192432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1AEC-7E68-4BA3-ABC6-C64F880DB755}"/>
              </a:ext>
            </a:extLst>
          </p:cNvPr>
          <p:cNvSpPr>
            <a:spLocks noGrp="1"/>
          </p:cNvSpPr>
          <p:nvPr>
            <p:ph type="title"/>
          </p:nvPr>
        </p:nvSpPr>
        <p:spPr>
          <a:xfrm>
            <a:off x="180207" y="123478"/>
            <a:ext cx="8712968" cy="792088"/>
          </a:xfrm>
        </p:spPr>
        <p:txBody>
          <a:bodyPr/>
          <a:lstStyle/>
          <a:p>
            <a:r>
              <a:rPr lang="en-US" dirty="0"/>
              <a:t>VCE Art Creative Practice </a:t>
            </a:r>
            <a:br>
              <a:rPr lang="en-US" dirty="0"/>
            </a:br>
            <a:r>
              <a:rPr lang="en-US" sz="2000" dirty="0"/>
              <a:t>Unit 3: Investigation, ideas, artworks and the Creative Practice</a:t>
            </a:r>
          </a:p>
        </p:txBody>
      </p:sp>
      <p:graphicFrame>
        <p:nvGraphicFramePr>
          <p:cNvPr id="4" name="Table 4">
            <a:extLst>
              <a:ext uri="{FF2B5EF4-FFF2-40B4-BE49-F238E27FC236}">
                <a16:creationId xmlns:a16="http://schemas.microsoft.com/office/drawing/2014/main" id="{3A0388B0-2FEE-41AC-B3CE-0A0BD4B591C3}"/>
              </a:ext>
            </a:extLst>
          </p:cNvPr>
          <p:cNvGraphicFramePr>
            <a:graphicFrameLocks noGrp="1"/>
          </p:cNvGraphicFramePr>
          <p:nvPr>
            <p:ph idx="1"/>
          </p:nvPr>
        </p:nvGraphicFramePr>
        <p:xfrm>
          <a:off x="180207" y="2350369"/>
          <a:ext cx="8640265" cy="2047240"/>
        </p:xfrm>
        <a:graphic>
          <a:graphicData uri="http://schemas.openxmlformats.org/drawingml/2006/table">
            <a:tbl>
              <a:tblPr firstRow="1" bandRow="1">
                <a:tableStyleId>{21E4AEA4-8DFA-4A89-87EB-49C32662AFE0}</a:tableStyleId>
              </a:tblPr>
              <a:tblGrid>
                <a:gridCol w="3023641">
                  <a:extLst>
                    <a:ext uri="{9D8B030D-6E8A-4147-A177-3AD203B41FA5}">
                      <a16:colId xmlns:a16="http://schemas.microsoft.com/office/drawing/2014/main" val="3048279481"/>
                    </a:ext>
                  </a:extLst>
                </a:gridCol>
                <a:gridCol w="5616624">
                  <a:extLst>
                    <a:ext uri="{9D8B030D-6E8A-4147-A177-3AD203B41FA5}">
                      <a16:colId xmlns:a16="http://schemas.microsoft.com/office/drawing/2014/main" val="3167786388"/>
                    </a:ext>
                  </a:extLst>
                </a:gridCol>
              </a:tblGrid>
              <a:tr h="370840">
                <a:tc>
                  <a:txBody>
                    <a:bodyPr/>
                    <a:lstStyle/>
                    <a:p>
                      <a:r>
                        <a:rPr lang="en-AU" sz="1400" dirty="0"/>
                        <a:t>Area of Study </a:t>
                      </a:r>
                    </a:p>
                  </a:txBody>
                  <a:tcPr/>
                </a:tc>
                <a:tc>
                  <a:txBody>
                    <a:bodyPr/>
                    <a:lstStyle/>
                    <a:p>
                      <a:r>
                        <a:rPr lang="en-AU" sz="1400" dirty="0"/>
                        <a:t>Outcome</a:t>
                      </a:r>
                    </a:p>
                  </a:txBody>
                  <a:tcPr/>
                </a:tc>
                <a:extLst>
                  <a:ext uri="{0D108BD9-81ED-4DB2-BD59-A6C34878D82A}">
                    <a16:rowId xmlns:a16="http://schemas.microsoft.com/office/drawing/2014/main" val="3376774121"/>
                  </a:ext>
                </a:extLst>
              </a:tr>
              <a:tr h="370840">
                <a:tc>
                  <a:txBody>
                    <a:bodyPr/>
                    <a:lstStyle/>
                    <a:p>
                      <a:r>
                        <a:rPr lang="en-AU" sz="1400" b="1" dirty="0">
                          <a:solidFill>
                            <a:srgbClr val="2A5686"/>
                          </a:solidFill>
                        </a:rPr>
                        <a:t>Area </a:t>
                      </a:r>
                      <a:r>
                        <a:rPr lang="en-AU" sz="1400" b="1" dirty="0">
                          <a:solidFill>
                            <a:srgbClr val="306278"/>
                          </a:solidFill>
                        </a:rPr>
                        <a:t>of</a:t>
                      </a:r>
                      <a:r>
                        <a:rPr lang="en-AU" sz="1400" b="1" dirty="0">
                          <a:solidFill>
                            <a:srgbClr val="2A5686"/>
                          </a:solidFill>
                        </a:rPr>
                        <a:t> Study 1</a:t>
                      </a:r>
                    </a:p>
                    <a:p>
                      <a:r>
                        <a:rPr lang="en-AU" sz="1400" b="0" dirty="0">
                          <a:solidFill>
                            <a:schemeClr val="tx1"/>
                          </a:solidFill>
                        </a:rPr>
                        <a:t>Research and exploration</a:t>
                      </a:r>
                    </a:p>
                    <a:p>
                      <a:r>
                        <a:rPr lang="en-AU" sz="1400" b="0" dirty="0">
                          <a:solidFill>
                            <a:schemeClr val="tx1"/>
                          </a:solidFill>
                        </a:rPr>
                        <a:t>Resolution, presentation and critique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develop personal ideas using research that examines one artwork and the practice of an artist and produce at least one finished artwork using the Creative Practice.</a:t>
                      </a:r>
                    </a:p>
                  </a:txBody>
                  <a:tcPr/>
                </a:tc>
                <a:extLst>
                  <a:ext uri="{0D108BD9-81ED-4DB2-BD59-A6C34878D82A}">
                    <a16:rowId xmlns:a16="http://schemas.microsoft.com/office/drawing/2014/main" val="545140183"/>
                  </a:ext>
                </a:extLst>
              </a:tr>
              <a:tr h="370840">
                <a:tc>
                  <a:txBody>
                    <a:bodyPr/>
                    <a:lstStyle/>
                    <a:p>
                      <a:r>
                        <a:rPr lang="en-AU" sz="1400" b="1" dirty="0">
                          <a:solidFill>
                            <a:srgbClr val="2A5686"/>
                          </a:solidFill>
                        </a:rPr>
                        <a:t>Area of Study 2</a:t>
                      </a:r>
                    </a:p>
                    <a:p>
                      <a:r>
                        <a:rPr lang="en-AU" sz="1400" b="0" dirty="0">
                          <a:solidFill>
                            <a:schemeClr val="tx1"/>
                          </a:solidFill>
                        </a:rPr>
                        <a:t>Personal investigation using the creative practice.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apply and explore ideas and an area of personal interest using the Creative Practice.</a:t>
                      </a:r>
                    </a:p>
                  </a:txBody>
                  <a:tcPr/>
                </a:tc>
                <a:extLst>
                  <a:ext uri="{0D108BD9-81ED-4DB2-BD59-A6C34878D82A}">
                    <a16:rowId xmlns:a16="http://schemas.microsoft.com/office/drawing/2014/main" val="670283949"/>
                  </a:ext>
                </a:extLst>
              </a:tr>
            </a:tbl>
          </a:graphicData>
        </a:graphic>
      </p:graphicFrame>
      <p:sp>
        <p:nvSpPr>
          <p:cNvPr id="5" name="TextBox 4">
            <a:extLst>
              <a:ext uri="{FF2B5EF4-FFF2-40B4-BE49-F238E27FC236}">
                <a16:creationId xmlns:a16="http://schemas.microsoft.com/office/drawing/2014/main" id="{66E6A7D4-440C-4263-8474-7980B15941EB}"/>
              </a:ext>
            </a:extLst>
          </p:cNvPr>
          <p:cNvSpPr txBox="1"/>
          <p:nvPr/>
        </p:nvSpPr>
        <p:spPr>
          <a:xfrm>
            <a:off x="683568" y="933510"/>
            <a:ext cx="7920880" cy="1384995"/>
          </a:xfrm>
          <a:prstGeom prst="rect">
            <a:avLst/>
          </a:prstGeom>
          <a:noFill/>
          <a:ln>
            <a:noFill/>
          </a:ln>
        </p:spPr>
        <p:txBody>
          <a:bodyPr wrap="square" rtlCol="0">
            <a:spAutoFit/>
          </a:bodyPr>
          <a:lstStyle/>
          <a:p>
            <a:pPr marL="342900" indent="-342900">
              <a:buFont typeface="Arial" panose="020B0604020202020204" pitchFamily="34" charset="0"/>
              <a:buChar char="•"/>
            </a:pPr>
            <a:r>
              <a:rPr lang="en-AU" sz="1400" dirty="0">
                <a:latin typeface="+mn-lt"/>
              </a:rPr>
              <a:t>Inquiry and Project-based learning</a:t>
            </a:r>
          </a:p>
          <a:p>
            <a:pPr marL="342900" indent="-342900">
              <a:buFont typeface="Arial" panose="020B0604020202020204" pitchFamily="34" charset="0"/>
              <a:buChar char="•"/>
            </a:pPr>
            <a:r>
              <a:rPr lang="en-AU" sz="1400" dirty="0">
                <a:latin typeface="+mn-lt"/>
              </a:rPr>
              <a:t>Exploration, experimentation and investigation as a starting point for a Body of Work</a:t>
            </a:r>
          </a:p>
          <a:p>
            <a:pPr marL="342900" indent="-342900">
              <a:buFont typeface="Arial" panose="020B0604020202020204" pitchFamily="34" charset="0"/>
              <a:buChar char="•"/>
            </a:pPr>
            <a:r>
              <a:rPr lang="en-AU" sz="1400" dirty="0">
                <a:latin typeface="+mn-lt"/>
              </a:rPr>
              <a:t>Select and apply Interpretive Lenses</a:t>
            </a:r>
          </a:p>
          <a:p>
            <a:pPr marL="342900" indent="-342900">
              <a:buFont typeface="Arial" panose="020B0604020202020204" pitchFamily="34" charset="0"/>
              <a:buChar char="•"/>
            </a:pPr>
            <a:r>
              <a:rPr lang="en-AU" sz="1400" dirty="0">
                <a:latin typeface="+mn-lt"/>
              </a:rPr>
              <a:t>Understand and use the Creative Practice</a:t>
            </a:r>
          </a:p>
          <a:p>
            <a:pPr marL="342900" indent="-342900">
              <a:buFont typeface="Arial" panose="020B0604020202020204" pitchFamily="34" charset="0"/>
              <a:buChar char="•"/>
            </a:pPr>
            <a:r>
              <a:rPr lang="en-AU" sz="1400" dirty="0">
                <a:latin typeface="+mn-lt"/>
              </a:rPr>
              <a:t>Artistic practice and artworks based on personal interest</a:t>
            </a:r>
          </a:p>
          <a:p>
            <a:pPr marL="342900" indent="-342900">
              <a:buFont typeface="Arial" panose="020B0604020202020204" pitchFamily="34" charset="0"/>
              <a:buChar char="•"/>
            </a:pPr>
            <a:r>
              <a:rPr lang="en-AU" sz="1400" dirty="0">
                <a:latin typeface="+mn-lt"/>
              </a:rPr>
              <a:t>Production of a finished work to contribute to the Body of work</a:t>
            </a:r>
          </a:p>
        </p:txBody>
      </p:sp>
    </p:spTree>
    <p:extLst>
      <p:ext uri="{BB962C8B-B14F-4D97-AF65-F5344CB8AC3E}">
        <p14:creationId xmlns:p14="http://schemas.microsoft.com/office/powerpoint/2010/main" val="40944208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1AEC-7E68-4BA3-ABC6-C64F880DB755}"/>
              </a:ext>
            </a:extLst>
          </p:cNvPr>
          <p:cNvSpPr>
            <a:spLocks noGrp="1"/>
          </p:cNvSpPr>
          <p:nvPr>
            <p:ph type="title"/>
          </p:nvPr>
        </p:nvSpPr>
        <p:spPr>
          <a:xfrm>
            <a:off x="175805" y="267494"/>
            <a:ext cx="8712968" cy="792088"/>
          </a:xfrm>
        </p:spPr>
        <p:txBody>
          <a:bodyPr/>
          <a:lstStyle/>
          <a:p>
            <a:r>
              <a:rPr lang="en-US" sz="3200" dirty="0"/>
              <a:t>Art Creative Practice </a:t>
            </a:r>
            <a:br>
              <a:rPr lang="en-US" sz="3200" dirty="0"/>
            </a:br>
            <a:r>
              <a:rPr lang="en-US" sz="2000" dirty="0"/>
              <a:t>Unit 4: Interpreting, resolving and presenting artworks and the Creative Practice</a:t>
            </a:r>
          </a:p>
        </p:txBody>
      </p:sp>
      <p:graphicFrame>
        <p:nvGraphicFramePr>
          <p:cNvPr id="4" name="Table 4">
            <a:extLst>
              <a:ext uri="{FF2B5EF4-FFF2-40B4-BE49-F238E27FC236}">
                <a16:creationId xmlns:a16="http://schemas.microsoft.com/office/drawing/2014/main" id="{3A0388B0-2FEE-41AC-B3CE-0A0BD4B591C3}"/>
              </a:ext>
            </a:extLst>
          </p:cNvPr>
          <p:cNvGraphicFramePr>
            <a:graphicFrameLocks noGrp="1"/>
          </p:cNvGraphicFramePr>
          <p:nvPr>
            <p:ph idx="1"/>
          </p:nvPr>
        </p:nvGraphicFramePr>
        <p:xfrm>
          <a:off x="141654" y="2283718"/>
          <a:ext cx="8534802" cy="2047240"/>
        </p:xfrm>
        <a:graphic>
          <a:graphicData uri="http://schemas.openxmlformats.org/drawingml/2006/table">
            <a:tbl>
              <a:tblPr firstRow="1" bandRow="1">
                <a:tableStyleId>{21E4AEA4-8DFA-4A89-87EB-49C32662AFE0}</a:tableStyleId>
              </a:tblPr>
              <a:tblGrid>
                <a:gridCol w="3509523">
                  <a:extLst>
                    <a:ext uri="{9D8B030D-6E8A-4147-A177-3AD203B41FA5}">
                      <a16:colId xmlns:a16="http://schemas.microsoft.com/office/drawing/2014/main" val="3048279481"/>
                    </a:ext>
                  </a:extLst>
                </a:gridCol>
                <a:gridCol w="5025279">
                  <a:extLst>
                    <a:ext uri="{9D8B030D-6E8A-4147-A177-3AD203B41FA5}">
                      <a16:colId xmlns:a16="http://schemas.microsoft.com/office/drawing/2014/main" val="3167786388"/>
                    </a:ext>
                  </a:extLst>
                </a:gridCol>
              </a:tblGrid>
              <a:tr h="370840">
                <a:tc>
                  <a:txBody>
                    <a:bodyPr/>
                    <a:lstStyle/>
                    <a:p>
                      <a:r>
                        <a:rPr lang="en-AU" sz="1400" dirty="0"/>
                        <a:t>Area of Study </a:t>
                      </a:r>
                    </a:p>
                  </a:txBody>
                  <a:tcPr/>
                </a:tc>
                <a:tc>
                  <a:txBody>
                    <a:bodyPr/>
                    <a:lstStyle/>
                    <a:p>
                      <a:r>
                        <a:rPr lang="en-AU" sz="1400" dirty="0"/>
                        <a:t>Outcome</a:t>
                      </a:r>
                    </a:p>
                  </a:txBody>
                  <a:tcPr/>
                </a:tc>
                <a:extLst>
                  <a:ext uri="{0D108BD9-81ED-4DB2-BD59-A6C34878D82A}">
                    <a16:rowId xmlns:a16="http://schemas.microsoft.com/office/drawing/2014/main" val="3376774121"/>
                  </a:ext>
                </a:extLst>
              </a:tr>
              <a:tr h="370840">
                <a:tc>
                  <a:txBody>
                    <a:bodyPr/>
                    <a:lstStyle/>
                    <a:p>
                      <a:r>
                        <a:rPr lang="en-AU" sz="1400" b="1" dirty="0">
                          <a:solidFill>
                            <a:srgbClr val="306278"/>
                          </a:solidFill>
                        </a:rPr>
                        <a:t>Area of Study 1</a:t>
                      </a:r>
                    </a:p>
                    <a:p>
                      <a:r>
                        <a:rPr lang="en-AU" sz="1400" b="0" dirty="0"/>
                        <a:t>Documentation and critique of the Creative Practice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document their use of Creative Practice and present a critique to inform the refinement and resolution of a Body of Work.</a:t>
                      </a:r>
                    </a:p>
                  </a:txBody>
                  <a:tcPr/>
                </a:tc>
                <a:extLst>
                  <a:ext uri="{0D108BD9-81ED-4DB2-BD59-A6C34878D82A}">
                    <a16:rowId xmlns:a16="http://schemas.microsoft.com/office/drawing/2014/main" val="545140183"/>
                  </a:ext>
                </a:extLst>
              </a:tr>
              <a:tr h="370840">
                <a:tc>
                  <a:txBody>
                    <a:bodyPr/>
                    <a:lstStyle/>
                    <a:p>
                      <a:r>
                        <a:rPr lang="en-AU" sz="1400" b="1" dirty="0">
                          <a:solidFill>
                            <a:srgbClr val="306278"/>
                          </a:solidFill>
                        </a:rPr>
                        <a:t>Area of Study 2</a:t>
                      </a:r>
                    </a:p>
                    <a:p>
                      <a:r>
                        <a:rPr lang="en-AU" sz="1400" b="0" dirty="0">
                          <a:solidFill>
                            <a:schemeClr val="tx1"/>
                          </a:solidFill>
                        </a:rPr>
                        <a:t>Resolution and presentation of a Body of 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kern="1200" dirty="0">
                          <a:solidFill>
                            <a:schemeClr val="dk1"/>
                          </a:solidFill>
                          <a:effectLst/>
                          <a:latin typeface="+mn-lt"/>
                          <a:ea typeface="+mn-ea"/>
                          <a:cs typeface="+mn-cs"/>
                        </a:rPr>
                        <a:t>On completion of this unit the student should be able to use the Creative Practice to resolve and present a Body of Work.</a:t>
                      </a:r>
                    </a:p>
                  </a:txBody>
                  <a:tcPr/>
                </a:tc>
                <a:extLst>
                  <a:ext uri="{0D108BD9-81ED-4DB2-BD59-A6C34878D82A}">
                    <a16:rowId xmlns:a16="http://schemas.microsoft.com/office/drawing/2014/main" val="670283949"/>
                  </a:ext>
                </a:extLst>
              </a:tr>
            </a:tbl>
          </a:graphicData>
        </a:graphic>
      </p:graphicFrame>
      <p:sp>
        <p:nvSpPr>
          <p:cNvPr id="5" name="TextBox 4">
            <a:extLst>
              <a:ext uri="{FF2B5EF4-FFF2-40B4-BE49-F238E27FC236}">
                <a16:creationId xmlns:a16="http://schemas.microsoft.com/office/drawing/2014/main" id="{66E6A7D4-440C-4263-8474-7980B15941EB}"/>
              </a:ext>
            </a:extLst>
          </p:cNvPr>
          <p:cNvSpPr txBox="1"/>
          <p:nvPr/>
        </p:nvSpPr>
        <p:spPr>
          <a:xfrm>
            <a:off x="467544" y="1368741"/>
            <a:ext cx="7920880" cy="738664"/>
          </a:xfrm>
          <a:prstGeom prst="rect">
            <a:avLst/>
          </a:prstGeom>
          <a:noFill/>
          <a:ln>
            <a:noFill/>
          </a:ln>
        </p:spPr>
        <p:txBody>
          <a:bodyPr wrap="square" rtlCol="0">
            <a:spAutoFit/>
          </a:bodyPr>
          <a:lstStyle/>
          <a:p>
            <a:pPr marL="342900" indent="-342900">
              <a:buFont typeface="Arial" panose="020B0604020202020204" pitchFamily="34" charset="0"/>
              <a:buChar char="•"/>
            </a:pPr>
            <a:r>
              <a:rPr lang="en-AU" sz="1400" dirty="0">
                <a:latin typeface="+mn-lt"/>
              </a:rPr>
              <a:t>Project based and inquiry learning</a:t>
            </a:r>
          </a:p>
          <a:p>
            <a:pPr marL="342900" indent="-342900">
              <a:buFont typeface="Arial" panose="020B0604020202020204" pitchFamily="34" charset="0"/>
              <a:buChar char="•"/>
            </a:pPr>
            <a:r>
              <a:rPr lang="en-AU" sz="1400" dirty="0">
                <a:latin typeface="+mn-lt"/>
              </a:rPr>
              <a:t>Refinement and resolution of a Body of Work</a:t>
            </a:r>
          </a:p>
          <a:p>
            <a:pPr marL="342900" indent="-342900">
              <a:buFont typeface="Arial" panose="020B0604020202020204" pitchFamily="34" charset="0"/>
              <a:buChar char="•"/>
            </a:pPr>
            <a:r>
              <a:rPr lang="en-AU" sz="1400" dirty="0">
                <a:latin typeface="+mn-lt"/>
              </a:rPr>
              <a:t>Use of Creative Practice and Interpretive Lenses</a:t>
            </a:r>
          </a:p>
        </p:txBody>
      </p:sp>
    </p:spTree>
    <p:extLst>
      <p:ext uri="{BB962C8B-B14F-4D97-AF65-F5344CB8AC3E}">
        <p14:creationId xmlns:p14="http://schemas.microsoft.com/office/powerpoint/2010/main" val="2159353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592E-1B18-88BE-A5E2-5ED1E7E99484}"/>
              </a:ext>
            </a:extLst>
          </p:cNvPr>
          <p:cNvSpPr>
            <a:spLocks noGrp="1"/>
          </p:cNvSpPr>
          <p:nvPr>
            <p:ph type="title"/>
          </p:nvPr>
        </p:nvSpPr>
        <p:spPr>
          <a:xfrm>
            <a:off x="467544" y="195486"/>
            <a:ext cx="6912768" cy="857250"/>
          </a:xfrm>
        </p:spPr>
        <p:txBody>
          <a:bodyPr/>
          <a:lstStyle/>
          <a:p>
            <a:r>
              <a:rPr lang="en-AU" dirty="0"/>
              <a:t>Unit 3 School-assessed Task</a:t>
            </a:r>
          </a:p>
        </p:txBody>
      </p:sp>
      <p:sp>
        <p:nvSpPr>
          <p:cNvPr id="7" name="TextBox 6">
            <a:extLst>
              <a:ext uri="{FF2B5EF4-FFF2-40B4-BE49-F238E27FC236}">
                <a16:creationId xmlns:a16="http://schemas.microsoft.com/office/drawing/2014/main" id="{C74A0030-BC66-F63E-2545-CE37C3F0319C}"/>
              </a:ext>
            </a:extLst>
          </p:cNvPr>
          <p:cNvSpPr txBox="1"/>
          <p:nvPr/>
        </p:nvSpPr>
        <p:spPr>
          <a:xfrm>
            <a:off x="317770" y="4141123"/>
            <a:ext cx="3528392" cy="276999"/>
          </a:xfrm>
          <a:prstGeom prst="rect">
            <a:avLst/>
          </a:prstGeom>
          <a:noFill/>
        </p:spPr>
        <p:txBody>
          <a:bodyPr wrap="square" rtlCol="0">
            <a:spAutoFit/>
          </a:bodyPr>
          <a:lstStyle/>
          <a:p>
            <a:r>
              <a:rPr lang="en-AU" sz="1200" dirty="0">
                <a:latin typeface="+mn-lt"/>
              </a:rPr>
              <a:t>Page 37 VCE Art Creative Practice study design</a:t>
            </a:r>
          </a:p>
        </p:txBody>
      </p:sp>
      <p:pic>
        <p:nvPicPr>
          <p:cNvPr id="9" name="Picture 8">
            <a:extLst>
              <a:ext uri="{FF2B5EF4-FFF2-40B4-BE49-F238E27FC236}">
                <a16:creationId xmlns:a16="http://schemas.microsoft.com/office/drawing/2014/main" id="{F2568511-B089-6EB8-722A-E800A95F9479}"/>
              </a:ext>
            </a:extLst>
          </p:cNvPr>
          <p:cNvPicPr>
            <a:picLocks noChangeAspect="1"/>
          </p:cNvPicPr>
          <p:nvPr/>
        </p:nvPicPr>
        <p:blipFill>
          <a:blip r:embed="rId2"/>
          <a:stretch>
            <a:fillRect/>
          </a:stretch>
        </p:blipFill>
        <p:spPr>
          <a:xfrm>
            <a:off x="1403648" y="1034842"/>
            <a:ext cx="5322131" cy="3073816"/>
          </a:xfrm>
          <a:prstGeom prst="rect">
            <a:avLst/>
          </a:prstGeom>
          <a:ln>
            <a:solidFill>
              <a:schemeClr val="tx1"/>
            </a:solidFill>
          </a:ln>
        </p:spPr>
      </p:pic>
    </p:spTree>
    <p:extLst>
      <p:ext uri="{BB962C8B-B14F-4D97-AF65-F5344CB8AC3E}">
        <p14:creationId xmlns:p14="http://schemas.microsoft.com/office/powerpoint/2010/main" val="213829848"/>
      </p:ext>
    </p:extLst>
  </p:cSld>
  <p:clrMapOvr>
    <a:masterClrMapping/>
  </p:clrMapOvr>
  <p:transition/>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pptx" id="{A009A09A-43F1-4A01-849E-CB99FB54E684}" vid="{A210CE4B-27FF-4A85-BE48-0117123848A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E3D063806092418AD4EEA466D8E17E" ma:contentTypeVersion="0" ma:contentTypeDescription="Create a new document." ma:contentTypeScope="" ma:versionID="1a6c58cea89c893a576d9a22ce2d12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785FAB-D59D-4751-82BC-6FA63AED192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3.xml><?xml version="1.0" encoding="utf-8"?>
<ds:datastoreItem xmlns:ds="http://schemas.openxmlformats.org/officeDocument/2006/customXml" ds:itemID="{27D06034-AA05-45B0-A6AA-AB7E2CE46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VCAAPowerPointWidescreen</Template>
  <TotalTime>3477</TotalTime>
  <Words>2677</Words>
  <Application>Microsoft Office PowerPoint</Application>
  <PresentationFormat>On-screen Show (16:9)</PresentationFormat>
  <Paragraphs>265</Paragraphs>
  <Slides>35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Symbol</vt:lpstr>
      <vt:lpstr>Times New Roman</vt:lpstr>
      <vt:lpstr>Verdana</vt:lpstr>
      <vt:lpstr>VCAA Powerpoint Template</vt:lpstr>
      <vt:lpstr>VCE Art Creative Practice</vt:lpstr>
      <vt:lpstr>Acknowledgement</vt:lpstr>
      <vt:lpstr>VCE Art Creative Practice Study specifications: Creative Practice</vt:lpstr>
      <vt:lpstr>VCE Art Creative Practice Study specifications: Interpretive Lenses</vt:lpstr>
      <vt:lpstr>VCE Art Creative Practice Study specifications: Study Terms</vt:lpstr>
      <vt:lpstr>VCE Art Creative Practice  Unit 3 and 4 Assessment Weightings</vt:lpstr>
      <vt:lpstr>VCE Art Creative Practice  Unit 3: Investigation, ideas, artworks and the Creative Practice</vt:lpstr>
      <vt:lpstr>Art Creative Practice  Unit 4: Interpreting, resolving and presenting artworks and the Creative Practice</vt:lpstr>
      <vt:lpstr>Unit 3 School-assessed Task</vt:lpstr>
      <vt:lpstr>PowerPoint Presentation</vt:lpstr>
      <vt:lpstr>Authentication</vt:lpstr>
      <vt:lpstr>Glossary of command terms The same terms are used in SAT criteria  and descriptors</vt:lpstr>
      <vt:lpstr>Assessment Criteria example</vt:lpstr>
      <vt:lpstr>Assessment Sheet  </vt:lpstr>
      <vt:lpstr>Administration information: Unit 3 Outcome 1 Scope and Nature of task</vt:lpstr>
      <vt:lpstr>Unit 3 Outcome 1 task</vt:lpstr>
      <vt:lpstr>PowerPoint Presentation</vt:lpstr>
      <vt:lpstr>PowerPoint Presentation</vt:lpstr>
      <vt:lpstr>PowerPoint Presentation</vt:lpstr>
      <vt:lpstr>PowerPoint Presentation</vt:lpstr>
      <vt:lpstr>Student sample - research</vt:lpstr>
      <vt:lpstr>Student sample - Report</vt:lpstr>
      <vt:lpstr>Student sample - experimentation</vt:lpstr>
      <vt:lpstr>Student sample – finished artwork and critique</vt:lpstr>
      <vt:lpstr>Administration information: Unit 3 Outcome 2 Scope and Nature of task</vt:lpstr>
      <vt:lpstr>Unit 3 Outcome 2 task</vt:lpstr>
      <vt:lpstr>PowerPoint Presentation</vt:lpstr>
      <vt:lpstr>PowerPoint Presentation</vt:lpstr>
      <vt:lpstr>PowerPoint Presentation</vt:lpstr>
      <vt:lpstr>Student sample – inspiration and exploration </vt:lpstr>
      <vt:lpstr>Student sample – personal response</vt:lpstr>
      <vt:lpstr>Contact</vt:lpstr>
      <vt:lpstr>PowerPoint Presentation</vt:lpstr>
      <vt:lpstr>PowerPoint Presentation</vt:lpstr>
      <vt:lpstr>PowerPoint Presentation</vt:lpstr>
    </vt:vector>
  </TitlesOfParts>
  <Company>VCAA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Lorem ipsum line two</dc:title>
  <dc:creator>Kathryn Hendy-Ekers</dc:creator>
  <cp:lastModifiedBy>Chris Allan</cp:lastModifiedBy>
  <cp:revision>26</cp:revision>
  <dcterms:created xsi:type="dcterms:W3CDTF">2025-05-19T07:19:01Z</dcterms:created>
  <dcterms:modified xsi:type="dcterms:W3CDTF">2025-08-25T06:19:06Z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0x01010031E3D063806092418AD4EEA466D8E17E</vt:lpwstr>
  </property>
</Properties>
</file>