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7" r:id="rId5"/>
    <p:sldId id="258" r:id="rId6"/>
    <p:sldId id="456" r:id="rId7"/>
    <p:sldId id="457" r:id="rId8"/>
    <p:sldId id="458" r:id="rId9"/>
    <p:sldId id="466" r:id="rId10"/>
    <p:sldId id="462" r:id="rId11"/>
    <p:sldId id="463" r:id="rId12"/>
    <p:sldId id="560" r:id="rId13"/>
    <p:sldId id="525" r:id="rId14"/>
    <p:sldId id="524" r:id="rId15"/>
    <p:sldId id="268" r:id="rId16"/>
    <p:sldId id="534" r:id="rId17"/>
    <p:sldId id="514" r:id="rId18"/>
    <p:sldId id="554" r:id="rId19"/>
    <p:sldId id="573" r:id="rId20"/>
    <p:sldId id="532" r:id="rId21"/>
    <p:sldId id="569" r:id="rId22"/>
    <p:sldId id="263" r:id="rId23"/>
    <p:sldId id="508" r:id="rId24"/>
    <p:sldId id="556" r:id="rId25"/>
    <p:sldId id="555" r:id="rId26"/>
    <p:sldId id="566" r:id="rId27"/>
    <p:sldId id="564" r:id="rId28"/>
    <p:sldId id="541" r:id="rId29"/>
    <p:sldId id="570" r:id="rId30"/>
    <p:sldId id="488" r:id="rId31"/>
    <p:sldId id="557" r:id="rId32"/>
    <p:sldId id="568" r:id="rId33"/>
    <p:sldId id="259" r:id="rId34"/>
    <p:sldId id="538" r:id="rId35"/>
    <p:sldId id="571" r:id="rId36"/>
    <p:sldId id="572" r:id="rId37"/>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D71131-D490-FB41-5FAD-5D5637D5ADAA}" name="Robyn Douglass" initials="RD" userId="S::Robyn.Douglass@education.vic.gov.au::e3a524c2-4098-407d-8e2e-0b6466bbf4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0"/>
  <p:cmAuthor id="2" name="Geoffrey O'Neill" initials="GO" lastIdx="1" clrIdx="1">
    <p:extLst>
      <p:ext uri="{19B8F6BF-5375-455C-9EA6-DF929625EA0E}">
        <p15:presenceInfo xmlns:p15="http://schemas.microsoft.com/office/powerpoint/2012/main" userId="Geoffrey O'Nei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06278"/>
    <a:srgbClr val="0099E3"/>
    <a:srgbClr val="0099CC"/>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88" autoAdjust="0"/>
    <p:restoredTop sz="88196" autoAdjust="0"/>
  </p:normalViewPr>
  <p:slideViewPr>
    <p:cSldViewPr>
      <p:cViewPr varScale="1">
        <p:scale>
          <a:sx n="65" d="100"/>
          <a:sy n="65" d="100"/>
        </p:scale>
        <p:origin x="1188" y="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FAF95-B903-4F03-B534-9081E714192E}"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AU"/>
        </a:p>
      </dgm:t>
    </dgm:pt>
    <dgm:pt modelId="{86BF94B1-53FF-4E4A-B5C9-7AB18EF6C79B}">
      <dgm:prSet phldrT="[Text]"/>
      <dgm:spPr/>
      <dgm:t>
        <a:bodyPr/>
        <a:lstStyle/>
        <a:p>
          <a:r>
            <a:rPr lang="en-AU" dirty="0"/>
            <a:t>Development, refinement and resolution</a:t>
          </a:r>
        </a:p>
      </dgm:t>
    </dgm:pt>
    <dgm:pt modelId="{29156DE4-63A4-42F6-B3E2-D0E4198523B3}" type="parTrans" cxnId="{0BA3388C-BAF6-4067-9F05-112E41C3B93F}">
      <dgm:prSet/>
      <dgm:spPr/>
      <dgm:t>
        <a:bodyPr/>
        <a:lstStyle/>
        <a:p>
          <a:endParaRPr lang="en-AU"/>
        </a:p>
      </dgm:t>
    </dgm:pt>
    <dgm:pt modelId="{B02B83B0-3EF1-4732-9515-0D7874A704CC}" type="sibTrans" cxnId="{0BA3388C-BAF6-4067-9F05-112E41C3B93F}">
      <dgm:prSet/>
      <dgm:spPr/>
      <dgm:t>
        <a:bodyPr/>
        <a:lstStyle/>
        <a:p>
          <a:endParaRPr lang="en-AU"/>
        </a:p>
      </dgm:t>
    </dgm:pt>
    <dgm:pt modelId="{81A60FDD-EF82-45A5-9A8F-F8F365D33D22}">
      <dgm:prSet phldrT="[Text]"/>
      <dgm:spPr/>
      <dgm:t>
        <a:bodyPr/>
        <a:lstStyle/>
        <a:p>
          <a:r>
            <a:rPr lang="en-AU" dirty="0"/>
            <a:t>Personal ideas, concepts, directions and explorations</a:t>
          </a:r>
        </a:p>
      </dgm:t>
    </dgm:pt>
    <dgm:pt modelId="{FBC402A7-D76F-41A9-BDC6-E253530E9402}" type="parTrans" cxnId="{52220903-BC92-4D75-8264-3CA4FEA78C14}">
      <dgm:prSet/>
      <dgm:spPr/>
      <dgm:t>
        <a:bodyPr/>
        <a:lstStyle/>
        <a:p>
          <a:endParaRPr lang="en-AU"/>
        </a:p>
      </dgm:t>
    </dgm:pt>
    <dgm:pt modelId="{44A69D20-0298-4551-89D8-7D0B20275B41}" type="sibTrans" cxnId="{52220903-BC92-4D75-8264-3CA4FEA78C14}">
      <dgm:prSet/>
      <dgm:spPr/>
      <dgm:t>
        <a:bodyPr/>
        <a:lstStyle/>
        <a:p>
          <a:endParaRPr lang="en-AU"/>
        </a:p>
      </dgm:t>
    </dgm:pt>
    <dgm:pt modelId="{F4EFD8F3-AB5D-4CDE-BCD9-CC4633379900}">
      <dgm:prSet phldrT="[Text]"/>
      <dgm:spPr/>
      <dgm:t>
        <a:bodyPr/>
        <a:lstStyle/>
        <a:p>
          <a:r>
            <a:rPr lang="en-AU" dirty="0"/>
            <a:t>Documentation and reflection</a:t>
          </a:r>
        </a:p>
      </dgm:t>
    </dgm:pt>
    <dgm:pt modelId="{05B86AC5-2E1F-4F2F-A78F-9AEA7586E8EA}" type="parTrans" cxnId="{1C95EEE1-5278-44B0-AF75-894808E70369}">
      <dgm:prSet/>
      <dgm:spPr/>
      <dgm:t>
        <a:bodyPr/>
        <a:lstStyle/>
        <a:p>
          <a:endParaRPr lang="en-AU"/>
        </a:p>
      </dgm:t>
    </dgm:pt>
    <dgm:pt modelId="{A8AFD24F-6385-42C5-9054-6733910DCF64}" type="sibTrans" cxnId="{1C95EEE1-5278-44B0-AF75-894808E70369}">
      <dgm:prSet/>
      <dgm:spPr/>
      <dgm:t>
        <a:bodyPr/>
        <a:lstStyle/>
        <a:p>
          <a:endParaRPr lang="en-AU"/>
        </a:p>
      </dgm:t>
    </dgm:pt>
    <dgm:pt modelId="{40CE7A9D-87D4-4B40-8641-65865A93941C}">
      <dgm:prSet phldrT="[Text]"/>
      <dgm:spPr/>
      <dgm:t>
        <a:bodyPr/>
        <a:lstStyle/>
        <a:p>
          <a:r>
            <a:rPr lang="en-AU" dirty="0"/>
            <a:t>Body of work</a:t>
          </a:r>
        </a:p>
      </dgm:t>
    </dgm:pt>
    <dgm:pt modelId="{33879633-E5F0-4ECC-8269-1A33F291AF6D}" type="parTrans" cxnId="{9216EA88-1DE9-4ADC-BCA6-A20D9B2D6955}">
      <dgm:prSet/>
      <dgm:spPr/>
      <dgm:t>
        <a:bodyPr/>
        <a:lstStyle/>
        <a:p>
          <a:endParaRPr lang="en-AU"/>
        </a:p>
      </dgm:t>
    </dgm:pt>
    <dgm:pt modelId="{7669C81D-441C-445D-85DC-4F0D568D95A1}" type="sibTrans" cxnId="{9216EA88-1DE9-4ADC-BCA6-A20D9B2D6955}">
      <dgm:prSet/>
      <dgm:spPr/>
      <dgm:t>
        <a:bodyPr/>
        <a:lstStyle/>
        <a:p>
          <a:endParaRPr lang="en-AU"/>
        </a:p>
      </dgm:t>
    </dgm:pt>
    <dgm:pt modelId="{D730CDA2-839A-4997-AE7B-65179B126AC4}">
      <dgm:prSet phldrT="[Text]"/>
      <dgm:spPr/>
      <dgm:t>
        <a:bodyPr/>
        <a:lstStyle/>
        <a:p>
          <a:r>
            <a:rPr lang="en-AU" dirty="0"/>
            <a:t>Critique</a:t>
          </a:r>
        </a:p>
      </dgm:t>
    </dgm:pt>
    <dgm:pt modelId="{7C28EBF0-8A6E-4490-AD50-4E8CC20F6D7C}" type="parTrans" cxnId="{6ABE0795-09C3-4578-BA35-D35FD471A252}">
      <dgm:prSet/>
      <dgm:spPr/>
      <dgm:t>
        <a:bodyPr/>
        <a:lstStyle/>
        <a:p>
          <a:endParaRPr lang="en-AU"/>
        </a:p>
      </dgm:t>
    </dgm:pt>
    <dgm:pt modelId="{872E7058-7551-4AEC-8C0B-BF0241EF9E92}" type="sibTrans" cxnId="{6ABE0795-09C3-4578-BA35-D35FD471A252}">
      <dgm:prSet/>
      <dgm:spPr/>
      <dgm:t>
        <a:bodyPr/>
        <a:lstStyle/>
        <a:p>
          <a:endParaRPr lang="en-AU"/>
        </a:p>
      </dgm:t>
    </dgm:pt>
    <dgm:pt modelId="{FA077F09-1CB5-44A4-A10D-B032F6C130A1}">
      <dgm:prSet/>
      <dgm:spPr/>
      <dgm:t>
        <a:bodyPr/>
        <a:lstStyle/>
        <a:p>
          <a:r>
            <a:rPr lang="en-AU"/>
            <a:t>Visual language</a:t>
          </a:r>
          <a:endParaRPr lang="en-AU" dirty="0"/>
        </a:p>
      </dgm:t>
    </dgm:pt>
    <dgm:pt modelId="{F1550C83-990F-4AAF-AA18-503CB94B5F80}" type="parTrans" cxnId="{43A15D2F-2616-4BB5-B5AA-A7988765F6E9}">
      <dgm:prSet/>
      <dgm:spPr/>
      <dgm:t>
        <a:bodyPr/>
        <a:lstStyle/>
        <a:p>
          <a:endParaRPr lang="en-AU"/>
        </a:p>
      </dgm:t>
    </dgm:pt>
    <dgm:pt modelId="{55425AF9-5657-4C88-8B7C-46DFD0417678}" type="sibTrans" cxnId="{43A15D2F-2616-4BB5-B5AA-A7988765F6E9}">
      <dgm:prSet/>
      <dgm:spPr/>
      <dgm:t>
        <a:bodyPr/>
        <a:lstStyle/>
        <a:p>
          <a:endParaRPr lang="en-AU"/>
        </a:p>
      </dgm:t>
    </dgm:pt>
    <dgm:pt modelId="{590908AB-CF2A-418F-882A-CFF053735251}" type="pres">
      <dgm:prSet presAssocID="{FECFAF95-B903-4F03-B534-9081E714192E}" presName="diagram" presStyleCnt="0">
        <dgm:presLayoutVars>
          <dgm:dir/>
          <dgm:resizeHandles val="exact"/>
        </dgm:presLayoutVars>
      </dgm:prSet>
      <dgm:spPr/>
    </dgm:pt>
    <dgm:pt modelId="{8E031368-E1A3-40EE-A1BC-21AEC4BCBE17}" type="pres">
      <dgm:prSet presAssocID="{86BF94B1-53FF-4E4A-B5C9-7AB18EF6C79B}" presName="node" presStyleLbl="node1" presStyleIdx="0" presStyleCnt="6">
        <dgm:presLayoutVars>
          <dgm:bulletEnabled val="1"/>
        </dgm:presLayoutVars>
      </dgm:prSet>
      <dgm:spPr/>
    </dgm:pt>
    <dgm:pt modelId="{3EF1CE6B-080D-45B4-A034-E79D02E79176}" type="pres">
      <dgm:prSet presAssocID="{B02B83B0-3EF1-4732-9515-0D7874A704CC}" presName="sibTrans" presStyleCnt="0"/>
      <dgm:spPr/>
    </dgm:pt>
    <dgm:pt modelId="{EBB0497E-4FBD-4C91-9441-BFEC15094574}" type="pres">
      <dgm:prSet presAssocID="{81A60FDD-EF82-45A5-9A8F-F8F365D33D22}" presName="node" presStyleLbl="node1" presStyleIdx="1" presStyleCnt="6">
        <dgm:presLayoutVars>
          <dgm:bulletEnabled val="1"/>
        </dgm:presLayoutVars>
      </dgm:prSet>
      <dgm:spPr/>
    </dgm:pt>
    <dgm:pt modelId="{58D50491-B52C-48A0-ADE0-2F30A7763B09}" type="pres">
      <dgm:prSet presAssocID="{44A69D20-0298-4551-89D8-7D0B20275B41}" presName="sibTrans" presStyleCnt="0"/>
      <dgm:spPr/>
    </dgm:pt>
    <dgm:pt modelId="{75CFEC62-3616-486B-AD23-AD39B500C807}" type="pres">
      <dgm:prSet presAssocID="{F4EFD8F3-AB5D-4CDE-BCD9-CC4633379900}" presName="node" presStyleLbl="node1" presStyleIdx="2" presStyleCnt="6">
        <dgm:presLayoutVars>
          <dgm:bulletEnabled val="1"/>
        </dgm:presLayoutVars>
      </dgm:prSet>
      <dgm:spPr/>
    </dgm:pt>
    <dgm:pt modelId="{BDAE72FD-FD50-4B83-ABD8-E715A209D0EB}" type="pres">
      <dgm:prSet presAssocID="{A8AFD24F-6385-42C5-9054-6733910DCF64}" presName="sibTrans" presStyleCnt="0"/>
      <dgm:spPr/>
    </dgm:pt>
    <dgm:pt modelId="{E99F15D8-FE23-4F86-B086-8291CFCE0105}" type="pres">
      <dgm:prSet presAssocID="{40CE7A9D-87D4-4B40-8641-65865A93941C}" presName="node" presStyleLbl="node1" presStyleIdx="3" presStyleCnt="6">
        <dgm:presLayoutVars>
          <dgm:bulletEnabled val="1"/>
        </dgm:presLayoutVars>
      </dgm:prSet>
      <dgm:spPr/>
    </dgm:pt>
    <dgm:pt modelId="{992F0F7A-6A69-4FC1-BDB8-80F0AD6293A1}" type="pres">
      <dgm:prSet presAssocID="{7669C81D-441C-445D-85DC-4F0D568D95A1}" presName="sibTrans" presStyleCnt="0"/>
      <dgm:spPr/>
    </dgm:pt>
    <dgm:pt modelId="{B34D817C-41CE-41E0-A19E-E7A80DD2BEF3}" type="pres">
      <dgm:prSet presAssocID="{FA077F09-1CB5-44A4-A10D-B032F6C130A1}" presName="node" presStyleLbl="node1" presStyleIdx="4" presStyleCnt="6">
        <dgm:presLayoutVars>
          <dgm:bulletEnabled val="1"/>
        </dgm:presLayoutVars>
      </dgm:prSet>
      <dgm:spPr/>
    </dgm:pt>
    <dgm:pt modelId="{4EC760E1-DB78-4FA2-ABFA-041198D49D5B}" type="pres">
      <dgm:prSet presAssocID="{55425AF9-5657-4C88-8B7C-46DFD0417678}" presName="sibTrans" presStyleCnt="0"/>
      <dgm:spPr/>
    </dgm:pt>
    <dgm:pt modelId="{DCC76B86-D4A0-4996-9063-C5C96A20D2B4}" type="pres">
      <dgm:prSet presAssocID="{D730CDA2-839A-4997-AE7B-65179B126AC4}" presName="node" presStyleLbl="node1" presStyleIdx="5" presStyleCnt="6">
        <dgm:presLayoutVars>
          <dgm:bulletEnabled val="1"/>
        </dgm:presLayoutVars>
      </dgm:prSet>
      <dgm:spPr/>
    </dgm:pt>
  </dgm:ptLst>
  <dgm:cxnLst>
    <dgm:cxn modelId="{52220903-BC92-4D75-8264-3CA4FEA78C14}" srcId="{FECFAF95-B903-4F03-B534-9081E714192E}" destId="{81A60FDD-EF82-45A5-9A8F-F8F365D33D22}" srcOrd="1" destOrd="0" parTransId="{FBC402A7-D76F-41A9-BDC6-E253530E9402}" sibTransId="{44A69D20-0298-4551-89D8-7D0B20275B41}"/>
    <dgm:cxn modelId="{CDDD6B17-B8CA-4D4E-9FDA-69A462260383}" type="presOf" srcId="{81A60FDD-EF82-45A5-9A8F-F8F365D33D22}" destId="{EBB0497E-4FBD-4C91-9441-BFEC15094574}" srcOrd="0" destOrd="0" presId="urn:microsoft.com/office/officeart/2005/8/layout/default"/>
    <dgm:cxn modelId="{43A15D2F-2616-4BB5-B5AA-A7988765F6E9}" srcId="{FECFAF95-B903-4F03-B534-9081E714192E}" destId="{FA077F09-1CB5-44A4-A10D-B032F6C130A1}" srcOrd="4" destOrd="0" parTransId="{F1550C83-990F-4AAF-AA18-503CB94B5F80}" sibTransId="{55425AF9-5657-4C88-8B7C-46DFD0417678}"/>
    <dgm:cxn modelId="{FFBAC470-5E9F-41D8-9A3D-2B5E8D165F84}" type="presOf" srcId="{86BF94B1-53FF-4E4A-B5C9-7AB18EF6C79B}" destId="{8E031368-E1A3-40EE-A1BC-21AEC4BCBE17}" srcOrd="0" destOrd="0" presId="urn:microsoft.com/office/officeart/2005/8/layout/default"/>
    <dgm:cxn modelId="{9216EA88-1DE9-4ADC-BCA6-A20D9B2D6955}" srcId="{FECFAF95-B903-4F03-B534-9081E714192E}" destId="{40CE7A9D-87D4-4B40-8641-65865A93941C}" srcOrd="3" destOrd="0" parTransId="{33879633-E5F0-4ECC-8269-1A33F291AF6D}" sibTransId="{7669C81D-441C-445D-85DC-4F0D568D95A1}"/>
    <dgm:cxn modelId="{0ED6238B-6615-4E6A-88C3-AECE0C3464EA}" type="presOf" srcId="{F4EFD8F3-AB5D-4CDE-BCD9-CC4633379900}" destId="{75CFEC62-3616-486B-AD23-AD39B500C807}" srcOrd="0" destOrd="0" presId="urn:microsoft.com/office/officeart/2005/8/layout/default"/>
    <dgm:cxn modelId="{0BA3388C-BAF6-4067-9F05-112E41C3B93F}" srcId="{FECFAF95-B903-4F03-B534-9081E714192E}" destId="{86BF94B1-53FF-4E4A-B5C9-7AB18EF6C79B}" srcOrd="0" destOrd="0" parTransId="{29156DE4-63A4-42F6-B3E2-D0E4198523B3}" sibTransId="{B02B83B0-3EF1-4732-9515-0D7874A704CC}"/>
    <dgm:cxn modelId="{6ABE0795-09C3-4578-BA35-D35FD471A252}" srcId="{FECFAF95-B903-4F03-B534-9081E714192E}" destId="{D730CDA2-839A-4997-AE7B-65179B126AC4}" srcOrd="5" destOrd="0" parTransId="{7C28EBF0-8A6E-4490-AD50-4E8CC20F6D7C}" sibTransId="{872E7058-7551-4AEC-8C0B-BF0241EF9E92}"/>
    <dgm:cxn modelId="{E0401F9E-FDBE-420E-AF84-3F5016019A9A}" type="presOf" srcId="{FECFAF95-B903-4F03-B534-9081E714192E}" destId="{590908AB-CF2A-418F-882A-CFF053735251}" srcOrd="0" destOrd="0" presId="urn:microsoft.com/office/officeart/2005/8/layout/default"/>
    <dgm:cxn modelId="{B3626CA4-1B55-4A9D-ADE5-20D82C986F32}" type="presOf" srcId="{FA077F09-1CB5-44A4-A10D-B032F6C130A1}" destId="{B34D817C-41CE-41E0-A19E-E7A80DD2BEF3}" srcOrd="0" destOrd="0" presId="urn:microsoft.com/office/officeart/2005/8/layout/default"/>
    <dgm:cxn modelId="{35AFB7C1-D280-44B4-9C6F-0D57605C9076}" type="presOf" srcId="{40CE7A9D-87D4-4B40-8641-65865A93941C}" destId="{E99F15D8-FE23-4F86-B086-8291CFCE0105}" srcOrd="0" destOrd="0" presId="urn:microsoft.com/office/officeart/2005/8/layout/default"/>
    <dgm:cxn modelId="{1C95EEE1-5278-44B0-AF75-894808E70369}" srcId="{FECFAF95-B903-4F03-B534-9081E714192E}" destId="{F4EFD8F3-AB5D-4CDE-BCD9-CC4633379900}" srcOrd="2" destOrd="0" parTransId="{05B86AC5-2E1F-4F2F-A78F-9AEA7586E8EA}" sibTransId="{A8AFD24F-6385-42C5-9054-6733910DCF64}"/>
    <dgm:cxn modelId="{801F11F3-D5AA-4956-9608-1556F0AE2934}" type="presOf" srcId="{D730CDA2-839A-4997-AE7B-65179B126AC4}" destId="{DCC76B86-D4A0-4996-9063-C5C96A20D2B4}" srcOrd="0" destOrd="0" presId="urn:microsoft.com/office/officeart/2005/8/layout/default"/>
    <dgm:cxn modelId="{664FB39C-1EAD-44EA-B5B9-58194168FF97}" type="presParOf" srcId="{590908AB-CF2A-418F-882A-CFF053735251}" destId="{8E031368-E1A3-40EE-A1BC-21AEC4BCBE17}" srcOrd="0" destOrd="0" presId="urn:microsoft.com/office/officeart/2005/8/layout/default"/>
    <dgm:cxn modelId="{AECBF671-2B61-4CDB-997D-E48D6E238241}" type="presParOf" srcId="{590908AB-CF2A-418F-882A-CFF053735251}" destId="{3EF1CE6B-080D-45B4-A034-E79D02E79176}" srcOrd="1" destOrd="0" presId="urn:microsoft.com/office/officeart/2005/8/layout/default"/>
    <dgm:cxn modelId="{8436DAF1-D867-4947-9330-8411CCA0C49C}" type="presParOf" srcId="{590908AB-CF2A-418F-882A-CFF053735251}" destId="{EBB0497E-4FBD-4C91-9441-BFEC15094574}" srcOrd="2" destOrd="0" presId="urn:microsoft.com/office/officeart/2005/8/layout/default"/>
    <dgm:cxn modelId="{A6D533F8-5E22-4FBE-A909-9F3BB488DEDF}" type="presParOf" srcId="{590908AB-CF2A-418F-882A-CFF053735251}" destId="{58D50491-B52C-48A0-ADE0-2F30A7763B09}" srcOrd="3" destOrd="0" presId="urn:microsoft.com/office/officeart/2005/8/layout/default"/>
    <dgm:cxn modelId="{65D805FD-D7DD-4BB8-9486-D0E79076348F}" type="presParOf" srcId="{590908AB-CF2A-418F-882A-CFF053735251}" destId="{75CFEC62-3616-486B-AD23-AD39B500C807}" srcOrd="4" destOrd="0" presId="urn:microsoft.com/office/officeart/2005/8/layout/default"/>
    <dgm:cxn modelId="{E1AF1496-F7B7-42E7-BC3B-BA29640803FA}" type="presParOf" srcId="{590908AB-CF2A-418F-882A-CFF053735251}" destId="{BDAE72FD-FD50-4B83-ABD8-E715A209D0EB}" srcOrd="5" destOrd="0" presId="urn:microsoft.com/office/officeart/2005/8/layout/default"/>
    <dgm:cxn modelId="{46148D85-08D3-438B-A3CE-9E816D77F304}" type="presParOf" srcId="{590908AB-CF2A-418F-882A-CFF053735251}" destId="{E99F15D8-FE23-4F86-B086-8291CFCE0105}" srcOrd="6" destOrd="0" presId="urn:microsoft.com/office/officeart/2005/8/layout/default"/>
    <dgm:cxn modelId="{2E3F411F-8C0B-406F-A55C-6E5F01407449}" type="presParOf" srcId="{590908AB-CF2A-418F-882A-CFF053735251}" destId="{992F0F7A-6A69-4FC1-BDB8-80F0AD6293A1}" srcOrd="7" destOrd="0" presId="urn:microsoft.com/office/officeart/2005/8/layout/default"/>
    <dgm:cxn modelId="{874FF6DF-9237-4D2D-B4B1-87924B06FBA1}" type="presParOf" srcId="{590908AB-CF2A-418F-882A-CFF053735251}" destId="{B34D817C-41CE-41E0-A19E-E7A80DD2BEF3}" srcOrd="8" destOrd="0" presId="urn:microsoft.com/office/officeart/2005/8/layout/default"/>
    <dgm:cxn modelId="{F7166698-953A-4171-84F6-A9E4DA478AB1}" type="presParOf" srcId="{590908AB-CF2A-418F-882A-CFF053735251}" destId="{4EC760E1-DB78-4FA2-ABFA-041198D49D5B}" srcOrd="9" destOrd="0" presId="urn:microsoft.com/office/officeart/2005/8/layout/default"/>
    <dgm:cxn modelId="{17511A23-EF42-4C46-8B78-873537835F27}" type="presParOf" srcId="{590908AB-CF2A-418F-882A-CFF053735251}" destId="{DCC76B86-D4A0-4996-9063-C5C96A20D2B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7B16E-1E92-424A-9336-EE7ECF65C966}"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AU"/>
        </a:p>
      </dgm:t>
    </dgm:pt>
    <dgm:pt modelId="{C03C2213-5137-4B2B-8837-AE40EDA0FE7C}">
      <dgm:prSet phldrT="[Text]"/>
      <dgm:spPr/>
      <dgm:t>
        <a:bodyPr/>
        <a:lstStyle/>
        <a:p>
          <a:r>
            <a:rPr lang="en-AU" dirty="0"/>
            <a:t>Resolution</a:t>
          </a:r>
        </a:p>
      </dgm:t>
    </dgm:pt>
    <dgm:pt modelId="{3391FB8D-A86B-4E92-B700-E361F7C575EC}" type="parTrans" cxnId="{BE18AEEB-D987-421D-A891-81A93EFC0EEE}">
      <dgm:prSet/>
      <dgm:spPr/>
      <dgm:t>
        <a:bodyPr/>
        <a:lstStyle/>
        <a:p>
          <a:endParaRPr lang="en-AU"/>
        </a:p>
      </dgm:t>
    </dgm:pt>
    <dgm:pt modelId="{BAFD90EA-8414-4025-8F49-FBD15A9DBFA4}" type="sibTrans" cxnId="{BE18AEEB-D987-421D-A891-81A93EFC0EEE}">
      <dgm:prSet/>
      <dgm:spPr/>
      <dgm:t>
        <a:bodyPr/>
        <a:lstStyle/>
        <a:p>
          <a:endParaRPr lang="en-AU"/>
        </a:p>
      </dgm:t>
    </dgm:pt>
    <dgm:pt modelId="{0DFFC28C-9F37-481F-B879-11B6D932AC40}">
      <dgm:prSet phldrT="[Text]"/>
      <dgm:spPr/>
      <dgm:t>
        <a:bodyPr/>
        <a:lstStyle/>
        <a:p>
          <a:r>
            <a:rPr lang="en-AU" dirty="0"/>
            <a:t>Presentation</a:t>
          </a:r>
        </a:p>
      </dgm:t>
    </dgm:pt>
    <dgm:pt modelId="{6EA4FF82-9739-4065-9843-FE4BB2E1008A}" type="parTrans" cxnId="{B1800E83-93AF-47E8-925D-DC19F1FECE4A}">
      <dgm:prSet/>
      <dgm:spPr/>
      <dgm:t>
        <a:bodyPr/>
        <a:lstStyle/>
        <a:p>
          <a:endParaRPr lang="en-AU"/>
        </a:p>
      </dgm:t>
    </dgm:pt>
    <dgm:pt modelId="{9D182875-1F61-43A3-982C-F6CEC3E86D93}" type="sibTrans" cxnId="{B1800E83-93AF-47E8-925D-DC19F1FECE4A}">
      <dgm:prSet/>
      <dgm:spPr/>
      <dgm:t>
        <a:bodyPr/>
        <a:lstStyle/>
        <a:p>
          <a:endParaRPr lang="en-AU"/>
        </a:p>
      </dgm:t>
    </dgm:pt>
    <dgm:pt modelId="{7C565D5A-CE21-452E-B58E-2EBC4C70C346}">
      <dgm:prSet phldrT="[Text]"/>
      <dgm:spPr/>
      <dgm:t>
        <a:bodyPr/>
        <a:lstStyle/>
        <a:p>
          <a:r>
            <a:rPr lang="en-AU" dirty="0"/>
            <a:t>Personal ideas, concepts and explorations</a:t>
          </a:r>
        </a:p>
      </dgm:t>
    </dgm:pt>
    <dgm:pt modelId="{92806DA5-31C7-4F5D-9E4C-96E4307773D3}" type="parTrans" cxnId="{4FC64E29-AD03-4B8C-9C24-6972F58ADBE9}">
      <dgm:prSet/>
      <dgm:spPr/>
      <dgm:t>
        <a:bodyPr/>
        <a:lstStyle/>
        <a:p>
          <a:endParaRPr lang="en-AU"/>
        </a:p>
      </dgm:t>
    </dgm:pt>
    <dgm:pt modelId="{00F9309C-6D56-4501-92CF-F94C2B62BF5A}" type="sibTrans" cxnId="{4FC64E29-AD03-4B8C-9C24-6972F58ADBE9}">
      <dgm:prSet/>
      <dgm:spPr/>
      <dgm:t>
        <a:bodyPr/>
        <a:lstStyle/>
        <a:p>
          <a:endParaRPr lang="en-AU"/>
        </a:p>
      </dgm:t>
    </dgm:pt>
    <dgm:pt modelId="{FB8297C5-9CEE-4A7F-88F6-2E48F7EF4E02}">
      <dgm:prSet phldrT="[Text]"/>
      <dgm:spPr/>
      <dgm:t>
        <a:bodyPr/>
        <a:lstStyle/>
        <a:p>
          <a:r>
            <a:rPr lang="en-AU" dirty="0"/>
            <a:t>Body of work</a:t>
          </a:r>
        </a:p>
      </dgm:t>
    </dgm:pt>
    <dgm:pt modelId="{37EF23E1-EF8B-4E32-BC59-A484DE83FEE3}" type="parTrans" cxnId="{6466B0AD-1061-4ACC-89F5-80A2571FC21C}">
      <dgm:prSet/>
      <dgm:spPr/>
      <dgm:t>
        <a:bodyPr/>
        <a:lstStyle/>
        <a:p>
          <a:endParaRPr lang="en-AU"/>
        </a:p>
      </dgm:t>
    </dgm:pt>
    <dgm:pt modelId="{5CC4FA8A-D49E-476F-81F3-0E930DE71947}" type="sibTrans" cxnId="{6466B0AD-1061-4ACC-89F5-80A2571FC21C}">
      <dgm:prSet/>
      <dgm:spPr/>
      <dgm:t>
        <a:bodyPr/>
        <a:lstStyle/>
        <a:p>
          <a:endParaRPr lang="en-AU"/>
        </a:p>
      </dgm:t>
    </dgm:pt>
    <dgm:pt modelId="{F7DC544A-22AE-43DF-8F86-FC66F2019310}">
      <dgm:prSet phldrT="[Text]"/>
      <dgm:spPr/>
      <dgm:t>
        <a:bodyPr/>
        <a:lstStyle/>
        <a:p>
          <a:r>
            <a:rPr lang="en-AU" dirty="0"/>
            <a:t>Context</a:t>
          </a:r>
        </a:p>
      </dgm:t>
    </dgm:pt>
    <dgm:pt modelId="{3CBDE842-F373-4CB5-B705-80065840B088}" type="parTrans" cxnId="{6E0E2AA2-CD8E-4A85-A7A4-2F18ACC9E029}">
      <dgm:prSet/>
      <dgm:spPr/>
      <dgm:t>
        <a:bodyPr/>
        <a:lstStyle/>
        <a:p>
          <a:endParaRPr lang="en-AU"/>
        </a:p>
      </dgm:t>
    </dgm:pt>
    <dgm:pt modelId="{11E31128-5647-46C4-99DC-9CBDD6DBA4C4}" type="sibTrans" cxnId="{6E0E2AA2-CD8E-4A85-A7A4-2F18ACC9E029}">
      <dgm:prSet/>
      <dgm:spPr/>
      <dgm:t>
        <a:bodyPr/>
        <a:lstStyle/>
        <a:p>
          <a:endParaRPr lang="en-AU"/>
        </a:p>
      </dgm:t>
    </dgm:pt>
    <dgm:pt modelId="{B052B87D-F248-40E6-8B75-0C61A9752DD1}">
      <dgm:prSet/>
      <dgm:spPr/>
      <dgm:t>
        <a:bodyPr/>
        <a:lstStyle/>
        <a:p>
          <a:r>
            <a:rPr lang="en-AU" baseline="0"/>
            <a:t>One finished artwork</a:t>
          </a:r>
          <a:endParaRPr lang="en-AU" dirty="0"/>
        </a:p>
      </dgm:t>
    </dgm:pt>
    <dgm:pt modelId="{FD253C6D-89B0-4B0B-A437-64ABCBF63F83}" type="parTrans" cxnId="{1A724A09-B646-4728-8865-C49FC643C67B}">
      <dgm:prSet/>
      <dgm:spPr/>
      <dgm:t>
        <a:bodyPr/>
        <a:lstStyle/>
        <a:p>
          <a:endParaRPr lang="en-AU"/>
        </a:p>
      </dgm:t>
    </dgm:pt>
    <dgm:pt modelId="{591DC170-3DA8-4310-8E8B-2D6F5684ECED}" type="sibTrans" cxnId="{1A724A09-B646-4728-8865-C49FC643C67B}">
      <dgm:prSet/>
      <dgm:spPr/>
      <dgm:t>
        <a:bodyPr/>
        <a:lstStyle/>
        <a:p>
          <a:endParaRPr lang="en-AU"/>
        </a:p>
      </dgm:t>
    </dgm:pt>
    <dgm:pt modelId="{F9842ECA-8A59-461C-BE17-CB442B583E1F}" type="pres">
      <dgm:prSet presAssocID="{50B7B16E-1E92-424A-9336-EE7ECF65C966}" presName="diagram" presStyleCnt="0">
        <dgm:presLayoutVars>
          <dgm:dir/>
          <dgm:resizeHandles val="exact"/>
        </dgm:presLayoutVars>
      </dgm:prSet>
      <dgm:spPr/>
    </dgm:pt>
    <dgm:pt modelId="{65D7204B-B2C7-4B9D-8526-BD7ABC001F81}" type="pres">
      <dgm:prSet presAssocID="{C03C2213-5137-4B2B-8837-AE40EDA0FE7C}" presName="node" presStyleLbl="node1" presStyleIdx="0" presStyleCnt="6">
        <dgm:presLayoutVars>
          <dgm:bulletEnabled val="1"/>
        </dgm:presLayoutVars>
      </dgm:prSet>
      <dgm:spPr/>
    </dgm:pt>
    <dgm:pt modelId="{89B77F8D-6F53-4512-8680-32E92604099C}" type="pres">
      <dgm:prSet presAssocID="{BAFD90EA-8414-4025-8F49-FBD15A9DBFA4}" presName="sibTrans" presStyleCnt="0"/>
      <dgm:spPr/>
    </dgm:pt>
    <dgm:pt modelId="{4083D6E9-A5C4-4AB0-93AD-F5DE2D3C0942}" type="pres">
      <dgm:prSet presAssocID="{0DFFC28C-9F37-481F-B879-11B6D932AC40}" presName="node" presStyleLbl="node1" presStyleIdx="1" presStyleCnt="6">
        <dgm:presLayoutVars>
          <dgm:bulletEnabled val="1"/>
        </dgm:presLayoutVars>
      </dgm:prSet>
      <dgm:spPr/>
    </dgm:pt>
    <dgm:pt modelId="{D5DF5A25-9280-433E-ACA1-CF3B72ABA929}" type="pres">
      <dgm:prSet presAssocID="{9D182875-1F61-43A3-982C-F6CEC3E86D93}" presName="sibTrans" presStyleCnt="0"/>
      <dgm:spPr/>
    </dgm:pt>
    <dgm:pt modelId="{E3C4120F-C73C-42AE-B4E1-C477C762446C}" type="pres">
      <dgm:prSet presAssocID="{7C565D5A-CE21-452E-B58E-2EBC4C70C346}" presName="node" presStyleLbl="node1" presStyleIdx="2" presStyleCnt="6">
        <dgm:presLayoutVars>
          <dgm:bulletEnabled val="1"/>
        </dgm:presLayoutVars>
      </dgm:prSet>
      <dgm:spPr/>
    </dgm:pt>
    <dgm:pt modelId="{40AC14D2-7473-491F-B090-BB8585E8801D}" type="pres">
      <dgm:prSet presAssocID="{00F9309C-6D56-4501-92CF-F94C2B62BF5A}" presName="sibTrans" presStyleCnt="0"/>
      <dgm:spPr/>
    </dgm:pt>
    <dgm:pt modelId="{402EBDCD-B4A4-464D-AD3D-239DD4534401}" type="pres">
      <dgm:prSet presAssocID="{FB8297C5-9CEE-4A7F-88F6-2E48F7EF4E02}" presName="node" presStyleLbl="node1" presStyleIdx="3" presStyleCnt="6">
        <dgm:presLayoutVars>
          <dgm:bulletEnabled val="1"/>
        </dgm:presLayoutVars>
      </dgm:prSet>
      <dgm:spPr/>
    </dgm:pt>
    <dgm:pt modelId="{07510315-B112-4FD7-BAFC-BCB4D116121E}" type="pres">
      <dgm:prSet presAssocID="{5CC4FA8A-D49E-476F-81F3-0E930DE71947}" presName="sibTrans" presStyleCnt="0"/>
      <dgm:spPr/>
    </dgm:pt>
    <dgm:pt modelId="{B13ABDF8-B6C1-4E5E-92BC-91B777861FD1}" type="pres">
      <dgm:prSet presAssocID="{F7DC544A-22AE-43DF-8F86-FC66F2019310}" presName="node" presStyleLbl="node1" presStyleIdx="4" presStyleCnt="6">
        <dgm:presLayoutVars>
          <dgm:bulletEnabled val="1"/>
        </dgm:presLayoutVars>
      </dgm:prSet>
      <dgm:spPr/>
    </dgm:pt>
    <dgm:pt modelId="{D934A063-3A87-40B1-9234-407CAA69C561}" type="pres">
      <dgm:prSet presAssocID="{11E31128-5647-46C4-99DC-9CBDD6DBA4C4}" presName="sibTrans" presStyleCnt="0"/>
      <dgm:spPr/>
    </dgm:pt>
    <dgm:pt modelId="{082D1D68-7C8E-49F4-AE3B-CA6FC2B9F9BF}" type="pres">
      <dgm:prSet presAssocID="{B052B87D-F248-40E6-8B75-0C61A9752DD1}" presName="node" presStyleLbl="node1" presStyleIdx="5" presStyleCnt="6">
        <dgm:presLayoutVars>
          <dgm:bulletEnabled val="1"/>
        </dgm:presLayoutVars>
      </dgm:prSet>
      <dgm:spPr/>
    </dgm:pt>
  </dgm:ptLst>
  <dgm:cxnLst>
    <dgm:cxn modelId="{1A724A09-B646-4728-8865-C49FC643C67B}" srcId="{50B7B16E-1E92-424A-9336-EE7ECF65C966}" destId="{B052B87D-F248-40E6-8B75-0C61A9752DD1}" srcOrd="5" destOrd="0" parTransId="{FD253C6D-89B0-4B0B-A437-64ABCBF63F83}" sibTransId="{591DC170-3DA8-4310-8E8B-2D6F5684ECED}"/>
    <dgm:cxn modelId="{4FC64E29-AD03-4B8C-9C24-6972F58ADBE9}" srcId="{50B7B16E-1E92-424A-9336-EE7ECF65C966}" destId="{7C565D5A-CE21-452E-B58E-2EBC4C70C346}" srcOrd="2" destOrd="0" parTransId="{92806DA5-31C7-4F5D-9E4C-96E4307773D3}" sibTransId="{00F9309C-6D56-4501-92CF-F94C2B62BF5A}"/>
    <dgm:cxn modelId="{4888663C-C8FE-4527-B5B9-437E5E5F7A2E}" type="presOf" srcId="{7C565D5A-CE21-452E-B58E-2EBC4C70C346}" destId="{E3C4120F-C73C-42AE-B4E1-C477C762446C}" srcOrd="0" destOrd="0" presId="urn:microsoft.com/office/officeart/2005/8/layout/default"/>
    <dgm:cxn modelId="{D2CB6570-2332-48D7-83A6-320E05B4A48A}" type="presOf" srcId="{0DFFC28C-9F37-481F-B879-11B6D932AC40}" destId="{4083D6E9-A5C4-4AB0-93AD-F5DE2D3C0942}" srcOrd="0" destOrd="0" presId="urn:microsoft.com/office/officeart/2005/8/layout/default"/>
    <dgm:cxn modelId="{D6DB797F-01C2-48BD-A98A-1C607FDE6D03}" type="presOf" srcId="{FB8297C5-9CEE-4A7F-88F6-2E48F7EF4E02}" destId="{402EBDCD-B4A4-464D-AD3D-239DD4534401}" srcOrd="0" destOrd="0" presId="urn:microsoft.com/office/officeart/2005/8/layout/default"/>
    <dgm:cxn modelId="{B1800E83-93AF-47E8-925D-DC19F1FECE4A}" srcId="{50B7B16E-1E92-424A-9336-EE7ECF65C966}" destId="{0DFFC28C-9F37-481F-B879-11B6D932AC40}" srcOrd="1" destOrd="0" parTransId="{6EA4FF82-9739-4065-9843-FE4BB2E1008A}" sibTransId="{9D182875-1F61-43A3-982C-F6CEC3E86D93}"/>
    <dgm:cxn modelId="{A6EC838D-0869-42E8-93D8-D69101CFC48D}" type="presOf" srcId="{50B7B16E-1E92-424A-9336-EE7ECF65C966}" destId="{F9842ECA-8A59-461C-BE17-CB442B583E1F}" srcOrd="0" destOrd="0" presId="urn:microsoft.com/office/officeart/2005/8/layout/default"/>
    <dgm:cxn modelId="{BCBC1D8E-4174-4879-8180-3E38E2924987}" type="presOf" srcId="{F7DC544A-22AE-43DF-8F86-FC66F2019310}" destId="{B13ABDF8-B6C1-4E5E-92BC-91B777861FD1}" srcOrd="0" destOrd="0" presId="urn:microsoft.com/office/officeart/2005/8/layout/default"/>
    <dgm:cxn modelId="{6E0E2AA2-CD8E-4A85-A7A4-2F18ACC9E029}" srcId="{50B7B16E-1E92-424A-9336-EE7ECF65C966}" destId="{F7DC544A-22AE-43DF-8F86-FC66F2019310}" srcOrd="4" destOrd="0" parTransId="{3CBDE842-F373-4CB5-B705-80065840B088}" sibTransId="{11E31128-5647-46C4-99DC-9CBDD6DBA4C4}"/>
    <dgm:cxn modelId="{6466B0AD-1061-4ACC-89F5-80A2571FC21C}" srcId="{50B7B16E-1E92-424A-9336-EE7ECF65C966}" destId="{FB8297C5-9CEE-4A7F-88F6-2E48F7EF4E02}" srcOrd="3" destOrd="0" parTransId="{37EF23E1-EF8B-4E32-BC59-A484DE83FEE3}" sibTransId="{5CC4FA8A-D49E-476F-81F3-0E930DE71947}"/>
    <dgm:cxn modelId="{435F5ACF-19C5-4454-AFBE-F60C9C61A3DE}" type="presOf" srcId="{C03C2213-5137-4B2B-8837-AE40EDA0FE7C}" destId="{65D7204B-B2C7-4B9D-8526-BD7ABC001F81}" srcOrd="0" destOrd="0" presId="urn:microsoft.com/office/officeart/2005/8/layout/default"/>
    <dgm:cxn modelId="{9860B1E5-F570-4022-A8FA-C947BEEDD3A1}" type="presOf" srcId="{B052B87D-F248-40E6-8B75-0C61A9752DD1}" destId="{082D1D68-7C8E-49F4-AE3B-CA6FC2B9F9BF}" srcOrd="0" destOrd="0" presId="urn:microsoft.com/office/officeart/2005/8/layout/default"/>
    <dgm:cxn modelId="{BE18AEEB-D987-421D-A891-81A93EFC0EEE}" srcId="{50B7B16E-1E92-424A-9336-EE7ECF65C966}" destId="{C03C2213-5137-4B2B-8837-AE40EDA0FE7C}" srcOrd="0" destOrd="0" parTransId="{3391FB8D-A86B-4E92-B700-E361F7C575EC}" sibTransId="{BAFD90EA-8414-4025-8F49-FBD15A9DBFA4}"/>
    <dgm:cxn modelId="{E7DBD7A2-2273-4316-AC0A-3B32A64F7579}" type="presParOf" srcId="{F9842ECA-8A59-461C-BE17-CB442B583E1F}" destId="{65D7204B-B2C7-4B9D-8526-BD7ABC001F81}" srcOrd="0" destOrd="0" presId="urn:microsoft.com/office/officeart/2005/8/layout/default"/>
    <dgm:cxn modelId="{8C18CFB3-4B36-489D-BF2E-722256EDC90F}" type="presParOf" srcId="{F9842ECA-8A59-461C-BE17-CB442B583E1F}" destId="{89B77F8D-6F53-4512-8680-32E92604099C}" srcOrd="1" destOrd="0" presId="urn:microsoft.com/office/officeart/2005/8/layout/default"/>
    <dgm:cxn modelId="{AC0FFB93-3267-439A-975D-715FC9FB2F27}" type="presParOf" srcId="{F9842ECA-8A59-461C-BE17-CB442B583E1F}" destId="{4083D6E9-A5C4-4AB0-93AD-F5DE2D3C0942}" srcOrd="2" destOrd="0" presId="urn:microsoft.com/office/officeart/2005/8/layout/default"/>
    <dgm:cxn modelId="{A3066D3A-DB89-44EE-AF0B-49BACDFE9DA6}" type="presParOf" srcId="{F9842ECA-8A59-461C-BE17-CB442B583E1F}" destId="{D5DF5A25-9280-433E-ACA1-CF3B72ABA929}" srcOrd="3" destOrd="0" presId="urn:microsoft.com/office/officeart/2005/8/layout/default"/>
    <dgm:cxn modelId="{875352EA-9CD0-4963-8B28-217D839E6664}" type="presParOf" srcId="{F9842ECA-8A59-461C-BE17-CB442B583E1F}" destId="{E3C4120F-C73C-42AE-B4E1-C477C762446C}" srcOrd="4" destOrd="0" presId="urn:microsoft.com/office/officeart/2005/8/layout/default"/>
    <dgm:cxn modelId="{784D8E34-21F1-4CF7-B4B3-65F2D8819C97}" type="presParOf" srcId="{F9842ECA-8A59-461C-BE17-CB442B583E1F}" destId="{40AC14D2-7473-491F-B090-BB8585E8801D}" srcOrd="5" destOrd="0" presId="urn:microsoft.com/office/officeart/2005/8/layout/default"/>
    <dgm:cxn modelId="{A640C465-29AC-4A73-853A-77CF57E58D93}" type="presParOf" srcId="{F9842ECA-8A59-461C-BE17-CB442B583E1F}" destId="{402EBDCD-B4A4-464D-AD3D-239DD4534401}" srcOrd="6" destOrd="0" presId="urn:microsoft.com/office/officeart/2005/8/layout/default"/>
    <dgm:cxn modelId="{60AE02DA-ABDF-4DE3-859F-5C306758DE8B}" type="presParOf" srcId="{F9842ECA-8A59-461C-BE17-CB442B583E1F}" destId="{07510315-B112-4FD7-BAFC-BCB4D116121E}" srcOrd="7" destOrd="0" presId="urn:microsoft.com/office/officeart/2005/8/layout/default"/>
    <dgm:cxn modelId="{4A4FD662-3C14-460B-B310-3D69A51A1F92}" type="presParOf" srcId="{F9842ECA-8A59-461C-BE17-CB442B583E1F}" destId="{B13ABDF8-B6C1-4E5E-92BC-91B777861FD1}" srcOrd="8" destOrd="0" presId="urn:microsoft.com/office/officeart/2005/8/layout/default"/>
    <dgm:cxn modelId="{14BE6378-25A1-4B7C-A629-8D42BF089C10}" type="presParOf" srcId="{F9842ECA-8A59-461C-BE17-CB442B583E1F}" destId="{D934A063-3A87-40B1-9234-407CAA69C561}" srcOrd="9" destOrd="0" presId="urn:microsoft.com/office/officeart/2005/8/layout/default"/>
    <dgm:cxn modelId="{932A4176-AE4F-4921-9857-1E3ADF4BFE45}" type="presParOf" srcId="{F9842ECA-8A59-461C-BE17-CB442B583E1F}" destId="{082D1D68-7C8E-49F4-AE3B-CA6FC2B9F9B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31368-E1A3-40EE-A1BC-21AEC4BCBE17}">
      <dsp:nvSpPr>
        <dsp:cNvPr id="0" name=""/>
        <dsp:cNvSpPr/>
      </dsp:nvSpPr>
      <dsp:spPr>
        <a:xfrm>
          <a:off x="0" y="541042"/>
          <a:ext cx="1755195" cy="1053117"/>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Development, refinement and resolution</a:t>
          </a:r>
        </a:p>
      </dsp:txBody>
      <dsp:txXfrm>
        <a:off x="0" y="541042"/>
        <a:ext cx="1755195" cy="1053117"/>
      </dsp:txXfrm>
    </dsp:sp>
    <dsp:sp modelId="{EBB0497E-4FBD-4C91-9441-BFEC15094574}">
      <dsp:nvSpPr>
        <dsp:cNvPr id="0" name=""/>
        <dsp:cNvSpPr/>
      </dsp:nvSpPr>
      <dsp:spPr>
        <a:xfrm>
          <a:off x="1930714" y="541042"/>
          <a:ext cx="1755195" cy="1053117"/>
        </a:xfrm>
        <a:prstGeom prst="rect">
          <a:avLst/>
        </a:prstGeom>
        <a:solidFill>
          <a:schemeClr val="accent2">
            <a:shade val="80000"/>
            <a:hueOff val="133790"/>
            <a:satOff val="-6813"/>
            <a:lumOff val="70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Personal ideas, concepts, directions and explorations</a:t>
          </a:r>
        </a:p>
      </dsp:txBody>
      <dsp:txXfrm>
        <a:off x="1930714" y="541042"/>
        <a:ext cx="1755195" cy="1053117"/>
      </dsp:txXfrm>
    </dsp:sp>
    <dsp:sp modelId="{75CFEC62-3616-486B-AD23-AD39B500C807}">
      <dsp:nvSpPr>
        <dsp:cNvPr id="0" name=""/>
        <dsp:cNvSpPr/>
      </dsp:nvSpPr>
      <dsp:spPr>
        <a:xfrm>
          <a:off x="3861429" y="541042"/>
          <a:ext cx="1755195" cy="1053117"/>
        </a:xfrm>
        <a:prstGeom prst="rect">
          <a:avLst/>
        </a:prstGeom>
        <a:solidFill>
          <a:schemeClr val="accent2">
            <a:shade val="80000"/>
            <a:hueOff val="267580"/>
            <a:satOff val="-13626"/>
            <a:lumOff val="141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Documentation and reflection</a:t>
          </a:r>
        </a:p>
      </dsp:txBody>
      <dsp:txXfrm>
        <a:off x="3861429" y="541042"/>
        <a:ext cx="1755195" cy="1053117"/>
      </dsp:txXfrm>
    </dsp:sp>
    <dsp:sp modelId="{E99F15D8-FE23-4F86-B086-8291CFCE0105}">
      <dsp:nvSpPr>
        <dsp:cNvPr id="0" name=""/>
        <dsp:cNvSpPr/>
      </dsp:nvSpPr>
      <dsp:spPr>
        <a:xfrm>
          <a:off x="0" y="1769678"/>
          <a:ext cx="1755195" cy="1053117"/>
        </a:xfrm>
        <a:prstGeom prst="rect">
          <a:avLst/>
        </a:prstGeom>
        <a:solidFill>
          <a:schemeClr val="accent2">
            <a:shade val="80000"/>
            <a:hueOff val="401370"/>
            <a:satOff val="-20439"/>
            <a:lumOff val="211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Body of work</a:t>
          </a:r>
        </a:p>
      </dsp:txBody>
      <dsp:txXfrm>
        <a:off x="0" y="1769678"/>
        <a:ext cx="1755195" cy="1053117"/>
      </dsp:txXfrm>
    </dsp:sp>
    <dsp:sp modelId="{B34D817C-41CE-41E0-A19E-E7A80DD2BEF3}">
      <dsp:nvSpPr>
        <dsp:cNvPr id="0" name=""/>
        <dsp:cNvSpPr/>
      </dsp:nvSpPr>
      <dsp:spPr>
        <a:xfrm>
          <a:off x="1930714" y="1769678"/>
          <a:ext cx="1755195" cy="1053117"/>
        </a:xfrm>
        <a:prstGeom prst="rect">
          <a:avLst/>
        </a:prstGeom>
        <a:solidFill>
          <a:schemeClr val="accent2">
            <a:shade val="80000"/>
            <a:hueOff val="535160"/>
            <a:satOff val="-27252"/>
            <a:lumOff val="282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a:t>Visual language</a:t>
          </a:r>
          <a:endParaRPr lang="en-AU" sz="1700" kern="1200" dirty="0"/>
        </a:p>
      </dsp:txBody>
      <dsp:txXfrm>
        <a:off x="1930714" y="1769678"/>
        <a:ext cx="1755195" cy="1053117"/>
      </dsp:txXfrm>
    </dsp:sp>
    <dsp:sp modelId="{DCC76B86-D4A0-4996-9063-C5C96A20D2B4}">
      <dsp:nvSpPr>
        <dsp:cNvPr id="0" name=""/>
        <dsp:cNvSpPr/>
      </dsp:nvSpPr>
      <dsp:spPr>
        <a:xfrm>
          <a:off x="3861429" y="1769678"/>
          <a:ext cx="1755195" cy="1053117"/>
        </a:xfrm>
        <a:prstGeom prst="rect">
          <a:avLst/>
        </a:prstGeom>
        <a:solidFill>
          <a:schemeClr val="accent2">
            <a:shade val="80000"/>
            <a:hueOff val="668950"/>
            <a:satOff val="-34065"/>
            <a:lumOff val="353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Critique</a:t>
          </a:r>
        </a:p>
      </dsp:txBody>
      <dsp:txXfrm>
        <a:off x="3861429" y="1769678"/>
        <a:ext cx="1755195" cy="1053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7204B-B2C7-4B9D-8526-BD7ABC001F81}">
      <dsp:nvSpPr>
        <dsp:cNvPr id="0" name=""/>
        <dsp:cNvSpPr/>
      </dsp:nvSpPr>
      <dsp:spPr>
        <a:xfrm>
          <a:off x="0" y="504056"/>
          <a:ext cx="1440159" cy="86409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Resolution</a:t>
          </a:r>
        </a:p>
      </dsp:txBody>
      <dsp:txXfrm>
        <a:off x="0" y="504056"/>
        <a:ext cx="1440159" cy="864096"/>
      </dsp:txXfrm>
    </dsp:sp>
    <dsp:sp modelId="{4083D6E9-A5C4-4AB0-93AD-F5DE2D3C0942}">
      <dsp:nvSpPr>
        <dsp:cNvPr id="0" name=""/>
        <dsp:cNvSpPr/>
      </dsp:nvSpPr>
      <dsp:spPr>
        <a:xfrm>
          <a:off x="1584176" y="504056"/>
          <a:ext cx="1440159" cy="864096"/>
        </a:xfrm>
        <a:prstGeom prst="rect">
          <a:avLst/>
        </a:prstGeom>
        <a:solidFill>
          <a:schemeClr val="accent2">
            <a:shade val="80000"/>
            <a:hueOff val="133790"/>
            <a:satOff val="-6813"/>
            <a:lumOff val="70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Presentation</a:t>
          </a:r>
        </a:p>
      </dsp:txBody>
      <dsp:txXfrm>
        <a:off x="1584176" y="504056"/>
        <a:ext cx="1440159" cy="864096"/>
      </dsp:txXfrm>
    </dsp:sp>
    <dsp:sp modelId="{E3C4120F-C73C-42AE-B4E1-C477C762446C}">
      <dsp:nvSpPr>
        <dsp:cNvPr id="0" name=""/>
        <dsp:cNvSpPr/>
      </dsp:nvSpPr>
      <dsp:spPr>
        <a:xfrm>
          <a:off x="3168352" y="504056"/>
          <a:ext cx="1440159" cy="864096"/>
        </a:xfrm>
        <a:prstGeom prst="rect">
          <a:avLst/>
        </a:prstGeom>
        <a:solidFill>
          <a:schemeClr val="accent2">
            <a:shade val="80000"/>
            <a:hueOff val="267580"/>
            <a:satOff val="-13626"/>
            <a:lumOff val="141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Personal ideas, concepts and explorations</a:t>
          </a:r>
        </a:p>
      </dsp:txBody>
      <dsp:txXfrm>
        <a:off x="3168352" y="504056"/>
        <a:ext cx="1440159" cy="864096"/>
      </dsp:txXfrm>
    </dsp:sp>
    <dsp:sp modelId="{402EBDCD-B4A4-464D-AD3D-239DD4534401}">
      <dsp:nvSpPr>
        <dsp:cNvPr id="0" name=""/>
        <dsp:cNvSpPr/>
      </dsp:nvSpPr>
      <dsp:spPr>
        <a:xfrm>
          <a:off x="0" y="1512168"/>
          <a:ext cx="1440159" cy="864096"/>
        </a:xfrm>
        <a:prstGeom prst="rect">
          <a:avLst/>
        </a:prstGeom>
        <a:solidFill>
          <a:schemeClr val="accent2">
            <a:shade val="80000"/>
            <a:hueOff val="401370"/>
            <a:satOff val="-20439"/>
            <a:lumOff val="211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Body of work</a:t>
          </a:r>
        </a:p>
      </dsp:txBody>
      <dsp:txXfrm>
        <a:off x="0" y="1512168"/>
        <a:ext cx="1440159" cy="864096"/>
      </dsp:txXfrm>
    </dsp:sp>
    <dsp:sp modelId="{B13ABDF8-B6C1-4E5E-92BC-91B777861FD1}">
      <dsp:nvSpPr>
        <dsp:cNvPr id="0" name=""/>
        <dsp:cNvSpPr/>
      </dsp:nvSpPr>
      <dsp:spPr>
        <a:xfrm>
          <a:off x="1584176" y="1512168"/>
          <a:ext cx="1440159" cy="864096"/>
        </a:xfrm>
        <a:prstGeom prst="rect">
          <a:avLst/>
        </a:prstGeom>
        <a:solidFill>
          <a:schemeClr val="accent2">
            <a:shade val="80000"/>
            <a:hueOff val="535160"/>
            <a:satOff val="-27252"/>
            <a:lumOff val="282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Context</a:t>
          </a:r>
        </a:p>
      </dsp:txBody>
      <dsp:txXfrm>
        <a:off x="1584176" y="1512168"/>
        <a:ext cx="1440159" cy="864096"/>
      </dsp:txXfrm>
    </dsp:sp>
    <dsp:sp modelId="{082D1D68-7C8E-49F4-AE3B-CA6FC2B9F9BF}">
      <dsp:nvSpPr>
        <dsp:cNvPr id="0" name=""/>
        <dsp:cNvSpPr/>
      </dsp:nvSpPr>
      <dsp:spPr>
        <a:xfrm>
          <a:off x="3168352" y="1512168"/>
          <a:ext cx="1440159" cy="864096"/>
        </a:xfrm>
        <a:prstGeom prst="rect">
          <a:avLst/>
        </a:prstGeom>
        <a:solidFill>
          <a:schemeClr val="accent2">
            <a:shade val="80000"/>
            <a:hueOff val="668950"/>
            <a:satOff val="-34065"/>
            <a:lumOff val="353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baseline="0"/>
            <a:t>One finished artwork</a:t>
          </a:r>
          <a:endParaRPr lang="en-AU" sz="1500" kern="1200" dirty="0"/>
        </a:p>
      </dsp:txBody>
      <dsp:txXfrm>
        <a:off x="3168352" y="1512168"/>
        <a:ext cx="1440159" cy="8640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407644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25</a:t>
            </a:fld>
            <a:endParaRPr lang="en-AU"/>
          </a:p>
        </p:txBody>
      </p:sp>
    </p:spTree>
    <p:extLst>
      <p:ext uri="{BB962C8B-B14F-4D97-AF65-F5344CB8AC3E}">
        <p14:creationId xmlns:p14="http://schemas.microsoft.com/office/powerpoint/2010/main" val="112833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651224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27</a:t>
            </a:fld>
            <a:endParaRPr lang="en-AU"/>
          </a:p>
        </p:txBody>
      </p:sp>
    </p:spTree>
    <p:extLst>
      <p:ext uri="{BB962C8B-B14F-4D97-AF65-F5344CB8AC3E}">
        <p14:creationId xmlns:p14="http://schemas.microsoft.com/office/powerpoint/2010/main" val="1460524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Lili has documented the process of refinement of her final artwork focusing on the use of the Interpretive Lenses and Visual language. These are sample pages from the process. </a:t>
            </a:r>
          </a:p>
        </p:txBody>
      </p:sp>
      <p:sp>
        <p:nvSpPr>
          <p:cNvPr id="4" name="Slide Number Placeholder 3"/>
          <p:cNvSpPr>
            <a:spLocks noGrp="1"/>
          </p:cNvSpPr>
          <p:nvPr>
            <p:ph type="sldNum" sz="quarter" idx="5"/>
          </p:nvPr>
        </p:nvSpPr>
        <p:spPr/>
        <p:txBody>
          <a:bodyPr/>
          <a:lstStyle/>
          <a:p>
            <a:fld id="{4086DB27-C44E-42FC-8577-04AF19E06BB2}" type="slidenum">
              <a:rPr lang="en-AU" smtClean="0"/>
              <a:pPr/>
              <a:t>28</a:t>
            </a:fld>
            <a:endParaRPr lang="en-AU"/>
          </a:p>
        </p:txBody>
      </p:sp>
    </p:spTree>
    <p:extLst>
      <p:ext uri="{BB962C8B-B14F-4D97-AF65-F5344CB8AC3E}">
        <p14:creationId xmlns:p14="http://schemas.microsoft.com/office/powerpoint/2010/main" val="13245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student has considered the presentation of the Body of Work, evidence of the Body of Work and evaluation using the </a:t>
            </a:r>
            <a:r>
              <a:rPr lang="en-AU"/>
              <a:t>Interpretive lenses. </a:t>
            </a:r>
          </a:p>
        </p:txBody>
      </p:sp>
      <p:sp>
        <p:nvSpPr>
          <p:cNvPr id="4" name="Slide Number Placeholder 3"/>
          <p:cNvSpPr>
            <a:spLocks noGrp="1"/>
          </p:cNvSpPr>
          <p:nvPr>
            <p:ph type="sldNum" sz="quarter" idx="5"/>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1233857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32</a:t>
            </a:fld>
            <a:endParaRPr lang="en-AU"/>
          </a:p>
        </p:txBody>
      </p:sp>
    </p:spTree>
    <p:extLst>
      <p:ext uri="{BB962C8B-B14F-4D97-AF65-F5344CB8AC3E}">
        <p14:creationId xmlns:p14="http://schemas.microsoft.com/office/powerpoint/2010/main" val="296855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7</a:t>
            </a:fld>
            <a:endParaRPr lang="en-AU" dirty="0"/>
          </a:p>
        </p:txBody>
      </p:sp>
    </p:spTree>
    <p:extLst>
      <p:ext uri="{BB962C8B-B14F-4D97-AF65-F5344CB8AC3E}">
        <p14:creationId xmlns:p14="http://schemas.microsoft.com/office/powerpoint/2010/main" val="367131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dirty="0"/>
          </a:p>
        </p:txBody>
      </p:sp>
    </p:spTree>
    <p:extLst>
      <p:ext uri="{BB962C8B-B14F-4D97-AF65-F5344CB8AC3E}">
        <p14:creationId xmlns:p14="http://schemas.microsoft.com/office/powerpoint/2010/main" val="6114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e</a:t>
            </a:r>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121022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17</a:t>
            </a:fld>
            <a:endParaRPr lang="en-AU" dirty="0"/>
          </a:p>
        </p:txBody>
      </p:sp>
    </p:spTree>
    <p:extLst>
      <p:ext uri="{BB962C8B-B14F-4D97-AF65-F5344CB8AC3E}">
        <p14:creationId xmlns:p14="http://schemas.microsoft.com/office/powerpoint/2010/main" val="166516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dirty="0"/>
          </a:p>
        </p:txBody>
      </p:sp>
    </p:spTree>
    <p:extLst>
      <p:ext uri="{BB962C8B-B14F-4D97-AF65-F5344CB8AC3E}">
        <p14:creationId xmlns:p14="http://schemas.microsoft.com/office/powerpoint/2010/main" val="167341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dirty="0"/>
          </a:p>
        </p:txBody>
      </p:sp>
    </p:spTree>
    <p:extLst>
      <p:ext uri="{BB962C8B-B14F-4D97-AF65-F5344CB8AC3E}">
        <p14:creationId xmlns:p14="http://schemas.microsoft.com/office/powerpoint/2010/main" val="166516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800" dirty="0">
                <a:solidFill>
                  <a:srgbClr val="000000"/>
                </a:solidFill>
                <a:effectLst/>
                <a:latin typeface="Arial" panose="020B0604020202020204" pitchFamily="34" charset="0"/>
                <a:ea typeface="Arial" panose="020B0604020202020204" pitchFamily="34" charset="0"/>
              </a:rPr>
              <a:t>Lili collated the feedback from her critique and then highlighted key points to reflect upon. She focused on her use of visual language to communicate ideas and which of those could be expanded upon in Unit 4. She then summarised these points and reflected on them to develop a plan to develop her Body of Work in Unit 4. </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56509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the reflection Lili completed research of her artist and her subject matter. She then commenced documenting the development of her final artworks and the presentation of her body of work. </a:t>
            </a:r>
          </a:p>
        </p:txBody>
      </p:sp>
      <p:sp>
        <p:nvSpPr>
          <p:cNvPr id="4" name="Slide Number Placeholder 3"/>
          <p:cNvSpPr>
            <a:spLocks noGrp="1"/>
          </p:cNvSpPr>
          <p:nvPr>
            <p:ph type="sldNum" sz="quarter" idx="5"/>
          </p:nvPr>
        </p:nvSpPr>
        <p:spPr/>
        <p:txBody>
          <a:bodyPr/>
          <a:lstStyle/>
          <a:p>
            <a:fld id="{4086DB27-C44E-42FC-8577-04AF19E06BB2}" type="slidenum">
              <a:rPr lang="en-AU" smtClean="0"/>
              <a:pPr/>
              <a:t>22</a:t>
            </a:fld>
            <a:endParaRPr lang="en-AU"/>
          </a:p>
        </p:txBody>
      </p:sp>
    </p:spTree>
    <p:extLst>
      <p:ext uri="{BB962C8B-B14F-4D97-AF65-F5344CB8AC3E}">
        <p14:creationId xmlns:p14="http://schemas.microsoft.com/office/powerpoint/2010/main" val="432438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linkedin.com/company/vcaa/" TargetMode="External"/><Relationship Id="rId3" Type="http://schemas.openxmlformats.org/officeDocument/2006/relationships/hyperlink" Target="https://v6.educationapps.vic.gov.au/em/forms/subscribe.php?db=696087&amp;s=449602&amp;a=97403&amp;k=ZtEnSTb9XCqhrYLgAXYMIoaqtBfoM8BYs_QzogfLtIo" TargetMode="External"/><Relationship Id="rId7" Type="http://schemas.openxmlformats.org/officeDocument/2006/relationships/image" Target="../media/image5.png"/><Relationship Id="rId12" Type="http://schemas.openxmlformats.org/officeDocument/2006/relationships/hyperlink" Target="https://www.facebook.com/people/Victorian-Curriculum-and-Assessment-Authority/61562873466516/" TargetMode="External"/><Relationship Id="rId2" Type="http://schemas.openxmlformats.org/officeDocument/2006/relationships/hyperlink" Target="https://v6.educationapps.vic.gov.au/em/forms/subscribe.php?db=696089&amp;s=449610&amp;a=97403&amp;k=WPOC07y138qhv1M7xBWNBMs_5ijW4n_0C1mejQNjzbg"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instagram.com/vcaa_vic/" TargetMode="External"/><Relationship Id="rId5" Type="http://schemas.openxmlformats.org/officeDocument/2006/relationships/hyperlink" Target="https://v6.educationapps.vic.gov.au/em/forms/subscribe.php?db=820107&amp;s=792765&amp;a=97403&amp;k=uwXj1jCbEfG3bRMXjDuO0wriw0uYqkX4FPm-jQeQ8fg" TargetMode="External"/><Relationship Id="rId10" Type="http://schemas.openxmlformats.org/officeDocument/2006/relationships/image" Target="../media/image8.svg"/><Relationship Id="rId4" Type="http://schemas.openxmlformats.org/officeDocument/2006/relationships/hyperlink" Target="https://v6.educationapps.vic.gov.au/em/forms/subscribe.php?db=696088&amp;s=449606&amp;a=97403&amp;k=-kPF9VbSpHIS3-dChzIePZWoeWM6HeDBNTWLyI8TX1A" TargetMode="External"/><Relationship Id="rId9"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19838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sletters and Social Medi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83B08C2-3B4D-4027-0CF6-CF34C6EA0463}"/>
              </a:ext>
            </a:extLst>
          </p:cNvPr>
          <p:cNvSpPr/>
          <p:nvPr userDrawn="1"/>
        </p:nvSpPr>
        <p:spPr bwMode="auto">
          <a:xfrm>
            <a:off x="0" y="0"/>
            <a:ext cx="9144000" cy="4608000"/>
          </a:xfrm>
          <a:prstGeom prst="rect">
            <a:avLst/>
          </a:prstGeom>
          <a:solidFill>
            <a:srgbClr val="1976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30" name="TextBox 29">
            <a:extLst>
              <a:ext uri="{FF2B5EF4-FFF2-40B4-BE49-F238E27FC236}">
                <a16:creationId xmlns:a16="http://schemas.microsoft.com/office/drawing/2014/main" id="{E4D17012-1FF1-0854-C10E-5E8F16446156}"/>
              </a:ext>
            </a:extLst>
          </p:cNvPr>
          <p:cNvSpPr txBox="1"/>
          <p:nvPr userDrawn="1"/>
        </p:nvSpPr>
        <p:spPr>
          <a:xfrm>
            <a:off x="288305" y="576000"/>
            <a:ext cx="3779944" cy="872034"/>
          </a:xfrm>
          <a:prstGeom prst="rect">
            <a:avLst/>
          </a:prstGeom>
          <a:noFill/>
        </p:spPr>
        <p:txBody>
          <a:bodyPr wrap="square" lIns="0" tIns="0" rIns="0" bIns="0" rtlCol="0">
            <a:spAutoFit/>
          </a:bodyPr>
          <a:lstStyle/>
          <a:p>
            <a:pPr>
              <a:lnSpc>
                <a:spcPts val="3360"/>
              </a:lnSpc>
            </a:pPr>
            <a:r>
              <a:rPr lang="en-AU" sz="3200" b="1" kern="0" dirty="0">
                <a:solidFill>
                  <a:schemeClr val="accent2">
                    <a:lumMod val="40000"/>
                    <a:lumOff val="60000"/>
                  </a:schemeClr>
                </a:solidFill>
                <a:latin typeface="Arial" panose="020B0604020202020204" pitchFamily="34" charset="0"/>
                <a:cs typeface="Arial" panose="020B0604020202020204" pitchFamily="34" charset="0"/>
              </a:rPr>
              <a:t>Subscribe to </a:t>
            </a:r>
            <a:br>
              <a:rPr lang="en-AU" sz="3200" b="1" kern="0" dirty="0">
                <a:solidFill>
                  <a:schemeClr val="accent2">
                    <a:lumMod val="40000"/>
                    <a:lumOff val="60000"/>
                  </a:schemeClr>
                </a:solidFill>
                <a:latin typeface="Arial" panose="020B0604020202020204" pitchFamily="34" charset="0"/>
                <a:cs typeface="Arial" panose="020B0604020202020204" pitchFamily="34" charset="0"/>
              </a:rPr>
            </a:br>
            <a:r>
              <a:rPr lang="en-AU" sz="3200" b="1" kern="0" dirty="0">
                <a:solidFill>
                  <a:schemeClr val="accent2">
                    <a:lumMod val="40000"/>
                    <a:lumOff val="60000"/>
                  </a:schemeClr>
                </a:solidFill>
                <a:latin typeface="Arial" panose="020B0604020202020204" pitchFamily="34" charset="0"/>
                <a:cs typeface="Arial" panose="020B0604020202020204" pitchFamily="34" charset="0"/>
              </a:rPr>
              <a:t>our newsletters</a:t>
            </a:r>
          </a:p>
        </p:txBody>
      </p:sp>
      <p:sp>
        <p:nvSpPr>
          <p:cNvPr id="31" name="TextBox 30">
            <a:extLst>
              <a:ext uri="{FF2B5EF4-FFF2-40B4-BE49-F238E27FC236}">
                <a16:creationId xmlns:a16="http://schemas.microsoft.com/office/drawing/2014/main" id="{FA2F3A56-F796-9BAA-1BF3-2BBB082FE174}"/>
              </a:ext>
            </a:extLst>
          </p:cNvPr>
          <p:cNvSpPr txBox="1"/>
          <p:nvPr userDrawn="1"/>
        </p:nvSpPr>
        <p:spPr>
          <a:xfrm>
            <a:off x="4788000" y="576000"/>
            <a:ext cx="3779944" cy="872034"/>
          </a:xfrm>
          <a:prstGeom prst="rect">
            <a:avLst/>
          </a:prstGeom>
          <a:noFill/>
        </p:spPr>
        <p:txBody>
          <a:bodyPr wrap="square" lIns="0" tIns="0" rIns="0" bIns="0" rtlCol="0">
            <a:spAutoFit/>
          </a:bodyPr>
          <a:lstStyle/>
          <a:p>
            <a:pPr>
              <a:lnSpc>
                <a:spcPts val="3360"/>
              </a:lnSpc>
            </a:pPr>
            <a:r>
              <a:rPr lang="en-AU" sz="3200" b="1" kern="0" dirty="0">
                <a:solidFill>
                  <a:schemeClr val="accent2">
                    <a:lumMod val="40000"/>
                    <a:lumOff val="60000"/>
                  </a:schemeClr>
                </a:solidFill>
                <a:latin typeface="Arial" panose="020B0604020202020204" pitchFamily="34" charset="0"/>
                <a:cs typeface="Arial" panose="020B0604020202020204" pitchFamily="34" charset="0"/>
              </a:rPr>
              <a:t>Follow us on</a:t>
            </a:r>
            <a:br>
              <a:rPr lang="en-AU" sz="3200" b="1" kern="0" dirty="0">
                <a:solidFill>
                  <a:schemeClr val="accent2">
                    <a:lumMod val="40000"/>
                    <a:lumOff val="60000"/>
                  </a:schemeClr>
                </a:solidFill>
                <a:latin typeface="Arial" panose="020B0604020202020204" pitchFamily="34" charset="0"/>
                <a:cs typeface="Arial" panose="020B0604020202020204" pitchFamily="34" charset="0"/>
              </a:rPr>
            </a:br>
            <a:r>
              <a:rPr lang="en-AU" sz="3200" b="1" kern="0" dirty="0">
                <a:solidFill>
                  <a:schemeClr val="accent2">
                    <a:lumMod val="40000"/>
                    <a:lumOff val="60000"/>
                  </a:schemeClr>
                </a:solidFill>
                <a:latin typeface="Arial" panose="020B0604020202020204" pitchFamily="34" charset="0"/>
                <a:cs typeface="Arial" panose="020B0604020202020204" pitchFamily="34" charset="0"/>
              </a:rPr>
              <a:t>social media</a:t>
            </a:r>
          </a:p>
        </p:txBody>
      </p:sp>
      <p:grpSp>
        <p:nvGrpSpPr>
          <p:cNvPr id="32" name="Group 31">
            <a:extLst>
              <a:ext uri="{FF2B5EF4-FFF2-40B4-BE49-F238E27FC236}">
                <a16:creationId xmlns:a16="http://schemas.microsoft.com/office/drawing/2014/main" id="{D19E97AE-D00F-7913-45EF-FA25F37B4340}"/>
              </a:ext>
            </a:extLst>
          </p:cNvPr>
          <p:cNvGrpSpPr/>
          <p:nvPr userDrawn="1"/>
        </p:nvGrpSpPr>
        <p:grpSpPr>
          <a:xfrm>
            <a:off x="144000" y="1908000"/>
            <a:ext cx="8251966" cy="2237064"/>
            <a:chOff x="144000" y="2089062"/>
            <a:chExt cx="8251966" cy="2237064"/>
          </a:xfrm>
        </p:grpSpPr>
        <p:grpSp>
          <p:nvGrpSpPr>
            <p:cNvPr id="33" name="Group 32">
              <a:extLst>
                <a:ext uri="{FF2B5EF4-FFF2-40B4-BE49-F238E27FC236}">
                  <a16:creationId xmlns:a16="http://schemas.microsoft.com/office/drawing/2014/main" id="{81865A4B-B384-C56F-B014-D43E3335D0C8}"/>
                </a:ext>
              </a:extLst>
            </p:cNvPr>
            <p:cNvGrpSpPr/>
            <p:nvPr/>
          </p:nvGrpSpPr>
          <p:grpSpPr>
            <a:xfrm>
              <a:off x="144000" y="2125062"/>
              <a:ext cx="3140041" cy="1638000"/>
              <a:chOff x="144000" y="2125062"/>
              <a:chExt cx="3140041" cy="1638000"/>
            </a:xfrm>
          </p:grpSpPr>
          <p:sp>
            <p:nvSpPr>
              <p:cNvPr id="44" name="TextBox 43">
                <a:extLst>
                  <a:ext uri="{FF2B5EF4-FFF2-40B4-BE49-F238E27FC236}">
                    <a16:creationId xmlns:a16="http://schemas.microsoft.com/office/drawing/2014/main" id="{92CB83D8-94A8-9A98-21AE-1AAA4629058F}"/>
                  </a:ext>
                </a:extLst>
              </p:cNvPr>
              <p:cNvSpPr txBox="1"/>
              <p:nvPr/>
            </p:nvSpPr>
            <p:spPr>
              <a:xfrm>
                <a:off x="288075" y="212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VCAA Bulletin</a:t>
                </a:r>
              </a:p>
            </p:txBody>
          </p:sp>
          <p:sp>
            <p:nvSpPr>
              <p:cNvPr id="45" name="TextBox 44">
                <a:extLst>
                  <a:ext uri="{FF2B5EF4-FFF2-40B4-BE49-F238E27FC236}">
                    <a16:creationId xmlns:a16="http://schemas.microsoft.com/office/drawing/2014/main" id="{E57AC974-C8FD-AEF2-CD6A-9B53935703BF}"/>
                  </a:ext>
                </a:extLst>
              </p:cNvPr>
              <p:cNvSpPr txBox="1"/>
              <p:nvPr/>
            </p:nvSpPr>
            <p:spPr>
              <a:xfrm>
                <a:off x="288075" y="2574513"/>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Early Years Update</a:t>
                </a:r>
              </a:p>
            </p:txBody>
          </p:sp>
          <p:sp>
            <p:nvSpPr>
              <p:cNvPr id="46" name="TextBox 45">
                <a:extLst>
                  <a:ext uri="{FF2B5EF4-FFF2-40B4-BE49-F238E27FC236}">
                    <a16:creationId xmlns:a16="http://schemas.microsoft.com/office/drawing/2014/main" id="{C98F130A-2FF0-3CEE-E01A-9A8D2B1FEE4A}"/>
                  </a:ext>
                </a:extLst>
              </p:cNvPr>
              <p:cNvSpPr txBox="1"/>
              <p:nvPr/>
            </p:nvSpPr>
            <p:spPr>
              <a:xfrm>
                <a:off x="288075" y="302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F–10 Update</a:t>
                </a:r>
              </a:p>
            </p:txBody>
          </p:sp>
          <p:sp>
            <p:nvSpPr>
              <p:cNvPr id="47" name="TextBox 46">
                <a:extLst>
                  <a:ext uri="{FF2B5EF4-FFF2-40B4-BE49-F238E27FC236}">
                    <a16:creationId xmlns:a16="http://schemas.microsoft.com/office/drawing/2014/main" id="{2E4D56B7-651B-173B-DA8B-2D31C40B6F83}"/>
                  </a:ext>
                </a:extLst>
              </p:cNvPr>
              <p:cNvSpPr txBox="1"/>
              <p:nvPr/>
            </p:nvSpPr>
            <p:spPr>
              <a:xfrm>
                <a:off x="288075" y="347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Senior Secondary Update</a:t>
                </a:r>
              </a:p>
            </p:txBody>
          </p:sp>
          <p:sp>
            <p:nvSpPr>
              <p:cNvPr id="48" name="Rectangle 47">
                <a:hlinkClick r:id="rId2"/>
                <a:extLst>
                  <a:ext uri="{FF2B5EF4-FFF2-40B4-BE49-F238E27FC236}">
                    <a16:creationId xmlns:a16="http://schemas.microsoft.com/office/drawing/2014/main" id="{185D5889-D38D-2BD8-CAE4-714A2E64329C}"/>
                  </a:ext>
                </a:extLst>
              </p:cNvPr>
              <p:cNvSpPr/>
              <p:nvPr/>
            </p:nvSpPr>
            <p:spPr bwMode="auto">
              <a:xfrm>
                <a:off x="144000" y="212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9" name="Rectangle 48">
                <a:hlinkClick r:id="rId3"/>
                <a:extLst>
                  <a:ext uri="{FF2B5EF4-FFF2-40B4-BE49-F238E27FC236}">
                    <a16:creationId xmlns:a16="http://schemas.microsoft.com/office/drawing/2014/main" id="{86B4AD68-2AA4-48D3-B917-CA5636E69DF7}"/>
                  </a:ext>
                </a:extLst>
              </p:cNvPr>
              <p:cNvSpPr/>
              <p:nvPr/>
            </p:nvSpPr>
            <p:spPr bwMode="auto">
              <a:xfrm>
                <a:off x="144000" y="257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50" name="Rectangle 49">
                <a:hlinkClick r:id="rId4"/>
                <a:extLst>
                  <a:ext uri="{FF2B5EF4-FFF2-40B4-BE49-F238E27FC236}">
                    <a16:creationId xmlns:a16="http://schemas.microsoft.com/office/drawing/2014/main" id="{E2E16F58-AF4A-636B-7B5B-79A4E39DD236}"/>
                  </a:ext>
                </a:extLst>
              </p:cNvPr>
              <p:cNvSpPr/>
              <p:nvPr/>
            </p:nvSpPr>
            <p:spPr bwMode="auto">
              <a:xfrm>
                <a:off x="144000" y="302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51" name="Rectangle 50">
                <a:hlinkClick r:id="rId5"/>
                <a:extLst>
                  <a:ext uri="{FF2B5EF4-FFF2-40B4-BE49-F238E27FC236}">
                    <a16:creationId xmlns:a16="http://schemas.microsoft.com/office/drawing/2014/main" id="{724B32AF-7276-05C5-C5B8-24E9369A63AB}"/>
                  </a:ext>
                </a:extLst>
              </p:cNvPr>
              <p:cNvSpPr/>
              <p:nvPr/>
            </p:nvSpPr>
            <p:spPr bwMode="auto">
              <a:xfrm>
                <a:off x="144000" y="3475062"/>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grpSp>
          <p:nvGrpSpPr>
            <p:cNvPr id="34" name="Group 33">
              <a:extLst>
                <a:ext uri="{FF2B5EF4-FFF2-40B4-BE49-F238E27FC236}">
                  <a16:creationId xmlns:a16="http://schemas.microsoft.com/office/drawing/2014/main" id="{6EEF490D-B19A-EF9F-E3AE-C85D6DB3CD72}"/>
                </a:ext>
              </a:extLst>
            </p:cNvPr>
            <p:cNvGrpSpPr/>
            <p:nvPr/>
          </p:nvGrpSpPr>
          <p:grpSpPr>
            <a:xfrm>
              <a:off x="4752000" y="2089062"/>
              <a:ext cx="3643966" cy="2237064"/>
              <a:chOff x="5075753" y="2089062"/>
              <a:chExt cx="3643966" cy="2237064"/>
            </a:xfrm>
          </p:grpSpPr>
          <p:pic>
            <p:nvPicPr>
              <p:cNvPr id="35" name="Picture 34" descr="A black letter f in a white circle&#10;&#10;Description automatically generated">
                <a:extLst>
                  <a:ext uri="{FF2B5EF4-FFF2-40B4-BE49-F238E27FC236}">
                    <a16:creationId xmlns:a16="http://schemas.microsoft.com/office/drawing/2014/main" id="{9B1D3A37-7322-7697-0765-97343F811C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753" y="3781062"/>
                <a:ext cx="504000" cy="504000"/>
              </a:xfrm>
              <a:prstGeom prst="rect">
                <a:avLst/>
              </a:prstGeom>
            </p:spPr>
          </p:pic>
          <p:pic>
            <p:nvPicPr>
              <p:cNvPr id="36" name="Graphic 35">
                <a:extLst>
                  <a:ext uri="{FF2B5EF4-FFF2-40B4-BE49-F238E27FC236}">
                    <a16:creationId xmlns:a16="http://schemas.microsoft.com/office/drawing/2014/main" id="{350CD04D-0AD8-C329-3EEA-A0B9FF0D85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753" y="2953062"/>
                <a:ext cx="468000" cy="468000"/>
              </a:xfrm>
              <a:prstGeom prst="rect">
                <a:avLst/>
              </a:prstGeom>
            </p:spPr>
          </p:pic>
          <p:pic>
            <p:nvPicPr>
              <p:cNvPr id="37" name="Graphic 36">
                <a:extLst>
                  <a:ext uri="{FF2B5EF4-FFF2-40B4-BE49-F238E27FC236}">
                    <a16:creationId xmlns:a16="http://schemas.microsoft.com/office/drawing/2014/main" id="{9A1CC348-B89B-E484-3781-873DD96F92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1752" y="2125062"/>
                <a:ext cx="557143" cy="468000"/>
              </a:xfrm>
              <a:prstGeom prst="rect">
                <a:avLst/>
              </a:prstGeom>
            </p:spPr>
          </p:pic>
          <p:sp>
            <p:nvSpPr>
              <p:cNvPr id="38" name="TextBox 37">
                <a:extLst>
                  <a:ext uri="{FF2B5EF4-FFF2-40B4-BE49-F238E27FC236}">
                    <a16:creationId xmlns:a16="http://schemas.microsoft.com/office/drawing/2014/main" id="{C7295A95-B363-9385-7D9F-601240138191}"/>
                  </a:ext>
                </a:extLst>
              </p:cNvPr>
              <p:cNvSpPr txBox="1"/>
              <p:nvPr/>
            </p:nvSpPr>
            <p:spPr>
              <a:xfrm>
                <a:off x="5723753" y="2125062"/>
                <a:ext cx="2995966" cy="492443"/>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@Victorian Curriculum and</a:t>
                </a:r>
              </a:p>
              <a:p>
                <a:pPr marL="198000" indent="0">
                  <a:spcBef>
                    <a:spcPts val="0"/>
                  </a:spcBef>
                  <a:buNone/>
                </a:pPr>
                <a:r>
                  <a:rPr lang="en-AU" sz="1600" dirty="0">
                    <a:solidFill>
                      <a:schemeClr val="bg1"/>
                    </a:solidFill>
                    <a:effectLst/>
                    <a:latin typeface="+mn-lt"/>
                  </a:rPr>
                  <a:t>Assessment Authority</a:t>
                </a:r>
              </a:p>
            </p:txBody>
          </p:sp>
          <p:sp>
            <p:nvSpPr>
              <p:cNvPr id="39" name="TextBox 38">
                <a:extLst>
                  <a:ext uri="{FF2B5EF4-FFF2-40B4-BE49-F238E27FC236}">
                    <a16:creationId xmlns:a16="http://schemas.microsoft.com/office/drawing/2014/main" id="{36FD86FA-1142-F1D4-A713-FE0ABEB2D543}"/>
                  </a:ext>
                </a:extLst>
              </p:cNvPr>
              <p:cNvSpPr txBox="1"/>
              <p:nvPr/>
            </p:nvSpPr>
            <p:spPr>
              <a:xfrm>
                <a:off x="5723753" y="3048109"/>
                <a:ext cx="2995966" cy="276999"/>
              </a:xfrm>
              <a:prstGeom prst="rect">
                <a:avLst/>
              </a:prstGeom>
              <a:noFill/>
            </p:spPr>
            <p:txBody>
              <a:bodyPr wrap="square" lIns="0" tIns="0" rIns="0" bIns="0" rtlCol="0">
                <a:spAutoFit/>
              </a:bodyPr>
              <a:lstStyle/>
              <a:p>
                <a:pPr marL="0" indent="0">
                  <a:spcBef>
                    <a:spcPts val="217"/>
                  </a:spcBef>
                  <a:buNone/>
                </a:pPr>
                <a:r>
                  <a:rPr lang="en-AU" sz="1800" dirty="0">
                    <a:solidFill>
                      <a:schemeClr val="bg1"/>
                    </a:solidFill>
                    <a:effectLst/>
                    <a:latin typeface="+mn-lt"/>
                  </a:rPr>
                  <a:t>@vcaa_vic</a:t>
                </a:r>
              </a:p>
            </p:txBody>
          </p:sp>
          <p:sp>
            <p:nvSpPr>
              <p:cNvPr id="40" name="TextBox 39">
                <a:extLst>
                  <a:ext uri="{FF2B5EF4-FFF2-40B4-BE49-F238E27FC236}">
                    <a16:creationId xmlns:a16="http://schemas.microsoft.com/office/drawing/2014/main" id="{65862170-6FDB-8A8D-991F-27CB69DAC536}"/>
                  </a:ext>
                </a:extLst>
              </p:cNvPr>
              <p:cNvSpPr txBox="1"/>
              <p:nvPr/>
            </p:nvSpPr>
            <p:spPr>
              <a:xfrm>
                <a:off x="5723753" y="3817062"/>
                <a:ext cx="2995966" cy="492443"/>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@Victorian Curriculum and</a:t>
                </a:r>
              </a:p>
              <a:p>
                <a:pPr marL="198000" indent="0">
                  <a:spcBef>
                    <a:spcPts val="0"/>
                  </a:spcBef>
                  <a:buNone/>
                </a:pPr>
                <a:r>
                  <a:rPr lang="en-AU" sz="1600" dirty="0">
                    <a:solidFill>
                      <a:schemeClr val="bg1"/>
                    </a:solidFill>
                    <a:effectLst/>
                    <a:latin typeface="+mn-lt"/>
                  </a:rPr>
                  <a:t>Assessment Authority</a:t>
                </a:r>
              </a:p>
            </p:txBody>
          </p:sp>
          <p:sp>
            <p:nvSpPr>
              <p:cNvPr id="41" name="Rectangle 40">
                <a:hlinkClick r:id="rId11"/>
                <a:extLst>
                  <a:ext uri="{FF2B5EF4-FFF2-40B4-BE49-F238E27FC236}">
                    <a16:creationId xmlns:a16="http://schemas.microsoft.com/office/drawing/2014/main" id="{2BFD7FC9-E65D-511F-E6B2-052207EB217C}"/>
                  </a:ext>
                </a:extLst>
              </p:cNvPr>
              <p:cNvSpPr/>
              <p:nvPr/>
            </p:nvSpPr>
            <p:spPr bwMode="auto">
              <a:xfrm>
                <a:off x="5075753" y="2925971"/>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2" name="Rectangle 41">
                <a:hlinkClick r:id="rId12"/>
                <a:extLst>
                  <a:ext uri="{FF2B5EF4-FFF2-40B4-BE49-F238E27FC236}">
                    <a16:creationId xmlns:a16="http://schemas.microsoft.com/office/drawing/2014/main" id="{7E561B42-9D09-CF14-E437-D2554C22D1C8}"/>
                  </a:ext>
                </a:extLst>
              </p:cNvPr>
              <p:cNvSpPr/>
              <p:nvPr/>
            </p:nvSpPr>
            <p:spPr bwMode="auto">
              <a:xfrm>
                <a:off x="5075753" y="3786126"/>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3" name="Rectangle 42">
                <a:hlinkClick r:id="rId13"/>
                <a:extLst>
                  <a:ext uri="{FF2B5EF4-FFF2-40B4-BE49-F238E27FC236}">
                    <a16:creationId xmlns:a16="http://schemas.microsoft.com/office/drawing/2014/main" id="{54505C89-AA24-55F6-D398-F08AD841FFBF}"/>
                  </a:ext>
                </a:extLst>
              </p:cNvPr>
              <p:cNvSpPr/>
              <p:nvPr/>
            </p:nvSpPr>
            <p:spPr bwMode="auto">
              <a:xfrm>
                <a:off x="5075753" y="2089062"/>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grpSp>
      <p:cxnSp>
        <p:nvCxnSpPr>
          <p:cNvPr id="52" name="Straight Connector 51">
            <a:extLst>
              <a:ext uri="{FF2B5EF4-FFF2-40B4-BE49-F238E27FC236}">
                <a16:creationId xmlns:a16="http://schemas.microsoft.com/office/drawing/2014/main" id="{9D48B9BD-E6C5-DEC9-EBFF-39811C57D54E}"/>
              </a:ext>
            </a:extLst>
          </p:cNvPr>
          <p:cNvCxnSpPr/>
          <p:nvPr userDrawn="1"/>
        </p:nvCxnSpPr>
        <p:spPr bwMode="auto">
          <a:xfrm>
            <a:off x="2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AA21ED65-3EF8-571C-9E7F-BBB89BE8999D}"/>
              </a:ext>
            </a:extLst>
          </p:cNvPr>
          <p:cNvCxnSpPr/>
          <p:nvPr userDrawn="1"/>
        </p:nvCxnSpPr>
        <p:spPr bwMode="auto">
          <a:xfrm>
            <a:off x="47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59604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dirty="0"/>
              <a:t>Thank you…</a:t>
            </a:r>
            <a:endParaRPr lang="en-US" dirty="0"/>
          </a:p>
        </p:txBody>
      </p:sp>
    </p:spTree>
    <p:extLst>
      <p:ext uri="{BB962C8B-B14F-4D97-AF65-F5344CB8AC3E}">
        <p14:creationId xmlns:p14="http://schemas.microsoft.com/office/powerpoint/2010/main" val="20192065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3305176"/>
            <a:ext cx="8712968" cy="1021556"/>
          </a:xfrm>
        </p:spPr>
        <p:txBody>
          <a:bodyPr anchor="t"/>
          <a:lstStyle>
            <a:lvl1pPr algn="l">
              <a:defRPr sz="3600" b="1" cap="all"/>
            </a:lvl1pPr>
          </a:lstStyle>
          <a:p>
            <a:r>
              <a:rPr lang="en-US"/>
              <a:t>Click to edit Master title style</a:t>
            </a:r>
            <a:endParaRPr lang="en-AU" dirty="0"/>
          </a:p>
        </p:txBody>
      </p:sp>
      <p:sp>
        <p:nvSpPr>
          <p:cNvPr id="3" name="Text Placeholder 2"/>
          <p:cNvSpPr>
            <a:spLocks noGrp="1"/>
          </p:cNvSpPr>
          <p:nvPr>
            <p:ph type="body" idx="1"/>
          </p:nvPr>
        </p:nvSpPr>
        <p:spPr>
          <a:xfrm>
            <a:off x="251520" y="2180035"/>
            <a:ext cx="8712968" cy="1125140"/>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a:t>Click to edit Master title style</a:t>
            </a:r>
            <a:endParaRPr lang="en-AU" dirty="0"/>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143000" indent="-228600" algn="l" rtl="0" eaLnBrk="1" fontAlgn="base" hangingPunct="1">
        <a:spcBef>
          <a:spcPct val="20000"/>
        </a:spcBef>
        <a:spcAft>
          <a:spcPct val="0"/>
        </a:spcAft>
        <a:buChar char="–"/>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vcaa.edugate-cms.eduweb.vic.gov.au/assessment/vce-assessment/Pages/GlossaryofCommandTerms.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520" y="627534"/>
            <a:ext cx="6264696" cy="1246535"/>
          </a:xfrm>
        </p:spPr>
        <p:txBody>
          <a:bodyPr/>
          <a:lstStyle/>
          <a:p>
            <a:r>
              <a:rPr lang="en-AU" dirty="0"/>
              <a:t>VCE Art Creative Practice </a:t>
            </a:r>
            <a:br>
              <a:rPr lang="en-AU" dirty="0"/>
            </a:br>
            <a:r>
              <a:rPr lang="en-AU" dirty="0"/>
              <a:t>2023</a:t>
            </a:r>
          </a:p>
        </p:txBody>
      </p:sp>
      <p:sp>
        <p:nvSpPr>
          <p:cNvPr id="5" name="Subtitle 4"/>
          <p:cNvSpPr>
            <a:spLocks noGrp="1"/>
          </p:cNvSpPr>
          <p:nvPr>
            <p:ph type="subTitle" idx="1"/>
          </p:nvPr>
        </p:nvSpPr>
        <p:spPr>
          <a:xfrm>
            <a:off x="323528" y="2271452"/>
            <a:ext cx="4752528" cy="1008112"/>
          </a:xfrm>
        </p:spPr>
        <p:txBody>
          <a:bodyPr/>
          <a:lstStyle/>
          <a:p>
            <a:r>
              <a:rPr lang="en-AU" dirty="0"/>
              <a:t>Unit 4 School-Assessed Task</a:t>
            </a: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034605-BF30-4D2B-9907-4C9FC0107ADF}"/>
              </a:ext>
            </a:extLst>
          </p:cNvPr>
          <p:cNvSpPr txBox="1"/>
          <p:nvPr/>
        </p:nvSpPr>
        <p:spPr>
          <a:xfrm>
            <a:off x="3275856" y="1635646"/>
            <a:ext cx="4680520" cy="2000548"/>
          </a:xfrm>
          <a:prstGeom prst="rect">
            <a:avLst/>
          </a:prstGeom>
          <a:noFill/>
        </p:spPr>
        <p:txBody>
          <a:bodyPr wrap="square" rtlCol="0">
            <a:spAutoFit/>
          </a:bodyPr>
          <a:lstStyle/>
          <a:p>
            <a:pPr marL="342900" indent="-342900">
              <a:buFont typeface="Arial" panose="020B0604020202020204" pitchFamily="34" charset="0"/>
              <a:buChar char="•"/>
            </a:pPr>
            <a:r>
              <a:rPr lang="en-AU" sz="2000" b="1" dirty="0">
                <a:latin typeface="+mn-lt"/>
              </a:rPr>
              <a:t>Scope and nature of task</a:t>
            </a:r>
          </a:p>
          <a:p>
            <a:pPr marL="342900" indent="-342900">
              <a:buFont typeface="Arial" panose="020B0604020202020204" pitchFamily="34" charset="0"/>
              <a:buChar char="•"/>
            </a:pPr>
            <a:r>
              <a:rPr lang="en-AU" sz="2000" b="1" dirty="0">
                <a:latin typeface="+mn-lt"/>
              </a:rPr>
              <a:t>Assessment criteria, descriptors and evidence</a:t>
            </a:r>
          </a:p>
          <a:p>
            <a:pPr marL="342900" indent="-342900">
              <a:buFont typeface="Arial" panose="020B0604020202020204" pitchFamily="34" charset="0"/>
              <a:buChar char="•"/>
            </a:pPr>
            <a:r>
              <a:rPr lang="en-AU" sz="2000" b="1" dirty="0">
                <a:latin typeface="+mn-lt"/>
              </a:rPr>
              <a:t>Authentication material</a:t>
            </a:r>
          </a:p>
          <a:p>
            <a:pPr marL="342900" indent="-342900">
              <a:buFont typeface="Arial" panose="020B0604020202020204" pitchFamily="34" charset="0"/>
              <a:buChar char="•"/>
            </a:pPr>
            <a:r>
              <a:rPr lang="en-AU" sz="2000" b="1" dirty="0">
                <a:latin typeface="+mn-lt"/>
              </a:rPr>
              <a:t>Scoring sheet</a:t>
            </a:r>
          </a:p>
          <a:p>
            <a:endParaRPr lang="en-AU" dirty="0">
              <a:latin typeface="+mn-lt"/>
            </a:endParaRPr>
          </a:p>
        </p:txBody>
      </p:sp>
      <p:sp>
        <p:nvSpPr>
          <p:cNvPr id="2" name="TextBox 1">
            <a:extLst>
              <a:ext uri="{FF2B5EF4-FFF2-40B4-BE49-F238E27FC236}">
                <a16:creationId xmlns:a16="http://schemas.microsoft.com/office/drawing/2014/main" id="{3D89606C-3A61-40A2-826E-4EC4460D858D}"/>
              </a:ext>
            </a:extLst>
          </p:cNvPr>
          <p:cNvSpPr txBox="1"/>
          <p:nvPr/>
        </p:nvSpPr>
        <p:spPr>
          <a:xfrm>
            <a:off x="444015" y="267494"/>
            <a:ext cx="6384507" cy="1077218"/>
          </a:xfrm>
          <a:prstGeom prst="rect">
            <a:avLst/>
          </a:prstGeom>
          <a:noFill/>
        </p:spPr>
        <p:txBody>
          <a:bodyPr wrap="square" rtlCol="0">
            <a:spAutoFit/>
          </a:bodyPr>
          <a:lstStyle/>
          <a:p>
            <a:r>
              <a:rPr lang="en-AU" sz="3200" b="1" dirty="0">
                <a:solidFill>
                  <a:schemeClr val="accent6"/>
                </a:solidFill>
                <a:latin typeface="+mn-lt"/>
              </a:rPr>
              <a:t>Administrative information for School-based assessment</a:t>
            </a:r>
          </a:p>
        </p:txBody>
      </p:sp>
      <p:pic>
        <p:nvPicPr>
          <p:cNvPr id="4" name="Picture 3">
            <a:extLst>
              <a:ext uri="{FF2B5EF4-FFF2-40B4-BE49-F238E27FC236}">
                <a16:creationId xmlns:a16="http://schemas.microsoft.com/office/drawing/2014/main" id="{92774D8B-DC04-85FE-0EE2-E6DAEF4FB4BA}"/>
              </a:ext>
            </a:extLst>
          </p:cNvPr>
          <p:cNvPicPr>
            <a:picLocks noChangeAspect="1"/>
          </p:cNvPicPr>
          <p:nvPr/>
        </p:nvPicPr>
        <p:blipFill>
          <a:blip r:embed="rId2"/>
          <a:stretch>
            <a:fillRect/>
          </a:stretch>
        </p:blipFill>
        <p:spPr>
          <a:xfrm>
            <a:off x="863188" y="1510557"/>
            <a:ext cx="2082865" cy="2950415"/>
          </a:xfrm>
          <a:prstGeom prst="rect">
            <a:avLst/>
          </a:prstGeom>
          <a:ln>
            <a:solidFill>
              <a:schemeClr val="tx1"/>
            </a:solidFill>
          </a:ln>
        </p:spPr>
      </p:pic>
      <p:sp>
        <p:nvSpPr>
          <p:cNvPr id="3" name="TextBox 2">
            <a:extLst>
              <a:ext uri="{FF2B5EF4-FFF2-40B4-BE49-F238E27FC236}">
                <a16:creationId xmlns:a16="http://schemas.microsoft.com/office/drawing/2014/main" id="{853E95B7-6A4E-4781-DCE3-C1CEC3B6877F}"/>
              </a:ext>
            </a:extLst>
          </p:cNvPr>
          <p:cNvSpPr txBox="1"/>
          <p:nvPr/>
        </p:nvSpPr>
        <p:spPr>
          <a:xfrm rot="19848403">
            <a:off x="810421" y="2551924"/>
            <a:ext cx="2160240" cy="461665"/>
          </a:xfrm>
          <a:prstGeom prst="rect">
            <a:avLst/>
          </a:prstGeom>
          <a:noFill/>
        </p:spPr>
        <p:txBody>
          <a:bodyPr wrap="square" rtlCol="0">
            <a:spAutoFit/>
          </a:bodyPr>
          <a:lstStyle/>
          <a:p>
            <a:r>
              <a:rPr lang="en-AU" dirty="0">
                <a:solidFill>
                  <a:srgbClr val="FF0000"/>
                </a:solidFill>
              </a:rPr>
              <a:t>Sample only</a:t>
            </a:r>
          </a:p>
        </p:txBody>
      </p:sp>
    </p:spTree>
    <p:extLst>
      <p:ext uri="{BB962C8B-B14F-4D97-AF65-F5344CB8AC3E}">
        <p14:creationId xmlns:p14="http://schemas.microsoft.com/office/powerpoint/2010/main" val="362266606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3FE3-9697-122F-A7F6-270D29C746C2}"/>
              </a:ext>
            </a:extLst>
          </p:cNvPr>
          <p:cNvSpPr>
            <a:spLocks noGrp="1"/>
          </p:cNvSpPr>
          <p:nvPr>
            <p:ph type="title"/>
          </p:nvPr>
        </p:nvSpPr>
        <p:spPr>
          <a:xfrm>
            <a:off x="179797" y="31184"/>
            <a:ext cx="8712968" cy="857250"/>
          </a:xfrm>
        </p:spPr>
        <p:txBody>
          <a:bodyPr/>
          <a:lstStyle/>
          <a:p>
            <a:r>
              <a:rPr lang="en-AU" dirty="0"/>
              <a:t>Authentication</a:t>
            </a:r>
          </a:p>
        </p:txBody>
      </p:sp>
      <p:pic>
        <p:nvPicPr>
          <p:cNvPr id="5" name="Picture 4">
            <a:extLst>
              <a:ext uri="{FF2B5EF4-FFF2-40B4-BE49-F238E27FC236}">
                <a16:creationId xmlns:a16="http://schemas.microsoft.com/office/drawing/2014/main" id="{DE4737CA-93F1-4F75-FE80-F91A796D0421}"/>
              </a:ext>
            </a:extLst>
          </p:cNvPr>
          <p:cNvPicPr>
            <a:picLocks noChangeAspect="1"/>
          </p:cNvPicPr>
          <p:nvPr/>
        </p:nvPicPr>
        <p:blipFill>
          <a:blip r:embed="rId2"/>
          <a:stretch>
            <a:fillRect/>
          </a:stretch>
        </p:blipFill>
        <p:spPr>
          <a:xfrm>
            <a:off x="683568" y="888434"/>
            <a:ext cx="4778249" cy="3388872"/>
          </a:xfrm>
          <a:prstGeom prst="rect">
            <a:avLst/>
          </a:prstGeom>
          <a:ln>
            <a:solidFill>
              <a:schemeClr val="tx1"/>
            </a:solidFill>
          </a:ln>
        </p:spPr>
      </p:pic>
      <p:sp>
        <p:nvSpPr>
          <p:cNvPr id="3" name="TextBox 2">
            <a:extLst>
              <a:ext uri="{FF2B5EF4-FFF2-40B4-BE49-F238E27FC236}">
                <a16:creationId xmlns:a16="http://schemas.microsoft.com/office/drawing/2014/main" id="{948D33E8-E74C-EB21-A9E6-8B946EF95E27}"/>
              </a:ext>
            </a:extLst>
          </p:cNvPr>
          <p:cNvSpPr txBox="1"/>
          <p:nvPr/>
        </p:nvSpPr>
        <p:spPr>
          <a:xfrm rot="19848403">
            <a:off x="1501312" y="2108105"/>
            <a:ext cx="2975333" cy="584775"/>
          </a:xfrm>
          <a:prstGeom prst="rect">
            <a:avLst/>
          </a:prstGeom>
          <a:noFill/>
        </p:spPr>
        <p:txBody>
          <a:bodyPr wrap="square" rtlCol="0">
            <a:spAutoFit/>
          </a:bodyPr>
          <a:lstStyle/>
          <a:p>
            <a:r>
              <a:rPr lang="en-AU" sz="3200" dirty="0">
                <a:solidFill>
                  <a:srgbClr val="FF0000"/>
                </a:solidFill>
              </a:rPr>
              <a:t>Sample only</a:t>
            </a:r>
          </a:p>
        </p:txBody>
      </p:sp>
      <p:sp>
        <p:nvSpPr>
          <p:cNvPr id="4" name="TextBox 3">
            <a:extLst>
              <a:ext uri="{FF2B5EF4-FFF2-40B4-BE49-F238E27FC236}">
                <a16:creationId xmlns:a16="http://schemas.microsoft.com/office/drawing/2014/main" id="{110DD363-6175-279E-9BBF-3C7F815364D2}"/>
              </a:ext>
            </a:extLst>
          </p:cNvPr>
          <p:cNvSpPr txBox="1"/>
          <p:nvPr/>
        </p:nvSpPr>
        <p:spPr>
          <a:xfrm>
            <a:off x="5601297" y="987574"/>
            <a:ext cx="3168352" cy="2677656"/>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mn-lt"/>
              </a:rPr>
              <a:t>Plan observations of student work and keep a record. </a:t>
            </a:r>
          </a:p>
          <a:p>
            <a:pPr marL="342900" indent="-342900">
              <a:buFont typeface="Arial" panose="020B0604020202020204" pitchFamily="34" charset="0"/>
              <a:buChar char="•"/>
            </a:pPr>
            <a:r>
              <a:rPr lang="en-AU" dirty="0">
                <a:latin typeface="+mn-lt"/>
              </a:rPr>
              <a:t>Student and teacher date and sign each Authentication. </a:t>
            </a:r>
          </a:p>
        </p:txBody>
      </p:sp>
    </p:spTree>
    <p:extLst>
      <p:ext uri="{BB962C8B-B14F-4D97-AF65-F5344CB8AC3E}">
        <p14:creationId xmlns:p14="http://schemas.microsoft.com/office/powerpoint/2010/main" val="12648089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2B91-B120-4054-8B56-57313B7B7E6F}"/>
              </a:ext>
            </a:extLst>
          </p:cNvPr>
          <p:cNvSpPr>
            <a:spLocks noGrp="1"/>
          </p:cNvSpPr>
          <p:nvPr>
            <p:ph type="title"/>
          </p:nvPr>
        </p:nvSpPr>
        <p:spPr>
          <a:xfrm>
            <a:off x="107504" y="219447"/>
            <a:ext cx="8712968" cy="857250"/>
          </a:xfrm>
        </p:spPr>
        <p:txBody>
          <a:bodyPr/>
          <a:lstStyle/>
          <a:p>
            <a:r>
              <a:rPr lang="en-AU" dirty="0"/>
              <a:t>Glossary of command terms</a:t>
            </a:r>
            <a:br>
              <a:rPr lang="en-AU" dirty="0"/>
            </a:br>
            <a:r>
              <a:rPr lang="en-AU" sz="1600" b="0" dirty="0">
                <a:solidFill>
                  <a:schemeClr val="tx1"/>
                </a:solidFill>
              </a:rPr>
              <a:t>The same terms are used in SAT criteria</a:t>
            </a:r>
            <a:br>
              <a:rPr lang="en-AU" sz="1600" b="0" dirty="0">
                <a:solidFill>
                  <a:schemeClr val="tx1"/>
                </a:solidFill>
              </a:rPr>
            </a:br>
            <a:r>
              <a:rPr lang="en-AU" sz="1600" b="0" dirty="0">
                <a:solidFill>
                  <a:schemeClr val="tx1"/>
                </a:solidFill>
              </a:rPr>
              <a:t> and descriptors</a:t>
            </a:r>
          </a:p>
        </p:txBody>
      </p:sp>
      <p:pic>
        <p:nvPicPr>
          <p:cNvPr id="5" name="Content Placeholder 4">
            <a:extLst>
              <a:ext uri="{FF2B5EF4-FFF2-40B4-BE49-F238E27FC236}">
                <a16:creationId xmlns:a16="http://schemas.microsoft.com/office/drawing/2014/main" id="{EDDDB989-624E-47CF-8BBE-08828E0F4408}"/>
              </a:ext>
            </a:extLst>
          </p:cNvPr>
          <p:cNvPicPr>
            <a:picLocks noGrp="1" noChangeAspect="1"/>
          </p:cNvPicPr>
          <p:nvPr>
            <p:ph idx="1"/>
          </p:nvPr>
        </p:nvPicPr>
        <p:blipFill>
          <a:blip r:embed="rId2"/>
          <a:stretch>
            <a:fillRect/>
          </a:stretch>
        </p:blipFill>
        <p:spPr>
          <a:xfrm>
            <a:off x="755576" y="1268760"/>
            <a:ext cx="3384004" cy="2971800"/>
          </a:xfrm>
        </p:spPr>
      </p:pic>
      <p:pic>
        <p:nvPicPr>
          <p:cNvPr id="7" name="Picture 6">
            <a:extLst>
              <a:ext uri="{FF2B5EF4-FFF2-40B4-BE49-F238E27FC236}">
                <a16:creationId xmlns:a16="http://schemas.microsoft.com/office/drawing/2014/main" id="{D08B2425-9E77-4D02-97E3-93B340FE4AF3}"/>
              </a:ext>
            </a:extLst>
          </p:cNvPr>
          <p:cNvPicPr>
            <a:picLocks noChangeAspect="1"/>
          </p:cNvPicPr>
          <p:nvPr/>
        </p:nvPicPr>
        <p:blipFill>
          <a:blip r:embed="rId3"/>
          <a:stretch>
            <a:fillRect/>
          </a:stretch>
        </p:blipFill>
        <p:spPr>
          <a:xfrm>
            <a:off x="5076056" y="843558"/>
            <a:ext cx="2742215" cy="3651870"/>
          </a:xfrm>
          <a:prstGeom prst="rect">
            <a:avLst/>
          </a:prstGeom>
        </p:spPr>
      </p:pic>
      <p:sp>
        <p:nvSpPr>
          <p:cNvPr id="9" name="TextBox 8">
            <a:extLst>
              <a:ext uri="{FF2B5EF4-FFF2-40B4-BE49-F238E27FC236}">
                <a16:creationId xmlns:a16="http://schemas.microsoft.com/office/drawing/2014/main" id="{6D4F113D-4669-46E5-9855-9AD6150E3E8F}"/>
              </a:ext>
            </a:extLst>
          </p:cNvPr>
          <p:cNvSpPr txBox="1"/>
          <p:nvPr/>
        </p:nvSpPr>
        <p:spPr>
          <a:xfrm>
            <a:off x="251520" y="4218429"/>
            <a:ext cx="5259362" cy="276999"/>
          </a:xfrm>
          <a:prstGeom prst="rect">
            <a:avLst/>
          </a:prstGeom>
          <a:noFill/>
        </p:spPr>
        <p:txBody>
          <a:bodyPr wrap="square">
            <a:spAutoFit/>
          </a:bodyPr>
          <a:lstStyle/>
          <a:p>
            <a:r>
              <a:rPr lang="en-US" sz="1200" dirty="0">
                <a:solidFill>
                  <a:srgbClr val="0070C0"/>
                </a:solidFill>
                <a:hlinkClick r:id="rId4">
                  <a:extLst>
                    <a:ext uri="{A12FA001-AC4F-418D-AE19-62706E023703}">
                      <ahyp:hlinkClr xmlns:ahyp="http://schemas.microsoft.com/office/drawing/2018/hyperlinkcolor" val="tx"/>
                    </a:ext>
                  </a:extLst>
                </a:hlinkClick>
              </a:rPr>
              <a:t>Pages - Glossary of command terms (eduweb.vic.gov.au)</a:t>
            </a:r>
            <a:endParaRPr lang="en-AU" sz="1200" dirty="0">
              <a:solidFill>
                <a:srgbClr val="0070C0"/>
              </a:solidFill>
            </a:endParaRPr>
          </a:p>
        </p:txBody>
      </p:sp>
    </p:spTree>
    <p:extLst>
      <p:ext uri="{BB962C8B-B14F-4D97-AF65-F5344CB8AC3E}">
        <p14:creationId xmlns:p14="http://schemas.microsoft.com/office/powerpoint/2010/main" val="10188465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a:extLst>
              <a:ext uri="{FF2B5EF4-FFF2-40B4-BE49-F238E27FC236}">
                <a16:creationId xmlns:a16="http://schemas.microsoft.com/office/drawing/2014/main" id="{299A4B03-951D-1551-7DE6-57CCF1C6641E}"/>
              </a:ext>
            </a:extLst>
          </p:cNvPr>
          <p:cNvSpPr txBox="1"/>
          <p:nvPr/>
        </p:nvSpPr>
        <p:spPr>
          <a:xfrm>
            <a:off x="7206487" y="1203598"/>
            <a:ext cx="1742819" cy="640263"/>
          </a:xfrm>
          <a:prstGeom prst="rect">
            <a:avLst/>
          </a:prstGeom>
          <a:solidFill>
            <a:schemeClr val="accent2">
              <a:alpha val="3098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0"/>
              </a:spcBef>
              <a:spcAft>
                <a:spcPts val="0"/>
              </a:spcAft>
            </a:pPr>
            <a:r>
              <a:rPr lang="en-US" sz="10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High: </a:t>
            </a:r>
            <a:r>
              <a:rPr lang="en-US" sz="1000" b="1" dirty="0">
                <a:effectLst/>
                <a:latin typeface="Arial" panose="020B0604020202020204" pitchFamily="34" charset="0"/>
                <a:ea typeface="Arial" panose="020B0604020202020204" pitchFamily="34" charset="0"/>
                <a:cs typeface="Times New Roman" panose="02020603050405020304" pitchFamily="18" charset="0"/>
              </a:rPr>
              <a:t>Command terms</a:t>
            </a:r>
          </a:p>
          <a:p>
            <a:pPr marL="171450" indent="-171450">
              <a:lnSpc>
                <a:spcPct val="115000"/>
              </a:lnSpc>
              <a:spcBef>
                <a:spcPts val="0"/>
              </a:spcBef>
              <a:spcAft>
                <a:spcPts val="0"/>
              </a:spcAft>
              <a:buFont typeface="Arial" panose="020B0604020202020204" pitchFamily="34" charset="0"/>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Explore and experiment</a:t>
            </a:r>
          </a:p>
          <a:p>
            <a:pPr marL="171450" indent="-171450">
              <a:lnSpc>
                <a:spcPct val="115000"/>
              </a:lnSpc>
              <a:spcBef>
                <a:spcPts val="0"/>
              </a:spcBef>
              <a:spcAft>
                <a:spcPts val="0"/>
              </a:spcAft>
              <a:buFont typeface="Arial" panose="020B0604020202020204" pitchFamily="34" charset="0"/>
              <a:buChar char="•"/>
            </a:pPr>
            <a:r>
              <a:rPr lang="en-US" sz="1000" dirty="0">
                <a:latin typeface="Arial" panose="020B0604020202020204" pitchFamily="34" charset="0"/>
                <a:ea typeface="Arial" panose="020B0604020202020204" pitchFamily="34" charset="0"/>
                <a:cs typeface="Times New Roman" panose="02020603050405020304" pitchFamily="18" charset="0"/>
              </a:rPr>
              <a:t>Develop</a:t>
            </a:r>
          </a:p>
        </p:txBody>
      </p:sp>
      <p:pic>
        <p:nvPicPr>
          <p:cNvPr id="4" name="Picture 3">
            <a:extLst>
              <a:ext uri="{FF2B5EF4-FFF2-40B4-BE49-F238E27FC236}">
                <a16:creationId xmlns:a16="http://schemas.microsoft.com/office/drawing/2014/main" id="{B067F3F9-4DFE-8210-0767-FC6C0C1C0041}"/>
              </a:ext>
            </a:extLst>
          </p:cNvPr>
          <p:cNvPicPr>
            <a:picLocks noChangeAspect="1"/>
          </p:cNvPicPr>
          <p:nvPr/>
        </p:nvPicPr>
        <p:blipFill rotWithShape="1">
          <a:blip r:embed="rId3"/>
          <a:srcRect t="10636"/>
          <a:stretch/>
        </p:blipFill>
        <p:spPr>
          <a:xfrm>
            <a:off x="1446539" y="843558"/>
            <a:ext cx="5648045" cy="2702668"/>
          </a:xfrm>
          <a:prstGeom prst="rect">
            <a:avLst/>
          </a:prstGeom>
        </p:spPr>
      </p:pic>
      <p:sp>
        <p:nvSpPr>
          <p:cNvPr id="10" name="Text Box 6">
            <a:extLst>
              <a:ext uri="{FF2B5EF4-FFF2-40B4-BE49-F238E27FC236}">
                <a16:creationId xmlns:a16="http://schemas.microsoft.com/office/drawing/2014/main" id="{356D8FD5-1411-9E29-8201-6B74D65835EF}"/>
              </a:ext>
            </a:extLst>
          </p:cNvPr>
          <p:cNvSpPr txBox="1"/>
          <p:nvPr/>
        </p:nvSpPr>
        <p:spPr>
          <a:xfrm>
            <a:off x="2605829" y="3515898"/>
            <a:ext cx="3642588" cy="720080"/>
          </a:xfrm>
          <a:prstGeom prst="rect">
            <a:avLst/>
          </a:prstGeom>
          <a:solidFill>
            <a:schemeClr val="accent6">
              <a:lumMod val="20000"/>
              <a:lumOff val="80000"/>
            </a:schemeClr>
          </a:solidFill>
          <a:ln w="6350">
            <a:solidFill>
              <a:schemeClr val="tx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AU" sz="900" b="1" dirty="0">
                <a:solidFill>
                  <a:srgbClr val="000000"/>
                </a:solidFill>
                <a:effectLst/>
                <a:latin typeface="+mn-lt"/>
                <a:ea typeface="Arial" panose="020B0604020202020204" pitchFamily="34" charset="0"/>
              </a:rPr>
              <a:t>INDICATORS</a:t>
            </a:r>
          </a:p>
          <a:p>
            <a:pPr marL="171450" indent="-171450">
              <a:spcBef>
                <a:spcPts val="0"/>
              </a:spcBef>
              <a:spcAft>
                <a:spcPts val="0"/>
              </a:spcAft>
              <a:buFont typeface="Arial" panose="020B0604020202020204" pitchFamily="34" charset="0"/>
              <a:buChar char="•"/>
            </a:pPr>
            <a:r>
              <a:rPr lang="en-AU" sz="900" dirty="0">
                <a:solidFill>
                  <a:srgbClr val="000000"/>
                </a:solidFill>
                <a:latin typeface="+mn-lt"/>
                <a:ea typeface="Arial" panose="020B0604020202020204" pitchFamily="34" charset="0"/>
              </a:rPr>
              <a:t>Visual language</a:t>
            </a:r>
          </a:p>
          <a:p>
            <a:pPr marL="171450" indent="-171450">
              <a:spcBef>
                <a:spcPts val="0"/>
              </a:spcBef>
              <a:spcAft>
                <a:spcPts val="0"/>
              </a:spcAft>
              <a:buFont typeface="Arial" panose="020B0604020202020204" pitchFamily="34" charset="0"/>
              <a:buChar char="•"/>
            </a:pPr>
            <a:r>
              <a:rPr lang="en-AU" sz="900" dirty="0">
                <a:solidFill>
                  <a:srgbClr val="000000"/>
                </a:solidFill>
                <a:effectLst/>
                <a:latin typeface="+mn-lt"/>
                <a:ea typeface="Arial" panose="020B0604020202020204" pitchFamily="34" charset="0"/>
              </a:rPr>
              <a:t>Communication of ideas or issues</a:t>
            </a:r>
          </a:p>
          <a:p>
            <a:pPr marL="171450" indent="-171450">
              <a:spcBef>
                <a:spcPts val="0"/>
              </a:spcBef>
              <a:spcAft>
                <a:spcPts val="0"/>
              </a:spcAft>
              <a:buFont typeface="Arial" panose="020B0604020202020204" pitchFamily="34" charset="0"/>
              <a:buChar char="•"/>
            </a:pPr>
            <a:r>
              <a:rPr lang="en-AU" sz="900" dirty="0">
                <a:solidFill>
                  <a:srgbClr val="000000"/>
                </a:solidFill>
                <a:latin typeface="+mn-lt"/>
                <a:ea typeface="Arial" panose="020B0604020202020204" pitchFamily="34" charset="0"/>
              </a:rPr>
              <a:t>Exploration of materials, techniques, processes and artforms</a:t>
            </a:r>
            <a:endParaRPr lang="en-AU" sz="900" dirty="0">
              <a:solidFill>
                <a:srgbClr val="000000"/>
              </a:solidFill>
              <a:effectLst/>
              <a:latin typeface="+mn-lt"/>
              <a:ea typeface="Arial" panose="020B0604020202020204" pitchFamily="34" charset="0"/>
            </a:endParaRPr>
          </a:p>
        </p:txBody>
      </p:sp>
      <p:sp>
        <p:nvSpPr>
          <p:cNvPr id="11" name="Text Box 2">
            <a:extLst>
              <a:ext uri="{FF2B5EF4-FFF2-40B4-BE49-F238E27FC236}">
                <a16:creationId xmlns:a16="http://schemas.microsoft.com/office/drawing/2014/main" id="{576E6576-DD23-D9EB-F1A4-D3A008AB542F}"/>
              </a:ext>
            </a:extLst>
          </p:cNvPr>
          <p:cNvSpPr txBox="1"/>
          <p:nvPr/>
        </p:nvSpPr>
        <p:spPr>
          <a:xfrm>
            <a:off x="92877" y="1716730"/>
            <a:ext cx="1310771" cy="1647108"/>
          </a:xfrm>
          <a:prstGeom prst="rect">
            <a:avLst/>
          </a:prstGeom>
          <a:solidFill>
            <a:schemeClr val="accent6">
              <a:lumMod val="20000"/>
              <a:lumOff val="80000"/>
            </a:schemeClr>
          </a:solidFill>
          <a:ln w="6350">
            <a:solidFill>
              <a:schemeClr val="tx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Bef>
                <a:spcPts val="600"/>
              </a:spcBef>
              <a:spcAft>
                <a:spcPts val="600"/>
              </a:spcAft>
            </a:pPr>
            <a:r>
              <a:rPr lang="en-AU" sz="1000" b="1" dirty="0">
                <a:solidFill>
                  <a:srgbClr val="000000"/>
                </a:solidFill>
                <a:effectLst/>
                <a:latin typeface="+mn-lt"/>
                <a:ea typeface="Arial" panose="020B0604020202020204" pitchFamily="34" charset="0"/>
              </a:rPr>
              <a:t>Criterion 2:</a:t>
            </a:r>
          </a:p>
          <a:p>
            <a:pPr marL="171450" indent="-171450">
              <a:spcBef>
                <a:spcPts val="0"/>
              </a:spcBef>
              <a:spcAft>
                <a:spcPts val="0"/>
              </a:spcAft>
              <a:buFont typeface="Arial" panose="020B0604020202020204" pitchFamily="34" charset="0"/>
              <a:buChar char="•"/>
            </a:pPr>
            <a:r>
              <a:rPr lang="en-AU" sz="1000" dirty="0">
                <a:solidFill>
                  <a:srgbClr val="000000"/>
                </a:solidFill>
                <a:latin typeface="+mn-lt"/>
                <a:ea typeface="Arial" panose="020B0604020202020204" pitchFamily="34" charset="0"/>
              </a:rPr>
              <a:t>Explore</a:t>
            </a:r>
          </a:p>
          <a:p>
            <a:pPr marL="171450" indent="-171450">
              <a:spcBef>
                <a:spcPts val="0"/>
              </a:spcBef>
              <a:spcAft>
                <a:spcPts val="0"/>
              </a:spcAft>
              <a:buFont typeface="Arial" panose="020B0604020202020204" pitchFamily="34" charset="0"/>
              <a:buChar char="•"/>
            </a:pPr>
            <a:r>
              <a:rPr lang="en-AU" sz="1000" dirty="0">
                <a:solidFill>
                  <a:srgbClr val="000000"/>
                </a:solidFill>
                <a:latin typeface="+mn-lt"/>
                <a:ea typeface="Arial" panose="020B0604020202020204" pitchFamily="34" charset="0"/>
              </a:rPr>
              <a:t>Develop</a:t>
            </a:r>
          </a:p>
          <a:p>
            <a:pPr marL="171450" indent="-171450">
              <a:spcBef>
                <a:spcPts val="0"/>
              </a:spcBef>
              <a:spcAft>
                <a:spcPts val="0"/>
              </a:spcAft>
              <a:buFont typeface="Arial" panose="020B0604020202020204" pitchFamily="34" charset="0"/>
              <a:buChar char="•"/>
            </a:pPr>
            <a:r>
              <a:rPr lang="en-AU" sz="1000" dirty="0">
                <a:solidFill>
                  <a:srgbClr val="000000"/>
                </a:solidFill>
                <a:latin typeface="+mn-lt"/>
                <a:ea typeface="Arial" panose="020B0604020202020204" pitchFamily="34" charset="0"/>
              </a:rPr>
              <a:t>Materials, techniques and processes</a:t>
            </a:r>
          </a:p>
          <a:p>
            <a:pPr marL="171450" indent="-171450">
              <a:spcBef>
                <a:spcPts val="0"/>
              </a:spcBef>
              <a:spcAft>
                <a:spcPts val="0"/>
              </a:spcAft>
              <a:buFont typeface="Arial" panose="020B0604020202020204" pitchFamily="34" charset="0"/>
              <a:buChar char="•"/>
            </a:pPr>
            <a:r>
              <a:rPr lang="en-AU" sz="1000" dirty="0">
                <a:solidFill>
                  <a:srgbClr val="000000"/>
                </a:solidFill>
                <a:latin typeface="+mn-lt"/>
                <a:ea typeface="Arial" panose="020B0604020202020204" pitchFamily="34" charset="0"/>
              </a:rPr>
              <a:t>Creative Practice</a:t>
            </a:r>
          </a:p>
          <a:p>
            <a:pPr marL="171450" indent="-171450">
              <a:spcBef>
                <a:spcPts val="0"/>
              </a:spcBef>
              <a:spcAft>
                <a:spcPts val="0"/>
              </a:spcAft>
              <a:buFont typeface="Arial" panose="020B0604020202020204" pitchFamily="34" charset="0"/>
              <a:buChar char="•"/>
            </a:pPr>
            <a:r>
              <a:rPr lang="en-AU" sz="1000" dirty="0">
                <a:solidFill>
                  <a:srgbClr val="000000"/>
                </a:solidFill>
                <a:latin typeface="+mn-lt"/>
                <a:ea typeface="Arial" panose="020B0604020202020204" pitchFamily="34" charset="0"/>
              </a:rPr>
              <a:t>Visual language</a:t>
            </a:r>
          </a:p>
        </p:txBody>
      </p:sp>
      <p:sp>
        <p:nvSpPr>
          <p:cNvPr id="2" name="Title 1">
            <a:extLst>
              <a:ext uri="{FF2B5EF4-FFF2-40B4-BE49-F238E27FC236}">
                <a16:creationId xmlns:a16="http://schemas.microsoft.com/office/drawing/2014/main" id="{D11738F5-5599-9EB6-0F5C-D976C792F2B0}"/>
              </a:ext>
            </a:extLst>
          </p:cNvPr>
          <p:cNvSpPr>
            <a:spLocks noGrp="1"/>
          </p:cNvSpPr>
          <p:nvPr>
            <p:ph type="title"/>
          </p:nvPr>
        </p:nvSpPr>
        <p:spPr>
          <a:xfrm>
            <a:off x="403022" y="-2416"/>
            <a:ext cx="8712968" cy="857250"/>
          </a:xfrm>
        </p:spPr>
        <p:txBody>
          <a:bodyPr/>
          <a:lstStyle/>
          <a:p>
            <a:r>
              <a:rPr lang="en-AU" dirty="0"/>
              <a:t>Assessment Criteria example</a:t>
            </a:r>
          </a:p>
        </p:txBody>
      </p:sp>
      <p:sp>
        <p:nvSpPr>
          <p:cNvPr id="3" name="TextBox 2">
            <a:extLst>
              <a:ext uri="{FF2B5EF4-FFF2-40B4-BE49-F238E27FC236}">
                <a16:creationId xmlns:a16="http://schemas.microsoft.com/office/drawing/2014/main" id="{72B7D86E-7C18-4621-5FF8-6AA5C4187B46}"/>
              </a:ext>
            </a:extLst>
          </p:cNvPr>
          <p:cNvSpPr txBox="1"/>
          <p:nvPr/>
        </p:nvSpPr>
        <p:spPr>
          <a:xfrm rot="19848403">
            <a:off x="3284354" y="1711108"/>
            <a:ext cx="2575293" cy="584775"/>
          </a:xfrm>
          <a:prstGeom prst="rect">
            <a:avLst/>
          </a:prstGeom>
          <a:noFill/>
        </p:spPr>
        <p:txBody>
          <a:bodyPr wrap="square" rtlCol="0">
            <a:spAutoFit/>
          </a:bodyPr>
          <a:lstStyle/>
          <a:p>
            <a:r>
              <a:rPr lang="en-AU" sz="3200" dirty="0">
                <a:solidFill>
                  <a:srgbClr val="FF0000"/>
                </a:solidFill>
                <a:latin typeface="+mj-lt"/>
              </a:rPr>
              <a:t>Sample only</a:t>
            </a:r>
          </a:p>
        </p:txBody>
      </p:sp>
      <p:sp>
        <p:nvSpPr>
          <p:cNvPr id="9" name="Text Box 11">
            <a:extLst>
              <a:ext uri="{FF2B5EF4-FFF2-40B4-BE49-F238E27FC236}">
                <a16:creationId xmlns:a16="http://schemas.microsoft.com/office/drawing/2014/main" id="{28D9DF2A-AFA2-304E-35AF-7DDFEC4E43E9}"/>
              </a:ext>
            </a:extLst>
          </p:cNvPr>
          <p:cNvSpPr txBox="1"/>
          <p:nvPr/>
        </p:nvSpPr>
        <p:spPr>
          <a:xfrm>
            <a:off x="7094584" y="2025038"/>
            <a:ext cx="2016224" cy="857251"/>
          </a:xfrm>
          <a:prstGeom prst="rect">
            <a:avLst/>
          </a:prstGeom>
          <a:solidFill>
            <a:schemeClr val="accent2">
              <a:alpha val="3098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Very High: </a:t>
            </a:r>
            <a:r>
              <a:rPr lang="en-US" sz="1000" b="1" dirty="0">
                <a:effectLst/>
                <a:latin typeface="Arial" panose="020B0604020202020204" pitchFamily="34" charset="0"/>
                <a:ea typeface="Arial" panose="020B0604020202020204" pitchFamily="34" charset="0"/>
                <a:cs typeface="Times New Roman" panose="02020603050405020304" pitchFamily="18" charset="0"/>
              </a:rPr>
              <a:t>Command terms</a:t>
            </a:r>
          </a:p>
          <a:p>
            <a:pPr>
              <a:spcAft>
                <a:spcPts val="0"/>
              </a:spcAft>
            </a:pP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p>
            <a:pPr marL="171450" indent="-171450">
              <a:spcAft>
                <a:spcPts val="0"/>
              </a:spcAft>
              <a:buFont typeface="Arial" panose="020B0604020202020204" pitchFamily="34" charset="0"/>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Explores and </a:t>
            </a:r>
            <a:r>
              <a:rPr lang="en-US" sz="1000" dirty="0">
                <a:latin typeface="Arial" panose="020B0604020202020204" pitchFamily="34" charset="0"/>
                <a:ea typeface="Arial" panose="020B0604020202020204" pitchFamily="34" charset="0"/>
                <a:cs typeface="Times New Roman" panose="02020603050405020304" pitchFamily="18" charset="0"/>
              </a:rPr>
              <a:t>refines</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171450" indent="-171450">
              <a:spcAft>
                <a:spcPts val="0"/>
              </a:spcAft>
              <a:buFont typeface="Arial" panose="020B0604020202020204" pitchFamily="34" charset="0"/>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Specific ideas and issues</a:t>
            </a:r>
          </a:p>
          <a:p>
            <a:pPr>
              <a:spcAft>
                <a:spcPts val="0"/>
              </a:spcAft>
            </a:pPr>
            <a:endParaRPr lang="en-AU" sz="1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798547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FA66-6674-F710-318B-007F3D4CB66E}"/>
              </a:ext>
            </a:extLst>
          </p:cNvPr>
          <p:cNvSpPr>
            <a:spLocks noGrp="1"/>
          </p:cNvSpPr>
          <p:nvPr>
            <p:ph type="title"/>
          </p:nvPr>
        </p:nvSpPr>
        <p:spPr>
          <a:xfrm>
            <a:off x="215516" y="226346"/>
            <a:ext cx="8712968" cy="857250"/>
          </a:xfrm>
        </p:spPr>
        <p:txBody>
          <a:bodyPr/>
          <a:lstStyle/>
          <a:p>
            <a:r>
              <a:rPr lang="en-AU" dirty="0"/>
              <a:t>Assessment Sheet </a:t>
            </a:r>
            <a:br>
              <a:rPr lang="en-AU" dirty="0"/>
            </a:br>
            <a:endParaRPr lang="en-AU" dirty="0"/>
          </a:p>
        </p:txBody>
      </p:sp>
      <p:pic>
        <p:nvPicPr>
          <p:cNvPr id="4" name="Picture 3">
            <a:extLst>
              <a:ext uri="{FF2B5EF4-FFF2-40B4-BE49-F238E27FC236}">
                <a16:creationId xmlns:a16="http://schemas.microsoft.com/office/drawing/2014/main" id="{2FBB2C86-8533-B4AC-0887-684CD250115F}"/>
              </a:ext>
            </a:extLst>
          </p:cNvPr>
          <p:cNvPicPr>
            <a:picLocks noChangeAspect="1"/>
          </p:cNvPicPr>
          <p:nvPr/>
        </p:nvPicPr>
        <p:blipFill>
          <a:blip r:embed="rId2"/>
          <a:stretch>
            <a:fillRect/>
          </a:stretch>
        </p:blipFill>
        <p:spPr>
          <a:xfrm>
            <a:off x="1835696" y="861683"/>
            <a:ext cx="5198009" cy="3626846"/>
          </a:xfrm>
          <a:prstGeom prst="rect">
            <a:avLst/>
          </a:prstGeom>
          <a:ln>
            <a:solidFill>
              <a:schemeClr val="tx1"/>
            </a:solidFill>
          </a:ln>
        </p:spPr>
      </p:pic>
      <p:sp>
        <p:nvSpPr>
          <p:cNvPr id="3" name="TextBox 2">
            <a:extLst>
              <a:ext uri="{FF2B5EF4-FFF2-40B4-BE49-F238E27FC236}">
                <a16:creationId xmlns:a16="http://schemas.microsoft.com/office/drawing/2014/main" id="{5C336DA4-6E25-6678-50E1-B6E3F1781FDD}"/>
              </a:ext>
            </a:extLst>
          </p:cNvPr>
          <p:cNvSpPr txBox="1"/>
          <p:nvPr/>
        </p:nvSpPr>
        <p:spPr>
          <a:xfrm rot="19848403">
            <a:off x="2947033" y="2108104"/>
            <a:ext cx="2975333" cy="584775"/>
          </a:xfrm>
          <a:prstGeom prst="rect">
            <a:avLst/>
          </a:prstGeom>
          <a:noFill/>
        </p:spPr>
        <p:txBody>
          <a:bodyPr wrap="square" rtlCol="0">
            <a:spAutoFit/>
          </a:bodyPr>
          <a:lstStyle/>
          <a:p>
            <a:r>
              <a:rPr lang="en-AU" sz="3200" dirty="0">
                <a:solidFill>
                  <a:srgbClr val="FF0000"/>
                </a:solidFill>
              </a:rPr>
              <a:t>Sample only</a:t>
            </a:r>
          </a:p>
        </p:txBody>
      </p:sp>
    </p:spTree>
    <p:extLst>
      <p:ext uri="{BB962C8B-B14F-4D97-AF65-F5344CB8AC3E}">
        <p14:creationId xmlns:p14="http://schemas.microsoft.com/office/powerpoint/2010/main" val="16028986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33EC-5041-2F9E-F3ED-4C0862B3F5B8}"/>
              </a:ext>
            </a:extLst>
          </p:cNvPr>
          <p:cNvSpPr>
            <a:spLocks noGrp="1"/>
          </p:cNvSpPr>
          <p:nvPr>
            <p:ph type="title"/>
          </p:nvPr>
        </p:nvSpPr>
        <p:spPr>
          <a:xfrm>
            <a:off x="215516" y="133313"/>
            <a:ext cx="8712968" cy="857250"/>
          </a:xfrm>
        </p:spPr>
        <p:txBody>
          <a:bodyPr/>
          <a:lstStyle/>
          <a:p>
            <a:r>
              <a:rPr lang="en-AU" sz="2000" dirty="0"/>
              <a:t>Administration information: Unit 4 Outcome 1</a:t>
            </a:r>
            <a:br>
              <a:rPr lang="en-AU" sz="2000" dirty="0"/>
            </a:br>
            <a:r>
              <a:rPr lang="en-AU" sz="3200" dirty="0"/>
              <a:t>Scope and Nature of task</a:t>
            </a:r>
          </a:p>
        </p:txBody>
      </p:sp>
      <p:sp>
        <p:nvSpPr>
          <p:cNvPr id="8" name="TextBox 7">
            <a:extLst>
              <a:ext uri="{FF2B5EF4-FFF2-40B4-BE49-F238E27FC236}">
                <a16:creationId xmlns:a16="http://schemas.microsoft.com/office/drawing/2014/main" id="{E75A3EB4-1442-585F-57C7-E6E38845B885}"/>
              </a:ext>
            </a:extLst>
          </p:cNvPr>
          <p:cNvSpPr txBox="1"/>
          <p:nvPr/>
        </p:nvSpPr>
        <p:spPr>
          <a:xfrm>
            <a:off x="5436096" y="1248311"/>
            <a:ext cx="1872208" cy="646331"/>
          </a:xfrm>
          <a:prstGeom prst="rect">
            <a:avLst/>
          </a:prstGeom>
          <a:solidFill>
            <a:schemeClr val="accent6">
              <a:lumMod val="20000"/>
              <a:lumOff val="80000"/>
            </a:schemeClr>
          </a:solidFill>
        </p:spPr>
        <p:txBody>
          <a:bodyPr wrap="square" rtlCol="0">
            <a:spAutoFit/>
          </a:bodyPr>
          <a:lstStyle/>
          <a:p>
            <a:r>
              <a:rPr lang="en-AU" sz="1800" dirty="0">
                <a:latin typeface="+mn-lt"/>
              </a:rPr>
              <a:t>Describes the task</a:t>
            </a:r>
          </a:p>
        </p:txBody>
      </p:sp>
      <p:sp>
        <p:nvSpPr>
          <p:cNvPr id="9" name="TextBox 8">
            <a:extLst>
              <a:ext uri="{FF2B5EF4-FFF2-40B4-BE49-F238E27FC236}">
                <a16:creationId xmlns:a16="http://schemas.microsoft.com/office/drawing/2014/main" id="{99B09519-C159-9AD5-A51E-55B4C87DE48B}"/>
              </a:ext>
            </a:extLst>
          </p:cNvPr>
          <p:cNvSpPr txBox="1"/>
          <p:nvPr/>
        </p:nvSpPr>
        <p:spPr>
          <a:xfrm>
            <a:off x="7012595" y="2223017"/>
            <a:ext cx="2016224" cy="1323439"/>
          </a:xfrm>
          <a:prstGeom prst="rect">
            <a:avLst/>
          </a:prstGeom>
          <a:solidFill>
            <a:schemeClr val="accent6">
              <a:lumMod val="20000"/>
              <a:lumOff val="80000"/>
            </a:schemeClr>
          </a:solidFill>
        </p:spPr>
        <p:txBody>
          <a:bodyPr wrap="square" rtlCol="0">
            <a:spAutoFit/>
          </a:bodyPr>
          <a:lstStyle/>
          <a:p>
            <a:r>
              <a:rPr lang="en-AU" sz="2000" dirty="0">
                <a:latin typeface="+mn-lt"/>
              </a:rPr>
              <a:t>Describes the scope of assessment for the task</a:t>
            </a:r>
          </a:p>
        </p:txBody>
      </p:sp>
      <p:pic>
        <p:nvPicPr>
          <p:cNvPr id="5" name="Picture 4">
            <a:extLst>
              <a:ext uri="{FF2B5EF4-FFF2-40B4-BE49-F238E27FC236}">
                <a16:creationId xmlns:a16="http://schemas.microsoft.com/office/drawing/2014/main" id="{0955E016-7F07-EE1A-1E8D-25CFA388FA1F}"/>
              </a:ext>
            </a:extLst>
          </p:cNvPr>
          <p:cNvPicPr>
            <a:picLocks noChangeAspect="1"/>
          </p:cNvPicPr>
          <p:nvPr/>
        </p:nvPicPr>
        <p:blipFill>
          <a:blip r:embed="rId2"/>
          <a:stretch>
            <a:fillRect/>
          </a:stretch>
        </p:blipFill>
        <p:spPr>
          <a:xfrm>
            <a:off x="654731" y="1143327"/>
            <a:ext cx="4667901" cy="933580"/>
          </a:xfrm>
          <a:prstGeom prst="rect">
            <a:avLst/>
          </a:prstGeom>
          <a:ln>
            <a:solidFill>
              <a:schemeClr val="tx1"/>
            </a:solidFill>
          </a:ln>
        </p:spPr>
      </p:pic>
      <p:pic>
        <p:nvPicPr>
          <p:cNvPr id="10" name="Picture 9">
            <a:extLst>
              <a:ext uri="{FF2B5EF4-FFF2-40B4-BE49-F238E27FC236}">
                <a16:creationId xmlns:a16="http://schemas.microsoft.com/office/drawing/2014/main" id="{5CFE85C9-5CF6-BBDE-169A-B65E871E39FB}"/>
              </a:ext>
            </a:extLst>
          </p:cNvPr>
          <p:cNvPicPr>
            <a:picLocks noChangeAspect="1"/>
          </p:cNvPicPr>
          <p:nvPr/>
        </p:nvPicPr>
        <p:blipFill>
          <a:blip r:embed="rId3"/>
          <a:stretch>
            <a:fillRect/>
          </a:stretch>
        </p:blipFill>
        <p:spPr>
          <a:xfrm>
            <a:off x="181196" y="2223017"/>
            <a:ext cx="3420380" cy="1050797"/>
          </a:xfrm>
          <a:prstGeom prst="rect">
            <a:avLst/>
          </a:prstGeom>
          <a:ln>
            <a:solidFill>
              <a:schemeClr val="tx1"/>
            </a:solidFill>
          </a:ln>
        </p:spPr>
      </p:pic>
      <p:pic>
        <p:nvPicPr>
          <p:cNvPr id="12" name="Picture 11">
            <a:extLst>
              <a:ext uri="{FF2B5EF4-FFF2-40B4-BE49-F238E27FC236}">
                <a16:creationId xmlns:a16="http://schemas.microsoft.com/office/drawing/2014/main" id="{9CAD130B-DF2E-85C0-A266-9850C549D58B}"/>
              </a:ext>
            </a:extLst>
          </p:cNvPr>
          <p:cNvPicPr>
            <a:picLocks noChangeAspect="1"/>
          </p:cNvPicPr>
          <p:nvPr/>
        </p:nvPicPr>
        <p:blipFill>
          <a:blip r:embed="rId4"/>
          <a:stretch>
            <a:fillRect/>
          </a:stretch>
        </p:blipFill>
        <p:spPr>
          <a:xfrm>
            <a:off x="3707904" y="2229671"/>
            <a:ext cx="3198363" cy="1050797"/>
          </a:xfrm>
          <a:prstGeom prst="rect">
            <a:avLst/>
          </a:prstGeom>
          <a:ln>
            <a:solidFill>
              <a:schemeClr val="tx1"/>
            </a:solidFill>
          </a:ln>
        </p:spPr>
      </p:pic>
      <p:pic>
        <p:nvPicPr>
          <p:cNvPr id="14" name="Picture 13">
            <a:extLst>
              <a:ext uri="{FF2B5EF4-FFF2-40B4-BE49-F238E27FC236}">
                <a16:creationId xmlns:a16="http://schemas.microsoft.com/office/drawing/2014/main" id="{23E7C30F-CD61-4AE8-EE02-F85A4B347434}"/>
              </a:ext>
            </a:extLst>
          </p:cNvPr>
          <p:cNvPicPr>
            <a:picLocks noChangeAspect="1"/>
          </p:cNvPicPr>
          <p:nvPr/>
        </p:nvPicPr>
        <p:blipFill>
          <a:blip r:embed="rId5"/>
          <a:stretch>
            <a:fillRect/>
          </a:stretch>
        </p:blipFill>
        <p:spPr>
          <a:xfrm>
            <a:off x="2195736" y="3353374"/>
            <a:ext cx="3520959" cy="1008107"/>
          </a:xfrm>
          <a:prstGeom prst="rect">
            <a:avLst/>
          </a:prstGeom>
          <a:ln>
            <a:solidFill>
              <a:schemeClr val="tx1"/>
            </a:solidFill>
          </a:ln>
        </p:spPr>
      </p:pic>
      <p:sp>
        <p:nvSpPr>
          <p:cNvPr id="4" name="TextBox 3">
            <a:extLst>
              <a:ext uri="{FF2B5EF4-FFF2-40B4-BE49-F238E27FC236}">
                <a16:creationId xmlns:a16="http://schemas.microsoft.com/office/drawing/2014/main" id="{27F2339E-8B5D-CEA3-1BBC-73A34D449FBB}"/>
              </a:ext>
            </a:extLst>
          </p:cNvPr>
          <p:cNvSpPr txBox="1"/>
          <p:nvPr/>
        </p:nvSpPr>
        <p:spPr>
          <a:xfrm>
            <a:off x="3984520" y="4353200"/>
            <a:ext cx="5598368" cy="253916"/>
          </a:xfrm>
          <a:prstGeom prst="rect">
            <a:avLst/>
          </a:prstGeom>
          <a:noFill/>
        </p:spPr>
        <p:txBody>
          <a:bodyPr wrap="square">
            <a:spAutoFit/>
          </a:bodyPr>
          <a:lstStyle/>
          <a:p>
            <a:r>
              <a:rPr lang="en-AU" sz="1050" dirty="0">
                <a:latin typeface="+mn-lt"/>
              </a:rPr>
              <a:t>VCE Administrative Advice for School-based Assessment: Art Creative Practice</a:t>
            </a:r>
          </a:p>
        </p:txBody>
      </p:sp>
    </p:spTree>
    <p:extLst>
      <p:ext uri="{BB962C8B-B14F-4D97-AF65-F5344CB8AC3E}">
        <p14:creationId xmlns:p14="http://schemas.microsoft.com/office/powerpoint/2010/main" val="23275579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B25C-FA4C-2A98-812B-3E803B5163E5}"/>
              </a:ext>
            </a:extLst>
          </p:cNvPr>
          <p:cNvSpPr>
            <a:spLocks noGrp="1"/>
          </p:cNvSpPr>
          <p:nvPr>
            <p:ph type="title"/>
          </p:nvPr>
        </p:nvSpPr>
        <p:spPr>
          <a:xfrm>
            <a:off x="241097" y="257175"/>
            <a:ext cx="8712968" cy="857250"/>
          </a:xfrm>
          <a:noFill/>
        </p:spPr>
        <p:txBody>
          <a:bodyPr/>
          <a:lstStyle/>
          <a:p>
            <a:r>
              <a:rPr lang="en-AU" dirty="0"/>
              <a:t>Unit 4 Outcome 1 task</a:t>
            </a:r>
          </a:p>
        </p:txBody>
      </p:sp>
      <p:sp>
        <p:nvSpPr>
          <p:cNvPr id="3" name="Content Placeholder 2">
            <a:extLst>
              <a:ext uri="{FF2B5EF4-FFF2-40B4-BE49-F238E27FC236}">
                <a16:creationId xmlns:a16="http://schemas.microsoft.com/office/drawing/2014/main" id="{40B46178-3DEF-AFAC-AA79-93DE0521D8D6}"/>
              </a:ext>
            </a:extLst>
          </p:cNvPr>
          <p:cNvSpPr>
            <a:spLocks noGrp="1"/>
          </p:cNvSpPr>
          <p:nvPr>
            <p:ph idx="1"/>
          </p:nvPr>
        </p:nvSpPr>
        <p:spPr>
          <a:xfrm>
            <a:off x="179512" y="1485900"/>
            <a:ext cx="3096344" cy="2971800"/>
          </a:xfrm>
        </p:spPr>
        <p:txBody>
          <a:bodyPr/>
          <a:lstStyle/>
          <a:p>
            <a:pPr marL="0" indent="0">
              <a:buNone/>
            </a:pPr>
            <a:r>
              <a:rPr lang="en-AU" sz="1800" b="0" dirty="0">
                <a:solidFill>
                  <a:srgbClr val="000000"/>
                </a:solidFill>
                <a:effectLst/>
                <a:latin typeface="Arial" panose="020B0604020202020204" pitchFamily="34" charset="0"/>
                <a:ea typeface="Arial" panose="020B0604020202020204" pitchFamily="34" charset="0"/>
              </a:rPr>
              <a:t>On completion of this unit the student should be able to </a:t>
            </a:r>
            <a:r>
              <a:rPr lang="en-AU" sz="1800" dirty="0">
                <a:solidFill>
                  <a:schemeClr val="accent2"/>
                </a:solidFill>
                <a:effectLst/>
                <a:latin typeface="Arial" panose="020B0604020202020204" pitchFamily="34" charset="0"/>
                <a:ea typeface="Arial" panose="020B0604020202020204" pitchFamily="34" charset="0"/>
              </a:rPr>
              <a:t>document the use of Creative Practice </a:t>
            </a:r>
            <a:r>
              <a:rPr lang="en-AU" sz="1800" b="0" dirty="0">
                <a:solidFill>
                  <a:srgbClr val="000000"/>
                </a:solidFill>
                <a:effectLst/>
                <a:latin typeface="Arial" panose="020B0604020202020204" pitchFamily="34" charset="0"/>
                <a:ea typeface="Arial" panose="020B0604020202020204" pitchFamily="34" charset="0"/>
              </a:rPr>
              <a:t>and </a:t>
            </a:r>
            <a:r>
              <a:rPr lang="en-AU" sz="1800" dirty="0">
                <a:solidFill>
                  <a:schemeClr val="accent2"/>
                </a:solidFill>
                <a:effectLst/>
                <a:latin typeface="Arial" panose="020B0604020202020204" pitchFamily="34" charset="0"/>
                <a:ea typeface="Arial" panose="020B0604020202020204" pitchFamily="34" charset="0"/>
              </a:rPr>
              <a:t>present a critique to inform the refinement and resolution of a Body of Work.</a:t>
            </a:r>
          </a:p>
          <a:p>
            <a:pPr marL="0" indent="0">
              <a:buNone/>
            </a:pPr>
            <a:endParaRPr lang="en-AU" b="1" dirty="0">
              <a:solidFill>
                <a:srgbClr val="0099CC"/>
              </a:solidFill>
            </a:endParaRPr>
          </a:p>
        </p:txBody>
      </p:sp>
      <p:graphicFrame>
        <p:nvGraphicFramePr>
          <p:cNvPr id="6" name="Diagram 5">
            <a:extLst>
              <a:ext uri="{FF2B5EF4-FFF2-40B4-BE49-F238E27FC236}">
                <a16:creationId xmlns:a16="http://schemas.microsoft.com/office/drawing/2014/main" id="{015DB803-79EB-20B9-0BD6-9687070D6772}"/>
              </a:ext>
            </a:extLst>
          </p:cNvPr>
          <p:cNvGraphicFramePr/>
          <p:nvPr>
            <p:extLst>
              <p:ext uri="{D42A27DB-BD31-4B8C-83A1-F6EECF244321}">
                <p14:modId xmlns:p14="http://schemas.microsoft.com/office/powerpoint/2010/main" val="2651429732"/>
              </p:ext>
            </p:extLst>
          </p:nvPr>
        </p:nvGraphicFramePr>
        <p:xfrm>
          <a:off x="3275856" y="929024"/>
          <a:ext cx="5616624" cy="3363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5056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BE1CA6-43F1-4D9F-937C-95895BFF2508}"/>
              </a:ext>
            </a:extLst>
          </p:cNvPr>
          <p:cNvGraphicFramePr>
            <a:graphicFrameLocks noGrp="1"/>
          </p:cNvGraphicFramePr>
          <p:nvPr>
            <p:ph idx="1"/>
            <p:extLst>
              <p:ext uri="{D42A27DB-BD31-4B8C-83A1-F6EECF244321}">
                <p14:modId xmlns:p14="http://schemas.microsoft.com/office/powerpoint/2010/main" val="1714015176"/>
              </p:ext>
            </p:extLst>
          </p:nvPr>
        </p:nvGraphicFramePr>
        <p:xfrm>
          <a:off x="215106" y="195486"/>
          <a:ext cx="8713788" cy="4351000"/>
        </p:xfrm>
        <a:graphic>
          <a:graphicData uri="http://schemas.openxmlformats.org/drawingml/2006/table">
            <a:tbl>
              <a:tblPr firstRow="1" bandRow="1">
                <a:tableStyleId>{21E4AEA4-8DFA-4A89-87EB-49C32662AFE0}</a:tableStyleId>
              </a:tblPr>
              <a:tblGrid>
                <a:gridCol w="1764606">
                  <a:extLst>
                    <a:ext uri="{9D8B030D-6E8A-4147-A177-3AD203B41FA5}">
                      <a16:colId xmlns:a16="http://schemas.microsoft.com/office/drawing/2014/main" val="2422161473"/>
                    </a:ext>
                  </a:extLst>
                </a:gridCol>
                <a:gridCol w="6949182">
                  <a:extLst>
                    <a:ext uri="{9D8B030D-6E8A-4147-A177-3AD203B41FA5}">
                      <a16:colId xmlns:a16="http://schemas.microsoft.com/office/drawing/2014/main" val="2017662329"/>
                    </a:ext>
                  </a:extLst>
                </a:gridCol>
              </a:tblGrid>
              <a:tr h="63012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solidFill>
                            <a:schemeClr val="accent3"/>
                          </a:solidFill>
                        </a:rPr>
                        <a:t>Unit 4 Area of Study 1: Documentation and critique of the Creative Practice</a:t>
                      </a:r>
                      <a:endParaRPr lang="en-AU" sz="1800" b="1" i="0" kern="1200" dirty="0">
                        <a:solidFill>
                          <a:schemeClr val="bg1"/>
                        </a:solidFill>
                        <a:effectLst/>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200" dirty="0">
                        <a:solidFill>
                          <a:schemeClr val="bg1"/>
                        </a:solidFill>
                        <a:effectLst/>
                        <a:latin typeface="+mn-lt"/>
                        <a:ea typeface="+mn-ea"/>
                        <a:cs typeface="+mn-cs"/>
                      </a:endParaRPr>
                    </a:p>
                  </a:txBody>
                  <a:tcPr/>
                </a:tc>
                <a:extLst>
                  <a:ext uri="{0D108BD9-81ED-4DB2-BD59-A6C34878D82A}">
                    <a16:rowId xmlns:a16="http://schemas.microsoft.com/office/drawing/2014/main" val="3084720532"/>
                  </a:ext>
                </a:extLst>
              </a:tr>
              <a:tr h="810035">
                <a:tc>
                  <a:txBody>
                    <a:bodyPr/>
                    <a:lstStyle/>
                    <a:p>
                      <a:r>
                        <a:rPr lang="en-AU" b="1" dirty="0"/>
                        <a:t>Outcome 1</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AU" sz="1400" kern="1200" dirty="0">
                          <a:solidFill>
                            <a:schemeClr val="dk1"/>
                          </a:solidFill>
                          <a:effectLst/>
                          <a:latin typeface="+mn-lt"/>
                          <a:ea typeface="+mn-ea"/>
                          <a:cs typeface="+mn-cs"/>
                        </a:rPr>
                        <a:t>On completion of this unit the student should be able to document </a:t>
                      </a:r>
                      <a:r>
                        <a:rPr lang="en-AU" sz="1400" strike="noStrike" kern="1200" dirty="0">
                          <a:solidFill>
                            <a:schemeClr val="tx1"/>
                          </a:solidFill>
                          <a:effectLst/>
                          <a:latin typeface="+mn-lt"/>
                          <a:ea typeface="+mn-ea"/>
                          <a:cs typeface="+mn-cs"/>
                        </a:rPr>
                        <a:t>the use of the </a:t>
                      </a:r>
                      <a:r>
                        <a:rPr lang="en-AU" sz="1400" strike="noStrike" kern="1200" dirty="0">
                          <a:solidFill>
                            <a:schemeClr val="dk1"/>
                          </a:solidFill>
                          <a:effectLst/>
                          <a:latin typeface="+mn-lt"/>
                          <a:ea typeface="+mn-ea"/>
                          <a:cs typeface="+mn-cs"/>
                        </a:rPr>
                        <a:t>Creative Practice and present a critique to inform the refinement and resolution of a </a:t>
                      </a:r>
                      <a:r>
                        <a:rPr lang="en-AU" sz="1400" kern="1200" dirty="0">
                          <a:solidFill>
                            <a:schemeClr val="dk1"/>
                          </a:solidFill>
                          <a:effectLst/>
                          <a:latin typeface="+mn-lt"/>
                          <a:ea typeface="+mn-ea"/>
                          <a:cs typeface="+mn-cs"/>
                        </a:rPr>
                        <a:t>Body of Work.</a:t>
                      </a:r>
                    </a:p>
                  </a:txBody>
                  <a:tcPr/>
                </a:tc>
                <a:extLst>
                  <a:ext uri="{0D108BD9-81ED-4DB2-BD59-A6C34878D82A}">
                    <a16:rowId xmlns:a16="http://schemas.microsoft.com/office/drawing/2014/main" val="1577447254"/>
                  </a:ext>
                </a:extLst>
              </a:tr>
              <a:tr h="2233810">
                <a:tc>
                  <a:txBody>
                    <a:bodyPr/>
                    <a:lstStyle/>
                    <a:p>
                      <a:r>
                        <a:rPr lang="en-AU" b="1" dirty="0"/>
                        <a:t>Key Knowledge</a:t>
                      </a:r>
                    </a:p>
                  </a:txBody>
                  <a:tcPr/>
                </a:tc>
                <a:tc>
                  <a:txBody>
                    <a:bodyPr/>
                    <a:lstStyle/>
                    <a:p>
                      <a:pPr marL="285750" lvl="0" indent="-285750">
                        <a:buFont typeface="Arial" panose="020B0604020202020204" pitchFamily="34" charset="0"/>
                        <a:buChar char="•"/>
                      </a:pPr>
                      <a:r>
                        <a:rPr lang="en-AU" sz="1400" kern="1200" dirty="0">
                          <a:solidFill>
                            <a:schemeClr val="dk1"/>
                          </a:solidFill>
                          <a:effectLst/>
                          <a:latin typeface="+mn-lt"/>
                          <a:ea typeface="+mn-ea"/>
                          <a:cs typeface="+mn-cs"/>
                        </a:rPr>
                        <a:t>methods used to </a:t>
                      </a:r>
                      <a:r>
                        <a:rPr lang="en-AU" sz="1400" b="1" kern="1200" dirty="0">
                          <a:solidFill>
                            <a:schemeClr val="accent6">
                              <a:lumMod val="50000"/>
                            </a:schemeClr>
                          </a:solidFill>
                          <a:effectLst/>
                          <a:latin typeface="+mn-lt"/>
                          <a:ea typeface="+mn-ea"/>
                          <a:cs typeface="+mn-cs"/>
                        </a:rPr>
                        <a:t>evaluate and document the refinement and resolution of personal visual responses throughout the Creative Practice</a:t>
                      </a:r>
                    </a:p>
                    <a:p>
                      <a:pPr marL="285750" lvl="0" indent="-285750">
                        <a:buFont typeface="Arial" panose="020B0604020202020204" pitchFamily="34" charset="0"/>
                        <a:buChar char="•"/>
                      </a:pPr>
                      <a:r>
                        <a:rPr lang="en-AU" sz="1400" kern="1200" dirty="0">
                          <a:solidFill>
                            <a:schemeClr val="dk1"/>
                          </a:solidFill>
                          <a:effectLst/>
                          <a:latin typeface="+mn-lt"/>
                          <a:ea typeface="+mn-ea"/>
                          <a:cs typeface="+mn-cs"/>
                        </a:rPr>
                        <a:t>methods used to </a:t>
                      </a:r>
                      <a:r>
                        <a:rPr lang="en-AU" sz="1400" b="1" kern="1200" dirty="0">
                          <a:solidFill>
                            <a:schemeClr val="accent6">
                              <a:lumMod val="50000"/>
                            </a:schemeClr>
                          </a:solidFill>
                          <a:effectLst/>
                          <a:latin typeface="+mn-lt"/>
                          <a:ea typeface="+mn-ea"/>
                          <a:cs typeface="+mn-cs"/>
                        </a:rPr>
                        <a:t>evaluate and document the refinement of materials, techniques and processes in selected art forms throughout the Creative Practice</a:t>
                      </a:r>
                    </a:p>
                    <a:p>
                      <a:pPr marL="285750" lvl="0" indent="-285750">
                        <a:buFont typeface="Arial" panose="020B0604020202020204" pitchFamily="34" charset="0"/>
                        <a:buChar char="•"/>
                      </a:pPr>
                      <a:r>
                        <a:rPr lang="en-AU" sz="1400" kern="1200" dirty="0">
                          <a:solidFill>
                            <a:schemeClr val="dk1"/>
                          </a:solidFill>
                          <a:effectLst/>
                          <a:latin typeface="+mn-lt"/>
                          <a:ea typeface="+mn-ea"/>
                          <a:cs typeface="+mn-cs"/>
                        </a:rPr>
                        <a:t>methods used to </a:t>
                      </a:r>
                      <a:r>
                        <a:rPr lang="en-AU" sz="1400" b="1" kern="1200" dirty="0">
                          <a:solidFill>
                            <a:schemeClr val="accent6">
                              <a:lumMod val="50000"/>
                            </a:schemeClr>
                          </a:solidFill>
                          <a:effectLst/>
                          <a:latin typeface="+mn-lt"/>
                          <a:ea typeface="+mn-ea"/>
                          <a:cs typeface="+mn-cs"/>
                        </a:rPr>
                        <a:t>evaluate and document the refinement and resolution of visual language in personal responses</a:t>
                      </a:r>
                    </a:p>
                    <a:p>
                      <a:pPr marL="285750" lvl="0" indent="-285750">
                        <a:buFont typeface="Arial" panose="020B0604020202020204" pitchFamily="34" charset="0"/>
                        <a:buChar char="•"/>
                      </a:pPr>
                      <a:r>
                        <a:rPr lang="en-AU" sz="1400" kern="1200" dirty="0">
                          <a:solidFill>
                            <a:schemeClr val="dk1"/>
                          </a:solidFill>
                          <a:effectLst/>
                          <a:latin typeface="+mn-lt"/>
                          <a:ea typeface="+mn-ea"/>
                          <a:cs typeface="+mn-cs"/>
                        </a:rPr>
                        <a:t>the selection of the </a:t>
                      </a:r>
                      <a:r>
                        <a:rPr lang="en-AU" sz="1400" b="1" kern="1200" dirty="0">
                          <a:solidFill>
                            <a:schemeClr val="accent6">
                              <a:lumMod val="50000"/>
                            </a:schemeClr>
                          </a:solidFill>
                          <a:effectLst/>
                          <a:latin typeface="+mn-lt"/>
                          <a:ea typeface="+mn-ea"/>
                          <a:cs typeface="+mn-cs"/>
                        </a:rPr>
                        <a:t>appropriate Interpretive Lenses </a:t>
                      </a:r>
                      <a:r>
                        <a:rPr lang="en-AU" sz="1400" kern="1200" dirty="0">
                          <a:solidFill>
                            <a:schemeClr val="dk1"/>
                          </a:solidFill>
                          <a:effectLst/>
                          <a:latin typeface="+mn-lt"/>
                          <a:ea typeface="+mn-ea"/>
                          <a:cs typeface="+mn-cs"/>
                        </a:rPr>
                        <a:t>throughout the Creative Practice</a:t>
                      </a:r>
                    </a:p>
                    <a:p>
                      <a:pPr marL="285750" lvl="0" indent="-285750">
                        <a:buFont typeface="Arial" panose="020B0604020202020204" pitchFamily="34" charset="0"/>
                        <a:buChar char="•"/>
                      </a:pPr>
                      <a:r>
                        <a:rPr lang="en-AU" sz="1400" kern="1200" dirty="0">
                          <a:solidFill>
                            <a:schemeClr val="dk1"/>
                          </a:solidFill>
                          <a:effectLst/>
                          <a:latin typeface="+mn-lt"/>
                          <a:ea typeface="+mn-ea"/>
                          <a:cs typeface="+mn-cs"/>
                        </a:rPr>
                        <a:t>methods used to </a:t>
                      </a:r>
                      <a:r>
                        <a:rPr lang="en-AU" sz="1400" b="1" kern="1200" dirty="0">
                          <a:solidFill>
                            <a:schemeClr val="accent6">
                              <a:lumMod val="50000"/>
                            </a:schemeClr>
                          </a:solidFill>
                          <a:effectLst/>
                          <a:latin typeface="+mn-lt"/>
                          <a:ea typeface="+mn-ea"/>
                          <a:cs typeface="+mn-cs"/>
                        </a:rPr>
                        <a:t>present and critique </a:t>
                      </a:r>
                      <a:r>
                        <a:rPr lang="en-AU" sz="1400" kern="1200" dirty="0">
                          <a:solidFill>
                            <a:schemeClr val="dk1"/>
                          </a:solidFill>
                          <a:effectLst/>
                          <a:latin typeface="+mn-lt"/>
                          <a:ea typeface="+mn-ea"/>
                          <a:cs typeface="+mn-cs"/>
                        </a:rPr>
                        <a:t>the use of the Creative Practice</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feedback and reflection used to refine and resolve a Body of Work</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art terminology used in critical reflection</a:t>
                      </a:r>
                    </a:p>
                    <a:p>
                      <a:pPr marL="0" lvl="0" indent="0" hangingPunct="0">
                        <a:spcBef>
                          <a:spcPts val="600"/>
                        </a:spcBef>
                        <a:spcAft>
                          <a:spcPts val="600"/>
                        </a:spcAft>
                        <a:buFont typeface="Arial" panose="020B0604020202020204" pitchFamily="34" charset="0"/>
                        <a:buNone/>
                      </a:pPr>
                      <a:endParaRPr lang="en-AU" sz="1200" kern="1200" dirty="0">
                        <a:solidFill>
                          <a:schemeClr val="dk1"/>
                        </a:solidFill>
                        <a:effectLst/>
                        <a:latin typeface="+mn-lt"/>
                        <a:ea typeface="+mn-ea"/>
                        <a:cs typeface="+mn-cs"/>
                      </a:endParaRPr>
                    </a:p>
                  </a:txBody>
                  <a:tcPr/>
                </a:tc>
                <a:extLst>
                  <a:ext uri="{0D108BD9-81ED-4DB2-BD59-A6C34878D82A}">
                    <a16:rowId xmlns:a16="http://schemas.microsoft.com/office/drawing/2014/main" val="3428961597"/>
                  </a:ext>
                </a:extLst>
              </a:tr>
            </a:tbl>
          </a:graphicData>
        </a:graphic>
      </p:graphicFrame>
    </p:spTree>
    <p:extLst>
      <p:ext uri="{BB962C8B-B14F-4D97-AF65-F5344CB8AC3E}">
        <p14:creationId xmlns:p14="http://schemas.microsoft.com/office/powerpoint/2010/main" val="6066984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BE1CA6-43F1-4D9F-937C-95895BFF2508}"/>
              </a:ext>
            </a:extLst>
          </p:cNvPr>
          <p:cNvGraphicFramePr>
            <a:graphicFrameLocks noGrp="1"/>
          </p:cNvGraphicFramePr>
          <p:nvPr>
            <p:ph idx="1"/>
            <p:extLst>
              <p:ext uri="{D42A27DB-BD31-4B8C-83A1-F6EECF244321}">
                <p14:modId xmlns:p14="http://schemas.microsoft.com/office/powerpoint/2010/main" val="4045285340"/>
              </p:ext>
            </p:extLst>
          </p:nvPr>
        </p:nvGraphicFramePr>
        <p:xfrm>
          <a:off x="341325" y="28052"/>
          <a:ext cx="8461349" cy="4443788"/>
        </p:xfrm>
        <a:graphic>
          <a:graphicData uri="http://schemas.openxmlformats.org/drawingml/2006/table">
            <a:tbl>
              <a:tblPr firstRow="1" bandRow="1">
                <a:tableStyleId>{21E4AEA4-8DFA-4A89-87EB-49C32662AFE0}</a:tableStyleId>
              </a:tblPr>
              <a:tblGrid>
                <a:gridCol w="1713485">
                  <a:extLst>
                    <a:ext uri="{9D8B030D-6E8A-4147-A177-3AD203B41FA5}">
                      <a16:colId xmlns:a16="http://schemas.microsoft.com/office/drawing/2014/main" val="2422161473"/>
                    </a:ext>
                  </a:extLst>
                </a:gridCol>
                <a:gridCol w="6747864">
                  <a:extLst>
                    <a:ext uri="{9D8B030D-6E8A-4147-A177-3AD203B41FA5}">
                      <a16:colId xmlns:a16="http://schemas.microsoft.com/office/drawing/2014/main" val="2017662329"/>
                    </a:ext>
                  </a:extLst>
                </a:gridCol>
              </a:tblGrid>
              <a:tr h="61187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700" dirty="0">
                          <a:solidFill>
                            <a:schemeClr val="accent3"/>
                          </a:solidFill>
                        </a:rPr>
                        <a:t>Unit 4 Area of Study 1: Documentation and critique of the Creative Practice</a:t>
                      </a:r>
                      <a:endParaRPr lang="en-AU" sz="1700" b="1" i="0" kern="1200" dirty="0">
                        <a:solidFill>
                          <a:schemeClr val="bg1"/>
                        </a:solidFill>
                        <a:effectLst/>
                        <a:latin typeface="+mn-lt"/>
                        <a:ea typeface="+mn-ea"/>
                        <a:cs typeface="+mn-cs"/>
                      </a:endParaRPr>
                    </a:p>
                  </a:txBody>
                  <a:tcPr marL="88791" marR="88791" marT="44395" marB="44395"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200" dirty="0">
                        <a:solidFill>
                          <a:schemeClr val="bg1"/>
                        </a:solidFill>
                        <a:effectLst/>
                        <a:latin typeface="+mn-lt"/>
                        <a:ea typeface="+mn-ea"/>
                        <a:cs typeface="+mn-cs"/>
                      </a:endParaRPr>
                    </a:p>
                  </a:txBody>
                  <a:tcPr/>
                </a:tc>
                <a:extLst>
                  <a:ext uri="{0D108BD9-81ED-4DB2-BD59-A6C34878D82A}">
                    <a16:rowId xmlns:a16="http://schemas.microsoft.com/office/drawing/2014/main" val="3084720532"/>
                  </a:ext>
                </a:extLst>
              </a:tr>
              <a:tr h="786568">
                <a:tc>
                  <a:txBody>
                    <a:bodyPr/>
                    <a:lstStyle/>
                    <a:p>
                      <a:r>
                        <a:rPr lang="en-AU" sz="1700" b="1" dirty="0"/>
                        <a:t>Outcome 1</a:t>
                      </a:r>
                    </a:p>
                  </a:txBody>
                  <a:tcPr marL="88791" marR="88791" marT="44395" marB="44395"/>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AU" sz="1400" kern="1200" dirty="0">
                          <a:solidFill>
                            <a:schemeClr val="dk1"/>
                          </a:solidFill>
                          <a:effectLst/>
                          <a:latin typeface="+mn-lt"/>
                          <a:ea typeface="+mn-ea"/>
                          <a:cs typeface="+mn-cs"/>
                        </a:rPr>
                        <a:t>On completion of this unit the student should be able to document </a:t>
                      </a:r>
                      <a:r>
                        <a:rPr lang="en-AU" sz="1400" strike="noStrike" kern="1200" dirty="0">
                          <a:solidFill>
                            <a:schemeClr val="tx1"/>
                          </a:solidFill>
                          <a:effectLst/>
                          <a:latin typeface="+mn-lt"/>
                          <a:ea typeface="+mn-ea"/>
                          <a:cs typeface="+mn-cs"/>
                        </a:rPr>
                        <a:t>the use of the </a:t>
                      </a:r>
                      <a:r>
                        <a:rPr lang="en-AU" sz="1400" strike="noStrike" kern="1200" dirty="0">
                          <a:solidFill>
                            <a:schemeClr val="dk1"/>
                          </a:solidFill>
                          <a:effectLst/>
                          <a:latin typeface="+mn-lt"/>
                          <a:ea typeface="+mn-ea"/>
                          <a:cs typeface="+mn-cs"/>
                        </a:rPr>
                        <a:t>Creative Practice and present a critique to inform the refinement and resolution of a </a:t>
                      </a:r>
                      <a:r>
                        <a:rPr lang="en-AU" sz="1400" kern="1200" dirty="0">
                          <a:solidFill>
                            <a:schemeClr val="dk1"/>
                          </a:solidFill>
                          <a:effectLst/>
                          <a:latin typeface="+mn-lt"/>
                          <a:ea typeface="+mn-ea"/>
                          <a:cs typeface="+mn-cs"/>
                        </a:rPr>
                        <a:t>Body of Work.</a:t>
                      </a:r>
                    </a:p>
                  </a:txBody>
                  <a:tcPr marL="88791" marR="88791" marT="44395" marB="44395"/>
                </a:tc>
                <a:extLst>
                  <a:ext uri="{0D108BD9-81ED-4DB2-BD59-A6C34878D82A}">
                    <a16:rowId xmlns:a16="http://schemas.microsoft.com/office/drawing/2014/main" val="1577447254"/>
                  </a:ext>
                </a:extLst>
              </a:tr>
              <a:tr h="2959700">
                <a:tc>
                  <a:txBody>
                    <a:bodyPr/>
                    <a:lstStyle/>
                    <a:p>
                      <a:r>
                        <a:rPr lang="en-AU" sz="1700" b="1" dirty="0"/>
                        <a:t>Key Skills</a:t>
                      </a:r>
                    </a:p>
                  </a:txBody>
                  <a:tcPr marL="88791" marR="88791" marT="44395" marB="44395"/>
                </a:tc>
                <a:tc>
                  <a:txBody>
                    <a:bodyPr/>
                    <a:lstStyle/>
                    <a:p>
                      <a:pPr marL="285750" lvl="0" indent="-285750">
                        <a:buFont typeface="Arial" panose="020B0604020202020204" pitchFamily="34" charset="0"/>
                        <a:buChar char="•"/>
                      </a:pPr>
                      <a:r>
                        <a:rPr lang="en-AU" sz="1200" b="1" kern="1200" dirty="0">
                          <a:solidFill>
                            <a:schemeClr val="accent6">
                              <a:lumMod val="50000"/>
                            </a:schemeClr>
                          </a:solidFill>
                          <a:effectLst/>
                          <a:latin typeface="+mn-lt"/>
                          <a:ea typeface="+mn-ea"/>
                          <a:cs typeface="+mn-cs"/>
                        </a:rPr>
                        <a:t>evaluate and document </a:t>
                      </a:r>
                      <a:r>
                        <a:rPr lang="en-AU" sz="1200" kern="1200" dirty="0">
                          <a:solidFill>
                            <a:schemeClr val="dk1"/>
                          </a:solidFill>
                          <a:effectLst/>
                          <a:latin typeface="+mn-lt"/>
                          <a:ea typeface="+mn-ea"/>
                          <a:cs typeface="+mn-cs"/>
                        </a:rPr>
                        <a:t>the refinement and resolution of personal responses throughout the </a:t>
                      </a:r>
                      <a:r>
                        <a:rPr lang="en-AU" sz="1400" kern="1200" dirty="0">
                          <a:solidFill>
                            <a:schemeClr val="dk1"/>
                          </a:solidFill>
                          <a:effectLst/>
                          <a:latin typeface="+mn-lt"/>
                          <a:ea typeface="+mn-ea"/>
                          <a:cs typeface="+mn-cs"/>
                        </a:rPr>
                        <a:t>Creative Practice</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evaluate and document </a:t>
                      </a:r>
                      <a:r>
                        <a:rPr lang="en-AU" sz="1400" kern="1200" dirty="0">
                          <a:solidFill>
                            <a:schemeClr val="dk1"/>
                          </a:solidFill>
                          <a:effectLst/>
                          <a:latin typeface="+mn-lt"/>
                          <a:ea typeface="+mn-ea"/>
                          <a:cs typeface="+mn-cs"/>
                        </a:rPr>
                        <a:t>the use of the Creative Practice to refine materials, techniques and processes in selected art forms to resolve a Body of Work</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document the refinement and effective resolution </a:t>
                      </a:r>
                      <a:r>
                        <a:rPr lang="en-AU" sz="1400" kern="1200" dirty="0">
                          <a:solidFill>
                            <a:schemeClr val="dk1"/>
                          </a:solidFill>
                          <a:effectLst/>
                          <a:latin typeface="+mn-lt"/>
                          <a:ea typeface="+mn-ea"/>
                          <a:cs typeface="+mn-cs"/>
                        </a:rPr>
                        <a:t>of visual language to communicate ideas in personal responses</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select and apply </a:t>
                      </a:r>
                      <a:r>
                        <a:rPr lang="en-AU" sz="1400" kern="1200" dirty="0">
                          <a:solidFill>
                            <a:schemeClr val="dk1"/>
                          </a:solidFill>
                          <a:effectLst/>
                          <a:latin typeface="+mn-lt"/>
                          <a:ea typeface="+mn-ea"/>
                          <a:cs typeface="+mn-cs"/>
                        </a:rPr>
                        <a:t>the appropriate Interpretive Lenses </a:t>
                      </a:r>
                      <a:r>
                        <a:rPr lang="en-AU" sz="1400" b="1" kern="1200" dirty="0">
                          <a:solidFill>
                            <a:schemeClr val="accent6">
                              <a:lumMod val="50000"/>
                            </a:schemeClr>
                          </a:solidFill>
                          <a:effectLst/>
                          <a:latin typeface="+mn-lt"/>
                          <a:ea typeface="+mn-ea"/>
                          <a:cs typeface="+mn-cs"/>
                        </a:rPr>
                        <a:t>to document </a:t>
                      </a:r>
                      <a:r>
                        <a:rPr lang="en-AU" sz="1400" kern="1200" dirty="0">
                          <a:solidFill>
                            <a:schemeClr val="dk1"/>
                          </a:solidFill>
                          <a:effectLst/>
                          <a:latin typeface="+mn-lt"/>
                          <a:ea typeface="+mn-ea"/>
                          <a:cs typeface="+mn-cs"/>
                        </a:rPr>
                        <a:t>the use of the Creative Practice</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present a critique </a:t>
                      </a:r>
                      <a:r>
                        <a:rPr lang="en-AU" sz="1400" kern="1200" dirty="0">
                          <a:solidFill>
                            <a:schemeClr val="dk1"/>
                          </a:solidFill>
                          <a:effectLst/>
                          <a:latin typeface="+mn-lt"/>
                          <a:ea typeface="+mn-ea"/>
                          <a:cs typeface="+mn-cs"/>
                        </a:rPr>
                        <a:t>of the use of the Creative Practice</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use feedback and reflection to resolve </a:t>
                      </a:r>
                      <a:r>
                        <a:rPr lang="en-AU" sz="1400" kern="1200" dirty="0">
                          <a:solidFill>
                            <a:schemeClr val="dk1"/>
                          </a:solidFill>
                          <a:effectLst/>
                          <a:latin typeface="+mn-lt"/>
                          <a:ea typeface="+mn-ea"/>
                          <a:cs typeface="+mn-cs"/>
                        </a:rPr>
                        <a:t>a Body of Work</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document, annotate and evaluate </a:t>
                      </a:r>
                      <a:r>
                        <a:rPr lang="en-AU" sz="1400" kern="1200" dirty="0">
                          <a:solidFill>
                            <a:schemeClr val="dk1"/>
                          </a:solidFill>
                          <a:effectLst/>
                          <a:latin typeface="+mn-lt"/>
                          <a:ea typeface="+mn-ea"/>
                          <a:cs typeface="+mn-cs"/>
                        </a:rPr>
                        <a:t>the refinement and resolution of the Body of Work, using appropriate written and visual material</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apply art terminology in critically reflective annotations </a:t>
                      </a:r>
                      <a:r>
                        <a:rPr lang="en-AU" sz="1400" kern="1200" dirty="0">
                          <a:solidFill>
                            <a:schemeClr val="dk1"/>
                          </a:solidFill>
                          <a:effectLst/>
                          <a:latin typeface="+mn-lt"/>
                          <a:ea typeface="+mn-ea"/>
                          <a:cs typeface="+mn-cs"/>
                        </a:rPr>
                        <a:t>throughout the Creative Practice</a:t>
                      </a:r>
                    </a:p>
                  </a:txBody>
                  <a:tcPr marL="88791" marR="88791" marT="44395" marB="44395"/>
                </a:tc>
                <a:extLst>
                  <a:ext uri="{0D108BD9-81ED-4DB2-BD59-A6C34878D82A}">
                    <a16:rowId xmlns:a16="http://schemas.microsoft.com/office/drawing/2014/main" val="3428961597"/>
                  </a:ext>
                </a:extLst>
              </a:tr>
            </a:tbl>
          </a:graphicData>
        </a:graphic>
      </p:graphicFrame>
    </p:spTree>
    <p:extLst>
      <p:ext uri="{BB962C8B-B14F-4D97-AF65-F5344CB8AC3E}">
        <p14:creationId xmlns:p14="http://schemas.microsoft.com/office/powerpoint/2010/main" val="5422456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BE1CA6-43F1-4D9F-937C-95895BFF2508}"/>
              </a:ext>
            </a:extLst>
          </p:cNvPr>
          <p:cNvGraphicFramePr>
            <a:graphicFrameLocks noGrp="1"/>
          </p:cNvGraphicFramePr>
          <p:nvPr>
            <p:ph idx="1"/>
            <p:extLst>
              <p:ext uri="{D42A27DB-BD31-4B8C-83A1-F6EECF244321}">
                <p14:modId xmlns:p14="http://schemas.microsoft.com/office/powerpoint/2010/main" val="1474958706"/>
              </p:ext>
            </p:extLst>
          </p:nvPr>
        </p:nvGraphicFramePr>
        <p:xfrm>
          <a:off x="215106" y="869847"/>
          <a:ext cx="8713788" cy="3403805"/>
        </p:xfrm>
        <a:graphic>
          <a:graphicData uri="http://schemas.openxmlformats.org/drawingml/2006/table">
            <a:tbl>
              <a:tblPr firstRow="1" bandRow="1">
                <a:tableStyleId>{21E4AEA4-8DFA-4A89-87EB-49C32662AFE0}</a:tableStyleId>
              </a:tblPr>
              <a:tblGrid>
                <a:gridCol w="1764606">
                  <a:extLst>
                    <a:ext uri="{9D8B030D-6E8A-4147-A177-3AD203B41FA5}">
                      <a16:colId xmlns:a16="http://schemas.microsoft.com/office/drawing/2014/main" val="2422161473"/>
                    </a:ext>
                  </a:extLst>
                </a:gridCol>
                <a:gridCol w="6949182">
                  <a:extLst>
                    <a:ext uri="{9D8B030D-6E8A-4147-A177-3AD203B41FA5}">
                      <a16:colId xmlns:a16="http://schemas.microsoft.com/office/drawing/2014/main" val="2017662329"/>
                    </a:ext>
                  </a:extLst>
                </a:gridCol>
              </a:tblGrid>
              <a:tr h="63012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solidFill>
                            <a:schemeClr val="accent3"/>
                          </a:solidFill>
                        </a:rPr>
                        <a:t>Area of Study 1: Documentation and critique of the Creative Practice</a:t>
                      </a:r>
                      <a:endParaRPr lang="en-AU" sz="1800" b="1" i="0" kern="1200" dirty="0">
                        <a:solidFill>
                          <a:schemeClr val="bg1"/>
                        </a:solidFill>
                        <a:effectLst/>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200" dirty="0">
                        <a:solidFill>
                          <a:schemeClr val="bg1"/>
                        </a:solidFill>
                        <a:effectLst/>
                        <a:latin typeface="+mn-lt"/>
                        <a:ea typeface="+mn-ea"/>
                        <a:cs typeface="+mn-cs"/>
                      </a:endParaRPr>
                    </a:p>
                  </a:txBody>
                  <a:tcPr/>
                </a:tc>
                <a:extLst>
                  <a:ext uri="{0D108BD9-81ED-4DB2-BD59-A6C34878D82A}">
                    <a16:rowId xmlns:a16="http://schemas.microsoft.com/office/drawing/2014/main" val="3084720532"/>
                  </a:ext>
                </a:extLst>
              </a:tr>
              <a:tr h="2233810">
                <a:tc>
                  <a:txBody>
                    <a:bodyPr/>
                    <a:lstStyle/>
                    <a:p>
                      <a:r>
                        <a:rPr lang="en-AU" b="1" dirty="0"/>
                        <a:t>Learning structure</a:t>
                      </a:r>
                    </a:p>
                    <a:p>
                      <a:r>
                        <a:rPr lang="en-AU" b="1" dirty="0"/>
                        <a:t>ideas</a:t>
                      </a:r>
                    </a:p>
                  </a:txBody>
                  <a:tcPr/>
                </a:tc>
                <a:tc>
                  <a:txBody>
                    <a:bodyPr/>
                    <a:lstStyle/>
                    <a:p>
                      <a:pPr marL="171450" lvl="0" indent="-171450" hangingPunct="0">
                        <a:spcBef>
                          <a:spcPts val="600"/>
                        </a:spcBef>
                        <a:spcAft>
                          <a:spcPts val="600"/>
                        </a:spcAft>
                        <a:buFont typeface="Arial" panose="020B0604020202020204" pitchFamily="34" charset="0"/>
                        <a:buChar char="•"/>
                      </a:pPr>
                      <a:r>
                        <a:rPr lang="en-GB" sz="1200" kern="1200" dirty="0">
                          <a:solidFill>
                            <a:schemeClr val="dk1"/>
                          </a:solidFill>
                          <a:effectLst/>
                          <a:latin typeface="+mn-lt"/>
                          <a:ea typeface="+mn-ea"/>
                          <a:cs typeface="+mn-cs"/>
                        </a:rPr>
                        <a:t>Unit 4 Area of Study 1 and 2 are linked and students should consider the direction, resolution and refinement of their Body of Work using components of the Creative Practice to scaffold their inquiry. </a:t>
                      </a:r>
                      <a:endParaRPr lang="en-AU" sz="1200" kern="1200" dirty="0">
                        <a:solidFill>
                          <a:schemeClr val="dk1"/>
                        </a:solidFill>
                        <a:effectLst/>
                        <a:latin typeface="+mn-lt"/>
                        <a:ea typeface="+mn-ea"/>
                        <a:cs typeface="+mn-cs"/>
                      </a:endParaRPr>
                    </a:p>
                    <a:p>
                      <a:pPr marL="171450" lvl="0" indent="-171450" hangingPunct="0">
                        <a:spcBef>
                          <a:spcPts val="600"/>
                        </a:spcBef>
                        <a:spcAft>
                          <a:spcPts val="600"/>
                        </a:spcAft>
                        <a:buFont typeface="Arial" panose="020B0604020202020204" pitchFamily="34" charset="0"/>
                        <a:buChar char="•"/>
                      </a:pPr>
                      <a:r>
                        <a:rPr lang="en-GB" sz="1200" kern="1200" dirty="0">
                          <a:solidFill>
                            <a:schemeClr val="dk1"/>
                          </a:solidFill>
                          <a:effectLst/>
                          <a:latin typeface="+mn-lt"/>
                          <a:ea typeface="+mn-ea"/>
                          <a:cs typeface="+mn-cs"/>
                        </a:rPr>
                        <a:t>The Interpretive Lenses can be used to direct their inquiry and to research additional artists and artworks that will inform their practice. Students must consider the inclusion of additional artworks and artists, and how these will expand their ideas, their practice, and refine and resolve their Body of work. The students may use the questions from the Interpretive Lenses to evaluate their progress. The Interpretive Lenses can also structure the critique. </a:t>
                      </a:r>
                      <a:endParaRPr lang="en-AU" sz="1200" kern="1200" dirty="0">
                        <a:solidFill>
                          <a:schemeClr val="dk1"/>
                        </a:solidFill>
                        <a:effectLst/>
                        <a:latin typeface="+mn-lt"/>
                        <a:ea typeface="+mn-ea"/>
                        <a:cs typeface="+mn-cs"/>
                      </a:endParaRPr>
                    </a:p>
                    <a:p>
                      <a:pPr marL="171450" lvl="0" indent="-171450" hangingPunct="0">
                        <a:spcBef>
                          <a:spcPts val="600"/>
                        </a:spcBef>
                        <a:spcAft>
                          <a:spcPts val="600"/>
                        </a:spcAft>
                        <a:buFont typeface="Arial" panose="020B0604020202020204" pitchFamily="34" charset="0"/>
                        <a:buChar char="•"/>
                      </a:pPr>
                      <a:r>
                        <a:rPr lang="en-GB" sz="1200" kern="1200" dirty="0">
                          <a:solidFill>
                            <a:schemeClr val="dk1"/>
                          </a:solidFill>
                          <a:effectLst/>
                          <a:latin typeface="+mn-lt"/>
                          <a:ea typeface="+mn-ea"/>
                          <a:cs typeface="+mn-cs"/>
                        </a:rPr>
                        <a:t>Area of Study 1 is the opportunity for students to revisit their documentation and evaluation of their practice and how they are communicating ideas using visual language. They can consider how they will structure the documentation and evaluation leading up to the presentation of their Body of Work. A series of questions based on the Interpretive Lenses and components of the Creative Practice will assist them to document their practice</a:t>
                      </a:r>
                      <a:endParaRPr lang="en-AU" sz="1200" kern="1200" dirty="0">
                        <a:solidFill>
                          <a:schemeClr val="dk1"/>
                        </a:solidFill>
                        <a:effectLst/>
                        <a:latin typeface="+mn-lt"/>
                        <a:ea typeface="+mn-ea"/>
                        <a:cs typeface="+mn-cs"/>
                      </a:endParaRPr>
                    </a:p>
                  </a:txBody>
                  <a:tcPr/>
                </a:tc>
                <a:extLst>
                  <a:ext uri="{0D108BD9-81ED-4DB2-BD59-A6C34878D82A}">
                    <a16:rowId xmlns:a16="http://schemas.microsoft.com/office/drawing/2014/main" val="3428961597"/>
                  </a:ext>
                </a:extLst>
              </a:tr>
            </a:tbl>
          </a:graphicData>
        </a:graphic>
      </p:graphicFrame>
      <p:sp>
        <p:nvSpPr>
          <p:cNvPr id="3" name="TextBox 2">
            <a:extLst>
              <a:ext uri="{FF2B5EF4-FFF2-40B4-BE49-F238E27FC236}">
                <a16:creationId xmlns:a16="http://schemas.microsoft.com/office/drawing/2014/main" id="{83333A25-647C-40BC-9E15-3EC072FAABA4}"/>
              </a:ext>
            </a:extLst>
          </p:cNvPr>
          <p:cNvSpPr txBox="1"/>
          <p:nvPr/>
        </p:nvSpPr>
        <p:spPr>
          <a:xfrm>
            <a:off x="395536" y="339502"/>
            <a:ext cx="4572000" cy="400110"/>
          </a:xfrm>
          <a:prstGeom prst="rect">
            <a:avLst/>
          </a:prstGeom>
          <a:noFill/>
        </p:spPr>
        <p:txBody>
          <a:bodyPr wrap="square">
            <a:spAutoFit/>
          </a:bodyPr>
          <a:lstStyle/>
          <a:p>
            <a:r>
              <a:rPr lang="en-AU" sz="2000" b="1" dirty="0">
                <a:solidFill>
                  <a:schemeClr val="accent6"/>
                </a:solidFill>
                <a:latin typeface="+mn-lt"/>
              </a:rPr>
              <a:t>Art Creative Practice Unit 4</a:t>
            </a:r>
          </a:p>
        </p:txBody>
      </p:sp>
    </p:spTree>
    <p:extLst>
      <p:ext uri="{BB962C8B-B14F-4D97-AF65-F5344CB8AC3E}">
        <p14:creationId xmlns:p14="http://schemas.microsoft.com/office/powerpoint/2010/main" val="8619116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712968" cy="857250"/>
          </a:xfrm>
        </p:spPr>
        <p:txBody>
          <a:bodyPr/>
          <a:lstStyle/>
          <a:p>
            <a:r>
              <a:rPr lang="en-AU" dirty="0"/>
              <a:t>Acknowledgement</a:t>
            </a:r>
          </a:p>
        </p:txBody>
      </p:sp>
      <p:sp>
        <p:nvSpPr>
          <p:cNvPr id="3" name="Content Placeholder 2"/>
          <p:cNvSpPr>
            <a:spLocks noGrp="1"/>
          </p:cNvSpPr>
          <p:nvPr>
            <p:ph idx="1"/>
          </p:nvPr>
        </p:nvSpPr>
        <p:spPr>
          <a:xfrm>
            <a:off x="179512" y="1085850"/>
            <a:ext cx="8712968" cy="2971800"/>
          </a:xfrm>
        </p:spPr>
        <p:txBody>
          <a:bodyPr/>
          <a:lstStyle/>
          <a:p>
            <a:pPr marL="0" indent="0">
              <a:lnSpc>
                <a:spcPct val="120000"/>
              </a:lnSpc>
              <a:spcBef>
                <a:spcPts val="600"/>
              </a:spcBef>
              <a:buNone/>
            </a:pPr>
            <a:r>
              <a:rPr lang="en-US" sz="2000" b="0" dirty="0">
                <a:solidFill>
                  <a:srgbClr val="000000"/>
                </a:solidFill>
                <a:effectLst/>
                <a:latin typeface="Arial" panose="020B0604020202020204" pitchFamily="34" charset="0"/>
                <a:ea typeface="Arial" panose="020B0604020202020204" pitchFamily="34" charset="0"/>
              </a:rPr>
              <a:t>The </a:t>
            </a:r>
            <a:r>
              <a:rPr lang="en-AU" sz="2000" b="0" dirty="0">
                <a:solidFill>
                  <a:srgbClr val="000000"/>
                </a:solidFill>
                <a:effectLst/>
                <a:latin typeface="Arial" panose="020B0604020202020204" pitchFamily="34" charset="0"/>
                <a:ea typeface="Arial" panose="020B0604020202020204" pitchFamily="34" charset="0"/>
              </a:rPr>
              <a:t>Victorian Curriculum and Assessment Authority </a:t>
            </a:r>
            <a:r>
              <a:rPr lang="en-US" sz="2000" b="0" dirty="0">
                <a:solidFill>
                  <a:srgbClr val="000000"/>
                </a:solidFill>
                <a:effectLst/>
                <a:latin typeface="Arial" panose="020B0604020202020204" pitchFamily="34" charset="0"/>
                <a:ea typeface="Arial" panose="020B0604020202020204" pitchFamily="34" charset="0"/>
              </a:rPr>
              <a:t>proudly acknowledges and pays respect to Victoria’s Aboriginal and Torres Strait Islander communities and their rich and enduring cultures.</a:t>
            </a:r>
            <a:endParaRPr lang="en-AU" sz="2000" b="0" dirty="0">
              <a:solidFill>
                <a:srgbClr val="000000"/>
              </a:solidFill>
              <a:effectLst/>
              <a:latin typeface="Arial" panose="020B0604020202020204" pitchFamily="34" charset="0"/>
              <a:ea typeface="Arial" panose="020B0604020202020204" pitchFamily="34" charset="0"/>
            </a:endParaRPr>
          </a:p>
          <a:p>
            <a:pPr marL="0" indent="0">
              <a:lnSpc>
                <a:spcPct val="120000"/>
              </a:lnSpc>
              <a:spcBef>
                <a:spcPts val="600"/>
              </a:spcBef>
              <a:buNone/>
            </a:pPr>
            <a:r>
              <a:rPr lang="en-US" sz="2000" b="0" dirty="0">
                <a:solidFill>
                  <a:srgbClr val="000000"/>
                </a:solidFill>
                <a:effectLst/>
                <a:latin typeface="Arial" panose="020B0604020202020204" pitchFamily="34" charset="0"/>
                <a:ea typeface="Arial" panose="020B0604020202020204" pitchFamily="34" charset="0"/>
              </a:rPr>
              <a:t>We acknowledge Aboriginal and Torres Strait Islander people as Australia’s first peoples and as the Traditional Owners and custodians of the lands and waters on which we rely. We pay respect to Elders past and present of the lands where we conduct our work and </a:t>
            </a:r>
            <a:r>
              <a:rPr lang="en-US" sz="2000" b="0" dirty="0" err="1">
                <a:solidFill>
                  <a:srgbClr val="000000"/>
                </a:solidFill>
                <a:effectLst/>
                <a:latin typeface="Arial" panose="020B0604020202020204" pitchFamily="34" charset="0"/>
                <a:ea typeface="Arial" panose="020B0604020202020204" pitchFamily="34" charset="0"/>
              </a:rPr>
              <a:t>recognise</a:t>
            </a:r>
            <a:r>
              <a:rPr lang="en-US" sz="2000" b="0" dirty="0">
                <a:solidFill>
                  <a:srgbClr val="000000"/>
                </a:solidFill>
                <a:effectLst/>
                <a:latin typeface="Arial" panose="020B0604020202020204" pitchFamily="34" charset="0"/>
                <a:ea typeface="Arial" panose="020B0604020202020204" pitchFamily="34" charset="0"/>
              </a:rPr>
              <a:t> their ongoing contributions as the first educators on the land now known as Victoria. </a:t>
            </a:r>
            <a:endParaRPr lang="en-AU" sz="2000" b="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339482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6612112-9019-4A9C-AF50-517712CC37F2}"/>
              </a:ext>
            </a:extLst>
          </p:cNvPr>
          <p:cNvGraphicFramePr>
            <a:graphicFrameLocks/>
          </p:cNvGraphicFramePr>
          <p:nvPr>
            <p:extLst>
              <p:ext uri="{D42A27DB-BD31-4B8C-83A1-F6EECF244321}">
                <p14:modId xmlns:p14="http://schemas.microsoft.com/office/powerpoint/2010/main" val="3980322228"/>
              </p:ext>
            </p:extLst>
          </p:nvPr>
        </p:nvGraphicFramePr>
        <p:xfrm>
          <a:off x="215106" y="1059582"/>
          <a:ext cx="8713788" cy="3279080"/>
        </p:xfrm>
        <a:graphic>
          <a:graphicData uri="http://schemas.openxmlformats.org/drawingml/2006/table">
            <a:tbl>
              <a:tblPr firstRow="1" bandRow="1">
                <a:tableStyleId>{21E4AEA4-8DFA-4A89-87EB-49C32662AFE0}</a:tableStyleId>
              </a:tblPr>
              <a:tblGrid>
                <a:gridCol w="1764606">
                  <a:extLst>
                    <a:ext uri="{9D8B030D-6E8A-4147-A177-3AD203B41FA5}">
                      <a16:colId xmlns:a16="http://schemas.microsoft.com/office/drawing/2014/main" val="2422161473"/>
                    </a:ext>
                  </a:extLst>
                </a:gridCol>
                <a:gridCol w="6949182">
                  <a:extLst>
                    <a:ext uri="{9D8B030D-6E8A-4147-A177-3AD203B41FA5}">
                      <a16:colId xmlns:a16="http://schemas.microsoft.com/office/drawing/2014/main" val="2017662329"/>
                    </a:ext>
                  </a:extLst>
                </a:gridCol>
              </a:tblGrid>
              <a:tr h="58604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solidFill>
                            <a:schemeClr val="accent3"/>
                          </a:solidFill>
                        </a:rPr>
                        <a:t>Area of Study 1: Documentation and critique of the Creative Practice</a:t>
                      </a:r>
                      <a:endParaRPr lang="en-AU" sz="1800" b="1" i="0" kern="1200" dirty="0">
                        <a:solidFill>
                          <a:schemeClr val="bg1"/>
                        </a:solidFill>
                        <a:effectLst/>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200" dirty="0">
                        <a:solidFill>
                          <a:schemeClr val="bg1"/>
                        </a:solidFill>
                        <a:effectLst/>
                        <a:latin typeface="+mn-lt"/>
                        <a:ea typeface="+mn-ea"/>
                        <a:cs typeface="+mn-cs"/>
                      </a:endParaRPr>
                    </a:p>
                  </a:txBody>
                  <a:tcPr/>
                </a:tc>
                <a:extLst>
                  <a:ext uri="{0D108BD9-81ED-4DB2-BD59-A6C34878D82A}">
                    <a16:rowId xmlns:a16="http://schemas.microsoft.com/office/drawing/2014/main" val="3084720532"/>
                  </a:ext>
                </a:extLst>
              </a:tr>
              <a:tr h="2693036">
                <a:tc>
                  <a:txBody>
                    <a:bodyPr/>
                    <a:lstStyle/>
                    <a:p>
                      <a:r>
                        <a:rPr lang="en-AU" b="1" dirty="0"/>
                        <a:t>Learning structure</a:t>
                      </a:r>
                    </a:p>
                  </a:txBody>
                  <a:tcPr/>
                </a:tc>
                <a:tc>
                  <a:txBody>
                    <a:bodyPr/>
                    <a:lstStyle/>
                    <a:p>
                      <a:pPr marL="171450" lvl="0" indent="-171450" hangingPunct="0">
                        <a:spcBef>
                          <a:spcPts val="600"/>
                        </a:spcBef>
                        <a:spcAft>
                          <a:spcPts val="600"/>
                        </a:spcAft>
                        <a:buFont typeface="Arial" panose="020B0604020202020204" pitchFamily="34" charset="0"/>
                        <a:buChar char="•"/>
                      </a:pPr>
                      <a:r>
                        <a:rPr lang="en-GB" sz="1200" kern="1200" dirty="0">
                          <a:solidFill>
                            <a:schemeClr val="dk1"/>
                          </a:solidFill>
                          <a:effectLst/>
                          <a:latin typeface="+mn-lt"/>
                          <a:ea typeface="+mn-ea"/>
                          <a:cs typeface="+mn-cs"/>
                        </a:rPr>
                        <a:t>The critique is an integral component of Area of Study 1 and students will need to prepare their critique, so they have the opportunity to further refine and resolve their Body of Work. </a:t>
                      </a:r>
                    </a:p>
                    <a:p>
                      <a:pPr marL="171450" lvl="0" indent="-171450" hangingPunct="0">
                        <a:spcBef>
                          <a:spcPts val="600"/>
                        </a:spcBef>
                        <a:spcAft>
                          <a:spcPts val="600"/>
                        </a:spcAft>
                        <a:buFont typeface="Arial" panose="020B0604020202020204" pitchFamily="34" charset="0"/>
                        <a:buChar char="•"/>
                      </a:pPr>
                      <a:r>
                        <a:rPr lang="en-GB" sz="1200" kern="1200" dirty="0">
                          <a:solidFill>
                            <a:schemeClr val="dk1"/>
                          </a:solidFill>
                          <a:effectLst/>
                          <a:latin typeface="+mn-lt"/>
                          <a:ea typeface="+mn-ea"/>
                          <a:cs typeface="+mn-cs"/>
                        </a:rPr>
                        <a:t>As part of the process of refinement and resolution, students need to consider how they will respond to the feedback they receive from their critique and how it will assist in communicating their ideas leading up to the presentation of their Body of Work. </a:t>
                      </a:r>
                    </a:p>
                    <a:p>
                      <a:pPr marL="171450" lvl="0" indent="-171450" hangingPunct="0">
                        <a:spcBef>
                          <a:spcPts val="600"/>
                        </a:spcBef>
                        <a:spcAft>
                          <a:spcPts val="600"/>
                        </a:spcAft>
                        <a:buFont typeface="Arial" panose="020B0604020202020204" pitchFamily="34" charset="0"/>
                        <a:buChar char="•"/>
                      </a:pPr>
                      <a:r>
                        <a:rPr lang="en-GB" sz="1200" kern="1200" dirty="0">
                          <a:solidFill>
                            <a:schemeClr val="dk1"/>
                          </a:solidFill>
                          <a:effectLst/>
                          <a:latin typeface="+mn-lt"/>
                          <a:ea typeface="+mn-ea"/>
                          <a:cs typeface="+mn-cs"/>
                        </a:rPr>
                        <a:t>Students should consider how they will demonstrate their responses to the feedback from the critique and the further refinements they make to their Body of Work. </a:t>
                      </a:r>
                      <a:endParaRPr lang="en-AU" sz="1200" kern="1200" dirty="0">
                        <a:solidFill>
                          <a:schemeClr val="dk1"/>
                        </a:solidFill>
                        <a:effectLst/>
                        <a:latin typeface="+mn-lt"/>
                        <a:ea typeface="+mn-ea"/>
                        <a:cs typeface="+mn-cs"/>
                      </a:endParaRPr>
                    </a:p>
                    <a:p>
                      <a:pPr marL="171450" indent="-171450">
                        <a:spcBef>
                          <a:spcPts val="600"/>
                        </a:spcBef>
                        <a:spcAft>
                          <a:spcPts val="600"/>
                        </a:spcAft>
                        <a:buFont typeface="Arial" panose="020B0604020202020204" pitchFamily="34" charset="0"/>
                        <a:buChar char="•"/>
                      </a:pPr>
                      <a:r>
                        <a:rPr lang="en-AU" sz="1200" kern="1200" dirty="0">
                          <a:solidFill>
                            <a:schemeClr val="dk1"/>
                          </a:solidFill>
                          <a:effectLst/>
                          <a:latin typeface="+mn-lt"/>
                          <a:ea typeface="+mn-ea"/>
                          <a:cs typeface="+mn-cs"/>
                        </a:rPr>
                        <a:t>Throughout Unit 4 students must demonstrate critical and reflective annotations in their work. Components of the Creative Practice and the questions from the Interpretive Lenses can be used to structure questions that will assist the students with to critically analyse their practice and artworks as well as the practices and artworks of others. </a:t>
                      </a:r>
                      <a:endParaRPr lang="en-AU" sz="1100" b="0" i="0" kern="1200" dirty="0">
                        <a:solidFill>
                          <a:schemeClr val="dk1"/>
                        </a:solidFill>
                        <a:effectLst/>
                        <a:latin typeface="+mn-lt"/>
                        <a:ea typeface="+mn-ea"/>
                        <a:cs typeface="+mn-cs"/>
                      </a:endParaRPr>
                    </a:p>
                  </a:txBody>
                  <a:tcPr/>
                </a:tc>
                <a:extLst>
                  <a:ext uri="{0D108BD9-81ED-4DB2-BD59-A6C34878D82A}">
                    <a16:rowId xmlns:a16="http://schemas.microsoft.com/office/drawing/2014/main" val="3428961597"/>
                  </a:ext>
                </a:extLst>
              </a:tr>
            </a:tbl>
          </a:graphicData>
        </a:graphic>
      </p:graphicFrame>
      <p:sp>
        <p:nvSpPr>
          <p:cNvPr id="3" name="TextBox 2">
            <a:extLst>
              <a:ext uri="{FF2B5EF4-FFF2-40B4-BE49-F238E27FC236}">
                <a16:creationId xmlns:a16="http://schemas.microsoft.com/office/drawing/2014/main" id="{EDC2BE2C-C0B3-4AD9-8B3B-825DE03D807D}"/>
              </a:ext>
            </a:extLst>
          </p:cNvPr>
          <p:cNvSpPr txBox="1"/>
          <p:nvPr/>
        </p:nvSpPr>
        <p:spPr>
          <a:xfrm>
            <a:off x="215106" y="404728"/>
            <a:ext cx="4572000" cy="400110"/>
          </a:xfrm>
          <a:prstGeom prst="rect">
            <a:avLst/>
          </a:prstGeom>
          <a:noFill/>
        </p:spPr>
        <p:txBody>
          <a:bodyPr wrap="square">
            <a:spAutoFit/>
          </a:bodyPr>
          <a:lstStyle/>
          <a:p>
            <a:r>
              <a:rPr lang="en-AU" sz="2000" b="1" dirty="0">
                <a:solidFill>
                  <a:schemeClr val="accent6"/>
                </a:solidFill>
                <a:latin typeface="+mn-lt"/>
              </a:rPr>
              <a:t>Art Creative Practice Unit 4</a:t>
            </a:r>
          </a:p>
        </p:txBody>
      </p:sp>
    </p:spTree>
    <p:extLst>
      <p:ext uri="{BB962C8B-B14F-4D97-AF65-F5344CB8AC3E}">
        <p14:creationId xmlns:p14="http://schemas.microsoft.com/office/powerpoint/2010/main" val="21270316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68F5-C721-C2FE-16A9-3517490E4B40}"/>
              </a:ext>
            </a:extLst>
          </p:cNvPr>
          <p:cNvSpPr>
            <a:spLocks noGrp="1"/>
          </p:cNvSpPr>
          <p:nvPr>
            <p:ph type="title"/>
          </p:nvPr>
        </p:nvSpPr>
        <p:spPr>
          <a:xfrm>
            <a:off x="105867" y="123478"/>
            <a:ext cx="8712968" cy="857250"/>
          </a:xfrm>
        </p:spPr>
        <p:txBody>
          <a:bodyPr/>
          <a:lstStyle/>
          <a:p>
            <a:r>
              <a:rPr lang="en-AU" dirty="0"/>
              <a:t>Student sample</a:t>
            </a:r>
            <a:br>
              <a:rPr lang="en-AU" dirty="0"/>
            </a:br>
            <a:r>
              <a:rPr lang="en-AU" sz="2400" dirty="0"/>
              <a:t>Feedback and reflection </a:t>
            </a:r>
          </a:p>
        </p:txBody>
      </p:sp>
      <p:pic>
        <p:nvPicPr>
          <p:cNvPr id="5" name="Picture 4">
            <a:extLst>
              <a:ext uri="{FF2B5EF4-FFF2-40B4-BE49-F238E27FC236}">
                <a16:creationId xmlns:a16="http://schemas.microsoft.com/office/drawing/2014/main" id="{62BFD942-EA5F-20EC-3C78-51E24B6252BF}"/>
              </a:ext>
            </a:extLst>
          </p:cNvPr>
          <p:cNvPicPr>
            <a:picLocks noChangeAspect="1"/>
          </p:cNvPicPr>
          <p:nvPr/>
        </p:nvPicPr>
        <p:blipFill>
          <a:blip r:embed="rId3"/>
          <a:stretch>
            <a:fillRect/>
          </a:stretch>
        </p:blipFill>
        <p:spPr>
          <a:xfrm>
            <a:off x="323528" y="1085678"/>
            <a:ext cx="2492657" cy="3223618"/>
          </a:xfrm>
          <a:prstGeom prst="rect">
            <a:avLst/>
          </a:prstGeom>
        </p:spPr>
      </p:pic>
      <p:pic>
        <p:nvPicPr>
          <p:cNvPr id="7" name="Picture 6">
            <a:extLst>
              <a:ext uri="{FF2B5EF4-FFF2-40B4-BE49-F238E27FC236}">
                <a16:creationId xmlns:a16="http://schemas.microsoft.com/office/drawing/2014/main" id="{7C6D295B-03DF-AD7B-FA0A-64AE658B197B}"/>
              </a:ext>
            </a:extLst>
          </p:cNvPr>
          <p:cNvPicPr>
            <a:picLocks noChangeAspect="1"/>
          </p:cNvPicPr>
          <p:nvPr/>
        </p:nvPicPr>
        <p:blipFill>
          <a:blip r:embed="rId4"/>
          <a:stretch>
            <a:fillRect/>
          </a:stretch>
        </p:blipFill>
        <p:spPr>
          <a:xfrm>
            <a:off x="3131840" y="1059582"/>
            <a:ext cx="2432920" cy="3223618"/>
          </a:xfrm>
          <a:prstGeom prst="rect">
            <a:avLst/>
          </a:prstGeom>
        </p:spPr>
      </p:pic>
      <p:pic>
        <p:nvPicPr>
          <p:cNvPr id="9" name="Picture 8">
            <a:extLst>
              <a:ext uri="{FF2B5EF4-FFF2-40B4-BE49-F238E27FC236}">
                <a16:creationId xmlns:a16="http://schemas.microsoft.com/office/drawing/2014/main" id="{2D2F4E3C-CDD8-DD48-4AC9-DE29E2285CD6}"/>
              </a:ext>
            </a:extLst>
          </p:cNvPr>
          <p:cNvPicPr>
            <a:picLocks noChangeAspect="1"/>
          </p:cNvPicPr>
          <p:nvPr/>
        </p:nvPicPr>
        <p:blipFill>
          <a:blip r:embed="rId5"/>
          <a:stretch>
            <a:fillRect/>
          </a:stretch>
        </p:blipFill>
        <p:spPr>
          <a:xfrm>
            <a:off x="5940152" y="1024816"/>
            <a:ext cx="2510817" cy="3223617"/>
          </a:xfrm>
          <a:prstGeom prst="rect">
            <a:avLst/>
          </a:prstGeom>
        </p:spPr>
      </p:pic>
      <p:sp>
        <p:nvSpPr>
          <p:cNvPr id="10" name="Text Box 2">
            <a:extLst>
              <a:ext uri="{FF2B5EF4-FFF2-40B4-BE49-F238E27FC236}">
                <a16:creationId xmlns:a16="http://schemas.microsoft.com/office/drawing/2014/main" id="{75AD464C-D558-9C19-E399-1F81E796A6EE}"/>
              </a:ext>
            </a:extLst>
          </p:cNvPr>
          <p:cNvSpPr txBox="1">
            <a:spLocks noChangeArrowheads="1"/>
          </p:cNvSpPr>
          <p:nvPr/>
        </p:nvSpPr>
        <p:spPr bwMode="auto">
          <a:xfrm>
            <a:off x="7899945" y="4309763"/>
            <a:ext cx="990600" cy="27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1400"/>
              </a:lnSpc>
              <a:spcBef>
                <a:spcPts val="600"/>
              </a:spcBef>
              <a:spcAft>
                <a:spcPts val="600"/>
              </a:spcAft>
            </a:pPr>
            <a:r>
              <a:rPr lang="en-US" sz="1000" dirty="0">
                <a:solidFill>
                  <a:srgbClr val="000000"/>
                </a:solidFill>
                <a:effectLst/>
                <a:latin typeface="Arial" panose="020B0604020202020204" pitchFamily="34" charset="0"/>
                <a:ea typeface="Arial" panose="020B0604020202020204" pitchFamily="34" charset="0"/>
              </a:rPr>
              <a:t>Lili Hodgson</a:t>
            </a:r>
            <a:endParaRPr lang="en-AU" sz="1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689137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5CDC-C8AA-FFCF-9FAE-9CAF99B83E6B}"/>
              </a:ext>
            </a:extLst>
          </p:cNvPr>
          <p:cNvSpPr>
            <a:spLocks noGrp="1"/>
          </p:cNvSpPr>
          <p:nvPr>
            <p:ph type="title"/>
          </p:nvPr>
        </p:nvSpPr>
        <p:spPr/>
        <p:txBody>
          <a:bodyPr/>
          <a:lstStyle/>
          <a:p>
            <a:r>
              <a:rPr lang="en-AU" dirty="0"/>
              <a:t>Student samples – development</a:t>
            </a:r>
          </a:p>
        </p:txBody>
      </p:sp>
      <p:pic>
        <p:nvPicPr>
          <p:cNvPr id="5" name="Picture 4">
            <a:extLst>
              <a:ext uri="{FF2B5EF4-FFF2-40B4-BE49-F238E27FC236}">
                <a16:creationId xmlns:a16="http://schemas.microsoft.com/office/drawing/2014/main" id="{335E2BF1-3C76-EECD-C57E-D26751AC45A9}"/>
              </a:ext>
            </a:extLst>
          </p:cNvPr>
          <p:cNvPicPr>
            <a:picLocks noChangeAspect="1"/>
          </p:cNvPicPr>
          <p:nvPr/>
        </p:nvPicPr>
        <p:blipFill>
          <a:blip r:embed="rId3"/>
          <a:stretch>
            <a:fillRect/>
          </a:stretch>
        </p:blipFill>
        <p:spPr>
          <a:xfrm>
            <a:off x="596024" y="1228708"/>
            <a:ext cx="2199008" cy="2866243"/>
          </a:xfrm>
          <a:prstGeom prst="rect">
            <a:avLst/>
          </a:prstGeom>
        </p:spPr>
      </p:pic>
      <p:pic>
        <p:nvPicPr>
          <p:cNvPr id="7" name="Picture 6">
            <a:extLst>
              <a:ext uri="{FF2B5EF4-FFF2-40B4-BE49-F238E27FC236}">
                <a16:creationId xmlns:a16="http://schemas.microsoft.com/office/drawing/2014/main" id="{592402FD-9FC5-CF9A-54B9-E6E1388C2A14}"/>
              </a:ext>
            </a:extLst>
          </p:cNvPr>
          <p:cNvPicPr>
            <a:picLocks noChangeAspect="1"/>
          </p:cNvPicPr>
          <p:nvPr/>
        </p:nvPicPr>
        <p:blipFill>
          <a:blip r:embed="rId4"/>
          <a:stretch>
            <a:fillRect/>
          </a:stretch>
        </p:blipFill>
        <p:spPr>
          <a:xfrm>
            <a:off x="3409463" y="1245579"/>
            <a:ext cx="2253066" cy="2866242"/>
          </a:xfrm>
          <a:prstGeom prst="rect">
            <a:avLst/>
          </a:prstGeom>
        </p:spPr>
      </p:pic>
      <p:pic>
        <p:nvPicPr>
          <p:cNvPr id="9" name="Picture 8">
            <a:extLst>
              <a:ext uri="{FF2B5EF4-FFF2-40B4-BE49-F238E27FC236}">
                <a16:creationId xmlns:a16="http://schemas.microsoft.com/office/drawing/2014/main" id="{72940004-3849-3F71-7B6E-649C75BDB165}"/>
              </a:ext>
            </a:extLst>
          </p:cNvPr>
          <p:cNvPicPr>
            <a:picLocks noChangeAspect="1"/>
          </p:cNvPicPr>
          <p:nvPr/>
        </p:nvPicPr>
        <p:blipFill>
          <a:blip r:embed="rId5"/>
          <a:stretch>
            <a:fillRect/>
          </a:stretch>
        </p:blipFill>
        <p:spPr>
          <a:xfrm>
            <a:off x="6300192" y="1268760"/>
            <a:ext cx="2253067" cy="2894763"/>
          </a:xfrm>
          <a:prstGeom prst="rect">
            <a:avLst/>
          </a:prstGeom>
        </p:spPr>
      </p:pic>
      <p:sp>
        <p:nvSpPr>
          <p:cNvPr id="10" name="Text Box 2">
            <a:extLst>
              <a:ext uri="{FF2B5EF4-FFF2-40B4-BE49-F238E27FC236}">
                <a16:creationId xmlns:a16="http://schemas.microsoft.com/office/drawing/2014/main" id="{D0E2CC92-8D20-9DB2-7DE6-27484BC1875C}"/>
              </a:ext>
            </a:extLst>
          </p:cNvPr>
          <p:cNvSpPr txBox="1">
            <a:spLocks noChangeArrowheads="1"/>
          </p:cNvSpPr>
          <p:nvPr/>
        </p:nvSpPr>
        <p:spPr bwMode="auto">
          <a:xfrm>
            <a:off x="7899945" y="4309763"/>
            <a:ext cx="990600" cy="27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1400"/>
              </a:lnSpc>
              <a:spcBef>
                <a:spcPts val="600"/>
              </a:spcBef>
              <a:spcAft>
                <a:spcPts val="600"/>
              </a:spcAft>
            </a:pPr>
            <a:r>
              <a:rPr lang="en-US" sz="1000" dirty="0">
                <a:solidFill>
                  <a:srgbClr val="000000"/>
                </a:solidFill>
                <a:effectLst/>
                <a:latin typeface="Arial" panose="020B0604020202020204" pitchFamily="34" charset="0"/>
                <a:ea typeface="Arial" panose="020B0604020202020204" pitchFamily="34" charset="0"/>
              </a:rPr>
              <a:t>Lili Hodgson</a:t>
            </a:r>
            <a:endParaRPr lang="en-AU" sz="1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8023825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33EC-5041-2F9E-F3ED-4C0862B3F5B8}"/>
              </a:ext>
            </a:extLst>
          </p:cNvPr>
          <p:cNvSpPr>
            <a:spLocks noGrp="1"/>
          </p:cNvSpPr>
          <p:nvPr>
            <p:ph type="title"/>
          </p:nvPr>
        </p:nvSpPr>
        <p:spPr>
          <a:xfrm>
            <a:off x="250664" y="258172"/>
            <a:ext cx="8712968" cy="857250"/>
          </a:xfrm>
        </p:spPr>
        <p:txBody>
          <a:bodyPr/>
          <a:lstStyle/>
          <a:p>
            <a:r>
              <a:rPr lang="en-AU" sz="2000" dirty="0"/>
              <a:t>Administrative information: Unit 4 Outcome 2</a:t>
            </a:r>
            <a:br>
              <a:rPr lang="en-AU" sz="2000" dirty="0"/>
            </a:br>
            <a:r>
              <a:rPr lang="en-AU" sz="3200" dirty="0"/>
              <a:t>Scope and Nature of task</a:t>
            </a:r>
          </a:p>
        </p:txBody>
      </p:sp>
      <p:sp>
        <p:nvSpPr>
          <p:cNvPr id="8" name="TextBox 7">
            <a:extLst>
              <a:ext uri="{FF2B5EF4-FFF2-40B4-BE49-F238E27FC236}">
                <a16:creationId xmlns:a16="http://schemas.microsoft.com/office/drawing/2014/main" id="{E75A3EB4-1442-585F-57C7-E6E38845B885}"/>
              </a:ext>
            </a:extLst>
          </p:cNvPr>
          <p:cNvSpPr txBox="1"/>
          <p:nvPr/>
        </p:nvSpPr>
        <p:spPr>
          <a:xfrm>
            <a:off x="6903409" y="1354697"/>
            <a:ext cx="1872208" cy="646331"/>
          </a:xfrm>
          <a:prstGeom prst="rect">
            <a:avLst/>
          </a:prstGeom>
          <a:solidFill>
            <a:schemeClr val="accent6">
              <a:lumMod val="20000"/>
              <a:lumOff val="80000"/>
            </a:schemeClr>
          </a:solidFill>
        </p:spPr>
        <p:txBody>
          <a:bodyPr wrap="square" rtlCol="0">
            <a:spAutoFit/>
          </a:bodyPr>
          <a:lstStyle/>
          <a:p>
            <a:r>
              <a:rPr lang="en-AU" sz="1800" dirty="0">
                <a:latin typeface="+mn-lt"/>
              </a:rPr>
              <a:t>Describes the task</a:t>
            </a:r>
          </a:p>
        </p:txBody>
      </p:sp>
      <p:sp>
        <p:nvSpPr>
          <p:cNvPr id="9" name="TextBox 8">
            <a:extLst>
              <a:ext uri="{FF2B5EF4-FFF2-40B4-BE49-F238E27FC236}">
                <a16:creationId xmlns:a16="http://schemas.microsoft.com/office/drawing/2014/main" id="{99B09519-C159-9AD5-A51E-55B4C87DE48B}"/>
              </a:ext>
            </a:extLst>
          </p:cNvPr>
          <p:cNvSpPr txBox="1"/>
          <p:nvPr/>
        </p:nvSpPr>
        <p:spPr>
          <a:xfrm>
            <a:off x="6804248" y="2643758"/>
            <a:ext cx="2016224" cy="1323439"/>
          </a:xfrm>
          <a:prstGeom prst="rect">
            <a:avLst/>
          </a:prstGeom>
          <a:solidFill>
            <a:schemeClr val="accent6">
              <a:lumMod val="20000"/>
              <a:lumOff val="80000"/>
            </a:schemeClr>
          </a:solidFill>
        </p:spPr>
        <p:txBody>
          <a:bodyPr wrap="square" rtlCol="0">
            <a:spAutoFit/>
          </a:bodyPr>
          <a:lstStyle/>
          <a:p>
            <a:r>
              <a:rPr lang="en-AU" sz="2000" dirty="0">
                <a:latin typeface="+mn-lt"/>
              </a:rPr>
              <a:t>Describes the scope of assessment for the task</a:t>
            </a:r>
          </a:p>
        </p:txBody>
      </p:sp>
      <p:pic>
        <p:nvPicPr>
          <p:cNvPr id="4" name="Picture 3">
            <a:extLst>
              <a:ext uri="{FF2B5EF4-FFF2-40B4-BE49-F238E27FC236}">
                <a16:creationId xmlns:a16="http://schemas.microsoft.com/office/drawing/2014/main" id="{A78E1056-A0F4-91EF-C329-79F76DA678B1}"/>
              </a:ext>
            </a:extLst>
          </p:cNvPr>
          <p:cNvPicPr>
            <a:picLocks noChangeAspect="1"/>
          </p:cNvPicPr>
          <p:nvPr/>
        </p:nvPicPr>
        <p:blipFill>
          <a:blip r:embed="rId2"/>
          <a:stretch>
            <a:fillRect/>
          </a:stretch>
        </p:blipFill>
        <p:spPr>
          <a:xfrm>
            <a:off x="451850" y="1260983"/>
            <a:ext cx="6301043" cy="833760"/>
          </a:xfrm>
          <a:prstGeom prst="rect">
            <a:avLst/>
          </a:prstGeom>
          <a:ln w="3175">
            <a:solidFill>
              <a:schemeClr val="tx1"/>
            </a:solidFill>
          </a:ln>
        </p:spPr>
      </p:pic>
      <p:pic>
        <p:nvPicPr>
          <p:cNvPr id="7" name="Picture 6">
            <a:extLst>
              <a:ext uri="{FF2B5EF4-FFF2-40B4-BE49-F238E27FC236}">
                <a16:creationId xmlns:a16="http://schemas.microsoft.com/office/drawing/2014/main" id="{110FDE02-B6A3-5273-52B2-AAAA064A6303}"/>
              </a:ext>
            </a:extLst>
          </p:cNvPr>
          <p:cNvPicPr>
            <a:picLocks noChangeAspect="1"/>
          </p:cNvPicPr>
          <p:nvPr/>
        </p:nvPicPr>
        <p:blipFill>
          <a:blip r:embed="rId3"/>
          <a:stretch>
            <a:fillRect/>
          </a:stretch>
        </p:blipFill>
        <p:spPr>
          <a:xfrm>
            <a:off x="2195736" y="2164792"/>
            <a:ext cx="4446554" cy="2120389"/>
          </a:xfrm>
          <a:prstGeom prst="rect">
            <a:avLst/>
          </a:prstGeom>
          <a:ln w="3175">
            <a:solidFill>
              <a:schemeClr val="tx1"/>
            </a:solidFill>
          </a:ln>
        </p:spPr>
      </p:pic>
      <p:sp>
        <p:nvSpPr>
          <p:cNvPr id="3" name="TextBox 2">
            <a:extLst>
              <a:ext uri="{FF2B5EF4-FFF2-40B4-BE49-F238E27FC236}">
                <a16:creationId xmlns:a16="http://schemas.microsoft.com/office/drawing/2014/main" id="{6BFD6BB5-20D9-24F2-A42F-5A160A1B9146}"/>
              </a:ext>
            </a:extLst>
          </p:cNvPr>
          <p:cNvSpPr txBox="1"/>
          <p:nvPr/>
        </p:nvSpPr>
        <p:spPr>
          <a:xfrm>
            <a:off x="3602372" y="4355230"/>
            <a:ext cx="5144357" cy="261610"/>
          </a:xfrm>
          <a:prstGeom prst="rect">
            <a:avLst/>
          </a:prstGeom>
          <a:noFill/>
        </p:spPr>
        <p:txBody>
          <a:bodyPr wrap="none" rtlCol="0">
            <a:spAutoFit/>
          </a:bodyPr>
          <a:lstStyle/>
          <a:p>
            <a:r>
              <a:rPr lang="en-AU" sz="1100" dirty="0">
                <a:latin typeface="+mn-lt"/>
              </a:rPr>
              <a:t>VCE Administrative Advice for School-based Assessment: Art Creative Practice</a:t>
            </a:r>
          </a:p>
        </p:txBody>
      </p:sp>
    </p:spTree>
    <p:extLst>
      <p:ext uri="{BB962C8B-B14F-4D97-AF65-F5344CB8AC3E}">
        <p14:creationId xmlns:p14="http://schemas.microsoft.com/office/powerpoint/2010/main" val="28117477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B25C-FA4C-2A98-812B-3E803B5163E5}"/>
              </a:ext>
            </a:extLst>
          </p:cNvPr>
          <p:cNvSpPr>
            <a:spLocks noGrp="1"/>
          </p:cNvSpPr>
          <p:nvPr>
            <p:ph type="title"/>
          </p:nvPr>
        </p:nvSpPr>
        <p:spPr>
          <a:noFill/>
        </p:spPr>
        <p:txBody>
          <a:bodyPr/>
          <a:lstStyle/>
          <a:p>
            <a:r>
              <a:rPr lang="en-AU" dirty="0"/>
              <a:t>Unit 4 Outcome 2 task</a:t>
            </a:r>
          </a:p>
        </p:txBody>
      </p:sp>
      <p:sp>
        <p:nvSpPr>
          <p:cNvPr id="3" name="Content Placeholder 2">
            <a:extLst>
              <a:ext uri="{FF2B5EF4-FFF2-40B4-BE49-F238E27FC236}">
                <a16:creationId xmlns:a16="http://schemas.microsoft.com/office/drawing/2014/main" id="{40B46178-3DEF-AFAC-AA79-93DE0521D8D6}"/>
              </a:ext>
            </a:extLst>
          </p:cNvPr>
          <p:cNvSpPr>
            <a:spLocks noGrp="1"/>
          </p:cNvSpPr>
          <p:nvPr>
            <p:ph idx="1"/>
          </p:nvPr>
        </p:nvSpPr>
        <p:spPr>
          <a:xfrm>
            <a:off x="534310" y="1418585"/>
            <a:ext cx="3096344" cy="2971800"/>
          </a:xfrm>
        </p:spPr>
        <p:txBody>
          <a:bodyPr/>
          <a:lstStyle/>
          <a:p>
            <a:pPr marL="0" indent="0">
              <a:buNone/>
            </a:pPr>
            <a:r>
              <a:rPr lang="en-AU" b="0" dirty="0">
                <a:solidFill>
                  <a:schemeClr val="tx1"/>
                </a:solidFill>
              </a:rPr>
              <a:t>On completion of this unit the student should be able </a:t>
            </a:r>
            <a:r>
              <a:rPr lang="en-AU" dirty="0">
                <a:solidFill>
                  <a:schemeClr val="accent2"/>
                </a:solidFill>
              </a:rPr>
              <a:t>to use the Creative Practice to resolve and present a body of work. </a:t>
            </a:r>
          </a:p>
        </p:txBody>
      </p:sp>
      <p:graphicFrame>
        <p:nvGraphicFramePr>
          <p:cNvPr id="4" name="Diagram 3">
            <a:extLst>
              <a:ext uri="{FF2B5EF4-FFF2-40B4-BE49-F238E27FC236}">
                <a16:creationId xmlns:a16="http://schemas.microsoft.com/office/drawing/2014/main" id="{1CAF7957-CC17-68AF-355E-B232D7342D02}"/>
              </a:ext>
            </a:extLst>
          </p:cNvPr>
          <p:cNvGraphicFramePr/>
          <p:nvPr>
            <p:extLst>
              <p:ext uri="{D42A27DB-BD31-4B8C-83A1-F6EECF244321}">
                <p14:modId xmlns:p14="http://schemas.microsoft.com/office/powerpoint/2010/main" val="1526598614"/>
              </p:ext>
            </p:extLst>
          </p:nvPr>
        </p:nvGraphicFramePr>
        <p:xfrm>
          <a:off x="3995936" y="1131590"/>
          <a:ext cx="4608512"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4553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BE1CA6-43F1-4D9F-937C-95895BFF2508}"/>
              </a:ext>
            </a:extLst>
          </p:cNvPr>
          <p:cNvGraphicFramePr>
            <a:graphicFrameLocks noGrp="1"/>
          </p:cNvGraphicFramePr>
          <p:nvPr>
            <p:ph idx="1"/>
            <p:extLst>
              <p:ext uri="{D42A27DB-BD31-4B8C-83A1-F6EECF244321}">
                <p14:modId xmlns:p14="http://schemas.microsoft.com/office/powerpoint/2010/main" val="2352392163"/>
              </p:ext>
            </p:extLst>
          </p:nvPr>
        </p:nvGraphicFramePr>
        <p:xfrm>
          <a:off x="215106" y="699542"/>
          <a:ext cx="8713788" cy="3399393"/>
        </p:xfrm>
        <a:graphic>
          <a:graphicData uri="http://schemas.openxmlformats.org/drawingml/2006/table">
            <a:tbl>
              <a:tblPr firstRow="1" bandRow="1">
                <a:tableStyleId>{21E4AEA4-8DFA-4A89-87EB-49C32662AFE0}</a:tableStyleId>
              </a:tblPr>
              <a:tblGrid>
                <a:gridCol w="1764606">
                  <a:extLst>
                    <a:ext uri="{9D8B030D-6E8A-4147-A177-3AD203B41FA5}">
                      <a16:colId xmlns:a16="http://schemas.microsoft.com/office/drawing/2014/main" val="2422161473"/>
                    </a:ext>
                  </a:extLst>
                </a:gridCol>
                <a:gridCol w="6949182">
                  <a:extLst>
                    <a:ext uri="{9D8B030D-6E8A-4147-A177-3AD203B41FA5}">
                      <a16:colId xmlns:a16="http://schemas.microsoft.com/office/drawing/2014/main" val="2017662329"/>
                    </a:ext>
                  </a:extLst>
                </a:gridCol>
              </a:tblGrid>
              <a:tr h="39711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accent3"/>
                          </a:solidFill>
                        </a:rPr>
                        <a:t>Unit 4 Area of Study 2: Resolution and presentation of a body of work</a:t>
                      </a:r>
                      <a:endParaRPr lang="en-AU" sz="1800" b="1" i="0" kern="1200" dirty="0">
                        <a:solidFill>
                          <a:schemeClr val="bg1"/>
                        </a:solidFill>
                        <a:effectLst/>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200" dirty="0">
                        <a:solidFill>
                          <a:schemeClr val="bg1"/>
                        </a:solidFill>
                        <a:effectLst/>
                        <a:latin typeface="+mn-lt"/>
                        <a:ea typeface="+mn-ea"/>
                        <a:cs typeface="+mn-cs"/>
                      </a:endParaRPr>
                    </a:p>
                  </a:txBody>
                  <a:tcPr/>
                </a:tc>
                <a:extLst>
                  <a:ext uri="{0D108BD9-81ED-4DB2-BD59-A6C34878D82A}">
                    <a16:rowId xmlns:a16="http://schemas.microsoft.com/office/drawing/2014/main" val="3084720532"/>
                  </a:ext>
                </a:extLst>
              </a:tr>
              <a:tr h="451791">
                <a:tc>
                  <a:txBody>
                    <a:bodyPr/>
                    <a:lstStyle/>
                    <a:p>
                      <a:r>
                        <a:rPr lang="en-AU" sz="1400" b="1" dirty="0"/>
                        <a:t>Outcome 2</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AU" sz="1400" kern="1200" dirty="0">
                          <a:solidFill>
                            <a:schemeClr val="dk1"/>
                          </a:solidFill>
                          <a:effectLst/>
                          <a:latin typeface="+mn-lt"/>
                          <a:ea typeface="+mn-ea"/>
                          <a:cs typeface="+mn-cs"/>
                        </a:rPr>
                        <a:t>On completion of this unit the student should be able to use the Creative Practice to resolve and present a Body of Work.</a:t>
                      </a:r>
                    </a:p>
                  </a:txBody>
                  <a:tcPr/>
                </a:tc>
                <a:extLst>
                  <a:ext uri="{0D108BD9-81ED-4DB2-BD59-A6C34878D82A}">
                    <a16:rowId xmlns:a16="http://schemas.microsoft.com/office/drawing/2014/main" val="1577447254"/>
                  </a:ext>
                </a:extLst>
              </a:tr>
              <a:tr h="2247440">
                <a:tc>
                  <a:txBody>
                    <a:bodyPr/>
                    <a:lstStyle/>
                    <a:p>
                      <a:r>
                        <a:rPr lang="en-AU" b="1" dirty="0"/>
                        <a:t>Key Knowledge</a:t>
                      </a:r>
                    </a:p>
                  </a:txBody>
                  <a:tcPr/>
                </a:tc>
                <a:tc>
                  <a:txBody>
                    <a:bodyPr/>
                    <a:lstStyle/>
                    <a:p>
                      <a:pPr marL="285750" lvl="0" indent="-285750">
                        <a:buFont typeface="Arial" panose="020B0604020202020204" pitchFamily="34" charset="0"/>
                        <a:buChar char="•"/>
                      </a:pPr>
                      <a:r>
                        <a:rPr lang="en-AU" sz="1400" kern="1200" dirty="0">
                          <a:solidFill>
                            <a:schemeClr val="dk1"/>
                          </a:solidFill>
                          <a:effectLst/>
                          <a:latin typeface="+mn-lt"/>
                          <a:ea typeface="+mn-ea"/>
                          <a:cs typeface="+mn-cs"/>
                        </a:rPr>
                        <a:t>the use of </a:t>
                      </a:r>
                      <a:r>
                        <a:rPr lang="en-AU" sz="1400" b="1" kern="1200" dirty="0">
                          <a:solidFill>
                            <a:schemeClr val="accent6">
                              <a:lumMod val="50000"/>
                            </a:schemeClr>
                          </a:solidFill>
                          <a:effectLst/>
                          <a:latin typeface="+mn-lt"/>
                          <a:ea typeface="+mn-ea"/>
                          <a:cs typeface="+mn-cs"/>
                        </a:rPr>
                        <a:t>materials, techniques and processes in selected artforms</a:t>
                      </a:r>
                      <a:r>
                        <a:rPr lang="en-AU" sz="1400" kern="1200" dirty="0">
                          <a:solidFill>
                            <a:schemeClr val="dk1"/>
                          </a:solidFill>
                          <a:effectLst/>
                          <a:latin typeface="+mn-lt"/>
                          <a:ea typeface="+mn-ea"/>
                          <a:cs typeface="+mn-cs"/>
                        </a:rPr>
                        <a:t> throughout the Creative Practice </a:t>
                      </a:r>
                    </a:p>
                    <a:p>
                      <a:pPr marL="285750" lvl="0" indent="-285750">
                        <a:buFont typeface="Arial" panose="020B0604020202020204" pitchFamily="34" charset="0"/>
                        <a:buChar char="•"/>
                      </a:pPr>
                      <a:r>
                        <a:rPr lang="en-AU" sz="1400" kern="1200" dirty="0">
                          <a:solidFill>
                            <a:schemeClr val="dk1"/>
                          </a:solidFill>
                          <a:effectLst/>
                          <a:latin typeface="+mn-lt"/>
                          <a:ea typeface="+mn-ea"/>
                          <a:cs typeface="+mn-cs"/>
                        </a:rPr>
                        <a:t>the </a:t>
                      </a:r>
                      <a:r>
                        <a:rPr lang="en-AU" sz="1400" b="1" kern="1200" dirty="0">
                          <a:solidFill>
                            <a:schemeClr val="accent6">
                              <a:lumMod val="50000"/>
                            </a:schemeClr>
                          </a:solidFill>
                          <a:effectLst/>
                          <a:latin typeface="+mn-lt"/>
                          <a:ea typeface="+mn-ea"/>
                          <a:cs typeface="+mn-cs"/>
                        </a:rPr>
                        <a:t>use of the Creative Practice to resolve ideas </a:t>
                      </a:r>
                      <a:r>
                        <a:rPr lang="en-AU" sz="1400" kern="1200" dirty="0">
                          <a:solidFill>
                            <a:schemeClr val="dk1"/>
                          </a:solidFill>
                          <a:effectLst/>
                          <a:latin typeface="+mn-lt"/>
                          <a:ea typeface="+mn-ea"/>
                          <a:cs typeface="+mn-cs"/>
                        </a:rPr>
                        <a:t>in a Body of Work</a:t>
                      </a:r>
                    </a:p>
                    <a:p>
                      <a:pPr marL="285750" lvl="0" indent="-285750">
                        <a:buFont typeface="Arial" panose="020B0604020202020204" pitchFamily="34" charset="0"/>
                        <a:buChar char="•"/>
                      </a:pPr>
                      <a:r>
                        <a:rPr lang="en-AU" sz="1400" kern="1200" dirty="0">
                          <a:solidFill>
                            <a:schemeClr val="dk1"/>
                          </a:solidFill>
                          <a:effectLst/>
                          <a:latin typeface="+mn-lt"/>
                          <a:ea typeface="+mn-ea"/>
                          <a:cs typeface="+mn-cs"/>
                        </a:rPr>
                        <a:t>the </a:t>
                      </a:r>
                      <a:r>
                        <a:rPr lang="en-AU" sz="1400" b="1" kern="1200" dirty="0">
                          <a:solidFill>
                            <a:schemeClr val="accent6">
                              <a:lumMod val="50000"/>
                            </a:schemeClr>
                          </a:solidFill>
                          <a:effectLst/>
                          <a:latin typeface="+mn-lt"/>
                          <a:ea typeface="+mn-ea"/>
                          <a:cs typeface="+mn-cs"/>
                        </a:rPr>
                        <a:t>refinement of skill using materials and techniques in selected art forms</a:t>
                      </a:r>
                      <a:r>
                        <a:rPr lang="en-AU" sz="1400" kern="1200" dirty="0">
                          <a:solidFill>
                            <a:schemeClr val="dk1"/>
                          </a:solidFill>
                          <a:effectLst/>
                          <a:latin typeface="+mn-lt"/>
                          <a:ea typeface="+mn-ea"/>
                          <a:cs typeface="+mn-cs"/>
                        </a:rPr>
                        <a:t> </a:t>
                      </a:r>
                      <a:r>
                        <a:rPr lang="en-AU" sz="1400" b="1" kern="1200" dirty="0">
                          <a:solidFill>
                            <a:schemeClr val="accent6">
                              <a:lumMod val="50000"/>
                            </a:schemeClr>
                          </a:solidFill>
                          <a:effectLst/>
                          <a:latin typeface="+mn-lt"/>
                          <a:ea typeface="+mn-ea"/>
                          <a:cs typeface="+mn-cs"/>
                        </a:rPr>
                        <a:t>to resolve ideas </a:t>
                      </a:r>
                      <a:r>
                        <a:rPr lang="en-AU" sz="1400" kern="1200" dirty="0">
                          <a:solidFill>
                            <a:schemeClr val="dk1"/>
                          </a:solidFill>
                          <a:effectLst/>
                          <a:latin typeface="+mn-lt"/>
                          <a:ea typeface="+mn-ea"/>
                          <a:cs typeface="+mn-cs"/>
                        </a:rPr>
                        <a:t>in a Body of Work</a:t>
                      </a:r>
                    </a:p>
                    <a:p>
                      <a:pPr marL="285750" lvl="0" indent="-285750">
                        <a:buFont typeface="Arial" panose="020B0604020202020204" pitchFamily="34" charset="0"/>
                        <a:buChar char="•"/>
                      </a:pPr>
                      <a:r>
                        <a:rPr lang="en-AU" sz="1400" kern="1200" dirty="0">
                          <a:solidFill>
                            <a:schemeClr val="dk1"/>
                          </a:solidFill>
                          <a:effectLst/>
                          <a:latin typeface="+mn-lt"/>
                          <a:ea typeface="+mn-ea"/>
                          <a:cs typeface="+mn-cs"/>
                        </a:rPr>
                        <a:t>methods to </a:t>
                      </a:r>
                      <a:r>
                        <a:rPr lang="en-AU" sz="1400" b="1" kern="1200" dirty="0">
                          <a:solidFill>
                            <a:schemeClr val="accent6">
                              <a:lumMod val="50000"/>
                            </a:schemeClr>
                          </a:solidFill>
                          <a:effectLst/>
                          <a:latin typeface="+mn-lt"/>
                          <a:ea typeface="+mn-ea"/>
                          <a:cs typeface="+mn-cs"/>
                        </a:rPr>
                        <a:t>refine and resolve visual language to communicate personal ideas</a:t>
                      </a:r>
                      <a:r>
                        <a:rPr lang="en-AU" sz="1400" kern="1200" dirty="0">
                          <a:solidFill>
                            <a:schemeClr val="dk1"/>
                          </a:solidFill>
                          <a:effectLst/>
                          <a:latin typeface="+mn-lt"/>
                          <a:ea typeface="+mn-ea"/>
                          <a:cs typeface="+mn-cs"/>
                        </a:rPr>
                        <a:t> in a Body of Work</a:t>
                      </a:r>
                    </a:p>
                    <a:p>
                      <a:pPr marL="285750" lvl="0" indent="-285750">
                        <a:buFont typeface="Arial" panose="020B0604020202020204" pitchFamily="34" charset="0"/>
                        <a:buChar char="•"/>
                      </a:pPr>
                      <a:r>
                        <a:rPr lang="en-AU" sz="1400" kern="1200" dirty="0">
                          <a:solidFill>
                            <a:schemeClr val="dk1"/>
                          </a:solidFill>
                          <a:effectLst/>
                          <a:latin typeface="+mn-lt"/>
                          <a:ea typeface="+mn-ea"/>
                          <a:cs typeface="+mn-cs"/>
                        </a:rPr>
                        <a:t>the use of the </a:t>
                      </a:r>
                      <a:r>
                        <a:rPr lang="en-AU" sz="1400" b="1" kern="1200" dirty="0">
                          <a:solidFill>
                            <a:schemeClr val="accent6">
                              <a:lumMod val="50000"/>
                            </a:schemeClr>
                          </a:solidFill>
                          <a:effectLst/>
                          <a:latin typeface="+mn-lt"/>
                          <a:ea typeface="+mn-ea"/>
                          <a:cs typeface="+mn-cs"/>
                        </a:rPr>
                        <a:t>appropriate Interpretive Lenses </a:t>
                      </a:r>
                      <a:r>
                        <a:rPr lang="en-AU" sz="1400" kern="1200" dirty="0">
                          <a:solidFill>
                            <a:schemeClr val="dk1"/>
                          </a:solidFill>
                          <a:effectLst/>
                          <a:latin typeface="+mn-lt"/>
                          <a:ea typeface="+mn-ea"/>
                          <a:cs typeface="+mn-cs"/>
                        </a:rPr>
                        <a:t>throughout the Creative Practice</a:t>
                      </a:r>
                    </a:p>
                    <a:p>
                      <a:pPr marL="285750" lvl="0" indent="-285750">
                        <a:buFont typeface="Arial" panose="020B0604020202020204" pitchFamily="34" charset="0"/>
                        <a:buChar char="•"/>
                      </a:pPr>
                      <a:r>
                        <a:rPr lang="en-AU" sz="1400" kern="1200" dirty="0">
                          <a:solidFill>
                            <a:schemeClr val="dk1"/>
                          </a:solidFill>
                          <a:effectLst/>
                          <a:latin typeface="+mn-lt"/>
                          <a:ea typeface="+mn-ea"/>
                          <a:cs typeface="+mn-cs"/>
                        </a:rPr>
                        <a:t>the ways the </a:t>
                      </a:r>
                      <a:r>
                        <a:rPr lang="en-AU" sz="1400" b="1" kern="1200" dirty="0">
                          <a:solidFill>
                            <a:schemeClr val="accent6">
                              <a:lumMod val="50000"/>
                            </a:schemeClr>
                          </a:solidFill>
                          <a:effectLst/>
                          <a:latin typeface="+mn-lt"/>
                          <a:ea typeface="+mn-ea"/>
                          <a:cs typeface="+mn-cs"/>
                        </a:rPr>
                        <a:t>presentation and context of a Body of Work can effectively communicate ideas and meaning to a viewer or audience</a:t>
                      </a:r>
                    </a:p>
                    <a:p>
                      <a:pPr marL="0" lvl="0" indent="0" hangingPunct="0">
                        <a:spcBef>
                          <a:spcPts val="600"/>
                        </a:spcBef>
                        <a:spcAft>
                          <a:spcPts val="600"/>
                        </a:spcAft>
                        <a:buFont typeface="Arial" panose="020B0604020202020204" pitchFamily="34" charset="0"/>
                        <a:buNone/>
                      </a:pPr>
                      <a:endParaRPr lang="en-AU" sz="1200" b="0" i="0" kern="1200" dirty="0">
                        <a:solidFill>
                          <a:schemeClr val="dk1"/>
                        </a:solidFill>
                        <a:effectLst/>
                        <a:latin typeface="+mn-lt"/>
                        <a:ea typeface="+mn-ea"/>
                        <a:cs typeface="+mn-cs"/>
                      </a:endParaRPr>
                    </a:p>
                  </a:txBody>
                  <a:tcPr/>
                </a:tc>
                <a:extLst>
                  <a:ext uri="{0D108BD9-81ED-4DB2-BD59-A6C34878D82A}">
                    <a16:rowId xmlns:a16="http://schemas.microsoft.com/office/drawing/2014/main" val="3428961597"/>
                  </a:ext>
                </a:extLst>
              </a:tr>
            </a:tbl>
          </a:graphicData>
        </a:graphic>
      </p:graphicFrame>
    </p:spTree>
    <p:extLst>
      <p:ext uri="{BB962C8B-B14F-4D97-AF65-F5344CB8AC3E}">
        <p14:creationId xmlns:p14="http://schemas.microsoft.com/office/powerpoint/2010/main" val="132833358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BE1CA6-43F1-4D9F-937C-95895BFF2508}"/>
              </a:ext>
            </a:extLst>
          </p:cNvPr>
          <p:cNvGraphicFramePr>
            <a:graphicFrameLocks noGrp="1"/>
          </p:cNvGraphicFramePr>
          <p:nvPr>
            <p:ph idx="1"/>
            <p:extLst>
              <p:ext uri="{D42A27DB-BD31-4B8C-83A1-F6EECF244321}">
                <p14:modId xmlns:p14="http://schemas.microsoft.com/office/powerpoint/2010/main" val="4220500796"/>
              </p:ext>
            </p:extLst>
          </p:nvPr>
        </p:nvGraphicFramePr>
        <p:xfrm>
          <a:off x="215106" y="195486"/>
          <a:ext cx="8713788" cy="4039473"/>
        </p:xfrm>
        <a:graphic>
          <a:graphicData uri="http://schemas.openxmlformats.org/drawingml/2006/table">
            <a:tbl>
              <a:tblPr firstRow="1" bandRow="1">
                <a:tableStyleId>{21E4AEA4-8DFA-4A89-87EB-49C32662AFE0}</a:tableStyleId>
              </a:tblPr>
              <a:tblGrid>
                <a:gridCol w="1764606">
                  <a:extLst>
                    <a:ext uri="{9D8B030D-6E8A-4147-A177-3AD203B41FA5}">
                      <a16:colId xmlns:a16="http://schemas.microsoft.com/office/drawing/2014/main" val="2422161473"/>
                    </a:ext>
                  </a:extLst>
                </a:gridCol>
                <a:gridCol w="6949182">
                  <a:extLst>
                    <a:ext uri="{9D8B030D-6E8A-4147-A177-3AD203B41FA5}">
                      <a16:colId xmlns:a16="http://schemas.microsoft.com/office/drawing/2014/main" val="2017662329"/>
                    </a:ext>
                  </a:extLst>
                </a:gridCol>
              </a:tblGrid>
              <a:tr h="39711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accent3"/>
                          </a:solidFill>
                        </a:rPr>
                        <a:t>Unit 4 Area of Study 2: Resolution and presentation of a body of work</a:t>
                      </a:r>
                      <a:endParaRPr lang="en-AU" sz="1800" b="1" i="0" kern="1200" dirty="0">
                        <a:solidFill>
                          <a:schemeClr val="bg1"/>
                        </a:solidFill>
                        <a:effectLst/>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200" dirty="0">
                        <a:solidFill>
                          <a:schemeClr val="bg1"/>
                        </a:solidFill>
                        <a:effectLst/>
                        <a:latin typeface="+mn-lt"/>
                        <a:ea typeface="+mn-ea"/>
                        <a:cs typeface="+mn-cs"/>
                      </a:endParaRPr>
                    </a:p>
                  </a:txBody>
                  <a:tcPr/>
                </a:tc>
                <a:extLst>
                  <a:ext uri="{0D108BD9-81ED-4DB2-BD59-A6C34878D82A}">
                    <a16:rowId xmlns:a16="http://schemas.microsoft.com/office/drawing/2014/main" val="3084720532"/>
                  </a:ext>
                </a:extLst>
              </a:tr>
              <a:tr h="451791">
                <a:tc>
                  <a:txBody>
                    <a:bodyPr/>
                    <a:lstStyle/>
                    <a:p>
                      <a:r>
                        <a:rPr lang="en-AU" sz="1400" b="1" dirty="0"/>
                        <a:t>Outcome 2</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AU" sz="1400" kern="1200" dirty="0">
                          <a:solidFill>
                            <a:schemeClr val="dk1"/>
                          </a:solidFill>
                          <a:effectLst/>
                          <a:latin typeface="+mn-lt"/>
                          <a:ea typeface="+mn-ea"/>
                          <a:cs typeface="+mn-cs"/>
                        </a:rPr>
                        <a:t>On completion of this unit the student should be able to use the Creative Practice to resolve and present a Body of Work.</a:t>
                      </a:r>
                    </a:p>
                  </a:txBody>
                  <a:tcPr/>
                </a:tc>
                <a:extLst>
                  <a:ext uri="{0D108BD9-81ED-4DB2-BD59-A6C34878D82A}">
                    <a16:rowId xmlns:a16="http://schemas.microsoft.com/office/drawing/2014/main" val="1577447254"/>
                  </a:ext>
                </a:extLst>
              </a:tr>
              <a:tr h="2247440">
                <a:tc>
                  <a:txBody>
                    <a:bodyPr/>
                    <a:lstStyle/>
                    <a:p>
                      <a:r>
                        <a:rPr lang="en-AU" b="1" dirty="0"/>
                        <a:t>Key Skills</a:t>
                      </a:r>
                    </a:p>
                  </a:txBody>
                  <a:tcPr/>
                </a:tc>
                <a:tc>
                  <a:txBody>
                    <a:bodyPr/>
                    <a:lstStyle/>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refine and resolve </a:t>
                      </a:r>
                      <a:r>
                        <a:rPr lang="en-AU" sz="1400" kern="1200" dirty="0">
                          <a:solidFill>
                            <a:schemeClr val="dk1"/>
                          </a:solidFill>
                          <a:effectLst/>
                          <a:latin typeface="+mn-lt"/>
                          <a:ea typeface="+mn-ea"/>
                          <a:cs typeface="+mn-cs"/>
                        </a:rPr>
                        <a:t>the use of materials, techniques and processes in selected art forms using the Creative Practice</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resolve ideas </a:t>
                      </a:r>
                      <a:r>
                        <a:rPr lang="en-AU" sz="1400" kern="1200" dirty="0">
                          <a:solidFill>
                            <a:schemeClr val="dk1"/>
                          </a:solidFill>
                          <a:effectLst/>
                          <a:latin typeface="+mn-lt"/>
                          <a:ea typeface="+mn-ea"/>
                          <a:cs typeface="+mn-cs"/>
                        </a:rPr>
                        <a:t>in a Body of Work using the Creative Practice</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refine the use </a:t>
                      </a:r>
                      <a:r>
                        <a:rPr lang="en-AU" sz="1400" kern="1200" dirty="0">
                          <a:solidFill>
                            <a:schemeClr val="dk1"/>
                          </a:solidFill>
                          <a:effectLst/>
                          <a:latin typeface="+mn-lt"/>
                          <a:ea typeface="+mn-ea"/>
                          <a:cs typeface="+mn-cs"/>
                        </a:rPr>
                        <a:t>of materials and techniques in selected art forms </a:t>
                      </a:r>
                      <a:r>
                        <a:rPr lang="en-AU" sz="1400" b="1" kern="1200" dirty="0">
                          <a:solidFill>
                            <a:schemeClr val="accent6">
                              <a:lumMod val="50000"/>
                            </a:schemeClr>
                          </a:solidFill>
                          <a:effectLst/>
                          <a:latin typeface="+mn-lt"/>
                          <a:ea typeface="+mn-ea"/>
                          <a:cs typeface="+mn-cs"/>
                        </a:rPr>
                        <a:t>to resolve ideas </a:t>
                      </a:r>
                      <a:r>
                        <a:rPr lang="en-AU" sz="1400" kern="1200" dirty="0">
                          <a:solidFill>
                            <a:schemeClr val="dk1"/>
                          </a:solidFill>
                          <a:effectLst/>
                          <a:latin typeface="+mn-lt"/>
                          <a:ea typeface="+mn-ea"/>
                          <a:cs typeface="+mn-cs"/>
                        </a:rPr>
                        <a:t>in a Body of Work</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refine and resolve </a:t>
                      </a:r>
                      <a:r>
                        <a:rPr lang="en-AU" sz="1400" kern="1200" dirty="0">
                          <a:solidFill>
                            <a:schemeClr val="dk1"/>
                          </a:solidFill>
                          <a:effectLst/>
                          <a:latin typeface="+mn-lt"/>
                          <a:ea typeface="+mn-ea"/>
                          <a:cs typeface="+mn-cs"/>
                        </a:rPr>
                        <a:t>visual language to communicate personal ideas in a Body of Work</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select and apply </a:t>
                      </a:r>
                      <a:r>
                        <a:rPr lang="en-AU" sz="1400" kern="1200" dirty="0">
                          <a:solidFill>
                            <a:schemeClr val="dk1"/>
                          </a:solidFill>
                          <a:effectLst/>
                          <a:latin typeface="+mn-lt"/>
                          <a:ea typeface="+mn-ea"/>
                          <a:cs typeface="+mn-cs"/>
                        </a:rPr>
                        <a:t>the appropriate Interpretive Lenses throughout the Creative Practice</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present a Body of Work in a specific context </a:t>
                      </a:r>
                      <a:r>
                        <a:rPr lang="en-AU" sz="1400" kern="1200" dirty="0">
                          <a:solidFill>
                            <a:schemeClr val="dk1"/>
                          </a:solidFill>
                          <a:effectLst/>
                          <a:latin typeface="+mn-lt"/>
                          <a:ea typeface="+mn-ea"/>
                          <a:cs typeface="+mn-cs"/>
                        </a:rPr>
                        <a:t>to communicate ideas and meaning to a viewer or audience</a:t>
                      </a:r>
                    </a:p>
                    <a:p>
                      <a:pPr marL="285750" lvl="0" indent="-285750">
                        <a:buFont typeface="Arial" panose="020B0604020202020204" pitchFamily="34" charset="0"/>
                        <a:buChar char="•"/>
                      </a:pPr>
                      <a:r>
                        <a:rPr lang="en-AU" sz="1400" b="1" kern="1200" dirty="0">
                          <a:solidFill>
                            <a:schemeClr val="accent6">
                              <a:lumMod val="50000"/>
                            </a:schemeClr>
                          </a:solidFill>
                          <a:effectLst/>
                          <a:latin typeface="+mn-lt"/>
                          <a:ea typeface="+mn-ea"/>
                          <a:cs typeface="+mn-cs"/>
                        </a:rPr>
                        <a:t>evaluate how the presentation and context of a Body of Work effectively communicates ideas and meaning </a:t>
                      </a:r>
                      <a:r>
                        <a:rPr lang="en-AU" sz="1400" kern="1200" dirty="0">
                          <a:solidFill>
                            <a:schemeClr val="dk1"/>
                          </a:solidFill>
                          <a:effectLst/>
                          <a:latin typeface="+mn-lt"/>
                          <a:ea typeface="+mn-ea"/>
                          <a:cs typeface="+mn-cs"/>
                        </a:rPr>
                        <a:t>to a viewer or audience</a:t>
                      </a:r>
                    </a:p>
                    <a:p>
                      <a:pPr marL="0" lvl="0" indent="0" hangingPunct="0">
                        <a:spcBef>
                          <a:spcPts val="600"/>
                        </a:spcBef>
                        <a:spcAft>
                          <a:spcPts val="600"/>
                        </a:spcAft>
                        <a:buFont typeface="Arial" panose="020B0604020202020204" pitchFamily="34" charset="0"/>
                        <a:buNone/>
                      </a:pPr>
                      <a:endParaRPr lang="en-AU" sz="1200" b="0" i="0" kern="1200" dirty="0">
                        <a:solidFill>
                          <a:schemeClr val="dk1"/>
                        </a:solidFill>
                        <a:effectLst/>
                        <a:latin typeface="+mn-lt"/>
                        <a:ea typeface="+mn-ea"/>
                        <a:cs typeface="+mn-cs"/>
                      </a:endParaRPr>
                    </a:p>
                  </a:txBody>
                  <a:tcPr/>
                </a:tc>
                <a:extLst>
                  <a:ext uri="{0D108BD9-81ED-4DB2-BD59-A6C34878D82A}">
                    <a16:rowId xmlns:a16="http://schemas.microsoft.com/office/drawing/2014/main" val="3428961597"/>
                  </a:ext>
                </a:extLst>
              </a:tr>
            </a:tbl>
          </a:graphicData>
        </a:graphic>
      </p:graphicFrame>
    </p:spTree>
    <p:extLst>
      <p:ext uri="{BB962C8B-B14F-4D97-AF65-F5344CB8AC3E}">
        <p14:creationId xmlns:p14="http://schemas.microsoft.com/office/powerpoint/2010/main" val="33194042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BE1CA6-43F1-4D9F-937C-95895BFF2508}"/>
              </a:ext>
            </a:extLst>
          </p:cNvPr>
          <p:cNvGraphicFramePr>
            <a:graphicFrameLocks noGrp="1"/>
          </p:cNvGraphicFramePr>
          <p:nvPr>
            <p:ph idx="1"/>
            <p:extLst>
              <p:ext uri="{D42A27DB-BD31-4B8C-83A1-F6EECF244321}">
                <p14:modId xmlns:p14="http://schemas.microsoft.com/office/powerpoint/2010/main" val="3318361234"/>
              </p:ext>
            </p:extLst>
          </p:nvPr>
        </p:nvGraphicFramePr>
        <p:xfrm>
          <a:off x="215106" y="653293"/>
          <a:ext cx="8713788" cy="3277066"/>
        </p:xfrm>
        <a:graphic>
          <a:graphicData uri="http://schemas.openxmlformats.org/drawingml/2006/table">
            <a:tbl>
              <a:tblPr firstRow="1" bandRow="1">
                <a:tableStyleId>{21E4AEA4-8DFA-4A89-87EB-49C32662AFE0}</a:tableStyleId>
              </a:tblPr>
              <a:tblGrid>
                <a:gridCol w="1764606">
                  <a:extLst>
                    <a:ext uri="{9D8B030D-6E8A-4147-A177-3AD203B41FA5}">
                      <a16:colId xmlns:a16="http://schemas.microsoft.com/office/drawing/2014/main" val="2422161473"/>
                    </a:ext>
                  </a:extLst>
                </a:gridCol>
                <a:gridCol w="6949182">
                  <a:extLst>
                    <a:ext uri="{9D8B030D-6E8A-4147-A177-3AD203B41FA5}">
                      <a16:colId xmlns:a16="http://schemas.microsoft.com/office/drawing/2014/main" val="2017662329"/>
                    </a:ext>
                  </a:extLst>
                </a:gridCol>
              </a:tblGrid>
              <a:tr h="4920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accent3"/>
                          </a:solidFill>
                        </a:rPr>
                        <a:t>Area of Study 2: Resolution and presentation of a body of work</a:t>
                      </a:r>
                      <a:endParaRPr lang="en-AU" sz="1800" b="1" i="0" kern="1200" dirty="0">
                        <a:solidFill>
                          <a:schemeClr val="bg1"/>
                        </a:solidFill>
                        <a:effectLst/>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200" dirty="0">
                        <a:solidFill>
                          <a:schemeClr val="bg1"/>
                        </a:solidFill>
                        <a:effectLst/>
                        <a:latin typeface="+mn-lt"/>
                        <a:ea typeface="+mn-ea"/>
                        <a:cs typeface="+mn-cs"/>
                      </a:endParaRPr>
                    </a:p>
                  </a:txBody>
                  <a:tcPr/>
                </a:tc>
                <a:extLst>
                  <a:ext uri="{0D108BD9-81ED-4DB2-BD59-A6C34878D82A}">
                    <a16:rowId xmlns:a16="http://schemas.microsoft.com/office/drawing/2014/main" val="3084720532"/>
                  </a:ext>
                </a:extLst>
              </a:tr>
              <a:tr h="2784973">
                <a:tc>
                  <a:txBody>
                    <a:bodyPr/>
                    <a:lstStyle/>
                    <a:p>
                      <a:r>
                        <a:rPr lang="en-AU" b="1" dirty="0"/>
                        <a:t>Learning structure</a:t>
                      </a:r>
                    </a:p>
                    <a:p>
                      <a:r>
                        <a:rPr lang="en-AU" b="1"/>
                        <a:t>ideas</a:t>
                      </a:r>
                    </a:p>
                  </a:txBody>
                  <a:tcPr/>
                </a:tc>
                <a:tc>
                  <a:txBody>
                    <a:bodyPr/>
                    <a:lstStyle/>
                    <a:p>
                      <a:pPr marL="285750" lvl="0" indent="-285750" hangingPunct="0">
                        <a:spcBef>
                          <a:spcPts val="600"/>
                        </a:spcBef>
                        <a:spcAft>
                          <a:spcPts val="600"/>
                        </a:spcAft>
                        <a:buFont typeface="Arial" panose="020B0604020202020204" pitchFamily="34" charset="0"/>
                        <a:buChar char="•"/>
                      </a:pPr>
                      <a:r>
                        <a:rPr lang="en-GB" sz="1200" kern="1200" dirty="0">
                          <a:solidFill>
                            <a:schemeClr val="dk1"/>
                          </a:solidFill>
                          <a:effectLst/>
                          <a:latin typeface="+mn-lt"/>
                          <a:ea typeface="+mn-ea"/>
                          <a:cs typeface="+mn-cs"/>
                        </a:rPr>
                        <a:t>The structure of the critique will assist the students to further refine their ideas, practice and Body of Work. The critique will provide students with feedback to expand their practice and Body of Work. Therefore, the structure of the critique can inform the refinement and resolution of the Body of Work.</a:t>
                      </a:r>
                      <a:endParaRPr lang="en-AU" sz="1200" kern="1200" dirty="0">
                        <a:solidFill>
                          <a:schemeClr val="dk1"/>
                        </a:solidFill>
                        <a:effectLst/>
                        <a:latin typeface="+mn-lt"/>
                        <a:ea typeface="+mn-ea"/>
                        <a:cs typeface="+mn-cs"/>
                      </a:endParaRPr>
                    </a:p>
                    <a:p>
                      <a:pPr marL="285750" lvl="0" indent="-285750" hangingPunct="0">
                        <a:spcBef>
                          <a:spcPts val="600"/>
                        </a:spcBef>
                        <a:spcAft>
                          <a:spcPts val="600"/>
                        </a:spcAft>
                        <a:buFont typeface="Arial" panose="020B0604020202020204" pitchFamily="34" charset="0"/>
                        <a:buChar char="•"/>
                      </a:pPr>
                      <a:r>
                        <a:rPr lang="en-GB" sz="1200" kern="1200" dirty="0">
                          <a:solidFill>
                            <a:schemeClr val="dk1"/>
                          </a:solidFill>
                          <a:effectLst/>
                          <a:latin typeface="+mn-lt"/>
                          <a:ea typeface="+mn-ea"/>
                          <a:cs typeface="+mn-cs"/>
                        </a:rPr>
                        <a:t>Students could revisit these relationships to evaluate their Body of Work and the effective communication of their ideas and meaning to an audience. The connections between their intentions and the interpretation of the audience are aspects that they can critically evaluate</a:t>
                      </a:r>
                      <a:endParaRPr lang="en-AU" sz="1200" kern="1200" dirty="0">
                        <a:solidFill>
                          <a:schemeClr val="dk1"/>
                        </a:solidFill>
                        <a:effectLst/>
                        <a:latin typeface="+mn-lt"/>
                        <a:ea typeface="+mn-ea"/>
                        <a:cs typeface="+mn-cs"/>
                      </a:endParaRPr>
                    </a:p>
                    <a:p>
                      <a:pPr marL="285750" indent="-285750">
                        <a:spcBef>
                          <a:spcPts val="600"/>
                        </a:spcBef>
                        <a:spcAft>
                          <a:spcPts val="600"/>
                        </a:spcAft>
                        <a:buFont typeface="Arial" panose="020B0604020202020204" pitchFamily="34" charset="0"/>
                        <a:buChar char="•"/>
                      </a:pPr>
                      <a:r>
                        <a:rPr lang="en-AU" sz="1200" kern="1200" dirty="0">
                          <a:solidFill>
                            <a:schemeClr val="dk1"/>
                          </a:solidFill>
                          <a:effectLst/>
                          <a:latin typeface="+mn-lt"/>
                          <a:ea typeface="+mn-ea"/>
                          <a:cs typeface="+mn-cs"/>
                        </a:rPr>
                        <a:t>Components of the Creative Practice and the Interpretive Lenses can structure the critique, further refinement and resolution, and the presentation of the Body of Work and the selection of the context of the presentation. </a:t>
                      </a:r>
                    </a:p>
                    <a:p>
                      <a:pPr marL="285750" indent="-285750">
                        <a:spcBef>
                          <a:spcPts val="600"/>
                        </a:spcBef>
                        <a:spcAft>
                          <a:spcPts val="600"/>
                        </a:spcAft>
                        <a:buFont typeface="Arial" panose="020B0604020202020204" pitchFamily="34" charset="0"/>
                        <a:buChar char="•"/>
                      </a:pPr>
                      <a:r>
                        <a:rPr lang="en-AU" sz="1200" kern="1200" dirty="0">
                          <a:solidFill>
                            <a:schemeClr val="dk1"/>
                          </a:solidFill>
                          <a:effectLst/>
                          <a:latin typeface="+mn-lt"/>
                          <a:ea typeface="+mn-ea"/>
                          <a:cs typeface="+mn-cs"/>
                        </a:rPr>
                        <a:t>The questions of the Interpretive Lenses and the points under each component of the Creative Practice will assist students to structure their critique.</a:t>
                      </a:r>
                      <a:endParaRPr lang="en-AU" sz="1200" b="0" i="0" kern="1200" dirty="0">
                        <a:solidFill>
                          <a:schemeClr val="dk1"/>
                        </a:solidFill>
                        <a:effectLst/>
                        <a:latin typeface="+mn-lt"/>
                        <a:ea typeface="+mn-ea"/>
                        <a:cs typeface="+mn-cs"/>
                      </a:endParaRPr>
                    </a:p>
                  </a:txBody>
                  <a:tcPr/>
                </a:tc>
                <a:extLst>
                  <a:ext uri="{0D108BD9-81ED-4DB2-BD59-A6C34878D82A}">
                    <a16:rowId xmlns:a16="http://schemas.microsoft.com/office/drawing/2014/main" val="3428961597"/>
                  </a:ext>
                </a:extLst>
              </a:tr>
            </a:tbl>
          </a:graphicData>
        </a:graphic>
      </p:graphicFrame>
      <p:sp>
        <p:nvSpPr>
          <p:cNvPr id="3" name="TextBox 2">
            <a:extLst>
              <a:ext uri="{FF2B5EF4-FFF2-40B4-BE49-F238E27FC236}">
                <a16:creationId xmlns:a16="http://schemas.microsoft.com/office/drawing/2014/main" id="{10D8DE0E-19D1-4026-BD67-EEA0201CF40C}"/>
              </a:ext>
            </a:extLst>
          </p:cNvPr>
          <p:cNvSpPr txBox="1"/>
          <p:nvPr/>
        </p:nvSpPr>
        <p:spPr>
          <a:xfrm>
            <a:off x="204775" y="195486"/>
            <a:ext cx="6120680" cy="400110"/>
          </a:xfrm>
          <a:prstGeom prst="rect">
            <a:avLst/>
          </a:prstGeom>
          <a:noFill/>
        </p:spPr>
        <p:txBody>
          <a:bodyPr wrap="square">
            <a:spAutoFit/>
          </a:bodyPr>
          <a:lstStyle/>
          <a:p>
            <a:r>
              <a:rPr lang="en-AU" sz="2000" b="1" dirty="0">
                <a:solidFill>
                  <a:schemeClr val="accent6"/>
                </a:solidFill>
                <a:latin typeface="+mn-lt"/>
              </a:rPr>
              <a:t>Art Creative Practice Unit 4</a:t>
            </a:r>
          </a:p>
        </p:txBody>
      </p:sp>
    </p:spTree>
    <p:extLst>
      <p:ext uri="{BB962C8B-B14F-4D97-AF65-F5344CB8AC3E}">
        <p14:creationId xmlns:p14="http://schemas.microsoft.com/office/powerpoint/2010/main" val="28411290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0870C-B045-45FA-33FB-EF03E0B5C869}"/>
              </a:ext>
            </a:extLst>
          </p:cNvPr>
          <p:cNvSpPr>
            <a:spLocks noGrp="1"/>
          </p:cNvSpPr>
          <p:nvPr>
            <p:ph type="title"/>
          </p:nvPr>
        </p:nvSpPr>
        <p:spPr/>
        <p:txBody>
          <a:bodyPr/>
          <a:lstStyle/>
          <a:p>
            <a:r>
              <a:rPr lang="en-AU" dirty="0"/>
              <a:t>Student sample</a:t>
            </a:r>
            <a:br>
              <a:rPr lang="en-AU" dirty="0"/>
            </a:br>
            <a:r>
              <a:rPr lang="en-AU" sz="3200" dirty="0"/>
              <a:t>Refinement and resolution</a:t>
            </a:r>
          </a:p>
        </p:txBody>
      </p:sp>
      <p:pic>
        <p:nvPicPr>
          <p:cNvPr id="5" name="Picture 4">
            <a:extLst>
              <a:ext uri="{FF2B5EF4-FFF2-40B4-BE49-F238E27FC236}">
                <a16:creationId xmlns:a16="http://schemas.microsoft.com/office/drawing/2014/main" id="{8302CED0-3C51-6047-CE3D-2E192A22657B}"/>
              </a:ext>
            </a:extLst>
          </p:cNvPr>
          <p:cNvPicPr>
            <a:picLocks noChangeAspect="1"/>
          </p:cNvPicPr>
          <p:nvPr/>
        </p:nvPicPr>
        <p:blipFill>
          <a:blip r:embed="rId3"/>
          <a:stretch>
            <a:fillRect/>
          </a:stretch>
        </p:blipFill>
        <p:spPr>
          <a:xfrm>
            <a:off x="819221" y="1395620"/>
            <a:ext cx="2278453" cy="2943905"/>
          </a:xfrm>
          <a:prstGeom prst="rect">
            <a:avLst/>
          </a:prstGeom>
        </p:spPr>
      </p:pic>
      <p:pic>
        <p:nvPicPr>
          <p:cNvPr id="7" name="Picture 6">
            <a:extLst>
              <a:ext uri="{FF2B5EF4-FFF2-40B4-BE49-F238E27FC236}">
                <a16:creationId xmlns:a16="http://schemas.microsoft.com/office/drawing/2014/main" id="{DAE87607-C732-ACD6-6825-3DF9E27FE9E0}"/>
              </a:ext>
            </a:extLst>
          </p:cNvPr>
          <p:cNvPicPr>
            <a:picLocks noChangeAspect="1"/>
          </p:cNvPicPr>
          <p:nvPr/>
        </p:nvPicPr>
        <p:blipFill>
          <a:blip r:embed="rId4"/>
          <a:stretch>
            <a:fillRect/>
          </a:stretch>
        </p:blipFill>
        <p:spPr>
          <a:xfrm>
            <a:off x="3491880" y="1425812"/>
            <a:ext cx="2286034" cy="2934529"/>
          </a:xfrm>
          <a:prstGeom prst="rect">
            <a:avLst/>
          </a:prstGeom>
        </p:spPr>
      </p:pic>
      <p:pic>
        <p:nvPicPr>
          <p:cNvPr id="9" name="Picture 8">
            <a:extLst>
              <a:ext uri="{FF2B5EF4-FFF2-40B4-BE49-F238E27FC236}">
                <a16:creationId xmlns:a16="http://schemas.microsoft.com/office/drawing/2014/main" id="{250785A4-AF57-B6F3-EC57-2C08C48845B1}"/>
              </a:ext>
            </a:extLst>
          </p:cNvPr>
          <p:cNvPicPr>
            <a:picLocks noChangeAspect="1"/>
          </p:cNvPicPr>
          <p:nvPr/>
        </p:nvPicPr>
        <p:blipFill>
          <a:blip r:embed="rId5"/>
          <a:stretch>
            <a:fillRect/>
          </a:stretch>
        </p:blipFill>
        <p:spPr>
          <a:xfrm>
            <a:off x="6012160" y="1347614"/>
            <a:ext cx="2320749" cy="2934530"/>
          </a:xfrm>
          <a:prstGeom prst="rect">
            <a:avLst/>
          </a:prstGeom>
        </p:spPr>
      </p:pic>
      <p:sp>
        <p:nvSpPr>
          <p:cNvPr id="10" name="Text Box 2">
            <a:extLst>
              <a:ext uri="{FF2B5EF4-FFF2-40B4-BE49-F238E27FC236}">
                <a16:creationId xmlns:a16="http://schemas.microsoft.com/office/drawing/2014/main" id="{2898FFA6-9007-28AF-0967-2899E87B2CC3}"/>
              </a:ext>
            </a:extLst>
          </p:cNvPr>
          <p:cNvSpPr txBox="1">
            <a:spLocks noChangeArrowheads="1"/>
          </p:cNvSpPr>
          <p:nvPr/>
        </p:nvSpPr>
        <p:spPr bwMode="auto">
          <a:xfrm>
            <a:off x="7899945" y="4309763"/>
            <a:ext cx="990600" cy="27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1400"/>
              </a:lnSpc>
              <a:spcBef>
                <a:spcPts val="600"/>
              </a:spcBef>
              <a:spcAft>
                <a:spcPts val="600"/>
              </a:spcAft>
            </a:pPr>
            <a:r>
              <a:rPr lang="en-US" sz="1000" dirty="0">
                <a:solidFill>
                  <a:srgbClr val="000000"/>
                </a:solidFill>
                <a:effectLst/>
                <a:latin typeface="Arial" panose="020B0604020202020204" pitchFamily="34" charset="0"/>
                <a:ea typeface="Arial" panose="020B0604020202020204" pitchFamily="34" charset="0"/>
              </a:rPr>
              <a:t>Lili Hodgson</a:t>
            </a:r>
            <a:endParaRPr lang="en-AU" sz="1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571034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2A32-F9E4-C182-E279-7FB5D2EB159D}"/>
              </a:ext>
            </a:extLst>
          </p:cNvPr>
          <p:cNvSpPr>
            <a:spLocks noGrp="1"/>
          </p:cNvSpPr>
          <p:nvPr>
            <p:ph type="title"/>
          </p:nvPr>
        </p:nvSpPr>
        <p:spPr/>
        <p:txBody>
          <a:bodyPr/>
          <a:lstStyle/>
          <a:p>
            <a:r>
              <a:rPr lang="en-AU" dirty="0"/>
              <a:t>Student sample </a:t>
            </a:r>
            <a:br>
              <a:rPr lang="en-AU" dirty="0"/>
            </a:br>
            <a:r>
              <a:rPr lang="en-AU" sz="2800" dirty="0"/>
              <a:t>Presentation and evaluation</a:t>
            </a:r>
          </a:p>
        </p:txBody>
      </p:sp>
      <p:pic>
        <p:nvPicPr>
          <p:cNvPr id="5" name="Picture 4">
            <a:extLst>
              <a:ext uri="{FF2B5EF4-FFF2-40B4-BE49-F238E27FC236}">
                <a16:creationId xmlns:a16="http://schemas.microsoft.com/office/drawing/2014/main" id="{9FCE8D5B-E07C-67D6-6AC7-2CDA4795309E}"/>
              </a:ext>
            </a:extLst>
          </p:cNvPr>
          <p:cNvPicPr>
            <a:picLocks noChangeAspect="1"/>
          </p:cNvPicPr>
          <p:nvPr/>
        </p:nvPicPr>
        <p:blipFill>
          <a:blip r:embed="rId3"/>
          <a:stretch>
            <a:fillRect/>
          </a:stretch>
        </p:blipFill>
        <p:spPr>
          <a:xfrm>
            <a:off x="467544" y="1419622"/>
            <a:ext cx="2174892" cy="2859782"/>
          </a:xfrm>
          <a:prstGeom prst="rect">
            <a:avLst/>
          </a:prstGeom>
        </p:spPr>
      </p:pic>
      <p:pic>
        <p:nvPicPr>
          <p:cNvPr id="7" name="Picture 6">
            <a:extLst>
              <a:ext uri="{FF2B5EF4-FFF2-40B4-BE49-F238E27FC236}">
                <a16:creationId xmlns:a16="http://schemas.microsoft.com/office/drawing/2014/main" id="{068009EE-CEBF-0FE0-D007-BF802B7EDD23}"/>
              </a:ext>
            </a:extLst>
          </p:cNvPr>
          <p:cNvPicPr>
            <a:picLocks noChangeAspect="1"/>
          </p:cNvPicPr>
          <p:nvPr/>
        </p:nvPicPr>
        <p:blipFill>
          <a:blip r:embed="rId4"/>
          <a:stretch>
            <a:fillRect/>
          </a:stretch>
        </p:blipFill>
        <p:spPr>
          <a:xfrm>
            <a:off x="3059832" y="1394260"/>
            <a:ext cx="2174892" cy="2766489"/>
          </a:xfrm>
          <a:prstGeom prst="rect">
            <a:avLst/>
          </a:prstGeom>
        </p:spPr>
      </p:pic>
      <p:pic>
        <p:nvPicPr>
          <p:cNvPr id="9" name="Picture 8">
            <a:extLst>
              <a:ext uri="{FF2B5EF4-FFF2-40B4-BE49-F238E27FC236}">
                <a16:creationId xmlns:a16="http://schemas.microsoft.com/office/drawing/2014/main" id="{C6F255DC-6EC4-863E-140C-570F1AECC0D1}"/>
              </a:ext>
            </a:extLst>
          </p:cNvPr>
          <p:cNvPicPr>
            <a:picLocks noChangeAspect="1"/>
          </p:cNvPicPr>
          <p:nvPr/>
        </p:nvPicPr>
        <p:blipFill>
          <a:blip r:embed="rId5"/>
          <a:stretch>
            <a:fillRect/>
          </a:stretch>
        </p:blipFill>
        <p:spPr>
          <a:xfrm rot="5400000">
            <a:off x="5956433" y="1033847"/>
            <a:ext cx="2364239" cy="3075806"/>
          </a:xfrm>
          <a:prstGeom prst="rect">
            <a:avLst/>
          </a:prstGeom>
        </p:spPr>
      </p:pic>
      <p:sp>
        <p:nvSpPr>
          <p:cNvPr id="10" name="Text Box 2">
            <a:extLst>
              <a:ext uri="{FF2B5EF4-FFF2-40B4-BE49-F238E27FC236}">
                <a16:creationId xmlns:a16="http://schemas.microsoft.com/office/drawing/2014/main" id="{0BB99FA5-611F-DFA5-A4AB-64FF086F1FA4}"/>
              </a:ext>
            </a:extLst>
          </p:cNvPr>
          <p:cNvSpPr txBox="1">
            <a:spLocks noChangeArrowheads="1"/>
          </p:cNvSpPr>
          <p:nvPr/>
        </p:nvSpPr>
        <p:spPr bwMode="auto">
          <a:xfrm>
            <a:off x="7901880" y="4124185"/>
            <a:ext cx="990600" cy="27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ts val="1400"/>
              </a:lnSpc>
              <a:spcBef>
                <a:spcPts val="600"/>
              </a:spcBef>
              <a:spcAft>
                <a:spcPts val="600"/>
              </a:spcAft>
            </a:pPr>
            <a:r>
              <a:rPr lang="en-US" sz="1000" dirty="0">
                <a:solidFill>
                  <a:srgbClr val="000000"/>
                </a:solidFill>
                <a:effectLst/>
                <a:latin typeface="Arial" panose="020B0604020202020204" pitchFamily="34" charset="0"/>
                <a:ea typeface="Arial" panose="020B0604020202020204" pitchFamily="34" charset="0"/>
              </a:rPr>
              <a:t>Lili Hodgson</a:t>
            </a:r>
            <a:endParaRPr lang="en-AU" sz="1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443527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4701-9E47-4E75-AF39-F71BA669B7D7}"/>
              </a:ext>
            </a:extLst>
          </p:cNvPr>
          <p:cNvSpPr>
            <a:spLocks noGrp="1"/>
          </p:cNvSpPr>
          <p:nvPr>
            <p:ph type="title"/>
          </p:nvPr>
        </p:nvSpPr>
        <p:spPr>
          <a:xfrm>
            <a:off x="179512" y="40204"/>
            <a:ext cx="8712968" cy="850186"/>
          </a:xfrm>
        </p:spPr>
        <p:txBody>
          <a:bodyPr/>
          <a:lstStyle/>
          <a:p>
            <a:r>
              <a:rPr lang="en-US" sz="2400" dirty="0"/>
              <a:t>VCE Art Creative Practice</a:t>
            </a:r>
            <a:br>
              <a:rPr lang="en-US" sz="2400" dirty="0"/>
            </a:br>
            <a:r>
              <a:rPr lang="en-US" sz="2400" dirty="0"/>
              <a:t>Study specifications: The Creative Practice</a:t>
            </a:r>
          </a:p>
        </p:txBody>
      </p:sp>
      <p:pic>
        <p:nvPicPr>
          <p:cNvPr id="7" name="Content Placeholder 6" descr="A circular diagram, in the centre of which are the words 'The Creative Practice'. The next layer of the circle is divided into quadrants labelled 'Experimentation and development', 'Research and exploration', 'Reflection and evaluation' and 'Refinement and resolution'. The next layer of the circle reads 'Creative Thinking and Interpretive Lenses'; the outer layer reads 'Making and Responding'.">
            <a:extLst>
              <a:ext uri="{FF2B5EF4-FFF2-40B4-BE49-F238E27FC236}">
                <a16:creationId xmlns:a16="http://schemas.microsoft.com/office/drawing/2014/main" id="{EAE07DD5-C6DF-4EDB-9C23-C89C0CB67B4E}"/>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699542"/>
            <a:ext cx="3763484" cy="3744416"/>
          </a:xfrm>
          <a:prstGeom prst="rect">
            <a:avLst/>
          </a:prstGeom>
        </p:spPr>
      </p:pic>
      <p:sp>
        <p:nvSpPr>
          <p:cNvPr id="8" name="TextBox 7">
            <a:extLst>
              <a:ext uri="{FF2B5EF4-FFF2-40B4-BE49-F238E27FC236}">
                <a16:creationId xmlns:a16="http://schemas.microsoft.com/office/drawing/2014/main" id="{E614437B-A75C-45F0-B30E-B938FE84750C}"/>
              </a:ext>
            </a:extLst>
          </p:cNvPr>
          <p:cNvSpPr txBox="1"/>
          <p:nvPr/>
        </p:nvSpPr>
        <p:spPr>
          <a:xfrm>
            <a:off x="4167742" y="987574"/>
            <a:ext cx="45720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buFont typeface="Symbol" panose="05050102010706020507" pitchFamily="18" charset="2"/>
              <a:buChar char=""/>
              <a:tabLst>
                <a:tab pos="269875" algn="l"/>
              </a:tabLst>
            </a:pPr>
            <a:r>
              <a:rPr lang="en-AU" sz="2000" kern="1100" dirty="0">
                <a:latin typeface="Arial" panose="020B0604020202020204" pitchFamily="34" charset="0"/>
                <a:ea typeface="Times New Roman" panose="02020603050405020304" pitchFamily="18" charset="0"/>
              </a:rPr>
              <a:t>r</a:t>
            </a:r>
            <a:r>
              <a:rPr lang="en-AU" sz="2000" kern="1100" dirty="0">
                <a:effectLst/>
                <a:latin typeface="Arial" panose="020B0604020202020204" pitchFamily="34" charset="0"/>
                <a:ea typeface="Times New Roman" panose="02020603050405020304" pitchFamily="18" charset="0"/>
              </a:rPr>
              <a:t>esearch and investigation</a:t>
            </a:r>
          </a:p>
          <a:p>
            <a:pPr marL="342900" lvl="0" indent="-342900">
              <a:buFont typeface="Symbol" panose="05050102010706020507" pitchFamily="18" charset="2"/>
              <a:buChar char=""/>
              <a:tabLst>
                <a:tab pos="269875" algn="l"/>
              </a:tabLst>
            </a:pPr>
            <a:r>
              <a:rPr lang="en-AU" sz="2000" kern="1100" dirty="0">
                <a:effectLst/>
                <a:latin typeface="Arial" panose="020B0604020202020204" pitchFamily="34" charset="0"/>
                <a:ea typeface="Times New Roman" panose="02020603050405020304" pitchFamily="18" charset="0"/>
              </a:rPr>
              <a:t>experimentation and development</a:t>
            </a:r>
          </a:p>
          <a:p>
            <a:pPr marL="342900" lvl="0" indent="-342900">
              <a:buFont typeface="Symbol" panose="05050102010706020507" pitchFamily="18" charset="2"/>
              <a:buChar char=""/>
              <a:tabLst>
                <a:tab pos="269875" algn="l"/>
              </a:tabLst>
            </a:pPr>
            <a:r>
              <a:rPr lang="en-AU" sz="2000" kern="1100" dirty="0">
                <a:effectLst/>
                <a:latin typeface="Arial" panose="020B0604020202020204" pitchFamily="34" charset="0"/>
                <a:ea typeface="Times New Roman" panose="02020603050405020304" pitchFamily="18" charset="0"/>
              </a:rPr>
              <a:t>refinement and resolution</a:t>
            </a:r>
          </a:p>
          <a:p>
            <a:pPr marL="342900" lvl="0" indent="-342900">
              <a:spcAft>
                <a:spcPts val="300"/>
              </a:spcAft>
              <a:buFont typeface="Symbol" panose="05050102010706020507" pitchFamily="18" charset="2"/>
              <a:buChar char=""/>
              <a:tabLst>
                <a:tab pos="269875" algn="l"/>
              </a:tabLst>
            </a:pPr>
            <a:r>
              <a:rPr lang="en-AU" sz="2000" kern="1100" dirty="0">
                <a:effectLst/>
                <a:latin typeface="Arial" panose="020B0604020202020204" pitchFamily="34" charset="0"/>
                <a:ea typeface="Times New Roman" panose="02020603050405020304" pitchFamily="18" charset="0"/>
              </a:rPr>
              <a:t>reflection and evaluation.</a:t>
            </a:r>
          </a:p>
        </p:txBody>
      </p:sp>
      <p:sp>
        <p:nvSpPr>
          <p:cNvPr id="10" name="TextBox 9">
            <a:extLst>
              <a:ext uri="{FF2B5EF4-FFF2-40B4-BE49-F238E27FC236}">
                <a16:creationId xmlns:a16="http://schemas.microsoft.com/office/drawing/2014/main" id="{5DF05B0F-8B1F-46B8-A4D0-D3B6192BB14F}"/>
              </a:ext>
            </a:extLst>
          </p:cNvPr>
          <p:cNvSpPr txBox="1"/>
          <p:nvPr/>
        </p:nvSpPr>
        <p:spPr>
          <a:xfrm>
            <a:off x="4419262" y="3140751"/>
            <a:ext cx="4320480" cy="1015663"/>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en-AU" sz="2000" dirty="0">
                <a:latin typeface="+mn-lt"/>
              </a:rPr>
              <a:t>Inquiry learning</a:t>
            </a:r>
          </a:p>
          <a:p>
            <a:pPr marL="342900" indent="-342900">
              <a:buFont typeface="Arial" panose="020B0604020202020204" pitchFamily="34" charset="0"/>
              <a:buChar char="•"/>
            </a:pPr>
            <a:r>
              <a:rPr lang="en-AU" sz="2000" dirty="0">
                <a:latin typeface="+mn-lt"/>
              </a:rPr>
              <a:t>Experiential learning</a:t>
            </a:r>
          </a:p>
          <a:p>
            <a:pPr marL="342900" indent="-342900">
              <a:buFont typeface="Arial" panose="020B0604020202020204" pitchFamily="34" charset="0"/>
              <a:buChar char="•"/>
            </a:pPr>
            <a:r>
              <a:rPr lang="en-AU" sz="2000" dirty="0">
                <a:latin typeface="+mn-lt"/>
              </a:rPr>
              <a:t>Project based learning</a:t>
            </a:r>
          </a:p>
        </p:txBody>
      </p:sp>
      <p:sp>
        <p:nvSpPr>
          <p:cNvPr id="11" name="Arrow: Left-Right 10">
            <a:extLst>
              <a:ext uri="{FF2B5EF4-FFF2-40B4-BE49-F238E27FC236}">
                <a16:creationId xmlns:a16="http://schemas.microsoft.com/office/drawing/2014/main" id="{2F1149BD-FA12-461A-B76E-6F435E3093B3}"/>
              </a:ext>
            </a:extLst>
          </p:cNvPr>
          <p:cNvSpPr/>
          <p:nvPr/>
        </p:nvSpPr>
        <p:spPr bwMode="auto">
          <a:xfrm rot="5400000">
            <a:off x="6071670" y="2523514"/>
            <a:ext cx="1015663" cy="404738"/>
          </a:xfrm>
          <a:prstGeom prst="leftRightArrow">
            <a:avLst/>
          </a:prstGeom>
          <a:solidFill>
            <a:schemeClr val="accent6">
              <a:lumMod val="75000"/>
            </a:schemeClr>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20268910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solidFill>
                  <a:schemeClr val="accent6"/>
                </a:solidFill>
              </a:rPr>
              <a:t>Contact</a:t>
            </a:r>
          </a:p>
        </p:txBody>
      </p:sp>
      <p:sp>
        <p:nvSpPr>
          <p:cNvPr id="3" name="Content Placeholder 2"/>
          <p:cNvSpPr>
            <a:spLocks noGrp="1"/>
          </p:cNvSpPr>
          <p:nvPr>
            <p:ph idx="1"/>
          </p:nvPr>
        </p:nvSpPr>
        <p:spPr>
          <a:xfrm>
            <a:off x="83590" y="1347614"/>
            <a:ext cx="9073008" cy="2971800"/>
          </a:xfrm>
        </p:spPr>
        <p:txBody>
          <a:bodyPr/>
          <a:lstStyle/>
          <a:p>
            <a:pPr marL="0" indent="0">
              <a:buNone/>
            </a:pPr>
            <a:r>
              <a:rPr lang="en-AU" dirty="0">
                <a:solidFill>
                  <a:schemeClr val="accent6"/>
                </a:solidFill>
              </a:rPr>
              <a:t>Dr Kathryn Hendy-Ekers</a:t>
            </a:r>
          </a:p>
          <a:p>
            <a:pPr marL="3136900" indent="-3136900">
              <a:buNone/>
            </a:pPr>
            <a:r>
              <a:rPr lang="en-AU" sz="2000" b="0" dirty="0"/>
              <a:t>Curriculum Manager – Visual Arts, Visual Communication Design and Media</a:t>
            </a:r>
          </a:p>
          <a:p>
            <a:pPr marL="0" indent="0">
              <a:buNone/>
            </a:pPr>
            <a:r>
              <a:rPr lang="en-AU" dirty="0">
                <a:solidFill>
                  <a:schemeClr val="accent6"/>
                </a:solidFill>
              </a:rPr>
              <a:t>E: </a:t>
            </a:r>
            <a:r>
              <a:rPr lang="en-AU" b="0" dirty="0">
                <a:solidFill>
                  <a:schemeClr val="tx1"/>
                </a:solidFill>
              </a:rPr>
              <a:t>Kathryn.Hendy-Ekers@education.vic.gov.au</a:t>
            </a:r>
          </a:p>
          <a:p>
            <a:pPr marL="0" indent="0">
              <a:buNone/>
            </a:pPr>
            <a:r>
              <a:rPr lang="en-AU" dirty="0">
                <a:solidFill>
                  <a:schemeClr val="accent6"/>
                </a:solidFill>
              </a:rPr>
              <a:t>T: </a:t>
            </a:r>
            <a:r>
              <a:rPr lang="en-AU" b="0" dirty="0">
                <a:solidFill>
                  <a:schemeClr val="tx1"/>
                </a:solidFill>
              </a:rPr>
              <a:t>9059 5147</a:t>
            </a:r>
          </a:p>
          <a:p>
            <a:pPr marL="0" indent="0">
              <a:buNone/>
            </a:pPr>
            <a:r>
              <a:rPr lang="en-AU" dirty="0">
                <a:solidFill>
                  <a:schemeClr val="accent6"/>
                </a:solidFill>
              </a:rPr>
              <a:t>M: </a:t>
            </a:r>
            <a:r>
              <a:rPr lang="en-AU" b="0" dirty="0">
                <a:solidFill>
                  <a:schemeClr val="tx1"/>
                </a:solidFill>
              </a:rPr>
              <a:t>0438471513</a:t>
            </a:r>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sz="1050" b="0" dirty="0"/>
          </a:p>
          <a:p>
            <a:pPr marL="0" indent="0">
              <a:buNone/>
            </a:pPr>
            <a:endParaRPr lang="en-AU" b="0" dirty="0"/>
          </a:p>
          <a:p>
            <a:endParaRPr lang="en-AU" dirty="0"/>
          </a:p>
        </p:txBody>
      </p:sp>
    </p:spTree>
    <p:extLst>
      <p:ext uri="{BB962C8B-B14F-4D97-AF65-F5344CB8AC3E}">
        <p14:creationId xmlns:p14="http://schemas.microsoft.com/office/powerpoint/2010/main" val="390530664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2268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5143501"/>
          </a:xfrm>
        </p:spPr>
      </p:pic>
    </p:spTree>
    <p:extLst>
      <p:ext uri="{BB962C8B-B14F-4D97-AF65-F5344CB8AC3E}">
        <p14:creationId xmlns:p14="http://schemas.microsoft.com/office/powerpoint/2010/main" val="4344652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014126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706717-2E2E-45F0-A0FE-362744B7E2E2}"/>
              </a:ext>
            </a:extLst>
          </p:cNvPr>
          <p:cNvSpPr>
            <a:spLocks noGrp="1"/>
          </p:cNvSpPr>
          <p:nvPr>
            <p:ph type="title"/>
          </p:nvPr>
        </p:nvSpPr>
        <p:spPr>
          <a:xfrm>
            <a:off x="157778" y="123478"/>
            <a:ext cx="8713787" cy="857250"/>
          </a:xfrm>
        </p:spPr>
        <p:txBody>
          <a:bodyPr/>
          <a:lstStyle/>
          <a:p>
            <a:r>
              <a:rPr lang="en-US" sz="2400" dirty="0"/>
              <a:t>VCE Art Creative Practice</a:t>
            </a:r>
            <a:br>
              <a:rPr lang="en-US" sz="2400" dirty="0"/>
            </a:br>
            <a:r>
              <a:rPr lang="en-US" sz="2400" dirty="0"/>
              <a:t>Study specifications: Interpretive Lenses</a:t>
            </a:r>
          </a:p>
        </p:txBody>
      </p:sp>
      <p:graphicFrame>
        <p:nvGraphicFramePr>
          <p:cNvPr id="9" name="Table 9">
            <a:extLst>
              <a:ext uri="{FF2B5EF4-FFF2-40B4-BE49-F238E27FC236}">
                <a16:creationId xmlns:a16="http://schemas.microsoft.com/office/drawing/2014/main" id="{C31644EF-B236-416A-8034-5CE947EF3413}"/>
              </a:ext>
            </a:extLst>
          </p:cNvPr>
          <p:cNvGraphicFramePr>
            <a:graphicFrameLocks noGrp="1"/>
          </p:cNvGraphicFramePr>
          <p:nvPr>
            <p:extLst>
              <p:ext uri="{D42A27DB-BD31-4B8C-83A1-F6EECF244321}">
                <p14:modId xmlns:p14="http://schemas.microsoft.com/office/powerpoint/2010/main" val="724941339"/>
              </p:ext>
            </p:extLst>
          </p:nvPr>
        </p:nvGraphicFramePr>
        <p:xfrm>
          <a:off x="2233252" y="1707654"/>
          <a:ext cx="6570476" cy="2883094"/>
        </p:xfrm>
        <a:graphic>
          <a:graphicData uri="http://schemas.openxmlformats.org/drawingml/2006/table">
            <a:tbl>
              <a:tblPr firstRow="1" bandRow="1">
                <a:tableStyleId>{21E4AEA4-8DFA-4A89-87EB-49C32662AFE0}</a:tableStyleId>
              </a:tblPr>
              <a:tblGrid>
                <a:gridCol w="6570476">
                  <a:extLst>
                    <a:ext uri="{9D8B030D-6E8A-4147-A177-3AD203B41FA5}">
                      <a16:colId xmlns:a16="http://schemas.microsoft.com/office/drawing/2014/main" val="1178279086"/>
                    </a:ext>
                  </a:extLst>
                </a:gridCol>
              </a:tblGrid>
              <a:tr h="1152128">
                <a:tc>
                  <a:txBody>
                    <a:bodyPr/>
                    <a:lstStyle/>
                    <a:p>
                      <a:r>
                        <a:rPr lang="en-AU" sz="1400" b="0" kern="1200" dirty="0">
                          <a:solidFill>
                            <a:schemeClr val="tx1"/>
                          </a:solidFill>
                          <a:effectLst/>
                          <a:latin typeface="+mn-lt"/>
                          <a:ea typeface="+mn-ea"/>
                          <a:cs typeface="+mn-cs"/>
                        </a:rPr>
                        <a:t>The Structural Lens informs the analysis and interpretation of an artwork, and its relationship with the artist and viewer or audience, through the investigation of the use of art elements and art principles, and the application of materials, techniques and processes. It also considers the stylistic qualities and symbolism evident in the artwork, and the context in which artists work and in which artworks are presented or viewed. </a:t>
                      </a:r>
                      <a:endParaRPr lang="en-AU" sz="1400" b="0" dirty="0">
                        <a:solidFill>
                          <a:schemeClr val="tx1"/>
                        </a:solidFill>
                      </a:endParaRPr>
                    </a:p>
                  </a:txBody>
                  <a:tcPr/>
                </a:tc>
                <a:extLst>
                  <a:ext uri="{0D108BD9-81ED-4DB2-BD59-A6C34878D82A}">
                    <a16:rowId xmlns:a16="http://schemas.microsoft.com/office/drawing/2014/main" val="1880993069"/>
                  </a:ext>
                </a:extLst>
              </a:tr>
              <a:tr h="585625">
                <a:tc>
                  <a:txBody>
                    <a:bodyPr/>
                    <a:lstStyle/>
                    <a:p>
                      <a:r>
                        <a:rPr lang="en-AU" sz="1400" kern="1200" dirty="0">
                          <a:solidFill>
                            <a:schemeClr val="dk1"/>
                          </a:solidFill>
                          <a:effectLst/>
                          <a:latin typeface="+mn-lt"/>
                          <a:ea typeface="+mn-ea"/>
                          <a:cs typeface="+mn-cs"/>
                        </a:rPr>
                        <a:t>The Personal Lens informs the analysis and interpretation of an artwork through the investigation of the personal feelings, beliefs and life experiences of the artist, viewer or audience.</a:t>
                      </a:r>
                      <a:endParaRPr lang="en-AU" sz="1400" b="1" dirty="0"/>
                    </a:p>
                  </a:txBody>
                  <a:tcPr/>
                </a:tc>
                <a:extLst>
                  <a:ext uri="{0D108BD9-81ED-4DB2-BD59-A6C34878D82A}">
                    <a16:rowId xmlns:a16="http://schemas.microsoft.com/office/drawing/2014/main" val="4156485169"/>
                  </a:ext>
                </a:extLst>
              </a:tr>
              <a:tr h="779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dk1"/>
                          </a:solidFill>
                          <a:effectLst/>
                          <a:latin typeface="+mn-lt"/>
                          <a:ea typeface="+mn-ea"/>
                          <a:cs typeface="+mn-cs"/>
                        </a:rPr>
                        <a:t>The Cultural Lens informs the analysis and interpretation of an artwork through the investigation of social, historical and cultural influences and representations. </a:t>
                      </a:r>
                      <a:endParaRPr lang="en-AU" sz="1400" dirty="0"/>
                    </a:p>
                  </a:txBody>
                  <a:tcPr/>
                </a:tc>
                <a:extLst>
                  <a:ext uri="{0D108BD9-81ED-4DB2-BD59-A6C34878D82A}">
                    <a16:rowId xmlns:a16="http://schemas.microsoft.com/office/drawing/2014/main" val="4157902489"/>
                  </a:ext>
                </a:extLst>
              </a:tr>
            </a:tbl>
          </a:graphicData>
        </a:graphic>
      </p:graphicFrame>
      <p:sp>
        <p:nvSpPr>
          <p:cNvPr id="11" name="Arrow: Left-Right 10">
            <a:extLst>
              <a:ext uri="{FF2B5EF4-FFF2-40B4-BE49-F238E27FC236}">
                <a16:creationId xmlns:a16="http://schemas.microsoft.com/office/drawing/2014/main" id="{259DE20A-B8CD-4004-AB24-D24C35E02A1F}"/>
              </a:ext>
            </a:extLst>
          </p:cNvPr>
          <p:cNvSpPr/>
          <p:nvPr/>
        </p:nvSpPr>
        <p:spPr bwMode="auto">
          <a:xfrm>
            <a:off x="157778" y="947952"/>
            <a:ext cx="8662693" cy="749433"/>
          </a:xfrm>
          <a:prstGeom prst="leftRightArrow">
            <a:avLst/>
          </a:prstGeom>
          <a:solidFill>
            <a:schemeClr val="accent6">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a:ln>
                  <a:noFill/>
                </a:ln>
                <a:solidFill>
                  <a:schemeClr val="accent6">
                    <a:lumMod val="75000"/>
                  </a:schemeClr>
                </a:solidFill>
                <a:effectLst/>
                <a:latin typeface="+mn-lt"/>
              </a:rPr>
              <a:t>Through Making and Responding</a:t>
            </a:r>
          </a:p>
        </p:txBody>
      </p:sp>
      <p:graphicFrame>
        <p:nvGraphicFramePr>
          <p:cNvPr id="12" name="Table 12">
            <a:extLst>
              <a:ext uri="{FF2B5EF4-FFF2-40B4-BE49-F238E27FC236}">
                <a16:creationId xmlns:a16="http://schemas.microsoft.com/office/drawing/2014/main" id="{2A039F54-8518-4CB1-89DD-7853F6BCD7F8}"/>
              </a:ext>
            </a:extLst>
          </p:cNvPr>
          <p:cNvGraphicFramePr>
            <a:graphicFrameLocks noGrp="1"/>
          </p:cNvGraphicFramePr>
          <p:nvPr>
            <p:extLst>
              <p:ext uri="{D42A27DB-BD31-4B8C-83A1-F6EECF244321}">
                <p14:modId xmlns:p14="http://schemas.microsoft.com/office/powerpoint/2010/main" val="1710566956"/>
              </p:ext>
            </p:extLst>
          </p:nvPr>
        </p:nvGraphicFramePr>
        <p:xfrm>
          <a:off x="251520" y="1707654"/>
          <a:ext cx="1805593" cy="2824375"/>
        </p:xfrm>
        <a:graphic>
          <a:graphicData uri="http://schemas.openxmlformats.org/drawingml/2006/table">
            <a:tbl>
              <a:tblPr firstRow="1" bandRow="1">
                <a:tableStyleId>{93296810-A885-4BE3-A3E7-6D5BEEA58F35}</a:tableStyleId>
              </a:tblPr>
              <a:tblGrid>
                <a:gridCol w="1805593">
                  <a:extLst>
                    <a:ext uri="{9D8B030D-6E8A-4147-A177-3AD203B41FA5}">
                      <a16:colId xmlns:a16="http://schemas.microsoft.com/office/drawing/2014/main" val="3148514858"/>
                    </a:ext>
                  </a:extLst>
                </a:gridCol>
              </a:tblGrid>
              <a:tr h="1405081">
                <a:tc>
                  <a:txBody>
                    <a:bodyPr/>
                    <a:lstStyle/>
                    <a:p>
                      <a:pPr algn="ctr"/>
                      <a:r>
                        <a:rPr lang="en-AU" b="1" dirty="0">
                          <a:solidFill>
                            <a:schemeClr val="bg1"/>
                          </a:solidFill>
                        </a:rPr>
                        <a:t>Structural Lens</a:t>
                      </a:r>
                    </a:p>
                  </a:txBody>
                  <a:tcPr anchor="ctr">
                    <a:solidFill>
                      <a:schemeClr val="accent6">
                        <a:lumMod val="50000"/>
                      </a:schemeClr>
                    </a:solidFill>
                  </a:tcPr>
                </a:tc>
                <a:extLst>
                  <a:ext uri="{0D108BD9-81ED-4DB2-BD59-A6C34878D82A}">
                    <a16:rowId xmlns:a16="http://schemas.microsoft.com/office/drawing/2014/main" val="670950386"/>
                  </a:ext>
                </a:extLst>
              </a:tr>
              <a:tr h="738280">
                <a:tc>
                  <a:txBody>
                    <a:bodyPr/>
                    <a:lstStyle/>
                    <a:p>
                      <a:pPr algn="ctr"/>
                      <a:r>
                        <a:rPr lang="en-AU" b="1" dirty="0">
                          <a:solidFill>
                            <a:schemeClr val="bg1"/>
                          </a:solidFill>
                        </a:rPr>
                        <a:t>Personal Lens</a:t>
                      </a:r>
                    </a:p>
                  </a:txBody>
                  <a:tcPr anchor="ctr">
                    <a:solidFill>
                      <a:srgbClr val="468EAE"/>
                    </a:solidFill>
                  </a:tcPr>
                </a:tc>
                <a:extLst>
                  <a:ext uri="{0D108BD9-81ED-4DB2-BD59-A6C34878D82A}">
                    <a16:rowId xmlns:a16="http://schemas.microsoft.com/office/drawing/2014/main" val="1116211340"/>
                  </a:ext>
                </a:extLst>
              </a:tr>
              <a:tr h="681014">
                <a:tc>
                  <a:txBody>
                    <a:bodyPr/>
                    <a:lstStyle/>
                    <a:p>
                      <a:pPr algn="ctr"/>
                      <a:r>
                        <a:rPr lang="en-AU" b="1" dirty="0">
                          <a:solidFill>
                            <a:schemeClr val="bg1"/>
                          </a:solidFill>
                        </a:rPr>
                        <a:t>Cultural Lens</a:t>
                      </a:r>
                    </a:p>
                  </a:txBody>
                  <a:tcPr anchor="ctr">
                    <a:solidFill>
                      <a:schemeClr val="accent2">
                        <a:lumMod val="75000"/>
                      </a:schemeClr>
                    </a:solidFill>
                  </a:tcPr>
                </a:tc>
                <a:extLst>
                  <a:ext uri="{0D108BD9-81ED-4DB2-BD59-A6C34878D82A}">
                    <a16:rowId xmlns:a16="http://schemas.microsoft.com/office/drawing/2014/main" val="2226806147"/>
                  </a:ext>
                </a:extLst>
              </a:tr>
            </a:tbl>
          </a:graphicData>
        </a:graphic>
      </p:graphicFrame>
    </p:spTree>
    <p:extLst>
      <p:ext uri="{BB962C8B-B14F-4D97-AF65-F5344CB8AC3E}">
        <p14:creationId xmlns:p14="http://schemas.microsoft.com/office/powerpoint/2010/main" val="23650869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417C98-BC45-4E98-8872-74210C415FEB}"/>
              </a:ext>
            </a:extLst>
          </p:cNvPr>
          <p:cNvSpPr>
            <a:spLocks noGrp="1"/>
          </p:cNvSpPr>
          <p:nvPr>
            <p:ph type="title"/>
          </p:nvPr>
        </p:nvSpPr>
        <p:spPr>
          <a:xfrm>
            <a:off x="467544" y="123478"/>
            <a:ext cx="8713787" cy="857250"/>
          </a:xfrm>
        </p:spPr>
        <p:txBody>
          <a:bodyPr/>
          <a:lstStyle/>
          <a:p>
            <a:r>
              <a:rPr lang="en-US" sz="2800" dirty="0"/>
              <a:t>VCE Art Creative Practice</a:t>
            </a:r>
            <a:br>
              <a:rPr lang="en-US" sz="2800" dirty="0"/>
            </a:br>
            <a:r>
              <a:rPr lang="en-US" sz="2800" dirty="0"/>
              <a:t>Study specifications: Study Terms</a:t>
            </a:r>
          </a:p>
        </p:txBody>
      </p:sp>
      <p:sp>
        <p:nvSpPr>
          <p:cNvPr id="5" name="Rectangle: Rounded Corners 4">
            <a:extLst>
              <a:ext uri="{FF2B5EF4-FFF2-40B4-BE49-F238E27FC236}">
                <a16:creationId xmlns:a16="http://schemas.microsoft.com/office/drawing/2014/main" id="{F505F0EF-9E00-4CA7-A1CF-5C022F2BB753}"/>
              </a:ext>
            </a:extLst>
          </p:cNvPr>
          <p:cNvSpPr/>
          <p:nvPr/>
        </p:nvSpPr>
        <p:spPr bwMode="auto">
          <a:xfrm>
            <a:off x="2051720" y="1131590"/>
            <a:ext cx="4824536" cy="3312368"/>
          </a:xfrm>
          <a:prstGeom prst="roundRect">
            <a:avLst/>
          </a:prstGeom>
          <a:solidFill>
            <a:schemeClr val="accent6">
              <a:lumMod val="20000"/>
              <a:lumOff val="80000"/>
            </a:schemeClr>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2000" i="0" u="none" strike="noStrike" cap="none" normalizeH="0" baseline="0" dirty="0">
                <a:ln>
                  <a:noFill/>
                </a:ln>
                <a:effectLst/>
                <a:latin typeface="+mn-lt"/>
              </a:rPr>
              <a:t>Art elements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2000" dirty="0">
                <a:latin typeface="+mn-lt"/>
              </a:rPr>
              <a:t>Art principles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2000" i="0" u="none" strike="noStrike" cap="none" normalizeH="0" baseline="0" dirty="0">
                <a:ln>
                  <a:noFill/>
                </a:ln>
                <a:effectLst/>
                <a:latin typeface="+mn-lt"/>
              </a:rPr>
              <a:t>Art forms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2000" dirty="0">
                <a:latin typeface="+mn-lt"/>
              </a:rPr>
              <a:t>Contexts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2000" i="0" u="none" strike="noStrike" cap="none" normalizeH="0" baseline="0" dirty="0">
                <a:ln>
                  <a:noFill/>
                </a:ln>
                <a:effectLst/>
                <a:latin typeface="+mn-lt"/>
              </a:rPr>
              <a:t>Critique</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2000" dirty="0">
                <a:latin typeface="+mn-lt"/>
              </a:rPr>
              <a:t>Influences and inspiration</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2000" i="0" u="none" strike="noStrike" cap="none" normalizeH="0" baseline="0" dirty="0">
                <a:ln>
                  <a:noFill/>
                </a:ln>
                <a:effectLst/>
                <a:latin typeface="+mn-lt"/>
              </a:rPr>
              <a:t>Visual language</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2000" dirty="0">
                <a:latin typeface="+mn-lt"/>
              </a:rPr>
              <a:t>Body of Work</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2000" i="0" u="none" strike="noStrike" cap="none" normalizeH="0" baseline="0" dirty="0">
                <a:ln>
                  <a:noFill/>
                </a:ln>
                <a:effectLst/>
                <a:latin typeface="+mn-lt"/>
              </a:rPr>
              <a:t>Contemporary artists and artworks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AU" sz="2000" i="0" u="none" strike="noStrike" cap="none" normalizeH="0" baseline="0" dirty="0">
              <a:ln>
                <a:noFill/>
              </a:ln>
              <a:effectLst/>
              <a:latin typeface="Verdana" pitchFamily="34" charset="0"/>
            </a:endParaRPr>
          </a:p>
        </p:txBody>
      </p:sp>
    </p:spTree>
    <p:extLst>
      <p:ext uri="{BB962C8B-B14F-4D97-AF65-F5344CB8AC3E}">
        <p14:creationId xmlns:p14="http://schemas.microsoft.com/office/powerpoint/2010/main" val="756830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C826-471A-4841-9593-35207A8EC919}"/>
              </a:ext>
            </a:extLst>
          </p:cNvPr>
          <p:cNvSpPr>
            <a:spLocks noGrp="1"/>
          </p:cNvSpPr>
          <p:nvPr>
            <p:ph type="title"/>
          </p:nvPr>
        </p:nvSpPr>
        <p:spPr>
          <a:xfrm>
            <a:off x="179512" y="257175"/>
            <a:ext cx="8712968" cy="857250"/>
          </a:xfrm>
        </p:spPr>
        <p:txBody>
          <a:bodyPr/>
          <a:lstStyle/>
          <a:p>
            <a:r>
              <a:rPr lang="en-AU" dirty="0"/>
              <a:t>VCE Art Creative Practice </a:t>
            </a:r>
            <a:br>
              <a:rPr lang="en-AU" dirty="0"/>
            </a:br>
            <a:r>
              <a:rPr lang="en-AU" sz="3200" dirty="0"/>
              <a:t>Unit 3 and 4 Assessment Weightings</a:t>
            </a:r>
          </a:p>
        </p:txBody>
      </p:sp>
      <p:graphicFrame>
        <p:nvGraphicFramePr>
          <p:cNvPr id="4" name="Table 4">
            <a:extLst>
              <a:ext uri="{FF2B5EF4-FFF2-40B4-BE49-F238E27FC236}">
                <a16:creationId xmlns:a16="http://schemas.microsoft.com/office/drawing/2014/main" id="{59EFCC1C-647B-46DD-99A3-DA2F41FB64FC}"/>
              </a:ext>
            </a:extLst>
          </p:cNvPr>
          <p:cNvGraphicFramePr>
            <a:graphicFrameLocks noGrp="1"/>
          </p:cNvGraphicFramePr>
          <p:nvPr>
            <p:ph idx="1"/>
          </p:nvPr>
        </p:nvGraphicFramePr>
        <p:xfrm>
          <a:off x="179388" y="1485900"/>
          <a:ext cx="8713785" cy="2387600"/>
        </p:xfrm>
        <a:graphic>
          <a:graphicData uri="http://schemas.openxmlformats.org/drawingml/2006/table">
            <a:tbl>
              <a:tblPr firstRow="1" bandRow="1">
                <a:tableStyleId>{21E4AEA4-8DFA-4A89-87EB-49C32662AFE0}</a:tableStyleId>
              </a:tblPr>
              <a:tblGrid>
                <a:gridCol w="3168476">
                  <a:extLst>
                    <a:ext uri="{9D8B030D-6E8A-4147-A177-3AD203B41FA5}">
                      <a16:colId xmlns:a16="http://schemas.microsoft.com/office/drawing/2014/main" val="3478099192"/>
                    </a:ext>
                  </a:extLst>
                </a:gridCol>
                <a:gridCol w="2640714">
                  <a:extLst>
                    <a:ext uri="{9D8B030D-6E8A-4147-A177-3AD203B41FA5}">
                      <a16:colId xmlns:a16="http://schemas.microsoft.com/office/drawing/2014/main" val="23691679"/>
                    </a:ext>
                  </a:extLst>
                </a:gridCol>
                <a:gridCol w="2904595">
                  <a:extLst>
                    <a:ext uri="{9D8B030D-6E8A-4147-A177-3AD203B41FA5}">
                      <a16:colId xmlns:a16="http://schemas.microsoft.com/office/drawing/2014/main" val="1227736966"/>
                    </a:ext>
                  </a:extLst>
                </a:gridCol>
              </a:tblGrid>
              <a:tr h="370840">
                <a:tc>
                  <a:txBody>
                    <a:bodyPr/>
                    <a:lstStyle/>
                    <a:p>
                      <a:r>
                        <a:rPr lang="en-AU" dirty="0"/>
                        <a:t>Areas of Study</a:t>
                      </a:r>
                    </a:p>
                  </a:txBody>
                  <a:tcPr/>
                </a:tc>
                <a:tc>
                  <a:txBody>
                    <a:bodyPr/>
                    <a:lstStyle/>
                    <a:p>
                      <a:r>
                        <a:rPr lang="en-AU" dirty="0"/>
                        <a:t>Assessment Type</a:t>
                      </a:r>
                    </a:p>
                  </a:txBody>
                  <a:tcPr/>
                </a:tc>
                <a:tc>
                  <a:txBody>
                    <a:bodyPr/>
                    <a:lstStyle/>
                    <a:p>
                      <a:r>
                        <a:rPr lang="en-AU" dirty="0"/>
                        <a:t>Weighting</a:t>
                      </a:r>
                    </a:p>
                  </a:txBody>
                  <a:tcPr/>
                </a:tc>
                <a:extLst>
                  <a:ext uri="{0D108BD9-81ED-4DB2-BD59-A6C34878D82A}">
                    <a16:rowId xmlns:a16="http://schemas.microsoft.com/office/drawing/2014/main" val="2889646932"/>
                  </a:ext>
                </a:extLst>
              </a:tr>
              <a:tr h="370840">
                <a:tc>
                  <a:txBody>
                    <a:bodyPr/>
                    <a:lstStyle/>
                    <a:p>
                      <a:pPr marL="285750" indent="-285750">
                        <a:buFont typeface="Arial" panose="020B0604020202020204" pitchFamily="34" charset="0"/>
                        <a:buChar char="•"/>
                      </a:pPr>
                      <a:r>
                        <a:rPr lang="en-AU" sz="1600" dirty="0"/>
                        <a:t>Unit 3 Area of Study 1</a:t>
                      </a:r>
                    </a:p>
                    <a:p>
                      <a:pPr marL="285750" indent="-285750">
                        <a:buFont typeface="Arial" panose="020B0604020202020204" pitchFamily="34" charset="0"/>
                        <a:buChar char="•"/>
                      </a:pPr>
                      <a:r>
                        <a:rPr lang="en-AU" sz="1600" dirty="0"/>
                        <a:t>Unit 3 Area of Study 2</a:t>
                      </a:r>
                    </a:p>
                    <a:p>
                      <a:pPr marL="285750" indent="-285750">
                        <a:buFont typeface="Arial" panose="020B0604020202020204" pitchFamily="34" charset="0"/>
                        <a:buChar char="•"/>
                      </a:pPr>
                      <a:r>
                        <a:rPr lang="en-AU" sz="1600" dirty="0"/>
                        <a:t>Unit 4 Area of Study 1</a:t>
                      </a:r>
                    </a:p>
                    <a:p>
                      <a:pPr marL="285750" indent="-285750">
                        <a:buFont typeface="Arial" panose="020B0604020202020204" pitchFamily="34" charset="0"/>
                        <a:buChar char="•"/>
                      </a:pPr>
                      <a:r>
                        <a:rPr lang="en-AU" sz="1600" dirty="0"/>
                        <a:t>Unit 4 Area of Study 2</a:t>
                      </a:r>
                    </a:p>
                  </a:txBody>
                  <a:tcPr/>
                </a:tc>
                <a:tc>
                  <a:txBody>
                    <a:bodyPr/>
                    <a:lstStyle/>
                    <a:p>
                      <a:r>
                        <a:rPr lang="en-AU" sz="1600" dirty="0"/>
                        <a:t>School-assessed Task</a:t>
                      </a:r>
                    </a:p>
                  </a:txBody>
                  <a:tcPr/>
                </a:tc>
                <a:tc>
                  <a:txBody>
                    <a:bodyPr/>
                    <a:lstStyle/>
                    <a:p>
                      <a:r>
                        <a:rPr lang="en-AU" sz="1600" dirty="0"/>
                        <a:t>60 percent</a:t>
                      </a:r>
                    </a:p>
                  </a:txBody>
                  <a:tcPr/>
                </a:tc>
                <a:extLst>
                  <a:ext uri="{0D108BD9-81ED-4DB2-BD59-A6C34878D82A}">
                    <a16:rowId xmlns:a16="http://schemas.microsoft.com/office/drawing/2014/main" val="204593123"/>
                  </a:ext>
                </a:extLst>
              </a:tr>
              <a:tr h="370840">
                <a:tc>
                  <a:txBody>
                    <a:bodyPr/>
                    <a:lstStyle/>
                    <a:p>
                      <a:pPr marL="285750" indent="-285750">
                        <a:buFont typeface="Arial" panose="020B0604020202020204" pitchFamily="34" charset="0"/>
                        <a:buChar char="•"/>
                      </a:pPr>
                      <a:r>
                        <a:rPr lang="en-AU" sz="1600" dirty="0"/>
                        <a:t>Unit 4 Area of Study 3</a:t>
                      </a:r>
                    </a:p>
                  </a:txBody>
                  <a:tcPr/>
                </a:tc>
                <a:tc>
                  <a:txBody>
                    <a:bodyPr/>
                    <a:lstStyle/>
                    <a:p>
                      <a:r>
                        <a:rPr lang="en-AU" sz="1600" dirty="0"/>
                        <a:t>School-assessed Coursework</a:t>
                      </a:r>
                    </a:p>
                  </a:txBody>
                  <a:tcPr/>
                </a:tc>
                <a:tc>
                  <a:txBody>
                    <a:bodyPr/>
                    <a:lstStyle/>
                    <a:p>
                      <a:r>
                        <a:rPr lang="en-AU" sz="1600" dirty="0"/>
                        <a:t>10 percent</a:t>
                      </a:r>
                    </a:p>
                  </a:txBody>
                  <a:tcPr/>
                </a:tc>
                <a:extLst>
                  <a:ext uri="{0D108BD9-81ED-4DB2-BD59-A6C34878D82A}">
                    <a16:rowId xmlns:a16="http://schemas.microsoft.com/office/drawing/2014/main" val="180056621"/>
                  </a:ext>
                </a:extLst>
              </a:tr>
              <a:tr h="370840">
                <a:tc>
                  <a:txBody>
                    <a:bodyPr/>
                    <a:lstStyle/>
                    <a:p>
                      <a:pPr marL="285750" indent="-285750">
                        <a:buFont typeface="Arial" panose="020B0604020202020204" pitchFamily="34" charset="0"/>
                        <a:buChar char="•"/>
                      </a:pPr>
                      <a:r>
                        <a:rPr lang="en-AU" sz="1600" dirty="0"/>
                        <a:t>End-of-year examination</a:t>
                      </a:r>
                    </a:p>
                  </a:txBody>
                  <a:tcPr/>
                </a:tc>
                <a:tc>
                  <a:txBody>
                    <a:bodyPr/>
                    <a:lstStyle/>
                    <a:p>
                      <a:pPr marL="0" indent="0">
                        <a:buFont typeface="Arial" panose="020B0604020202020204" pitchFamily="34" charset="0"/>
                        <a:buNone/>
                      </a:pPr>
                      <a:r>
                        <a:rPr lang="en-AU" sz="1600" dirty="0"/>
                        <a:t>External assessment</a:t>
                      </a:r>
                    </a:p>
                  </a:txBody>
                  <a:tcPr/>
                </a:tc>
                <a:tc>
                  <a:txBody>
                    <a:bodyPr/>
                    <a:lstStyle/>
                    <a:p>
                      <a:r>
                        <a:rPr lang="en-AU" sz="1600" dirty="0"/>
                        <a:t>30 percent</a:t>
                      </a:r>
                    </a:p>
                  </a:txBody>
                  <a:tcPr/>
                </a:tc>
                <a:extLst>
                  <a:ext uri="{0D108BD9-81ED-4DB2-BD59-A6C34878D82A}">
                    <a16:rowId xmlns:a16="http://schemas.microsoft.com/office/drawing/2014/main" val="118681687"/>
                  </a:ext>
                </a:extLst>
              </a:tr>
            </a:tbl>
          </a:graphicData>
        </a:graphic>
      </p:graphicFrame>
    </p:spTree>
    <p:extLst>
      <p:ext uri="{BB962C8B-B14F-4D97-AF65-F5344CB8AC3E}">
        <p14:creationId xmlns:p14="http://schemas.microsoft.com/office/powerpoint/2010/main" val="3192432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1AEC-7E68-4BA3-ABC6-C64F880DB755}"/>
              </a:ext>
            </a:extLst>
          </p:cNvPr>
          <p:cNvSpPr>
            <a:spLocks noGrp="1"/>
          </p:cNvSpPr>
          <p:nvPr>
            <p:ph type="title"/>
          </p:nvPr>
        </p:nvSpPr>
        <p:spPr>
          <a:xfrm>
            <a:off x="180207" y="123478"/>
            <a:ext cx="8712968" cy="792088"/>
          </a:xfrm>
        </p:spPr>
        <p:txBody>
          <a:bodyPr/>
          <a:lstStyle/>
          <a:p>
            <a:r>
              <a:rPr lang="en-US" dirty="0"/>
              <a:t>VCE Art Creative Practice </a:t>
            </a:r>
            <a:br>
              <a:rPr lang="en-US" dirty="0"/>
            </a:br>
            <a:r>
              <a:rPr lang="en-US" sz="2000" dirty="0"/>
              <a:t>Unit 3: Investigation, ideas, artworks and the Creative Practice</a:t>
            </a:r>
          </a:p>
        </p:txBody>
      </p:sp>
      <p:graphicFrame>
        <p:nvGraphicFramePr>
          <p:cNvPr id="4" name="Table 4">
            <a:extLst>
              <a:ext uri="{FF2B5EF4-FFF2-40B4-BE49-F238E27FC236}">
                <a16:creationId xmlns:a16="http://schemas.microsoft.com/office/drawing/2014/main" id="{3A0388B0-2FEE-41AC-B3CE-0A0BD4B591C3}"/>
              </a:ext>
            </a:extLst>
          </p:cNvPr>
          <p:cNvGraphicFramePr>
            <a:graphicFrameLocks noGrp="1"/>
          </p:cNvGraphicFramePr>
          <p:nvPr>
            <p:ph idx="1"/>
            <p:extLst>
              <p:ext uri="{D42A27DB-BD31-4B8C-83A1-F6EECF244321}">
                <p14:modId xmlns:p14="http://schemas.microsoft.com/office/powerpoint/2010/main" val="1413448357"/>
              </p:ext>
            </p:extLst>
          </p:nvPr>
        </p:nvGraphicFramePr>
        <p:xfrm>
          <a:off x="180207" y="2350369"/>
          <a:ext cx="8640265" cy="2047240"/>
        </p:xfrm>
        <a:graphic>
          <a:graphicData uri="http://schemas.openxmlformats.org/drawingml/2006/table">
            <a:tbl>
              <a:tblPr firstRow="1" bandRow="1">
                <a:tableStyleId>{21E4AEA4-8DFA-4A89-87EB-49C32662AFE0}</a:tableStyleId>
              </a:tblPr>
              <a:tblGrid>
                <a:gridCol w="3023641">
                  <a:extLst>
                    <a:ext uri="{9D8B030D-6E8A-4147-A177-3AD203B41FA5}">
                      <a16:colId xmlns:a16="http://schemas.microsoft.com/office/drawing/2014/main" val="3048279481"/>
                    </a:ext>
                  </a:extLst>
                </a:gridCol>
                <a:gridCol w="5616624">
                  <a:extLst>
                    <a:ext uri="{9D8B030D-6E8A-4147-A177-3AD203B41FA5}">
                      <a16:colId xmlns:a16="http://schemas.microsoft.com/office/drawing/2014/main" val="3167786388"/>
                    </a:ext>
                  </a:extLst>
                </a:gridCol>
              </a:tblGrid>
              <a:tr h="370840">
                <a:tc>
                  <a:txBody>
                    <a:bodyPr/>
                    <a:lstStyle/>
                    <a:p>
                      <a:r>
                        <a:rPr lang="en-AU" sz="1400" dirty="0"/>
                        <a:t>Area of Study </a:t>
                      </a:r>
                    </a:p>
                  </a:txBody>
                  <a:tcPr/>
                </a:tc>
                <a:tc>
                  <a:txBody>
                    <a:bodyPr/>
                    <a:lstStyle/>
                    <a:p>
                      <a:r>
                        <a:rPr lang="en-AU" sz="1400" dirty="0"/>
                        <a:t>Outcome</a:t>
                      </a:r>
                    </a:p>
                  </a:txBody>
                  <a:tcPr/>
                </a:tc>
                <a:extLst>
                  <a:ext uri="{0D108BD9-81ED-4DB2-BD59-A6C34878D82A}">
                    <a16:rowId xmlns:a16="http://schemas.microsoft.com/office/drawing/2014/main" val="3376774121"/>
                  </a:ext>
                </a:extLst>
              </a:tr>
              <a:tr h="370840">
                <a:tc>
                  <a:txBody>
                    <a:bodyPr/>
                    <a:lstStyle/>
                    <a:p>
                      <a:r>
                        <a:rPr lang="en-AU" sz="1400" b="1" dirty="0">
                          <a:solidFill>
                            <a:srgbClr val="2A5686"/>
                          </a:solidFill>
                        </a:rPr>
                        <a:t>Area </a:t>
                      </a:r>
                      <a:r>
                        <a:rPr lang="en-AU" sz="1400" b="1" dirty="0">
                          <a:solidFill>
                            <a:srgbClr val="306278"/>
                          </a:solidFill>
                        </a:rPr>
                        <a:t>of</a:t>
                      </a:r>
                      <a:r>
                        <a:rPr lang="en-AU" sz="1400" b="1" dirty="0">
                          <a:solidFill>
                            <a:srgbClr val="2A5686"/>
                          </a:solidFill>
                        </a:rPr>
                        <a:t> Study 1</a:t>
                      </a:r>
                    </a:p>
                    <a:p>
                      <a:r>
                        <a:rPr lang="en-AU" sz="1400" b="0" dirty="0">
                          <a:solidFill>
                            <a:schemeClr val="tx1"/>
                          </a:solidFill>
                        </a:rPr>
                        <a:t>Research and exploration</a:t>
                      </a:r>
                    </a:p>
                    <a:p>
                      <a:r>
                        <a:rPr lang="en-AU" sz="1400" b="0" dirty="0">
                          <a:solidFill>
                            <a:schemeClr val="tx1"/>
                          </a:solidFill>
                        </a:rPr>
                        <a:t>Resolution, presentation and critique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dirty="0">
                          <a:solidFill>
                            <a:schemeClr val="dk1"/>
                          </a:solidFill>
                          <a:effectLst/>
                          <a:latin typeface="+mn-lt"/>
                          <a:ea typeface="+mn-ea"/>
                          <a:cs typeface="+mn-cs"/>
                        </a:rPr>
                        <a:t>On completion of this unit the student should be able to develop personal ideas using research that examines one artwork and the practice of an artist and produce at least one finished artwork using the Creative Practice.</a:t>
                      </a:r>
                    </a:p>
                  </a:txBody>
                  <a:tcPr/>
                </a:tc>
                <a:extLst>
                  <a:ext uri="{0D108BD9-81ED-4DB2-BD59-A6C34878D82A}">
                    <a16:rowId xmlns:a16="http://schemas.microsoft.com/office/drawing/2014/main" val="545140183"/>
                  </a:ext>
                </a:extLst>
              </a:tr>
              <a:tr h="370840">
                <a:tc>
                  <a:txBody>
                    <a:bodyPr/>
                    <a:lstStyle/>
                    <a:p>
                      <a:r>
                        <a:rPr lang="en-AU" sz="1400" b="1" dirty="0">
                          <a:solidFill>
                            <a:srgbClr val="2A5686"/>
                          </a:solidFill>
                        </a:rPr>
                        <a:t>Area of Study 2</a:t>
                      </a:r>
                    </a:p>
                    <a:p>
                      <a:r>
                        <a:rPr lang="en-AU" sz="1400" b="0" dirty="0">
                          <a:solidFill>
                            <a:schemeClr val="tx1"/>
                          </a:solidFill>
                        </a:rPr>
                        <a:t>Personal investigation using the creative practice.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dirty="0">
                          <a:solidFill>
                            <a:schemeClr val="dk1"/>
                          </a:solidFill>
                          <a:effectLst/>
                          <a:latin typeface="+mn-lt"/>
                          <a:ea typeface="+mn-ea"/>
                          <a:cs typeface="+mn-cs"/>
                        </a:rPr>
                        <a:t>On completion of this unit the student should be able to apply and explore ideas and an area of personal interest using the Creative Practice.</a:t>
                      </a:r>
                    </a:p>
                  </a:txBody>
                  <a:tcPr/>
                </a:tc>
                <a:extLst>
                  <a:ext uri="{0D108BD9-81ED-4DB2-BD59-A6C34878D82A}">
                    <a16:rowId xmlns:a16="http://schemas.microsoft.com/office/drawing/2014/main" val="670283949"/>
                  </a:ext>
                </a:extLst>
              </a:tr>
            </a:tbl>
          </a:graphicData>
        </a:graphic>
      </p:graphicFrame>
      <p:sp>
        <p:nvSpPr>
          <p:cNvPr id="5" name="TextBox 4">
            <a:extLst>
              <a:ext uri="{FF2B5EF4-FFF2-40B4-BE49-F238E27FC236}">
                <a16:creationId xmlns:a16="http://schemas.microsoft.com/office/drawing/2014/main" id="{66E6A7D4-440C-4263-8474-7980B15941EB}"/>
              </a:ext>
            </a:extLst>
          </p:cNvPr>
          <p:cNvSpPr txBox="1"/>
          <p:nvPr/>
        </p:nvSpPr>
        <p:spPr>
          <a:xfrm>
            <a:off x="683568" y="933510"/>
            <a:ext cx="7920880" cy="1384995"/>
          </a:xfrm>
          <a:prstGeom prst="rect">
            <a:avLst/>
          </a:prstGeom>
          <a:noFill/>
          <a:ln>
            <a:noFill/>
          </a:ln>
        </p:spPr>
        <p:txBody>
          <a:bodyPr wrap="square" rtlCol="0">
            <a:spAutoFit/>
          </a:bodyPr>
          <a:lstStyle/>
          <a:p>
            <a:pPr marL="342900" indent="-342900">
              <a:buFont typeface="Arial" panose="020B0604020202020204" pitchFamily="34" charset="0"/>
              <a:buChar char="•"/>
            </a:pPr>
            <a:r>
              <a:rPr lang="en-AU" sz="1400" dirty="0">
                <a:latin typeface="+mn-lt"/>
              </a:rPr>
              <a:t>Inquiry and Project-based learning</a:t>
            </a:r>
          </a:p>
          <a:p>
            <a:pPr marL="342900" indent="-342900">
              <a:buFont typeface="Arial" panose="020B0604020202020204" pitchFamily="34" charset="0"/>
              <a:buChar char="•"/>
            </a:pPr>
            <a:r>
              <a:rPr lang="en-AU" sz="1400" dirty="0">
                <a:latin typeface="+mn-lt"/>
              </a:rPr>
              <a:t>Exploration, experimentation and investigation as a starting point for a Body of Work</a:t>
            </a:r>
          </a:p>
          <a:p>
            <a:pPr marL="342900" indent="-342900">
              <a:buFont typeface="Arial" panose="020B0604020202020204" pitchFamily="34" charset="0"/>
              <a:buChar char="•"/>
            </a:pPr>
            <a:r>
              <a:rPr lang="en-AU" sz="1400" dirty="0">
                <a:latin typeface="+mn-lt"/>
              </a:rPr>
              <a:t>Select and apply Interpretive Lenses</a:t>
            </a:r>
          </a:p>
          <a:p>
            <a:pPr marL="342900" indent="-342900">
              <a:buFont typeface="Arial" panose="020B0604020202020204" pitchFamily="34" charset="0"/>
              <a:buChar char="•"/>
            </a:pPr>
            <a:r>
              <a:rPr lang="en-AU" sz="1400" dirty="0">
                <a:latin typeface="+mn-lt"/>
              </a:rPr>
              <a:t>Understand and use the Creative Practice</a:t>
            </a:r>
          </a:p>
          <a:p>
            <a:pPr marL="342900" indent="-342900">
              <a:buFont typeface="Arial" panose="020B0604020202020204" pitchFamily="34" charset="0"/>
              <a:buChar char="•"/>
            </a:pPr>
            <a:r>
              <a:rPr lang="en-AU" sz="1400" dirty="0">
                <a:latin typeface="+mn-lt"/>
              </a:rPr>
              <a:t>Artistic practice and artworks based on personal interest</a:t>
            </a:r>
          </a:p>
          <a:p>
            <a:pPr marL="342900" indent="-342900">
              <a:buFont typeface="Arial" panose="020B0604020202020204" pitchFamily="34" charset="0"/>
              <a:buChar char="•"/>
            </a:pPr>
            <a:r>
              <a:rPr lang="en-AU" sz="1400" dirty="0">
                <a:latin typeface="+mn-lt"/>
              </a:rPr>
              <a:t>Production of a finished work to contribute to the Body of work</a:t>
            </a:r>
          </a:p>
        </p:txBody>
      </p:sp>
    </p:spTree>
    <p:extLst>
      <p:ext uri="{BB962C8B-B14F-4D97-AF65-F5344CB8AC3E}">
        <p14:creationId xmlns:p14="http://schemas.microsoft.com/office/powerpoint/2010/main" val="40944208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1AEC-7E68-4BA3-ABC6-C64F880DB755}"/>
              </a:ext>
            </a:extLst>
          </p:cNvPr>
          <p:cNvSpPr>
            <a:spLocks noGrp="1"/>
          </p:cNvSpPr>
          <p:nvPr>
            <p:ph type="title"/>
          </p:nvPr>
        </p:nvSpPr>
        <p:spPr>
          <a:xfrm>
            <a:off x="175805" y="267494"/>
            <a:ext cx="8712968" cy="792088"/>
          </a:xfrm>
        </p:spPr>
        <p:txBody>
          <a:bodyPr/>
          <a:lstStyle/>
          <a:p>
            <a:r>
              <a:rPr lang="en-US" sz="3200" dirty="0"/>
              <a:t>Art Creative Practice </a:t>
            </a:r>
            <a:br>
              <a:rPr lang="en-US" sz="3200" dirty="0"/>
            </a:br>
            <a:r>
              <a:rPr lang="en-US" sz="2000" dirty="0"/>
              <a:t>Unit 4: Interpreting, resolving and presenting artworks and the Creative Practice</a:t>
            </a:r>
          </a:p>
        </p:txBody>
      </p:sp>
      <p:graphicFrame>
        <p:nvGraphicFramePr>
          <p:cNvPr id="4" name="Table 4">
            <a:extLst>
              <a:ext uri="{FF2B5EF4-FFF2-40B4-BE49-F238E27FC236}">
                <a16:creationId xmlns:a16="http://schemas.microsoft.com/office/drawing/2014/main" id="{3A0388B0-2FEE-41AC-B3CE-0A0BD4B591C3}"/>
              </a:ext>
            </a:extLst>
          </p:cNvPr>
          <p:cNvGraphicFramePr>
            <a:graphicFrameLocks noGrp="1"/>
          </p:cNvGraphicFramePr>
          <p:nvPr>
            <p:ph idx="1"/>
            <p:extLst>
              <p:ext uri="{D42A27DB-BD31-4B8C-83A1-F6EECF244321}">
                <p14:modId xmlns:p14="http://schemas.microsoft.com/office/powerpoint/2010/main" val="2633723615"/>
              </p:ext>
            </p:extLst>
          </p:nvPr>
        </p:nvGraphicFramePr>
        <p:xfrm>
          <a:off x="141654" y="2283718"/>
          <a:ext cx="8534802" cy="2047240"/>
        </p:xfrm>
        <a:graphic>
          <a:graphicData uri="http://schemas.openxmlformats.org/drawingml/2006/table">
            <a:tbl>
              <a:tblPr firstRow="1" bandRow="1">
                <a:tableStyleId>{21E4AEA4-8DFA-4A89-87EB-49C32662AFE0}</a:tableStyleId>
              </a:tblPr>
              <a:tblGrid>
                <a:gridCol w="3509523">
                  <a:extLst>
                    <a:ext uri="{9D8B030D-6E8A-4147-A177-3AD203B41FA5}">
                      <a16:colId xmlns:a16="http://schemas.microsoft.com/office/drawing/2014/main" val="3048279481"/>
                    </a:ext>
                  </a:extLst>
                </a:gridCol>
                <a:gridCol w="5025279">
                  <a:extLst>
                    <a:ext uri="{9D8B030D-6E8A-4147-A177-3AD203B41FA5}">
                      <a16:colId xmlns:a16="http://schemas.microsoft.com/office/drawing/2014/main" val="3167786388"/>
                    </a:ext>
                  </a:extLst>
                </a:gridCol>
              </a:tblGrid>
              <a:tr h="370840">
                <a:tc>
                  <a:txBody>
                    <a:bodyPr/>
                    <a:lstStyle/>
                    <a:p>
                      <a:r>
                        <a:rPr lang="en-AU" sz="1400" dirty="0"/>
                        <a:t>Area of Study </a:t>
                      </a:r>
                    </a:p>
                  </a:txBody>
                  <a:tcPr/>
                </a:tc>
                <a:tc>
                  <a:txBody>
                    <a:bodyPr/>
                    <a:lstStyle/>
                    <a:p>
                      <a:r>
                        <a:rPr lang="en-AU" sz="1400" dirty="0"/>
                        <a:t>Outcome</a:t>
                      </a:r>
                    </a:p>
                  </a:txBody>
                  <a:tcPr/>
                </a:tc>
                <a:extLst>
                  <a:ext uri="{0D108BD9-81ED-4DB2-BD59-A6C34878D82A}">
                    <a16:rowId xmlns:a16="http://schemas.microsoft.com/office/drawing/2014/main" val="3376774121"/>
                  </a:ext>
                </a:extLst>
              </a:tr>
              <a:tr h="370840">
                <a:tc>
                  <a:txBody>
                    <a:bodyPr/>
                    <a:lstStyle/>
                    <a:p>
                      <a:r>
                        <a:rPr lang="en-AU" sz="1400" b="1" dirty="0">
                          <a:solidFill>
                            <a:srgbClr val="306278"/>
                          </a:solidFill>
                        </a:rPr>
                        <a:t>Area of Study 1</a:t>
                      </a:r>
                    </a:p>
                    <a:p>
                      <a:r>
                        <a:rPr lang="en-AU" sz="1400" b="0" dirty="0"/>
                        <a:t>Documentation and critique of the Creative Practice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dirty="0">
                          <a:solidFill>
                            <a:schemeClr val="dk1"/>
                          </a:solidFill>
                          <a:effectLst/>
                          <a:latin typeface="+mn-lt"/>
                          <a:ea typeface="+mn-ea"/>
                          <a:cs typeface="+mn-cs"/>
                        </a:rPr>
                        <a:t>On completion of this unit the student should be able to document their use of Creative Practice and present a critique to inform the refinement and resolution of a Body of Work.</a:t>
                      </a:r>
                    </a:p>
                  </a:txBody>
                  <a:tcPr/>
                </a:tc>
                <a:extLst>
                  <a:ext uri="{0D108BD9-81ED-4DB2-BD59-A6C34878D82A}">
                    <a16:rowId xmlns:a16="http://schemas.microsoft.com/office/drawing/2014/main" val="545140183"/>
                  </a:ext>
                </a:extLst>
              </a:tr>
              <a:tr h="370840">
                <a:tc>
                  <a:txBody>
                    <a:bodyPr/>
                    <a:lstStyle/>
                    <a:p>
                      <a:r>
                        <a:rPr lang="en-AU" sz="1400" b="1" dirty="0">
                          <a:solidFill>
                            <a:srgbClr val="306278"/>
                          </a:solidFill>
                        </a:rPr>
                        <a:t>Area of Study 2</a:t>
                      </a:r>
                    </a:p>
                    <a:p>
                      <a:r>
                        <a:rPr lang="en-AU" sz="1400" b="0" dirty="0">
                          <a:solidFill>
                            <a:schemeClr val="tx1"/>
                          </a:solidFill>
                        </a:rPr>
                        <a:t>Resolution and presentation of a Body of 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dirty="0">
                          <a:solidFill>
                            <a:schemeClr val="dk1"/>
                          </a:solidFill>
                          <a:effectLst/>
                          <a:latin typeface="+mn-lt"/>
                          <a:ea typeface="+mn-ea"/>
                          <a:cs typeface="+mn-cs"/>
                        </a:rPr>
                        <a:t>On completion of this unit the student should be able to use the Creative Practice to resolve and present a Body of Work.</a:t>
                      </a:r>
                    </a:p>
                  </a:txBody>
                  <a:tcPr/>
                </a:tc>
                <a:extLst>
                  <a:ext uri="{0D108BD9-81ED-4DB2-BD59-A6C34878D82A}">
                    <a16:rowId xmlns:a16="http://schemas.microsoft.com/office/drawing/2014/main" val="670283949"/>
                  </a:ext>
                </a:extLst>
              </a:tr>
            </a:tbl>
          </a:graphicData>
        </a:graphic>
      </p:graphicFrame>
      <p:sp>
        <p:nvSpPr>
          <p:cNvPr id="5" name="TextBox 4">
            <a:extLst>
              <a:ext uri="{FF2B5EF4-FFF2-40B4-BE49-F238E27FC236}">
                <a16:creationId xmlns:a16="http://schemas.microsoft.com/office/drawing/2014/main" id="{66E6A7D4-440C-4263-8474-7980B15941EB}"/>
              </a:ext>
            </a:extLst>
          </p:cNvPr>
          <p:cNvSpPr txBox="1"/>
          <p:nvPr/>
        </p:nvSpPr>
        <p:spPr>
          <a:xfrm>
            <a:off x="467544" y="1368741"/>
            <a:ext cx="7920880" cy="738664"/>
          </a:xfrm>
          <a:prstGeom prst="rect">
            <a:avLst/>
          </a:prstGeom>
          <a:noFill/>
          <a:ln>
            <a:noFill/>
          </a:ln>
        </p:spPr>
        <p:txBody>
          <a:bodyPr wrap="square" rtlCol="0">
            <a:spAutoFit/>
          </a:bodyPr>
          <a:lstStyle/>
          <a:p>
            <a:pPr marL="342900" indent="-342900">
              <a:buFont typeface="Arial" panose="020B0604020202020204" pitchFamily="34" charset="0"/>
              <a:buChar char="•"/>
            </a:pPr>
            <a:r>
              <a:rPr lang="en-AU" sz="1400" dirty="0">
                <a:latin typeface="+mn-lt"/>
              </a:rPr>
              <a:t>Project based and inquiry learning</a:t>
            </a:r>
          </a:p>
          <a:p>
            <a:pPr marL="342900" indent="-342900">
              <a:buFont typeface="Arial" panose="020B0604020202020204" pitchFamily="34" charset="0"/>
              <a:buChar char="•"/>
            </a:pPr>
            <a:r>
              <a:rPr lang="en-AU" sz="1400" dirty="0">
                <a:latin typeface="+mn-lt"/>
              </a:rPr>
              <a:t>Refinement and resolution of a Body of Work</a:t>
            </a:r>
          </a:p>
          <a:p>
            <a:pPr marL="342900" indent="-342900">
              <a:buFont typeface="Arial" panose="020B0604020202020204" pitchFamily="34" charset="0"/>
              <a:buChar char="•"/>
            </a:pPr>
            <a:r>
              <a:rPr lang="en-AU" sz="1400" dirty="0">
                <a:latin typeface="+mn-lt"/>
              </a:rPr>
              <a:t>Use of Creative Practice and Interpretive Lenses</a:t>
            </a:r>
          </a:p>
        </p:txBody>
      </p:sp>
    </p:spTree>
    <p:extLst>
      <p:ext uri="{BB962C8B-B14F-4D97-AF65-F5344CB8AC3E}">
        <p14:creationId xmlns:p14="http://schemas.microsoft.com/office/powerpoint/2010/main" val="2159353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592E-1B18-88BE-A5E2-5ED1E7E99484}"/>
              </a:ext>
            </a:extLst>
          </p:cNvPr>
          <p:cNvSpPr>
            <a:spLocks noGrp="1"/>
          </p:cNvSpPr>
          <p:nvPr>
            <p:ph type="title"/>
          </p:nvPr>
        </p:nvSpPr>
        <p:spPr>
          <a:xfrm>
            <a:off x="389778" y="79533"/>
            <a:ext cx="6912768" cy="857250"/>
          </a:xfrm>
        </p:spPr>
        <p:txBody>
          <a:bodyPr/>
          <a:lstStyle/>
          <a:p>
            <a:r>
              <a:rPr lang="en-AU" dirty="0"/>
              <a:t>Unit 4 School-assessed Task</a:t>
            </a:r>
          </a:p>
        </p:txBody>
      </p:sp>
      <p:sp>
        <p:nvSpPr>
          <p:cNvPr id="7" name="TextBox 6">
            <a:extLst>
              <a:ext uri="{FF2B5EF4-FFF2-40B4-BE49-F238E27FC236}">
                <a16:creationId xmlns:a16="http://schemas.microsoft.com/office/drawing/2014/main" id="{C74A0030-BC66-F63E-2545-CE37C3F0319C}"/>
              </a:ext>
            </a:extLst>
          </p:cNvPr>
          <p:cNvSpPr txBox="1"/>
          <p:nvPr/>
        </p:nvSpPr>
        <p:spPr>
          <a:xfrm>
            <a:off x="317770" y="4141123"/>
            <a:ext cx="3528392" cy="276999"/>
          </a:xfrm>
          <a:prstGeom prst="rect">
            <a:avLst/>
          </a:prstGeom>
          <a:noFill/>
        </p:spPr>
        <p:txBody>
          <a:bodyPr wrap="square" rtlCol="0">
            <a:spAutoFit/>
          </a:bodyPr>
          <a:lstStyle/>
          <a:p>
            <a:r>
              <a:rPr lang="en-AU" sz="1200" dirty="0">
                <a:latin typeface="+mn-lt"/>
              </a:rPr>
              <a:t>Page 37 VCE Art Creative Practice study design</a:t>
            </a:r>
          </a:p>
        </p:txBody>
      </p:sp>
      <p:pic>
        <p:nvPicPr>
          <p:cNvPr id="4" name="Picture 3">
            <a:extLst>
              <a:ext uri="{FF2B5EF4-FFF2-40B4-BE49-F238E27FC236}">
                <a16:creationId xmlns:a16="http://schemas.microsoft.com/office/drawing/2014/main" id="{4348C9B9-B847-427B-CCAA-3D699AC5C095}"/>
              </a:ext>
            </a:extLst>
          </p:cNvPr>
          <p:cNvPicPr>
            <a:picLocks noChangeAspect="1"/>
          </p:cNvPicPr>
          <p:nvPr/>
        </p:nvPicPr>
        <p:blipFill>
          <a:blip r:embed="rId2"/>
          <a:stretch>
            <a:fillRect/>
          </a:stretch>
        </p:blipFill>
        <p:spPr>
          <a:xfrm>
            <a:off x="856731" y="1325902"/>
            <a:ext cx="7430537" cy="2781688"/>
          </a:xfrm>
          <a:prstGeom prst="rect">
            <a:avLst/>
          </a:prstGeom>
        </p:spPr>
      </p:pic>
      <p:pic>
        <p:nvPicPr>
          <p:cNvPr id="6" name="Picture 5">
            <a:extLst>
              <a:ext uri="{FF2B5EF4-FFF2-40B4-BE49-F238E27FC236}">
                <a16:creationId xmlns:a16="http://schemas.microsoft.com/office/drawing/2014/main" id="{178D3C2A-60E2-42D3-932B-DC4CFB86FFC7}"/>
              </a:ext>
            </a:extLst>
          </p:cNvPr>
          <p:cNvPicPr>
            <a:picLocks noChangeAspect="1"/>
          </p:cNvPicPr>
          <p:nvPr/>
        </p:nvPicPr>
        <p:blipFill>
          <a:blip r:embed="rId3"/>
          <a:stretch>
            <a:fillRect/>
          </a:stretch>
        </p:blipFill>
        <p:spPr>
          <a:xfrm>
            <a:off x="831539" y="903529"/>
            <a:ext cx="7297168" cy="571580"/>
          </a:xfrm>
          <a:prstGeom prst="rect">
            <a:avLst/>
          </a:prstGeom>
        </p:spPr>
      </p:pic>
    </p:spTree>
    <p:extLst>
      <p:ext uri="{BB962C8B-B14F-4D97-AF65-F5344CB8AC3E}">
        <p14:creationId xmlns:p14="http://schemas.microsoft.com/office/powerpoint/2010/main" val="213829848"/>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pptx" id="{0C9E7247-132D-46A0-A7D4-A14763420684}" vid="{A1EA8A44-BFF1-4734-9327-89A176A3C72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E3D063806092418AD4EEA466D8E17E" ma:contentTypeVersion="0" ma:contentTypeDescription="Create a new document." ma:contentTypeScope="" ma:versionID="1a6c58cea89c893a576d9a22ce2d125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B15B75-E3CD-4E2A-B3B0-995C4D3D50F5}">
  <ds:schemaRefs>
    <ds:schemaRef ds:uri="http://schemas.microsoft.com/sharepoint/v3/contenttype/forms"/>
  </ds:schemaRefs>
</ds:datastoreItem>
</file>

<file path=customXml/itemProps2.xml><?xml version="1.0" encoding="utf-8"?>
<ds:datastoreItem xmlns:ds="http://schemas.openxmlformats.org/officeDocument/2006/customXml" ds:itemID="{BA034DF2-F9B3-404D-AF2F-4232C37CDD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4C10D6F-BCFD-4CED-BCD0-BD434EE4B160}">
  <ds:schemaRefs>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VCAAPowerPointWidescreen</Template>
  <TotalTime>10048</TotalTime>
  <Words>2393</Words>
  <Application>Microsoft Office PowerPoint</Application>
  <PresentationFormat>On-screen Show (16:9)</PresentationFormat>
  <Paragraphs>246</Paragraphs>
  <Slides>33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Symbol</vt:lpstr>
      <vt:lpstr>Times New Roman</vt:lpstr>
      <vt:lpstr>Verdana</vt:lpstr>
      <vt:lpstr>VCAA Powerpoint Template</vt:lpstr>
      <vt:lpstr>VCE Art Creative Practice  2023</vt:lpstr>
      <vt:lpstr>Acknowledgement</vt:lpstr>
      <vt:lpstr>VCE Art Creative Practice Study specifications: The Creative Practice</vt:lpstr>
      <vt:lpstr>VCE Art Creative Practice Study specifications: Interpretive Lenses</vt:lpstr>
      <vt:lpstr>VCE Art Creative Practice Study specifications: Study Terms</vt:lpstr>
      <vt:lpstr>VCE Art Creative Practice  Unit 3 and 4 Assessment Weightings</vt:lpstr>
      <vt:lpstr>VCE Art Creative Practice  Unit 3: Investigation, ideas, artworks and the Creative Practice</vt:lpstr>
      <vt:lpstr>Art Creative Practice  Unit 4: Interpreting, resolving and presenting artworks and the Creative Practice</vt:lpstr>
      <vt:lpstr>Unit 4 School-assessed Task</vt:lpstr>
      <vt:lpstr>PowerPoint Presentation</vt:lpstr>
      <vt:lpstr>Authentication</vt:lpstr>
      <vt:lpstr>Glossary of command terms The same terms are used in SAT criteria  and descriptors</vt:lpstr>
      <vt:lpstr>Assessment Criteria example</vt:lpstr>
      <vt:lpstr>Assessment Sheet  </vt:lpstr>
      <vt:lpstr>Administration information: Unit 4 Outcome 1 Scope and Nature of task</vt:lpstr>
      <vt:lpstr>Unit 4 Outcome 1 task</vt:lpstr>
      <vt:lpstr>PowerPoint Presentation</vt:lpstr>
      <vt:lpstr>PowerPoint Presentation</vt:lpstr>
      <vt:lpstr>PowerPoint Presentation</vt:lpstr>
      <vt:lpstr>PowerPoint Presentation</vt:lpstr>
      <vt:lpstr>Student sample Feedback and reflection </vt:lpstr>
      <vt:lpstr>Student samples – development</vt:lpstr>
      <vt:lpstr>Administrative information: Unit 4 Outcome 2 Scope and Nature of task</vt:lpstr>
      <vt:lpstr>Unit 4 Outcome 2 task</vt:lpstr>
      <vt:lpstr>PowerPoint Presentation</vt:lpstr>
      <vt:lpstr>PowerPoint Presentation</vt:lpstr>
      <vt:lpstr>PowerPoint Presentation</vt:lpstr>
      <vt:lpstr>Student sample Refinement and resolution</vt:lpstr>
      <vt:lpstr>Student sample  Presentation and evaluation</vt:lpstr>
      <vt:lpstr>Contact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Creative Practice 2023-2027 Unit3 Area of Study 1</dc:title>
  <dc:creator>VCAA</dc:creator>
  <cp:keywords>Art, Creative, Practice, 2023-2027, Implementation, Presentation</cp:keywords>
  <cp:lastModifiedBy>Kathryn Hendy-Ekers</cp:lastModifiedBy>
  <cp:revision>64</cp:revision>
  <dcterms:created xsi:type="dcterms:W3CDTF">2022-04-26T03:08:18Z</dcterms:created>
  <dcterms:modified xsi:type="dcterms:W3CDTF">2025-07-17T07:18:01Z</dcterms:modified>
  <cp:category>Art, Creative Practice, Implementation, 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0x01010031E3D063806092418AD4EEA466D8E17E</vt:lpwstr>
  </property>
</Properties>
</file>