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7" r:id="rId5"/>
    <p:sldId id="517" r:id="rId6"/>
    <p:sldId id="311" r:id="rId7"/>
    <p:sldId id="470" r:id="rId8"/>
    <p:sldId id="471" r:id="rId9"/>
    <p:sldId id="472" r:id="rId10"/>
    <p:sldId id="473" r:id="rId11"/>
    <p:sldId id="483" r:id="rId12"/>
    <p:sldId id="507" r:id="rId13"/>
    <p:sldId id="570" r:id="rId14"/>
    <p:sldId id="525" r:id="rId15"/>
    <p:sldId id="524" r:id="rId16"/>
    <p:sldId id="268" r:id="rId17"/>
    <p:sldId id="565" r:id="rId18"/>
    <p:sldId id="564" r:id="rId19"/>
    <p:sldId id="554" r:id="rId20"/>
    <p:sldId id="514" r:id="rId21"/>
    <p:sldId id="273" r:id="rId22"/>
    <p:sldId id="486" r:id="rId23"/>
    <p:sldId id="263" r:id="rId24"/>
    <p:sldId id="556" r:id="rId25"/>
    <p:sldId id="555" r:id="rId26"/>
    <p:sldId id="566" r:id="rId27"/>
    <p:sldId id="574" r:id="rId28"/>
    <p:sldId id="489" r:id="rId29"/>
    <p:sldId id="490" r:id="rId30"/>
    <p:sldId id="571" r:id="rId31"/>
    <p:sldId id="567" r:id="rId32"/>
    <p:sldId id="568" r:id="rId33"/>
    <p:sldId id="569" r:id="rId34"/>
    <p:sldId id="506" r:id="rId35"/>
    <p:sldId id="541" r:id="rId36"/>
    <p:sldId id="316" r:id="rId37"/>
    <p:sldId id="259" r:id="rId38"/>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D71131-D490-FB41-5FAD-5D5637D5ADAA}" name="Robyn Douglass" initials="RD" userId="S::Robyn.Douglass@education.vic.gov.au::e3a524c2-4098-407d-8e2e-0b6466bbf4d0" providerId="AD"/>
  <p188:author id="{A4366EC7-FA36-0A18-7A07-022E29C1ACEB}" name="Kathryn Hendy-Ekers" initials="KHE" userId="S::Kathryn.Hendy-Ekers@education.vic.gov.au::4becccbb-4cc2-48e1-b591-e30412687a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4"/>
    <p:restoredTop sz="78720" autoAdjust="0"/>
  </p:normalViewPr>
  <p:slideViewPr>
    <p:cSldViewPr>
      <p:cViewPr varScale="1">
        <p:scale>
          <a:sx n="57" d="100"/>
          <a:sy n="57" d="100"/>
        </p:scale>
        <p:origin x="516"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62EE9-33BB-4FF9-B6BC-B6752D02018E}" type="doc">
      <dgm:prSet loTypeId="urn:microsoft.com/office/officeart/2005/8/layout/radial1" loCatId="cycle" qsTypeId="urn:microsoft.com/office/officeart/2005/8/quickstyle/simple1" qsCatId="simple" csTypeId="urn:microsoft.com/office/officeart/2005/8/colors/accent2_4" csCatId="accent2" phldr="1"/>
      <dgm:spPr/>
      <dgm:t>
        <a:bodyPr/>
        <a:lstStyle/>
        <a:p>
          <a:endParaRPr lang="en-AU"/>
        </a:p>
      </dgm:t>
    </dgm:pt>
    <dgm:pt modelId="{A4BD751C-A13B-45E2-ADF9-E88BE6566709}">
      <dgm:prSet phldrT="[Text]"/>
      <dgm:spPr/>
      <dgm:t>
        <a:bodyPr/>
        <a:lstStyle/>
        <a:p>
          <a:r>
            <a:rPr lang="en-AU" dirty="0"/>
            <a:t>Making artworks</a:t>
          </a:r>
        </a:p>
      </dgm:t>
    </dgm:pt>
    <dgm:pt modelId="{8E11A739-9ACD-423E-9837-D94ED78423E1}" type="parTrans" cxnId="{4F5E02D8-7967-46D6-A95E-0C8F5CCABC0E}">
      <dgm:prSet/>
      <dgm:spPr/>
      <dgm:t>
        <a:bodyPr/>
        <a:lstStyle/>
        <a:p>
          <a:endParaRPr lang="en-AU"/>
        </a:p>
      </dgm:t>
    </dgm:pt>
    <dgm:pt modelId="{556D7DE5-D853-4B90-91D4-6E3794DC26FC}" type="sibTrans" cxnId="{4F5E02D8-7967-46D6-A95E-0C8F5CCABC0E}">
      <dgm:prSet/>
      <dgm:spPr/>
      <dgm:t>
        <a:bodyPr/>
        <a:lstStyle/>
        <a:p>
          <a:endParaRPr lang="en-AU"/>
        </a:p>
      </dgm:t>
    </dgm:pt>
    <dgm:pt modelId="{E9E19E74-C7FC-4315-B91D-EDB07A0F3F82}">
      <dgm:prSet phldrT="[Text]"/>
      <dgm:spPr/>
      <dgm:t>
        <a:bodyPr/>
        <a:lstStyle/>
        <a:p>
          <a:r>
            <a:rPr lang="en-AU" dirty="0"/>
            <a:t>Artforms</a:t>
          </a:r>
        </a:p>
      </dgm:t>
    </dgm:pt>
    <dgm:pt modelId="{F69D0048-632D-4FA1-9763-DB412C851D95}" type="parTrans" cxnId="{DBAE2D9C-D011-45F8-A658-E5BED0340EC2}">
      <dgm:prSet/>
      <dgm:spPr/>
      <dgm:t>
        <a:bodyPr/>
        <a:lstStyle/>
        <a:p>
          <a:endParaRPr lang="en-AU"/>
        </a:p>
      </dgm:t>
    </dgm:pt>
    <dgm:pt modelId="{635A85F4-DA01-4333-A324-5307A29ED440}" type="sibTrans" cxnId="{DBAE2D9C-D011-45F8-A658-E5BED0340EC2}">
      <dgm:prSet/>
      <dgm:spPr/>
      <dgm:t>
        <a:bodyPr/>
        <a:lstStyle/>
        <a:p>
          <a:endParaRPr lang="en-AU"/>
        </a:p>
      </dgm:t>
    </dgm:pt>
    <dgm:pt modelId="{269E7830-3497-4736-8B44-F8A7E0285916}">
      <dgm:prSet phldrT="[Text]"/>
      <dgm:spPr/>
      <dgm:t>
        <a:bodyPr/>
        <a:lstStyle/>
        <a:p>
          <a:r>
            <a:rPr lang="en-AU" dirty="0"/>
            <a:t>Techniques</a:t>
          </a:r>
        </a:p>
      </dgm:t>
    </dgm:pt>
    <dgm:pt modelId="{1B51BEDF-8F18-45FF-9AA4-50FEC76222FB}" type="parTrans" cxnId="{84B5F6B5-005A-4B97-8E22-3D7ED2C5A334}">
      <dgm:prSet/>
      <dgm:spPr/>
      <dgm:t>
        <a:bodyPr/>
        <a:lstStyle/>
        <a:p>
          <a:endParaRPr lang="en-AU"/>
        </a:p>
      </dgm:t>
    </dgm:pt>
    <dgm:pt modelId="{C698F4F4-81B7-4CDA-BEA3-74E9C8217B70}" type="sibTrans" cxnId="{84B5F6B5-005A-4B97-8E22-3D7ED2C5A334}">
      <dgm:prSet/>
      <dgm:spPr/>
      <dgm:t>
        <a:bodyPr/>
        <a:lstStyle/>
        <a:p>
          <a:endParaRPr lang="en-AU"/>
        </a:p>
      </dgm:t>
    </dgm:pt>
    <dgm:pt modelId="{2D556F54-AB14-4C83-913F-915CFD3C0A8C}">
      <dgm:prSet phldrT="[Text]"/>
      <dgm:spPr/>
      <dgm:t>
        <a:bodyPr/>
        <a:lstStyle/>
        <a:p>
          <a:r>
            <a:rPr lang="en-AU" dirty="0"/>
            <a:t>Processes</a:t>
          </a:r>
        </a:p>
      </dgm:t>
    </dgm:pt>
    <dgm:pt modelId="{E71AF6D1-40BE-4DA4-B022-A944DEDC2D17}" type="parTrans" cxnId="{79A21222-21DA-43CB-945F-D2E714CE34ED}">
      <dgm:prSet/>
      <dgm:spPr/>
      <dgm:t>
        <a:bodyPr/>
        <a:lstStyle/>
        <a:p>
          <a:endParaRPr lang="en-AU"/>
        </a:p>
      </dgm:t>
    </dgm:pt>
    <dgm:pt modelId="{DD45CC01-163A-452B-955C-B9156C51FE24}" type="sibTrans" cxnId="{79A21222-21DA-43CB-945F-D2E714CE34ED}">
      <dgm:prSet/>
      <dgm:spPr/>
      <dgm:t>
        <a:bodyPr/>
        <a:lstStyle/>
        <a:p>
          <a:endParaRPr lang="en-AU"/>
        </a:p>
      </dgm:t>
    </dgm:pt>
    <dgm:pt modelId="{FDDDCA1A-5985-4DDB-AC2E-99A31EA8C539}">
      <dgm:prSet phldrT="[Text]"/>
      <dgm:spPr/>
      <dgm:t>
        <a:bodyPr/>
        <a:lstStyle/>
        <a:p>
          <a:r>
            <a:rPr lang="en-AU" dirty="0"/>
            <a:t>Materials</a:t>
          </a:r>
        </a:p>
      </dgm:t>
    </dgm:pt>
    <dgm:pt modelId="{7C5B9B5E-A175-410C-9F4B-937B21AEF92B}" type="parTrans" cxnId="{1782E5E3-3C85-43F5-AFE5-4F97A01E4CC0}">
      <dgm:prSet/>
      <dgm:spPr/>
      <dgm:t>
        <a:bodyPr/>
        <a:lstStyle/>
        <a:p>
          <a:endParaRPr lang="en-AU"/>
        </a:p>
      </dgm:t>
    </dgm:pt>
    <dgm:pt modelId="{76C41C42-D785-4E15-95FD-B87B549CBCE1}" type="sibTrans" cxnId="{1782E5E3-3C85-43F5-AFE5-4F97A01E4CC0}">
      <dgm:prSet/>
      <dgm:spPr/>
      <dgm:t>
        <a:bodyPr/>
        <a:lstStyle/>
        <a:p>
          <a:endParaRPr lang="en-AU"/>
        </a:p>
      </dgm:t>
    </dgm:pt>
    <dgm:pt modelId="{3494C1E6-C9F5-4530-BBC9-50CB92E72639}">
      <dgm:prSet phldrT="[Text]"/>
      <dgm:spPr/>
      <dgm:t>
        <a:bodyPr/>
        <a:lstStyle/>
        <a:p>
          <a:r>
            <a:rPr lang="en-AU" dirty="0"/>
            <a:t>Aesthetic qualities</a:t>
          </a:r>
        </a:p>
      </dgm:t>
    </dgm:pt>
    <dgm:pt modelId="{58448EBD-925C-4EC4-B70D-FE803DB4749D}" type="parTrans" cxnId="{786486DC-A0C1-4850-AD58-FD1E3C4BF40C}">
      <dgm:prSet/>
      <dgm:spPr/>
      <dgm:t>
        <a:bodyPr/>
        <a:lstStyle/>
        <a:p>
          <a:endParaRPr lang="en-AU"/>
        </a:p>
      </dgm:t>
    </dgm:pt>
    <dgm:pt modelId="{58172BFC-F9A7-4C8D-93B2-0548FA4DAAF9}" type="sibTrans" cxnId="{786486DC-A0C1-4850-AD58-FD1E3C4BF40C}">
      <dgm:prSet/>
      <dgm:spPr/>
      <dgm:t>
        <a:bodyPr/>
        <a:lstStyle/>
        <a:p>
          <a:endParaRPr lang="en-AU"/>
        </a:p>
      </dgm:t>
    </dgm:pt>
    <dgm:pt modelId="{5971ADB5-E77A-43B4-B17D-4AADE5601FC7}">
      <dgm:prSet phldrT="[Text]"/>
      <dgm:spPr/>
      <dgm:t>
        <a:bodyPr/>
        <a:lstStyle/>
        <a:p>
          <a:r>
            <a:rPr lang="en-AU" dirty="0"/>
            <a:t>Art elements and Art Principles</a:t>
          </a:r>
        </a:p>
      </dgm:t>
    </dgm:pt>
    <dgm:pt modelId="{1C155973-EBAE-40C5-92A7-D542AA927F07}" type="parTrans" cxnId="{70CA35CB-F03F-40C7-A3CD-34E1FE1A9D5F}">
      <dgm:prSet/>
      <dgm:spPr/>
      <dgm:t>
        <a:bodyPr/>
        <a:lstStyle/>
        <a:p>
          <a:endParaRPr lang="en-AU"/>
        </a:p>
      </dgm:t>
    </dgm:pt>
    <dgm:pt modelId="{B3AF5C2E-C36F-480C-8ED3-EDD542DC5E13}" type="sibTrans" cxnId="{70CA35CB-F03F-40C7-A3CD-34E1FE1A9D5F}">
      <dgm:prSet/>
      <dgm:spPr/>
      <dgm:t>
        <a:bodyPr/>
        <a:lstStyle/>
        <a:p>
          <a:endParaRPr lang="en-AU"/>
        </a:p>
      </dgm:t>
    </dgm:pt>
    <dgm:pt modelId="{090285BF-6607-4A79-8583-6F310823AA14}">
      <dgm:prSet phldrT="[Text]"/>
      <dgm:spPr/>
      <dgm:t>
        <a:bodyPr/>
        <a:lstStyle/>
        <a:p>
          <a:r>
            <a:rPr lang="en-AU" dirty="0"/>
            <a:t>Visual Language</a:t>
          </a:r>
        </a:p>
      </dgm:t>
    </dgm:pt>
    <dgm:pt modelId="{A1F552B7-34AB-4938-9EF8-F4E605A584AF}" type="parTrans" cxnId="{9CDBC04A-7511-4AEC-8283-A77BBB9DEAEB}">
      <dgm:prSet/>
      <dgm:spPr/>
      <dgm:t>
        <a:bodyPr/>
        <a:lstStyle/>
        <a:p>
          <a:endParaRPr lang="en-AU"/>
        </a:p>
      </dgm:t>
    </dgm:pt>
    <dgm:pt modelId="{8E1F05D3-7B31-42FC-AFA9-7215A99C78F2}" type="sibTrans" cxnId="{9CDBC04A-7511-4AEC-8283-A77BBB9DEAEB}">
      <dgm:prSet/>
      <dgm:spPr/>
      <dgm:t>
        <a:bodyPr/>
        <a:lstStyle/>
        <a:p>
          <a:endParaRPr lang="en-AU"/>
        </a:p>
      </dgm:t>
    </dgm:pt>
    <dgm:pt modelId="{ACE712DD-53F2-40F4-8F50-A7E321083901}">
      <dgm:prSet phldrT="[Text]"/>
      <dgm:spPr/>
      <dgm:t>
        <a:bodyPr/>
        <a:lstStyle/>
        <a:p>
          <a:r>
            <a:rPr lang="en-AU" dirty="0"/>
            <a:t>Ideas and meaning</a:t>
          </a:r>
        </a:p>
      </dgm:t>
    </dgm:pt>
    <dgm:pt modelId="{64FC31A4-CCD8-4BA9-BE56-4E5C793F9AEE}" type="parTrans" cxnId="{65C4AB85-FD32-4DCC-8032-7FAE42F13C3B}">
      <dgm:prSet/>
      <dgm:spPr/>
      <dgm:t>
        <a:bodyPr/>
        <a:lstStyle/>
        <a:p>
          <a:endParaRPr lang="en-AU"/>
        </a:p>
      </dgm:t>
    </dgm:pt>
    <dgm:pt modelId="{8BEE579A-6AAB-43BF-9BF1-A69ABCD83389}" type="sibTrans" cxnId="{65C4AB85-FD32-4DCC-8032-7FAE42F13C3B}">
      <dgm:prSet/>
      <dgm:spPr/>
      <dgm:t>
        <a:bodyPr/>
        <a:lstStyle/>
        <a:p>
          <a:endParaRPr lang="en-AU"/>
        </a:p>
      </dgm:t>
    </dgm:pt>
    <dgm:pt modelId="{6C78DAC0-7AA5-4D03-8773-8444FAC18FCC}" type="pres">
      <dgm:prSet presAssocID="{C8E62EE9-33BB-4FF9-B6BC-B6752D02018E}" presName="cycle" presStyleCnt="0">
        <dgm:presLayoutVars>
          <dgm:chMax val="1"/>
          <dgm:dir/>
          <dgm:animLvl val="ctr"/>
          <dgm:resizeHandles val="exact"/>
        </dgm:presLayoutVars>
      </dgm:prSet>
      <dgm:spPr/>
    </dgm:pt>
    <dgm:pt modelId="{D9AA286F-516C-46FA-B472-17F89360F3C4}" type="pres">
      <dgm:prSet presAssocID="{A4BD751C-A13B-45E2-ADF9-E88BE6566709}" presName="centerShape" presStyleLbl="node0" presStyleIdx="0" presStyleCnt="1" custScaleX="147161" custScaleY="147161"/>
      <dgm:spPr/>
    </dgm:pt>
    <dgm:pt modelId="{416D194B-E579-4066-AC3B-EC8A561033FA}" type="pres">
      <dgm:prSet presAssocID="{F69D0048-632D-4FA1-9763-DB412C851D95}" presName="Name9" presStyleLbl="parChTrans1D2" presStyleIdx="0" presStyleCnt="8"/>
      <dgm:spPr/>
    </dgm:pt>
    <dgm:pt modelId="{93F06B60-74FA-4A59-AE52-0FF58593EC5F}" type="pres">
      <dgm:prSet presAssocID="{F69D0048-632D-4FA1-9763-DB412C851D95}" presName="connTx" presStyleLbl="parChTrans1D2" presStyleIdx="0" presStyleCnt="8"/>
      <dgm:spPr/>
    </dgm:pt>
    <dgm:pt modelId="{99F651F2-3AB7-411B-8128-DFEB6C94F766}" type="pres">
      <dgm:prSet presAssocID="{E9E19E74-C7FC-4315-B91D-EDB07A0F3F82}" presName="node" presStyleLbl="node1" presStyleIdx="0" presStyleCnt="8">
        <dgm:presLayoutVars>
          <dgm:bulletEnabled val="1"/>
        </dgm:presLayoutVars>
      </dgm:prSet>
      <dgm:spPr/>
    </dgm:pt>
    <dgm:pt modelId="{274C64E2-D7EE-49DA-85B9-33608D0093B0}" type="pres">
      <dgm:prSet presAssocID="{1B51BEDF-8F18-45FF-9AA4-50FEC76222FB}" presName="Name9" presStyleLbl="parChTrans1D2" presStyleIdx="1" presStyleCnt="8"/>
      <dgm:spPr/>
    </dgm:pt>
    <dgm:pt modelId="{F5AB9936-B72E-4F8D-B9DD-4729478A6FC0}" type="pres">
      <dgm:prSet presAssocID="{1B51BEDF-8F18-45FF-9AA4-50FEC76222FB}" presName="connTx" presStyleLbl="parChTrans1D2" presStyleIdx="1" presStyleCnt="8"/>
      <dgm:spPr/>
    </dgm:pt>
    <dgm:pt modelId="{98079F66-7433-4571-BE7C-E3EEACECC339}" type="pres">
      <dgm:prSet presAssocID="{269E7830-3497-4736-8B44-F8A7E0285916}" presName="node" presStyleLbl="node1" presStyleIdx="1" presStyleCnt="8">
        <dgm:presLayoutVars>
          <dgm:bulletEnabled val="1"/>
        </dgm:presLayoutVars>
      </dgm:prSet>
      <dgm:spPr/>
    </dgm:pt>
    <dgm:pt modelId="{4FEFB678-BD30-46D2-9DEB-1C588F3CF3D2}" type="pres">
      <dgm:prSet presAssocID="{E71AF6D1-40BE-4DA4-B022-A944DEDC2D17}" presName="Name9" presStyleLbl="parChTrans1D2" presStyleIdx="2" presStyleCnt="8"/>
      <dgm:spPr/>
    </dgm:pt>
    <dgm:pt modelId="{4CE6883A-3C29-4D69-8BCE-E0CD012551AF}" type="pres">
      <dgm:prSet presAssocID="{E71AF6D1-40BE-4DA4-B022-A944DEDC2D17}" presName="connTx" presStyleLbl="parChTrans1D2" presStyleIdx="2" presStyleCnt="8"/>
      <dgm:spPr/>
    </dgm:pt>
    <dgm:pt modelId="{50CF0673-48F7-41D3-BB81-F56F86FAB781}" type="pres">
      <dgm:prSet presAssocID="{2D556F54-AB14-4C83-913F-915CFD3C0A8C}" presName="node" presStyleLbl="node1" presStyleIdx="2" presStyleCnt="8">
        <dgm:presLayoutVars>
          <dgm:bulletEnabled val="1"/>
        </dgm:presLayoutVars>
      </dgm:prSet>
      <dgm:spPr/>
    </dgm:pt>
    <dgm:pt modelId="{C68630B5-89F2-4FD1-889B-8417BCA11E58}" type="pres">
      <dgm:prSet presAssocID="{7C5B9B5E-A175-410C-9F4B-937B21AEF92B}" presName="Name9" presStyleLbl="parChTrans1D2" presStyleIdx="3" presStyleCnt="8"/>
      <dgm:spPr/>
    </dgm:pt>
    <dgm:pt modelId="{BDCF3995-7EA1-472D-8B70-1570C3C5AEC8}" type="pres">
      <dgm:prSet presAssocID="{7C5B9B5E-A175-410C-9F4B-937B21AEF92B}" presName="connTx" presStyleLbl="parChTrans1D2" presStyleIdx="3" presStyleCnt="8"/>
      <dgm:spPr/>
    </dgm:pt>
    <dgm:pt modelId="{8A16B71D-2A55-465A-8FD1-70E71B33FD81}" type="pres">
      <dgm:prSet presAssocID="{FDDDCA1A-5985-4DDB-AC2E-99A31EA8C539}" presName="node" presStyleLbl="node1" presStyleIdx="3" presStyleCnt="8">
        <dgm:presLayoutVars>
          <dgm:bulletEnabled val="1"/>
        </dgm:presLayoutVars>
      </dgm:prSet>
      <dgm:spPr/>
    </dgm:pt>
    <dgm:pt modelId="{A20C80AB-B3EB-46D3-8FAA-1B0839C2206B}" type="pres">
      <dgm:prSet presAssocID="{58448EBD-925C-4EC4-B70D-FE803DB4749D}" presName="Name9" presStyleLbl="parChTrans1D2" presStyleIdx="4" presStyleCnt="8"/>
      <dgm:spPr/>
    </dgm:pt>
    <dgm:pt modelId="{942BD2E5-D3F4-4BDF-8102-84137E3E5BB2}" type="pres">
      <dgm:prSet presAssocID="{58448EBD-925C-4EC4-B70D-FE803DB4749D}" presName="connTx" presStyleLbl="parChTrans1D2" presStyleIdx="4" presStyleCnt="8"/>
      <dgm:spPr/>
    </dgm:pt>
    <dgm:pt modelId="{14A77011-53B8-4F33-A1EC-6C1A0BA0AC77}" type="pres">
      <dgm:prSet presAssocID="{3494C1E6-C9F5-4530-BBC9-50CB92E72639}" presName="node" presStyleLbl="node1" presStyleIdx="4" presStyleCnt="8">
        <dgm:presLayoutVars>
          <dgm:bulletEnabled val="1"/>
        </dgm:presLayoutVars>
      </dgm:prSet>
      <dgm:spPr/>
    </dgm:pt>
    <dgm:pt modelId="{D22BC364-1A0B-45EF-8546-6CEFEAA7DF84}" type="pres">
      <dgm:prSet presAssocID="{1C155973-EBAE-40C5-92A7-D542AA927F07}" presName="Name9" presStyleLbl="parChTrans1D2" presStyleIdx="5" presStyleCnt="8"/>
      <dgm:spPr/>
    </dgm:pt>
    <dgm:pt modelId="{55205435-3CA1-4E55-A35C-CBCF42C8BB61}" type="pres">
      <dgm:prSet presAssocID="{1C155973-EBAE-40C5-92A7-D542AA927F07}" presName="connTx" presStyleLbl="parChTrans1D2" presStyleIdx="5" presStyleCnt="8"/>
      <dgm:spPr/>
    </dgm:pt>
    <dgm:pt modelId="{874A0C5B-52FB-483A-B4A1-CD53A0C632B6}" type="pres">
      <dgm:prSet presAssocID="{5971ADB5-E77A-43B4-B17D-4AADE5601FC7}" presName="node" presStyleLbl="node1" presStyleIdx="5" presStyleCnt="8">
        <dgm:presLayoutVars>
          <dgm:bulletEnabled val="1"/>
        </dgm:presLayoutVars>
      </dgm:prSet>
      <dgm:spPr/>
    </dgm:pt>
    <dgm:pt modelId="{241093B1-E256-4D0B-9283-8DF30CDC3675}" type="pres">
      <dgm:prSet presAssocID="{A1F552B7-34AB-4938-9EF8-F4E605A584AF}" presName="Name9" presStyleLbl="parChTrans1D2" presStyleIdx="6" presStyleCnt="8"/>
      <dgm:spPr/>
    </dgm:pt>
    <dgm:pt modelId="{8B01FAC2-09A2-4C51-ACF7-65BBF1870963}" type="pres">
      <dgm:prSet presAssocID="{A1F552B7-34AB-4938-9EF8-F4E605A584AF}" presName="connTx" presStyleLbl="parChTrans1D2" presStyleIdx="6" presStyleCnt="8"/>
      <dgm:spPr/>
    </dgm:pt>
    <dgm:pt modelId="{5BC28E86-C85B-46F2-A4ED-674799367E46}" type="pres">
      <dgm:prSet presAssocID="{090285BF-6607-4A79-8583-6F310823AA14}" presName="node" presStyleLbl="node1" presStyleIdx="6" presStyleCnt="8">
        <dgm:presLayoutVars>
          <dgm:bulletEnabled val="1"/>
        </dgm:presLayoutVars>
      </dgm:prSet>
      <dgm:spPr/>
    </dgm:pt>
    <dgm:pt modelId="{1320CC09-52C0-4DB0-BCDB-9DFF1B159FE5}" type="pres">
      <dgm:prSet presAssocID="{64FC31A4-CCD8-4BA9-BE56-4E5C793F9AEE}" presName="Name9" presStyleLbl="parChTrans1D2" presStyleIdx="7" presStyleCnt="8"/>
      <dgm:spPr/>
    </dgm:pt>
    <dgm:pt modelId="{72D09E28-3348-4CB0-93CA-449C66B12EED}" type="pres">
      <dgm:prSet presAssocID="{64FC31A4-CCD8-4BA9-BE56-4E5C793F9AEE}" presName="connTx" presStyleLbl="parChTrans1D2" presStyleIdx="7" presStyleCnt="8"/>
      <dgm:spPr/>
    </dgm:pt>
    <dgm:pt modelId="{D86D51C9-98DB-47AF-AEBE-515160B7C87D}" type="pres">
      <dgm:prSet presAssocID="{ACE712DD-53F2-40F4-8F50-A7E321083901}" presName="node" presStyleLbl="node1" presStyleIdx="7" presStyleCnt="8">
        <dgm:presLayoutVars>
          <dgm:bulletEnabled val="1"/>
        </dgm:presLayoutVars>
      </dgm:prSet>
      <dgm:spPr/>
    </dgm:pt>
  </dgm:ptLst>
  <dgm:cxnLst>
    <dgm:cxn modelId="{011C2A00-E099-4056-A6DE-6DB64473E271}" type="presOf" srcId="{A4BD751C-A13B-45E2-ADF9-E88BE6566709}" destId="{D9AA286F-516C-46FA-B472-17F89360F3C4}" srcOrd="0" destOrd="0" presId="urn:microsoft.com/office/officeart/2005/8/layout/radial1"/>
    <dgm:cxn modelId="{B22D2304-574A-43BB-888A-BC2F9DFFC7DA}" type="presOf" srcId="{64FC31A4-CCD8-4BA9-BE56-4E5C793F9AEE}" destId="{1320CC09-52C0-4DB0-BCDB-9DFF1B159FE5}" srcOrd="0" destOrd="0" presId="urn:microsoft.com/office/officeart/2005/8/layout/radial1"/>
    <dgm:cxn modelId="{E85DF808-6149-40F5-BCE3-C5E98A836589}" type="presOf" srcId="{1B51BEDF-8F18-45FF-9AA4-50FEC76222FB}" destId="{F5AB9936-B72E-4F8D-B9DD-4729478A6FC0}" srcOrd="1" destOrd="0" presId="urn:microsoft.com/office/officeart/2005/8/layout/radial1"/>
    <dgm:cxn modelId="{77EA5719-52D1-4563-955C-6E9E9406B094}" type="presOf" srcId="{7C5B9B5E-A175-410C-9F4B-937B21AEF92B}" destId="{C68630B5-89F2-4FD1-889B-8417BCA11E58}" srcOrd="0" destOrd="0" presId="urn:microsoft.com/office/officeart/2005/8/layout/radial1"/>
    <dgm:cxn modelId="{2AEA2B21-D950-4772-B19A-E277AD189782}" type="presOf" srcId="{1B51BEDF-8F18-45FF-9AA4-50FEC76222FB}" destId="{274C64E2-D7EE-49DA-85B9-33608D0093B0}" srcOrd="0" destOrd="0" presId="urn:microsoft.com/office/officeart/2005/8/layout/radial1"/>
    <dgm:cxn modelId="{79A21222-21DA-43CB-945F-D2E714CE34ED}" srcId="{A4BD751C-A13B-45E2-ADF9-E88BE6566709}" destId="{2D556F54-AB14-4C83-913F-915CFD3C0A8C}" srcOrd="2" destOrd="0" parTransId="{E71AF6D1-40BE-4DA4-B022-A944DEDC2D17}" sibTransId="{DD45CC01-163A-452B-955C-B9156C51FE24}"/>
    <dgm:cxn modelId="{9134CE27-7D66-4A7C-9346-32E1958EA7F7}" type="presOf" srcId="{E9E19E74-C7FC-4315-B91D-EDB07A0F3F82}" destId="{99F651F2-3AB7-411B-8128-DFEB6C94F766}" srcOrd="0" destOrd="0" presId="urn:microsoft.com/office/officeart/2005/8/layout/radial1"/>
    <dgm:cxn modelId="{703F9B38-C6E4-4FF1-A13B-9421F0D803A2}" type="presOf" srcId="{E71AF6D1-40BE-4DA4-B022-A944DEDC2D17}" destId="{4CE6883A-3C29-4D69-8BCE-E0CD012551AF}" srcOrd="1" destOrd="0" presId="urn:microsoft.com/office/officeart/2005/8/layout/radial1"/>
    <dgm:cxn modelId="{63806439-0E87-476A-AC8E-F8BA28DD091E}" type="presOf" srcId="{1C155973-EBAE-40C5-92A7-D542AA927F07}" destId="{D22BC364-1A0B-45EF-8546-6CEFEAA7DF84}" srcOrd="0" destOrd="0" presId="urn:microsoft.com/office/officeart/2005/8/layout/radial1"/>
    <dgm:cxn modelId="{FB4B9B3A-B057-4BD0-AF33-68CC3A35EFC8}" type="presOf" srcId="{58448EBD-925C-4EC4-B70D-FE803DB4749D}" destId="{942BD2E5-D3F4-4BDF-8102-84137E3E5BB2}" srcOrd="1" destOrd="0" presId="urn:microsoft.com/office/officeart/2005/8/layout/radial1"/>
    <dgm:cxn modelId="{5D63C43C-45D7-4A43-966F-A2F31A099C3B}" type="presOf" srcId="{ACE712DD-53F2-40F4-8F50-A7E321083901}" destId="{D86D51C9-98DB-47AF-AEBE-515160B7C87D}" srcOrd="0" destOrd="0" presId="urn:microsoft.com/office/officeart/2005/8/layout/radial1"/>
    <dgm:cxn modelId="{891A3864-516A-43F2-9AC6-C18AE7AEDCAE}" type="presOf" srcId="{F69D0048-632D-4FA1-9763-DB412C851D95}" destId="{93F06B60-74FA-4A59-AE52-0FF58593EC5F}" srcOrd="1" destOrd="0" presId="urn:microsoft.com/office/officeart/2005/8/layout/radial1"/>
    <dgm:cxn modelId="{9CDBC04A-7511-4AEC-8283-A77BBB9DEAEB}" srcId="{A4BD751C-A13B-45E2-ADF9-E88BE6566709}" destId="{090285BF-6607-4A79-8583-6F310823AA14}" srcOrd="6" destOrd="0" parTransId="{A1F552B7-34AB-4938-9EF8-F4E605A584AF}" sibTransId="{8E1F05D3-7B31-42FC-AFA9-7215A99C78F2}"/>
    <dgm:cxn modelId="{0D2D3E6F-AF84-4945-8B64-D1145F7393CE}" type="presOf" srcId="{7C5B9B5E-A175-410C-9F4B-937B21AEF92B}" destId="{BDCF3995-7EA1-472D-8B70-1570C3C5AEC8}" srcOrd="1" destOrd="0" presId="urn:microsoft.com/office/officeart/2005/8/layout/radial1"/>
    <dgm:cxn modelId="{BA149075-7191-4C07-B985-416831FDAD10}" type="presOf" srcId="{2D556F54-AB14-4C83-913F-915CFD3C0A8C}" destId="{50CF0673-48F7-41D3-BB81-F56F86FAB781}" srcOrd="0" destOrd="0" presId="urn:microsoft.com/office/officeart/2005/8/layout/radial1"/>
    <dgm:cxn modelId="{179EDB77-A244-438D-94C5-FCA7A95DD8FA}" type="presOf" srcId="{090285BF-6607-4A79-8583-6F310823AA14}" destId="{5BC28E86-C85B-46F2-A4ED-674799367E46}" srcOrd="0" destOrd="0" presId="urn:microsoft.com/office/officeart/2005/8/layout/radial1"/>
    <dgm:cxn modelId="{25C37984-9EC7-4392-8721-80BFA5076476}" type="presOf" srcId="{3494C1E6-C9F5-4530-BBC9-50CB92E72639}" destId="{14A77011-53B8-4F33-A1EC-6C1A0BA0AC77}" srcOrd="0" destOrd="0" presId="urn:microsoft.com/office/officeart/2005/8/layout/radial1"/>
    <dgm:cxn modelId="{65C4AB85-FD32-4DCC-8032-7FAE42F13C3B}" srcId="{A4BD751C-A13B-45E2-ADF9-E88BE6566709}" destId="{ACE712DD-53F2-40F4-8F50-A7E321083901}" srcOrd="7" destOrd="0" parTransId="{64FC31A4-CCD8-4BA9-BE56-4E5C793F9AEE}" sibTransId="{8BEE579A-6AAB-43BF-9BF1-A69ABCD83389}"/>
    <dgm:cxn modelId="{6FD38690-07EA-4F77-A8E0-5E42D4BAB25A}" type="presOf" srcId="{F69D0048-632D-4FA1-9763-DB412C851D95}" destId="{416D194B-E579-4066-AC3B-EC8A561033FA}" srcOrd="0" destOrd="0" presId="urn:microsoft.com/office/officeart/2005/8/layout/radial1"/>
    <dgm:cxn modelId="{B925BF96-A867-4360-96D9-373B9B31DE80}" type="presOf" srcId="{FDDDCA1A-5985-4DDB-AC2E-99A31EA8C539}" destId="{8A16B71D-2A55-465A-8FD1-70E71B33FD81}" srcOrd="0" destOrd="0" presId="urn:microsoft.com/office/officeart/2005/8/layout/radial1"/>
    <dgm:cxn modelId="{8DDD4A9A-5B75-4410-9C0A-0EE4E375742A}" type="presOf" srcId="{5971ADB5-E77A-43B4-B17D-4AADE5601FC7}" destId="{874A0C5B-52FB-483A-B4A1-CD53A0C632B6}" srcOrd="0" destOrd="0" presId="urn:microsoft.com/office/officeart/2005/8/layout/radial1"/>
    <dgm:cxn modelId="{DBAE2D9C-D011-45F8-A658-E5BED0340EC2}" srcId="{A4BD751C-A13B-45E2-ADF9-E88BE6566709}" destId="{E9E19E74-C7FC-4315-B91D-EDB07A0F3F82}" srcOrd="0" destOrd="0" parTransId="{F69D0048-632D-4FA1-9763-DB412C851D95}" sibTransId="{635A85F4-DA01-4333-A324-5307A29ED440}"/>
    <dgm:cxn modelId="{DED30CA0-2DA2-4E71-BD87-9B55D6C0F2CB}" type="presOf" srcId="{E71AF6D1-40BE-4DA4-B022-A944DEDC2D17}" destId="{4FEFB678-BD30-46D2-9DEB-1C588F3CF3D2}" srcOrd="0" destOrd="0" presId="urn:microsoft.com/office/officeart/2005/8/layout/radial1"/>
    <dgm:cxn modelId="{84B5F6B5-005A-4B97-8E22-3D7ED2C5A334}" srcId="{A4BD751C-A13B-45E2-ADF9-E88BE6566709}" destId="{269E7830-3497-4736-8B44-F8A7E0285916}" srcOrd="1" destOrd="0" parTransId="{1B51BEDF-8F18-45FF-9AA4-50FEC76222FB}" sibTransId="{C698F4F4-81B7-4CDA-BEA3-74E9C8217B70}"/>
    <dgm:cxn modelId="{24CCEFBC-4AE6-404D-A911-B4384E702CCC}" type="presOf" srcId="{269E7830-3497-4736-8B44-F8A7E0285916}" destId="{98079F66-7433-4571-BE7C-E3EEACECC339}" srcOrd="0" destOrd="0" presId="urn:microsoft.com/office/officeart/2005/8/layout/radial1"/>
    <dgm:cxn modelId="{949E9DC3-FAF1-4FB1-9BFD-A4ED9D934820}" type="presOf" srcId="{C8E62EE9-33BB-4FF9-B6BC-B6752D02018E}" destId="{6C78DAC0-7AA5-4D03-8773-8444FAC18FCC}" srcOrd="0" destOrd="0" presId="urn:microsoft.com/office/officeart/2005/8/layout/radial1"/>
    <dgm:cxn modelId="{70CA35CB-F03F-40C7-A3CD-34E1FE1A9D5F}" srcId="{A4BD751C-A13B-45E2-ADF9-E88BE6566709}" destId="{5971ADB5-E77A-43B4-B17D-4AADE5601FC7}" srcOrd="5" destOrd="0" parTransId="{1C155973-EBAE-40C5-92A7-D542AA927F07}" sibTransId="{B3AF5C2E-C36F-480C-8ED3-EDD542DC5E13}"/>
    <dgm:cxn modelId="{CE359ED1-A54B-4516-A1CA-B6601B4F5703}" type="presOf" srcId="{58448EBD-925C-4EC4-B70D-FE803DB4749D}" destId="{A20C80AB-B3EB-46D3-8FAA-1B0839C2206B}" srcOrd="0" destOrd="0" presId="urn:microsoft.com/office/officeart/2005/8/layout/radial1"/>
    <dgm:cxn modelId="{C41F4DD5-89D7-4DC9-BF7E-459AEA8BC755}" type="presOf" srcId="{64FC31A4-CCD8-4BA9-BE56-4E5C793F9AEE}" destId="{72D09E28-3348-4CB0-93CA-449C66B12EED}" srcOrd="1" destOrd="0" presId="urn:microsoft.com/office/officeart/2005/8/layout/radial1"/>
    <dgm:cxn modelId="{35C5A9D7-5BE4-475A-A07B-D50873095E50}" type="presOf" srcId="{A1F552B7-34AB-4938-9EF8-F4E605A584AF}" destId="{241093B1-E256-4D0B-9283-8DF30CDC3675}" srcOrd="0" destOrd="0" presId="urn:microsoft.com/office/officeart/2005/8/layout/radial1"/>
    <dgm:cxn modelId="{4F5E02D8-7967-46D6-A95E-0C8F5CCABC0E}" srcId="{C8E62EE9-33BB-4FF9-B6BC-B6752D02018E}" destId="{A4BD751C-A13B-45E2-ADF9-E88BE6566709}" srcOrd="0" destOrd="0" parTransId="{8E11A739-9ACD-423E-9837-D94ED78423E1}" sibTransId="{556D7DE5-D853-4B90-91D4-6E3794DC26FC}"/>
    <dgm:cxn modelId="{786486DC-A0C1-4850-AD58-FD1E3C4BF40C}" srcId="{A4BD751C-A13B-45E2-ADF9-E88BE6566709}" destId="{3494C1E6-C9F5-4530-BBC9-50CB92E72639}" srcOrd="4" destOrd="0" parTransId="{58448EBD-925C-4EC4-B70D-FE803DB4749D}" sibTransId="{58172BFC-F9A7-4C8D-93B2-0548FA4DAAF9}"/>
    <dgm:cxn modelId="{FD26E8DC-719A-4C4A-90DC-2F890D6BA090}" type="presOf" srcId="{A1F552B7-34AB-4938-9EF8-F4E605A584AF}" destId="{8B01FAC2-09A2-4C51-ACF7-65BBF1870963}" srcOrd="1" destOrd="0" presId="urn:microsoft.com/office/officeart/2005/8/layout/radial1"/>
    <dgm:cxn modelId="{1782E5E3-3C85-43F5-AFE5-4F97A01E4CC0}" srcId="{A4BD751C-A13B-45E2-ADF9-E88BE6566709}" destId="{FDDDCA1A-5985-4DDB-AC2E-99A31EA8C539}" srcOrd="3" destOrd="0" parTransId="{7C5B9B5E-A175-410C-9F4B-937B21AEF92B}" sibTransId="{76C41C42-D785-4E15-95FD-B87B549CBCE1}"/>
    <dgm:cxn modelId="{B559D5FA-34AF-4475-AFFF-522AF334108D}" type="presOf" srcId="{1C155973-EBAE-40C5-92A7-D542AA927F07}" destId="{55205435-3CA1-4E55-A35C-CBCF42C8BB61}" srcOrd="1" destOrd="0" presId="urn:microsoft.com/office/officeart/2005/8/layout/radial1"/>
    <dgm:cxn modelId="{A97BD556-E547-4839-AA11-7FDE63629997}" type="presParOf" srcId="{6C78DAC0-7AA5-4D03-8773-8444FAC18FCC}" destId="{D9AA286F-516C-46FA-B472-17F89360F3C4}" srcOrd="0" destOrd="0" presId="urn:microsoft.com/office/officeart/2005/8/layout/radial1"/>
    <dgm:cxn modelId="{A9A90D27-8EC5-4008-9E93-31468C6282AC}" type="presParOf" srcId="{6C78DAC0-7AA5-4D03-8773-8444FAC18FCC}" destId="{416D194B-E579-4066-AC3B-EC8A561033FA}" srcOrd="1" destOrd="0" presId="urn:microsoft.com/office/officeart/2005/8/layout/radial1"/>
    <dgm:cxn modelId="{EF555474-142C-407F-9572-BCD2696DD055}" type="presParOf" srcId="{416D194B-E579-4066-AC3B-EC8A561033FA}" destId="{93F06B60-74FA-4A59-AE52-0FF58593EC5F}" srcOrd="0" destOrd="0" presId="urn:microsoft.com/office/officeart/2005/8/layout/radial1"/>
    <dgm:cxn modelId="{23EEF9B3-D686-464D-AE20-997CC8A7ED84}" type="presParOf" srcId="{6C78DAC0-7AA5-4D03-8773-8444FAC18FCC}" destId="{99F651F2-3AB7-411B-8128-DFEB6C94F766}" srcOrd="2" destOrd="0" presId="urn:microsoft.com/office/officeart/2005/8/layout/radial1"/>
    <dgm:cxn modelId="{E5FD475F-4A1C-4FFF-9A60-C8BCD48F8B73}" type="presParOf" srcId="{6C78DAC0-7AA5-4D03-8773-8444FAC18FCC}" destId="{274C64E2-D7EE-49DA-85B9-33608D0093B0}" srcOrd="3" destOrd="0" presId="urn:microsoft.com/office/officeart/2005/8/layout/radial1"/>
    <dgm:cxn modelId="{59D1152B-59E1-41CA-B19A-EC75463D2AF0}" type="presParOf" srcId="{274C64E2-D7EE-49DA-85B9-33608D0093B0}" destId="{F5AB9936-B72E-4F8D-B9DD-4729478A6FC0}" srcOrd="0" destOrd="0" presId="urn:microsoft.com/office/officeart/2005/8/layout/radial1"/>
    <dgm:cxn modelId="{F12CE6C5-8213-417B-8B25-724B3D9A6943}" type="presParOf" srcId="{6C78DAC0-7AA5-4D03-8773-8444FAC18FCC}" destId="{98079F66-7433-4571-BE7C-E3EEACECC339}" srcOrd="4" destOrd="0" presId="urn:microsoft.com/office/officeart/2005/8/layout/radial1"/>
    <dgm:cxn modelId="{AF136E9D-8FF1-4CAF-8FA5-F27F65ABBF88}" type="presParOf" srcId="{6C78DAC0-7AA5-4D03-8773-8444FAC18FCC}" destId="{4FEFB678-BD30-46D2-9DEB-1C588F3CF3D2}" srcOrd="5" destOrd="0" presId="urn:microsoft.com/office/officeart/2005/8/layout/radial1"/>
    <dgm:cxn modelId="{78BB8786-8FA9-49D4-A721-E1A55D3F8AB8}" type="presParOf" srcId="{4FEFB678-BD30-46D2-9DEB-1C588F3CF3D2}" destId="{4CE6883A-3C29-4D69-8BCE-E0CD012551AF}" srcOrd="0" destOrd="0" presId="urn:microsoft.com/office/officeart/2005/8/layout/radial1"/>
    <dgm:cxn modelId="{497017BC-AB3C-49AC-A003-C7B2E3569E8F}" type="presParOf" srcId="{6C78DAC0-7AA5-4D03-8773-8444FAC18FCC}" destId="{50CF0673-48F7-41D3-BB81-F56F86FAB781}" srcOrd="6" destOrd="0" presId="urn:microsoft.com/office/officeart/2005/8/layout/radial1"/>
    <dgm:cxn modelId="{D82562C2-1D2D-4F49-8933-30EB8A212749}" type="presParOf" srcId="{6C78DAC0-7AA5-4D03-8773-8444FAC18FCC}" destId="{C68630B5-89F2-4FD1-889B-8417BCA11E58}" srcOrd="7" destOrd="0" presId="urn:microsoft.com/office/officeart/2005/8/layout/radial1"/>
    <dgm:cxn modelId="{E3D9AC34-1E72-4C9D-964C-1932BA498E17}" type="presParOf" srcId="{C68630B5-89F2-4FD1-889B-8417BCA11E58}" destId="{BDCF3995-7EA1-472D-8B70-1570C3C5AEC8}" srcOrd="0" destOrd="0" presId="urn:microsoft.com/office/officeart/2005/8/layout/radial1"/>
    <dgm:cxn modelId="{0CECD221-03AD-4D36-A7AD-E6BB42FEF362}" type="presParOf" srcId="{6C78DAC0-7AA5-4D03-8773-8444FAC18FCC}" destId="{8A16B71D-2A55-465A-8FD1-70E71B33FD81}" srcOrd="8" destOrd="0" presId="urn:microsoft.com/office/officeart/2005/8/layout/radial1"/>
    <dgm:cxn modelId="{39837AD7-257A-4415-8DFF-489106CB42B1}" type="presParOf" srcId="{6C78DAC0-7AA5-4D03-8773-8444FAC18FCC}" destId="{A20C80AB-B3EB-46D3-8FAA-1B0839C2206B}" srcOrd="9" destOrd="0" presId="urn:microsoft.com/office/officeart/2005/8/layout/radial1"/>
    <dgm:cxn modelId="{9C343D9C-AB2E-4642-B66C-DDC63F64EE87}" type="presParOf" srcId="{A20C80AB-B3EB-46D3-8FAA-1B0839C2206B}" destId="{942BD2E5-D3F4-4BDF-8102-84137E3E5BB2}" srcOrd="0" destOrd="0" presId="urn:microsoft.com/office/officeart/2005/8/layout/radial1"/>
    <dgm:cxn modelId="{4E14994F-D6CB-4038-AF9C-F92E65631A97}" type="presParOf" srcId="{6C78DAC0-7AA5-4D03-8773-8444FAC18FCC}" destId="{14A77011-53B8-4F33-A1EC-6C1A0BA0AC77}" srcOrd="10" destOrd="0" presId="urn:microsoft.com/office/officeart/2005/8/layout/radial1"/>
    <dgm:cxn modelId="{D07064AD-85BF-471F-A043-FF6C54D45F57}" type="presParOf" srcId="{6C78DAC0-7AA5-4D03-8773-8444FAC18FCC}" destId="{D22BC364-1A0B-45EF-8546-6CEFEAA7DF84}" srcOrd="11" destOrd="0" presId="urn:microsoft.com/office/officeart/2005/8/layout/radial1"/>
    <dgm:cxn modelId="{2BC53F00-64C7-4A25-A342-82B66B7DD86B}" type="presParOf" srcId="{D22BC364-1A0B-45EF-8546-6CEFEAA7DF84}" destId="{55205435-3CA1-4E55-A35C-CBCF42C8BB61}" srcOrd="0" destOrd="0" presId="urn:microsoft.com/office/officeart/2005/8/layout/radial1"/>
    <dgm:cxn modelId="{4E7BB9EF-CB15-4910-A0CD-4820E89E354F}" type="presParOf" srcId="{6C78DAC0-7AA5-4D03-8773-8444FAC18FCC}" destId="{874A0C5B-52FB-483A-B4A1-CD53A0C632B6}" srcOrd="12" destOrd="0" presId="urn:microsoft.com/office/officeart/2005/8/layout/radial1"/>
    <dgm:cxn modelId="{E2FBAA9B-CC64-42EB-85CB-E4BBB99B8569}" type="presParOf" srcId="{6C78DAC0-7AA5-4D03-8773-8444FAC18FCC}" destId="{241093B1-E256-4D0B-9283-8DF30CDC3675}" srcOrd="13" destOrd="0" presId="urn:microsoft.com/office/officeart/2005/8/layout/radial1"/>
    <dgm:cxn modelId="{11719691-A281-4F5E-930A-CAF27C4E50FA}" type="presParOf" srcId="{241093B1-E256-4D0B-9283-8DF30CDC3675}" destId="{8B01FAC2-09A2-4C51-ACF7-65BBF1870963}" srcOrd="0" destOrd="0" presId="urn:microsoft.com/office/officeart/2005/8/layout/radial1"/>
    <dgm:cxn modelId="{4B55841E-CA45-4BCD-A2DD-9808B84FF36F}" type="presParOf" srcId="{6C78DAC0-7AA5-4D03-8773-8444FAC18FCC}" destId="{5BC28E86-C85B-46F2-A4ED-674799367E46}" srcOrd="14" destOrd="0" presId="urn:microsoft.com/office/officeart/2005/8/layout/radial1"/>
    <dgm:cxn modelId="{FE62B1B7-1F47-4306-A189-D9CC1AB166F8}" type="presParOf" srcId="{6C78DAC0-7AA5-4D03-8773-8444FAC18FCC}" destId="{1320CC09-52C0-4DB0-BCDB-9DFF1B159FE5}" srcOrd="15" destOrd="0" presId="urn:microsoft.com/office/officeart/2005/8/layout/radial1"/>
    <dgm:cxn modelId="{6FA8D3C7-B108-435F-9682-0043BAF29099}" type="presParOf" srcId="{1320CC09-52C0-4DB0-BCDB-9DFF1B159FE5}" destId="{72D09E28-3348-4CB0-93CA-449C66B12EED}" srcOrd="0" destOrd="0" presId="urn:microsoft.com/office/officeart/2005/8/layout/radial1"/>
    <dgm:cxn modelId="{B24FEA61-6825-46B4-A3AB-D3F1D836E9A2}" type="presParOf" srcId="{6C78DAC0-7AA5-4D03-8773-8444FAC18FCC}" destId="{D86D51C9-98DB-47AF-AEBE-515160B7C87D}"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2BF925-056A-4FC2-9636-500ADCE31C00}"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A9827739-171A-4E2C-9A01-3B34F2A7F06D}">
      <dgm:prSet phldrT="[Text]"/>
      <dgm:spPr/>
      <dgm:t>
        <a:bodyPr/>
        <a:lstStyle/>
        <a:p>
          <a:r>
            <a:rPr lang="en-AU" dirty="0"/>
            <a:t>Making</a:t>
          </a:r>
          <a:r>
            <a:rPr lang="en-AU" baseline="0" dirty="0"/>
            <a:t> of at one finished artwork in a specific art form</a:t>
          </a:r>
          <a:endParaRPr lang="en-AU" dirty="0"/>
        </a:p>
      </dgm:t>
    </dgm:pt>
    <dgm:pt modelId="{C8FE21EA-7C80-48EF-AD38-4E51501D370F}" type="parTrans" cxnId="{2A692CCE-B793-40D9-AC62-6FE5159776C1}">
      <dgm:prSet/>
      <dgm:spPr/>
      <dgm:t>
        <a:bodyPr/>
        <a:lstStyle/>
        <a:p>
          <a:endParaRPr lang="en-AU"/>
        </a:p>
      </dgm:t>
    </dgm:pt>
    <dgm:pt modelId="{5FAEE91A-D0DA-4ACB-9910-58FB7CD5BE65}" type="sibTrans" cxnId="{2A692CCE-B793-40D9-AC62-6FE5159776C1}">
      <dgm:prSet/>
      <dgm:spPr/>
      <dgm:t>
        <a:bodyPr/>
        <a:lstStyle/>
        <a:p>
          <a:endParaRPr lang="en-AU"/>
        </a:p>
      </dgm:t>
    </dgm:pt>
    <dgm:pt modelId="{A862C292-0EF1-451A-A533-397C9F1EF414}">
      <dgm:prSet phldrT="[Text]"/>
      <dgm:spPr/>
      <dgm:t>
        <a:bodyPr/>
        <a:lstStyle/>
        <a:p>
          <a:r>
            <a:rPr lang="en-AU" dirty="0"/>
            <a:t>Documentation</a:t>
          </a:r>
          <a:r>
            <a:rPr lang="en-AU" baseline="0" dirty="0"/>
            <a:t> on the refinement and resolution</a:t>
          </a:r>
          <a:endParaRPr lang="en-AU" dirty="0"/>
        </a:p>
      </dgm:t>
    </dgm:pt>
    <dgm:pt modelId="{9EF75694-252D-4C55-A7EC-E29B8628DC69}" type="parTrans" cxnId="{9409953C-55AB-40A1-A7C5-1720D7AFCB89}">
      <dgm:prSet/>
      <dgm:spPr/>
      <dgm:t>
        <a:bodyPr/>
        <a:lstStyle/>
        <a:p>
          <a:endParaRPr lang="en-AU"/>
        </a:p>
      </dgm:t>
    </dgm:pt>
    <dgm:pt modelId="{3C054608-C04F-4634-9AC0-1773C926FC8B}" type="sibTrans" cxnId="{9409953C-55AB-40A1-A7C5-1720D7AFCB89}">
      <dgm:prSet/>
      <dgm:spPr/>
      <dgm:t>
        <a:bodyPr/>
        <a:lstStyle/>
        <a:p>
          <a:endParaRPr lang="en-AU"/>
        </a:p>
      </dgm:t>
    </dgm:pt>
    <dgm:pt modelId="{BD605FDD-3BC7-470F-B20F-292DC11D96CE}">
      <dgm:prSet phldrT="[Text]"/>
      <dgm:spPr/>
      <dgm:t>
        <a:bodyPr/>
        <a:lstStyle/>
        <a:p>
          <a:r>
            <a:rPr lang="en-AU" dirty="0">
              <a:solidFill>
                <a:schemeClr val="accent6">
                  <a:lumMod val="50000"/>
                </a:schemeClr>
              </a:solidFill>
            </a:rPr>
            <a:t>Methods used to conserve and care for materials. </a:t>
          </a:r>
        </a:p>
      </dgm:t>
    </dgm:pt>
    <dgm:pt modelId="{F4791E2E-7C8B-455B-8305-F0ABEFDA0686}" type="parTrans" cxnId="{4E39628D-4E21-4B09-A431-F68C2E78AD6C}">
      <dgm:prSet/>
      <dgm:spPr/>
      <dgm:t>
        <a:bodyPr/>
        <a:lstStyle/>
        <a:p>
          <a:endParaRPr lang="en-AU"/>
        </a:p>
      </dgm:t>
    </dgm:pt>
    <dgm:pt modelId="{B5039666-B37F-4FF1-9FA8-B85AEFADDB21}" type="sibTrans" cxnId="{4E39628D-4E21-4B09-A431-F68C2E78AD6C}">
      <dgm:prSet/>
      <dgm:spPr/>
      <dgm:t>
        <a:bodyPr/>
        <a:lstStyle/>
        <a:p>
          <a:endParaRPr lang="en-AU"/>
        </a:p>
      </dgm:t>
    </dgm:pt>
    <dgm:pt modelId="{EAE4CD78-BAD2-4261-B18E-C31F50E57D84}" type="pres">
      <dgm:prSet presAssocID="{632BF925-056A-4FC2-9636-500ADCE31C00}" presName="diagram" presStyleCnt="0">
        <dgm:presLayoutVars>
          <dgm:dir/>
          <dgm:resizeHandles val="exact"/>
        </dgm:presLayoutVars>
      </dgm:prSet>
      <dgm:spPr/>
    </dgm:pt>
    <dgm:pt modelId="{E14428C1-8D25-415B-BB87-DF8B6BBAA213}" type="pres">
      <dgm:prSet presAssocID="{A9827739-171A-4E2C-9A01-3B34F2A7F06D}" presName="node" presStyleLbl="node1" presStyleIdx="0" presStyleCnt="3" custScaleX="58007" custScaleY="25997" custLinFactNeighborX="2676" custLinFactNeighborY="-10186">
        <dgm:presLayoutVars>
          <dgm:bulletEnabled val="1"/>
        </dgm:presLayoutVars>
      </dgm:prSet>
      <dgm:spPr/>
    </dgm:pt>
    <dgm:pt modelId="{3E0A3A41-1BD5-4ED1-870B-DD7752428CAB}" type="pres">
      <dgm:prSet presAssocID="{5FAEE91A-D0DA-4ACB-9910-58FB7CD5BE65}" presName="sibTrans" presStyleCnt="0"/>
      <dgm:spPr/>
    </dgm:pt>
    <dgm:pt modelId="{7A7A7E5C-1AF1-4851-8441-8DE96599EC75}" type="pres">
      <dgm:prSet presAssocID="{A862C292-0EF1-451A-A533-397C9F1EF414}" presName="node" presStyleLbl="node1" presStyleIdx="1" presStyleCnt="3" custScaleX="38087" custScaleY="38555" custLinFactNeighborX="-5511" custLinFactNeighborY="-12614">
        <dgm:presLayoutVars>
          <dgm:bulletEnabled val="1"/>
        </dgm:presLayoutVars>
      </dgm:prSet>
      <dgm:spPr/>
    </dgm:pt>
    <dgm:pt modelId="{D1DECF2B-5859-4C64-9256-B829B03EC5A8}" type="pres">
      <dgm:prSet presAssocID="{3C054608-C04F-4634-9AC0-1773C926FC8B}" presName="sibTrans" presStyleCnt="0"/>
      <dgm:spPr/>
    </dgm:pt>
    <dgm:pt modelId="{AE616CCB-FC5B-40AF-A27A-49C8AC1BEA0F}" type="pres">
      <dgm:prSet presAssocID="{BD605FDD-3BC7-470F-B20F-292DC11D96CE}" presName="node" presStyleLbl="node1" presStyleIdx="2" presStyleCnt="3" custScaleY="30919" custLinFactNeighborX="727" custLinFactNeighborY="-26650">
        <dgm:presLayoutVars>
          <dgm:bulletEnabled val="1"/>
        </dgm:presLayoutVars>
      </dgm:prSet>
      <dgm:spPr/>
    </dgm:pt>
  </dgm:ptLst>
  <dgm:cxnLst>
    <dgm:cxn modelId="{8C1EA113-B63B-4459-8832-E6E70F6AA64A}" type="presOf" srcId="{A862C292-0EF1-451A-A533-397C9F1EF414}" destId="{7A7A7E5C-1AF1-4851-8441-8DE96599EC75}" srcOrd="0" destOrd="0" presId="urn:microsoft.com/office/officeart/2005/8/layout/default"/>
    <dgm:cxn modelId="{7B0BC115-461E-4536-96F1-FEC4F4901CD0}" type="presOf" srcId="{A9827739-171A-4E2C-9A01-3B34F2A7F06D}" destId="{E14428C1-8D25-415B-BB87-DF8B6BBAA213}" srcOrd="0" destOrd="0" presId="urn:microsoft.com/office/officeart/2005/8/layout/default"/>
    <dgm:cxn modelId="{9409953C-55AB-40A1-A7C5-1720D7AFCB89}" srcId="{632BF925-056A-4FC2-9636-500ADCE31C00}" destId="{A862C292-0EF1-451A-A533-397C9F1EF414}" srcOrd="1" destOrd="0" parTransId="{9EF75694-252D-4C55-A7EC-E29B8628DC69}" sibTransId="{3C054608-C04F-4634-9AC0-1773C926FC8B}"/>
    <dgm:cxn modelId="{4E39628D-4E21-4B09-A431-F68C2E78AD6C}" srcId="{632BF925-056A-4FC2-9636-500ADCE31C00}" destId="{BD605FDD-3BC7-470F-B20F-292DC11D96CE}" srcOrd="2" destOrd="0" parTransId="{F4791E2E-7C8B-455B-8305-F0ABEFDA0686}" sibTransId="{B5039666-B37F-4FF1-9FA8-B85AEFADDB21}"/>
    <dgm:cxn modelId="{447CB1B0-F9C5-4F82-AD01-1B863CBC7F7D}" type="presOf" srcId="{BD605FDD-3BC7-470F-B20F-292DC11D96CE}" destId="{AE616CCB-FC5B-40AF-A27A-49C8AC1BEA0F}" srcOrd="0" destOrd="0" presId="urn:microsoft.com/office/officeart/2005/8/layout/default"/>
    <dgm:cxn modelId="{1934A2C3-BE6F-4DEA-A28A-28D37D25C425}" type="presOf" srcId="{632BF925-056A-4FC2-9636-500ADCE31C00}" destId="{EAE4CD78-BAD2-4261-B18E-C31F50E57D84}" srcOrd="0" destOrd="0" presId="urn:microsoft.com/office/officeart/2005/8/layout/default"/>
    <dgm:cxn modelId="{2A692CCE-B793-40D9-AC62-6FE5159776C1}" srcId="{632BF925-056A-4FC2-9636-500ADCE31C00}" destId="{A9827739-171A-4E2C-9A01-3B34F2A7F06D}" srcOrd="0" destOrd="0" parTransId="{C8FE21EA-7C80-48EF-AD38-4E51501D370F}" sibTransId="{5FAEE91A-D0DA-4ACB-9910-58FB7CD5BE65}"/>
    <dgm:cxn modelId="{70BECADE-C07C-4F74-A12E-18D56E587F88}" type="presParOf" srcId="{EAE4CD78-BAD2-4261-B18E-C31F50E57D84}" destId="{E14428C1-8D25-415B-BB87-DF8B6BBAA213}" srcOrd="0" destOrd="0" presId="urn:microsoft.com/office/officeart/2005/8/layout/default"/>
    <dgm:cxn modelId="{28FCEEB9-F9B2-49FF-8E26-A2DA494299DE}" type="presParOf" srcId="{EAE4CD78-BAD2-4261-B18E-C31F50E57D84}" destId="{3E0A3A41-1BD5-4ED1-870B-DD7752428CAB}" srcOrd="1" destOrd="0" presId="urn:microsoft.com/office/officeart/2005/8/layout/default"/>
    <dgm:cxn modelId="{49C8FEDB-C253-426C-8432-85D58C254397}" type="presParOf" srcId="{EAE4CD78-BAD2-4261-B18E-C31F50E57D84}" destId="{7A7A7E5C-1AF1-4851-8441-8DE96599EC75}" srcOrd="2" destOrd="0" presId="urn:microsoft.com/office/officeart/2005/8/layout/default"/>
    <dgm:cxn modelId="{10371103-5B1A-4AC7-9D7F-7CA5215ADC36}" type="presParOf" srcId="{EAE4CD78-BAD2-4261-B18E-C31F50E57D84}" destId="{D1DECF2B-5859-4C64-9256-B829B03EC5A8}" srcOrd="3" destOrd="0" presId="urn:microsoft.com/office/officeart/2005/8/layout/default"/>
    <dgm:cxn modelId="{844D2D5D-1853-4B95-A381-1B59163ABE06}" type="presParOf" srcId="{EAE4CD78-BAD2-4261-B18E-C31F50E57D84}" destId="{AE616CCB-FC5B-40AF-A27A-49C8AC1BEA0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BF925-056A-4FC2-9636-500ADCE31C00}"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A9827739-171A-4E2C-9A01-3B34F2A7F06D}">
      <dgm:prSet phldrT="[Text]"/>
      <dgm:spPr/>
      <dgm:t>
        <a:bodyPr/>
        <a:lstStyle/>
        <a:p>
          <a:r>
            <a:rPr lang="en-AU" dirty="0"/>
            <a:t>Documentation</a:t>
          </a:r>
          <a:r>
            <a:rPr lang="en-AU" baseline="0" dirty="0"/>
            <a:t> of characteristics of art spaces</a:t>
          </a:r>
          <a:endParaRPr lang="en-AU" dirty="0"/>
        </a:p>
      </dgm:t>
    </dgm:pt>
    <dgm:pt modelId="{C8FE21EA-7C80-48EF-AD38-4E51501D370F}" type="parTrans" cxnId="{2A692CCE-B793-40D9-AC62-6FE5159776C1}">
      <dgm:prSet/>
      <dgm:spPr/>
      <dgm:t>
        <a:bodyPr/>
        <a:lstStyle/>
        <a:p>
          <a:endParaRPr lang="en-AU"/>
        </a:p>
      </dgm:t>
    </dgm:pt>
    <dgm:pt modelId="{5FAEE91A-D0DA-4ACB-9910-58FB7CD5BE65}" type="sibTrans" cxnId="{2A692CCE-B793-40D9-AC62-6FE5159776C1}">
      <dgm:prSet/>
      <dgm:spPr/>
      <dgm:t>
        <a:bodyPr/>
        <a:lstStyle/>
        <a:p>
          <a:endParaRPr lang="en-AU"/>
        </a:p>
      </dgm:t>
    </dgm:pt>
    <dgm:pt modelId="{A862C292-0EF1-451A-A533-397C9F1EF414}">
      <dgm:prSet phldrT="[Text]"/>
      <dgm:spPr/>
      <dgm:t>
        <a:bodyPr/>
        <a:lstStyle/>
        <a:p>
          <a:r>
            <a:rPr lang="en-AU" dirty="0"/>
            <a:t>Planning</a:t>
          </a:r>
          <a:r>
            <a:rPr lang="en-AU" baseline="0" dirty="0"/>
            <a:t> the display of one artwork</a:t>
          </a:r>
          <a:endParaRPr lang="en-AU" dirty="0"/>
        </a:p>
      </dgm:t>
    </dgm:pt>
    <dgm:pt modelId="{9EF75694-252D-4C55-A7EC-E29B8628DC69}" type="parTrans" cxnId="{9409953C-55AB-40A1-A7C5-1720D7AFCB89}">
      <dgm:prSet/>
      <dgm:spPr/>
      <dgm:t>
        <a:bodyPr/>
        <a:lstStyle/>
        <a:p>
          <a:endParaRPr lang="en-AU"/>
        </a:p>
      </dgm:t>
    </dgm:pt>
    <dgm:pt modelId="{3C054608-C04F-4634-9AC0-1773C926FC8B}" type="sibTrans" cxnId="{9409953C-55AB-40A1-A7C5-1720D7AFCB89}">
      <dgm:prSet/>
      <dgm:spPr/>
      <dgm:t>
        <a:bodyPr/>
        <a:lstStyle/>
        <a:p>
          <a:endParaRPr lang="en-AU"/>
        </a:p>
      </dgm:t>
    </dgm:pt>
    <dgm:pt modelId="{BD605FDD-3BC7-470F-B20F-292DC11D96CE}">
      <dgm:prSet phldrT="[Text]"/>
      <dgm:spPr/>
      <dgm:t>
        <a:bodyPr/>
        <a:lstStyle/>
        <a:p>
          <a:r>
            <a:rPr lang="en-AU" dirty="0">
              <a:solidFill>
                <a:schemeClr val="accent6">
                  <a:lumMod val="50000"/>
                </a:schemeClr>
              </a:solidFill>
            </a:rPr>
            <a:t>Display</a:t>
          </a:r>
          <a:r>
            <a:rPr lang="en-AU" baseline="0" dirty="0">
              <a:solidFill>
                <a:schemeClr val="accent6">
                  <a:lumMod val="50000"/>
                </a:schemeClr>
              </a:solidFill>
            </a:rPr>
            <a:t> of at least one finished artwork</a:t>
          </a:r>
          <a:endParaRPr lang="en-AU" dirty="0">
            <a:solidFill>
              <a:schemeClr val="accent6">
                <a:lumMod val="50000"/>
              </a:schemeClr>
            </a:solidFill>
          </a:endParaRPr>
        </a:p>
      </dgm:t>
    </dgm:pt>
    <dgm:pt modelId="{F4791E2E-7C8B-455B-8305-F0ABEFDA0686}" type="parTrans" cxnId="{4E39628D-4E21-4B09-A431-F68C2E78AD6C}">
      <dgm:prSet/>
      <dgm:spPr/>
      <dgm:t>
        <a:bodyPr/>
        <a:lstStyle/>
        <a:p>
          <a:endParaRPr lang="en-AU"/>
        </a:p>
      </dgm:t>
    </dgm:pt>
    <dgm:pt modelId="{B5039666-B37F-4FF1-9FA8-B85AEFADDB21}" type="sibTrans" cxnId="{4E39628D-4E21-4B09-A431-F68C2E78AD6C}">
      <dgm:prSet/>
      <dgm:spPr/>
      <dgm:t>
        <a:bodyPr/>
        <a:lstStyle/>
        <a:p>
          <a:endParaRPr lang="en-AU"/>
        </a:p>
      </dgm:t>
    </dgm:pt>
    <dgm:pt modelId="{EAE4CD78-BAD2-4261-B18E-C31F50E57D84}" type="pres">
      <dgm:prSet presAssocID="{632BF925-056A-4FC2-9636-500ADCE31C00}" presName="diagram" presStyleCnt="0">
        <dgm:presLayoutVars>
          <dgm:dir/>
          <dgm:resizeHandles val="exact"/>
        </dgm:presLayoutVars>
      </dgm:prSet>
      <dgm:spPr/>
    </dgm:pt>
    <dgm:pt modelId="{E14428C1-8D25-415B-BB87-DF8B6BBAA213}" type="pres">
      <dgm:prSet presAssocID="{A9827739-171A-4E2C-9A01-3B34F2A7F06D}" presName="node" presStyleLbl="node1" presStyleIdx="0" presStyleCnt="3" custScaleX="58007" custScaleY="25997" custLinFactNeighborX="2676" custLinFactNeighborY="-10186">
        <dgm:presLayoutVars>
          <dgm:bulletEnabled val="1"/>
        </dgm:presLayoutVars>
      </dgm:prSet>
      <dgm:spPr/>
    </dgm:pt>
    <dgm:pt modelId="{3E0A3A41-1BD5-4ED1-870B-DD7752428CAB}" type="pres">
      <dgm:prSet presAssocID="{5FAEE91A-D0DA-4ACB-9910-58FB7CD5BE65}" presName="sibTrans" presStyleCnt="0"/>
      <dgm:spPr/>
    </dgm:pt>
    <dgm:pt modelId="{7A7A7E5C-1AF1-4851-8441-8DE96599EC75}" type="pres">
      <dgm:prSet presAssocID="{A862C292-0EF1-451A-A533-397C9F1EF414}" presName="node" presStyleLbl="node1" presStyleIdx="1" presStyleCnt="3" custScaleX="38087" custScaleY="38555" custLinFactNeighborX="-5511" custLinFactNeighborY="-12614">
        <dgm:presLayoutVars>
          <dgm:bulletEnabled val="1"/>
        </dgm:presLayoutVars>
      </dgm:prSet>
      <dgm:spPr/>
    </dgm:pt>
    <dgm:pt modelId="{D1DECF2B-5859-4C64-9256-B829B03EC5A8}" type="pres">
      <dgm:prSet presAssocID="{3C054608-C04F-4634-9AC0-1773C926FC8B}" presName="sibTrans" presStyleCnt="0"/>
      <dgm:spPr/>
    </dgm:pt>
    <dgm:pt modelId="{AE616CCB-FC5B-40AF-A27A-49C8AC1BEA0F}" type="pres">
      <dgm:prSet presAssocID="{BD605FDD-3BC7-470F-B20F-292DC11D96CE}" presName="node" presStyleLbl="node1" presStyleIdx="2" presStyleCnt="3" custScaleY="30919" custLinFactNeighborX="727" custLinFactNeighborY="-26650">
        <dgm:presLayoutVars>
          <dgm:bulletEnabled val="1"/>
        </dgm:presLayoutVars>
      </dgm:prSet>
      <dgm:spPr/>
    </dgm:pt>
  </dgm:ptLst>
  <dgm:cxnLst>
    <dgm:cxn modelId="{8C1EA113-B63B-4459-8832-E6E70F6AA64A}" type="presOf" srcId="{A862C292-0EF1-451A-A533-397C9F1EF414}" destId="{7A7A7E5C-1AF1-4851-8441-8DE96599EC75}" srcOrd="0" destOrd="0" presId="urn:microsoft.com/office/officeart/2005/8/layout/default"/>
    <dgm:cxn modelId="{7B0BC115-461E-4536-96F1-FEC4F4901CD0}" type="presOf" srcId="{A9827739-171A-4E2C-9A01-3B34F2A7F06D}" destId="{E14428C1-8D25-415B-BB87-DF8B6BBAA213}" srcOrd="0" destOrd="0" presId="urn:microsoft.com/office/officeart/2005/8/layout/default"/>
    <dgm:cxn modelId="{9409953C-55AB-40A1-A7C5-1720D7AFCB89}" srcId="{632BF925-056A-4FC2-9636-500ADCE31C00}" destId="{A862C292-0EF1-451A-A533-397C9F1EF414}" srcOrd="1" destOrd="0" parTransId="{9EF75694-252D-4C55-A7EC-E29B8628DC69}" sibTransId="{3C054608-C04F-4634-9AC0-1773C926FC8B}"/>
    <dgm:cxn modelId="{4E39628D-4E21-4B09-A431-F68C2E78AD6C}" srcId="{632BF925-056A-4FC2-9636-500ADCE31C00}" destId="{BD605FDD-3BC7-470F-B20F-292DC11D96CE}" srcOrd="2" destOrd="0" parTransId="{F4791E2E-7C8B-455B-8305-F0ABEFDA0686}" sibTransId="{B5039666-B37F-4FF1-9FA8-B85AEFADDB21}"/>
    <dgm:cxn modelId="{447CB1B0-F9C5-4F82-AD01-1B863CBC7F7D}" type="presOf" srcId="{BD605FDD-3BC7-470F-B20F-292DC11D96CE}" destId="{AE616CCB-FC5B-40AF-A27A-49C8AC1BEA0F}" srcOrd="0" destOrd="0" presId="urn:microsoft.com/office/officeart/2005/8/layout/default"/>
    <dgm:cxn modelId="{1934A2C3-BE6F-4DEA-A28A-28D37D25C425}" type="presOf" srcId="{632BF925-056A-4FC2-9636-500ADCE31C00}" destId="{EAE4CD78-BAD2-4261-B18E-C31F50E57D84}" srcOrd="0" destOrd="0" presId="urn:microsoft.com/office/officeart/2005/8/layout/default"/>
    <dgm:cxn modelId="{2A692CCE-B793-40D9-AC62-6FE5159776C1}" srcId="{632BF925-056A-4FC2-9636-500ADCE31C00}" destId="{A9827739-171A-4E2C-9A01-3B34F2A7F06D}" srcOrd="0" destOrd="0" parTransId="{C8FE21EA-7C80-48EF-AD38-4E51501D370F}" sibTransId="{5FAEE91A-D0DA-4ACB-9910-58FB7CD5BE65}"/>
    <dgm:cxn modelId="{70BECADE-C07C-4F74-A12E-18D56E587F88}" type="presParOf" srcId="{EAE4CD78-BAD2-4261-B18E-C31F50E57D84}" destId="{E14428C1-8D25-415B-BB87-DF8B6BBAA213}" srcOrd="0" destOrd="0" presId="urn:microsoft.com/office/officeart/2005/8/layout/default"/>
    <dgm:cxn modelId="{28FCEEB9-F9B2-49FF-8E26-A2DA494299DE}" type="presParOf" srcId="{EAE4CD78-BAD2-4261-B18E-C31F50E57D84}" destId="{3E0A3A41-1BD5-4ED1-870B-DD7752428CAB}" srcOrd="1" destOrd="0" presId="urn:microsoft.com/office/officeart/2005/8/layout/default"/>
    <dgm:cxn modelId="{49C8FEDB-C253-426C-8432-85D58C254397}" type="presParOf" srcId="{EAE4CD78-BAD2-4261-B18E-C31F50E57D84}" destId="{7A7A7E5C-1AF1-4851-8441-8DE96599EC75}" srcOrd="2" destOrd="0" presId="urn:microsoft.com/office/officeart/2005/8/layout/default"/>
    <dgm:cxn modelId="{10371103-5B1A-4AC7-9D7F-7CA5215ADC36}" type="presParOf" srcId="{EAE4CD78-BAD2-4261-B18E-C31F50E57D84}" destId="{D1DECF2B-5859-4C64-9256-B829B03EC5A8}" srcOrd="3" destOrd="0" presId="urn:microsoft.com/office/officeart/2005/8/layout/default"/>
    <dgm:cxn modelId="{844D2D5D-1853-4B95-A381-1B59163ABE06}" type="presParOf" srcId="{EAE4CD78-BAD2-4261-B18E-C31F50E57D84}" destId="{AE616CCB-FC5B-40AF-A27A-49C8AC1BEA0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286F-516C-46FA-B472-17F89360F3C4}">
      <dsp:nvSpPr>
        <dsp:cNvPr id="0" name=""/>
        <dsp:cNvSpPr/>
      </dsp:nvSpPr>
      <dsp:spPr>
        <a:xfrm>
          <a:off x="2003648" y="1186142"/>
          <a:ext cx="1177278" cy="1177278"/>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Making artworks</a:t>
          </a:r>
        </a:p>
      </dsp:txBody>
      <dsp:txXfrm>
        <a:off x="2176056" y="1358550"/>
        <a:ext cx="832462" cy="832462"/>
      </dsp:txXfrm>
    </dsp:sp>
    <dsp:sp modelId="{416D194B-E579-4066-AC3B-EC8A561033FA}">
      <dsp:nvSpPr>
        <dsp:cNvPr id="0" name=""/>
        <dsp:cNvSpPr/>
      </dsp:nvSpPr>
      <dsp:spPr>
        <a:xfrm rot="16200000">
          <a:off x="2406256" y="986223"/>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582986" y="990808"/>
        <a:ext cx="18603" cy="18603"/>
      </dsp:txXfrm>
    </dsp:sp>
    <dsp:sp modelId="{99F651F2-3AB7-411B-8128-DFEB6C94F766}">
      <dsp:nvSpPr>
        <dsp:cNvPr id="0" name=""/>
        <dsp:cNvSpPr/>
      </dsp:nvSpPr>
      <dsp:spPr>
        <a:xfrm>
          <a:off x="2192291" y="14085"/>
          <a:ext cx="799993" cy="79999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Artforms</a:t>
          </a:r>
        </a:p>
      </dsp:txBody>
      <dsp:txXfrm>
        <a:off x="2309447" y="131241"/>
        <a:ext cx="565681" cy="565681"/>
      </dsp:txXfrm>
    </dsp:sp>
    <dsp:sp modelId="{274C64E2-D7EE-49DA-85B9-33608D0093B0}">
      <dsp:nvSpPr>
        <dsp:cNvPr id="0" name=""/>
        <dsp:cNvSpPr/>
      </dsp:nvSpPr>
      <dsp:spPr>
        <a:xfrm rot="18900000">
          <a:off x="2954031" y="1213119"/>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130761" y="1217704"/>
        <a:ext cx="18603" cy="18603"/>
      </dsp:txXfrm>
    </dsp:sp>
    <dsp:sp modelId="{98079F66-7433-4571-BE7C-E3EEACECC339}">
      <dsp:nvSpPr>
        <dsp:cNvPr id="0" name=""/>
        <dsp:cNvSpPr/>
      </dsp:nvSpPr>
      <dsp:spPr>
        <a:xfrm>
          <a:off x="3154451" y="412624"/>
          <a:ext cx="799993" cy="799993"/>
        </a:xfrm>
        <a:prstGeom prst="ellipse">
          <a:avLst/>
        </a:prstGeom>
        <a:solidFill>
          <a:schemeClr val="accent2">
            <a:shade val="50000"/>
            <a:hueOff val="196566"/>
            <a:satOff val="-9384"/>
            <a:lumOff val="13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Techniques</a:t>
          </a:r>
        </a:p>
      </dsp:txBody>
      <dsp:txXfrm>
        <a:off x="3271607" y="529780"/>
        <a:ext cx="565681" cy="565681"/>
      </dsp:txXfrm>
    </dsp:sp>
    <dsp:sp modelId="{4FEFB678-BD30-46D2-9DEB-1C588F3CF3D2}">
      <dsp:nvSpPr>
        <dsp:cNvPr id="0" name=""/>
        <dsp:cNvSpPr/>
      </dsp:nvSpPr>
      <dsp:spPr>
        <a:xfrm>
          <a:off x="3180927" y="1760894"/>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357657" y="1765479"/>
        <a:ext cx="18603" cy="18603"/>
      </dsp:txXfrm>
    </dsp:sp>
    <dsp:sp modelId="{50CF0673-48F7-41D3-BB81-F56F86FAB781}">
      <dsp:nvSpPr>
        <dsp:cNvPr id="0" name=""/>
        <dsp:cNvSpPr/>
      </dsp:nvSpPr>
      <dsp:spPr>
        <a:xfrm>
          <a:off x="3552990" y="1374784"/>
          <a:ext cx="799993" cy="799993"/>
        </a:xfrm>
        <a:prstGeom prst="ellipse">
          <a:avLst/>
        </a:prstGeom>
        <a:solidFill>
          <a:schemeClr val="accent2">
            <a:shade val="50000"/>
            <a:hueOff val="393133"/>
            <a:satOff val="-18769"/>
            <a:lumOff val="26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Processes</a:t>
          </a:r>
        </a:p>
      </dsp:txBody>
      <dsp:txXfrm>
        <a:off x="3670146" y="1491940"/>
        <a:ext cx="565681" cy="565681"/>
      </dsp:txXfrm>
    </dsp:sp>
    <dsp:sp modelId="{C68630B5-89F2-4FD1-889B-8417BCA11E58}">
      <dsp:nvSpPr>
        <dsp:cNvPr id="0" name=""/>
        <dsp:cNvSpPr/>
      </dsp:nvSpPr>
      <dsp:spPr>
        <a:xfrm rot="2700000">
          <a:off x="2954031" y="2308669"/>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130761" y="2313255"/>
        <a:ext cx="18603" cy="18603"/>
      </dsp:txXfrm>
    </dsp:sp>
    <dsp:sp modelId="{8A16B71D-2A55-465A-8FD1-70E71B33FD81}">
      <dsp:nvSpPr>
        <dsp:cNvPr id="0" name=""/>
        <dsp:cNvSpPr/>
      </dsp:nvSpPr>
      <dsp:spPr>
        <a:xfrm>
          <a:off x="3154451" y="2336944"/>
          <a:ext cx="799993" cy="799993"/>
        </a:xfrm>
        <a:prstGeom prst="ellipse">
          <a:avLst/>
        </a:prstGeom>
        <a:solidFill>
          <a:schemeClr val="accent2">
            <a:shade val="50000"/>
            <a:hueOff val="589699"/>
            <a:satOff val="-28153"/>
            <a:lumOff val="40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Materials</a:t>
          </a:r>
        </a:p>
      </dsp:txBody>
      <dsp:txXfrm>
        <a:off x="3271607" y="2454100"/>
        <a:ext cx="565681" cy="565681"/>
      </dsp:txXfrm>
    </dsp:sp>
    <dsp:sp modelId="{A20C80AB-B3EB-46D3-8FAA-1B0839C2206B}">
      <dsp:nvSpPr>
        <dsp:cNvPr id="0" name=""/>
        <dsp:cNvSpPr/>
      </dsp:nvSpPr>
      <dsp:spPr>
        <a:xfrm rot="5400000">
          <a:off x="2406256" y="2535565"/>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582986" y="2540151"/>
        <a:ext cx="18603" cy="18603"/>
      </dsp:txXfrm>
    </dsp:sp>
    <dsp:sp modelId="{14A77011-53B8-4F33-A1EC-6C1A0BA0AC77}">
      <dsp:nvSpPr>
        <dsp:cNvPr id="0" name=""/>
        <dsp:cNvSpPr/>
      </dsp:nvSpPr>
      <dsp:spPr>
        <a:xfrm>
          <a:off x="2192291" y="2735484"/>
          <a:ext cx="799993" cy="799993"/>
        </a:xfrm>
        <a:prstGeom prst="ellipse">
          <a:avLst/>
        </a:prstGeom>
        <a:solidFill>
          <a:schemeClr val="accent2">
            <a:shade val="50000"/>
            <a:hueOff val="786266"/>
            <a:satOff val="-37537"/>
            <a:lumOff val="53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Aesthetic qualities</a:t>
          </a:r>
        </a:p>
      </dsp:txBody>
      <dsp:txXfrm>
        <a:off x="2309447" y="2852640"/>
        <a:ext cx="565681" cy="565681"/>
      </dsp:txXfrm>
    </dsp:sp>
    <dsp:sp modelId="{D22BC364-1A0B-45EF-8546-6CEFEAA7DF84}">
      <dsp:nvSpPr>
        <dsp:cNvPr id="0" name=""/>
        <dsp:cNvSpPr/>
      </dsp:nvSpPr>
      <dsp:spPr>
        <a:xfrm rot="8100000">
          <a:off x="1858480" y="2308669"/>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035211" y="2313255"/>
        <a:ext cx="18603" cy="18603"/>
      </dsp:txXfrm>
    </dsp:sp>
    <dsp:sp modelId="{874A0C5B-52FB-483A-B4A1-CD53A0C632B6}">
      <dsp:nvSpPr>
        <dsp:cNvPr id="0" name=""/>
        <dsp:cNvSpPr/>
      </dsp:nvSpPr>
      <dsp:spPr>
        <a:xfrm>
          <a:off x="1230131" y="2336944"/>
          <a:ext cx="799993" cy="799993"/>
        </a:xfrm>
        <a:prstGeom prst="ellipse">
          <a:avLst/>
        </a:prstGeom>
        <a:solidFill>
          <a:schemeClr val="accent2">
            <a:shade val="50000"/>
            <a:hueOff val="589699"/>
            <a:satOff val="-28153"/>
            <a:lumOff val="40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Art elements and Art Principles</a:t>
          </a:r>
        </a:p>
      </dsp:txBody>
      <dsp:txXfrm>
        <a:off x="1347287" y="2454100"/>
        <a:ext cx="565681" cy="565681"/>
      </dsp:txXfrm>
    </dsp:sp>
    <dsp:sp modelId="{241093B1-E256-4D0B-9283-8DF30CDC3675}">
      <dsp:nvSpPr>
        <dsp:cNvPr id="0" name=""/>
        <dsp:cNvSpPr/>
      </dsp:nvSpPr>
      <dsp:spPr>
        <a:xfrm rot="10800000">
          <a:off x="1631585" y="1760894"/>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808315" y="1765479"/>
        <a:ext cx="18603" cy="18603"/>
      </dsp:txXfrm>
    </dsp:sp>
    <dsp:sp modelId="{5BC28E86-C85B-46F2-A4ED-674799367E46}">
      <dsp:nvSpPr>
        <dsp:cNvPr id="0" name=""/>
        <dsp:cNvSpPr/>
      </dsp:nvSpPr>
      <dsp:spPr>
        <a:xfrm>
          <a:off x="831591" y="1374784"/>
          <a:ext cx="799993" cy="799993"/>
        </a:xfrm>
        <a:prstGeom prst="ellipse">
          <a:avLst/>
        </a:prstGeom>
        <a:solidFill>
          <a:schemeClr val="accent2">
            <a:shade val="50000"/>
            <a:hueOff val="393133"/>
            <a:satOff val="-18769"/>
            <a:lumOff val="26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Visual Language</a:t>
          </a:r>
        </a:p>
      </dsp:txBody>
      <dsp:txXfrm>
        <a:off x="948747" y="1491940"/>
        <a:ext cx="565681" cy="565681"/>
      </dsp:txXfrm>
    </dsp:sp>
    <dsp:sp modelId="{1320CC09-52C0-4DB0-BCDB-9DFF1B159FE5}">
      <dsp:nvSpPr>
        <dsp:cNvPr id="0" name=""/>
        <dsp:cNvSpPr/>
      </dsp:nvSpPr>
      <dsp:spPr>
        <a:xfrm rot="13500000">
          <a:off x="1858480" y="1213119"/>
          <a:ext cx="372063" cy="27774"/>
        </a:xfrm>
        <a:custGeom>
          <a:avLst/>
          <a:gdLst/>
          <a:ahLst/>
          <a:cxnLst/>
          <a:rect l="0" t="0" r="0" b="0"/>
          <a:pathLst>
            <a:path>
              <a:moveTo>
                <a:pt x="0" y="13887"/>
              </a:moveTo>
              <a:lnTo>
                <a:pt x="372063" y="13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2035211" y="1217704"/>
        <a:ext cx="18603" cy="18603"/>
      </dsp:txXfrm>
    </dsp:sp>
    <dsp:sp modelId="{D86D51C9-98DB-47AF-AEBE-515160B7C87D}">
      <dsp:nvSpPr>
        <dsp:cNvPr id="0" name=""/>
        <dsp:cNvSpPr/>
      </dsp:nvSpPr>
      <dsp:spPr>
        <a:xfrm>
          <a:off x="1230131" y="412624"/>
          <a:ext cx="799993" cy="799993"/>
        </a:xfrm>
        <a:prstGeom prst="ellipse">
          <a:avLst/>
        </a:prstGeom>
        <a:solidFill>
          <a:schemeClr val="accent2">
            <a:shade val="50000"/>
            <a:hueOff val="196566"/>
            <a:satOff val="-9384"/>
            <a:lumOff val="13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Ideas and meaning</a:t>
          </a:r>
        </a:p>
      </dsp:txBody>
      <dsp:txXfrm>
        <a:off x="1347287" y="529780"/>
        <a:ext cx="565681" cy="565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28C1-8D25-415B-BB87-DF8B6BBAA213}">
      <dsp:nvSpPr>
        <dsp:cNvPr id="0" name=""/>
        <dsp:cNvSpPr/>
      </dsp:nvSpPr>
      <dsp:spPr>
        <a:xfrm>
          <a:off x="143992" y="520964"/>
          <a:ext cx="3109679" cy="83619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Making</a:t>
          </a:r>
          <a:r>
            <a:rPr lang="en-AU" sz="1800" kern="1200" baseline="0" dirty="0"/>
            <a:t> of at one finished artwork in a specific art form</a:t>
          </a:r>
          <a:endParaRPr lang="en-AU" sz="1800" kern="1200" dirty="0"/>
        </a:p>
      </dsp:txBody>
      <dsp:txXfrm>
        <a:off x="143992" y="520964"/>
        <a:ext cx="3109679" cy="836199"/>
      </dsp:txXfrm>
    </dsp:sp>
    <dsp:sp modelId="{7A7A7E5C-1AF1-4851-8441-8DE96599EC75}">
      <dsp:nvSpPr>
        <dsp:cNvPr id="0" name=""/>
        <dsp:cNvSpPr/>
      </dsp:nvSpPr>
      <dsp:spPr>
        <a:xfrm>
          <a:off x="3350864" y="240901"/>
          <a:ext cx="2041794" cy="1240129"/>
        </a:xfrm>
        <a:prstGeom prst="rect">
          <a:avLst/>
        </a:prstGeom>
        <a:solidFill>
          <a:schemeClr val="accent2">
            <a:shade val="80000"/>
            <a:hueOff val="334475"/>
            <a:satOff val="-17033"/>
            <a:lumOff val="17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Documentation</a:t>
          </a:r>
          <a:r>
            <a:rPr lang="en-AU" sz="1800" kern="1200" baseline="0" dirty="0"/>
            <a:t> on the refinement and resolution</a:t>
          </a:r>
          <a:endParaRPr lang="en-AU" sz="1800" kern="1200" dirty="0"/>
        </a:p>
      </dsp:txBody>
      <dsp:txXfrm>
        <a:off x="3350864" y="240901"/>
        <a:ext cx="2041794" cy="1240129"/>
      </dsp:txXfrm>
    </dsp:sp>
    <dsp:sp modelId="{AE616CCB-FC5B-40AF-A27A-49C8AC1BEA0F}">
      <dsp:nvSpPr>
        <dsp:cNvPr id="0" name=""/>
        <dsp:cNvSpPr/>
      </dsp:nvSpPr>
      <dsp:spPr>
        <a:xfrm>
          <a:off x="202855" y="1565647"/>
          <a:ext cx="5360869" cy="994516"/>
        </a:xfrm>
        <a:prstGeom prst="rect">
          <a:avLst/>
        </a:prstGeom>
        <a:solidFill>
          <a:schemeClr val="accent2">
            <a:shade val="80000"/>
            <a:hueOff val="668950"/>
            <a:satOff val="-34065"/>
            <a:lumOff val="35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accent6">
                  <a:lumMod val="50000"/>
                </a:schemeClr>
              </a:solidFill>
            </a:rPr>
            <a:t>Methods used to conserve and care for materials. </a:t>
          </a:r>
        </a:p>
      </dsp:txBody>
      <dsp:txXfrm>
        <a:off x="202855" y="1565647"/>
        <a:ext cx="5360869" cy="994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28C1-8D25-415B-BB87-DF8B6BBAA213}">
      <dsp:nvSpPr>
        <dsp:cNvPr id="0" name=""/>
        <dsp:cNvSpPr/>
      </dsp:nvSpPr>
      <dsp:spPr>
        <a:xfrm>
          <a:off x="143992" y="520964"/>
          <a:ext cx="3109679" cy="83619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Documentation</a:t>
          </a:r>
          <a:r>
            <a:rPr lang="en-AU" sz="1800" kern="1200" baseline="0" dirty="0"/>
            <a:t> of characteristics of art spaces</a:t>
          </a:r>
          <a:endParaRPr lang="en-AU" sz="1800" kern="1200" dirty="0"/>
        </a:p>
      </dsp:txBody>
      <dsp:txXfrm>
        <a:off x="143992" y="520964"/>
        <a:ext cx="3109679" cy="836199"/>
      </dsp:txXfrm>
    </dsp:sp>
    <dsp:sp modelId="{7A7A7E5C-1AF1-4851-8441-8DE96599EC75}">
      <dsp:nvSpPr>
        <dsp:cNvPr id="0" name=""/>
        <dsp:cNvSpPr/>
      </dsp:nvSpPr>
      <dsp:spPr>
        <a:xfrm>
          <a:off x="3350864" y="240901"/>
          <a:ext cx="2041794" cy="1240129"/>
        </a:xfrm>
        <a:prstGeom prst="rect">
          <a:avLst/>
        </a:prstGeom>
        <a:solidFill>
          <a:schemeClr val="accent2">
            <a:shade val="80000"/>
            <a:hueOff val="334475"/>
            <a:satOff val="-17033"/>
            <a:lumOff val="17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Planning</a:t>
          </a:r>
          <a:r>
            <a:rPr lang="en-AU" sz="1800" kern="1200" baseline="0" dirty="0"/>
            <a:t> the display of one artwork</a:t>
          </a:r>
          <a:endParaRPr lang="en-AU" sz="1800" kern="1200" dirty="0"/>
        </a:p>
      </dsp:txBody>
      <dsp:txXfrm>
        <a:off x="3350864" y="240901"/>
        <a:ext cx="2041794" cy="1240129"/>
      </dsp:txXfrm>
    </dsp:sp>
    <dsp:sp modelId="{AE616CCB-FC5B-40AF-A27A-49C8AC1BEA0F}">
      <dsp:nvSpPr>
        <dsp:cNvPr id="0" name=""/>
        <dsp:cNvSpPr/>
      </dsp:nvSpPr>
      <dsp:spPr>
        <a:xfrm>
          <a:off x="202855" y="1565647"/>
          <a:ext cx="5360869" cy="994516"/>
        </a:xfrm>
        <a:prstGeom prst="rect">
          <a:avLst/>
        </a:prstGeom>
        <a:solidFill>
          <a:schemeClr val="accent2">
            <a:shade val="80000"/>
            <a:hueOff val="668950"/>
            <a:satOff val="-34065"/>
            <a:lumOff val="35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accent6">
                  <a:lumMod val="50000"/>
                </a:schemeClr>
              </a:solidFill>
            </a:rPr>
            <a:t>Display</a:t>
          </a:r>
          <a:r>
            <a:rPr lang="en-AU" sz="1800" kern="1200" baseline="0" dirty="0">
              <a:solidFill>
                <a:schemeClr val="accent6">
                  <a:lumMod val="50000"/>
                </a:schemeClr>
              </a:solidFill>
            </a:rPr>
            <a:t> of at least one finished artwork</a:t>
          </a:r>
          <a:endParaRPr lang="en-AU" sz="1800" kern="1200" dirty="0">
            <a:solidFill>
              <a:schemeClr val="accent6">
                <a:lumMod val="50000"/>
              </a:schemeClr>
            </a:solidFill>
          </a:endParaRPr>
        </a:p>
      </dsp:txBody>
      <dsp:txXfrm>
        <a:off x="202855" y="1565647"/>
        <a:ext cx="5360869" cy="994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222374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Arial" panose="020B0604020202020204" pitchFamily="34" charset="0"/>
                <a:ea typeface="Arial" panose="020B0604020202020204" pitchFamily="34" charset="0"/>
              </a:rPr>
              <a:t>Owen refined the materials, techniques, and processes for one of the ceramic vessels that he made as a final artwork. He documented each step in the process from hand building to firing.  The annotations explain the development of the work and the expansion of ideas from Unit 3. </a:t>
            </a:r>
            <a:endParaRPr lang="en-AU"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solidFill>
                <a:srgbClr val="000000"/>
              </a:solidFill>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297758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To plan the exhibition of his final artworks, Owen researched an exhibition space that he felt would best suit the presentation of his artwork. He </a:t>
            </a:r>
            <a:r>
              <a:rPr lang="en-US" sz="1800" dirty="0" err="1">
                <a:solidFill>
                  <a:srgbClr val="000000"/>
                </a:solidFill>
                <a:effectLst/>
                <a:latin typeface="Arial" panose="020B0604020202020204" pitchFamily="34" charset="0"/>
                <a:ea typeface="Arial" panose="020B0604020202020204" pitchFamily="34" charset="0"/>
              </a:rPr>
              <a:t>analysed</a:t>
            </a:r>
            <a:r>
              <a:rPr lang="en-US" sz="1800" dirty="0">
                <a:solidFill>
                  <a:srgbClr val="000000"/>
                </a:solidFill>
                <a:effectLst/>
                <a:latin typeface="Arial" panose="020B0604020202020204" pitchFamily="34" charset="0"/>
                <a:ea typeface="Arial" panose="020B0604020202020204" pitchFamily="34" charset="0"/>
              </a:rPr>
              <a:t> the presentation of work in the space and the conservation of the artwork.</a:t>
            </a:r>
            <a:endParaRPr lang="en-AU" sz="1800" dirty="0">
              <a:solidFill>
                <a:srgbClr val="000000"/>
              </a:solidFill>
              <a:effectLst/>
              <a:latin typeface="Arial" panose="020B0604020202020204" pitchFamily="34" charset="0"/>
              <a:ea typeface="Arial" panose="020B0604020202020204" pitchFamily="34" charset="0"/>
            </a:endParaRPr>
          </a:p>
          <a:p>
            <a:pPr>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Owen also investigated how information was provided for individual artworks and he wrote an artist statement for his artworks. The statement explains the ideas, why he selected Ceramics as an art form, and how his subject matter and use of visual language communicates his ideas and meanings for an audience. </a:t>
            </a:r>
            <a:endParaRPr lang="en-AU" sz="1800" dirty="0">
              <a:solidFill>
                <a:srgbClr val="000000"/>
              </a:solidFill>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222688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25730">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Owen presented his final artworks in a critique. He included an image of the artworks in an exhibition space with annotations to explain lighting, movement of viewers, placement of plinths, and the positioning of artworks and room text on the walls.</a:t>
            </a:r>
            <a:endParaRPr lang="en-AU" sz="1800" dirty="0">
              <a:solidFill>
                <a:srgbClr val="000000"/>
              </a:solidFill>
              <a:effectLst/>
              <a:latin typeface="Arial" panose="020B0604020202020204" pitchFamily="34" charset="0"/>
              <a:ea typeface="Arial" panose="020B0604020202020204" pitchFamily="34" charset="0"/>
            </a:endParaRPr>
          </a:p>
          <a:p>
            <a:pPr marR="125730">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His critique was accompanied by written documentation and images. Owen explained his inspiration, use of materials, techniques and processes for the specific art form, and how he used visual language to communicate ideas and meaning for the audience. </a:t>
            </a:r>
            <a:endParaRPr lang="en-AU" sz="1800" dirty="0">
              <a:solidFill>
                <a:srgbClr val="000000"/>
              </a:solidFill>
              <a:effectLst/>
              <a:latin typeface="Arial" panose="020B0604020202020204" pitchFamily="34" charset="0"/>
              <a:ea typeface="Arial" panose="020B0604020202020204" pitchFamily="34" charset="0"/>
            </a:endParaRPr>
          </a:p>
          <a:p>
            <a:pPr marR="125730">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Before he finally refined his artworks, Owen asked for feedback from his peers on the decoration of his vessel and the techniques he intended to use to refine it. He then produced a </a:t>
            </a:r>
            <a:r>
              <a:rPr lang="en-US" sz="1800">
                <a:solidFill>
                  <a:srgbClr val="000000"/>
                </a:solidFill>
                <a:effectLst/>
                <a:latin typeface="Arial" panose="020B0604020202020204" pitchFamily="34" charset="0"/>
                <a:ea typeface="Arial" panose="020B0604020202020204" pitchFamily="34" charset="0"/>
              </a:rPr>
              <a:t>final reflection. </a:t>
            </a:r>
            <a:endParaRPr lang="en-AU" sz="1800">
              <a:solidFill>
                <a:srgbClr val="000000"/>
              </a:solidFill>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166309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296855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59481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53401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dirty="0"/>
          </a:p>
        </p:txBody>
      </p:sp>
    </p:spTree>
    <p:extLst>
      <p:ext uri="{BB962C8B-B14F-4D97-AF65-F5344CB8AC3E}">
        <p14:creationId xmlns:p14="http://schemas.microsoft.com/office/powerpoint/2010/main" val="86151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166516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Owen reflected on the Critique from Unit 3 and </a:t>
            </a:r>
            <a:r>
              <a:rPr lang="en-US" sz="1800" dirty="0" err="1">
                <a:solidFill>
                  <a:srgbClr val="000000"/>
                </a:solidFill>
                <a:effectLst/>
                <a:latin typeface="Arial" panose="020B0604020202020204" pitchFamily="34" charset="0"/>
                <a:ea typeface="Arial" panose="020B0604020202020204" pitchFamily="34" charset="0"/>
              </a:rPr>
              <a:t>synthesised</a:t>
            </a:r>
            <a:r>
              <a:rPr lang="en-US" sz="1800" dirty="0">
                <a:solidFill>
                  <a:srgbClr val="000000"/>
                </a:solidFill>
                <a:effectLst/>
                <a:latin typeface="Arial" panose="020B0604020202020204" pitchFamily="34" charset="0"/>
                <a:ea typeface="Arial" panose="020B0604020202020204" pitchFamily="34" charset="0"/>
              </a:rPr>
              <a:t> his ideas in a brainstorming map. </a:t>
            </a: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68684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US" sz="1100" dirty="0">
                <a:solidFill>
                  <a:srgbClr val="000000"/>
                </a:solidFill>
                <a:effectLst/>
                <a:latin typeface="Arial" panose="020B0604020202020204" pitchFamily="34" charset="0"/>
                <a:ea typeface="Arial" panose="020B0604020202020204" pitchFamily="34" charset="0"/>
              </a:rPr>
              <a:t>He then returned to his inspiration to further resolve his ideas and subject matter. </a:t>
            </a:r>
            <a:endParaRPr lang="en-AU" sz="1100" dirty="0">
              <a:solidFill>
                <a:srgbClr val="000000"/>
              </a:solidFill>
              <a:effectLst/>
              <a:latin typeface="Arial" panose="020B0604020202020204" pitchFamily="34" charset="0"/>
              <a:ea typeface="Arial" panose="020B0604020202020204" pitchFamily="34" charset="0"/>
            </a:endParaRPr>
          </a:p>
          <a:p>
            <a:pPr>
              <a:lnSpc>
                <a:spcPts val="1400"/>
              </a:lnSpc>
              <a:spcBef>
                <a:spcPts val="600"/>
              </a:spcBef>
              <a:spcAft>
                <a:spcPts val="600"/>
              </a:spcAft>
            </a:pPr>
            <a:r>
              <a:rPr lang="en-US" sz="1100" dirty="0">
                <a:solidFill>
                  <a:srgbClr val="000000"/>
                </a:solidFill>
                <a:effectLst/>
                <a:latin typeface="Arial" panose="020B0604020202020204" pitchFamily="34" charset="0"/>
                <a:ea typeface="Arial" panose="020B0604020202020204" pitchFamily="34" charset="0"/>
              </a:rPr>
              <a:t>Drawing on his ideas, ceramics and paintings from Unit 3, Owen sketched out some ideas for a ceramic work. He used his exploration of ceramic techniques to design the vessel and the subject matter from his paintings to design the form and the surface decoration. </a:t>
            </a:r>
            <a:endParaRPr lang="en-AU" sz="1100" dirty="0">
              <a:solidFill>
                <a:srgbClr val="000000"/>
              </a:solidFill>
              <a:effectLst/>
              <a:latin typeface="Arial" panose="020B0604020202020204" pitchFamily="34" charset="0"/>
              <a:ea typeface="Arial" panose="020B0604020202020204" pitchFamily="34" charset="0"/>
            </a:endParaRPr>
          </a:p>
          <a:p>
            <a:pPr>
              <a:lnSpc>
                <a:spcPts val="1200"/>
              </a:lnSpc>
              <a:spcBef>
                <a:spcPts val="400"/>
              </a:spcBef>
              <a:spcAft>
                <a:spcPts val="400"/>
              </a:spcAft>
            </a:pPr>
            <a:r>
              <a:rPr lang="en-US" sz="1100" b="1" dirty="0">
                <a:effectLst/>
                <a:latin typeface="Arial Narrow" panose="020B0606020202030204" pitchFamily="34" charset="0"/>
                <a:ea typeface="Arial" panose="020B0604020202020204" pitchFamily="34" charset="0"/>
                <a:cs typeface="Arial" panose="020B0604020202020204" pitchFamily="34" charset="0"/>
              </a:rPr>
              <a:t> </a:t>
            </a:r>
            <a:endParaRPr lang="en-AU" sz="1100" dirty="0">
              <a:effectLst/>
              <a:latin typeface="Arial Narrow" panose="020B0606020202030204" pitchFamily="34" charset="0"/>
              <a:ea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82114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25</a:t>
            </a:fld>
            <a:endParaRPr lang="en-AU" dirty="0"/>
          </a:p>
        </p:txBody>
      </p:sp>
    </p:spTree>
    <p:extLst>
      <p:ext uri="{BB962C8B-B14F-4D97-AF65-F5344CB8AC3E}">
        <p14:creationId xmlns:p14="http://schemas.microsoft.com/office/powerpoint/2010/main" val="72862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188162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6.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9.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dirty="0"/>
              <a:t>Interim slide title</a:t>
            </a:r>
            <a:endParaRPr lang="en-US" dirty="0"/>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20842093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sletters and Social Medi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3B08C2-3B4D-4027-0CF6-CF34C6EA0463}"/>
              </a:ext>
            </a:extLst>
          </p:cNvPr>
          <p:cNvSpPr/>
          <p:nvPr userDrawn="1"/>
        </p:nvSpPr>
        <p:spPr bwMode="auto">
          <a:xfrm>
            <a:off x="0" y="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0" name="TextBox 29">
            <a:extLst>
              <a:ext uri="{FF2B5EF4-FFF2-40B4-BE49-F238E27FC236}">
                <a16:creationId xmlns:a16="http://schemas.microsoft.com/office/drawing/2014/main" id="{E4D17012-1FF1-0854-C10E-5E8F16446156}"/>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31" name="TextBox 30">
            <a:extLst>
              <a:ext uri="{FF2B5EF4-FFF2-40B4-BE49-F238E27FC236}">
                <a16:creationId xmlns:a16="http://schemas.microsoft.com/office/drawing/2014/main" id="{FA2F3A56-F796-9BAA-1BF3-2BBB082FE174}"/>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social media</a:t>
            </a:r>
          </a:p>
        </p:txBody>
      </p:sp>
      <p:grpSp>
        <p:nvGrpSpPr>
          <p:cNvPr id="32" name="Group 31">
            <a:extLst>
              <a:ext uri="{FF2B5EF4-FFF2-40B4-BE49-F238E27FC236}">
                <a16:creationId xmlns:a16="http://schemas.microsoft.com/office/drawing/2014/main" id="{D19E97AE-D00F-7913-45EF-FA25F37B4340}"/>
              </a:ext>
            </a:extLst>
          </p:cNvPr>
          <p:cNvGrpSpPr/>
          <p:nvPr userDrawn="1"/>
        </p:nvGrpSpPr>
        <p:grpSpPr>
          <a:xfrm>
            <a:off x="144000" y="1908000"/>
            <a:ext cx="8251966" cy="2237064"/>
            <a:chOff x="144000" y="2089062"/>
            <a:chExt cx="8251966" cy="2237064"/>
          </a:xfrm>
        </p:grpSpPr>
        <p:grpSp>
          <p:nvGrpSpPr>
            <p:cNvPr id="33" name="Group 32">
              <a:extLst>
                <a:ext uri="{FF2B5EF4-FFF2-40B4-BE49-F238E27FC236}">
                  <a16:creationId xmlns:a16="http://schemas.microsoft.com/office/drawing/2014/main" id="{81865A4B-B384-C56F-B014-D43E3335D0C8}"/>
                </a:ext>
              </a:extLst>
            </p:cNvPr>
            <p:cNvGrpSpPr/>
            <p:nvPr/>
          </p:nvGrpSpPr>
          <p:grpSpPr>
            <a:xfrm>
              <a:off x="144000" y="2125062"/>
              <a:ext cx="3140041" cy="1638000"/>
              <a:chOff x="144000" y="2125062"/>
              <a:chExt cx="3140041" cy="1638000"/>
            </a:xfrm>
          </p:grpSpPr>
          <p:sp>
            <p:nvSpPr>
              <p:cNvPr id="44" name="TextBox 43">
                <a:extLst>
                  <a:ext uri="{FF2B5EF4-FFF2-40B4-BE49-F238E27FC236}">
                    <a16:creationId xmlns:a16="http://schemas.microsoft.com/office/drawing/2014/main" id="{92CB83D8-94A8-9A98-21AE-1AAA4629058F}"/>
                  </a:ext>
                </a:extLst>
              </p:cNvPr>
              <p:cNvSpPr txBox="1"/>
              <p:nvPr/>
            </p:nvSpPr>
            <p:spPr>
              <a:xfrm>
                <a:off x="288075" y="21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VCAA Bulletin</a:t>
                </a:r>
              </a:p>
            </p:txBody>
          </p:sp>
          <p:sp>
            <p:nvSpPr>
              <p:cNvPr id="45" name="TextBox 44">
                <a:extLst>
                  <a:ext uri="{FF2B5EF4-FFF2-40B4-BE49-F238E27FC236}">
                    <a16:creationId xmlns:a16="http://schemas.microsoft.com/office/drawing/2014/main" id="{E57AC974-C8FD-AEF2-CD6A-9B53935703BF}"/>
                  </a:ext>
                </a:extLst>
              </p:cNvPr>
              <p:cNvSpPr txBox="1"/>
              <p:nvPr/>
            </p:nvSpPr>
            <p:spPr>
              <a:xfrm>
                <a:off x="288075" y="2574513"/>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Early Years Update</a:t>
                </a:r>
              </a:p>
            </p:txBody>
          </p:sp>
          <p:sp>
            <p:nvSpPr>
              <p:cNvPr id="46" name="TextBox 45">
                <a:extLst>
                  <a:ext uri="{FF2B5EF4-FFF2-40B4-BE49-F238E27FC236}">
                    <a16:creationId xmlns:a16="http://schemas.microsoft.com/office/drawing/2014/main" id="{C98F130A-2FF0-3CEE-E01A-9A8D2B1FEE4A}"/>
                  </a:ext>
                </a:extLst>
              </p:cNvPr>
              <p:cNvSpPr txBox="1"/>
              <p:nvPr/>
            </p:nvSpPr>
            <p:spPr>
              <a:xfrm>
                <a:off x="288075" y="30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F–10 Update</a:t>
                </a:r>
              </a:p>
            </p:txBody>
          </p:sp>
          <p:sp>
            <p:nvSpPr>
              <p:cNvPr id="47" name="TextBox 46">
                <a:extLst>
                  <a:ext uri="{FF2B5EF4-FFF2-40B4-BE49-F238E27FC236}">
                    <a16:creationId xmlns:a16="http://schemas.microsoft.com/office/drawing/2014/main" id="{2E4D56B7-651B-173B-DA8B-2D31C40B6F83}"/>
                  </a:ext>
                </a:extLst>
              </p:cNvPr>
              <p:cNvSpPr txBox="1"/>
              <p:nvPr/>
            </p:nvSpPr>
            <p:spPr>
              <a:xfrm>
                <a:off x="288075" y="347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Senior Secondary Update</a:t>
                </a:r>
              </a:p>
            </p:txBody>
          </p:sp>
          <p:sp>
            <p:nvSpPr>
              <p:cNvPr id="48" name="Rectangle 47">
                <a:hlinkClick r:id="rId2"/>
                <a:extLst>
                  <a:ext uri="{FF2B5EF4-FFF2-40B4-BE49-F238E27FC236}">
                    <a16:creationId xmlns:a16="http://schemas.microsoft.com/office/drawing/2014/main" id="{185D5889-D38D-2BD8-CAE4-714A2E64329C}"/>
                  </a:ext>
                </a:extLst>
              </p:cNvPr>
              <p:cNvSpPr/>
              <p:nvPr/>
            </p:nvSpPr>
            <p:spPr bwMode="auto">
              <a:xfrm>
                <a:off x="144000" y="21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9" name="Rectangle 48">
                <a:hlinkClick r:id="rId3"/>
                <a:extLst>
                  <a:ext uri="{FF2B5EF4-FFF2-40B4-BE49-F238E27FC236}">
                    <a16:creationId xmlns:a16="http://schemas.microsoft.com/office/drawing/2014/main" id="{86B4AD68-2AA4-48D3-B917-CA5636E69DF7}"/>
                  </a:ext>
                </a:extLst>
              </p:cNvPr>
              <p:cNvSpPr/>
              <p:nvPr/>
            </p:nvSpPr>
            <p:spPr bwMode="auto">
              <a:xfrm>
                <a:off x="144000" y="257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0" name="Rectangle 49">
                <a:hlinkClick r:id="rId4"/>
                <a:extLst>
                  <a:ext uri="{FF2B5EF4-FFF2-40B4-BE49-F238E27FC236}">
                    <a16:creationId xmlns:a16="http://schemas.microsoft.com/office/drawing/2014/main" id="{E2E16F58-AF4A-636B-7B5B-79A4E39DD236}"/>
                  </a:ext>
                </a:extLst>
              </p:cNvPr>
              <p:cNvSpPr/>
              <p:nvPr/>
            </p:nvSpPr>
            <p:spPr bwMode="auto">
              <a:xfrm>
                <a:off x="144000" y="30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1" name="Rectangle 50">
                <a:hlinkClick r:id="rId5"/>
                <a:extLst>
                  <a:ext uri="{FF2B5EF4-FFF2-40B4-BE49-F238E27FC236}">
                    <a16:creationId xmlns:a16="http://schemas.microsoft.com/office/drawing/2014/main" id="{724B32AF-7276-05C5-C5B8-24E9369A63AB}"/>
                  </a:ext>
                </a:extLst>
              </p:cNvPr>
              <p:cNvSpPr/>
              <p:nvPr/>
            </p:nvSpPr>
            <p:spPr bwMode="auto">
              <a:xfrm>
                <a:off x="144000" y="3475062"/>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34" name="Group 33">
              <a:extLst>
                <a:ext uri="{FF2B5EF4-FFF2-40B4-BE49-F238E27FC236}">
                  <a16:creationId xmlns:a16="http://schemas.microsoft.com/office/drawing/2014/main" id="{6EEF490D-B19A-EF9F-E3AE-C85D6DB3CD72}"/>
                </a:ext>
              </a:extLst>
            </p:cNvPr>
            <p:cNvGrpSpPr/>
            <p:nvPr/>
          </p:nvGrpSpPr>
          <p:grpSpPr>
            <a:xfrm>
              <a:off x="4752000" y="2089062"/>
              <a:ext cx="3643966" cy="2237064"/>
              <a:chOff x="5075753" y="2089062"/>
              <a:chExt cx="3643966" cy="2237064"/>
            </a:xfrm>
          </p:grpSpPr>
          <p:pic>
            <p:nvPicPr>
              <p:cNvPr id="35" name="Picture 34" descr="A black letter f in a white circle&#10;&#10;Description automatically generated">
                <a:extLst>
                  <a:ext uri="{FF2B5EF4-FFF2-40B4-BE49-F238E27FC236}">
                    <a16:creationId xmlns:a16="http://schemas.microsoft.com/office/drawing/2014/main" id="{9B1D3A37-7322-7697-0765-97343F811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36" name="Graphic 35">
                <a:extLst>
                  <a:ext uri="{FF2B5EF4-FFF2-40B4-BE49-F238E27FC236}">
                    <a16:creationId xmlns:a16="http://schemas.microsoft.com/office/drawing/2014/main" id="{350CD04D-0AD8-C329-3EEA-A0B9FF0D85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37" name="Graphic 36">
                <a:extLst>
                  <a:ext uri="{FF2B5EF4-FFF2-40B4-BE49-F238E27FC236}">
                    <a16:creationId xmlns:a16="http://schemas.microsoft.com/office/drawing/2014/main" id="{9A1CC348-B89B-E484-3781-873DD96F92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38" name="TextBox 37">
                <a:extLst>
                  <a:ext uri="{FF2B5EF4-FFF2-40B4-BE49-F238E27FC236}">
                    <a16:creationId xmlns:a16="http://schemas.microsoft.com/office/drawing/2014/main" id="{C7295A95-B363-9385-7D9F-601240138191}"/>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39" name="TextBox 38">
                <a:extLst>
                  <a:ext uri="{FF2B5EF4-FFF2-40B4-BE49-F238E27FC236}">
                    <a16:creationId xmlns:a16="http://schemas.microsoft.com/office/drawing/2014/main" id="{36FD86FA-1142-F1D4-A713-FE0ABEB2D543}"/>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dirty="0">
                    <a:solidFill>
                      <a:schemeClr val="bg1"/>
                    </a:solidFill>
                    <a:effectLst/>
                    <a:latin typeface="+mn-lt"/>
                  </a:rPr>
                  <a:t>@vcaa_vic</a:t>
                </a:r>
              </a:p>
            </p:txBody>
          </p:sp>
          <p:sp>
            <p:nvSpPr>
              <p:cNvPr id="40" name="TextBox 39">
                <a:extLst>
                  <a:ext uri="{FF2B5EF4-FFF2-40B4-BE49-F238E27FC236}">
                    <a16:creationId xmlns:a16="http://schemas.microsoft.com/office/drawing/2014/main" id="{65862170-6FDB-8A8D-991F-27CB69DAC536}"/>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41" name="Rectangle 40">
                <a:hlinkClick r:id="rId11"/>
                <a:extLst>
                  <a:ext uri="{FF2B5EF4-FFF2-40B4-BE49-F238E27FC236}">
                    <a16:creationId xmlns:a16="http://schemas.microsoft.com/office/drawing/2014/main" id="{2BFD7FC9-E65D-511F-E6B2-052207EB217C}"/>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2" name="Rectangle 41">
                <a:hlinkClick r:id="rId12"/>
                <a:extLst>
                  <a:ext uri="{FF2B5EF4-FFF2-40B4-BE49-F238E27FC236}">
                    <a16:creationId xmlns:a16="http://schemas.microsoft.com/office/drawing/2014/main" id="{7E561B42-9D09-CF14-E437-D2554C22D1C8}"/>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3" name="Rectangle 42">
                <a:hlinkClick r:id="rId13"/>
                <a:extLst>
                  <a:ext uri="{FF2B5EF4-FFF2-40B4-BE49-F238E27FC236}">
                    <a16:creationId xmlns:a16="http://schemas.microsoft.com/office/drawing/2014/main" id="{54505C89-AA24-55F6-D398-F08AD841FFBF}"/>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cxnSp>
        <p:nvCxnSpPr>
          <p:cNvPr id="52" name="Straight Connector 51">
            <a:extLst>
              <a:ext uri="{FF2B5EF4-FFF2-40B4-BE49-F238E27FC236}">
                <a16:creationId xmlns:a16="http://schemas.microsoft.com/office/drawing/2014/main" id="{9D48B9BD-E6C5-DEC9-EBFF-39811C57D54E}"/>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AA21ED65-3EF8-571C-9E7F-BBB89BE8999D}"/>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1371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60" r:id="rId11"/>
    <p:sldLayoutId id="2147483687"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vcaa.edugate-cms.eduweb.vic.gov.au/assessment/vce-assessment/Pages/GlossaryofCommandTerms.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Art Making and Exhibiting</a:t>
            </a:r>
          </a:p>
        </p:txBody>
      </p:sp>
      <p:sp>
        <p:nvSpPr>
          <p:cNvPr id="5" name="Subtitle 4"/>
          <p:cNvSpPr>
            <a:spLocks noGrp="1"/>
          </p:cNvSpPr>
          <p:nvPr>
            <p:ph type="subTitle" idx="1"/>
          </p:nvPr>
        </p:nvSpPr>
        <p:spPr/>
        <p:txBody>
          <a:bodyPr/>
          <a:lstStyle/>
          <a:p>
            <a:r>
              <a:rPr lang="en-AU" sz="2400" b="0" dirty="0"/>
              <a:t>Unit 4 School-Assessed Task</a:t>
            </a:r>
            <a:endParaRPr lang="en-AU" dirty="0"/>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27B-5BF1-0FE7-175A-BD0CB4616EC3}"/>
              </a:ext>
            </a:extLst>
          </p:cNvPr>
          <p:cNvSpPr>
            <a:spLocks noGrp="1"/>
          </p:cNvSpPr>
          <p:nvPr>
            <p:ph type="title"/>
          </p:nvPr>
        </p:nvSpPr>
        <p:spPr/>
        <p:txBody>
          <a:bodyPr/>
          <a:lstStyle/>
          <a:p>
            <a:r>
              <a:rPr lang="en-AU" dirty="0"/>
              <a:t>Unit 4 School-assessed Task</a:t>
            </a:r>
          </a:p>
        </p:txBody>
      </p:sp>
      <p:pic>
        <p:nvPicPr>
          <p:cNvPr id="5" name="Picture 4">
            <a:extLst>
              <a:ext uri="{FF2B5EF4-FFF2-40B4-BE49-F238E27FC236}">
                <a16:creationId xmlns:a16="http://schemas.microsoft.com/office/drawing/2014/main" id="{820F3123-C157-AB79-6AA0-9576B11E1150}"/>
              </a:ext>
            </a:extLst>
          </p:cNvPr>
          <p:cNvPicPr>
            <a:picLocks noChangeAspect="1"/>
          </p:cNvPicPr>
          <p:nvPr/>
        </p:nvPicPr>
        <p:blipFill rotWithShape="1">
          <a:blip r:embed="rId2"/>
          <a:srcRect b="7089"/>
          <a:stretch/>
        </p:blipFill>
        <p:spPr>
          <a:xfrm>
            <a:off x="323528" y="1708432"/>
            <a:ext cx="4392488" cy="1687533"/>
          </a:xfrm>
          <a:prstGeom prst="rect">
            <a:avLst/>
          </a:prstGeom>
        </p:spPr>
      </p:pic>
      <p:pic>
        <p:nvPicPr>
          <p:cNvPr id="7" name="Picture 6">
            <a:extLst>
              <a:ext uri="{FF2B5EF4-FFF2-40B4-BE49-F238E27FC236}">
                <a16:creationId xmlns:a16="http://schemas.microsoft.com/office/drawing/2014/main" id="{DF25EACF-9B8F-9FED-1511-E0DE32A8B904}"/>
              </a:ext>
            </a:extLst>
          </p:cNvPr>
          <p:cNvPicPr>
            <a:picLocks noChangeAspect="1"/>
          </p:cNvPicPr>
          <p:nvPr/>
        </p:nvPicPr>
        <p:blipFill>
          <a:blip r:embed="rId3"/>
          <a:stretch>
            <a:fillRect/>
          </a:stretch>
        </p:blipFill>
        <p:spPr>
          <a:xfrm>
            <a:off x="4716016" y="1574602"/>
            <a:ext cx="4023323" cy="1687532"/>
          </a:xfrm>
          <a:prstGeom prst="rect">
            <a:avLst/>
          </a:prstGeom>
        </p:spPr>
      </p:pic>
      <p:pic>
        <p:nvPicPr>
          <p:cNvPr id="8" name="Picture 7">
            <a:extLst>
              <a:ext uri="{FF2B5EF4-FFF2-40B4-BE49-F238E27FC236}">
                <a16:creationId xmlns:a16="http://schemas.microsoft.com/office/drawing/2014/main" id="{5D1F80F2-3E36-5D31-2B89-CE0888C101B7}"/>
              </a:ext>
            </a:extLst>
          </p:cNvPr>
          <p:cNvPicPr>
            <a:picLocks noChangeAspect="1"/>
          </p:cNvPicPr>
          <p:nvPr/>
        </p:nvPicPr>
        <p:blipFill rotWithShape="1">
          <a:blip r:embed="rId3"/>
          <a:srcRect b="82932"/>
          <a:stretch/>
        </p:blipFill>
        <p:spPr>
          <a:xfrm>
            <a:off x="467544" y="1544235"/>
            <a:ext cx="4023323" cy="288032"/>
          </a:xfrm>
          <a:prstGeom prst="rect">
            <a:avLst/>
          </a:prstGeom>
        </p:spPr>
      </p:pic>
    </p:spTree>
    <p:extLst>
      <p:ext uri="{BB962C8B-B14F-4D97-AF65-F5344CB8AC3E}">
        <p14:creationId xmlns:p14="http://schemas.microsoft.com/office/powerpoint/2010/main" val="888204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0EE53-ADD6-C66B-9978-12E0225542D8}"/>
              </a:ext>
            </a:extLst>
          </p:cNvPr>
          <p:cNvPicPr>
            <a:picLocks noChangeAspect="1"/>
          </p:cNvPicPr>
          <p:nvPr/>
        </p:nvPicPr>
        <p:blipFill>
          <a:blip r:embed="rId2"/>
          <a:stretch>
            <a:fillRect/>
          </a:stretch>
        </p:blipFill>
        <p:spPr>
          <a:xfrm>
            <a:off x="733057" y="1344712"/>
            <a:ext cx="2192510" cy="3111510"/>
          </a:xfrm>
          <a:prstGeom prst="rect">
            <a:avLst/>
          </a:prstGeom>
          <a:ln w="3175">
            <a:solidFill>
              <a:schemeClr val="tx1"/>
            </a:solidFill>
          </a:ln>
        </p:spPr>
      </p:pic>
      <p:sp>
        <p:nvSpPr>
          <p:cNvPr id="6" name="TextBox 5">
            <a:extLst>
              <a:ext uri="{FF2B5EF4-FFF2-40B4-BE49-F238E27FC236}">
                <a16:creationId xmlns:a16="http://schemas.microsoft.com/office/drawing/2014/main" id="{37034605-BF30-4D2B-9907-4C9FC0107ADF}"/>
              </a:ext>
            </a:extLst>
          </p:cNvPr>
          <p:cNvSpPr txBox="1"/>
          <p:nvPr/>
        </p:nvSpPr>
        <p:spPr>
          <a:xfrm>
            <a:off x="3275856" y="1635646"/>
            <a:ext cx="4680520" cy="2000548"/>
          </a:xfrm>
          <a:prstGeom prst="rect">
            <a:avLst/>
          </a:prstGeom>
          <a:noFill/>
        </p:spPr>
        <p:txBody>
          <a:bodyPr wrap="square" rtlCol="0">
            <a:spAutoFit/>
          </a:bodyPr>
          <a:lstStyle/>
          <a:p>
            <a:pPr marL="342900" indent="-342900">
              <a:buFont typeface="Arial" panose="020B0604020202020204" pitchFamily="34" charset="0"/>
              <a:buChar char="•"/>
            </a:pPr>
            <a:r>
              <a:rPr lang="en-AU" sz="2000" b="1" dirty="0">
                <a:latin typeface="+mn-lt"/>
              </a:rPr>
              <a:t>Scope and nature of task</a:t>
            </a:r>
          </a:p>
          <a:p>
            <a:pPr marL="342900" indent="-342900">
              <a:buFont typeface="Arial" panose="020B0604020202020204" pitchFamily="34" charset="0"/>
              <a:buChar char="•"/>
            </a:pPr>
            <a:r>
              <a:rPr lang="en-AU" sz="2000" b="1" dirty="0">
                <a:latin typeface="+mn-lt"/>
              </a:rPr>
              <a:t>Assessment criteria, descriptors and evidence</a:t>
            </a:r>
          </a:p>
          <a:p>
            <a:pPr marL="342900" indent="-342900">
              <a:buFont typeface="Arial" panose="020B0604020202020204" pitchFamily="34" charset="0"/>
              <a:buChar char="•"/>
            </a:pPr>
            <a:r>
              <a:rPr lang="en-AU" sz="2000" b="1" dirty="0">
                <a:latin typeface="+mn-lt"/>
              </a:rPr>
              <a:t>Authentication material</a:t>
            </a:r>
          </a:p>
          <a:p>
            <a:pPr marL="342900" indent="-342900">
              <a:buFont typeface="Arial" panose="020B0604020202020204" pitchFamily="34" charset="0"/>
              <a:buChar char="•"/>
            </a:pPr>
            <a:r>
              <a:rPr lang="en-AU" sz="2000" b="1" dirty="0">
                <a:latin typeface="+mn-lt"/>
              </a:rPr>
              <a:t>Scoring sheet</a:t>
            </a:r>
          </a:p>
          <a:p>
            <a:endParaRPr lang="en-AU" dirty="0">
              <a:latin typeface="+mn-lt"/>
            </a:endParaRPr>
          </a:p>
        </p:txBody>
      </p:sp>
      <p:sp>
        <p:nvSpPr>
          <p:cNvPr id="2" name="TextBox 1">
            <a:extLst>
              <a:ext uri="{FF2B5EF4-FFF2-40B4-BE49-F238E27FC236}">
                <a16:creationId xmlns:a16="http://schemas.microsoft.com/office/drawing/2014/main" id="{3D89606C-3A61-40A2-826E-4EC4460D858D}"/>
              </a:ext>
            </a:extLst>
          </p:cNvPr>
          <p:cNvSpPr txBox="1"/>
          <p:nvPr/>
        </p:nvSpPr>
        <p:spPr>
          <a:xfrm>
            <a:off x="444015" y="267494"/>
            <a:ext cx="6384507" cy="1077218"/>
          </a:xfrm>
          <a:prstGeom prst="rect">
            <a:avLst/>
          </a:prstGeom>
          <a:noFill/>
        </p:spPr>
        <p:txBody>
          <a:bodyPr wrap="square" rtlCol="0">
            <a:spAutoFit/>
          </a:bodyPr>
          <a:lstStyle/>
          <a:p>
            <a:r>
              <a:rPr lang="en-AU" sz="3200" b="1" dirty="0">
                <a:solidFill>
                  <a:schemeClr val="accent6"/>
                </a:solidFill>
                <a:latin typeface="+mn-lt"/>
              </a:rPr>
              <a:t>Administrative information for School-based assessment</a:t>
            </a:r>
          </a:p>
        </p:txBody>
      </p:sp>
      <p:sp>
        <p:nvSpPr>
          <p:cNvPr id="3" name="TextBox 2">
            <a:extLst>
              <a:ext uri="{FF2B5EF4-FFF2-40B4-BE49-F238E27FC236}">
                <a16:creationId xmlns:a16="http://schemas.microsoft.com/office/drawing/2014/main" id="{853E95B7-6A4E-4781-DCE3-C1CEC3B6877F}"/>
              </a:ext>
            </a:extLst>
          </p:cNvPr>
          <p:cNvSpPr txBox="1"/>
          <p:nvPr/>
        </p:nvSpPr>
        <p:spPr>
          <a:xfrm rot="19848403">
            <a:off x="810421" y="2551924"/>
            <a:ext cx="2160240" cy="461665"/>
          </a:xfrm>
          <a:prstGeom prst="rect">
            <a:avLst/>
          </a:prstGeom>
          <a:noFill/>
        </p:spPr>
        <p:txBody>
          <a:bodyPr wrap="square" rtlCol="0">
            <a:spAutoFit/>
          </a:bodyPr>
          <a:lstStyle/>
          <a:p>
            <a:r>
              <a:rPr lang="en-AU" dirty="0">
                <a:solidFill>
                  <a:srgbClr val="FF0000"/>
                </a:solidFill>
              </a:rPr>
              <a:t>Sample only</a:t>
            </a:r>
          </a:p>
        </p:txBody>
      </p:sp>
    </p:spTree>
    <p:extLst>
      <p:ext uri="{BB962C8B-B14F-4D97-AF65-F5344CB8AC3E}">
        <p14:creationId xmlns:p14="http://schemas.microsoft.com/office/powerpoint/2010/main" val="36226660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B93A4-5D8F-3612-9474-E8F4ACD19311}"/>
              </a:ext>
            </a:extLst>
          </p:cNvPr>
          <p:cNvPicPr>
            <a:picLocks noChangeAspect="1"/>
          </p:cNvPicPr>
          <p:nvPr/>
        </p:nvPicPr>
        <p:blipFill>
          <a:blip r:embed="rId2"/>
          <a:stretch>
            <a:fillRect/>
          </a:stretch>
        </p:blipFill>
        <p:spPr>
          <a:xfrm>
            <a:off x="531802" y="872562"/>
            <a:ext cx="4914352" cy="3490528"/>
          </a:xfrm>
          <a:prstGeom prst="rect">
            <a:avLst/>
          </a:prstGeom>
        </p:spPr>
      </p:pic>
      <p:sp>
        <p:nvSpPr>
          <p:cNvPr id="2" name="Title 1">
            <a:extLst>
              <a:ext uri="{FF2B5EF4-FFF2-40B4-BE49-F238E27FC236}">
                <a16:creationId xmlns:a16="http://schemas.microsoft.com/office/drawing/2014/main" id="{6E5B3FE3-9697-122F-A7F6-270D29C746C2}"/>
              </a:ext>
            </a:extLst>
          </p:cNvPr>
          <p:cNvSpPr>
            <a:spLocks noGrp="1"/>
          </p:cNvSpPr>
          <p:nvPr>
            <p:ph type="title"/>
          </p:nvPr>
        </p:nvSpPr>
        <p:spPr>
          <a:xfrm>
            <a:off x="179797" y="31184"/>
            <a:ext cx="8712968" cy="857250"/>
          </a:xfrm>
        </p:spPr>
        <p:txBody>
          <a:bodyPr/>
          <a:lstStyle/>
          <a:p>
            <a:r>
              <a:rPr lang="en-AU" dirty="0"/>
              <a:t>Authentication</a:t>
            </a:r>
          </a:p>
        </p:txBody>
      </p:sp>
      <p:sp>
        <p:nvSpPr>
          <p:cNvPr id="3" name="TextBox 2">
            <a:extLst>
              <a:ext uri="{FF2B5EF4-FFF2-40B4-BE49-F238E27FC236}">
                <a16:creationId xmlns:a16="http://schemas.microsoft.com/office/drawing/2014/main" id="{948D33E8-E74C-EB21-A9E6-8B946EF95E27}"/>
              </a:ext>
            </a:extLst>
          </p:cNvPr>
          <p:cNvSpPr txBox="1"/>
          <p:nvPr/>
        </p:nvSpPr>
        <p:spPr>
          <a:xfrm rot="19848403">
            <a:off x="1501312" y="2108105"/>
            <a:ext cx="2975333" cy="584775"/>
          </a:xfrm>
          <a:prstGeom prst="rect">
            <a:avLst/>
          </a:prstGeom>
          <a:noFill/>
        </p:spPr>
        <p:txBody>
          <a:bodyPr wrap="square" rtlCol="0">
            <a:spAutoFit/>
          </a:bodyPr>
          <a:lstStyle/>
          <a:p>
            <a:r>
              <a:rPr lang="en-AU" sz="3200" dirty="0">
                <a:solidFill>
                  <a:srgbClr val="FF0000"/>
                </a:solidFill>
              </a:rPr>
              <a:t>Sample only</a:t>
            </a:r>
          </a:p>
        </p:txBody>
      </p:sp>
      <p:sp>
        <p:nvSpPr>
          <p:cNvPr id="4" name="TextBox 3">
            <a:extLst>
              <a:ext uri="{FF2B5EF4-FFF2-40B4-BE49-F238E27FC236}">
                <a16:creationId xmlns:a16="http://schemas.microsoft.com/office/drawing/2014/main" id="{110DD363-6175-279E-9BBF-3C7F815364D2}"/>
              </a:ext>
            </a:extLst>
          </p:cNvPr>
          <p:cNvSpPr txBox="1"/>
          <p:nvPr/>
        </p:nvSpPr>
        <p:spPr>
          <a:xfrm>
            <a:off x="5601297" y="987574"/>
            <a:ext cx="3168352" cy="2677656"/>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mn-lt"/>
              </a:rPr>
              <a:t>Plan observations of student work and keep a record. </a:t>
            </a:r>
          </a:p>
          <a:p>
            <a:pPr marL="342900" indent="-342900">
              <a:buFont typeface="Arial" panose="020B0604020202020204" pitchFamily="34" charset="0"/>
              <a:buChar char="•"/>
            </a:pPr>
            <a:r>
              <a:rPr lang="en-AU" dirty="0">
                <a:latin typeface="+mn-lt"/>
              </a:rPr>
              <a:t>Student and teacher date and sign each Authentication. </a:t>
            </a:r>
          </a:p>
        </p:txBody>
      </p:sp>
    </p:spTree>
    <p:extLst>
      <p:ext uri="{BB962C8B-B14F-4D97-AF65-F5344CB8AC3E}">
        <p14:creationId xmlns:p14="http://schemas.microsoft.com/office/powerpoint/2010/main" val="12648089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2B91-B120-4054-8B56-57313B7B7E6F}"/>
              </a:ext>
            </a:extLst>
          </p:cNvPr>
          <p:cNvSpPr>
            <a:spLocks noGrp="1"/>
          </p:cNvSpPr>
          <p:nvPr>
            <p:ph type="title"/>
          </p:nvPr>
        </p:nvSpPr>
        <p:spPr>
          <a:xfrm>
            <a:off x="107504" y="219447"/>
            <a:ext cx="8712968" cy="857250"/>
          </a:xfrm>
        </p:spPr>
        <p:txBody>
          <a:bodyPr/>
          <a:lstStyle/>
          <a:p>
            <a:r>
              <a:rPr lang="en-AU" dirty="0"/>
              <a:t>Glossary of command terms</a:t>
            </a:r>
            <a:br>
              <a:rPr lang="en-AU" dirty="0"/>
            </a:br>
            <a:r>
              <a:rPr lang="en-AU" sz="1600" b="0" dirty="0">
                <a:solidFill>
                  <a:schemeClr val="tx1"/>
                </a:solidFill>
              </a:rPr>
              <a:t>The same terms are used in SAT criteria</a:t>
            </a:r>
            <a:br>
              <a:rPr lang="en-AU" sz="1600" b="0" dirty="0">
                <a:solidFill>
                  <a:schemeClr val="tx1"/>
                </a:solidFill>
              </a:rPr>
            </a:br>
            <a:r>
              <a:rPr lang="en-AU" sz="1600" b="0" dirty="0">
                <a:solidFill>
                  <a:schemeClr val="tx1"/>
                </a:solidFill>
              </a:rPr>
              <a:t> and descriptors</a:t>
            </a:r>
          </a:p>
        </p:txBody>
      </p:sp>
      <p:pic>
        <p:nvPicPr>
          <p:cNvPr id="5" name="Content Placeholder 4">
            <a:extLst>
              <a:ext uri="{FF2B5EF4-FFF2-40B4-BE49-F238E27FC236}">
                <a16:creationId xmlns:a16="http://schemas.microsoft.com/office/drawing/2014/main" id="{EDDDB989-624E-47CF-8BBE-08828E0F4408}"/>
              </a:ext>
            </a:extLst>
          </p:cNvPr>
          <p:cNvPicPr>
            <a:picLocks noGrp="1" noChangeAspect="1"/>
          </p:cNvPicPr>
          <p:nvPr>
            <p:ph idx="1"/>
          </p:nvPr>
        </p:nvPicPr>
        <p:blipFill>
          <a:blip r:embed="rId2"/>
          <a:stretch>
            <a:fillRect/>
          </a:stretch>
        </p:blipFill>
        <p:spPr>
          <a:xfrm>
            <a:off x="755576" y="1268760"/>
            <a:ext cx="3384004" cy="2971800"/>
          </a:xfrm>
        </p:spPr>
      </p:pic>
      <p:pic>
        <p:nvPicPr>
          <p:cNvPr id="7" name="Picture 6">
            <a:extLst>
              <a:ext uri="{FF2B5EF4-FFF2-40B4-BE49-F238E27FC236}">
                <a16:creationId xmlns:a16="http://schemas.microsoft.com/office/drawing/2014/main" id="{D08B2425-9E77-4D02-97E3-93B340FE4AF3}"/>
              </a:ext>
            </a:extLst>
          </p:cNvPr>
          <p:cNvPicPr>
            <a:picLocks noChangeAspect="1"/>
          </p:cNvPicPr>
          <p:nvPr/>
        </p:nvPicPr>
        <p:blipFill>
          <a:blip r:embed="rId3"/>
          <a:stretch>
            <a:fillRect/>
          </a:stretch>
        </p:blipFill>
        <p:spPr>
          <a:xfrm>
            <a:off x="5076056" y="843558"/>
            <a:ext cx="2742215" cy="3651870"/>
          </a:xfrm>
          <a:prstGeom prst="rect">
            <a:avLst/>
          </a:prstGeom>
        </p:spPr>
      </p:pic>
      <p:sp>
        <p:nvSpPr>
          <p:cNvPr id="9" name="TextBox 8">
            <a:extLst>
              <a:ext uri="{FF2B5EF4-FFF2-40B4-BE49-F238E27FC236}">
                <a16:creationId xmlns:a16="http://schemas.microsoft.com/office/drawing/2014/main" id="{6D4F113D-4669-46E5-9855-9AD6150E3E8F}"/>
              </a:ext>
            </a:extLst>
          </p:cNvPr>
          <p:cNvSpPr txBox="1"/>
          <p:nvPr/>
        </p:nvSpPr>
        <p:spPr>
          <a:xfrm>
            <a:off x="251520" y="4218429"/>
            <a:ext cx="5259362" cy="276999"/>
          </a:xfrm>
          <a:prstGeom prst="rect">
            <a:avLst/>
          </a:prstGeom>
          <a:noFill/>
        </p:spPr>
        <p:txBody>
          <a:bodyPr wrap="square">
            <a:spAutoFit/>
          </a:bodyPr>
          <a:lstStyle/>
          <a:p>
            <a:r>
              <a:rPr lang="en-US" sz="1200" dirty="0">
                <a:solidFill>
                  <a:srgbClr val="0070C0"/>
                </a:solidFill>
                <a:hlinkClick r:id="rId4">
                  <a:extLst>
                    <a:ext uri="{A12FA001-AC4F-418D-AE19-62706E023703}">
                      <ahyp:hlinkClr xmlns:ahyp="http://schemas.microsoft.com/office/drawing/2018/hyperlinkcolor" val="tx"/>
                    </a:ext>
                  </a:extLst>
                </a:hlinkClick>
              </a:rPr>
              <a:t>Pages - Glossary of command terms (eduweb.vic.gov.au)</a:t>
            </a:r>
            <a:endParaRPr lang="en-AU" sz="1200" dirty="0">
              <a:solidFill>
                <a:srgbClr val="0070C0"/>
              </a:solidFill>
            </a:endParaRPr>
          </a:p>
        </p:txBody>
      </p:sp>
    </p:spTree>
    <p:extLst>
      <p:ext uri="{BB962C8B-B14F-4D97-AF65-F5344CB8AC3E}">
        <p14:creationId xmlns:p14="http://schemas.microsoft.com/office/powerpoint/2010/main" val="10188465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299A4B03-951D-1551-7DE6-57CCF1C6641E}"/>
              </a:ext>
            </a:extLst>
          </p:cNvPr>
          <p:cNvSpPr txBox="1"/>
          <p:nvPr/>
        </p:nvSpPr>
        <p:spPr>
          <a:xfrm>
            <a:off x="7300885" y="1013568"/>
            <a:ext cx="1771174" cy="857250"/>
          </a:xfrm>
          <a:prstGeom prst="rect">
            <a:avLst/>
          </a:prstGeom>
          <a:solidFill>
            <a:schemeClr val="accent2">
              <a:alpha val="3098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0"/>
              </a:spcBef>
              <a:spcAft>
                <a:spcPts val="0"/>
              </a:spcAft>
            </a:pPr>
            <a:r>
              <a:rPr lang="en-US" sz="1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High: </a:t>
            </a:r>
            <a:r>
              <a:rPr lang="en-US" sz="1000" b="1" dirty="0">
                <a:effectLst/>
                <a:latin typeface="Arial" panose="020B0604020202020204" pitchFamily="34" charset="0"/>
                <a:ea typeface="Arial" panose="020B0604020202020204" pitchFamily="34" charset="0"/>
                <a:cs typeface="Times New Roman" panose="02020603050405020304" pitchFamily="18" charset="0"/>
              </a:rPr>
              <a:t>Command terms</a:t>
            </a:r>
          </a:p>
          <a:p>
            <a:pPr>
              <a:lnSpc>
                <a:spcPct val="115000"/>
              </a:lnSpc>
              <a:spcBef>
                <a:spcPts val="0"/>
              </a:spcBef>
              <a:spcAft>
                <a:spcPts val="0"/>
              </a:spcAft>
            </a:pP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000" b="1" dirty="0">
                <a:latin typeface="Arial" panose="020B0604020202020204" pitchFamily="34" charset="0"/>
                <a:ea typeface="Arial" panose="020B0604020202020204" pitchFamily="34" charset="0"/>
                <a:cs typeface="Times New Roman" panose="02020603050405020304" pitchFamily="18" charset="0"/>
              </a:rPr>
              <a:t>Explore and investigate</a:t>
            </a:r>
          </a:p>
          <a:p>
            <a:pPr marL="171450" indent="-171450">
              <a:spcBef>
                <a:spcPts val="0"/>
              </a:spcBef>
              <a:spcAft>
                <a:spcPts val="0"/>
              </a:spcAft>
              <a:buFont typeface="Arial" panose="020B0604020202020204" pitchFamily="34" charset="0"/>
              <a:buChar char="•"/>
            </a:pPr>
            <a:r>
              <a:rPr lang="en-US" sz="1000" b="1" dirty="0">
                <a:effectLst/>
                <a:latin typeface="Arial" panose="020B0604020202020204" pitchFamily="34" charset="0"/>
                <a:ea typeface="Arial" panose="020B0604020202020204" pitchFamily="34" charset="0"/>
                <a:cs typeface="Times New Roman" panose="02020603050405020304" pitchFamily="18" charset="0"/>
              </a:rPr>
              <a:t>Analyses</a:t>
            </a:r>
          </a:p>
        </p:txBody>
      </p:sp>
      <p:sp>
        <p:nvSpPr>
          <p:cNvPr id="9" name="Text Box 11">
            <a:extLst>
              <a:ext uri="{FF2B5EF4-FFF2-40B4-BE49-F238E27FC236}">
                <a16:creationId xmlns:a16="http://schemas.microsoft.com/office/drawing/2014/main" id="{28D9DF2A-AFA2-304E-35AF-7DDFEC4E43E9}"/>
              </a:ext>
            </a:extLst>
          </p:cNvPr>
          <p:cNvSpPr txBox="1"/>
          <p:nvPr/>
        </p:nvSpPr>
        <p:spPr>
          <a:xfrm>
            <a:off x="7435902" y="2198204"/>
            <a:ext cx="1501140" cy="1228569"/>
          </a:xfrm>
          <a:prstGeom prst="rect">
            <a:avLst/>
          </a:prstGeom>
          <a:solidFill>
            <a:schemeClr val="accent2">
              <a:alpha val="3098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Very High: </a:t>
            </a:r>
            <a:r>
              <a:rPr lang="en-US" sz="1000" b="1" dirty="0">
                <a:effectLst/>
                <a:latin typeface="Arial" panose="020B0604020202020204" pitchFamily="34" charset="0"/>
                <a:ea typeface="Arial" panose="020B0604020202020204" pitchFamily="34" charset="0"/>
                <a:cs typeface="Times New Roman" panose="02020603050405020304" pitchFamily="18" charset="0"/>
              </a:rPr>
              <a:t>Command terms</a:t>
            </a:r>
          </a:p>
          <a:p>
            <a:pPr>
              <a:spcAft>
                <a:spcPts val="0"/>
              </a:spcAft>
            </a:pP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en-US" sz="1000" b="1" dirty="0">
                <a:effectLst/>
                <a:latin typeface="Arial" panose="020B0604020202020204" pitchFamily="34" charset="0"/>
                <a:ea typeface="Arial" panose="020B0604020202020204" pitchFamily="34" charset="0"/>
                <a:cs typeface="Times New Roman" panose="02020603050405020304" pitchFamily="18" charset="0"/>
              </a:rPr>
              <a:t>Explores and analyses</a:t>
            </a:r>
          </a:p>
          <a:p>
            <a:pPr marL="171450" indent="-171450">
              <a:spcAft>
                <a:spcPts val="0"/>
              </a:spcAft>
              <a:buFont typeface="Arial" panose="020B0604020202020204" pitchFamily="34" charset="0"/>
              <a:buChar char="•"/>
            </a:pPr>
            <a:r>
              <a:rPr lang="en-US" sz="1000" b="1" dirty="0">
                <a:latin typeface="Arial" panose="020B0604020202020204" pitchFamily="34" charset="0"/>
                <a:ea typeface="Arial" panose="020B0604020202020204" pitchFamily="34" charset="0"/>
                <a:cs typeface="Times New Roman" panose="02020603050405020304" pitchFamily="18" charset="0"/>
              </a:rPr>
              <a:t>Critically evaluates</a:t>
            </a:r>
          </a:p>
          <a:p>
            <a:pPr marL="171450" indent="-171450">
              <a:spcAft>
                <a:spcPts val="0"/>
              </a:spcAft>
              <a:buFont typeface="Arial" panose="020B0604020202020204" pitchFamily="34" charset="0"/>
              <a:buChar char="•"/>
            </a:pPr>
            <a:r>
              <a:rPr lang="en-US" sz="1000" b="1" dirty="0">
                <a:effectLst/>
                <a:latin typeface="Arial" panose="020B0604020202020204" pitchFamily="34" charset="0"/>
                <a:ea typeface="Arial" panose="020B0604020202020204" pitchFamily="34" charset="0"/>
                <a:cs typeface="Times New Roman" panose="02020603050405020304" pitchFamily="18" charset="0"/>
              </a:rPr>
              <a:t>Specific art forms</a:t>
            </a:r>
          </a:p>
          <a:p>
            <a:pPr>
              <a:spcAft>
                <a:spcPts val="0"/>
              </a:spcAft>
            </a:pPr>
            <a:endParaRPr lang="en-AU" sz="1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27BE949-CC85-97C0-515E-81DF2DDA54A6}"/>
              </a:ext>
            </a:extLst>
          </p:cNvPr>
          <p:cNvPicPr>
            <a:picLocks noChangeAspect="1"/>
          </p:cNvPicPr>
          <p:nvPr/>
        </p:nvPicPr>
        <p:blipFill>
          <a:blip r:embed="rId2"/>
          <a:stretch>
            <a:fillRect/>
          </a:stretch>
        </p:blipFill>
        <p:spPr>
          <a:xfrm>
            <a:off x="1112295" y="744540"/>
            <a:ext cx="6260531" cy="2907329"/>
          </a:xfrm>
          <a:prstGeom prst="rect">
            <a:avLst/>
          </a:prstGeom>
        </p:spPr>
      </p:pic>
      <p:sp>
        <p:nvSpPr>
          <p:cNvPr id="11" name="Text Box 2">
            <a:extLst>
              <a:ext uri="{FF2B5EF4-FFF2-40B4-BE49-F238E27FC236}">
                <a16:creationId xmlns:a16="http://schemas.microsoft.com/office/drawing/2014/main" id="{576E6576-DD23-D9EB-F1A4-D3A008AB542F}"/>
              </a:ext>
            </a:extLst>
          </p:cNvPr>
          <p:cNvSpPr txBox="1"/>
          <p:nvPr/>
        </p:nvSpPr>
        <p:spPr>
          <a:xfrm>
            <a:off x="139386" y="2886802"/>
            <a:ext cx="1120246" cy="693060"/>
          </a:xfrm>
          <a:prstGeom prst="rect">
            <a:avLst/>
          </a:prstGeom>
          <a:solidFill>
            <a:schemeClr val="accent1">
              <a:lumMod val="20000"/>
              <a:lumOff val="80000"/>
            </a:schemeClr>
          </a:solidFill>
          <a:ln w="6350">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Bef>
                <a:spcPts val="600"/>
              </a:spcBef>
              <a:spcAft>
                <a:spcPts val="600"/>
              </a:spcAft>
            </a:pPr>
            <a:r>
              <a:rPr lang="en-AU" sz="1000" b="1" dirty="0">
                <a:solidFill>
                  <a:srgbClr val="000000"/>
                </a:solidFill>
                <a:effectLst/>
                <a:latin typeface="+mn-lt"/>
                <a:ea typeface="Arial" panose="020B0604020202020204" pitchFamily="34" charset="0"/>
              </a:rPr>
              <a:t>CRITERION 3:</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Explore</a:t>
            </a:r>
          </a:p>
          <a:p>
            <a:pPr marL="171450" indent="-171450">
              <a:spcBef>
                <a:spcPts val="0"/>
              </a:spcBef>
              <a:spcAft>
                <a:spcPts val="0"/>
              </a:spcAft>
              <a:buFont typeface="Arial" panose="020B0604020202020204" pitchFamily="34" charset="0"/>
              <a:buChar char="•"/>
            </a:pPr>
            <a:r>
              <a:rPr lang="en-AU" sz="1000" dirty="0">
                <a:solidFill>
                  <a:srgbClr val="000000"/>
                </a:solidFill>
                <a:effectLst/>
                <a:latin typeface="+mn-lt"/>
                <a:ea typeface="Arial" panose="020B0604020202020204" pitchFamily="34" charset="0"/>
              </a:rPr>
              <a:t>Experiment</a:t>
            </a:r>
          </a:p>
        </p:txBody>
      </p:sp>
      <p:sp>
        <p:nvSpPr>
          <p:cNvPr id="10" name="Text Box 6">
            <a:extLst>
              <a:ext uri="{FF2B5EF4-FFF2-40B4-BE49-F238E27FC236}">
                <a16:creationId xmlns:a16="http://schemas.microsoft.com/office/drawing/2014/main" id="{356D8FD5-1411-9E29-8201-6B74D65835EF}"/>
              </a:ext>
            </a:extLst>
          </p:cNvPr>
          <p:cNvSpPr txBox="1"/>
          <p:nvPr/>
        </p:nvSpPr>
        <p:spPr>
          <a:xfrm>
            <a:off x="1547664" y="3576769"/>
            <a:ext cx="4104456" cy="966757"/>
          </a:xfrm>
          <a:prstGeom prst="rect">
            <a:avLst/>
          </a:prstGeom>
          <a:solidFill>
            <a:schemeClr val="accent1">
              <a:lumMod val="20000"/>
              <a:lumOff val="80000"/>
            </a:schemeClr>
          </a:solidFill>
          <a:ln w="6350">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AU" sz="900" b="1" dirty="0">
                <a:solidFill>
                  <a:srgbClr val="000000"/>
                </a:solidFill>
                <a:effectLst/>
                <a:latin typeface="Arial" panose="020B0604020202020204" pitchFamily="34" charset="0"/>
                <a:ea typeface="Arial" panose="020B0604020202020204" pitchFamily="34" charset="0"/>
              </a:rPr>
              <a:t>INDICATORS</a:t>
            </a:r>
          </a:p>
          <a:p>
            <a:pPr marL="171450" indent="-171450">
              <a:spcBef>
                <a:spcPts val="0"/>
              </a:spcBef>
              <a:spcAft>
                <a:spcPts val="0"/>
              </a:spcAft>
              <a:buFont typeface="Arial" panose="020B0604020202020204" pitchFamily="34" charset="0"/>
              <a:buChar char="•"/>
            </a:pPr>
            <a:r>
              <a:rPr lang="en-AU" sz="900" dirty="0">
                <a:solidFill>
                  <a:srgbClr val="000000"/>
                </a:solidFill>
                <a:latin typeface="Arial" panose="020B0604020202020204" pitchFamily="34" charset="0"/>
                <a:ea typeface="Arial" panose="020B0604020202020204" pitchFamily="34" charset="0"/>
              </a:rPr>
              <a:t>Specific art forms</a:t>
            </a:r>
            <a:endParaRPr lang="en-AU" sz="900" dirty="0">
              <a:solidFill>
                <a:srgbClr val="000000"/>
              </a:solidFill>
              <a:effectLst/>
              <a:latin typeface="Arial" panose="020B0604020202020204" pitchFamily="34" charset="0"/>
              <a:ea typeface="Arial" panose="020B0604020202020204" pitchFamily="34" charset="0"/>
            </a:endParaRPr>
          </a:p>
          <a:p>
            <a:pPr marL="171450" indent="-171450">
              <a:spcBef>
                <a:spcPts val="0"/>
              </a:spcBef>
              <a:spcAft>
                <a:spcPts val="0"/>
              </a:spcAft>
              <a:buFont typeface="Arial" panose="020B0604020202020204" pitchFamily="34" charset="0"/>
              <a:buChar char="•"/>
            </a:pPr>
            <a:r>
              <a:rPr lang="en-AU" sz="900" dirty="0">
                <a:solidFill>
                  <a:srgbClr val="000000"/>
                </a:solidFill>
                <a:latin typeface="Arial" panose="020B0604020202020204" pitchFamily="34" charset="0"/>
                <a:ea typeface="Arial" panose="020B0604020202020204" pitchFamily="34" charset="0"/>
              </a:rPr>
              <a:t>Experimentation with materials, techniques and processes</a:t>
            </a:r>
          </a:p>
          <a:p>
            <a:pPr marL="171450" indent="-171450">
              <a:spcBef>
                <a:spcPts val="0"/>
              </a:spcBef>
              <a:spcAft>
                <a:spcPts val="0"/>
              </a:spcAft>
              <a:buFont typeface="Arial" panose="020B0604020202020204" pitchFamily="34" charset="0"/>
              <a:buChar char="•"/>
            </a:pPr>
            <a:r>
              <a:rPr lang="en-AU" sz="900" dirty="0">
                <a:solidFill>
                  <a:srgbClr val="000000"/>
                </a:solidFill>
                <a:effectLst/>
                <a:latin typeface="Arial" panose="020B0604020202020204" pitchFamily="34" charset="0"/>
                <a:ea typeface="Arial" panose="020B0604020202020204" pitchFamily="34" charset="0"/>
              </a:rPr>
              <a:t>Analysis and evaluation </a:t>
            </a:r>
            <a:r>
              <a:rPr lang="en-AU" sz="900" dirty="0">
                <a:solidFill>
                  <a:srgbClr val="000000"/>
                </a:solidFill>
                <a:latin typeface="Arial" panose="020B0604020202020204" pitchFamily="34" charset="0"/>
                <a:ea typeface="Arial" panose="020B0604020202020204" pitchFamily="34" charset="0"/>
              </a:rPr>
              <a:t>the characteristics and properties</a:t>
            </a:r>
          </a:p>
          <a:p>
            <a:pPr marL="171450" indent="-171450">
              <a:spcBef>
                <a:spcPts val="0"/>
              </a:spcBef>
              <a:spcAft>
                <a:spcPts val="0"/>
              </a:spcAft>
              <a:buFont typeface="Arial" panose="020B0604020202020204" pitchFamily="34" charset="0"/>
              <a:buChar char="•"/>
            </a:pPr>
            <a:r>
              <a:rPr lang="en-AU" sz="900" dirty="0">
                <a:solidFill>
                  <a:srgbClr val="000000"/>
                </a:solidFill>
                <a:effectLst/>
                <a:latin typeface="Arial" panose="020B0604020202020204" pitchFamily="34" charset="0"/>
                <a:ea typeface="Arial" panose="020B0604020202020204" pitchFamily="34" charset="0"/>
              </a:rPr>
              <a:t>Conceptualisation of art works</a:t>
            </a:r>
          </a:p>
          <a:p>
            <a:pPr marL="171450" indent="-171450">
              <a:spcBef>
                <a:spcPts val="0"/>
              </a:spcBef>
              <a:spcAft>
                <a:spcPts val="0"/>
              </a:spcAft>
              <a:buFont typeface="Arial" panose="020B0604020202020204" pitchFamily="34" charset="0"/>
              <a:buChar char="•"/>
            </a:pPr>
            <a:r>
              <a:rPr lang="en-AU" sz="900" dirty="0">
                <a:solidFill>
                  <a:srgbClr val="000000"/>
                </a:solidFill>
                <a:latin typeface="Arial" panose="020B0604020202020204" pitchFamily="34" charset="0"/>
                <a:ea typeface="Arial" panose="020B0604020202020204" pitchFamily="34" charset="0"/>
              </a:rPr>
              <a:t>Use of art terminology</a:t>
            </a:r>
            <a:endParaRPr lang="en-AU" sz="900" dirty="0">
              <a:solidFill>
                <a:srgbClr val="000000"/>
              </a:solidFill>
              <a:effectLst/>
              <a:latin typeface="Arial" panose="020B0604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F4A1A9BD-6F4A-A5F4-7EEE-DC5FE5781AAC}"/>
              </a:ext>
            </a:extLst>
          </p:cNvPr>
          <p:cNvSpPr>
            <a:spLocks noGrp="1"/>
          </p:cNvSpPr>
          <p:nvPr>
            <p:ph type="title"/>
          </p:nvPr>
        </p:nvSpPr>
        <p:spPr>
          <a:xfrm>
            <a:off x="403022" y="-2416"/>
            <a:ext cx="8712968" cy="857250"/>
          </a:xfrm>
        </p:spPr>
        <p:txBody>
          <a:bodyPr/>
          <a:lstStyle/>
          <a:p>
            <a:r>
              <a:rPr lang="en-AU" dirty="0"/>
              <a:t>Assessment Criteria example</a:t>
            </a:r>
          </a:p>
        </p:txBody>
      </p:sp>
      <p:sp>
        <p:nvSpPr>
          <p:cNvPr id="6" name="TextBox 5">
            <a:extLst>
              <a:ext uri="{FF2B5EF4-FFF2-40B4-BE49-F238E27FC236}">
                <a16:creationId xmlns:a16="http://schemas.microsoft.com/office/drawing/2014/main" id="{50E547BF-9781-FA3D-D819-DEEE6EF997A2}"/>
              </a:ext>
            </a:extLst>
          </p:cNvPr>
          <p:cNvSpPr txBox="1"/>
          <p:nvPr/>
        </p:nvSpPr>
        <p:spPr>
          <a:xfrm rot="19848403">
            <a:off x="2678847" y="1905816"/>
            <a:ext cx="2575293" cy="584775"/>
          </a:xfrm>
          <a:prstGeom prst="rect">
            <a:avLst/>
          </a:prstGeom>
          <a:noFill/>
        </p:spPr>
        <p:txBody>
          <a:bodyPr wrap="square" rtlCol="0">
            <a:spAutoFit/>
          </a:bodyPr>
          <a:lstStyle/>
          <a:p>
            <a:r>
              <a:rPr lang="en-AU" sz="3200" dirty="0">
                <a:solidFill>
                  <a:srgbClr val="FF0000"/>
                </a:solidFill>
                <a:latin typeface="+mj-lt"/>
              </a:rPr>
              <a:t>Sample only</a:t>
            </a:r>
          </a:p>
        </p:txBody>
      </p:sp>
    </p:spTree>
    <p:extLst>
      <p:ext uri="{BB962C8B-B14F-4D97-AF65-F5344CB8AC3E}">
        <p14:creationId xmlns:p14="http://schemas.microsoft.com/office/powerpoint/2010/main" val="30798547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85D35-0C5E-6A05-C379-3165F77C37C9}"/>
              </a:ext>
            </a:extLst>
          </p:cNvPr>
          <p:cNvPicPr>
            <a:picLocks noChangeAspect="1"/>
          </p:cNvPicPr>
          <p:nvPr/>
        </p:nvPicPr>
        <p:blipFill>
          <a:blip r:embed="rId2"/>
          <a:stretch>
            <a:fillRect/>
          </a:stretch>
        </p:blipFill>
        <p:spPr>
          <a:xfrm>
            <a:off x="1663376" y="796654"/>
            <a:ext cx="5542646" cy="3550192"/>
          </a:xfrm>
          <a:prstGeom prst="rect">
            <a:avLst/>
          </a:prstGeom>
        </p:spPr>
      </p:pic>
      <p:sp>
        <p:nvSpPr>
          <p:cNvPr id="2" name="Title 1">
            <a:extLst>
              <a:ext uri="{FF2B5EF4-FFF2-40B4-BE49-F238E27FC236}">
                <a16:creationId xmlns:a16="http://schemas.microsoft.com/office/drawing/2014/main" id="{6842FA66-6674-F710-318B-007F3D4CB66E}"/>
              </a:ext>
            </a:extLst>
          </p:cNvPr>
          <p:cNvSpPr>
            <a:spLocks noGrp="1"/>
          </p:cNvSpPr>
          <p:nvPr>
            <p:ph type="title"/>
          </p:nvPr>
        </p:nvSpPr>
        <p:spPr>
          <a:xfrm>
            <a:off x="251520" y="250889"/>
            <a:ext cx="8892480" cy="857250"/>
          </a:xfrm>
        </p:spPr>
        <p:txBody>
          <a:bodyPr/>
          <a:lstStyle/>
          <a:p>
            <a:r>
              <a:rPr lang="en-AU" sz="3200" dirty="0"/>
              <a:t>Assessment Sheet School-assessed Task</a:t>
            </a:r>
            <a:br>
              <a:rPr lang="en-AU" dirty="0"/>
            </a:br>
            <a:endParaRPr lang="en-AU" dirty="0"/>
          </a:p>
        </p:txBody>
      </p:sp>
      <p:sp>
        <p:nvSpPr>
          <p:cNvPr id="3" name="TextBox 2">
            <a:extLst>
              <a:ext uri="{FF2B5EF4-FFF2-40B4-BE49-F238E27FC236}">
                <a16:creationId xmlns:a16="http://schemas.microsoft.com/office/drawing/2014/main" id="{5C336DA4-6E25-6678-50E1-B6E3F1781FDD}"/>
              </a:ext>
            </a:extLst>
          </p:cNvPr>
          <p:cNvSpPr txBox="1"/>
          <p:nvPr/>
        </p:nvSpPr>
        <p:spPr>
          <a:xfrm rot="19848403">
            <a:off x="2947033" y="2108104"/>
            <a:ext cx="2975333" cy="584775"/>
          </a:xfrm>
          <a:prstGeom prst="rect">
            <a:avLst/>
          </a:prstGeom>
          <a:noFill/>
        </p:spPr>
        <p:txBody>
          <a:bodyPr wrap="square" rtlCol="0">
            <a:spAutoFit/>
          </a:bodyPr>
          <a:lstStyle/>
          <a:p>
            <a:r>
              <a:rPr lang="en-AU" sz="3200" dirty="0">
                <a:solidFill>
                  <a:srgbClr val="FF0000"/>
                </a:solidFill>
              </a:rPr>
              <a:t>Sample only</a:t>
            </a:r>
          </a:p>
        </p:txBody>
      </p:sp>
    </p:spTree>
    <p:extLst>
      <p:ext uri="{BB962C8B-B14F-4D97-AF65-F5344CB8AC3E}">
        <p14:creationId xmlns:p14="http://schemas.microsoft.com/office/powerpoint/2010/main" val="16028986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33EC-5041-2F9E-F3ED-4C0862B3F5B8}"/>
              </a:ext>
            </a:extLst>
          </p:cNvPr>
          <p:cNvSpPr>
            <a:spLocks noGrp="1"/>
          </p:cNvSpPr>
          <p:nvPr>
            <p:ph type="title"/>
          </p:nvPr>
        </p:nvSpPr>
        <p:spPr>
          <a:xfrm>
            <a:off x="215516" y="133313"/>
            <a:ext cx="8712968" cy="857250"/>
          </a:xfrm>
        </p:spPr>
        <p:txBody>
          <a:bodyPr/>
          <a:lstStyle/>
          <a:p>
            <a:r>
              <a:rPr lang="en-AU" sz="2000" dirty="0"/>
              <a:t>Administration information: Unit 4 Outcome 1</a:t>
            </a:r>
            <a:br>
              <a:rPr lang="en-AU" sz="2000" dirty="0"/>
            </a:br>
            <a:r>
              <a:rPr lang="en-AU" sz="3200" dirty="0"/>
              <a:t>Scope and Nature of task</a:t>
            </a:r>
          </a:p>
        </p:txBody>
      </p:sp>
      <p:sp>
        <p:nvSpPr>
          <p:cNvPr id="8" name="TextBox 7">
            <a:extLst>
              <a:ext uri="{FF2B5EF4-FFF2-40B4-BE49-F238E27FC236}">
                <a16:creationId xmlns:a16="http://schemas.microsoft.com/office/drawing/2014/main" id="{E75A3EB4-1442-585F-57C7-E6E38845B885}"/>
              </a:ext>
            </a:extLst>
          </p:cNvPr>
          <p:cNvSpPr txBox="1"/>
          <p:nvPr/>
        </p:nvSpPr>
        <p:spPr>
          <a:xfrm>
            <a:off x="5076056" y="1447898"/>
            <a:ext cx="1872208" cy="646331"/>
          </a:xfrm>
          <a:prstGeom prst="rect">
            <a:avLst/>
          </a:prstGeom>
          <a:solidFill>
            <a:schemeClr val="accent6">
              <a:lumMod val="20000"/>
              <a:lumOff val="80000"/>
            </a:schemeClr>
          </a:solidFill>
        </p:spPr>
        <p:txBody>
          <a:bodyPr wrap="square" rtlCol="0">
            <a:spAutoFit/>
          </a:bodyPr>
          <a:lstStyle/>
          <a:p>
            <a:r>
              <a:rPr lang="en-AU" sz="1800" dirty="0">
                <a:latin typeface="+mn-lt"/>
              </a:rPr>
              <a:t>Describes the task</a:t>
            </a:r>
            <a:endParaRPr lang="en-AU" sz="1200" dirty="0">
              <a:latin typeface="+mn-lt"/>
            </a:endParaRPr>
          </a:p>
        </p:txBody>
      </p:sp>
      <p:sp>
        <p:nvSpPr>
          <p:cNvPr id="9" name="TextBox 8">
            <a:extLst>
              <a:ext uri="{FF2B5EF4-FFF2-40B4-BE49-F238E27FC236}">
                <a16:creationId xmlns:a16="http://schemas.microsoft.com/office/drawing/2014/main" id="{99B09519-C159-9AD5-A51E-55B4C87DE48B}"/>
              </a:ext>
            </a:extLst>
          </p:cNvPr>
          <p:cNvSpPr txBox="1"/>
          <p:nvPr/>
        </p:nvSpPr>
        <p:spPr>
          <a:xfrm>
            <a:off x="6876256" y="2787774"/>
            <a:ext cx="2016224" cy="1323439"/>
          </a:xfrm>
          <a:prstGeom prst="rect">
            <a:avLst/>
          </a:prstGeom>
          <a:solidFill>
            <a:schemeClr val="accent6">
              <a:lumMod val="20000"/>
              <a:lumOff val="80000"/>
            </a:schemeClr>
          </a:solidFill>
        </p:spPr>
        <p:txBody>
          <a:bodyPr wrap="square" rtlCol="0">
            <a:spAutoFit/>
          </a:bodyPr>
          <a:lstStyle/>
          <a:p>
            <a:r>
              <a:rPr lang="en-AU" sz="2000" dirty="0">
                <a:latin typeface="+mn-lt"/>
              </a:rPr>
              <a:t>Describes the scope of assessment for the task</a:t>
            </a:r>
          </a:p>
        </p:txBody>
      </p:sp>
      <p:pic>
        <p:nvPicPr>
          <p:cNvPr id="4" name="Picture 3">
            <a:extLst>
              <a:ext uri="{FF2B5EF4-FFF2-40B4-BE49-F238E27FC236}">
                <a16:creationId xmlns:a16="http://schemas.microsoft.com/office/drawing/2014/main" id="{9035A7F9-54DB-269B-A8A7-81E135C76EBE}"/>
              </a:ext>
            </a:extLst>
          </p:cNvPr>
          <p:cNvPicPr>
            <a:picLocks noChangeAspect="1"/>
          </p:cNvPicPr>
          <p:nvPr/>
        </p:nvPicPr>
        <p:blipFill>
          <a:blip r:embed="rId2"/>
          <a:stretch>
            <a:fillRect/>
          </a:stretch>
        </p:blipFill>
        <p:spPr>
          <a:xfrm>
            <a:off x="323528" y="1270688"/>
            <a:ext cx="4602341" cy="1647082"/>
          </a:xfrm>
          <a:prstGeom prst="rect">
            <a:avLst/>
          </a:prstGeom>
          <a:ln>
            <a:solidFill>
              <a:schemeClr val="tx1"/>
            </a:solidFill>
          </a:ln>
        </p:spPr>
      </p:pic>
      <p:pic>
        <p:nvPicPr>
          <p:cNvPr id="7" name="Picture 6">
            <a:extLst>
              <a:ext uri="{FF2B5EF4-FFF2-40B4-BE49-F238E27FC236}">
                <a16:creationId xmlns:a16="http://schemas.microsoft.com/office/drawing/2014/main" id="{1C02D033-FBD0-A36D-F2CF-1A44B06F7ED1}"/>
              </a:ext>
            </a:extLst>
          </p:cNvPr>
          <p:cNvPicPr>
            <a:picLocks noChangeAspect="1"/>
          </p:cNvPicPr>
          <p:nvPr/>
        </p:nvPicPr>
        <p:blipFill>
          <a:blip r:embed="rId3"/>
          <a:stretch>
            <a:fillRect/>
          </a:stretch>
        </p:blipFill>
        <p:spPr>
          <a:xfrm>
            <a:off x="2699792" y="3197895"/>
            <a:ext cx="3934655" cy="975110"/>
          </a:xfrm>
          <a:prstGeom prst="rect">
            <a:avLst/>
          </a:prstGeom>
          <a:ln>
            <a:solidFill>
              <a:schemeClr val="tx1"/>
            </a:solidFill>
          </a:ln>
        </p:spPr>
      </p:pic>
      <p:sp>
        <p:nvSpPr>
          <p:cNvPr id="3" name="TextBox 2">
            <a:extLst>
              <a:ext uri="{FF2B5EF4-FFF2-40B4-BE49-F238E27FC236}">
                <a16:creationId xmlns:a16="http://schemas.microsoft.com/office/drawing/2014/main" id="{491CA224-6B80-63B3-5E86-929E1A769EE6}"/>
              </a:ext>
            </a:extLst>
          </p:cNvPr>
          <p:cNvSpPr txBox="1"/>
          <p:nvPr/>
        </p:nvSpPr>
        <p:spPr>
          <a:xfrm>
            <a:off x="115130" y="4281923"/>
            <a:ext cx="6876764" cy="253916"/>
          </a:xfrm>
          <a:prstGeom prst="rect">
            <a:avLst/>
          </a:prstGeom>
          <a:noFill/>
        </p:spPr>
        <p:txBody>
          <a:bodyPr wrap="square" rtlCol="0">
            <a:spAutoFit/>
          </a:bodyPr>
          <a:lstStyle/>
          <a:p>
            <a:r>
              <a:rPr lang="en-AU" sz="1050" dirty="0">
                <a:latin typeface="+mn-lt"/>
              </a:rPr>
              <a:t>Source: VCE Art Making and Exhibiting: Administrative Information for School-based assessment</a:t>
            </a:r>
          </a:p>
        </p:txBody>
      </p:sp>
    </p:spTree>
    <p:extLst>
      <p:ext uri="{BB962C8B-B14F-4D97-AF65-F5344CB8AC3E}">
        <p14:creationId xmlns:p14="http://schemas.microsoft.com/office/powerpoint/2010/main" val="2327557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B25C-FA4C-2A98-812B-3E803B5163E5}"/>
              </a:ext>
            </a:extLst>
          </p:cNvPr>
          <p:cNvSpPr>
            <a:spLocks noGrp="1"/>
          </p:cNvSpPr>
          <p:nvPr>
            <p:ph type="title"/>
          </p:nvPr>
        </p:nvSpPr>
        <p:spPr>
          <a:noFill/>
        </p:spPr>
        <p:txBody>
          <a:bodyPr/>
          <a:lstStyle/>
          <a:p>
            <a:r>
              <a:rPr lang="en-AU" dirty="0"/>
              <a:t>Unit 4 Outcome 1 task</a:t>
            </a:r>
          </a:p>
        </p:txBody>
      </p:sp>
      <p:sp>
        <p:nvSpPr>
          <p:cNvPr id="3" name="Content Placeholder 2">
            <a:extLst>
              <a:ext uri="{FF2B5EF4-FFF2-40B4-BE49-F238E27FC236}">
                <a16:creationId xmlns:a16="http://schemas.microsoft.com/office/drawing/2014/main" id="{40B46178-3DEF-AFAC-AA79-93DE0521D8D6}"/>
              </a:ext>
            </a:extLst>
          </p:cNvPr>
          <p:cNvSpPr>
            <a:spLocks noGrp="1"/>
          </p:cNvSpPr>
          <p:nvPr>
            <p:ph idx="1"/>
          </p:nvPr>
        </p:nvSpPr>
        <p:spPr>
          <a:xfrm>
            <a:off x="179512" y="1485900"/>
            <a:ext cx="3096344" cy="2971800"/>
          </a:xfrm>
        </p:spPr>
        <p:txBody>
          <a:bodyPr/>
          <a:lstStyle/>
          <a:p>
            <a:pPr marL="0" indent="0">
              <a:buNone/>
            </a:pPr>
            <a:r>
              <a:rPr lang="en-AU" dirty="0"/>
              <a:t>On completion of this unit the student should be able </a:t>
            </a:r>
            <a:r>
              <a:rPr lang="en-AU" b="1" dirty="0">
                <a:solidFill>
                  <a:srgbClr val="0099CC"/>
                </a:solidFill>
              </a:rPr>
              <a:t>to refine and resolve at least one finished artwork </a:t>
            </a:r>
            <a:r>
              <a:rPr lang="en-AU" dirty="0"/>
              <a:t>in a </a:t>
            </a:r>
            <a:r>
              <a:rPr lang="en-AU" b="1" dirty="0">
                <a:solidFill>
                  <a:srgbClr val="0099CC"/>
                </a:solidFill>
              </a:rPr>
              <a:t>specific artform </a:t>
            </a:r>
            <a:r>
              <a:rPr lang="en-AU" dirty="0"/>
              <a:t>and </a:t>
            </a:r>
            <a:r>
              <a:rPr lang="en-AU" b="1" dirty="0">
                <a:solidFill>
                  <a:srgbClr val="0099CC"/>
                </a:solidFill>
              </a:rPr>
              <a:t>document the materials, techniques and processes </a:t>
            </a:r>
            <a:r>
              <a:rPr lang="en-AU" dirty="0"/>
              <a:t>used in </a:t>
            </a:r>
            <a:r>
              <a:rPr lang="en-AU" b="1" dirty="0">
                <a:solidFill>
                  <a:srgbClr val="0099CC"/>
                </a:solidFill>
              </a:rPr>
              <a:t>art making. </a:t>
            </a:r>
          </a:p>
        </p:txBody>
      </p:sp>
      <p:graphicFrame>
        <p:nvGraphicFramePr>
          <p:cNvPr id="5" name="Diagram 4">
            <a:extLst>
              <a:ext uri="{FF2B5EF4-FFF2-40B4-BE49-F238E27FC236}">
                <a16:creationId xmlns:a16="http://schemas.microsoft.com/office/drawing/2014/main" id="{97E9B6C2-83AA-CBB0-3808-6C21045D5A73}"/>
              </a:ext>
            </a:extLst>
          </p:cNvPr>
          <p:cNvGraphicFramePr/>
          <p:nvPr/>
        </p:nvGraphicFramePr>
        <p:xfrm>
          <a:off x="3203848" y="1402730"/>
          <a:ext cx="56886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5056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extLst>
              <p:ext uri="{D42A27DB-BD31-4B8C-83A1-F6EECF244321}">
                <p14:modId xmlns:p14="http://schemas.microsoft.com/office/powerpoint/2010/main" val="1410037387"/>
              </p:ext>
            </p:extLst>
          </p:nvPr>
        </p:nvGraphicFramePr>
        <p:xfrm>
          <a:off x="179512" y="560098"/>
          <a:ext cx="8803183" cy="4011225"/>
        </p:xfrm>
        <a:graphic>
          <a:graphicData uri="http://schemas.openxmlformats.org/drawingml/2006/table">
            <a:tbl>
              <a:tblPr firstRow="1" bandRow="1">
                <a:tableStyleId>{21E4AEA4-8DFA-4A89-87EB-49C32662AFE0}</a:tableStyleId>
              </a:tblPr>
              <a:tblGrid>
                <a:gridCol w="1872208">
                  <a:extLst>
                    <a:ext uri="{9D8B030D-6E8A-4147-A177-3AD203B41FA5}">
                      <a16:colId xmlns:a16="http://schemas.microsoft.com/office/drawing/2014/main" val="2422161473"/>
                    </a:ext>
                  </a:extLst>
                </a:gridCol>
                <a:gridCol w="6930975">
                  <a:extLst>
                    <a:ext uri="{9D8B030D-6E8A-4147-A177-3AD203B41FA5}">
                      <a16:colId xmlns:a16="http://schemas.microsoft.com/office/drawing/2014/main" val="2017662329"/>
                    </a:ext>
                  </a:extLst>
                </a:gridCol>
              </a:tblGrid>
              <a:tr h="263141">
                <a:tc gridSpan="2">
                  <a:txBody>
                    <a:bodyPr/>
                    <a:lstStyle/>
                    <a:p>
                      <a:r>
                        <a:rPr lang="en-AU" dirty="0"/>
                        <a:t>Area of Study 1: Consolidate – refine and resolve</a:t>
                      </a:r>
                    </a:p>
                  </a:txBody>
                  <a:tcPr/>
                </a:tc>
                <a:tc hMerge="1">
                  <a:txBody>
                    <a:bodyPr/>
                    <a:lstStyle/>
                    <a:p>
                      <a:r>
                        <a:rPr lang="en-AU" dirty="0"/>
                        <a:t>Unit 1</a:t>
                      </a:r>
                      <a:r>
                        <a:rPr lang="en-GB" sz="1800" b="1" kern="1200" dirty="0">
                          <a:solidFill>
                            <a:schemeClr val="lt1"/>
                          </a:solidFill>
                          <a:effectLst/>
                          <a:latin typeface="+mn-lt"/>
                          <a:ea typeface="+mn-ea"/>
                          <a:cs typeface="+mn-cs"/>
                        </a:rPr>
                        <a:t>:</a:t>
                      </a:r>
                      <a:endParaRPr lang="en-AU"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84720532"/>
                  </a:ext>
                </a:extLst>
              </a:tr>
              <a:tr h="709788">
                <a:tc>
                  <a:txBody>
                    <a:bodyPr/>
                    <a:lstStyle/>
                    <a:p>
                      <a:r>
                        <a:rPr lang="en-AU" b="1" dirty="0"/>
                        <a:t>Outcome</a:t>
                      </a:r>
                    </a:p>
                  </a:txBody>
                  <a:tcPr/>
                </a:tc>
                <a:tc>
                  <a:txBody>
                    <a:body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200" kern="1200" dirty="0">
                          <a:solidFill>
                            <a:schemeClr val="dk1"/>
                          </a:solidFill>
                          <a:effectLst/>
                          <a:latin typeface="+mn-lt"/>
                          <a:ea typeface="+mn-ea"/>
                          <a:cs typeface="+mn-cs"/>
                        </a:rPr>
                        <a:t>On completion of this unit the student should be able to refine and resolve at least one finished artwork in a specific art form and document the materials, techniques and processes used in art making</a:t>
                      </a:r>
                    </a:p>
                  </a:txBody>
                  <a:tcPr/>
                </a:tc>
                <a:extLst>
                  <a:ext uri="{0D108BD9-81ED-4DB2-BD59-A6C34878D82A}">
                    <a16:rowId xmlns:a16="http://schemas.microsoft.com/office/drawing/2014/main" val="2652766472"/>
                  </a:ext>
                </a:extLst>
              </a:tr>
              <a:tr h="2935677">
                <a:tc>
                  <a:txBody>
                    <a:bodyPr/>
                    <a:lstStyle/>
                    <a:p>
                      <a:r>
                        <a:rPr lang="en-US" b="1" dirty="0"/>
                        <a:t>Key knowledge</a:t>
                      </a:r>
                      <a:endParaRPr lang="en-AU" b="1" dirty="0"/>
                    </a:p>
                  </a:txBody>
                  <a:tcPr/>
                </a:tc>
                <a:tc>
                  <a:txBody>
                    <a:bodyPr/>
                    <a:lstStyle/>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to </a:t>
                      </a:r>
                      <a:r>
                        <a:rPr lang="en-GB" sz="1200" b="1" kern="1200" dirty="0">
                          <a:solidFill>
                            <a:srgbClr val="0099CC"/>
                          </a:solidFill>
                          <a:effectLst/>
                          <a:latin typeface="+mn-lt"/>
                          <a:ea typeface="+mn-ea"/>
                          <a:cs typeface="+mn-cs"/>
                        </a:rPr>
                        <a:t>extend and resolve subject matter and ideas </a:t>
                      </a:r>
                      <a:r>
                        <a:rPr lang="en-GB" sz="1200" kern="1200" dirty="0">
                          <a:solidFill>
                            <a:schemeClr val="dk1"/>
                          </a:solidFill>
                          <a:effectLst/>
                          <a:latin typeface="+mn-lt"/>
                          <a:ea typeface="+mn-ea"/>
                          <a:cs typeface="+mn-cs"/>
                        </a:rPr>
                        <a:t>in artworks</a:t>
                      </a:r>
                      <a:endParaRPr lang="en-AU" sz="1200" kern="1200" dirty="0">
                        <a:solidFill>
                          <a:schemeClr val="dk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to </a:t>
                      </a:r>
                      <a:r>
                        <a:rPr lang="en-GB" sz="1200" b="1" kern="1200" dirty="0">
                          <a:solidFill>
                            <a:srgbClr val="0099CC"/>
                          </a:solidFill>
                          <a:effectLst/>
                          <a:latin typeface="+mn-lt"/>
                          <a:ea typeface="+mn-ea"/>
                          <a:cs typeface="+mn-cs"/>
                        </a:rPr>
                        <a:t>refine and resolve visual language </a:t>
                      </a:r>
                      <a:r>
                        <a:rPr lang="en-GB" sz="1200" kern="1200" dirty="0">
                          <a:solidFill>
                            <a:schemeClr val="dk1"/>
                          </a:solidFill>
                          <a:effectLst/>
                          <a:latin typeface="+mn-lt"/>
                          <a:ea typeface="+mn-ea"/>
                          <a:cs typeface="+mn-cs"/>
                        </a:rPr>
                        <a:t>in artworks</a:t>
                      </a:r>
                      <a:endParaRPr lang="en-AU" sz="1200" kern="1200" dirty="0">
                        <a:solidFill>
                          <a:schemeClr val="dk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the </a:t>
                      </a:r>
                      <a:r>
                        <a:rPr lang="en-GB" sz="1200" b="1" kern="1200" dirty="0">
                          <a:solidFill>
                            <a:srgbClr val="0099CC"/>
                          </a:solidFill>
                          <a:effectLst/>
                          <a:latin typeface="+mn-lt"/>
                          <a:ea typeface="+mn-ea"/>
                          <a:cs typeface="+mn-cs"/>
                        </a:rPr>
                        <a:t>application of materials, techniques and processes to refine </a:t>
                      </a:r>
                      <a:r>
                        <a:rPr lang="en-GB" sz="1200" kern="1200" dirty="0">
                          <a:solidFill>
                            <a:schemeClr val="dk1"/>
                          </a:solidFill>
                          <a:effectLst/>
                          <a:latin typeface="+mn-lt"/>
                          <a:ea typeface="+mn-ea"/>
                          <a:cs typeface="+mn-cs"/>
                        </a:rPr>
                        <a:t>at </a:t>
                      </a:r>
                      <a:r>
                        <a:rPr lang="en-GB" sz="1200" b="1" kern="1200" dirty="0">
                          <a:solidFill>
                            <a:srgbClr val="0099CC"/>
                          </a:solidFill>
                          <a:effectLst/>
                          <a:latin typeface="+mn-lt"/>
                          <a:ea typeface="+mn-ea"/>
                          <a:cs typeface="+mn-cs"/>
                        </a:rPr>
                        <a:t>least one finished artwork in a specific art form</a:t>
                      </a:r>
                      <a:endParaRPr lang="en-AU" sz="1200" b="1" kern="1200" dirty="0">
                        <a:solidFill>
                          <a:srgbClr val="0099CC"/>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to </a:t>
                      </a:r>
                      <a:r>
                        <a:rPr lang="en-GB" sz="1200" b="1" kern="1200" dirty="0">
                          <a:solidFill>
                            <a:srgbClr val="0099CC"/>
                          </a:solidFill>
                          <a:effectLst/>
                          <a:latin typeface="+mn-lt"/>
                          <a:ea typeface="+mn-ea"/>
                          <a:cs typeface="+mn-cs"/>
                        </a:rPr>
                        <a:t>progressively document and record art making </a:t>
                      </a:r>
                      <a:r>
                        <a:rPr lang="en-GB" sz="1200" kern="1200" dirty="0">
                          <a:solidFill>
                            <a:schemeClr val="dk1"/>
                          </a:solidFill>
                          <a:effectLst/>
                          <a:latin typeface="+mn-lt"/>
                          <a:ea typeface="+mn-ea"/>
                          <a:cs typeface="+mn-cs"/>
                        </a:rPr>
                        <a:t>and the </a:t>
                      </a:r>
                      <a:r>
                        <a:rPr lang="en-GB" sz="1200" b="1" kern="1200" dirty="0">
                          <a:solidFill>
                            <a:srgbClr val="0099CC"/>
                          </a:solidFill>
                          <a:effectLst/>
                          <a:latin typeface="+mn-lt"/>
                          <a:ea typeface="+mn-ea"/>
                          <a:cs typeface="+mn-cs"/>
                        </a:rPr>
                        <a:t>resolution and refinement of at least one finished artwork in a specific art form</a:t>
                      </a:r>
                      <a:endParaRPr lang="en-AU" sz="1200" b="1" kern="1200" dirty="0">
                        <a:solidFill>
                          <a:srgbClr val="0099CC"/>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to </a:t>
                      </a:r>
                      <a:r>
                        <a:rPr lang="en-GB" sz="1200" b="1" kern="1200" dirty="0">
                          <a:solidFill>
                            <a:srgbClr val="0099CC"/>
                          </a:solidFill>
                          <a:effectLst/>
                          <a:latin typeface="+mn-lt"/>
                          <a:ea typeface="+mn-ea"/>
                          <a:cs typeface="+mn-cs"/>
                        </a:rPr>
                        <a:t>reflect and evaluate how subject matter and ideas are extended from Unit 3 and resolved in at least one finished artwo</a:t>
                      </a:r>
                      <a:r>
                        <a:rPr lang="en-GB" sz="1200" b="1" kern="1200" dirty="0">
                          <a:solidFill>
                            <a:schemeClr val="accent6"/>
                          </a:solidFill>
                          <a:effectLst/>
                          <a:latin typeface="+mn-lt"/>
                          <a:ea typeface="+mn-ea"/>
                          <a:cs typeface="+mn-cs"/>
                        </a:rPr>
                        <a:t>rk</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in a specific art form</a:t>
                      </a:r>
                      <a:endParaRPr lang="en-AU" sz="1200" kern="1200" dirty="0">
                        <a:solidFill>
                          <a:schemeClr val="dk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to </a:t>
                      </a:r>
                      <a:r>
                        <a:rPr lang="en-GB" sz="1200" b="1" kern="1200" dirty="0">
                          <a:solidFill>
                            <a:srgbClr val="0099CC"/>
                          </a:solidFill>
                          <a:effectLst/>
                          <a:latin typeface="+mn-lt"/>
                          <a:ea typeface="+mn-ea"/>
                          <a:cs typeface="+mn-cs"/>
                        </a:rPr>
                        <a:t>reflect on and evaluate the materials, techniques and processes used to make at least one finished artwork in a specific art form</a:t>
                      </a:r>
                      <a:endParaRPr lang="en-AU" sz="1200" b="1" kern="1200" dirty="0">
                        <a:solidFill>
                          <a:srgbClr val="0099CC"/>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b="1" kern="1200" dirty="0">
                          <a:solidFill>
                            <a:srgbClr val="0099CC"/>
                          </a:solidFill>
                          <a:effectLst/>
                          <a:latin typeface="+mn-lt"/>
                          <a:ea typeface="+mn-ea"/>
                          <a:cs typeface="+mn-cs"/>
                        </a:rPr>
                        <a:t>terminology used in the reflection and evaluation of art making </a:t>
                      </a:r>
                      <a:r>
                        <a:rPr lang="en-GB" sz="1200" kern="1200" dirty="0">
                          <a:solidFill>
                            <a:schemeClr val="dk1"/>
                          </a:solidFill>
                          <a:effectLst/>
                          <a:latin typeface="+mn-lt"/>
                          <a:ea typeface="+mn-ea"/>
                          <a:cs typeface="+mn-cs"/>
                        </a:rPr>
                        <a:t>and the </a:t>
                      </a:r>
                      <a:r>
                        <a:rPr lang="en-GB" sz="1200" b="1" kern="1200" dirty="0">
                          <a:solidFill>
                            <a:srgbClr val="0099CC"/>
                          </a:solidFill>
                          <a:effectLst/>
                          <a:latin typeface="+mn-lt"/>
                          <a:ea typeface="+mn-ea"/>
                          <a:cs typeface="+mn-cs"/>
                        </a:rPr>
                        <a:t>refinement and resolution of at least one finished artwork </a:t>
                      </a:r>
                      <a:r>
                        <a:rPr lang="en-GB" sz="1200" kern="1200" dirty="0">
                          <a:solidFill>
                            <a:schemeClr val="dk1"/>
                          </a:solidFill>
                          <a:effectLst/>
                          <a:latin typeface="+mn-lt"/>
                          <a:ea typeface="+mn-ea"/>
                          <a:cs typeface="+mn-cs"/>
                        </a:rPr>
                        <a:t>in a specific art form</a:t>
                      </a:r>
                      <a:endParaRPr lang="en-AU" sz="1200" kern="1200" dirty="0">
                        <a:solidFill>
                          <a:schemeClr val="dk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methods used </a:t>
                      </a:r>
                      <a:r>
                        <a:rPr lang="en-GB" sz="1200" b="1" kern="1200" dirty="0">
                          <a:solidFill>
                            <a:srgbClr val="0099CC"/>
                          </a:solidFill>
                          <a:effectLst/>
                          <a:latin typeface="+mn-lt"/>
                          <a:ea typeface="+mn-ea"/>
                          <a:cs typeface="+mn-cs"/>
                        </a:rPr>
                        <a:t>to conserve and care for the materials used in a specific art form</a:t>
                      </a:r>
                      <a:endParaRPr lang="en-AU" sz="1200" b="1" kern="1200" dirty="0">
                        <a:solidFill>
                          <a:srgbClr val="0099CC"/>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200" kern="1200" dirty="0">
                          <a:solidFill>
                            <a:schemeClr val="dk1"/>
                          </a:solidFill>
                          <a:effectLst/>
                          <a:latin typeface="+mn-lt"/>
                          <a:ea typeface="+mn-ea"/>
                          <a:cs typeface="+mn-cs"/>
                        </a:rPr>
                        <a:t>terminology </a:t>
                      </a:r>
                      <a:r>
                        <a:rPr lang="en-GB" sz="1200" b="1" kern="1200" dirty="0">
                          <a:solidFill>
                            <a:srgbClr val="0099CC"/>
                          </a:solidFill>
                          <a:effectLst/>
                          <a:latin typeface="+mn-lt"/>
                          <a:ea typeface="+mn-ea"/>
                          <a:cs typeface="+mn-cs"/>
                        </a:rPr>
                        <a:t>used to discuss the conservation and care of materials used in a specific art form</a:t>
                      </a:r>
                      <a:endParaRPr lang="en-AU" sz="1200" b="1" kern="1200" dirty="0">
                        <a:solidFill>
                          <a:srgbClr val="0099CC"/>
                        </a:solidFill>
                        <a:effectLst/>
                        <a:latin typeface="+mn-lt"/>
                        <a:ea typeface="+mn-ea"/>
                        <a:cs typeface="+mn-cs"/>
                      </a:endParaRPr>
                    </a:p>
                  </a:txBody>
                  <a:tcPr/>
                </a:tc>
                <a:extLst>
                  <a:ext uri="{0D108BD9-81ED-4DB2-BD59-A6C34878D82A}">
                    <a16:rowId xmlns:a16="http://schemas.microsoft.com/office/drawing/2014/main" val="1577447254"/>
                  </a:ext>
                </a:extLst>
              </a:tr>
            </a:tbl>
          </a:graphicData>
        </a:graphic>
      </p:graphicFrame>
      <p:sp>
        <p:nvSpPr>
          <p:cNvPr id="3" name="TextBox 2">
            <a:extLst>
              <a:ext uri="{FF2B5EF4-FFF2-40B4-BE49-F238E27FC236}">
                <a16:creationId xmlns:a16="http://schemas.microsoft.com/office/drawing/2014/main" id="{FE6DE0FD-0138-4184-96A4-612E61A323C6}"/>
              </a:ext>
            </a:extLst>
          </p:cNvPr>
          <p:cNvSpPr txBox="1"/>
          <p:nvPr/>
        </p:nvSpPr>
        <p:spPr>
          <a:xfrm>
            <a:off x="683568" y="195486"/>
            <a:ext cx="5328592" cy="369332"/>
          </a:xfrm>
          <a:prstGeom prst="rect">
            <a:avLst/>
          </a:prstGeom>
          <a:noFill/>
        </p:spPr>
        <p:txBody>
          <a:bodyPr wrap="square" rtlCol="0">
            <a:spAutoFit/>
          </a:bodyPr>
          <a:lstStyle/>
          <a:p>
            <a:r>
              <a:rPr lang="en-AU" sz="1800" b="1" dirty="0">
                <a:solidFill>
                  <a:schemeClr val="accent6"/>
                </a:solidFill>
                <a:latin typeface="+mn-lt"/>
              </a:rPr>
              <a:t>Art Making and Exhibiting Unit 4</a:t>
            </a:r>
          </a:p>
        </p:txBody>
      </p:sp>
    </p:spTree>
    <p:extLst>
      <p:ext uri="{BB962C8B-B14F-4D97-AF65-F5344CB8AC3E}">
        <p14:creationId xmlns:p14="http://schemas.microsoft.com/office/powerpoint/2010/main" val="16347206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35EB18-443E-4B31-8264-0E497524C780}"/>
              </a:ext>
            </a:extLst>
          </p:cNvPr>
          <p:cNvGraphicFramePr>
            <a:graphicFrameLocks/>
          </p:cNvGraphicFramePr>
          <p:nvPr>
            <p:extLst>
              <p:ext uri="{D42A27DB-BD31-4B8C-83A1-F6EECF244321}">
                <p14:modId xmlns:p14="http://schemas.microsoft.com/office/powerpoint/2010/main" val="1167473245"/>
              </p:ext>
            </p:extLst>
          </p:nvPr>
        </p:nvGraphicFramePr>
        <p:xfrm>
          <a:off x="134404" y="392069"/>
          <a:ext cx="8875191" cy="4178117"/>
        </p:xfrm>
        <a:graphic>
          <a:graphicData uri="http://schemas.openxmlformats.org/drawingml/2006/table">
            <a:tbl>
              <a:tblPr firstRow="1" bandRow="1">
                <a:tableStyleId>{21E4AEA4-8DFA-4A89-87EB-49C32662AFE0}</a:tableStyleId>
              </a:tblPr>
              <a:tblGrid>
                <a:gridCol w="2164000">
                  <a:extLst>
                    <a:ext uri="{9D8B030D-6E8A-4147-A177-3AD203B41FA5}">
                      <a16:colId xmlns:a16="http://schemas.microsoft.com/office/drawing/2014/main" val="2422161473"/>
                    </a:ext>
                  </a:extLst>
                </a:gridCol>
                <a:gridCol w="6711191">
                  <a:extLst>
                    <a:ext uri="{9D8B030D-6E8A-4147-A177-3AD203B41FA5}">
                      <a16:colId xmlns:a16="http://schemas.microsoft.com/office/drawing/2014/main" val="2017662329"/>
                    </a:ext>
                  </a:extLst>
                </a:gridCol>
              </a:tblGrid>
              <a:tr h="338823">
                <a:tc gridSpan="2">
                  <a:txBody>
                    <a:bodyPr/>
                    <a:lstStyle/>
                    <a:p>
                      <a:r>
                        <a:rPr lang="en-AU" dirty="0"/>
                        <a:t>Area of Study 1: Consolidate – refine and resolve</a:t>
                      </a:r>
                    </a:p>
                  </a:txBody>
                  <a:tcPr/>
                </a:tc>
                <a:tc hMerge="1">
                  <a:txBody>
                    <a:bodyPr/>
                    <a:lstStyle/>
                    <a:p>
                      <a:r>
                        <a:rPr lang="en-AU" dirty="0"/>
                        <a:t>Unit 1</a:t>
                      </a:r>
                      <a:r>
                        <a:rPr lang="en-GB" sz="1800" b="1" kern="1200" dirty="0">
                          <a:solidFill>
                            <a:schemeClr val="lt1"/>
                          </a:solidFill>
                          <a:effectLst/>
                          <a:latin typeface="+mn-lt"/>
                          <a:ea typeface="+mn-ea"/>
                          <a:cs typeface="+mn-cs"/>
                        </a:rPr>
                        <a:t>:</a:t>
                      </a:r>
                      <a:endParaRPr lang="en-AU"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84720532"/>
                  </a:ext>
                </a:extLst>
              </a:tr>
              <a:tr h="616270">
                <a:tc>
                  <a:txBody>
                    <a:bodyPr/>
                    <a:lstStyle/>
                    <a:p>
                      <a:r>
                        <a:rPr lang="en-AU" b="1" dirty="0"/>
                        <a:t>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dk1"/>
                          </a:solidFill>
                          <a:effectLst/>
                          <a:latin typeface="+mn-lt"/>
                          <a:ea typeface="+mn-ea"/>
                          <a:cs typeface="+mn-cs"/>
                        </a:rPr>
                        <a:t>On completion of this unit the student should be able to refine and resolve at least one finished artwork in a specific art form and document the materials, techniques and processes used in art making.</a:t>
                      </a:r>
                    </a:p>
                  </a:txBody>
                  <a:tcPr/>
                </a:tc>
                <a:extLst>
                  <a:ext uri="{0D108BD9-81ED-4DB2-BD59-A6C34878D82A}">
                    <a16:rowId xmlns:a16="http://schemas.microsoft.com/office/drawing/2014/main" val="1792639436"/>
                  </a:ext>
                </a:extLst>
              </a:tr>
              <a:tr h="3172277">
                <a:tc>
                  <a:txBody>
                    <a:bodyPr/>
                    <a:lstStyle/>
                    <a:p>
                      <a:r>
                        <a:rPr lang="en-US" b="1" dirty="0"/>
                        <a:t>Key skills</a:t>
                      </a:r>
                      <a:endParaRPr lang="en-AU" b="1" dirty="0"/>
                    </a:p>
                  </a:txBody>
                  <a:tcPr/>
                </a:tc>
                <a:tc>
                  <a:txBody>
                    <a:bodyPr/>
                    <a:lstStyle/>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extend and resolve ideas explored in Unit 3</a:t>
                      </a:r>
                      <a:r>
                        <a:rPr lang="en-GB" sz="1100" kern="1200" dirty="0">
                          <a:solidFill>
                            <a:schemeClr val="dk1"/>
                          </a:solidFill>
                          <a:effectLst/>
                          <a:latin typeface="+mn-lt"/>
                          <a:ea typeface="+mn-ea"/>
                          <a:cs typeface="+mn-cs"/>
                        </a:rPr>
                        <a:t> in at least one finished artwork </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refine and resolve visual language </a:t>
                      </a:r>
                      <a:r>
                        <a:rPr lang="en-GB" sz="1100" kern="1200" dirty="0">
                          <a:solidFill>
                            <a:schemeClr val="dk1"/>
                          </a:solidFill>
                          <a:effectLst/>
                          <a:latin typeface="+mn-lt"/>
                          <a:ea typeface="+mn-ea"/>
                          <a:cs typeface="+mn-cs"/>
                        </a:rPr>
                        <a:t>in at least one finished artwork </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refine the use of materials, techniques and processes </a:t>
                      </a:r>
                      <a:r>
                        <a:rPr lang="en-GB" sz="1100" kern="1200" dirty="0">
                          <a:solidFill>
                            <a:schemeClr val="dk1"/>
                          </a:solidFill>
                          <a:effectLst/>
                          <a:latin typeface="+mn-lt"/>
                          <a:ea typeface="+mn-ea"/>
                          <a:cs typeface="+mn-cs"/>
                        </a:rPr>
                        <a:t>explored in Unit 3 to make at least one finished artwork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progressively document and record art making </a:t>
                      </a:r>
                      <a:r>
                        <a:rPr lang="en-GB" sz="1100" kern="1200" dirty="0">
                          <a:solidFill>
                            <a:schemeClr val="dk1"/>
                          </a:solidFill>
                          <a:effectLst/>
                          <a:latin typeface="+mn-lt"/>
                          <a:ea typeface="+mn-ea"/>
                          <a:cs typeface="+mn-cs"/>
                        </a:rPr>
                        <a:t>and </a:t>
                      </a:r>
                      <a:r>
                        <a:rPr lang="en-GB" sz="1100" b="1" kern="1200" dirty="0">
                          <a:solidFill>
                            <a:srgbClr val="0099CC"/>
                          </a:solidFill>
                          <a:effectLst/>
                          <a:latin typeface="+mn-lt"/>
                          <a:ea typeface="+mn-ea"/>
                          <a:cs typeface="+mn-cs"/>
                        </a:rPr>
                        <a:t>the resolution and refinement of at least one finished artwork </a:t>
                      </a:r>
                      <a:r>
                        <a:rPr lang="en-GB" sz="1100" kern="1200" dirty="0">
                          <a:solidFill>
                            <a:schemeClr val="dk1"/>
                          </a:solidFill>
                          <a:effectLst/>
                          <a:latin typeface="+mn-lt"/>
                          <a:ea typeface="+mn-ea"/>
                          <a:cs typeface="+mn-cs"/>
                        </a:rPr>
                        <a:t>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reflect on and evaluate the expansion and resolution of ideas </a:t>
                      </a:r>
                      <a:r>
                        <a:rPr lang="en-GB" sz="1100" kern="1200" dirty="0">
                          <a:solidFill>
                            <a:schemeClr val="dk1"/>
                          </a:solidFill>
                          <a:effectLst/>
                          <a:latin typeface="+mn-lt"/>
                          <a:ea typeface="+mn-ea"/>
                          <a:cs typeface="+mn-cs"/>
                        </a:rPr>
                        <a:t>from Unit 3 in at least one finished artwork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reflect on and evaluate the resolution of visual language</a:t>
                      </a:r>
                      <a:r>
                        <a:rPr lang="en-GB" sz="1100" kern="1200" dirty="0">
                          <a:solidFill>
                            <a:schemeClr val="dk1"/>
                          </a:solidFill>
                          <a:effectLst/>
                          <a:latin typeface="+mn-lt"/>
                          <a:ea typeface="+mn-ea"/>
                          <a:cs typeface="+mn-cs"/>
                        </a:rPr>
                        <a:t> used to communicate subject matter and ideas in at least one finished artwork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reflect on and evaluate the use of materials, techniques and processes </a:t>
                      </a:r>
                      <a:r>
                        <a:rPr lang="en-GB" sz="1100" kern="1200" dirty="0">
                          <a:solidFill>
                            <a:schemeClr val="dk1"/>
                          </a:solidFill>
                          <a:effectLst/>
                          <a:latin typeface="+mn-lt"/>
                          <a:ea typeface="+mn-ea"/>
                          <a:cs typeface="+mn-cs"/>
                        </a:rPr>
                        <a:t>to make at least one finished artwork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apply terminology in the reflection and evaluation of art making </a:t>
                      </a:r>
                      <a:r>
                        <a:rPr lang="en-GB" sz="1100" kern="1200" dirty="0">
                          <a:solidFill>
                            <a:schemeClr val="dk1"/>
                          </a:solidFill>
                          <a:effectLst/>
                          <a:latin typeface="+mn-lt"/>
                          <a:ea typeface="+mn-ea"/>
                          <a:cs typeface="+mn-cs"/>
                        </a:rPr>
                        <a:t>and the refinement and resolution of at least one finished artwork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identify and discuss</a:t>
                      </a:r>
                      <a:r>
                        <a:rPr lang="en-GB" sz="1100" kern="1200" dirty="0">
                          <a:solidFill>
                            <a:schemeClr val="dk1"/>
                          </a:solidFill>
                          <a:effectLst/>
                          <a:latin typeface="+mn-lt"/>
                          <a:ea typeface="+mn-ea"/>
                          <a:cs typeface="+mn-cs"/>
                        </a:rPr>
                        <a:t> the methods used to conserve and care for materials used in a specific art form</a:t>
                      </a:r>
                      <a:endParaRPr lang="en-AU" sz="11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100" b="1" kern="1200" dirty="0">
                          <a:solidFill>
                            <a:srgbClr val="0099CC"/>
                          </a:solidFill>
                          <a:effectLst/>
                          <a:latin typeface="+mn-lt"/>
                          <a:ea typeface="+mn-ea"/>
                          <a:cs typeface="+mn-cs"/>
                        </a:rPr>
                        <a:t>apply terminology in the discussion </a:t>
                      </a:r>
                      <a:r>
                        <a:rPr lang="en-GB" sz="1100" kern="1200" dirty="0">
                          <a:solidFill>
                            <a:schemeClr val="dk1"/>
                          </a:solidFill>
                          <a:effectLst/>
                          <a:latin typeface="+mn-lt"/>
                          <a:ea typeface="+mn-ea"/>
                          <a:cs typeface="+mn-cs"/>
                        </a:rPr>
                        <a:t>of the conservation and care of materials used in a specific art form</a:t>
                      </a:r>
                      <a:endParaRPr lang="en-AU" sz="1100" kern="1200" dirty="0">
                        <a:solidFill>
                          <a:schemeClr val="dk1"/>
                        </a:solidFill>
                        <a:effectLst/>
                        <a:latin typeface="+mn-lt"/>
                        <a:ea typeface="+mn-ea"/>
                        <a:cs typeface="+mn-cs"/>
                      </a:endParaRPr>
                    </a:p>
                  </a:txBody>
                  <a:tcPr/>
                </a:tc>
                <a:extLst>
                  <a:ext uri="{0D108BD9-81ED-4DB2-BD59-A6C34878D82A}">
                    <a16:rowId xmlns:a16="http://schemas.microsoft.com/office/drawing/2014/main" val="1577447254"/>
                  </a:ext>
                </a:extLst>
              </a:tr>
            </a:tbl>
          </a:graphicData>
        </a:graphic>
      </p:graphicFrame>
      <p:sp>
        <p:nvSpPr>
          <p:cNvPr id="3" name="TextBox 2">
            <a:extLst>
              <a:ext uri="{FF2B5EF4-FFF2-40B4-BE49-F238E27FC236}">
                <a16:creationId xmlns:a16="http://schemas.microsoft.com/office/drawing/2014/main" id="{78915A28-47C4-425A-ACD8-2E96E156A914}"/>
              </a:ext>
            </a:extLst>
          </p:cNvPr>
          <p:cNvSpPr txBox="1"/>
          <p:nvPr/>
        </p:nvSpPr>
        <p:spPr>
          <a:xfrm>
            <a:off x="683568" y="31233"/>
            <a:ext cx="5328592" cy="369332"/>
          </a:xfrm>
          <a:prstGeom prst="rect">
            <a:avLst/>
          </a:prstGeom>
          <a:noFill/>
        </p:spPr>
        <p:txBody>
          <a:bodyPr wrap="square" rtlCol="0">
            <a:spAutoFit/>
          </a:bodyPr>
          <a:lstStyle/>
          <a:p>
            <a:r>
              <a:rPr lang="en-AU" sz="1800" b="1" dirty="0">
                <a:solidFill>
                  <a:schemeClr val="accent6"/>
                </a:solidFill>
                <a:latin typeface="+mn-lt"/>
              </a:rPr>
              <a:t>Art Making and Exhibiting Unit 4</a:t>
            </a:r>
          </a:p>
        </p:txBody>
      </p:sp>
    </p:spTree>
    <p:extLst>
      <p:ext uri="{BB962C8B-B14F-4D97-AF65-F5344CB8AC3E}">
        <p14:creationId xmlns:p14="http://schemas.microsoft.com/office/powerpoint/2010/main" val="9016718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dirty="0"/>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The </a:t>
            </a:r>
            <a:r>
              <a:rPr lang="en-AU" sz="2000" dirty="0">
                <a:solidFill>
                  <a:srgbClr val="000000"/>
                </a:solidFill>
                <a:effectLst/>
                <a:latin typeface="Arial" panose="020B0604020202020204" pitchFamily="34" charset="0"/>
                <a:ea typeface="Arial" panose="020B0604020202020204" pitchFamily="34" charset="0"/>
              </a:rPr>
              <a:t>Victorian Curriculum and Assessment Authority </a:t>
            </a:r>
            <a:r>
              <a:rPr lang="en-US" sz="2000" dirty="0">
                <a:solidFill>
                  <a:srgbClr val="000000"/>
                </a:solidFill>
                <a:effectLst/>
                <a:latin typeface="Arial" panose="020B0604020202020204" pitchFamily="34" charset="0"/>
                <a:ea typeface="Arial" panose="020B0604020202020204" pitchFamily="34" charset="0"/>
              </a:rPr>
              <a:t>proudly acknowledges and pays respect to Victoria’s Aboriginal and Torres Strait Islander communities and their rich and enduring cultures.</a:t>
            </a:r>
            <a:endParaRPr lang="en-AU" sz="2000" dirty="0">
              <a:solidFill>
                <a:srgbClr val="000000"/>
              </a:solidFill>
              <a:effectLst/>
              <a:latin typeface="Arial" panose="020B0604020202020204" pitchFamily="34" charset="0"/>
              <a:ea typeface="Arial" panose="020B0604020202020204" pitchFamily="34" charset="0"/>
            </a:endParaRPr>
          </a:p>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rgbClr val="000000"/>
                </a:solidFill>
                <a:effectLst/>
                <a:latin typeface="Arial" panose="020B0604020202020204" pitchFamily="34" charset="0"/>
                <a:ea typeface="Arial" panose="020B0604020202020204" pitchFamily="34" charset="0"/>
              </a:rPr>
              <a:t>recognise</a:t>
            </a:r>
            <a:r>
              <a:rPr lang="en-US" sz="2000" dirty="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783046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3232709347"/>
              </p:ext>
            </p:extLst>
          </p:nvPr>
        </p:nvGraphicFramePr>
        <p:xfrm>
          <a:off x="575556" y="1059582"/>
          <a:ext cx="7992888" cy="2701892"/>
        </p:xfrm>
        <a:graphic>
          <a:graphicData uri="http://schemas.openxmlformats.org/drawingml/2006/table">
            <a:tbl>
              <a:tblPr firstRow="1" bandRow="1">
                <a:tableStyleId>{21E4AEA4-8DFA-4A89-87EB-49C32662AFE0}</a:tableStyleId>
              </a:tblPr>
              <a:tblGrid>
                <a:gridCol w="1618618">
                  <a:extLst>
                    <a:ext uri="{9D8B030D-6E8A-4147-A177-3AD203B41FA5}">
                      <a16:colId xmlns:a16="http://schemas.microsoft.com/office/drawing/2014/main" val="2422161473"/>
                    </a:ext>
                  </a:extLst>
                </a:gridCol>
                <a:gridCol w="6374270">
                  <a:extLst>
                    <a:ext uri="{9D8B030D-6E8A-4147-A177-3AD203B41FA5}">
                      <a16:colId xmlns:a16="http://schemas.microsoft.com/office/drawing/2014/main" val="2017662329"/>
                    </a:ext>
                  </a:extLst>
                </a:gridCol>
              </a:tblGrid>
              <a:tr h="5944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Unit 4 Area of Study 1: Consolidate – refine and resolve</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2107420">
                <a:tc>
                  <a:txBody>
                    <a:bodyPr/>
                    <a:lstStyle/>
                    <a:p>
                      <a:r>
                        <a:rPr lang="en-AU" b="1" dirty="0"/>
                        <a:t>Learning 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i="1" kern="1200" dirty="0">
                          <a:solidFill>
                            <a:schemeClr val="dk1"/>
                          </a:solidFill>
                          <a:effectLst/>
                          <a:latin typeface="+mn-lt"/>
                          <a:ea typeface="+mn-ea"/>
                          <a:cs typeface="+mn-cs"/>
                        </a:rPr>
                        <a:t>How do artists refine and resolve artworks?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What ideas from Unit 3 will I expand upon in Unit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demonstrate the connections between artworks in Unit 3 and the finished artwork in Unit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refine materials and techniques in a selected art 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resolve subject matter and visual language in my finished artwork?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reflect on my art making in the visual journal?</a:t>
                      </a:r>
                    </a:p>
                  </a:txBody>
                  <a:tcPr/>
                </a:tc>
                <a:extLst>
                  <a:ext uri="{0D108BD9-81ED-4DB2-BD59-A6C34878D82A}">
                    <a16:rowId xmlns:a16="http://schemas.microsoft.com/office/drawing/2014/main" val="3428961597"/>
                  </a:ext>
                </a:extLst>
              </a:tr>
            </a:tbl>
          </a:graphicData>
        </a:graphic>
      </p:graphicFrame>
      <p:sp>
        <p:nvSpPr>
          <p:cNvPr id="3" name="TextBox 2">
            <a:extLst>
              <a:ext uri="{FF2B5EF4-FFF2-40B4-BE49-F238E27FC236}">
                <a16:creationId xmlns:a16="http://schemas.microsoft.com/office/drawing/2014/main" id="{D2D7C3BC-89D4-56FA-A60E-D2563CB48895}"/>
              </a:ext>
            </a:extLst>
          </p:cNvPr>
          <p:cNvSpPr txBox="1"/>
          <p:nvPr/>
        </p:nvSpPr>
        <p:spPr>
          <a:xfrm>
            <a:off x="1475656" y="228585"/>
            <a:ext cx="5688632" cy="461665"/>
          </a:xfrm>
          <a:prstGeom prst="rect">
            <a:avLst/>
          </a:prstGeom>
          <a:noFill/>
        </p:spPr>
        <p:txBody>
          <a:bodyPr wrap="square">
            <a:spAutoFit/>
          </a:bodyPr>
          <a:lstStyle/>
          <a:p>
            <a:r>
              <a:rPr lang="en-AU" sz="2400" b="1" dirty="0">
                <a:solidFill>
                  <a:schemeClr val="accent6"/>
                </a:solidFill>
                <a:latin typeface="+mn-lt"/>
              </a:rPr>
              <a:t>VCE Art Making and Exhibiting Unit 4</a:t>
            </a:r>
          </a:p>
        </p:txBody>
      </p:sp>
    </p:spTree>
    <p:extLst>
      <p:ext uri="{BB962C8B-B14F-4D97-AF65-F5344CB8AC3E}">
        <p14:creationId xmlns:p14="http://schemas.microsoft.com/office/powerpoint/2010/main" val="8619116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36DA-442E-43AC-9504-15C622AF6C5D}"/>
              </a:ext>
            </a:extLst>
          </p:cNvPr>
          <p:cNvSpPr>
            <a:spLocks noGrp="1"/>
          </p:cNvSpPr>
          <p:nvPr>
            <p:ph type="title"/>
          </p:nvPr>
        </p:nvSpPr>
        <p:spPr/>
        <p:txBody>
          <a:bodyPr/>
          <a:lstStyle/>
          <a:p>
            <a:r>
              <a:rPr lang="en-AU" dirty="0"/>
              <a:t>Student sample – Idea expansion</a:t>
            </a:r>
          </a:p>
        </p:txBody>
      </p:sp>
      <p:pic>
        <p:nvPicPr>
          <p:cNvPr id="4" name="Content Placeholder 3">
            <a:extLst>
              <a:ext uri="{FF2B5EF4-FFF2-40B4-BE49-F238E27FC236}">
                <a16:creationId xmlns:a16="http://schemas.microsoft.com/office/drawing/2014/main" id="{D7CD1545-C03C-1C07-9C1D-6505D9A68B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2650" t="26846" b="27116"/>
          <a:stretch/>
        </p:blipFill>
        <p:spPr>
          <a:xfrm>
            <a:off x="383991" y="1268760"/>
            <a:ext cx="4153156" cy="2952328"/>
          </a:xfrm>
          <a:prstGeom prst="rect">
            <a:avLst/>
          </a:prstGeom>
          <a:ln>
            <a:solidFill>
              <a:schemeClr val="tx1"/>
            </a:solidFill>
          </a:ln>
        </p:spPr>
      </p:pic>
      <p:pic>
        <p:nvPicPr>
          <p:cNvPr id="5" name="Picture 4">
            <a:extLst>
              <a:ext uri="{FF2B5EF4-FFF2-40B4-BE49-F238E27FC236}">
                <a16:creationId xmlns:a16="http://schemas.microsoft.com/office/drawing/2014/main" id="{2F456454-4D6F-9BE0-991B-F3530E4C2E48}"/>
              </a:ext>
            </a:extLst>
          </p:cNvPr>
          <p:cNvPicPr>
            <a:picLocks noChangeAspect="1"/>
          </p:cNvPicPr>
          <p:nvPr/>
        </p:nvPicPr>
        <p:blipFill rotWithShape="1">
          <a:blip r:embed="rId4">
            <a:extLst>
              <a:ext uri="{28A0092B-C50C-407E-A947-70E740481C1C}">
                <a14:useLocalDpi xmlns:a14="http://schemas.microsoft.com/office/drawing/2010/main" val="0"/>
              </a:ext>
            </a:extLst>
          </a:blip>
          <a:srcRect t="6902" r="5523" b="7960"/>
          <a:stretch/>
        </p:blipFill>
        <p:spPr bwMode="auto">
          <a:xfrm>
            <a:off x="5148064" y="1268760"/>
            <a:ext cx="3289137" cy="2777119"/>
          </a:xfrm>
          <a:prstGeom prst="rect">
            <a:avLst/>
          </a:prstGeom>
          <a:ln>
            <a:solidFill>
              <a:schemeClr val="tx1"/>
            </a:solidFill>
          </a:ln>
          <a:extLst>
            <a:ext uri="{53640926-AAD7-44D8-BBD7-CCE9431645EC}">
              <a14:shadowObscured xmlns:a14="http://schemas.microsoft.com/office/drawing/2010/main"/>
            </a:ext>
          </a:extLst>
        </p:spPr>
      </p:pic>
      <p:sp>
        <p:nvSpPr>
          <p:cNvPr id="3" name="Text Box 2">
            <a:extLst>
              <a:ext uri="{FF2B5EF4-FFF2-40B4-BE49-F238E27FC236}">
                <a16:creationId xmlns:a16="http://schemas.microsoft.com/office/drawing/2014/main" id="{6788C9B8-0443-9BBC-2932-4E50DFE6CA03}"/>
              </a:ext>
            </a:extLst>
          </p:cNvPr>
          <p:cNvSpPr txBox="1">
            <a:spLocks noChangeArrowheads="1"/>
          </p:cNvSpPr>
          <p:nvPr/>
        </p:nvSpPr>
        <p:spPr bwMode="auto">
          <a:xfrm>
            <a:off x="7740352" y="4216643"/>
            <a:ext cx="1008112" cy="2871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Owen Mueller</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184124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623D-579D-D026-62DA-313D9139CAD2}"/>
              </a:ext>
            </a:extLst>
          </p:cNvPr>
          <p:cNvSpPr>
            <a:spLocks noGrp="1"/>
          </p:cNvSpPr>
          <p:nvPr>
            <p:ph type="title"/>
          </p:nvPr>
        </p:nvSpPr>
        <p:spPr>
          <a:xfrm>
            <a:off x="215516" y="195486"/>
            <a:ext cx="8712968" cy="857250"/>
          </a:xfrm>
        </p:spPr>
        <p:txBody>
          <a:bodyPr/>
          <a:lstStyle/>
          <a:p>
            <a:r>
              <a:rPr lang="en-AU" dirty="0"/>
              <a:t>Student sample</a:t>
            </a:r>
            <a:br>
              <a:rPr lang="en-AU" dirty="0"/>
            </a:br>
            <a:r>
              <a:rPr lang="en-AU" sz="3200" dirty="0"/>
              <a:t>Exploration of materials</a:t>
            </a:r>
          </a:p>
        </p:txBody>
      </p:sp>
      <p:pic>
        <p:nvPicPr>
          <p:cNvPr id="4" name="Picture 3">
            <a:extLst>
              <a:ext uri="{FF2B5EF4-FFF2-40B4-BE49-F238E27FC236}">
                <a16:creationId xmlns:a16="http://schemas.microsoft.com/office/drawing/2014/main" id="{9A7421ED-58AB-F514-B10F-E8B99646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275606"/>
            <a:ext cx="2240146" cy="2848525"/>
          </a:xfrm>
          <a:prstGeom prst="rect">
            <a:avLst/>
          </a:prstGeom>
          <a:ln>
            <a:solidFill>
              <a:schemeClr val="tx1"/>
            </a:solidFill>
          </a:ln>
        </p:spPr>
      </p:pic>
      <p:pic>
        <p:nvPicPr>
          <p:cNvPr id="5" name="Picture 4">
            <a:extLst>
              <a:ext uri="{FF2B5EF4-FFF2-40B4-BE49-F238E27FC236}">
                <a16:creationId xmlns:a16="http://schemas.microsoft.com/office/drawing/2014/main" id="{C5CC4ACC-7A24-FA08-AE36-CA2D93F48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1280148"/>
            <a:ext cx="2121381" cy="2896570"/>
          </a:xfrm>
          <a:prstGeom prst="rect">
            <a:avLst/>
          </a:prstGeom>
          <a:ln>
            <a:solidFill>
              <a:schemeClr val="tx1"/>
            </a:solidFill>
          </a:ln>
        </p:spPr>
      </p:pic>
      <p:pic>
        <p:nvPicPr>
          <p:cNvPr id="6" name="Picture 5">
            <a:extLst>
              <a:ext uri="{FF2B5EF4-FFF2-40B4-BE49-F238E27FC236}">
                <a16:creationId xmlns:a16="http://schemas.microsoft.com/office/drawing/2014/main" id="{14E1FC41-CA80-EAB4-019F-EA57184B8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275606"/>
            <a:ext cx="2019319" cy="2896570"/>
          </a:xfrm>
          <a:prstGeom prst="rect">
            <a:avLst/>
          </a:prstGeom>
          <a:ln>
            <a:solidFill>
              <a:schemeClr val="tx1"/>
            </a:solidFill>
          </a:ln>
        </p:spPr>
      </p:pic>
      <p:sp>
        <p:nvSpPr>
          <p:cNvPr id="3" name="Text Box 2">
            <a:extLst>
              <a:ext uri="{FF2B5EF4-FFF2-40B4-BE49-F238E27FC236}">
                <a16:creationId xmlns:a16="http://schemas.microsoft.com/office/drawing/2014/main" id="{376F2A81-9CAE-39D8-363E-0D41B5A38673}"/>
              </a:ext>
            </a:extLst>
          </p:cNvPr>
          <p:cNvSpPr txBox="1">
            <a:spLocks noChangeArrowheads="1"/>
          </p:cNvSpPr>
          <p:nvPr/>
        </p:nvSpPr>
        <p:spPr bwMode="auto">
          <a:xfrm>
            <a:off x="7740352" y="4216643"/>
            <a:ext cx="1008112" cy="2871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Owen Mueller</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600639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33EC-5041-2F9E-F3ED-4C0862B3F5B8}"/>
              </a:ext>
            </a:extLst>
          </p:cNvPr>
          <p:cNvSpPr>
            <a:spLocks noGrp="1"/>
          </p:cNvSpPr>
          <p:nvPr>
            <p:ph type="title"/>
          </p:nvPr>
        </p:nvSpPr>
        <p:spPr>
          <a:xfrm>
            <a:off x="250664" y="258172"/>
            <a:ext cx="8712968" cy="857250"/>
          </a:xfrm>
        </p:spPr>
        <p:txBody>
          <a:bodyPr/>
          <a:lstStyle/>
          <a:p>
            <a:r>
              <a:rPr lang="en-AU" sz="2000" dirty="0"/>
              <a:t>Administration information: Unit 4 Outcome 2</a:t>
            </a:r>
            <a:br>
              <a:rPr lang="en-AU" sz="2000" dirty="0"/>
            </a:br>
            <a:r>
              <a:rPr lang="en-AU" sz="3200" dirty="0"/>
              <a:t>Scope and Nature of task</a:t>
            </a:r>
          </a:p>
        </p:txBody>
      </p:sp>
      <p:sp>
        <p:nvSpPr>
          <p:cNvPr id="8" name="TextBox 7">
            <a:extLst>
              <a:ext uri="{FF2B5EF4-FFF2-40B4-BE49-F238E27FC236}">
                <a16:creationId xmlns:a16="http://schemas.microsoft.com/office/drawing/2014/main" id="{E75A3EB4-1442-585F-57C7-E6E38845B885}"/>
              </a:ext>
            </a:extLst>
          </p:cNvPr>
          <p:cNvSpPr txBox="1"/>
          <p:nvPr/>
        </p:nvSpPr>
        <p:spPr>
          <a:xfrm>
            <a:off x="5364088" y="1566003"/>
            <a:ext cx="1872208" cy="646331"/>
          </a:xfrm>
          <a:prstGeom prst="rect">
            <a:avLst/>
          </a:prstGeom>
          <a:solidFill>
            <a:schemeClr val="accent6">
              <a:lumMod val="20000"/>
              <a:lumOff val="80000"/>
            </a:schemeClr>
          </a:solidFill>
        </p:spPr>
        <p:txBody>
          <a:bodyPr wrap="square" rtlCol="0">
            <a:spAutoFit/>
          </a:bodyPr>
          <a:lstStyle/>
          <a:p>
            <a:r>
              <a:rPr lang="en-AU" sz="1800" dirty="0">
                <a:latin typeface="+mn-lt"/>
              </a:rPr>
              <a:t>Describes the task</a:t>
            </a:r>
            <a:endParaRPr lang="en-AU" sz="1400" dirty="0">
              <a:solidFill>
                <a:srgbClr val="FF0000"/>
              </a:solidFill>
              <a:latin typeface="+mn-lt"/>
            </a:endParaRPr>
          </a:p>
        </p:txBody>
      </p:sp>
      <p:sp>
        <p:nvSpPr>
          <p:cNvPr id="9" name="TextBox 8">
            <a:extLst>
              <a:ext uri="{FF2B5EF4-FFF2-40B4-BE49-F238E27FC236}">
                <a16:creationId xmlns:a16="http://schemas.microsoft.com/office/drawing/2014/main" id="{99B09519-C159-9AD5-A51E-55B4C87DE48B}"/>
              </a:ext>
            </a:extLst>
          </p:cNvPr>
          <p:cNvSpPr txBox="1"/>
          <p:nvPr/>
        </p:nvSpPr>
        <p:spPr>
          <a:xfrm>
            <a:off x="6876256" y="2787774"/>
            <a:ext cx="2016224" cy="1323439"/>
          </a:xfrm>
          <a:prstGeom prst="rect">
            <a:avLst/>
          </a:prstGeom>
          <a:solidFill>
            <a:schemeClr val="accent6">
              <a:lumMod val="20000"/>
              <a:lumOff val="80000"/>
            </a:schemeClr>
          </a:solidFill>
        </p:spPr>
        <p:txBody>
          <a:bodyPr wrap="square" rtlCol="0">
            <a:spAutoFit/>
          </a:bodyPr>
          <a:lstStyle/>
          <a:p>
            <a:r>
              <a:rPr lang="en-AU" sz="2000" dirty="0">
                <a:latin typeface="+mn-lt"/>
              </a:rPr>
              <a:t>Describes the scope of assessment for the task</a:t>
            </a:r>
          </a:p>
        </p:txBody>
      </p:sp>
      <p:pic>
        <p:nvPicPr>
          <p:cNvPr id="5" name="Picture 4">
            <a:extLst>
              <a:ext uri="{FF2B5EF4-FFF2-40B4-BE49-F238E27FC236}">
                <a16:creationId xmlns:a16="http://schemas.microsoft.com/office/drawing/2014/main" id="{41287CE3-F7BE-2514-C57A-F6FE1B601703}"/>
              </a:ext>
            </a:extLst>
          </p:cNvPr>
          <p:cNvPicPr>
            <a:picLocks noChangeAspect="1"/>
          </p:cNvPicPr>
          <p:nvPr/>
        </p:nvPicPr>
        <p:blipFill>
          <a:blip r:embed="rId2"/>
          <a:stretch>
            <a:fillRect/>
          </a:stretch>
        </p:blipFill>
        <p:spPr>
          <a:xfrm>
            <a:off x="218856" y="1306213"/>
            <a:ext cx="4839375" cy="1095528"/>
          </a:xfrm>
          <a:prstGeom prst="rect">
            <a:avLst/>
          </a:prstGeom>
          <a:ln>
            <a:solidFill>
              <a:schemeClr val="tx1"/>
            </a:solidFill>
          </a:ln>
        </p:spPr>
      </p:pic>
      <p:pic>
        <p:nvPicPr>
          <p:cNvPr id="10" name="Picture 9">
            <a:extLst>
              <a:ext uri="{FF2B5EF4-FFF2-40B4-BE49-F238E27FC236}">
                <a16:creationId xmlns:a16="http://schemas.microsoft.com/office/drawing/2014/main" id="{2BD579D5-E54F-9C46-5B0E-F86B82714FC8}"/>
              </a:ext>
            </a:extLst>
          </p:cNvPr>
          <p:cNvPicPr>
            <a:picLocks noChangeAspect="1"/>
          </p:cNvPicPr>
          <p:nvPr/>
        </p:nvPicPr>
        <p:blipFill>
          <a:blip r:embed="rId3"/>
          <a:stretch>
            <a:fillRect/>
          </a:stretch>
        </p:blipFill>
        <p:spPr>
          <a:xfrm>
            <a:off x="1331640" y="2863623"/>
            <a:ext cx="5125165" cy="1171739"/>
          </a:xfrm>
          <a:prstGeom prst="rect">
            <a:avLst/>
          </a:prstGeom>
          <a:ln>
            <a:solidFill>
              <a:schemeClr val="tx1"/>
            </a:solidFill>
          </a:ln>
        </p:spPr>
      </p:pic>
      <p:sp>
        <p:nvSpPr>
          <p:cNvPr id="3" name="TextBox 2">
            <a:extLst>
              <a:ext uri="{FF2B5EF4-FFF2-40B4-BE49-F238E27FC236}">
                <a16:creationId xmlns:a16="http://schemas.microsoft.com/office/drawing/2014/main" id="{D7FE9521-2AB7-0A49-681E-19C58594B786}"/>
              </a:ext>
            </a:extLst>
          </p:cNvPr>
          <p:cNvSpPr txBox="1"/>
          <p:nvPr/>
        </p:nvSpPr>
        <p:spPr>
          <a:xfrm>
            <a:off x="115130" y="4281923"/>
            <a:ext cx="6876764" cy="253916"/>
          </a:xfrm>
          <a:prstGeom prst="rect">
            <a:avLst/>
          </a:prstGeom>
          <a:noFill/>
        </p:spPr>
        <p:txBody>
          <a:bodyPr wrap="square" rtlCol="0">
            <a:spAutoFit/>
          </a:bodyPr>
          <a:lstStyle/>
          <a:p>
            <a:r>
              <a:rPr lang="en-AU" sz="1050" dirty="0">
                <a:latin typeface="+mn-lt"/>
              </a:rPr>
              <a:t>Source: VCE Art Making and Exhibiting: Administrative Information for School-based assessment</a:t>
            </a:r>
          </a:p>
        </p:txBody>
      </p:sp>
    </p:spTree>
    <p:extLst>
      <p:ext uri="{BB962C8B-B14F-4D97-AF65-F5344CB8AC3E}">
        <p14:creationId xmlns:p14="http://schemas.microsoft.com/office/powerpoint/2010/main" val="2811747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B25C-FA4C-2A98-812B-3E803B5163E5}"/>
              </a:ext>
            </a:extLst>
          </p:cNvPr>
          <p:cNvSpPr>
            <a:spLocks noGrp="1"/>
          </p:cNvSpPr>
          <p:nvPr>
            <p:ph type="title"/>
          </p:nvPr>
        </p:nvSpPr>
        <p:spPr>
          <a:noFill/>
        </p:spPr>
        <p:txBody>
          <a:bodyPr/>
          <a:lstStyle/>
          <a:p>
            <a:r>
              <a:rPr lang="en-AU" dirty="0"/>
              <a:t>Unit 4 Outcome 2 task</a:t>
            </a:r>
          </a:p>
        </p:txBody>
      </p:sp>
      <p:sp>
        <p:nvSpPr>
          <p:cNvPr id="3" name="Content Placeholder 2">
            <a:extLst>
              <a:ext uri="{FF2B5EF4-FFF2-40B4-BE49-F238E27FC236}">
                <a16:creationId xmlns:a16="http://schemas.microsoft.com/office/drawing/2014/main" id="{40B46178-3DEF-AFAC-AA79-93DE0521D8D6}"/>
              </a:ext>
            </a:extLst>
          </p:cNvPr>
          <p:cNvSpPr>
            <a:spLocks noGrp="1"/>
          </p:cNvSpPr>
          <p:nvPr>
            <p:ph idx="1"/>
          </p:nvPr>
        </p:nvSpPr>
        <p:spPr>
          <a:xfrm>
            <a:off x="179512" y="1485900"/>
            <a:ext cx="3096344" cy="2971800"/>
          </a:xfrm>
        </p:spPr>
        <p:txBody>
          <a:bodyPr/>
          <a:lstStyle/>
          <a:p>
            <a:pPr marL="0" indent="0">
              <a:buNone/>
            </a:pPr>
            <a:r>
              <a:rPr lang="en-AU" dirty="0"/>
              <a:t>On completion of this unit the student should be able </a:t>
            </a:r>
            <a:r>
              <a:rPr lang="en-AU" b="1" dirty="0">
                <a:solidFill>
                  <a:srgbClr val="0099CC"/>
                </a:solidFill>
              </a:rPr>
              <a:t>to plan and display </a:t>
            </a:r>
            <a:r>
              <a:rPr lang="en-AU" dirty="0"/>
              <a:t>at least </a:t>
            </a:r>
            <a:r>
              <a:rPr lang="en-AU" b="1" dirty="0">
                <a:solidFill>
                  <a:srgbClr val="0099CC"/>
                </a:solidFill>
              </a:rPr>
              <a:t>one finished artwork in a specific art form and</a:t>
            </a:r>
            <a:r>
              <a:rPr lang="en-AU" dirty="0"/>
              <a:t> </a:t>
            </a:r>
            <a:r>
              <a:rPr lang="en-AU" b="1" dirty="0">
                <a:solidFill>
                  <a:srgbClr val="0099CC"/>
                </a:solidFill>
              </a:rPr>
              <a:t>present a critique. </a:t>
            </a:r>
          </a:p>
        </p:txBody>
      </p:sp>
      <p:graphicFrame>
        <p:nvGraphicFramePr>
          <p:cNvPr id="5" name="Diagram 4">
            <a:extLst>
              <a:ext uri="{FF2B5EF4-FFF2-40B4-BE49-F238E27FC236}">
                <a16:creationId xmlns:a16="http://schemas.microsoft.com/office/drawing/2014/main" id="{97E9B6C2-83AA-CBB0-3808-6C21045D5A73}"/>
              </a:ext>
            </a:extLst>
          </p:cNvPr>
          <p:cNvGraphicFramePr/>
          <p:nvPr/>
        </p:nvGraphicFramePr>
        <p:xfrm>
          <a:off x="3203848" y="1402730"/>
          <a:ext cx="56886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4553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nvPr>
        </p:nvGraphicFramePr>
        <p:xfrm>
          <a:off x="161305" y="585761"/>
          <a:ext cx="8821390" cy="3971978"/>
        </p:xfrm>
        <a:graphic>
          <a:graphicData uri="http://schemas.openxmlformats.org/drawingml/2006/table">
            <a:tbl>
              <a:tblPr firstRow="1" bandRow="1">
                <a:tableStyleId>{21E4AEA4-8DFA-4A89-87EB-49C32662AFE0}</a:tableStyleId>
              </a:tblPr>
              <a:tblGrid>
                <a:gridCol w="2150882">
                  <a:extLst>
                    <a:ext uri="{9D8B030D-6E8A-4147-A177-3AD203B41FA5}">
                      <a16:colId xmlns:a16="http://schemas.microsoft.com/office/drawing/2014/main" val="2422161473"/>
                    </a:ext>
                  </a:extLst>
                </a:gridCol>
                <a:gridCol w="6670508">
                  <a:extLst>
                    <a:ext uri="{9D8B030D-6E8A-4147-A177-3AD203B41FA5}">
                      <a16:colId xmlns:a16="http://schemas.microsoft.com/office/drawing/2014/main" val="2017662329"/>
                    </a:ext>
                  </a:extLst>
                </a:gridCol>
              </a:tblGrid>
              <a:tr h="377357">
                <a:tc gridSpan="2">
                  <a:txBody>
                    <a:bodyPr/>
                    <a:lstStyle/>
                    <a:p>
                      <a:r>
                        <a:rPr lang="en-AU" dirty="0"/>
                        <a:t>Area of Study 2: Present – plan and critique</a:t>
                      </a:r>
                    </a:p>
                  </a:txBody>
                  <a:tcPr/>
                </a:tc>
                <a:tc hMerge="1">
                  <a:txBody>
                    <a:bodyPr/>
                    <a:lstStyle/>
                    <a:p>
                      <a:r>
                        <a:rPr lang="en-AU" dirty="0"/>
                        <a:t>Unit 1</a:t>
                      </a:r>
                      <a:r>
                        <a:rPr lang="en-GB" sz="1800" b="1" kern="1200" dirty="0">
                          <a:solidFill>
                            <a:schemeClr val="lt1"/>
                          </a:solidFill>
                          <a:effectLst/>
                          <a:latin typeface="+mn-lt"/>
                          <a:ea typeface="+mn-ea"/>
                          <a:cs typeface="+mn-cs"/>
                        </a:rPr>
                        <a:t>:</a:t>
                      </a:r>
                      <a:endParaRPr lang="en-AU"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84720532"/>
                  </a:ext>
                </a:extLst>
              </a:tr>
              <a:tr h="630482">
                <a:tc>
                  <a:txBody>
                    <a:bodyPr/>
                    <a:lstStyle/>
                    <a:p>
                      <a:r>
                        <a:rPr lang="en-AU" b="1" dirty="0"/>
                        <a:t>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plan and display at least one finished artwork in a specific art form, and present a critique.</a:t>
                      </a:r>
                    </a:p>
                  </a:txBody>
                  <a:tcPr/>
                </a:tc>
                <a:extLst>
                  <a:ext uri="{0D108BD9-81ED-4DB2-BD59-A6C34878D82A}">
                    <a16:rowId xmlns:a16="http://schemas.microsoft.com/office/drawing/2014/main" val="3120257889"/>
                  </a:ext>
                </a:extLst>
              </a:tr>
              <a:tr h="2964139">
                <a:tc>
                  <a:txBody>
                    <a:bodyPr/>
                    <a:lstStyle/>
                    <a:p>
                      <a:r>
                        <a:rPr lang="en-US" b="1" dirty="0"/>
                        <a:t>Key knowledge</a:t>
                      </a:r>
                      <a:endParaRPr lang="en-AU" b="1" dirty="0"/>
                    </a:p>
                  </a:txBody>
                  <a:tcPr/>
                </a:tc>
                <a:tc>
                  <a:txBody>
                    <a:bodyPr/>
                    <a:lstStyle/>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characteristics of the </a:t>
                      </a:r>
                      <a:r>
                        <a:rPr lang="en-GB" sz="1400" b="1" kern="1200" dirty="0">
                          <a:solidFill>
                            <a:srgbClr val="0099CC"/>
                          </a:solidFill>
                          <a:effectLst/>
                          <a:latin typeface="+mn-lt"/>
                          <a:ea typeface="+mn-ea"/>
                          <a:cs typeface="+mn-cs"/>
                        </a:rPr>
                        <a:t>display of artworks </a:t>
                      </a:r>
                      <a:r>
                        <a:rPr lang="en-GB" sz="1400" kern="1200" dirty="0">
                          <a:solidFill>
                            <a:schemeClr val="dk1"/>
                          </a:solidFill>
                          <a:effectLst/>
                          <a:latin typeface="+mn-lt"/>
                          <a:ea typeface="+mn-ea"/>
                          <a:cs typeface="+mn-cs"/>
                        </a:rPr>
                        <a:t>in a specific space</a:t>
                      </a:r>
                      <a:endParaRPr lang="en-AU"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b="1" kern="1200" dirty="0">
                          <a:solidFill>
                            <a:srgbClr val="0099CC"/>
                          </a:solidFill>
                          <a:effectLst/>
                          <a:latin typeface="+mn-lt"/>
                          <a:ea typeface="+mn-ea"/>
                          <a:cs typeface="+mn-cs"/>
                        </a:rPr>
                        <a:t>methods used to display </a:t>
                      </a:r>
                      <a:r>
                        <a:rPr lang="en-GB" sz="1400" kern="1200" dirty="0">
                          <a:solidFill>
                            <a:schemeClr val="dk1"/>
                          </a:solidFill>
                          <a:effectLst/>
                          <a:latin typeface="+mn-lt"/>
                          <a:ea typeface="+mn-ea"/>
                          <a:cs typeface="+mn-cs"/>
                        </a:rPr>
                        <a:t>finished artworks</a:t>
                      </a:r>
                      <a:endParaRPr lang="en-AU"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b="1" kern="1200" dirty="0">
                          <a:solidFill>
                            <a:srgbClr val="0099CC"/>
                          </a:solidFill>
                          <a:effectLst/>
                          <a:latin typeface="+mn-lt"/>
                          <a:ea typeface="+mn-ea"/>
                          <a:cs typeface="+mn-cs"/>
                        </a:rPr>
                        <a:t>methods used to plan and document the display </a:t>
                      </a:r>
                      <a:r>
                        <a:rPr lang="en-GB" sz="1400" kern="1200" dirty="0">
                          <a:solidFill>
                            <a:schemeClr val="dk1"/>
                          </a:solidFill>
                          <a:effectLst/>
                          <a:latin typeface="+mn-lt"/>
                          <a:ea typeface="+mn-ea"/>
                          <a:cs typeface="+mn-cs"/>
                        </a:rPr>
                        <a:t>of finished artworks</a:t>
                      </a:r>
                      <a:endParaRPr lang="en-AU"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b="1" kern="1200" dirty="0">
                          <a:solidFill>
                            <a:srgbClr val="0099CC"/>
                          </a:solidFill>
                          <a:effectLst/>
                          <a:latin typeface="+mn-lt"/>
                          <a:ea typeface="+mn-ea"/>
                          <a:cs typeface="+mn-cs"/>
                        </a:rPr>
                        <a:t>methods used to prepare and present a critique of art making </a:t>
                      </a:r>
                      <a:r>
                        <a:rPr lang="en-GB" sz="1400" kern="1200" dirty="0">
                          <a:solidFill>
                            <a:schemeClr val="dk1"/>
                          </a:solidFill>
                          <a:effectLst/>
                          <a:latin typeface="+mn-lt"/>
                          <a:ea typeface="+mn-ea"/>
                          <a:cs typeface="+mn-cs"/>
                        </a:rPr>
                        <a:t>and </a:t>
                      </a:r>
                      <a:r>
                        <a:rPr lang="en-GB" sz="1400" b="1" kern="1200" dirty="0">
                          <a:solidFill>
                            <a:srgbClr val="0099CC"/>
                          </a:solidFill>
                          <a:effectLst/>
                          <a:latin typeface="+mn-lt"/>
                          <a:ea typeface="+mn-ea"/>
                          <a:cs typeface="+mn-cs"/>
                        </a:rPr>
                        <a:t>at least one finished artwork </a:t>
                      </a:r>
                      <a:r>
                        <a:rPr lang="en-GB" sz="1400" kern="1200" dirty="0">
                          <a:solidFill>
                            <a:schemeClr val="dk1"/>
                          </a:solidFill>
                          <a:effectLst/>
                          <a:latin typeface="+mn-lt"/>
                          <a:ea typeface="+mn-ea"/>
                          <a:cs typeface="+mn-cs"/>
                        </a:rPr>
                        <a:t>in a specific art form</a:t>
                      </a:r>
                      <a:endParaRPr lang="en-AU"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methods used to </a:t>
                      </a:r>
                      <a:r>
                        <a:rPr lang="en-GB" sz="1400" b="1" kern="1200" dirty="0">
                          <a:solidFill>
                            <a:srgbClr val="0099CC"/>
                          </a:solidFill>
                          <a:effectLst/>
                          <a:latin typeface="+mn-lt"/>
                          <a:ea typeface="+mn-ea"/>
                          <a:cs typeface="+mn-cs"/>
                        </a:rPr>
                        <a:t>critically evaluate art making </a:t>
                      </a:r>
                      <a:r>
                        <a:rPr lang="en-GB" sz="1400" kern="1200" dirty="0">
                          <a:solidFill>
                            <a:schemeClr val="dk1"/>
                          </a:solidFill>
                          <a:effectLst/>
                          <a:latin typeface="+mn-lt"/>
                          <a:ea typeface="+mn-ea"/>
                          <a:cs typeface="+mn-cs"/>
                        </a:rPr>
                        <a:t>in a critique</a:t>
                      </a:r>
                      <a:endParaRPr lang="en-AU"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methods used to </a:t>
                      </a:r>
                      <a:r>
                        <a:rPr lang="en-GB" sz="1400" b="1" kern="1200" dirty="0">
                          <a:solidFill>
                            <a:srgbClr val="0099CC"/>
                          </a:solidFill>
                          <a:effectLst/>
                          <a:latin typeface="+mn-lt"/>
                          <a:ea typeface="+mn-ea"/>
                          <a:cs typeface="+mn-cs"/>
                        </a:rPr>
                        <a:t>explain decisions made throughout art making in a critique</a:t>
                      </a:r>
                      <a:endParaRPr lang="en-AU" sz="1400" b="1" kern="1200" dirty="0">
                        <a:solidFill>
                          <a:srgbClr val="0099CC"/>
                        </a:solidFill>
                        <a:effectLst/>
                        <a:latin typeface="+mn-lt"/>
                        <a:ea typeface="+mn-ea"/>
                        <a:cs typeface="+mn-cs"/>
                      </a:endParaRP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methods used </a:t>
                      </a:r>
                      <a:r>
                        <a:rPr lang="en-GB" sz="1400" b="1" kern="1200" dirty="0">
                          <a:solidFill>
                            <a:srgbClr val="0099CC"/>
                          </a:solidFill>
                          <a:effectLst/>
                          <a:latin typeface="+mn-lt"/>
                          <a:ea typeface="+mn-ea"/>
                          <a:cs typeface="+mn-cs"/>
                        </a:rPr>
                        <a:t>to present the representation of subject matter and ideas </a:t>
                      </a:r>
                      <a:r>
                        <a:rPr lang="en-GB" sz="1400" kern="1200" dirty="0">
                          <a:solidFill>
                            <a:schemeClr val="dk1"/>
                          </a:solidFill>
                          <a:effectLst/>
                          <a:latin typeface="+mn-lt"/>
                          <a:ea typeface="+mn-ea"/>
                          <a:cs typeface="+mn-cs"/>
                        </a:rPr>
                        <a:t>and </a:t>
                      </a:r>
                      <a:r>
                        <a:rPr lang="en-GB" sz="1400" b="1" kern="1200" dirty="0">
                          <a:solidFill>
                            <a:srgbClr val="0099CC"/>
                          </a:solidFill>
                          <a:effectLst/>
                          <a:latin typeface="+mn-lt"/>
                          <a:ea typeface="+mn-ea"/>
                          <a:cs typeface="+mn-cs"/>
                        </a:rPr>
                        <a:t>the communication of meaning </a:t>
                      </a:r>
                      <a:r>
                        <a:rPr lang="en-GB" sz="1400" kern="1200" dirty="0">
                          <a:solidFill>
                            <a:schemeClr val="dk1"/>
                          </a:solidFill>
                          <a:effectLst/>
                          <a:latin typeface="+mn-lt"/>
                          <a:ea typeface="+mn-ea"/>
                          <a:cs typeface="+mn-cs"/>
                        </a:rPr>
                        <a:t>in at </a:t>
                      </a:r>
                      <a:r>
                        <a:rPr lang="en-GB" sz="1400" b="1" kern="1200" dirty="0">
                          <a:solidFill>
                            <a:srgbClr val="0099CC"/>
                          </a:solidFill>
                          <a:effectLst/>
                          <a:latin typeface="+mn-lt"/>
                          <a:ea typeface="+mn-ea"/>
                          <a:cs typeface="+mn-cs"/>
                        </a:rPr>
                        <a:t>least one finished artwork in a specific art form</a:t>
                      </a:r>
                      <a:endParaRPr lang="en-AU" sz="1400" b="1" kern="1200" dirty="0">
                        <a:solidFill>
                          <a:srgbClr val="0099CC"/>
                        </a:solidFill>
                        <a:effectLst/>
                        <a:latin typeface="+mn-lt"/>
                        <a:ea typeface="+mn-ea"/>
                        <a:cs typeface="+mn-cs"/>
                      </a:endParaRPr>
                    </a:p>
                    <a:p>
                      <a:pPr marL="285750" lvl="0" indent="-285750">
                        <a:buFont typeface="Arial" panose="020B0604020202020204" pitchFamily="34" charset="0"/>
                        <a:buChar char="•"/>
                      </a:pPr>
                      <a:r>
                        <a:rPr lang="en-GB" sz="1400" b="1" kern="1200" dirty="0">
                          <a:solidFill>
                            <a:srgbClr val="0099CC"/>
                          </a:solidFill>
                          <a:effectLst/>
                          <a:latin typeface="+mn-lt"/>
                          <a:ea typeface="+mn-ea"/>
                          <a:cs typeface="+mn-cs"/>
                        </a:rPr>
                        <a:t>art terminology used in discussion and evaluation of the presentation</a:t>
                      </a:r>
                      <a:r>
                        <a:rPr lang="en-GB" sz="1400" kern="1200" dirty="0">
                          <a:solidFill>
                            <a:schemeClr val="dk1"/>
                          </a:solidFill>
                          <a:effectLst/>
                          <a:latin typeface="+mn-lt"/>
                          <a:ea typeface="+mn-ea"/>
                          <a:cs typeface="+mn-cs"/>
                        </a:rPr>
                        <a:t> of a finished artwork in a specific art form and art making in a critique</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1577447254"/>
                  </a:ext>
                </a:extLst>
              </a:tr>
            </a:tbl>
          </a:graphicData>
        </a:graphic>
      </p:graphicFrame>
      <p:sp>
        <p:nvSpPr>
          <p:cNvPr id="3" name="TextBox 2">
            <a:extLst>
              <a:ext uri="{FF2B5EF4-FFF2-40B4-BE49-F238E27FC236}">
                <a16:creationId xmlns:a16="http://schemas.microsoft.com/office/drawing/2014/main" id="{A1A75B95-7C34-4352-B0F4-6A687C15F372}"/>
              </a:ext>
            </a:extLst>
          </p:cNvPr>
          <p:cNvSpPr txBox="1"/>
          <p:nvPr/>
        </p:nvSpPr>
        <p:spPr>
          <a:xfrm>
            <a:off x="323528" y="181179"/>
            <a:ext cx="6408712" cy="369332"/>
          </a:xfrm>
          <a:prstGeom prst="rect">
            <a:avLst/>
          </a:prstGeom>
          <a:noFill/>
        </p:spPr>
        <p:txBody>
          <a:bodyPr wrap="square" rtlCol="0">
            <a:spAutoFit/>
          </a:bodyPr>
          <a:lstStyle/>
          <a:p>
            <a:r>
              <a:rPr lang="en-AU" sz="1800" b="1" dirty="0">
                <a:solidFill>
                  <a:schemeClr val="accent6"/>
                </a:solidFill>
                <a:latin typeface="+mn-lt"/>
              </a:rPr>
              <a:t>VCE Art Making and Exhibiting Unit 4</a:t>
            </a:r>
          </a:p>
        </p:txBody>
      </p:sp>
    </p:spTree>
    <p:extLst>
      <p:ext uri="{BB962C8B-B14F-4D97-AF65-F5344CB8AC3E}">
        <p14:creationId xmlns:p14="http://schemas.microsoft.com/office/powerpoint/2010/main" val="13438347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35EB18-443E-4B31-8264-0E497524C780}"/>
              </a:ext>
            </a:extLst>
          </p:cNvPr>
          <p:cNvGraphicFramePr>
            <a:graphicFrameLocks/>
          </p:cNvGraphicFramePr>
          <p:nvPr/>
        </p:nvGraphicFramePr>
        <p:xfrm>
          <a:off x="215516" y="709709"/>
          <a:ext cx="8712968" cy="3485156"/>
        </p:xfrm>
        <a:graphic>
          <a:graphicData uri="http://schemas.openxmlformats.org/drawingml/2006/table">
            <a:tbl>
              <a:tblPr firstRow="1" bandRow="1">
                <a:tableStyleId>{21E4AEA4-8DFA-4A89-87EB-49C32662AFE0}</a:tableStyleId>
              </a:tblPr>
              <a:tblGrid>
                <a:gridCol w="2124446">
                  <a:extLst>
                    <a:ext uri="{9D8B030D-6E8A-4147-A177-3AD203B41FA5}">
                      <a16:colId xmlns:a16="http://schemas.microsoft.com/office/drawing/2014/main" val="2422161473"/>
                    </a:ext>
                  </a:extLst>
                </a:gridCol>
                <a:gridCol w="6588522">
                  <a:extLst>
                    <a:ext uri="{9D8B030D-6E8A-4147-A177-3AD203B41FA5}">
                      <a16:colId xmlns:a16="http://schemas.microsoft.com/office/drawing/2014/main" val="2017662329"/>
                    </a:ext>
                  </a:extLst>
                </a:gridCol>
              </a:tblGrid>
              <a:tr h="283305">
                <a:tc gridSpan="2">
                  <a:txBody>
                    <a:bodyPr/>
                    <a:lstStyle/>
                    <a:p>
                      <a:r>
                        <a:rPr lang="en-AU" dirty="0"/>
                        <a:t>Area of Study 2: </a:t>
                      </a:r>
                      <a:r>
                        <a:rPr lang="en-AU" dirty="0">
                          <a:solidFill>
                            <a:schemeClr val="accent3"/>
                          </a:solidFill>
                        </a:rPr>
                        <a:t>Extend – make, critique and reflect</a:t>
                      </a:r>
                      <a:endParaRPr lang="en-AU" dirty="0"/>
                    </a:p>
                  </a:txBody>
                  <a:tcPr/>
                </a:tc>
                <a:tc hMerge="1">
                  <a:txBody>
                    <a:bodyPr/>
                    <a:lstStyle/>
                    <a:p>
                      <a:r>
                        <a:rPr lang="en-AU" dirty="0"/>
                        <a:t>Unit 1</a:t>
                      </a:r>
                      <a:r>
                        <a:rPr lang="en-GB" sz="1800" b="1" kern="1200" dirty="0">
                          <a:solidFill>
                            <a:schemeClr val="lt1"/>
                          </a:solidFill>
                          <a:effectLst/>
                          <a:latin typeface="+mn-lt"/>
                          <a:ea typeface="+mn-ea"/>
                          <a:cs typeface="+mn-cs"/>
                        </a:rPr>
                        <a:t>:</a:t>
                      </a:r>
                      <a:endParaRPr lang="en-AU"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84720532"/>
                  </a:ext>
                </a:extLst>
              </a:tr>
              <a:tr h="489668">
                <a:tc>
                  <a:txBody>
                    <a:bodyPr/>
                    <a:lstStyle/>
                    <a:p>
                      <a:r>
                        <a:rPr lang="en-AU" b="1" dirty="0"/>
                        <a:t>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plan and display at least one finished artwork in a specific art form, and present a critique.</a:t>
                      </a:r>
                    </a:p>
                  </a:txBody>
                  <a:tcPr/>
                </a:tc>
                <a:extLst>
                  <a:ext uri="{0D108BD9-81ED-4DB2-BD59-A6C34878D82A}">
                    <a16:rowId xmlns:a16="http://schemas.microsoft.com/office/drawing/2014/main" val="2000328108"/>
                  </a:ext>
                </a:extLst>
              </a:tr>
              <a:tr h="2601236">
                <a:tc>
                  <a:txBody>
                    <a:bodyPr/>
                    <a:lstStyle/>
                    <a:p>
                      <a:r>
                        <a:rPr lang="en-US" b="1" dirty="0"/>
                        <a:t>Key skills</a:t>
                      </a:r>
                      <a:endParaRPr lang="en-AU" b="1" dirty="0"/>
                    </a:p>
                  </a:txBody>
                  <a:tcPr/>
                </a:tc>
                <a:tc>
                  <a:txBody>
                    <a:bodyPr/>
                    <a:lstStyle/>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research and discuss </a:t>
                      </a:r>
                      <a:r>
                        <a:rPr lang="en-GB" sz="1200" kern="1200" dirty="0">
                          <a:solidFill>
                            <a:schemeClr val="dk1"/>
                          </a:solidFill>
                          <a:effectLst/>
                          <a:latin typeface="+mn-lt"/>
                          <a:ea typeface="+mn-ea"/>
                          <a:cs typeface="+mn-cs"/>
                        </a:rPr>
                        <a:t>the characteristics of specific exhibition spaces</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research and discuss </a:t>
                      </a:r>
                      <a:r>
                        <a:rPr lang="en-GB" sz="1200" kern="1200" dirty="0">
                          <a:solidFill>
                            <a:schemeClr val="dk1"/>
                          </a:solidFill>
                          <a:effectLst/>
                          <a:latin typeface="+mn-lt"/>
                          <a:ea typeface="+mn-ea"/>
                          <a:cs typeface="+mn-cs"/>
                        </a:rPr>
                        <a:t>the display of artworks in specific exhibition spaces</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plan and document </a:t>
                      </a:r>
                      <a:r>
                        <a:rPr lang="en-GB" sz="1200" kern="1200" dirty="0">
                          <a:solidFill>
                            <a:schemeClr val="dk1"/>
                          </a:solidFill>
                          <a:effectLst/>
                          <a:latin typeface="+mn-lt"/>
                          <a:ea typeface="+mn-ea"/>
                          <a:cs typeface="+mn-cs"/>
                        </a:rPr>
                        <a:t>the display of at least one finished artwork in a specific art form in a specific space</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present and evaluate </a:t>
                      </a:r>
                      <a:r>
                        <a:rPr lang="en-GB" sz="1200" kern="1200" dirty="0">
                          <a:solidFill>
                            <a:schemeClr val="dk1"/>
                          </a:solidFill>
                          <a:effectLst/>
                          <a:latin typeface="+mn-lt"/>
                          <a:ea typeface="+mn-ea"/>
                          <a:cs typeface="+mn-cs"/>
                        </a:rPr>
                        <a:t>at least one finished artwork in a specific art form in a critique</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prepare and present a critique of art making</a:t>
                      </a:r>
                      <a:endParaRPr lang="en-AU" sz="1200" b="1" kern="1200" dirty="0">
                        <a:solidFill>
                          <a:srgbClr val="0099CC"/>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critically evaluate art making</a:t>
                      </a:r>
                      <a:r>
                        <a:rPr lang="en-GB" sz="1200" kern="1200" dirty="0">
                          <a:solidFill>
                            <a:schemeClr val="dk1"/>
                          </a:solidFill>
                          <a:effectLst/>
                          <a:latin typeface="+mn-lt"/>
                          <a:ea typeface="+mn-ea"/>
                          <a:cs typeface="+mn-cs"/>
                        </a:rPr>
                        <a:t> in a critique</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explain decisions made throughout art making </a:t>
                      </a:r>
                      <a:r>
                        <a:rPr lang="en-GB" sz="1200" kern="1200" dirty="0">
                          <a:solidFill>
                            <a:schemeClr val="dk1"/>
                          </a:solidFill>
                          <a:effectLst/>
                          <a:latin typeface="+mn-lt"/>
                          <a:ea typeface="+mn-ea"/>
                          <a:cs typeface="+mn-cs"/>
                        </a:rPr>
                        <a:t>in a critique</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present and explain </a:t>
                      </a:r>
                      <a:r>
                        <a:rPr lang="en-GB" sz="1200" kern="1200" dirty="0">
                          <a:solidFill>
                            <a:schemeClr val="dk1"/>
                          </a:solidFill>
                          <a:effectLst/>
                          <a:latin typeface="+mn-lt"/>
                          <a:ea typeface="+mn-ea"/>
                          <a:cs typeface="+mn-cs"/>
                        </a:rPr>
                        <a:t>the representation of subject matter and ideas and the communication of meaning in at least one finished artwork in a specific art form</a:t>
                      </a:r>
                      <a:endParaRPr lang="en-AU" sz="12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200" b="1" kern="1200" dirty="0">
                          <a:solidFill>
                            <a:srgbClr val="0099CC"/>
                          </a:solidFill>
                          <a:effectLst/>
                          <a:latin typeface="+mn-lt"/>
                          <a:ea typeface="+mn-ea"/>
                          <a:cs typeface="+mn-cs"/>
                        </a:rPr>
                        <a:t>apply art terminology used in discussion and evaluation of the presentation of at least one finished artwork </a:t>
                      </a:r>
                      <a:r>
                        <a:rPr lang="en-GB" sz="1200" kern="1200" dirty="0">
                          <a:solidFill>
                            <a:schemeClr val="dk1"/>
                          </a:solidFill>
                          <a:effectLst/>
                          <a:latin typeface="+mn-lt"/>
                          <a:ea typeface="+mn-ea"/>
                          <a:cs typeface="+mn-cs"/>
                        </a:rPr>
                        <a:t>in a specific art form and </a:t>
                      </a:r>
                      <a:r>
                        <a:rPr lang="en-GB" sz="1200" b="1" kern="1200" dirty="0">
                          <a:solidFill>
                            <a:srgbClr val="0099CC"/>
                          </a:solidFill>
                          <a:effectLst/>
                          <a:latin typeface="+mn-lt"/>
                          <a:ea typeface="+mn-ea"/>
                          <a:cs typeface="+mn-cs"/>
                        </a:rPr>
                        <a:t>art making in a critique</a:t>
                      </a:r>
                      <a:endParaRPr lang="en-AU" sz="1200" b="1" kern="1200" dirty="0">
                        <a:solidFill>
                          <a:srgbClr val="0099CC"/>
                        </a:solidFill>
                        <a:effectLst/>
                        <a:latin typeface="+mn-lt"/>
                        <a:ea typeface="+mn-ea"/>
                        <a:cs typeface="+mn-cs"/>
                      </a:endParaRPr>
                    </a:p>
                  </a:txBody>
                  <a:tcPr/>
                </a:tc>
                <a:extLst>
                  <a:ext uri="{0D108BD9-81ED-4DB2-BD59-A6C34878D82A}">
                    <a16:rowId xmlns:a16="http://schemas.microsoft.com/office/drawing/2014/main" val="1577447254"/>
                  </a:ext>
                </a:extLst>
              </a:tr>
            </a:tbl>
          </a:graphicData>
        </a:graphic>
      </p:graphicFrame>
      <p:sp>
        <p:nvSpPr>
          <p:cNvPr id="3" name="TextBox 2">
            <a:extLst>
              <a:ext uri="{FF2B5EF4-FFF2-40B4-BE49-F238E27FC236}">
                <a16:creationId xmlns:a16="http://schemas.microsoft.com/office/drawing/2014/main" id="{120A6920-312D-4E38-9A72-F57082888BA0}"/>
              </a:ext>
            </a:extLst>
          </p:cNvPr>
          <p:cNvSpPr txBox="1"/>
          <p:nvPr/>
        </p:nvSpPr>
        <p:spPr>
          <a:xfrm>
            <a:off x="323528" y="250133"/>
            <a:ext cx="6408712" cy="369332"/>
          </a:xfrm>
          <a:prstGeom prst="rect">
            <a:avLst/>
          </a:prstGeom>
          <a:noFill/>
        </p:spPr>
        <p:txBody>
          <a:bodyPr wrap="square" rtlCol="0">
            <a:spAutoFit/>
          </a:bodyPr>
          <a:lstStyle/>
          <a:p>
            <a:r>
              <a:rPr lang="en-AU" sz="1800" b="1" dirty="0">
                <a:solidFill>
                  <a:schemeClr val="accent6"/>
                </a:solidFill>
                <a:latin typeface="+mn-lt"/>
              </a:rPr>
              <a:t>VCE Art Making and Exhibiting Unit 4</a:t>
            </a:r>
          </a:p>
        </p:txBody>
      </p:sp>
    </p:spTree>
    <p:extLst>
      <p:ext uri="{BB962C8B-B14F-4D97-AF65-F5344CB8AC3E}">
        <p14:creationId xmlns:p14="http://schemas.microsoft.com/office/powerpoint/2010/main" val="6680059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4190492488"/>
              </p:ext>
            </p:extLst>
          </p:nvPr>
        </p:nvGraphicFramePr>
        <p:xfrm>
          <a:off x="215106" y="735545"/>
          <a:ext cx="8713788" cy="2962146"/>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4448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Area of Study 2: Present – plan and critique</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2517342">
                <a:tc>
                  <a:txBody>
                    <a:bodyPr/>
                    <a:lstStyle/>
                    <a:p>
                      <a:r>
                        <a:rPr lang="en-AU" b="1" dirty="0"/>
                        <a:t>Learning 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i="1" kern="1200" dirty="0">
                          <a:solidFill>
                            <a:schemeClr val="dk1"/>
                          </a:solidFill>
                          <a:effectLst/>
                          <a:latin typeface="+mn-lt"/>
                          <a:ea typeface="+mn-ea"/>
                          <a:cs typeface="+mn-cs"/>
                        </a:rPr>
                        <a:t>How are ideas presented in finished artworks on exhibition?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Where am I going to display my finished artwork?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plan and document my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What do I need to do to prepare for the critique?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evaluate my art making and my decisions in the critique?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How will I represent my subject matter and ideas to communicate meaning in my finished artwork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dk1"/>
                          </a:solidFill>
                          <a:effectLst/>
                          <a:latin typeface="+mn-lt"/>
                          <a:ea typeface="+mn-ea"/>
                          <a:cs typeface="+mn-cs"/>
                        </a:rPr>
                        <a:t>What art terminology do I need to know to discuss and evaluate my finished artworks?</a:t>
                      </a:r>
                    </a:p>
                  </a:txBody>
                  <a:tcPr/>
                </a:tc>
                <a:extLst>
                  <a:ext uri="{0D108BD9-81ED-4DB2-BD59-A6C34878D82A}">
                    <a16:rowId xmlns:a16="http://schemas.microsoft.com/office/drawing/2014/main" val="3428961597"/>
                  </a:ext>
                </a:extLst>
              </a:tr>
            </a:tbl>
          </a:graphicData>
        </a:graphic>
      </p:graphicFrame>
      <p:sp>
        <p:nvSpPr>
          <p:cNvPr id="3" name="TextBox 2">
            <a:extLst>
              <a:ext uri="{FF2B5EF4-FFF2-40B4-BE49-F238E27FC236}">
                <a16:creationId xmlns:a16="http://schemas.microsoft.com/office/drawing/2014/main" id="{2F452477-F69E-4BD4-A110-D1471074A3F1}"/>
              </a:ext>
            </a:extLst>
          </p:cNvPr>
          <p:cNvSpPr txBox="1"/>
          <p:nvPr/>
        </p:nvSpPr>
        <p:spPr>
          <a:xfrm>
            <a:off x="323528" y="250133"/>
            <a:ext cx="6408712" cy="369332"/>
          </a:xfrm>
          <a:prstGeom prst="rect">
            <a:avLst/>
          </a:prstGeom>
          <a:noFill/>
        </p:spPr>
        <p:txBody>
          <a:bodyPr wrap="square" rtlCol="0">
            <a:spAutoFit/>
          </a:bodyPr>
          <a:lstStyle/>
          <a:p>
            <a:r>
              <a:rPr lang="en-AU" sz="1800" b="1" dirty="0">
                <a:solidFill>
                  <a:schemeClr val="accent6"/>
                </a:solidFill>
                <a:latin typeface="+mn-lt"/>
              </a:rPr>
              <a:t>Art Making and Exhibiting Unit 4</a:t>
            </a:r>
          </a:p>
        </p:txBody>
      </p:sp>
    </p:spTree>
    <p:extLst>
      <p:ext uri="{BB962C8B-B14F-4D97-AF65-F5344CB8AC3E}">
        <p14:creationId xmlns:p14="http://schemas.microsoft.com/office/powerpoint/2010/main" val="20795427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AF10-0ADC-F0A8-9C55-8C89D577F9D2}"/>
              </a:ext>
            </a:extLst>
          </p:cNvPr>
          <p:cNvSpPr>
            <a:spLocks noGrp="1"/>
          </p:cNvSpPr>
          <p:nvPr>
            <p:ph type="title"/>
          </p:nvPr>
        </p:nvSpPr>
        <p:spPr>
          <a:xfrm>
            <a:off x="215516" y="195486"/>
            <a:ext cx="8712968" cy="857250"/>
          </a:xfrm>
        </p:spPr>
        <p:txBody>
          <a:bodyPr/>
          <a:lstStyle/>
          <a:p>
            <a:r>
              <a:rPr lang="en-AU" dirty="0"/>
              <a:t>Student sample</a:t>
            </a:r>
            <a:br>
              <a:rPr lang="en-AU" dirty="0"/>
            </a:br>
            <a:r>
              <a:rPr lang="en-AU" sz="3200" dirty="0"/>
              <a:t>Refinement and resolution</a:t>
            </a:r>
          </a:p>
        </p:txBody>
      </p:sp>
      <p:pic>
        <p:nvPicPr>
          <p:cNvPr id="4" name="Picture 3">
            <a:extLst>
              <a:ext uri="{FF2B5EF4-FFF2-40B4-BE49-F238E27FC236}">
                <a16:creationId xmlns:a16="http://schemas.microsoft.com/office/drawing/2014/main" id="{81DA29DF-3092-0244-FBA3-CD4637990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203598"/>
            <a:ext cx="2119220" cy="3007271"/>
          </a:xfrm>
          <a:prstGeom prst="rect">
            <a:avLst/>
          </a:prstGeom>
          <a:ln>
            <a:solidFill>
              <a:schemeClr val="tx1"/>
            </a:solidFill>
          </a:ln>
        </p:spPr>
      </p:pic>
      <p:pic>
        <p:nvPicPr>
          <p:cNvPr id="5" name="Picture 4">
            <a:extLst>
              <a:ext uri="{FF2B5EF4-FFF2-40B4-BE49-F238E27FC236}">
                <a16:creationId xmlns:a16="http://schemas.microsoft.com/office/drawing/2014/main" id="{B2CDACE6-24BB-08CF-73AA-53C2DF6B4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18" y="1203598"/>
            <a:ext cx="2155803" cy="3036924"/>
          </a:xfrm>
          <a:prstGeom prst="rect">
            <a:avLst/>
          </a:prstGeom>
          <a:ln>
            <a:solidFill>
              <a:schemeClr val="tx1"/>
            </a:solidFill>
          </a:ln>
        </p:spPr>
      </p:pic>
      <p:pic>
        <p:nvPicPr>
          <p:cNvPr id="6" name="Picture 5">
            <a:extLst>
              <a:ext uri="{FF2B5EF4-FFF2-40B4-BE49-F238E27FC236}">
                <a16:creationId xmlns:a16="http://schemas.microsoft.com/office/drawing/2014/main" id="{C533265B-16E1-573C-DF15-2217A7034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926" y="1203598"/>
            <a:ext cx="2134141" cy="3036924"/>
          </a:xfrm>
          <a:prstGeom prst="rect">
            <a:avLst/>
          </a:prstGeom>
          <a:ln>
            <a:solidFill>
              <a:schemeClr val="tx1"/>
            </a:solidFill>
          </a:ln>
        </p:spPr>
      </p:pic>
      <p:sp>
        <p:nvSpPr>
          <p:cNvPr id="3" name="Text Box 2">
            <a:extLst>
              <a:ext uri="{FF2B5EF4-FFF2-40B4-BE49-F238E27FC236}">
                <a16:creationId xmlns:a16="http://schemas.microsoft.com/office/drawing/2014/main" id="{651A7021-CC2E-9C05-187E-2FBD6E8BEF29}"/>
              </a:ext>
            </a:extLst>
          </p:cNvPr>
          <p:cNvSpPr txBox="1">
            <a:spLocks noChangeArrowheads="1"/>
          </p:cNvSpPr>
          <p:nvPr/>
        </p:nvSpPr>
        <p:spPr bwMode="auto">
          <a:xfrm>
            <a:off x="7740352" y="4299942"/>
            <a:ext cx="1008112" cy="2871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Owen Mueller</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620410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732B-8908-D182-7F9A-FE1FBEDBE090}"/>
              </a:ext>
            </a:extLst>
          </p:cNvPr>
          <p:cNvSpPr>
            <a:spLocks noGrp="1"/>
          </p:cNvSpPr>
          <p:nvPr>
            <p:ph type="title"/>
          </p:nvPr>
        </p:nvSpPr>
        <p:spPr>
          <a:xfrm>
            <a:off x="215516" y="267494"/>
            <a:ext cx="8712968" cy="857250"/>
          </a:xfrm>
        </p:spPr>
        <p:txBody>
          <a:bodyPr/>
          <a:lstStyle/>
          <a:p>
            <a:r>
              <a:rPr lang="en-AU" dirty="0"/>
              <a:t>Student sample – Exhibition planning</a:t>
            </a:r>
          </a:p>
        </p:txBody>
      </p:sp>
      <p:pic>
        <p:nvPicPr>
          <p:cNvPr id="4" name="Picture 3">
            <a:extLst>
              <a:ext uri="{FF2B5EF4-FFF2-40B4-BE49-F238E27FC236}">
                <a16:creationId xmlns:a16="http://schemas.microsoft.com/office/drawing/2014/main" id="{E4F8A4D7-C6C2-A463-9671-63F8BCFEA49E}"/>
              </a:ext>
            </a:extLst>
          </p:cNvPr>
          <p:cNvPicPr>
            <a:picLocks noChangeAspect="1"/>
          </p:cNvPicPr>
          <p:nvPr/>
        </p:nvPicPr>
        <p:blipFill rotWithShape="1">
          <a:blip r:embed="rId3">
            <a:extLst>
              <a:ext uri="{28A0092B-C50C-407E-A947-70E740481C1C}">
                <a14:useLocalDpi xmlns:a14="http://schemas.microsoft.com/office/drawing/2010/main" val="0"/>
              </a:ext>
            </a:extLst>
          </a:blip>
          <a:srcRect t="1706" b="1908"/>
          <a:stretch/>
        </p:blipFill>
        <p:spPr bwMode="auto">
          <a:xfrm>
            <a:off x="755576" y="1347614"/>
            <a:ext cx="3536650" cy="3003292"/>
          </a:xfrm>
          <a:prstGeom prst="rect">
            <a:avLst/>
          </a:prstGeom>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DAB5D5B-FA65-B0DC-8712-45A3F2999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347614"/>
            <a:ext cx="2163044" cy="3012603"/>
          </a:xfrm>
          <a:prstGeom prst="rect">
            <a:avLst/>
          </a:prstGeom>
          <a:ln>
            <a:solidFill>
              <a:schemeClr val="tx1"/>
            </a:solidFill>
          </a:ln>
        </p:spPr>
      </p:pic>
      <p:sp>
        <p:nvSpPr>
          <p:cNvPr id="3" name="Text Box 2">
            <a:extLst>
              <a:ext uri="{FF2B5EF4-FFF2-40B4-BE49-F238E27FC236}">
                <a16:creationId xmlns:a16="http://schemas.microsoft.com/office/drawing/2014/main" id="{C4DE05E7-1E89-F498-95BE-6A251F667A8E}"/>
              </a:ext>
            </a:extLst>
          </p:cNvPr>
          <p:cNvSpPr txBox="1">
            <a:spLocks noChangeArrowheads="1"/>
          </p:cNvSpPr>
          <p:nvPr/>
        </p:nvSpPr>
        <p:spPr bwMode="auto">
          <a:xfrm>
            <a:off x="7740352" y="4216643"/>
            <a:ext cx="1008112" cy="2871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Owen Mueller</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186149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05E2-748E-484A-BC25-4FA65F0A99A9}"/>
              </a:ext>
            </a:extLst>
          </p:cNvPr>
          <p:cNvSpPr>
            <a:spLocks noGrp="1"/>
          </p:cNvSpPr>
          <p:nvPr>
            <p:ph type="title"/>
          </p:nvPr>
        </p:nvSpPr>
        <p:spPr>
          <a:xfrm>
            <a:off x="179512" y="289756"/>
            <a:ext cx="8712968" cy="792088"/>
          </a:xfrm>
        </p:spPr>
        <p:txBody>
          <a:bodyPr/>
          <a:lstStyle/>
          <a:p>
            <a:r>
              <a:rPr lang="en-US" dirty="0"/>
              <a:t>VCE Art Making and Exhibiting</a:t>
            </a:r>
            <a:br>
              <a:rPr lang="en-US" dirty="0"/>
            </a:br>
            <a:r>
              <a:rPr lang="en-US" dirty="0"/>
              <a:t>Study specifications</a:t>
            </a:r>
          </a:p>
        </p:txBody>
      </p:sp>
      <p:pic>
        <p:nvPicPr>
          <p:cNvPr id="5" name="Content Placeholder 4">
            <a:extLst>
              <a:ext uri="{FF2B5EF4-FFF2-40B4-BE49-F238E27FC236}">
                <a16:creationId xmlns:a16="http://schemas.microsoft.com/office/drawing/2014/main" id="{339BAF0E-A297-4D3A-B588-82E73FCE0B68}"/>
              </a:ext>
            </a:extLst>
          </p:cNvPr>
          <p:cNvPicPr>
            <a:picLocks noGrp="1" noChangeAspect="1"/>
          </p:cNvPicPr>
          <p:nvPr>
            <p:ph idx="1"/>
          </p:nvPr>
        </p:nvPicPr>
        <p:blipFill>
          <a:blip r:embed="rId3"/>
          <a:stretch>
            <a:fillRect/>
          </a:stretch>
        </p:blipFill>
        <p:spPr>
          <a:xfrm>
            <a:off x="141516" y="1646972"/>
            <a:ext cx="6860635" cy="2304256"/>
          </a:xfrm>
        </p:spPr>
      </p:pic>
      <p:sp>
        <p:nvSpPr>
          <p:cNvPr id="6" name="TextBox 5">
            <a:extLst>
              <a:ext uri="{FF2B5EF4-FFF2-40B4-BE49-F238E27FC236}">
                <a16:creationId xmlns:a16="http://schemas.microsoft.com/office/drawing/2014/main" id="{85BC94CF-E7D5-4598-B6E6-E670DB2D7BF2}"/>
              </a:ext>
            </a:extLst>
          </p:cNvPr>
          <p:cNvSpPr txBox="1"/>
          <p:nvPr/>
        </p:nvSpPr>
        <p:spPr>
          <a:xfrm>
            <a:off x="7002151" y="1275606"/>
            <a:ext cx="1890329" cy="3046988"/>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AU" sz="1600" dirty="0">
                <a:latin typeface="+mn-lt"/>
              </a:rPr>
              <a:t>Explore</a:t>
            </a:r>
          </a:p>
          <a:p>
            <a:pPr marL="342900" indent="-342900">
              <a:buFont typeface="Arial" panose="020B0604020202020204" pitchFamily="34" charset="0"/>
              <a:buChar char="•"/>
            </a:pPr>
            <a:r>
              <a:rPr lang="en-AU" sz="1600" dirty="0"/>
              <a:t>Expand</a:t>
            </a:r>
          </a:p>
          <a:p>
            <a:pPr marL="342900" indent="-342900">
              <a:buFont typeface="Arial" panose="020B0604020202020204" pitchFamily="34" charset="0"/>
              <a:buChar char="•"/>
            </a:pPr>
            <a:r>
              <a:rPr lang="en-AU" sz="1600" dirty="0">
                <a:latin typeface="+mn-lt"/>
              </a:rPr>
              <a:t>Investigate</a:t>
            </a:r>
          </a:p>
          <a:p>
            <a:pPr marL="342900" indent="-342900">
              <a:buFont typeface="Arial" panose="020B0604020202020204" pitchFamily="34" charset="0"/>
              <a:buChar char="•"/>
            </a:pPr>
            <a:r>
              <a:rPr lang="en-AU" sz="1600" dirty="0"/>
              <a:t>Understand</a:t>
            </a:r>
          </a:p>
          <a:p>
            <a:pPr marL="342900" indent="-342900">
              <a:buFont typeface="Arial" panose="020B0604020202020204" pitchFamily="34" charset="0"/>
              <a:buChar char="•"/>
            </a:pPr>
            <a:r>
              <a:rPr lang="en-AU" sz="1600" dirty="0">
                <a:latin typeface="+mn-lt"/>
              </a:rPr>
              <a:t>Develop</a:t>
            </a:r>
          </a:p>
          <a:p>
            <a:pPr marL="342900" indent="-342900">
              <a:buFont typeface="Arial" panose="020B0604020202020204" pitchFamily="34" charset="0"/>
              <a:buChar char="•"/>
            </a:pPr>
            <a:r>
              <a:rPr lang="en-AU" sz="1600" dirty="0"/>
              <a:t>Resolve</a:t>
            </a:r>
          </a:p>
          <a:p>
            <a:pPr marL="342900" indent="-342900">
              <a:buFont typeface="Arial" panose="020B0604020202020204" pitchFamily="34" charset="0"/>
              <a:buChar char="•"/>
            </a:pPr>
            <a:r>
              <a:rPr lang="en-AU" sz="1600" dirty="0">
                <a:latin typeface="+mn-lt"/>
              </a:rPr>
              <a:t>Collect</a:t>
            </a:r>
          </a:p>
          <a:p>
            <a:pPr marL="342900" indent="-342900">
              <a:buFont typeface="Arial" panose="020B0604020202020204" pitchFamily="34" charset="0"/>
              <a:buChar char="•"/>
            </a:pPr>
            <a:r>
              <a:rPr lang="en-AU" sz="1600" dirty="0"/>
              <a:t>Extend</a:t>
            </a:r>
          </a:p>
          <a:p>
            <a:pPr marL="342900" indent="-342900">
              <a:buFont typeface="Arial" panose="020B0604020202020204" pitchFamily="34" charset="0"/>
              <a:buChar char="•"/>
            </a:pPr>
            <a:r>
              <a:rPr lang="en-AU" sz="1600" dirty="0">
                <a:latin typeface="+mn-lt"/>
              </a:rPr>
              <a:t>Connect</a:t>
            </a:r>
          </a:p>
          <a:p>
            <a:pPr marL="342900" indent="-342900">
              <a:buFont typeface="Arial" panose="020B0604020202020204" pitchFamily="34" charset="0"/>
              <a:buChar char="•"/>
            </a:pPr>
            <a:r>
              <a:rPr lang="en-AU" sz="1600" dirty="0"/>
              <a:t>Consolidate</a:t>
            </a:r>
          </a:p>
          <a:p>
            <a:pPr marL="342900" indent="-342900">
              <a:buFont typeface="Arial" panose="020B0604020202020204" pitchFamily="34" charset="0"/>
              <a:buChar char="•"/>
            </a:pPr>
            <a:r>
              <a:rPr lang="en-AU" sz="1600" dirty="0">
                <a:latin typeface="+mn-lt"/>
              </a:rPr>
              <a:t>Present</a:t>
            </a:r>
          </a:p>
          <a:p>
            <a:pPr marL="342900" indent="-342900">
              <a:buFont typeface="Arial" panose="020B0604020202020204" pitchFamily="34" charset="0"/>
              <a:buChar char="•"/>
            </a:pPr>
            <a:r>
              <a:rPr lang="en-AU" sz="1600" dirty="0"/>
              <a:t>Conserve</a:t>
            </a:r>
            <a:endParaRPr lang="en-AU" sz="1600" dirty="0">
              <a:latin typeface="+mn-lt"/>
            </a:endParaRPr>
          </a:p>
        </p:txBody>
      </p:sp>
    </p:spTree>
    <p:extLst>
      <p:ext uri="{BB962C8B-B14F-4D97-AF65-F5344CB8AC3E}">
        <p14:creationId xmlns:p14="http://schemas.microsoft.com/office/powerpoint/2010/main" val="4171974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4953-B2C4-BFBC-1F8A-B143B3357C4C}"/>
              </a:ext>
            </a:extLst>
          </p:cNvPr>
          <p:cNvSpPr>
            <a:spLocks noGrp="1"/>
          </p:cNvSpPr>
          <p:nvPr>
            <p:ph type="title"/>
          </p:nvPr>
        </p:nvSpPr>
        <p:spPr>
          <a:xfrm>
            <a:off x="215516" y="265484"/>
            <a:ext cx="8712968" cy="857250"/>
          </a:xfrm>
        </p:spPr>
        <p:txBody>
          <a:bodyPr/>
          <a:lstStyle/>
          <a:p>
            <a:r>
              <a:rPr lang="en-AU" dirty="0"/>
              <a:t>Student sample</a:t>
            </a:r>
            <a:br>
              <a:rPr lang="en-AU" dirty="0"/>
            </a:br>
            <a:r>
              <a:rPr lang="en-AU" sz="3200" dirty="0"/>
              <a:t>Presentation, critique and reflection</a:t>
            </a:r>
          </a:p>
        </p:txBody>
      </p:sp>
      <p:pic>
        <p:nvPicPr>
          <p:cNvPr id="4" name="Picture 3">
            <a:extLst>
              <a:ext uri="{FF2B5EF4-FFF2-40B4-BE49-F238E27FC236}">
                <a16:creationId xmlns:a16="http://schemas.microsoft.com/office/drawing/2014/main" id="{1164D51E-0266-4C00-4248-CBE5C4562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32" y="1306832"/>
            <a:ext cx="2379679" cy="3029769"/>
          </a:xfrm>
          <a:prstGeom prst="rect">
            <a:avLst/>
          </a:prstGeom>
          <a:ln>
            <a:solidFill>
              <a:schemeClr val="tx1"/>
            </a:solidFill>
          </a:ln>
        </p:spPr>
      </p:pic>
      <p:pic>
        <p:nvPicPr>
          <p:cNvPr id="5" name="Picture 4">
            <a:extLst>
              <a:ext uri="{FF2B5EF4-FFF2-40B4-BE49-F238E27FC236}">
                <a16:creationId xmlns:a16="http://schemas.microsoft.com/office/drawing/2014/main" id="{4A0483B3-60DF-D131-B0DA-5AF0C8F3E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297897"/>
            <a:ext cx="2039652" cy="2853380"/>
          </a:xfrm>
          <a:prstGeom prst="rect">
            <a:avLst/>
          </a:prstGeom>
          <a:ln>
            <a:solidFill>
              <a:schemeClr val="tx1"/>
            </a:solidFill>
          </a:ln>
        </p:spPr>
      </p:pic>
      <p:pic>
        <p:nvPicPr>
          <p:cNvPr id="6" name="Picture 5">
            <a:extLst>
              <a:ext uri="{FF2B5EF4-FFF2-40B4-BE49-F238E27FC236}">
                <a16:creationId xmlns:a16="http://schemas.microsoft.com/office/drawing/2014/main" id="{29084E5F-735C-FFB0-AB29-F9B8255B7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297897"/>
            <a:ext cx="1984281" cy="2723643"/>
          </a:xfrm>
          <a:prstGeom prst="rect">
            <a:avLst/>
          </a:prstGeom>
          <a:ln>
            <a:solidFill>
              <a:schemeClr val="tx1"/>
            </a:solidFill>
          </a:ln>
        </p:spPr>
      </p:pic>
      <p:sp>
        <p:nvSpPr>
          <p:cNvPr id="3" name="Text Box 2">
            <a:extLst>
              <a:ext uri="{FF2B5EF4-FFF2-40B4-BE49-F238E27FC236}">
                <a16:creationId xmlns:a16="http://schemas.microsoft.com/office/drawing/2014/main" id="{5EB68541-D01D-A330-FED4-6A3C5964B9FF}"/>
              </a:ext>
            </a:extLst>
          </p:cNvPr>
          <p:cNvSpPr txBox="1">
            <a:spLocks noChangeArrowheads="1"/>
          </p:cNvSpPr>
          <p:nvPr/>
        </p:nvSpPr>
        <p:spPr bwMode="auto">
          <a:xfrm>
            <a:off x="7740352" y="4216643"/>
            <a:ext cx="1008112" cy="2871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Owen Mueller</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31548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solidFill>
                  <a:schemeClr val="accent6"/>
                </a:solidFill>
              </a:rPr>
              <a:t>Contact</a:t>
            </a:r>
          </a:p>
        </p:txBody>
      </p:sp>
      <p:sp>
        <p:nvSpPr>
          <p:cNvPr id="3" name="Content Placeholder 2"/>
          <p:cNvSpPr>
            <a:spLocks noGrp="1"/>
          </p:cNvSpPr>
          <p:nvPr>
            <p:ph idx="1"/>
          </p:nvPr>
        </p:nvSpPr>
        <p:spPr>
          <a:xfrm>
            <a:off x="83590" y="1347614"/>
            <a:ext cx="9073008" cy="2971800"/>
          </a:xfrm>
        </p:spPr>
        <p:txBody>
          <a:bodyPr/>
          <a:lstStyle/>
          <a:p>
            <a:pPr marL="0" indent="0">
              <a:buNone/>
            </a:pPr>
            <a:r>
              <a:rPr lang="en-AU" dirty="0">
                <a:solidFill>
                  <a:schemeClr val="accent6"/>
                </a:solidFill>
              </a:rPr>
              <a:t>Dr Kathryn Hendy-Ekers</a:t>
            </a:r>
          </a:p>
          <a:p>
            <a:pPr marL="3136900" indent="-3136900">
              <a:buNone/>
            </a:pPr>
            <a:r>
              <a:rPr lang="en-AU" sz="2000" b="0" dirty="0"/>
              <a:t>Curriculum Manager – Visual Arts, Visual Communication Design and Media</a:t>
            </a:r>
          </a:p>
          <a:p>
            <a:pPr marL="0" indent="0">
              <a:buNone/>
            </a:pPr>
            <a:r>
              <a:rPr lang="en-AU" dirty="0">
                <a:solidFill>
                  <a:schemeClr val="accent6"/>
                </a:solidFill>
              </a:rPr>
              <a:t>E: </a:t>
            </a:r>
            <a:r>
              <a:rPr lang="en-AU" b="0" dirty="0">
                <a:solidFill>
                  <a:schemeClr val="tx1"/>
                </a:solidFill>
              </a:rPr>
              <a:t>Kathryn.Hendy-Ekers@education.vic.gov.au</a:t>
            </a:r>
          </a:p>
          <a:p>
            <a:pPr marL="0" indent="0">
              <a:buNone/>
            </a:pPr>
            <a:r>
              <a:rPr lang="en-AU" dirty="0">
                <a:solidFill>
                  <a:schemeClr val="accent6"/>
                </a:solidFill>
              </a:rPr>
              <a:t>T: </a:t>
            </a:r>
            <a:r>
              <a:rPr lang="en-AU" b="0" dirty="0">
                <a:solidFill>
                  <a:schemeClr val="tx1"/>
                </a:solidFill>
              </a:rPr>
              <a:t>9059 5147</a:t>
            </a:r>
          </a:p>
          <a:p>
            <a:pPr marL="0" indent="0">
              <a:buNone/>
            </a:pPr>
            <a:r>
              <a:rPr lang="en-AU" dirty="0">
                <a:solidFill>
                  <a:schemeClr val="accent6"/>
                </a:solidFill>
              </a:rPr>
              <a:t>M: </a:t>
            </a:r>
            <a:r>
              <a:rPr lang="en-AU" b="0" dirty="0">
                <a:solidFill>
                  <a:schemeClr val="tx1"/>
                </a:solidFill>
              </a:rPr>
              <a:t>0438471513</a:t>
            </a:r>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b="0" dirty="0"/>
          </a:p>
          <a:p>
            <a:endParaRPr lang="en-AU" dirty="0"/>
          </a:p>
        </p:txBody>
      </p:sp>
    </p:spTree>
    <p:extLst>
      <p:ext uri="{BB962C8B-B14F-4D97-AF65-F5344CB8AC3E}">
        <p14:creationId xmlns:p14="http://schemas.microsoft.com/office/powerpoint/2010/main" val="39053066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2268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5143501"/>
          </a:xfrm>
        </p:spPr>
      </p:pic>
    </p:spTree>
    <p:extLst>
      <p:ext uri="{BB962C8B-B14F-4D97-AF65-F5344CB8AC3E}">
        <p14:creationId xmlns:p14="http://schemas.microsoft.com/office/powerpoint/2010/main" val="4320968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73EA-CDBF-4D42-A5E3-CAE377DEAD7B}"/>
              </a:ext>
            </a:extLst>
          </p:cNvPr>
          <p:cNvSpPr>
            <a:spLocks noGrp="1"/>
          </p:cNvSpPr>
          <p:nvPr>
            <p:ph type="title"/>
          </p:nvPr>
        </p:nvSpPr>
        <p:spPr>
          <a:xfrm>
            <a:off x="107504" y="109153"/>
            <a:ext cx="8712968" cy="857250"/>
          </a:xfrm>
        </p:spPr>
        <p:txBody>
          <a:bodyPr/>
          <a:lstStyle/>
          <a:p>
            <a:r>
              <a:rPr lang="en-US" sz="1800" dirty="0"/>
              <a:t>VCE Art Making and Exhibiting</a:t>
            </a:r>
            <a:br>
              <a:rPr lang="en-US" dirty="0"/>
            </a:br>
            <a:r>
              <a:rPr lang="en-AU" dirty="0"/>
              <a:t>Study specifications: </a:t>
            </a:r>
            <a:r>
              <a:rPr lang="en-AU" sz="3200" dirty="0"/>
              <a:t>Making artworks</a:t>
            </a:r>
          </a:p>
        </p:txBody>
      </p:sp>
      <p:graphicFrame>
        <p:nvGraphicFramePr>
          <p:cNvPr id="10" name="Diagram 9">
            <a:extLst>
              <a:ext uri="{FF2B5EF4-FFF2-40B4-BE49-F238E27FC236}">
                <a16:creationId xmlns:a16="http://schemas.microsoft.com/office/drawing/2014/main" id="{E88BE016-C4EA-4064-9B60-0F2C9F86FF0F}"/>
              </a:ext>
            </a:extLst>
          </p:cNvPr>
          <p:cNvGraphicFramePr/>
          <p:nvPr/>
        </p:nvGraphicFramePr>
        <p:xfrm>
          <a:off x="395536" y="966402"/>
          <a:ext cx="5184576" cy="354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455B36E2-AEE7-40EC-82F7-4CF718E1AD6F}"/>
              </a:ext>
            </a:extLst>
          </p:cNvPr>
          <p:cNvSpPr txBox="1"/>
          <p:nvPr/>
        </p:nvSpPr>
        <p:spPr>
          <a:xfrm>
            <a:off x="6084168" y="1131590"/>
            <a:ext cx="1890329" cy="3046988"/>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AU" sz="1600" dirty="0">
                <a:latin typeface="+mn-lt"/>
              </a:rPr>
              <a:t>Explore</a:t>
            </a:r>
          </a:p>
          <a:p>
            <a:pPr marL="342900" indent="-342900">
              <a:buFont typeface="Arial" panose="020B0604020202020204" pitchFamily="34" charset="0"/>
              <a:buChar char="•"/>
            </a:pPr>
            <a:r>
              <a:rPr lang="en-AU" sz="1600" dirty="0"/>
              <a:t>Expand</a:t>
            </a:r>
          </a:p>
          <a:p>
            <a:pPr marL="342900" indent="-342900">
              <a:buFont typeface="Arial" panose="020B0604020202020204" pitchFamily="34" charset="0"/>
              <a:buChar char="•"/>
            </a:pPr>
            <a:r>
              <a:rPr lang="en-AU" sz="1600" dirty="0">
                <a:latin typeface="+mn-lt"/>
              </a:rPr>
              <a:t>Investigate</a:t>
            </a:r>
          </a:p>
          <a:p>
            <a:pPr marL="342900" indent="-342900">
              <a:buFont typeface="Arial" panose="020B0604020202020204" pitchFamily="34" charset="0"/>
              <a:buChar char="•"/>
            </a:pPr>
            <a:r>
              <a:rPr lang="en-AU" sz="1600" dirty="0"/>
              <a:t>Understand</a:t>
            </a:r>
          </a:p>
          <a:p>
            <a:pPr marL="342900" indent="-342900">
              <a:buFont typeface="Arial" panose="020B0604020202020204" pitchFamily="34" charset="0"/>
              <a:buChar char="•"/>
            </a:pPr>
            <a:r>
              <a:rPr lang="en-AU" sz="1600" dirty="0">
                <a:latin typeface="+mn-lt"/>
              </a:rPr>
              <a:t>Develop</a:t>
            </a:r>
          </a:p>
          <a:p>
            <a:pPr marL="342900" indent="-342900">
              <a:buFont typeface="Arial" panose="020B0604020202020204" pitchFamily="34" charset="0"/>
              <a:buChar char="•"/>
            </a:pPr>
            <a:r>
              <a:rPr lang="en-AU" sz="1600" dirty="0"/>
              <a:t>Resolve</a:t>
            </a:r>
          </a:p>
          <a:p>
            <a:pPr marL="342900" indent="-342900">
              <a:buFont typeface="Arial" panose="020B0604020202020204" pitchFamily="34" charset="0"/>
              <a:buChar char="•"/>
            </a:pPr>
            <a:r>
              <a:rPr lang="en-AU" sz="1600" dirty="0">
                <a:latin typeface="+mn-lt"/>
              </a:rPr>
              <a:t>Collect</a:t>
            </a:r>
          </a:p>
          <a:p>
            <a:pPr marL="342900" indent="-342900">
              <a:buFont typeface="Arial" panose="020B0604020202020204" pitchFamily="34" charset="0"/>
              <a:buChar char="•"/>
            </a:pPr>
            <a:r>
              <a:rPr lang="en-AU" sz="1600" dirty="0"/>
              <a:t>Extend</a:t>
            </a:r>
          </a:p>
          <a:p>
            <a:pPr marL="342900" indent="-342900">
              <a:buFont typeface="Arial" panose="020B0604020202020204" pitchFamily="34" charset="0"/>
              <a:buChar char="•"/>
            </a:pPr>
            <a:r>
              <a:rPr lang="en-AU" sz="1600" dirty="0">
                <a:latin typeface="+mn-lt"/>
              </a:rPr>
              <a:t>Connect</a:t>
            </a:r>
          </a:p>
          <a:p>
            <a:pPr marL="342900" indent="-342900">
              <a:buFont typeface="Arial" panose="020B0604020202020204" pitchFamily="34" charset="0"/>
              <a:buChar char="•"/>
            </a:pPr>
            <a:r>
              <a:rPr lang="en-AU" sz="1600" dirty="0"/>
              <a:t>Consolidate</a:t>
            </a:r>
          </a:p>
          <a:p>
            <a:pPr marL="342900" indent="-342900">
              <a:buFont typeface="Arial" panose="020B0604020202020204" pitchFamily="34" charset="0"/>
              <a:buChar char="•"/>
            </a:pPr>
            <a:r>
              <a:rPr lang="en-AU" sz="1600" dirty="0">
                <a:latin typeface="+mn-lt"/>
              </a:rPr>
              <a:t>Present</a:t>
            </a:r>
          </a:p>
          <a:p>
            <a:pPr marL="342900" indent="-342900">
              <a:buFont typeface="Arial" panose="020B0604020202020204" pitchFamily="34" charset="0"/>
              <a:buChar char="•"/>
            </a:pPr>
            <a:r>
              <a:rPr lang="en-AU" sz="1600" dirty="0"/>
              <a:t>Conserve</a:t>
            </a:r>
            <a:endParaRPr lang="en-AU" sz="1600" dirty="0">
              <a:latin typeface="+mn-lt"/>
            </a:endParaRPr>
          </a:p>
        </p:txBody>
      </p:sp>
    </p:spTree>
    <p:extLst>
      <p:ext uri="{BB962C8B-B14F-4D97-AF65-F5344CB8AC3E}">
        <p14:creationId xmlns:p14="http://schemas.microsoft.com/office/powerpoint/2010/main" val="1538182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52E1C54-B5CB-47BB-BDED-EC5F4B367F04}"/>
              </a:ext>
            </a:extLst>
          </p:cNvPr>
          <p:cNvSpPr>
            <a:spLocks noGrp="1"/>
          </p:cNvSpPr>
          <p:nvPr>
            <p:ph type="title"/>
          </p:nvPr>
        </p:nvSpPr>
        <p:spPr>
          <a:xfrm>
            <a:off x="107504" y="277799"/>
            <a:ext cx="8928992" cy="857250"/>
          </a:xfrm>
        </p:spPr>
        <p:txBody>
          <a:bodyPr/>
          <a:lstStyle/>
          <a:p>
            <a:r>
              <a:rPr lang="en-AU" dirty="0"/>
              <a:t>Study specifications: </a:t>
            </a:r>
            <a:r>
              <a:rPr lang="en-AU" sz="3200" dirty="0"/>
              <a:t>Exhibiting artworks</a:t>
            </a:r>
          </a:p>
        </p:txBody>
      </p:sp>
      <p:graphicFrame>
        <p:nvGraphicFramePr>
          <p:cNvPr id="18" name="Table 9">
            <a:extLst>
              <a:ext uri="{FF2B5EF4-FFF2-40B4-BE49-F238E27FC236}">
                <a16:creationId xmlns:a16="http://schemas.microsoft.com/office/drawing/2014/main" id="{1009211B-6748-47B2-8F17-731EE0964877}"/>
              </a:ext>
            </a:extLst>
          </p:cNvPr>
          <p:cNvGraphicFramePr>
            <a:graphicFrameLocks noGrp="1"/>
          </p:cNvGraphicFramePr>
          <p:nvPr/>
        </p:nvGraphicFramePr>
        <p:xfrm>
          <a:off x="2341125" y="1338717"/>
          <a:ext cx="6570476" cy="2669734"/>
        </p:xfrm>
        <a:graphic>
          <a:graphicData uri="http://schemas.openxmlformats.org/drawingml/2006/table">
            <a:tbl>
              <a:tblPr firstRow="1" bandRow="1">
                <a:tableStyleId>{21E4AEA4-8DFA-4A89-87EB-49C32662AFE0}</a:tableStyleId>
              </a:tblPr>
              <a:tblGrid>
                <a:gridCol w="6570476">
                  <a:extLst>
                    <a:ext uri="{9D8B030D-6E8A-4147-A177-3AD203B41FA5}">
                      <a16:colId xmlns:a16="http://schemas.microsoft.com/office/drawing/2014/main" val="1178279086"/>
                    </a:ext>
                  </a:extLst>
                </a:gridCol>
              </a:tblGrid>
              <a:tr h="692295">
                <a:tc>
                  <a:txBody>
                    <a:bodyPr/>
                    <a:lstStyle/>
                    <a:p>
                      <a:r>
                        <a:rPr lang="en-AU" sz="1400" b="0" kern="1200" dirty="0">
                          <a:solidFill>
                            <a:schemeClr val="tx1"/>
                          </a:solidFill>
                          <a:effectLst/>
                          <a:latin typeface="+mn-lt"/>
                          <a:ea typeface="+mn-ea"/>
                          <a:cs typeface="+mn-cs"/>
                        </a:rPr>
                        <a:t>Planning and producing the layout and design of the exhibition and planning the ‘flow’ of the exhibition, including sight lines, spatial relationships, viewer interaction and interpretation. </a:t>
                      </a:r>
                    </a:p>
                    <a:p>
                      <a:r>
                        <a:rPr lang="en-AU" sz="1400" b="0" kern="1200" dirty="0">
                          <a:solidFill>
                            <a:schemeClr val="tx1"/>
                          </a:solidFill>
                          <a:effectLst/>
                          <a:latin typeface="+mn-lt"/>
                          <a:ea typeface="+mn-ea"/>
                          <a:cs typeface="+mn-cs"/>
                        </a:rPr>
                        <a:t>Includes the creation of display furniture, selection of fixtures and use of lighting.</a:t>
                      </a:r>
                      <a:endParaRPr lang="en-AU" sz="1400" b="0" dirty="0">
                        <a:solidFill>
                          <a:schemeClr val="tx1"/>
                        </a:solidFill>
                      </a:endParaRPr>
                    </a:p>
                  </a:txBody>
                  <a:tcPr/>
                </a:tc>
                <a:extLst>
                  <a:ext uri="{0D108BD9-81ED-4DB2-BD59-A6C34878D82A}">
                    <a16:rowId xmlns:a16="http://schemas.microsoft.com/office/drawing/2014/main" val="1880993069"/>
                  </a:ext>
                </a:extLst>
              </a:tr>
              <a:tr h="585625">
                <a:tc>
                  <a:txBody>
                    <a:bodyPr/>
                    <a:lstStyle/>
                    <a:p>
                      <a:r>
                        <a:rPr lang="en-AU" sz="1400" kern="1200" dirty="0">
                          <a:solidFill>
                            <a:schemeClr val="dk1"/>
                          </a:solidFill>
                          <a:effectLst/>
                          <a:latin typeface="+mn-lt"/>
                          <a:ea typeface="+mn-ea"/>
                          <a:cs typeface="+mn-cs"/>
                        </a:rPr>
                        <a:t>Determining the theme or story to be told in an exhibition. Curation includes the selection of artworks, writing the introduction to the exhibition, deciding where artworks will be placed, the designing of viewer interaction and interpretation, and the preparation of condition reports of artworks. </a:t>
                      </a:r>
                      <a:endParaRPr lang="en-AU" sz="1400" b="1" dirty="0"/>
                    </a:p>
                  </a:txBody>
                  <a:tcPr/>
                </a:tc>
                <a:extLst>
                  <a:ext uri="{0D108BD9-81ED-4DB2-BD59-A6C34878D82A}">
                    <a16:rowId xmlns:a16="http://schemas.microsoft.com/office/drawing/2014/main" val="4156485169"/>
                  </a:ext>
                </a:extLst>
              </a:tr>
              <a:tr h="779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effectLst/>
                          <a:latin typeface="+mn-lt"/>
                          <a:ea typeface="+mn-ea"/>
                          <a:cs typeface="+mn-cs"/>
                        </a:rPr>
                        <a:t>Planning, organising and undertaking the preservation and conservation of materials and objects in private, public and community collections, including art galleries, museums, other exhibition spaces and site-specific spaces. </a:t>
                      </a:r>
                      <a:endParaRPr lang="en-AU" sz="1400" dirty="0"/>
                    </a:p>
                  </a:txBody>
                  <a:tcPr/>
                </a:tc>
                <a:extLst>
                  <a:ext uri="{0D108BD9-81ED-4DB2-BD59-A6C34878D82A}">
                    <a16:rowId xmlns:a16="http://schemas.microsoft.com/office/drawing/2014/main" val="4157902489"/>
                  </a:ext>
                </a:extLst>
              </a:tr>
            </a:tbl>
          </a:graphicData>
        </a:graphic>
      </p:graphicFrame>
      <p:graphicFrame>
        <p:nvGraphicFramePr>
          <p:cNvPr id="19" name="Table 12">
            <a:extLst>
              <a:ext uri="{FF2B5EF4-FFF2-40B4-BE49-F238E27FC236}">
                <a16:creationId xmlns:a16="http://schemas.microsoft.com/office/drawing/2014/main" id="{109F0B33-B74B-48E6-BE19-4A391D8B8A11}"/>
              </a:ext>
            </a:extLst>
          </p:cNvPr>
          <p:cNvGraphicFramePr>
            <a:graphicFrameLocks noGrp="1"/>
          </p:cNvGraphicFramePr>
          <p:nvPr/>
        </p:nvGraphicFramePr>
        <p:xfrm>
          <a:off x="199440" y="1338717"/>
          <a:ext cx="2054423" cy="2669734"/>
        </p:xfrm>
        <a:graphic>
          <a:graphicData uri="http://schemas.openxmlformats.org/drawingml/2006/table">
            <a:tbl>
              <a:tblPr firstRow="1" bandRow="1">
                <a:tableStyleId>{93296810-A885-4BE3-A3E7-6D5BEEA58F35}</a:tableStyleId>
              </a:tblPr>
              <a:tblGrid>
                <a:gridCol w="2054423">
                  <a:extLst>
                    <a:ext uri="{9D8B030D-6E8A-4147-A177-3AD203B41FA5}">
                      <a16:colId xmlns:a16="http://schemas.microsoft.com/office/drawing/2014/main" val="3148514858"/>
                    </a:ext>
                  </a:extLst>
                </a:gridCol>
              </a:tblGrid>
              <a:tr h="903053">
                <a:tc>
                  <a:txBody>
                    <a:bodyPr/>
                    <a:lstStyle/>
                    <a:p>
                      <a:pPr algn="ctr"/>
                      <a:r>
                        <a:rPr lang="en-AU" b="1" dirty="0">
                          <a:solidFill>
                            <a:schemeClr val="bg1"/>
                          </a:solidFill>
                        </a:rPr>
                        <a:t>Exhibition design</a:t>
                      </a:r>
                    </a:p>
                  </a:txBody>
                  <a:tcPr anchor="ctr">
                    <a:solidFill>
                      <a:schemeClr val="accent6">
                        <a:lumMod val="50000"/>
                      </a:schemeClr>
                    </a:solidFill>
                  </a:tcPr>
                </a:tc>
                <a:extLst>
                  <a:ext uri="{0D108BD9-81ED-4DB2-BD59-A6C34878D82A}">
                    <a16:rowId xmlns:a16="http://schemas.microsoft.com/office/drawing/2014/main" val="670950386"/>
                  </a:ext>
                </a:extLst>
              </a:tr>
              <a:tr h="894551">
                <a:tc>
                  <a:txBody>
                    <a:bodyPr/>
                    <a:lstStyle/>
                    <a:p>
                      <a:pPr algn="ctr"/>
                      <a:r>
                        <a:rPr lang="en-AU" b="1" dirty="0">
                          <a:solidFill>
                            <a:schemeClr val="bg1"/>
                          </a:solidFill>
                        </a:rPr>
                        <a:t>Curation</a:t>
                      </a:r>
                    </a:p>
                  </a:txBody>
                  <a:tcPr anchor="ctr">
                    <a:solidFill>
                      <a:srgbClr val="468EAE"/>
                    </a:solidFill>
                  </a:tcPr>
                </a:tc>
                <a:extLst>
                  <a:ext uri="{0D108BD9-81ED-4DB2-BD59-A6C34878D82A}">
                    <a16:rowId xmlns:a16="http://schemas.microsoft.com/office/drawing/2014/main" val="1116211340"/>
                  </a:ext>
                </a:extLst>
              </a:tr>
              <a:tr h="872130">
                <a:tc>
                  <a:txBody>
                    <a:bodyPr/>
                    <a:lstStyle/>
                    <a:p>
                      <a:pPr algn="ctr"/>
                      <a:r>
                        <a:rPr lang="en-AU" b="1" dirty="0">
                          <a:solidFill>
                            <a:schemeClr val="bg1"/>
                          </a:solidFill>
                        </a:rPr>
                        <a:t>Conservation</a:t>
                      </a:r>
                    </a:p>
                  </a:txBody>
                  <a:tcPr anchor="ctr">
                    <a:solidFill>
                      <a:schemeClr val="accent2">
                        <a:lumMod val="75000"/>
                      </a:schemeClr>
                    </a:solidFill>
                  </a:tcPr>
                </a:tc>
                <a:extLst>
                  <a:ext uri="{0D108BD9-81ED-4DB2-BD59-A6C34878D82A}">
                    <a16:rowId xmlns:a16="http://schemas.microsoft.com/office/drawing/2014/main" val="2226806147"/>
                  </a:ext>
                </a:extLst>
              </a:tr>
            </a:tbl>
          </a:graphicData>
        </a:graphic>
      </p:graphicFrame>
      <p:sp>
        <p:nvSpPr>
          <p:cNvPr id="6" name="TextBox 5">
            <a:extLst>
              <a:ext uri="{FF2B5EF4-FFF2-40B4-BE49-F238E27FC236}">
                <a16:creationId xmlns:a16="http://schemas.microsoft.com/office/drawing/2014/main" id="{F854AB88-F213-4C51-8F4E-5CE1CAAE7753}"/>
              </a:ext>
            </a:extLst>
          </p:cNvPr>
          <p:cNvSpPr txBox="1"/>
          <p:nvPr/>
        </p:nvSpPr>
        <p:spPr>
          <a:xfrm>
            <a:off x="134765" y="93133"/>
            <a:ext cx="6162059" cy="369332"/>
          </a:xfrm>
          <a:prstGeom prst="rect">
            <a:avLst/>
          </a:prstGeom>
          <a:noFill/>
        </p:spPr>
        <p:txBody>
          <a:bodyPr wrap="square">
            <a:spAutoFit/>
          </a:bodyPr>
          <a:lstStyle/>
          <a:p>
            <a:r>
              <a:rPr lang="en-US" sz="1800" b="1" dirty="0">
                <a:solidFill>
                  <a:schemeClr val="accent6"/>
                </a:solidFill>
                <a:latin typeface="+mn-lt"/>
              </a:rPr>
              <a:t>VCE Art Making and Exhibiting</a:t>
            </a:r>
            <a:endParaRPr lang="en-AU" sz="1800" b="1" dirty="0">
              <a:solidFill>
                <a:schemeClr val="accent6"/>
              </a:solidFill>
              <a:latin typeface="+mn-lt"/>
            </a:endParaRPr>
          </a:p>
        </p:txBody>
      </p:sp>
    </p:spTree>
    <p:extLst>
      <p:ext uri="{BB962C8B-B14F-4D97-AF65-F5344CB8AC3E}">
        <p14:creationId xmlns:p14="http://schemas.microsoft.com/office/powerpoint/2010/main" val="37749789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AC27-B66F-41E8-8D75-01846DA5D26E}"/>
              </a:ext>
            </a:extLst>
          </p:cNvPr>
          <p:cNvSpPr>
            <a:spLocks noGrp="1"/>
          </p:cNvSpPr>
          <p:nvPr>
            <p:ph type="title"/>
          </p:nvPr>
        </p:nvSpPr>
        <p:spPr/>
        <p:txBody>
          <a:bodyPr/>
          <a:lstStyle/>
          <a:p>
            <a:r>
              <a:rPr lang="en-AU" dirty="0"/>
              <a:t>Study specifications: </a:t>
            </a:r>
            <a:r>
              <a:rPr lang="en-AU" sz="3200" dirty="0"/>
              <a:t>Exhibiting artworks</a:t>
            </a:r>
            <a:endParaRPr lang="en-AU" dirty="0"/>
          </a:p>
        </p:txBody>
      </p:sp>
      <p:graphicFrame>
        <p:nvGraphicFramePr>
          <p:cNvPr id="4" name="Table 12">
            <a:extLst>
              <a:ext uri="{FF2B5EF4-FFF2-40B4-BE49-F238E27FC236}">
                <a16:creationId xmlns:a16="http://schemas.microsoft.com/office/drawing/2014/main" id="{E264FF68-1A26-40A3-B4FA-51B49B297B4C}"/>
              </a:ext>
            </a:extLst>
          </p:cNvPr>
          <p:cNvGraphicFramePr>
            <a:graphicFrameLocks noGrp="1"/>
          </p:cNvGraphicFramePr>
          <p:nvPr/>
        </p:nvGraphicFramePr>
        <p:xfrm>
          <a:off x="199440" y="1268760"/>
          <a:ext cx="2356336" cy="3046988"/>
        </p:xfrm>
        <a:graphic>
          <a:graphicData uri="http://schemas.openxmlformats.org/drawingml/2006/table">
            <a:tbl>
              <a:tblPr firstRow="1" bandRow="1">
                <a:tableStyleId>{93296810-A885-4BE3-A3E7-6D5BEEA58F35}</a:tableStyleId>
              </a:tblPr>
              <a:tblGrid>
                <a:gridCol w="2356336">
                  <a:extLst>
                    <a:ext uri="{9D8B030D-6E8A-4147-A177-3AD203B41FA5}">
                      <a16:colId xmlns:a16="http://schemas.microsoft.com/office/drawing/2014/main" val="3148514858"/>
                    </a:ext>
                  </a:extLst>
                </a:gridCol>
              </a:tblGrid>
              <a:tr h="1030661">
                <a:tc>
                  <a:txBody>
                    <a:bodyPr/>
                    <a:lstStyle/>
                    <a:p>
                      <a:pPr algn="ctr"/>
                      <a:r>
                        <a:rPr lang="en-AU" b="1" dirty="0">
                          <a:solidFill>
                            <a:schemeClr val="bg1"/>
                          </a:solidFill>
                        </a:rPr>
                        <a:t>Exhibition design</a:t>
                      </a:r>
                    </a:p>
                  </a:txBody>
                  <a:tcPr anchor="ctr">
                    <a:solidFill>
                      <a:schemeClr val="accent6">
                        <a:lumMod val="50000"/>
                      </a:schemeClr>
                    </a:solidFill>
                  </a:tcPr>
                </a:tc>
                <a:extLst>
                  <a:ext uri="{0D108BD9-81ED-4DB2-BD59-A6C34878D82A}">
                    <a16:rowId xmlns:a16="http://schemas.microsoft.com/office/drawing/2014/main" val="670950386"/>
                  </a:ext>
                </a:extLst>
              </a:tr>
              <a:tr h="1020958">
                <a:tc>
                  <a:txBody>
                    <a:bodyPr/>
                    <a:lstStyle/>
                    <a:p>
                      <a:pPr algn="ctr"/>
                      <a:r>
                        <a:rPr lang="en-AU" b="1" dirty="0">
                          <a:solidFill>
                            <a:schemeClr val="bg1"/>
                          </a:solidFill>
                        </a:rPr>
                        <a:t>Curation</a:t>
                      </a:r>
                    </a:p>
                  </a:txBody>
                  <a:tcPr anchor="ctr">
                    <a:solidFill>
                      <a:srgbClr val="468EAE"/>
                    </a:solidFill>
                  </a:tcPr>
                </a:tc>
                <a:extLst>
                  <a:ext uri="{0D108BD9-81ED-4DB2-BD59-A6C34878D82A}">
                    <a16:rowId xmlns:a16="http://schemas.microsoft.com/office/drawing/2014/main" val="1116211340"/>
                  </a:ext>
                </a:extLst>
              </a:tr>
              <a:tr h="995369">
                <a:tc>
                  <a:txBody>
                    <a:bodyPr/>
                    <a:lstStyle/>
                    <a:p>
                      <a:pPr algn="ctr"/>
                      <a:r>
                        <a:rPr lang="en-AU" b="1" dirty="0">
                          <a:solidFill>
                            <a:schemeClr val="bg1"/>
                          </a:solidFill>
                        </a:rPr>
                        <a:t>Conservation</a:t>
                      </a:r>
                    </a:p>
                  </a:txBody>
                  <a:tcPr anchor="ctr">
                    <a:solidFill>
                      <a:schemeClr val="accent2">
                        <a:lumMod val="75000"/>
                      </a:schemeClr>
                    </a:solidFill>
                  </a:tcPr>
                </a:tc>
                <a:extLst>
                  <a:ext uri="{0D108BD9-81ED-4DB2-BD59-A6C34878D82A}">
                    <a16:rowId xmlns:a16="http://schemas.microsoft.com/office/drawing/2014/main" val="2226806147"/>
                  </a:ext>
                </a:extLst>
              </a:tr>
            </a:tbl>
          </a:graphicData>
        </a:graphic>
      </p:graphicFrame>
      <p:sp>
        <p:nvSpPr>
          <p:cNvPr id="5" name="TextBox 4">
            <a:extLst>
              <a:ext uri="{FF2B5EF4-FFF2-40B4-BE49-F238E27FC236}">
                <a16:creationId xmlns:a16="http://schemas.microsoft.com/office/drawing/2014/main" id="{A532FC2C-6F8F-4B72-9AB3-B15810C85450}"/>
              </a:ext>
            </a:extLst>
          </p:cNvPr>
          <p:cNvSpPr txBox="1"/>
          <p:nvPr/>
        </p:nvSpPr>
        <p:spPr>
          <a:xfrm>
            <a:off x="2850721" y="1268760"/>
            <a:ext cx="1890329" cy="3046988"/>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AU" sz="1600" dirty="0">
                <a:latin typeface="+mn-lt"/>
              </a:rPr>
              <a:t>Explore</a:t>
            </a:r>
          </a:p>
          <a:p>
            <a:pPr marL="342900" indent="-342900">
              <a:buFont typeface="Arial" panose="020B0604020202020204" pitchFamily="34" charset="0"/>
              <a:buChar char="•"/>
            </a:pPr>
            <a:r>
              <a:rPr lang="en-AU" sz="1600" dirty="0"/>
              <a:t>Expand</a:t>
            </a:r>
          </a:p>
          <a:p>
            <a:pPr marL="342900" indent="-342900">
              <a:buFont typeface="Arial" panose="020B0604020202020204" pitchFamily="34" charset="0"/>
              <a:buChar char="•"/>
            </a:pPr>
            <a:r>
              <a:rPr lang="en-AU" sz="1600" dirty="0">
                <a:latin typeface="+mn-lt"/>
              </a:rPr>
              <a:t>Investigate</a:t>
            </a:r>
          </a:p>
          <a:p>
            <a:pPr marL="342900" indent="-342900">
              <a:buFont typeface="Arial" panose="020B0604020202020204" pitchFamily="34" charset="0"/>
              <a:buChar char="•"/>
            </a:pPr>
            <a:r>
              <a:rPr lang="en-AU" sz="1600" dirty="0"/>
              <a:t>Understand</a:t>
            </a:r>
          </a:p>
          <a:p>
            <a:pPr marL="342900" indent="-342900">
              <a:buFont typeface="Arial" panose="020B0604020202020204" pitchFamily="34" charset="0"/>
              <a:buChar char="•"/>
            </a:pPr>
            <a:r>
              <a:rPr lang="en-AU" sz="1600" dirty="0">
                <a:latin typeface="+mn-lt"/>
              </a:rPr>
              <a:t>Develop</a:t>
            </a:r>
          </a:p>
          <a:p>
            <a:pPr marL="342900" indent="-342900">
              <a:buFont typeface="Arial" panose="020B0604020202020204" pitchFamily="34" charset="0"/>
              <a:buChar char="•"/>
            </a:pPr>
            <a:r>
              <a:rPr lang="en-AU" sz="1600" dirty="0"/>
              <a:t>Resolve</a:t>
            </a:r>
          </a:p>
          <a:p>
            <a:pPr marL="342900" indent="-342900">
              <a:buFont typeface="Arial" panose="020B0604020202020204" pitchFamily="34" charset="0"/>
              <a:buChar char="•"/>
            </a:pPr>
            <a:r>
              <a:rPr lang="en-AU" sz="1600" dirty="0">
                <a:latin typeface="+mn-lt"/>
              </a:rPr>
              <a:t>Collect</a:t>
            </a:r>
          </a:p>
          <a:p>
            <a:pPr marL="342900" indent="-342900">
              <a:buFont typeface="Arial" panose="020B0604020202020204" pitchFamily="34" charset="0"/>
              <a:buChar char="•"/>
            </a:pPr>
            <a:r>
              <a:rPr lang="en-AU" sz="1600" dirty="0"/>
              <a:t>Extend</a:t>
            </a:r>
          </a:p>
          <a:p>
            <a:pPr marL="342900" indent="-342900">
              <a:buFont typeface="Arial" panose="020B0604020202020204" pitchFamily="34" charset="0"/>
              <a:buChar char="•"/>
            </a:pPr>
            <a:r>
              <a:rPr lang="en-AU" sz="1600" dirty="0">
                <a:latin typeface="+mn-lt"/>
              </a:rPr>
              <a:t>Connect</a:t>
            </a:r>
          </a:p>
          <a:p>
            <a:pPr marL="342900" indent="-342900">
              <a:buFont typeface="Arial" panose="020B0604020202020204" pitchFamily="34" charset="0"/>
              <a:buChar char="•"/>
            </a:pPr>
            <a:r>
              <a:rPr lang="en-AU" sz="1600" dirty="0"/>
              <a:t>Consolidate</a:t>
            </a:r>
          </a:p>
          <a:p>
            <a:pPr marL="342900" indent="-342900">
              <a:buFont typeface="Arial" panose="020B0604020202020204" pitchFamily="34" charset="0"/>
              <a:buChar char="•"/>
            </a:pPr>
            <a:r>
              <a:rPr lang="en-AU" sz="1600" dirty="0">
                <a:latin typeface="+mn-lt"/>
              </a:rPr>
              <a:t>Present</a:t>
            </a:r>
          </a:p>
          <a:p>
            <a:pPr marL="342900" indent="-342900">
              <a:buFont typeface="Arial" panose="020B0604020202020204" pitchFamily="34" charset="0"/>
              <a:buChar char="•"/>
            </a:pPr>
            <a:r>
              <a:rPr lang="en-AU" sz="1600" dirty="0"/>
              <a:t>Conserve</a:t>
            </a:r>
            <a:endParaRPr lang="en-AU" sz="1600" dirty="0">
              <a:latin typeface="+mn-lt"/>
            </a:endParaRPr>
          </a:p>
        </p:txBody>
      </p:sp>
      <p:graphicFrame>
        <p:nvGraphicFramePr>
          <p:cNvPr id="7" name="Table 12">
            <a:extLst>
              <a:ext uri="{FF2B5EF4-FFF2-40B4-BE49-F238E27FC236}">
                <a16:creationId xmlns:a16="http://schemas.microsoft.com/office/drawing/2014/main" id="{F7206CF5-7410-40E4-B7E4-7A3D335AEB5A}"/>
              </a:ext>
            </a:extLst>
          </p:cNvPr>
          <p:cNvGraphicFramePr>
            <a:graphicFrameLocks noGrp="1"/>
          </p:cNvGraphicFramePr>
          <p:nvPr/>
        </p:nvGraphicFramePr>
        <p:xfrm>
          <a:off x="5148064" y="1268760"/>
          <a:ext cx="3168352" cy="3046987"/>
        </p:xfrm>
        <a:graphic>
          <a:graphicData uri="http://schemas.openxmlformats.org/drawingml/2006/table">
            <a:tbl>
              <a:tblPr firstRow="1" bandRow="1">
                <a:tableStyleId>{93296810-A885-4BE3-A3E7-6D5BEEA58F35}</a:tableStyleId>
              </a:tblPr>
              <a:tblGrid>
                <a:gridCol w="3168352">
                  <a:extLst>
                    <a:ext uri="{9D8B030D-6E8A-4147-A177-3AD203B41FA5}">
                      <a16:colId xmlns:a16="http://schemas.microsoft.com/office/drawing/2014/main" val="3148514858"/>
                    </a:ext>
                  </a:extLst>
                </a:gridCol>
              </a:tblGrid>
              <a:tr h="776877">
                <a:tc>
                  <a:txBody>
                    <a:bodyPr/>
                    <a:lstStyle/>
                    <a:p>
                      <a:pPr algn="ctr"/>
                      <a:r>
                        <a:rPr lang="en-AU" b="1" dirty="0">
                          <a:solidFill>
                            <a:schemeClr val="bg1"/>
                          </a:solidFill>
                        </a:rPr>
                        <a:t>Museums</a:t>
                      </a:r>
                    </a:p>
                  </a:txBody>
                  <a:tcPr anchor="ctr">
                    <a:solidFill>
                      <a:schemeClr val="accent6">
                        <a:lumMod val="50000"/>
                      </a:schemeClr>
                    </a:solidFill>
                  </a:tcPr>
                </a:tc>
                <a:extLst>
                  <a:ext uri="{0D108BD9-81ED-4DB2-BD59-A6C34878D82A}">
                    <a16:rowId xmlns:a16="http://schemas.microsoft.com/office/drawing/2014/main" val="670950386"/>
                  </a:ext>
                </a:extLst>
              </a:tr>
              <a:tr h="769562">
                <a:tc>
                  <a:txBody>
                    <a:bodyPr/>
                    <a:lstStyle/>
                    <a:p>
                      <a:pPr algn="ctr"/>
                      <a:r>
                        <a:rPr lang="en-AU" b="1" dirty="0">
                          <a:solidFill>
                            <a:schemeClr val="bg1"/>
                          </a:solidFill>
                        </a:rPr>
                        <a:t>Galleries</a:t>
                      </a:r>
                    </a:p>
                  </a:txBody>
                  <a:tcPr anchor="ctr">
                    <a:solidFill>
                      <a:srgbClr val="468EAE"/>
                    </a:solidFill>
                  </a:tcPr>
                </a:tc>
                <a:extLst>
                  <a:ext uri="{0D108BD9-81ED-4DB2-BD59-A6C34878D82A}">
                    <a16:rowId xmlns:a16="http://schemas.microsoft.com/office/drawing/2014/main" val="1116211340"/>
                  </a:ext>
                </a:extLst>
              </a:tr>
              <a:tr h="750274">
                <a:tc>
                  <a:txBody>
                    <a:bodyPr/>
                    <a:lstStyle/>
                    <a:p>
                      <a:pPr algn="ctr"/>
                      <a:r>
                        <a:rPr lang="en-AU" b="1" dirty="0">
                          <a:solidFill>
                            <a:schemeClr val="bg1"/>
                          </a:solidFill>
                        </a:rPr>
                        <a:t>Other exhibition spaces</a:t>
                      </a:r>
                    </a:p>
                  </a:txBody>
                  <a:tcPr anchor="ctr">
                    <a:solidFill>
                      <a:schemeClr val="accent2">
                        <a:lumMod val="75000"/>
                      </a:schemeClr>
                    </a:solidFill>
                  </a:tcPr>
                </a:tc>
                <a:extLst>
                  <a:ext uri="{0D108BD9-81ED-4DB2-BD59-A6C34878D82A}">
                    <a16:rowId xmlns:a16="http://schemas.microsoft.com/office/drawing/2014/main" val="2226806147"/>
                  </a:ext>
                </a:extLst>
              </a:tr>
              <a:tr h="750274">
                <a:tc>
                  <a:txBody>
                    <a:bodyPr/>
                    <a:lstStyle/>
                    <a:p>
                      <a:pPr algn="ctr"/>
                      <a:r>
                        <a:rPr lang="en-AU" b="1" dirty="0">
                          <a:solidFill>
                            <a:schemeClr val="bg1"/>
                          </a:solidFill>
                        </a:rPr>
                        <a:t>Site specific spaces</a:t>
                      </a:r>
                    </a:p>
                  </a:txBody>
                  <a:tcPr anchor="ctr">
                    <a:solidFill>
                      <a:schemeClr val="accent2">
                        <a:lumMod val="75000"/>
                      </a:schemeClr>
                    </a:solidFill>
                  </a:tcPr>
                </a:tc>
                <a:extLst>
                  <a:ext uri="{0D108BD9-81ED-4DB2-BD59-A6C34878D82A}">
                    <a16:rowId xmlns:a16="http://schemas.microsoft.com/office/drawing/2014/main" val="1956427220"/>
                  </a:ext>
                </a:extLst>
              </a:tr>
            </a:tbl>
          </a:graphicData>
        </a:graphic>
      </p:graphicFrame>
      <p:sp>
        <p:nvSpPr>
          <p:cNvPr id="8" name="TextBox 7">
            <a:extLst>
              <a:ext uri="{FF2B5EF4-FFF2-40B4-BE49-F238E27FC236}">
                <a16:creationId xmlns:a16="http://schemas.microsoft.com/office/drawing/2014/main" id="{A8DCFBC1-F52C-46D9-95E4-E7A6FD3F516A}"/>
              </a:ext>
            </a:extLst>
          </p:cNvPr>
          <p:cNvSpPr txBox="1"/>
          <p:nvPr/>
        </p:nvSpPr>
        <p:spPr>
          <a:xfrm>
            <a:off x="238741" y="147638"/>
            <a:ext cx="4884251" cy="461665"/>
          </a:xfrm>
          <a:prstGeom prst="rect">
            <a:avLst/>
          </a:prstGeom>
          <a:noFill/>
        </p:spPr>
        <p:txBody>
          <a:bodyPr wrap="square">
            <a:spAutoFit/>
          </a:bodyPr>
          <a:lstStyle/>
          <a:p>
            <a:r>
              <a:rPr lang="en-US" sz="2400" b="1" dirty="0">
                <a:solidFill>
                  <a:schemeClr val="accent6"/>
                </a:solidFill>
                <a:latin typeface="+mn-lt"/>
              </a:rPr>
              <a:t>VCE Art Making and Exhibiting</a:t>
            </a:r>
            <a:endParaRPr lang="en-AU" b="1" dirty="0">
              <a:solidFill>
                <a:schemeClr val="accent6"/>
              </a:solidFill>
              <a:latin typeface="+mn-lt"/>
            </a:endParaRPr>
          </a:p>
        </p:txBody>
      </p:sp>
    </p:spTree>
    <p:extLst>
      <p:ext uri="{BB962C8B-B14F-4D97-AF65-F5344CB8AC3E}">
        <p14:creationId xmlns:p14="http://schemas.microsoft.com/office/powerpoint/2010/main" val="35235895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417C98-BC45-4E98-8872-74210C415FEB}"/>
              </a:ext>
            </a:extLst>
          </p:cNvPr>
          <p:cNvSpPr>
            <a:spLocks noGrp="1"/>
          </p:cNvSpPr>
          <p:nvPr>
            <p:ph type="title"/>
          </p:nvPr>
        </p:nvSpPr>
        <p:spPr>
          <a:xfrm>
            <a:off x="215106" y="67712"/>
            <a:ext cx="8713787" cy="857250"/>
          </a:xfrm>
        </p:spPr>
        <p:txBody>
          <a:bodyPr/>
          <a:lstStyle/>
          <a:p>
            <a:r>
              <a:rPr lang="en-US" sz="2400" dirty="0"/>
              <a:t>VCE Art Making and Exhibiting</a:t>
            </a:r>
            <a:br>
              <a:rPr lang="en-US" sz="3200" dirty="0"/>
            </a:br>
            <a:r>
              <a:rPr lang="en-US" sz="3200" dirty="0"/>
              <a:t>Study specifications: Study Terms</a:t>
            </a:r>
          </a:p>
        </p:txBody>
      </p:sp>
      <p:sp>
        <p:nvSpPr>
          <p:cNvPr id="5" name="Rectangle: Rounded Corners 4">
            <a:extLst>
              <a:ext uri="{FF2B5EF4-FFF2-40B4-BE49-F238E27FC236}">
                <a16:creationId xmlns:a16="http://schemas.microsoft.com/office/drawing/2014/main" id="{F505F0EF-9E00-4CA7-A1CF-5C022F2BB753}"/>
              </a:ext>
            </a:extLst>
          </p:cNvPr>
          <p:cNvSpPr/>
          <p:nvPr/>
        </p:nvSpPr>
        <p:spPr bwMode="auto">
          <a:xfrm>
            <a:off x="2483768" y="1203598"/>
            <a:ext cx="4104456" cy="3033732"/>
          </a:xfrm>
          <a:prstGeom prst="roundRect">
            <a:avLst/>
          </a:prstGeom>
          <a:solidFill>
            <a:schemeClr val="accent6">
              <a:lumMod val="20000"/>
              <a:lumOff val="80000"/>
            </a:schemeClr>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Art elements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Art principles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Art forms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Contexts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Critique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Influences and inspiration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Visual language</a:t>
            </a:r>
          </a:p>
          <a:p>
            <a:pPr marL="342900" indent="-342900">
              <a:buFont typeface="Arial" panose="020B0604020202020204" pitchFamily="34" charset="0"/>
              <a:buChar char="•"/>
            </a:pPr>
            <a:r>
              <a:rPr lang="en-AU" sz="2000" dirty="0">
                <a:latin typeface="+mn-lt"/>
              </a:rPr>
              <a:t>Aesthetic qualities</a:t>
            </a:r>
            <a:endParaRPr kumimoji="0" lang="en-AU" sz="2000" i="0" u="none" strike="noStrike" cap="none" normalizeH="0" baseline="0" dirty="0">
              <a:ln>
                <a:noFill/>
              </a:ln>
              <a:effectLst/>
              <a:latin typeface="+mn-lt"/>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sz="2000" i="0" u="none"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4545671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1AEC-7E68-4BA3-ABC6-C64F880DB755}"/>
              </a:ext>
            </a:extLst>
          </p:cNvPr>
          <p:cNvSpPr>
            <a:spLocks noGrp="1"/>
          </p:cNvSpPr>
          <p:nvPr>
            <p:ph type="title"/>
          </p:nvPr>
        </p:nvSpPr>
        <p:spPr>
          <a:xfrm>
            <a:off x="215107" y="195486"/>
            <a:ext cx="8708770" cy="792088"/>
          </a:xfrm>
        </p:spPr>
        <p:txBody>
          <a:bodyPr/>
          <a:lstStyle/>
          <a:p>
            <a:r>
              <a:rPr lang="en-US" sz="2800" dirty="0"/>
              <a:t>VCE Art Making and Exhibiting</a:t>
            </a:r>
            <a:br>
              <a:rPr lang="en-US" dirty="0"/>
            </a:br>
            <a:r>
              <a:rPr lang="en-US" sz="2000" dirty="0"/>
              <a:t>Unit 4: Consolidate, present and conserve</a:t>
            </a:r>
          </a:p>
        </p:txBody>
      </p:sp>
      <p:sp>
        <p:nvSpPr>
          <p:cNvPr id="5" name="TextBox 4">
            <a:extLst>
              <a:ext uri="{FF2B5EF4-FFF2-40B4-BE49-F238E27FC236}">
                <a16:creationId xmlns:a16="http://schemas.microsoft.com/office/drawing/2014/main" id="{66E6A7D4-440C-4263-8474-7980B15941EB}"/>
              </a:ext>
            </a:extLst>
          </p:cNvPr>
          <p:cNvSpPr txBox="1"/>
          <p:nvPr/>
        </p:nvSpPr>
        <p:spPr>
          <a:xfrm>
            <a:off x="611560" y="1063397"/>
            <a:ext cx="7920880" cy="1169551"/>
          </a:xfrm>
          <a:prstGeom prst="rect">
            <a:avLst/>
          </a:prstGeom>
          <a:noFill/>
          <a:ln>
            <a:noFill/>
          </a:ln>
        </p:spPr>
        <p:txBody>
          <a:bodyPr wrap="square" rtlCol="0">
            <a:spAutoFit/>
          </a:bodyPr>
          <a:lstStyle/>
          <a:p>
            <a:pPr marL="342900" indent="-342900">
              <a:buFont typeface="Arial" panose="020B0604020202020204" pitchFamily="34" charset="0"/>
              <a:buChar char="•"/>
            </a:pPr>
            <a:r>
              <a:rPr lang="en-AU" sz="1400" dirty="0">
                <a:latin typeface="+mn-lt"/>
              </a:rPr>
              <a:t>Consolidation and extension of ideas from Unit 3 in art making</a:t>
            </a:r>
          </a:p>
          <a:p>
            <a:pPr marL="342900" indent="-342900">
              <a:buFont typeface="Arial" panose="020B0604020202020204" pitchFamily="34" charset="0"/>
              <a:buChar char="•"/>
            </a:pPr>
            <a:r>
              <a:rPr lang="en-AU" sz="1400" dirty="0">
                <a:latin typeface="+mn-lt"/>
              </a:rPr>
              <a:t>Use of the Unit 3 critique to broaden ideas and art making</a:t>
            </a:r>
          </a:p>
          <a:p>
            <a:pPr marL="342900" indent="-342900">
              <a:buFont typeface="Arial" panose="020B0604020202020204" pitchFamily="34" charset="0"/>
              <a:buChar char="•"/>
            </a:pPr>
            <a:r>
              <a:rPr lang="en-AU" sz="1400" dirty="0">
                <a:latin typeface="+mn-lt"/>
              </a:rPr>
              <a:t>Resolution and refinement</a:t>
            </a:r>
          </a:p>
          <a:p>
            <a:pPr marL="342900" indent="-342900">
              <a:buFont typeface="Arial" panose="020B0604020202020204" pitchFamily="34" charset="0"/>
              <a:buChar char="•"/>
            </a:pPr>
            <a:r>
              <a:rPr lang="en-AU" sz="1400" dirty="0">
                <a:latin typeface="+mn-lt"/>
              </a:rPr>
              <a:t>Presentation of finished artworks from art making</a:t>
            </a:r>
          </a:p>
          <a:p>
            <a:pPr marL="342900" indent="-342900">
              <a:buFont typeface="Arial" panose="020B0604020202020204" pitchFamily="34" charset="0"/>
              <a:buChar char="•"/>
            </a:pPr>
            <a:r>
              <a:rPr lang="en-AU" sz="1400" dirty="0">
                <a:latin typeface="+mn-lt"/>
              </a:rPr>
              <a:t>Research into the presentation, conservation and care of artworks</a:t>
            </a:r>
          </a:p>
        </p:txBody>
      </p:sp>
      <p:graphicFrame>
        <p:nvGraphicFramePr>
          <p:cNvPr id="7" name="Table 4">
            <a:extLst>
              <a:ext uri="{FF2B5EF4-FFF2-40B4-BE49-F238E27FC236}">
                <a16:creationId xmlns:a16="http://schemas.microsoft.com/office/drawing/2014/main" id="{B44034E9-FB2C-4C4C-80C1-78555F1B52B7}"/>
              </a:ext>
            </a:extLst>
          </p:cNvPr>
          <p:cNvGraphicFramePr>
            <a:graphicFrameLocks noGrp="1"/>
          </p:cNvGraphicFramePr>
          <p:nvPr>
            <p:ph idx="1"/>
          </p:nvPr>
        </p:nvGraphicFramePr>
        <p:xfrm>
          <a:off x="215107" y="2330204"/>
          <a:ext cx="8713786" cy="1925320"/>
        </p:xfrm>
        <a:graphic>
          <a:graphicData uri="http://schemas.openxmlformats.org/drawingml/2006/table">
            <a:tbl>
              <a:tblPr firstRow="1" bandRow="1">
                <a:tableStyleId>{21E4AEA4-8DFA-4A89-87EB-49C32662AFE0}</a:tableStyleId>
              </a:tblPr>
              <a:tblGrid>
                <a:gridCol w="1908621">
                  <a:extLst>
                    <a:ext uri="{9D8B030D-6E8A-4147-A177-3AD203B41FA5}">
                      <a16:colId xmlns:a16="http://schemas.microsoft.com/office/drawing/2014/main" val="3048279481"/>
                    </a:ext>
                  </a:extLst>
                </a:gridCol>
                <a:gridCol w="6805165">
                  <a:extLst>
                    <a:ext uri="{9D8B030D-6E8A-4147-A177-3AD203B41FA5}">
                      <a16:colId xmlns:a16="http://schemas.microsoft.com/office/drawing/2014/main" val="3167786388"/>
                    </a:ext>
                  </a:extLst>
                </a:gridCol>
              </a:tblGrid>
              <a:tr h="370840">
                <a:tc>
                  <a:txBody>
                    <a:bodyPr/>
                    <a:lstStyle/>
                    <a:p>
                      <a:r>
                        <a:rPr lang="en-AU" sz="1400" dirty="0"/>
                        <a:t>Area of Study </a:t>
                      </a:r>
                    </a:p>
                  </a:txBody>
                  <a:tcPr/>
                </a:tc>
                <a:tc>
                  <a:txBody>
                    <a:bodyPr/>
                    <a:lstStyle/>
                    <a:p>
                      <a:r>
                        <a:rPr lang="en-AU" sz="1400" dirty="0"/>
                        <a:t>Inquiry focus</a:t>
                      </a:r>
                    </a:p>
                  </a:txBody>
                  <a:tcPr/>
                </a:tc>
                <a:extLst>
                  <a:ext uri="{0D108BD9-81ED-4DB2-BD59-A6C34878D82A}">
                    <a16:rowId xmlns:a16="http://schemas.microsoft.com/office/drawing/2014/main" val="3376774121"/>
                  </a:ext>
                </a:extLst>
              </a:tr>
              <a:tr h="370840">
                <a:tc>
                  <a:txBody>
                    <a:bodyPr/>
                    <a:lstStyle/>
                    <a:p>
                      <a:r>
                        <a:rPr lang="en-AU" sz="1400" b="1" dirty="0"/>
                        <a:t>Area of Study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i="0" kern="1200" dirty="0">
                          <a:solidFill>
                            <a:schemeClr val="accent6">
                              <a:lumMod val="75000"/>
                            </a:schemeClr>
                          </a:solidFill>
                          <a:effectLst/>
                          <a:latin typeface="+mn-lt"/>
                          <a:ea typeface="+mn-ea"/>
                          <a:cs typeface="+mn-cs"/>
                        </a:rPr>
                        <a:t>Consolidate – refine and resolve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i="1" kern="1200" dirty="0">
                          <a:solidFill>
                            <a:schemeClr val="dk1"/>
                          </a:solidFill>
                          <a:effectLst/>
                          <a:latin typeface="+mn-lt"/>
                          <a:ea typeface="+mn-ea"/>
                          <a:cs typeface="+mn-cs"/>
                        </a:rPr>
                        <a:t>How do artists refine and resolve artworks?</a:t>
                      </a:r>
                    </a:p>
                  </a:txBody>
                  <a:tcPr/>
                </a:tc>
                <a:extLst>
                  <a:ext uri="{0D108BD9-81ED-4DB2-BD59-A6C34878D82A}">
                    <a16:rowId xmlns:a16="http://schemas.microsoft.com/office/drawing/2014/main" val="545140183"/>
                  </a:ext>
                </a:extLst>
              </a:tr>
              <a:tr h="370840">
                <a:tc>
                  <a:txBody>
                    <a:bodyPr/>
                    <a:lstStyle/>
                    <a:p>
                      <a:r>
                        <a:rPr lang="en-AU" sz="1400" b="1" dirty="0"/>
                        <a:t>Area of Study 2</a:t>
                      </a:r>
                    </a:p>
                  </a:txBody>
                  <a:tcPr/>
                </a:tc>
                <a:tc>
                  <a:txBody>
                    <a:bodyPr/>
                    <a:lstStyle/>
                    <a:p>
                      <a:pPr algn="ctr"/>
                      <a:r>
                        <a:rPr lang="en-AU" sz="1400" b="1" dirty="0">
                          <a:solidFill>
                            <a:schemeClr val="accent6">
                              <a:lumMod val="75000"/>
                            </a:schemeClr>
                          </a:solidFill>
                        </a:rPr>
                        <a:t>Present – plan and critique</a:t>
                      </a:r>
                    </a:p>
                    <a:p>
                      <a:pPr algn="ctr"/>
                      <a:r>
                        <a:rPr lang="en-AU" sz="1400" b="0" i="1" dirty="0">
                          <a:solidFill>
                            <a:schemeClr val="tx1"/>
                          </a:solidFill>
                        </a:rPr>
                        <a:t>How are ideas presented in finished artworks on exhibition?</a:t>
                      </a:r>
                    </a:p>
                  </a:txBody>
                  <a:tcPr/>
                </a:tc>
                <a:extLst>
                  <a:ext uri="{0D108BD9-81ED-4DB2-BD59-A6C34878D82A}">
                    <a16:rowId xmlns:a16="http://schemas.microsoft.com/office/drawing/2014/main" val="670283949"/>
                  </a:ext>
                </a:extLst>
              </a:tr>
              <a:tr h="277850">
                <a:tc>
                  <a:txBody>
                    <a:bodyPr/>
                    <a:lstStyle/>
                    <a:p>
                      <a:r>
                        <a:rPr lang="en-AU" sz="1400" b="1" dirty="0"/>
                        <a:t>Area of Study 3</a:t>
                      </a:r>
                    </a:p>
                  </a:txBody>
                  <a:tcPr/>
                </a:tc>
                <a:tc>
                  <a:txBody>
                    <a:bodyPr/>
                    <a:lstStyle/>
                    <a:p>
                      <a:pPr algn="ctr"/>
                      <a:r>
                        <a:rPr lang="en-AU" sz="1400" b="1" dirty="0">
                          <a:solidFill>
                            <a:schemeClr val="accent6">
                              <a:lumMod val="75000"/>
                            </a:schemeClr>
                          </a:solidFill>
                        </a:rPr>
                        <a:t>Conserve – present and care</a:t>
                      </a:r>
                    </a:p>
                    <a:p>
                      <a:pPr algn="ctr"/>
                      <a:r>
                        <a:rPr lang="en-AU" sz="1400" b="0" i="1" dirty="0">
                          <a:solidFill>
                            <a:schemeClr val="tx1"/>
                          </a:solidFill>
                        </a:rPr>
                        <a:t>What role does conservation and care have in the presentation of artworks?</a:t>
                      </a:r>
                    </a:p>
                  </a:txBody>
                  <a:tcPr/>
                </a:tc>
                <a:extLst>
                  <a:ext uri="{0D108BD9-81ED-4DB2-BD59-A6C34878D82A}">
                    <a16:rowId xmlns:a16="http://schemas.microsoft.com/office/drawing/2014/main" val="2946955792"/>
                  </a:ext>
                </a:extLst>
              </a:tr>
            </a:tbl>
          </a:graphicData>
        </a:graphic>
      </p:graphicFrame>
    </p:spTree>
    <p:extLst>
      <p:ext uri="{BB962C8B-B14F-4D97-AF65-F5344CB8AC3E}">
        <p14:creationId xmlns:p14="http://schemas.microsoft.com/office/powerpoint/2010/main" val="37467066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1AEC-7E68-4BA3-ABC6-C64F880DB755}"/>
              </a:ext>
            </a:extLst>
          </p:cNvPr>
          <p:cNvSpPr>
            <a:spLocks noGrp="1"/>
          </p:cNvSpPr>
          <p:nvPr>
            <p:ph type="title"/>
          </p:nvPr>
        </p:nvSpPr>
        <p:spPr>
          <a:xfrm>
            <a:off x="265229" y="195486"/>
            <a:ext cx="8713787" cy="792088"/>
          </a:xfrm>
        </p:spPr>
        <p:txBody>
          <a:bodyPr/>
          <a:lstStyle/>
          <a:p>
            <a:r>
              <a:rPr lang="en-US" sz="3200" dirty="0"/>
              <a:t>Art Making and Exhibiting</a:t>
            </a:r>
            <a:br>
              <a:rPr lang="en-US" dirty="0"/>
            </a:br>
            <a:r>
              <a:rPr lang="en-US" sz="2000" dirty="0"/>
              <a:t>Unit 4:Consolidate, present and conserve</a:t>
            </a:r>
          </a:p>
        </p:txBody>
      </p:sp>
      <p:graphicFrame>
        <p:nvGraphicFramePr>
          <p:cNvPr id="4" name="Table 4">
            <a:extLst>
              <a:ext uri="{FF2B5EF4-FFF2-40B4-BE49-F238E27FC236}">
                <a16:creationId xmlns:a16="http://schemas.microsoft.com/office/drawing/2014/main" id="{3A0388B0-2FEE-41AC-B3CE-0A0BD4B591C3}"/>
              </a:ext>
            </a:extLst>
          </p:cNvPr>
          <p:cNvGraphicFramePr>
            <a:graphicFrameLocks noGrp="1"/>
          </p:cNvGraphicFramePr>
          <p:nvPr>
            <p:ph idx="1"/>
          </p:nvPr>
        </p:nvGraphicFramePr>
        <p:xfrm>
          <a:off x="265230" y="1203598"/>
          <a:ext cx="8713787" cy="2992120"/>
        </p:xfrm>
        <a:graphic>
          <a:graphicData uri="http://schemas.openxmlformats.org/drawingml/2006/table">
            <a:tbl>
              <a:tblPr firstRow="1" bandRow="1">
                <a:tableStyleId>{21E4AEA4-8DFA-4A89-87EB-49C32662AFE0}</a:tableStyleId>
              </a:tblPr>
              <a:tblGrid>
                <a:gridCol w="1764605">
                  <a:extLst>
                    <a:ext uri="{9D8B030D-6E8A-4147-A177-3AD203B41FA5}">
                      <a16:colId xmlns:a16="http://schemas.microsoft.com/office/drawing/2014/main" val="3048279481"/>
                    </a:ext>
                  </a:extLst>
                </a:gridCol>
                <a:gridCol w="5472608">
                  <a:extLst>
                    <a:ext uri="{9D8B030D-6E8A-4147-A177-3AD203B41FA5}">
                      <a16:colId xmlns:a16="http://schemas.microsoft.com/office/drawing/2014/main" val="731181478"/>
                    </a:ext>
                  </a:extLst>
                </a:gridCol>
                <a:gridCol w="1476574">
                  <a:extLst>
                    <a:ext uri="{9D8B030D-6E8A-4147-A177-3AD203B41FA5}">
                      <a16:colId xmlns:a16="http://schemas.microsoft.com/office/drawing/2014/main" val="3943682718"/>
                    </a:ext>
                  </a:extLst>
                </a:gridCol>
              </a:tblGrid>
              <a:tr h="370840">
                <a:tc>
                  <a:txBody>
                    <a:bodyPr/>
                    <a:lstStyle/>
                    <a:p>
                      <a:r>
                        <a:rPr lang="en-AU" sz="1400" dirty="0"/>
                        <a:t>Area of Study </a:t>
                      </a:r>
                    </a:p>
                  </a:txBody>
                  <a:tcPr/>
                </a:tc>
                <a:tc>
                  <a:txBody>
                    <a:bodyPr/>
                    <a:lstStyle/>
                    <a:p>
                      <a:r>
                        <a:rPr lang="en-AU" sz="1400" dirty="0"/>
                        <a:t>Outcome</a:t>
                      </a:r>
                    </a:p>
                  </a:txBody>
                  <a:tcPr/>
                </a:tc>
                <a:tc>
                  <a:txBody>
                    <a:bodyPr/>
                    <a:lstStyle/>
                    <a:p>
                      <a:r>
                        <a:rPr lang="en-AU" sz="1400" dirty="0"/>
                        <a:t>Assessment</a:t>
                      </a:r>
                    </a:p>
                  </a:txBody>
                  <a:tcPr/>
                </a:tc>
                <a:extLst>
                  <a:ext uri="{0D108BD9-81ED-4DB2-BD59-A6C34878D82A}">
                    <a16:rowId xmlns:a16="http://schemas.microsoft.com/office/drawing/2014/main" val="3376774121"/>
                  </a:ext>
                </a:extLst>
              </a:tr>
              <a:tr h="135240">
                <a:tc>
                  <a:txBody>
                    <a:bodyPr/>
                    <a:lstStyle/>
                    <a:p>
                      <a:r>
                        <a:rPr lang="en-AU" sz="1400" b="1" dirty="0"/>
                        <a:t>Area of Study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accent6">
                              <a:lumMod val="75000"/>
                            </a:schemeClr>
                          </a:solidFill>
                          <a:effectLst/>
                          <a:latin typeface="+mn-lt"/>
                          <a:ea typeface="+mn-ea"/>
                          <a:cs typeface="+mn-cs"/>
                        </a:rPr>
                        <a:t>Consolidate – refine and resolve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refine and resolve at least one finished artwork in a specific art form and document the materials, techniques and processes used in art making.</a:t>
                      </a:r>
                    </a:p>
                  </a:txBody>
                  <a:tcPr/>
                </a:tc>
                <a:tc rowSpan="2">
                  <a:txBody>
                    <a:bodyPr/>
                    <a:lstStyle/>
                    <a:p>
                      <a:pPr marL="0" indent="0">
                        <a:buFont typeface="Arial" panose="020B0604020202020204" pitchFamily="34" charset="0"/>
                        <a:buNone/>
                      </a:pPr>
                      <a:r>
                        <a:rPr lang="en-AU" sz="1400" dirty="0"/>
                        <a:t>School-assessed Task</a:t>
                      </a:r>
                    </a:p>
                  </a:txBody>
                  <a:tcPr/>
                </a:tc>
                <a:extLst>
                  <a:ext uri="{0D108BD9-81ED-4DB2-BD59-A6C34878D82A}">
                    <a16:rowId xmlns:a16="http://schemas.microsoft.com/office/drawing/2014/main" val="545140183"/>
                  </a:ext>
                </a:extLst>
              </a:tr>
              <a:tr h="370840">
                <a:tc>
                  <a:txBody>
                    <a:bodyPr/>
                    <a:lstStyle/>
                    <a:p>
                      <a:r>
                        <a:rPr lang="en-AU" sz="1400" b="1" dirty="0"/>
                        <a:t>Area of Study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chemeClr val="accent6">
                              <a:lumMod val="75000"/>
                            </a:schemeClr>
                          </a:solidFill>
                        </a:rPr>
                        <a:t>Present – plan and critique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plan and display at least one finished artwork in a specific art form, and present a critique.</a:t>
                      </a:r>
                    </a:p>
                    <a:p>
                      <a:pPr marL="0" indent="0">
                        <a:buFont typeface="Arial" panose="020B0604020202020204" pitchFamily="34" charset="0"/>
                        <a:buNone/>
                      </a:pPr>
                      <a:endParaRPr lang="en-AU" sz="1400" dirty="0"/>
                    </a:p>
                  </a:txBody>
                  <a:tcPr/>
                </a:tc>
                <a:tc vMerge="1">
                  <a:txBody>
                    <a:bodyPr/>
                    <a:lstStyle/>
                    <a:p>
                      <a:pPr marL="171450" indent="-171450">
                        <a:buFont typeface="Arial" panose="020B0604020202020204" pitchFamily="34" charset="0"/>
                        <a:buChar char="•"/>
                      </a:pPr>
                      <a:endParaRPr lang="en-AU" sz="1200" dirty="0"/>
                    </a:p>
                  </a:txBody>
                  <a:tcPr/>
                </a:tc>
                <a:extLst>
                  <a:ext uri="{0D108BD9-81ED-4DB2-BD59-A6C34878D82A}">
                    <a16:rowId xmlns:a16="http://schemas.microsoft.com/office/drawing/2014/main" val="670283949"/>
                  </a:ext>
                </a:extLst>
              </a:tr>
              <a:tr h="178130">
                <a:tc>
                  <a:txBody>
                    <a:bodyPr/>
                    <a:lstStyle/>
                    <a:p>
                      <a:r>
                        <a:rPr lang="en-AU" sz="1400" b="1" dirty="0"/>
                        <a:t>Area of Study 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chemeClr val="accent6">
                              <a:lumMod val="75000"/>
                            </a:schemeClr>
                          </a:solidFill>
                        </a:rPr>
                        <a:t>Conserve – present and care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understand the presentation, conservation and care of artworks, including the conservation and care of their own artworks.</a:t>
                      </a:r>
                    </a:p>
                  </a:txBody>
                  <a:tcPr/>
                </a:tc>
                <a:tc>
                  <a:txBody>
                    <a:bodyPr/>
                    <a:lstStyle/>
                    <a:p>
                      <a:pPr marL="0" indent="0">
                        <a:buFont typeface="Arial" panose="020B0604020202020204" pitchFamily="34" charset="0"/>
                        <a:buNone/>
                      </a:pPr>
                      <a:r>
                        <a:rPr lang="en-AU" sz="1400" dirty="0"/>
                        <a:t>School-assessed Coursework</a:t>
                      </a:r>
                    </a:p>
                  </a:txBody>
                  <a:tcPr/>
                </a:tc>
                <a:extLst>
                  <a:ext uri="{0D108BD9-81ED-4DB2-BD59-A6C34878D82A}">
                    <a16:rowId xmlns:a16="http://schemas.microsoft.com/office/drawing/2014/main" val="2946955792"/>
                  </a:ext>
                </a:extLst>
              </a:tr>
            </a:tbl>
          </a:graphicData>
        </a:graphic>
      </p:graphicFrame>
    </p:spTree>
    <p:extLst>
      <p:ext uri="{BB962C8B-B14F-4D97-AF65-F5344CB8AC3E}">
        <p14:creationId xmlns:p14="http://schemas.microsoft.com/office/powerpoint/2010/main" val="2187823403"/>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A009A09A-43F1-4A01-849E-CB99FB54E684}" vid="{A210CE4B-27FF-4A85-BE48-0117123848A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E3D063806092418AD4EEA466D8E17E" ma:contentTypeVersion="0" ma:contentTypeDescription="Create a new document." ma:contentTypeScope="" ma:versionID="1a6c58cea89c893a576d9a22ce2d12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D06034-AA05-45B0-A6AA-AB7E2CE46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3.xml><?xml version="1.0" encoding="utf-8"?>
<ds:datastoreItem xmlns:ds="http://schemas.openxmlformats.org/officeDocument/2006/customXml" ds:itemID="{93785FAB-D59D-4751-82BC-6FA63AED19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VCAAPowerPointWidescreen</Template>
  <TotalTime>347</TotalTime>
  <Words>2476</Words>
  <Application>Microsoft Office PowerPoint</Application>
  <PresentationFormat>On-screen Show (16:9)</PresentationFormat>
  <Paragraphs>290</Paragraphs>
  <Slides>34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Narrow</vt:lpstr>
      <vt:lpstr>Times New Roman</vt:lpstr>
      <vt:lpstr>Verdana</vt:lpstr>
      <vt:lpstr>VCAA Powerpoint Template</vt:lpstr>
      <vt:lpstr>VCE Art Making and Exhibiting</vt:lpstr>
      <vt:lpstr>Acknowledgement</vt:lpstr>
      <vt:lpstr>VCE Art Making and Exhibiting Study specifications</vt:lpstr>
      <vt:lpstr>VCE Art Making and Exhibiting Study specifications: Making artworks</vt:lpstr>
      <vt:lpstr>Study specifications: Exhibiting artworks</vt:lpstr>
      <vt:lpstr>Study specifications: Exhibiting artworks</vt:lpstr>
      <vt:lpstr>VCE Art Making and Exhibiting Study specifications: Study Terms</vt:lpstr>
      <vt:lpstr>VCE Art Making and Exhibiting Unit 4: Consolidate, present and conserve</vt:lpstr>
      <vt:lpstr>Art Making and Exhibiting Unit 4:Consolidate, present and conserve</vt:lpstr>
      <vt:lpstr>Unit 4 School-assessed Task</vt:lpstr>
      <vt:lpstr>PowerPoint Presentation</vt:lpstr>
      <vt:lpstr>Authentication</vt:lpstr>
      <vt:lpstr>Glossary of command terms The same terms are used in SAT criteria  and descriptors</vt:lpstr>
      <vt:lpstr>Assessment Criteria example</vt:lpstr>
      <vt:lpstr>Assessment Sheet School-assessed Task </vt:lpstr>
      <vt:lpstr>Administration information: Unit 4 Outcome 1 Scope and Nature of task</vt:lpstr>
      <vt:lpstr>Unit 4 Outcome 1 task</vt:lpstr>
      <vt:lpstr>PowerPoint Presentation</vt:lpstr>
      <vt:lpstr>PowerPoint Presentation</vt:lpstr>
      <vt:lpstr>PowerPoint Presentation</vt:lpstr>
      <vt:lpstr>Student sample – Idea expansion</vt:lpstr>
      <vt:lpstr>Student sample Exploration of materials</vt:lpstr>
      <vt:lpstr>Administration information: Unit 4 Outcome 2 Scope and Nature of task</vt:lpstr>
      <vt:lpstr>Unit 4 Outcome 2 task</vt:lpstr>
      <vt:lpstr>PowerPoint Presentation</vt:lpstr>
      <vt:lpstr>PowerPoint Presentation</vt:lpstr>
      <vt:lpstr>PowerPoint Presentation</vt:lpstr>
      <vt:lpstr>Student sample Refinement and resolution</vt:lpstr>
      <vt:lpstr>Student sample – Exhibition planning</vt:lpstr>
      <vt:lpstr>Student sample Presentation, critique and reflection</vt:lpstr>
      <vt:lpstr>Contact</vt:lpstr>
      <vt:lpstr>PowerPoint Presentation</vt:lpstr>
      <vt:lpstr>PowerPoint Presentation</vt:lpstr>
      <vt:lpstr>PowerPoint Presentation</vt:lpstr>
    </vt:vector>
  </TitlesOfParts>
  <Company>VCAA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Art Making and Exhibiting</dc:title>
  <dc:creator>Kathryn Hendy-Ekers</dc:creator>
  <cp:lastModifiedBy>Kathryn Hendy-Ekers</cp:lastModifiedBy>
  <cp:revision>9</cp:revision>
  <dcterms:created xsi:type="dcterms:W3CDTF">2025-05-26T06:27:56Z</dcterms:created>
  <dcterms:modified xsi:type="dcterms:W3CDTF">2025-07-23T05:50:37Z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0x01010031E3D063806092418AD4EEA466D8E17E</vt:lpwstr>
  </property>
</Properties>
</file>