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57" r:id="rId5"/>
    <p:sldId id="258" r:id="rId6"/>
    <p:sldId id="260" r:id="rId7"/>
    <p:sldId id="7501" r:id="rId8"/>
    <p:sldId id="7504" r:id="rId9"/>
    <p:sldId id="7505" r:id="rId10"/>
    <p:sldId id="7506" r:id="rId11"/>
    <p:sldId id="7507" r:id="rId12"/>
    <p:sldId id="7508" r:id="rId13"/>
    <p:sldId id="7509" r:id="rId14"/>
    <p:sldId id="7510" r:id="rId15"/>
    <p:sldId id="7502" r:id="rId16"/>
    <p:sldId id="259" r:id="rId17"/>
  </p:sldIdLst>
  <p:sldSz cx="9144000" cy="5143500" type="screen16x9"/>
  <p:notesSz cx="6797675" cy="9926638"/>
  <p:defaultTextStyle>
    <a:defPPr>
      <a:defRPr lang="en-AU"/>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AA4F53-C761-E1C4-9B7E-B65224268C17}" name="Rachael Whittle" initials="RW" userId="S::rachael.whittle@education.vic.gov.au::9ca8bbb5-3ee3-4b8b-a672-5ec0a7837d53" providerId="AD"/>
  <p188:author id="{7710C6B5-8529-90DA-95A0-96439E87447D}" name="Chris Allan" initials="" userId="S::Chris.Allan@education.vic.gov.au::b870f515-115a-4736-8f9e-97ec1225aba8" providerId="AD"/>
  <p188:author id="{256534E0-F9CE-B828-F95F-5251F5507FC6}" name="Therese David" initials="TD" userId="S::Therese.David@education.vic.gov.au::5945e7b6-6aea-4e35-9a74-54442241f60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D58"/>
    <a:srgbClr val="0099E3"/>
    <a:srgbClr val="0099CC"/>
    <a:srgbClr val="306278"/>
    <a:srgbClr val="468EAE"/>
    <a:srgbClr val="646566"/>
    <a:srgbClr val="C0C0C0"/>
    <a:srgbClr val="75AEC7"/>
    <a:srgbClr val="777879"/>
    <a:srgbClr val="3031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42FB6A-997F-21D4-9FD4-81E2DA295256}" v="3" dt="2026-01-16T06:02:26.9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971" autoAdjust="0"/>
  </p:normalViewPr>
  <p:slideViewPr>
    <p:cSldViewPr snapToGrid="0">
      <p:cViewPr varScale="1">
        <p:scale>
          <a:sx n="64" d="100"/>
          <a:sy n="64" d="100"/>
        </p:scale>
        <p:origin x="580" y="36"/>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ael Whittle" userId="S::rachael.whittle@education.vic.gov.au::9ca8bbb5-3ee3-4b8b-a672-5ec0a7837d53" providerId="AD" clId="Web-{D242FB6A-997F-21D4-9FD4-81E2DA295256}"/>
    <pc:docChg chg="mod">
      <pc:chgData name="Rachael Whittle" userId="S::rachael.whittle@education.vic.gov.au::9ca8bbb5-3ee3-4b8b-a672-5ec0a7837d53" providerId="AD" clId="Web-{D242FB6A-997F-21D4-9FD4-81E2DA295256}" dt="2026-01-16T06:02:26.959" v="1"/>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AU"/>
          </a:p>
        </p:txBody>
      </p:sp>
      <p:sp>
        <p:nvSpPr>
          <p:cNvPr id="7171" name="Rectangle 3"/>
          <p:cNvSpPr>
            <a:spLocks noGrp="1" noChangeArrowheads="1"/>
          </p:cNvSpPr>
          <p:nvPr>
            <p:ph type="dt" sz="quarter"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AU"/>
          </a:p>
        </p:txBody>
      </p:sp>
      <p:sp>
        <p:nvSpPr>
          <p:cNvPr id="7172" name="Rectangle 4"/>
          <p:cNvSpPr>
            <a:spLocks noGrp="1" noChangeArrowheads="1"/>
          </p:cNvSpPr>
          <p:nvPr>
            <p:ph type="ftr" sz="quarter" idx="2"/>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AU"/>
          </a:p>
        </p:txBody>
      </p:sp>
      <p:sp>
        <p:nvSpPr>
          <p:cNvPr id="7173" name="Rectangle 5"/>
          <p:cNvSpPr>
            <a:spLocks noGrp="1" noChangeArrowheads="1"/>
          </p:cNvSpPr>
          <p:nvPr>
            <p:ph type="sldNum" sz="quarter" idx="3"/>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2A6D20FD-8F03-4CD0-8EBE-BDFFACD302B2}" type="slidenum">
              <a:rPr lang="en-AU"/>
              <a:pPr/>
              <a:t>‹#›</a:t>
            </a:fld>
            <a:endParaRPr lang="en-AU"/>
          </a:p>
        </p:txBody>
      </p:sp>
    </p:spTree>
    <p:extLst>
      <p:ext uri="{BB962C8B-B14F-4D97-AF65-F5344CB8AC3E}">
        <p14:creationId xmlns:p14="http://schemas.microsoft.com/office/powerpoint/2010/main" val="33552275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026"/>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AU"/>
          </a:p>
        </p:txBody>
      </p:sp>
      <p:sp>
        <p:nvSpPr>
          <p:cNvPr id="9219" name="Rectangle 1027"/>
          <p:cNvSpPr>
            <a:spLocks noGrp="1" noChangeArrowheads="1"/>
          </p:cNvSpPr>
          <p:nvPr>
            <p:ph type="dt"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AU"/>
          </a:p>
        </p:txBody>
      </p:sp>
      <p:sp>
        <p:nvSpPr>
          <p:cNvPr id="9220" name="Rectangle 1028"/>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1029"/>
          <p:cNvSpPr>
            <a:spLocks noGrp="1" noChangeArrowheads="1"/>
          </p:cNvSpPr>
          <p:nvPr>
            <p:ph type="body" sz="quarter" idx="3"/>
          </p:nvPr>
        </p:nvSpPr>
        <p:spPr bwMode="auto">
          <a:xfrm>
            <a:off x="906357" y="4715153"/>
            <a:ext cx="4984962"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9222" name="Rectangle 1030"/>
          <p:cNvSpPr>
            <a:spLocks noGrp="1" noChangeArrowheads="1"/>
          </p:cNvSpPr>
          <p:nvPr>
            <p:ph type="ftr" sz="quarter" idx="4"/>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AU"/>
          </a:p>
        </p:txBody>
      </p:sp>
      <p:sp>
        <p:nvSpPr>
          <p:cNvPr id="9223" name="Rectangle 1031"/>
          <p:cNvSpPr>
            <a:spLocks noGrp="1" noChangeArrowheads="1"/>
          </p:cNvSpPr>
          <p:nvPr>
            <p:ph type="sldNum" sz="quarter" idx="5"/>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086DB27-C44E-42FC-8577-04AF19E06BB2}" type="slidenum">
              <a:rPr lang="en-AU"/>
              <a:pPr/>
              <a:t>‹#›</a:t>
            </a:fld>
            <a:endParaRPr lang="en-AU"/>
          </a:p>
        </p:txBody>
      </p:sp>
    </p:spTree>
    <p:extLst>
      <p:ext uri="{BB962C8B-B14F-4D97-AF65-F5344CB8AC3E}">
        <p14:creationId xmlns:p14="http://schemas.microsoft.com/office/powerpoint/2010/main" val="1449700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Verdana" pitchFamily="34" charset="0"/>
        <a:ea typeface="+mn-ea"/>
        <a:cs typeface="+mn-cs"/>
      </a:defRPr>
    </a:lvl1pPr>
    <a:lvl2pPr marL="457200" algn="l" rtl="0" eaLnBrk="0" fontAlgn="base" hangingPunct="0">
      <a:spcBef>
        <a:spcPct val="30000"/>
      </a:spcBef>
      <a:spcAft>
        <a:spcPct val="0"/>
      </a:spcAft>
      <a:defRPr sz="1100" kern="1200">
        <a:solidFill>
          <a:schemeClr val="tx1"/>
        </a:solidFill>
        <a:latin typeface="Verdana" pitchFamily="34" charset="0"/>
        <a:ea typeface="+mn-ea"/>
        <a:cs typeface="+mn-cs"/>
      </a:defRPr>
    </a:lvl2pPr>
    <a:lvl3pPr marL="914400" algn="l" rtl="0" eaLnBrk="0" fontAlgn="base" hangingPunct="0">
      <a:spcBef>
        <a:spcPct val="30000"/>
      </a:spcBef>
      <a:spcAft>
        <a:spcPct val="0"/>
      </a:spcAft>
      <a:defRPr sz="1100" kern="1200">
        <a:solidFill>
          <a:schemeClr val="tx1"/>
        </a:solidFill>
        <a:latin typeface="Verdana" pitchFamily="34" charset="0"/>
        <a:ea typeface="+mn-ea"/>
        <a:cs typeface="+mn-cs"/>
      </a:defRPr>
    </a:lvl3pPr>
    <a:lvl4pPr marL="1371600" algn="l" rtl="0" eaLnBrk="0" fontAlgn="base" hangingPunct="0">
      <a:spcBef>
        <a:spcPct val="30000"/>
      </a:spcBef>
      <a:spcAft>
        <a:spcPct val="0"/>
      </a:spcAft>
      <a:defRPr sz="1100" kern="1200">
        <a:solidFill>
          <a:schemeClr val="tx1"/>
        </a:solidFill>
        <a:latin typeface="Verdana" pitchFamily="34" charset="0"/>
        <a:ea typeface="+mn-ea"/>
        <a:cs typeface="+mn-cs"/>
      </a:defRPr>
    </a:lvl4pPr>
    <a:lvl5pPr marL="1828800" algn="l" rtl="0" eaLnBrk="0" fontAlgn="base" hangingPunct="0">
      <a:spcBef>
        <a:spcPct val="30000"/>
      </a:spcBef>
      <a:spcAft>
        <a:spcPct val="0"/>
      </a:spcAft>
      <a:defRPr sz="11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Hello and welcome to this VCE Data Analytics on-demand video for the </a:t>
            </a:r>
            <a:r>
              <a:rPr lang="en-AU"/>
              <a:t>School-assessed Task.</a:t>
            </a:r>
            <a:endParaRPr lang="en-AU" dirty="0"/>
          </a:p>
          <a:p>
            <a:endParaRPr lang="en-AU" dirty="0"/>
          </a:p>
          <a:p>
            <a:r>
              <a:rPr lang="en-AU" dirty="0"/>
              <a:t>The purpose of this video is to support teachers with understanding the authentication of the SAT for Data Analytics.</a:t>
            </a:r>
          </a:p>
          <a:p>
            <a:endParaRPr lang="en-AU" dirty="0"/>
          </a:p>
          <a:p>
            <a:r>
              <a:rPr lang="en-AU" dirty="0"/>
              <a:t>My name is Phil Feain and I am the Curriculum Manager for Digital Technologies with the VCAA.</a:t>
            </a: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a:t>
            </a:fld>
            <a:endParaRPr lang="en-AU"/>
          </a:p>
        </p:txBody>
      </p:sp>
    </p:spTree>
    <p:extLst>
      <p:ext uri="{BB962C8B-B14F-4D97-AF65-F5344CB8AC3E}">
        <p14:creationId xmlns:p14="http://schemas.microsoft.com/office/powerpoint/2010/main" val="2566755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100" dirty="0"/>
              <a:t>When using the Authentication record form:</a:t>
            </a:r>
          </a:p>
          <a:p>
            <a:endParaRPr lang="en-AU" sz="1100" dirty="0"/>
          </a:p>
          <a:p>
            <a:pPr marL="285750" indent="-285750">
              <a:buFont typeface="Arial" panose="020B0604020202020204" pitchFamily="34" charset="0"/>
              <a:buChar char="•"/>
            </a:pPr>
            <a:r>
              <a:rPr lang="en-US" sz="1100" b="0" dirty="0">
                <a:cs typeface="Calibri" pitchFamily="34" charset="0"/>
              </a:rPr>
              <a:t>Regularly observe student work during the life of the SAT</a:t>
            </a:r>
          </a:p>
          <a:p>
            <a:pPr marL="742950" lvl="1" indent="-285750">
              <a:buFont typeface="Arial" panose="020B0604020202020204" pitchFamily="34" charset="0"/>
              <a:buChar char="•"/>
            </a:pPr>
            <a:r>
              <a:rPr lang="en-US" sz="1100" dirty="0">
                <a:cs typeface="Calibri" pitchFamily="34" charset="0"/>
              </a:rPr>
              <a:t>some teachers use one class a week to do this formally</a:t>
            </a:r>
          </a:p>
          <a:p>
            <a:pPr marL="742950" lvl="1" indent="-285750">
              <a:buFont typeface="Arial" panose="020B0604020202020204" pitchFamily="34" charset="0"/>
              <a:buChar char="•"/>
            </a:pPr>
            <a:r>
              <a:rPr lang="en-US" sz="1100" dirty="0">
                <a:cs typeface="Calibri" pitchFamily="34" charset="0"/>
              </a:rPr>
              <a:t>use the VCAA Authentication record form and update with comments from observations as you go – </a:t>
            </a:r>
            <a:r>
              <a:rPr lang="en-US" sz="1100" b="1" dirty="0">
                <a:cs typeface="Calibri" pitchFamily="34" charset="0"/>
              </a:rPr>
              <a:t>these can be requested</a:t>
            </a:r>
            <a:r>
              <a:rPr lang="en-US" sz="1100" dirty="0">
                <a:cs typeface="Calibri" pitchFamily="34" charset="0"/>
              </a:rPr>
              <a:t> as part of the audit process</a:t>
            </a:r>
          </a:p>
          <a:p>
            <a:pPr marL="742950" lvl="1" indent="-285750">
              <a:buFont typeface="Arial" panose="020B0604020202020204" pitchFamily="34" charset="0"/>
              <a:buChar char="•"/>
            </a:pPr>
            <a:r>
              <a:rPr lang="en-US" sz="1100" dirty="0">
                <a:cs typeface="Calibri" pitchFamily="34" charset="0"/>
              </a:rPr>
              <a:t>both you and the student are to sign and date your initials for each observation at the time of the observation</a:t>
            </a:r>
          </a:p>
          <a:p>
            <a:pPr marL="285750" indent="-285750">
              <a:buFont typeface="Arial" panose="020B0604020202020204" pitchFamily="34" charset="0"/>
              <a:buChar char="•"/>
            </a:pPr>
            <a:r>
              <a:rPr lang="en-US" sz="1100" b="0" dirty="0">
                <a:cs typeface="Calibri" pitchFamily="34" charset="0"/>
              </a:rPr>
              <a:t>Have an idea of how many marks a student has achieved for each criterion when making an observation – keep a record of this for yourself only – you should have an idea of a score for students if work is lost or not submitted on time.</a:t>
            </a:r>
          </a:p>
          <a:p>
            <a:pPr marL="285750" indent="-285750">
              <a:buFont typeface="Arial" panose="020B0604020202020204" pitchFamily="34" charset="0"/>
              <a:buChar char="•"/>
            </a:pPr>
            <a:r>
              <a:rPr lang="en-US" sz="1100" b="0" dirty="0">
                <a:cs typeface="Calibri" pitchFamily="34" charset="0"/>
              </a:rPr>
              <a:t>Ensure a student’s work is their own – they are to sign and date the declaration at the bottom of each Authentication record form.</a:t>
            </a: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10</a:t>
            </a:fld>
            <a:endParaRPr lang="en-AU"/>
          </a:p>
        </p:txBody>
      </p:sp>
    </p:spTree>
    <p:extLst>
      <p:ext uri="{BB962C8B-B14F-4D97-AF65-F5344CB8AC3E}">
        <p14:creationId xmlns:p14="http://schemas.microsoft.com/office/powerpoint/2010/main" val="26499204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11</a:t>
            </a:fld>
            <a:endParaRPr lang="en-AU"/>
          </a:p>
        </p:txBody>
      </p:sp>
    </p:spTree>
    <p:extLst>
      <p:ext uri="{BB962C8B-B14F-4D97-AF65-F5344CB8AC3E}">
        <p14:creationId xmlns:p14="http://schemas.microsoft.com/office/powerpoint/2010/main" val="3721658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Don’t speak</a:t>
            </a:r>
            <a:r>
              <a:rPr lang="en-AU" baseline="0" dirty="0"/>
              <a:t> leave for 3 secs.</a:t>
            </a:r>
            <a:endParaRPr lang="en-AU"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12</a:t>
            </a:fld>
            <a:endParaRPr lang="en-AU"/>
          </a:p>
        </p:txBody>
      </p:sp>
    </p:spTree>
    <p:extLst>
      <p:ext uri="{BB962C8B-B14F-4D97-AF65-F5344CB8AC3E}">
        <p14:creationId xmlns:p14="http://schemas.microsoft.com/office/powerpoint/2010/main" val="31565329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4086DB27-C44E-42FC-8577-04AF19E06BB2}" type="slidenum">
              <a:rPr lang="en-AU" smtClean="0"/>
              <a:pPr/>
              <a:t>13</a:t>
            </a:fld>
            <a:endParaRPr lang="en-AU"/>
          </a:p>
        </p:txBody>
      </p:sp>
    </p:spTree>
    <p:extLst>
      <p:ext uri="{BB962C8B-B14F-4D97-AF65-F5344CB8AC3E}">
        <p14:creationId xmlns:p14="http://schemas.microsoft.com/office/powerpoint/2010/main" val="106143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Before I start, I would like to present the Acknowledgement of Country.</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p>
          <a:p>
            <a:pPr marL="0" indent="0">
              <a:lnSpc>
                <a:spcPct val="120000"/>
              </a:lnSpc>
              <a:spcBef>
                <a:spcPts val="600"/>
              </a:spcBef>
              <a:buNone/>
            </a:pPr>
            <a:r>
              <a:rPr lang="en-US" sz="1100" dirty="0">
                <a:solidFill>
                  <a:srgbClr val="000000"/>
                </a:solidFill>
                <a:effectLst/>
                <a:latin typeface="Verdana" panose="020B0604030504040204" pitchFamily="34" charset="0"/>
                <a:ea typeface="Verdana" panose="020B0604030504040204" pitchFamily="34" charset="0"/>
              </a:rPr>
              <a:t>The </a:t>
            </a:r>
            <a:r>
              <a:rPr lang="en-AU" sz="1100" dirty="0">
                <a:solidFill>
                  <a:srgbClr val="000000"/>
                </a:solidFill>
                <a:effectLst/>
                <a:latin typeface="Verdana" panose="020B0604030504040204" pitchFamily="34" charset="0"/>
                <a:ea typeface="Verdana" panose="020B0604030504040204" pitchFamily="34" charset="0"/>
              </a:rPr>
              <a:t>Victorian Curriculum and Assessment Authority </a:t>
            </a:r>
            <a:r>
              <a:rPr lang="en-US" sz="1100" dirty="0">
                <a:solidFill>
                  <a:srgbClr val="000000"/>
                </a:solidFill>
                <a:effectLst/>
                <a:latin typeface="Verdana" panose="020B0604030504040204" pitchFamily="34" charset="0"/>
                <a:ea typeface="Verdana" panose="020B0604030504040204" pitchFamily="34" charset="0"/>
              </a:rPr>
              <a:t>proudly acknowledges and pays respect to Victoria’s Aboriginal and Torres Strait Islander communities and their rich and enduring cultures.</a:t>
            </a:r>
          </a:p>
          <a:p>
            <a:pPr marL="0" indent="0">
              <a:lnSpc>
                <a:spcPct val="120000"/>
              </a:lnSpc>
              <a:spcBef>
                <a:spcPts val="600"/>
              </a:spcBef>
              <a:buNone/>
            </a:pPr>
            <a:endParaRPr lang="en-AU" sz="1100" dirty="0">
              <a:solidFill>
                <a:srgbClr val="000000"/>
              </a:solidFill>
              <a:effectLst/>
              <a:latin typeface="Verdana" panose="020B0604030504040204" pitchFamily="34" charset="0"/>
              <a:ea typeface="Verdana" panose="020B0604030504040204" pitchFamily="34" charset="0"/>
            </a:endParaRPr>
          </a:p>
          <a:p>
            <a:pPr marL="0" indent="0">
              <a:lnSpc>
                <a:spcPct val="120000"/>
              </a:lnSpc>
              <a:spcBef>
                <a:spcPts val="600"/>
              </a:spcBef>
              <a:buNone/>
            </a:pPr>
            <a:r>
              <a:rPr lang="en-US" sz="1100" dirty="0">
                <a:solidFill>
                  <a:srgbClr val="000000"/>
                </a:solidFill>
                <a:effectLst/>
                <a:latin typeface="Verdana" panose="020B0604030504040204" pitchFamily="34" charset="0"/>
                <a:ea typeface="Verdana" panose="020B0604030504040204" pitchFamily="34" charset="0"/>
              </a:rPr>
              <a:t>We acknowledge Aboriginal and Torres Strait Islander people as Australia’s first peoples and as the Traditional Owners and custodians of the lands and waters on which we rely. </a:t>
            </a:r>
          </a:p>
          <a:p>
            <a:pPr marL="0" indent="0">
              <a:lnSpc>
                <a:spcPct val="120000"/>
              </a:lnSpc>
              <a:spcBef>
                <a:spcPts val="600"/>
              </a:spcBef>
              <a:buNone/>
            </a:pPr>
            <a:endParaRPr lang="en-US" sz="1100" dirty="0">
              <a:solidFill>
                <a:srgbClr val="000000"/>
              </a:solidFill>
              <a:effectLst/>
              <a:latin typeface="Verdana" panose="020B0604030504040204" pitchFamily="34" charset="0"/>
              <a:ea typeface="Verdana" panose="020B0604030504040204" pitchFamily="34" charset="0"/>
            </a:endParaRPr>
          </a:p>
          <a:p>
            <a:pPr marL="0" indent="0">
              <a:lnSpc>
                <a:spcPct val="120000"/>
              </a:lnSpc>
              <a:spcBef>
                <a:spcPts val="600"/>
              </a:spcBef>
              <a:buNone/>
            </a:pPr>
            <a:r>
              <a:rPr lang="en-US" sz="1100" dirty="0">
                <a:solidFill>
                  <a:srgbClr val="000000"/>
                </a:solidFill>
                <a:effectLst/>
                <a:latin typeface="Verdana" panose="020B0604030504040204" pitchFamily="34" charset="0"/>
                <a:ea typeface="Verdana" panose="020B0604030504040204" pitchFamily="34" charset="0"/>
              </a:rPr>
              <a:t>We pay respect to Elders past and present of the lands where we conduct our work and </a:t>
            </a:r>
            <a:r>
              <a:rPr lang="en-US" sz="1100" dirty="0" err="1">
                <a:solidFill>
                  <a:srgbClr val="000000"/>
                </a:solidFill>
                <a:effectLst/>
                <a:latin typeface="Verdana" panose="020B0604030504040204" pitchFamily="34" charset="0"/>
                <a:ea typeface="Verdana" panose="020B0604030504040204" pitchFamily="34" charset="0"/>
              </a:rPr>
              <a:t>recognise</a:t>
            </a:r>
            <a:r>
              <a:rPr lang="en-US" sz="1100" dirty="0">
                <a:solidFill>
                  <a:srgbClr val="000000"/>
                </a:solidFill>
                <a:effectLst/>
                <a:latin typeface="Verdana" panose="020B0604030504040204" pitchFamily="34" charset="0"/>
                <a:ea typeface="Verdana" panose="020B0604030504040204" pitchFamily="34" charset="0"/>
              </a:rPr>
              <a:t> their ongoing contributions as the first educators on the land now known as Victoria.</a:t>
            </a:r>
            <a:endParaRPr lang="en-AU" dirty="0">
              <a:latin typeface="Verdana" panose="020B0604030504040204" pitchFamily="34" charset="0"/>
              <a:ea typeface="Verdana" panose="020B0604030504040204" pitchFamily="34"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2</a:t>
            </a:fld>
            <a:endParaRPr lang="en-AU"/>
          </a:p>
        </p:txBody>
      </p:sp>
    </p:spTree>
    <p:extLst>
      <p:ext uri="{BB962C8B-B14F-4D97-AF65-F5344CB8AC3E}">
        <p14:creationId xmlns:p14="http://schemas.microsoft.com/office/powerpoint/2010/main" val="4094348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This presentation will involve the following topics: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p>
          <a:p>
            <a:pPr marL="171450" indent="-171450">
              <a:buFont typeface="Arial" panose="020B0604020202020204" pitchFamily="34" charset="0"/>
              <a:buChar char="•"/>
            </a:pPr>
            <a:r>
              <a:rPr lang="en-AU" b="0" dirty="0"/>
              <a:t>Authentication</a:t>
            </a:r>
          </a:p>
          <a:p>
            <a:pPr marL="171450" indent="-171450">
              <a:buFont typeface="Arial" panose="020B0604020202020204" pitchFamily="34" charset="0"/>
              <a:buChar char="•"/>
            </a:pPr>
            <a:r>
              <a:rPr lang="en-AU" b="0" dirty="0"/>
              <a:t>Authentication record forms</a:t>
            </a:r>
          </a:p>
          <a:p>
            <a:pPr marL="171450" indent="-171450">
              <a:buFont typeface="Arial" panose="020B0604020202020204" pitchFamily="34" charset="0"/>
              <a:buChar char="•"/>
            </a:pPr>
            <a:r>
              <a:rPr lang="en-AU" b="0" dirty="0"/>
              <a:t>And using the Authentication record forms.</a:t>
            </a:r>
            <a:endParaRPr lang="en-AU"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3</a:t>
            </a:fld>
            <a:endParaRPr lang="en-AU"/>
          </a:p>
        </p:txBody>
      </p:sp>
    </p:spTree>
    <p:extLst>
      <p:ext uri="{BB962C8B-B14F-4D97-AF65-F5344CB8AC3E}">
        <p14:creationId xmlns:p14="http://schemas.microsoft.com/office/powerpoint/2010/main" val="2401852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Authentication is an important part of the SAT in ensuring all student work is their own.</a:t>
            </a:r>
          </a:p>
          <a:p>
            <a:endParaRPr lang="en-AU" dirty="0"/>
          </a:p>
          <a:p>
            <a:pPr marL="0" indent="0">
              <a:spcBef>
                <a:spcPts val="600"/>
              </a:spcBef>
              <a:spcAft>
                <a:spcPts val="600"/>
              </a:spcAft>
              <a:buNone/>
            </a:pPr>
            <a:r>
              <a:rPr lang="en-GB" sz="1100" b="0" dirty="0"/>
              <a:t>Teachers are reminded of the need to comply with the authentication requirements specified in the Assessment: School-based Assessment section of the VCE Administrative Handbook</a:t>
            </a:r>
            <a:r>
              <a:rPr lang="en-GB" sz="1100" b="0" i="1" dirty="0"/>
              <a:t>.</a:t>
            </a:r>
            <a:r>
              <a:rPr lang="en-GB" sz="1100" b="0" dirty="0"/>
              <a:t> This is important to ensure that ‘undue assistance [is] not … provided to students while undertaking assessment tasks’.</a:t>
            </a:r>
            <a:endParaRPr lang="en-AU" sz="1100" b="0" dirty="0"/>
          </a:p>
          <a:p>
            <a:pPr marL="0" indent="0">
              <a:spcBef>
                <a:spcPts val="600"/>
              </a:spcBef>
              <a:spcAft>
                <a:spcPts val="600"/>
              </a:spcAft>
              <a:buNone/>
            </a:pPr>
            <a:endParaRPr lang="en-GB" sz="1100" b="0" dirty="0"/>
          </a:p>
          <a:p>
            <a:pPr marL="0" indent="0">
              <a:spcBef>
                <a:spcPts val="600"/>
              </a:spcBef>
              <a:spcAft>
                <a:spcPts val="600"/>
              </a:spcAft>
              <a:buNone/>
            </a:pPr>
            <a:r>
              <a:rPr lang="en-GB" sz="1100" b="0" dirty="0"/>
              <a:t>Teachers must be aware of the following requirements for the authentication of VCE Applied Computing: Data Analytics School-assessed Task.</a:t>
            </a:r>
            <a:endParaRPr lang="en-AU"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4</a:t>
            </a:fld>
            <a:endParaRPr lang="en-AU"/>
          </a:p>
        </p:txBody>
      </p:sp>
    </p:spTree>
    <p:extLst>
      <p:ext uri="{BB962C8B-B14F-4D97-AF65-F5344CB8AC3E}">
        <p14:creationId xmlns:p14="http://schemas.microsoft.com/office/powerpoint/2010/main" val="33918497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0363" indent="-360363">
              <a:buAutoNum type="arabicPeriod"/>
            </a:pPr>
            <a:r>
              <a:rPr lang="en-GB" sz="1100" b="0" dirty="0"/>
              <a:t>The body of work created for the SAT is based on work developed and completed in Unit 3 Outcome 2 and Unit 4 Outcome 1. </a:t>
            </a:r>
            <a:endParaRPr lang="en-AU" sz="1100" b="0" dirty="0"/>
          </a:p>
          <a:p>
            <a:pPr marL="360363" indent="-360363">
              <a:buAutoNum type="arabicPeriod"/>
            </a:pPr>
            <a:r>
              <a:rPr lang="en-GB" sz="1100" b="0" dirty="0"/>
              <a:t>Teachers are required to fill out the Authentication record form and provide the student with feedback on their progress at each observation. </a:t>
            </a:r>
            <a:endParaRPr lang="en-AU" sz="1100" b="0" dirty="0"/>
          </a:p>
          <a:p>
            <a:pPr marL="360363" indent="-360363">
              <a:buAutoNum type="arabicPeriod"/>
            </a:pPr>
            <a:r>
              <a:rPr lang="en-GB" sz="1100" b="0" dirty="0"/>
              <a:t>Undue assistance should not occur at any time during the development of the body of work, and teachers need to be vigilant. Students are required to demonstrate development of their thinking and working practices. Teachers are reminded that it is not appropriate to provide ‘detailed advice on, corrections to, or actual reworking of students’ work’. </a:t>
            </a:r>
            <a:endParaRPr lang="en-AU" sz="1100" b="0"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5</a:t>
            </a:fld>
            <a:endParaRPr lang="en-AU"/>
          </a:p>
        </p:txBody>
      </p:sp>
    </p:spTree>
    <p:extLst>
      <p:ext uri="{BB962C8B-B14F-4D97-AF65-F5344CB8AC3E}">
        <p14:creationId xmlns:p14="http://schemas.microsoft.com/office/powerpoint/2010/main" val="10168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3538" indent="-363538">
              <a:spcBef>
                <a:spcPts val="600"/>
              </a:spcBef>
              <a:spcAft>
                <a:spcPts val="600"/>
              </a:spcAft>
              <a:buAutoNum type="arabicPeriod" startAt="4"/>
            </a:pPr>
            <a:r>
              <a:rPr lang="en-GB" sz="1100" b="0" dirty="0"/>
              <a:t>Teachers must sight and monitor the development and documentation of the student’s thinking and working practices throughout the unit to authenticate the work as the student’s own. Students must acknowledge the source of materials and information used to support the development of their work.</a:t>
            </a:r>
          </a:p>
          <a:p>
            <a:pPr marL="363538" indent="-363538">
              <a:spcBef>
                <a:spcPts val="600"/>
              </a:spcBef>
              <a:spcAft>
                <a:spcPts val="600"/>
              </a:spcAft>
              <a:buAutoNum type="arabicPeriod" startAt="4"/>
            </a:pPr>
            <a:r>
              <a:rPr lang="en-GB" sz="1100" b="0" dirty="0"/>
              <a:t>Students should be encouraged to complete their work at school. Where students use external service providers, their documentation should demonstrate ongoing progress throughout the SAT.</a:t>
            </a:r>
            <a:endParaRPr lang="en-AU" sz="1100" b="0"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6</a:t>
            </a:fld>
            <a:endParaRPr lang="en-AU"/>
          </a:p>
        </p:txBody>
      </p:sp>
    </p:spTree>
    <p:extLst>
      <p:ext uri="{BB962C8B-B14F-4D97-AF65-F5344CB8AC3E}">
        <p14:creationId xmlns:p14="http://schemas.microsoft.com/office/powerpoint/2010/main" val="2274378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3538" indent="-363538">
              <a:buAutoNum type="arabicPeriod" startAt="6"/>
            </a:pPr>
            <a:r>
              <a:rPr lang="en-GB" sz="1100" b="0" dirty="0"/>
              <a:t>During the generation of the software solution, teachers must plan and use observations of student work in order to monitor and record each student’s progress as part of the authentication process. Teachers must ensure that all source and reference material, all use of non-school (home, outsourced) resources and any external assistance (for example, tutors) are acknowledged on the Authentication record form. If a student acknowledges using external resources or receiving external assistance, the teacher should record complete details as an attachment to the Authentication record form.</a:t>
            </a:r>
            <a:endParaRPr lang="en-AU" sz="1100" b="0" dirty="0"/>
          </a:p>
          <a:p>
            <a:pPr marL="363538" indent="-363538">
              <a:buAutoNum type="arabicPeriod" startAt="6"/>
            </a:pPr>
            <a:r>
              <a:rPr lang="en-GB" sz="1100" b="0" dirty="0"/>
              <a:t>Teachers are reminded that the authentication procedures must be followed for all student work in relation to this SAT. The School-based Assessment Audit includes the inspection of Authentication record forms.</a:t>
            </a:r>
            <a:endParaRPr lang="en-AU" sz="1100" b="0"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7</a:t>
            </a:fld>
            <a:endParaRPr lang="en-AU"/>
          </a:p>
        </p:txBody>
      </p:sp>
    </p:spTree>
    <p:extLst>
      <p:ext uri="{BB962C8B-B14F-4D97-AF65-F5344CB8AC3E}">
        <p14:creationId xmlns:p14="http://schemas.microsoft.com/office/powerpoint/2010/main" val="1607490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is a screen-shot of the Unit 3 Authentication record form for Data Analytics.</a:t>
            </a:r>
          </a:p>
          <a:p>
            <a:endParaRPr lang="en-AU" dirty="0"/>
          </a:p>
          <a:p>
            <a:r>
              <a:rPr lang="en-AU" dirty="0"/>
              <a:t>Student details are to be provided at the top of the form.</a:t>
            </a:r>
          </a:p>
          <a:p>
            <a:endParaRPr lang="en-AU" dirty="0"/>
          </a:p>
          <a:p>
            <a:r>
              <a:rPr lang="en-AU" dirty="0"/>
              <a:t>In the table are spaces for the teacher to:</a:t>
            </a:r>
          </a:p>
          <a:p>
            <a:pPr marL="171450" indent="-171450">
              <a:buFont typeface="Arial" panose="020B0604020202020204" pitchFamily="34" charset="0"/>
              <a:buChar char="•"/>
            </a:pPr>
            <a:r>
              <a:rPr lang="en-AU" dirty="0"/>
              <a:t>state the date of the observation and submission of each of the components of the SAT</a:t>
            </a:r>
          </a:p>
          <a:p>
            <a:pPr marL="171450" indent="-171450">
              <a:buFont typeface="Arial" panose="020B0604020202020204" pitchFamily="34" charset="0"/>
              <a:buChar char="•"/>
            </a:pPr>
            <a:r>
              <a:rPr lang="en-AU" dirty="0"/>
              <a:t>comment on the observation and the submission of each of the components</a:t>
            </a:r>
          </a:p>
          <a:p>
            <a:pPr marL="171450" indent="-171450">
              <a:buFont typeface="Arial" panose="020B0604020202020204" pitchFamily="34" charset="0"/>
              <a:buChar char="•"/>
            </a:pPr>
            <a:r>
              <a:rPr lang="en-AU" dirty="0"/>
              <a:t>and sign their initials for each observation and submission.</a:t>
            </a: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8</a:t>
            </a:fld>
            <a:endParaRPr lang="en-AU"/>
          </a:p>
        </p:txBody>
      </p:sp>
    </p:spTree>
    <p:extLst>
      <p:ext uri="{BB962C8B-B14F-4D97-AF65-F5344CB8AC3E}">
        <p14:creationId xmlns:p14="http://schemas.microsoft.com/office/powerpoint/2010/main" val="3996063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This is a screen-shot of the Unit 4 Authentication record form for Data Analytics.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The same process is to be followed by both teachers and students as in Unit 3.</a:t>
            </a: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9</a:t>
            </a:fld>
            <a:endParaRPr lang="en-AU"/>
          </a:p>
        </p:txBody>
      </p:sp>
    </p:spTree>
    <p:extLst>
      <p:ext uri="{BB962C8B-B14F-4D97-AF65-F5344CB8AC3E}">
        <p14:creationId xmlns:p14="http://schemas.microsoft.com/office/powerpoint/2010/main" val="30559499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hyperlink" Target="https://www.linkedin.com/company/vcaa/" TargetMode="External"/><Relationship Id="rId3" Type="http://schemas.openxmlformats.org/officeDocument/2006/relationships/hyperlink" Target="https://v6.educationapps.vic.gov.au/em/forms/subscribe.php?db=696087&amp;s=449602&amp;a=97403&amp;k=ZtEnSTb9XCqhrYLgAXYMIoaqtBfoM8BYs_QzogfLtIo" TargetMode="External"/><Relationship Id="rId7" Type="http://schemas.openxmlformats.org/officeDocument/2006/relationships/image" Target="../media/image5.png"/><Relationship Id="rId12" Type="http://schemas.openxmlformats.org/officeDocument/2006/relationships/hyperlink" Target="https://www.facebook.com/people/Victorian-Curriculum-and-Assessment-Authority/61562873466516/" TargetMode="External"/><Relationship Id="rId2" Type="http://schemas.openxmlformats.org/officeDocument/2006/relationships/hyperlink" Target="https://v6.educationapps.vic.gov.au/em/forms/subscribe.php?db=696089&amp;s=449610&amp;a=97403&amp;k=WPOC07y138qhv1M7xBWNBMs_5ijW4n_0C1mejQNjzbg" TargetMode="External"/><Relationship Id="rId1" Type="http://schemas.openxmlformats.org/officeDocument/2006/relationships/slideMaster" Target="../slideMasters/slideMaster1.xml"/><Relationship Id="rId6" Type="http://schemas.openxmlformats.org/officeDocument/2006/relationships/image" Target="../media/image4.png"/><Relationship Id="rId11" Type="http://schemas.openxmlformats.org/officeDocument/2006/relationships/hyperlink" Target="https://www.instagram.com/vcaa_vic/" TargetMode="External"/><Relationship Id="rId5" Type="http://schemas.openxmlformats.org/officeDocument/2006/relationships/hyperlink" Target="https://v6.educationapps.vic.gov.au/em/forms/subscribe.php?db=820107&amp;s=792765&amp;a=97403&amp;k=uwXj1jCbEfG3bRMXjDuO0wriw0uYqkX4FPm-jQeQ8fg" TargetMode="External"/><Relationship Id="rId10" Type="http://schemas.openxmlformats.org/officeDocument/2006/relationships/image" Target="../media/image8.svg"/><Relationship Id="rId4" Type="http://schemas.openxmlformats.org/officeDocument/2006/relationships/hyperlink" Target="https://v6.educationapps.vic.gov.au/em/forms/subscribe.php?db=696088&amp;s=449606&amp;a=97403&amp;k=-kPF9VbSpHIS3-dChzIePZWoeWM6HeDBNTWLyI8TX1A" TargetMode="External"/><Relationship Id="rId9" Type="http://schemas.openxmlformats.org/officeDocument/2006/relationships/image" Target="../media/image7.png"/><Relationship Id="rId14" Type="http://schemas.openxmlformats.org/officeDocument/2006/relationships/hyperlink" Target="https://v6.educationapps.vic.gov.au/em/forms/subscribe.php?db=696093&amp;s=449620&amp;a=97403&amp;k=WdrUyYCn0esLvtK22Du97zC_tPcAW7B8N7wZUOQoE3o" TargetMode="Externa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95536" y="627534"/>
            <a:ext cx="5400600" cy="1246535"/>
          </a:xfrm>
        </p:spPr>
        <p:txBody>
          <a:bodyPr/>
          <a:lstStyle>
            <a:lvl1pPr algn="l">
              <a:defRPr sz="3600">
                <a:solidFill>
                  <a:schemeClr val="bg1"/>
                </a:solidFill>
              </a:defRPr>
            </a:lvl1pPr>
          </a:lstStyle>
          <a:p>
            <a:r>
              <a:rPr lang="en-GB"/>
              <a:t>Click to edit Master title style</a:t>
            </a:r>
            <a:endParaRPr lang="en-AU"/>
          </a:p>
        </p:txBody>
      </p:sp>
      <p:sp>
        <p:nvSpPr>
          <p:cNvPr id="3" name="Subtitle 2"/>
          <p:cNvSpPr>
            <a:spLocks noGrp="1"/>
          </p:cNvSpPr>
          <p:nvPr>
            <p:ph type="subTitle" idx="1"/>
          </p:nvPr>
        </p:nvSpPr>
        <p:spPr>
          <a:xfrm>
            <a:off x="395536" y="1995686"/>
            <a:ext cx="4752528" cy="1008112"/>
          </a:xfrm>
        </p:spPr>
        <p:txBody>
          <a:bodyPr/>
          <a:lstStyle>
            <a:lvl1pPr marL="0" indent="0" algn="l">
              <a:buNone/>
              <a:defRPr sz="2400" b="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AU"/>
          </a:p>
        </p:txBody>
      </p:sp>
    </p:spTree>
    <p:extLst>
      <p:ext uri="{BB962C8B-B14F-4D97-AF65-F5344CB8AC3E}">
        <p14:creationId xmlns:p14="http://schemas.microsoft.com/office/powerpoint/2010/main" val="332456893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erim">
    <p:bg>
      <p:bgPr>
        <a:solidFill>
          <a:srgbClr val="003D58"/>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EE8AEE-C1C4-B442-BD55-B1D4B638E6CF}"/>
              </a:ext>
            </a:extLst>
          </p:cNvPr>
          <p:cNvSpPr>
            <a:spLocks noGrp="1"/>
          </p:cNvSpPr>
          <p:nvPr>
            <p:ph type="title" hasCustomPrompt="1"/>
          </p:nvPr>
        </p:nvSpPr>
        <p:spPr>
          <a:xfrm>
            <a:off x="179512" y="1635646"/>
            <a:ext cx="8784976" cy="432048"/>
          </a:xfrm>
        </p:spPr>
        <p:txBody>
          <a:bodyPr/>
          <a:lstStyle>
            <a:lvl1pPr>
              <a:defRPr sz="2800" b="1">
                <a:solidFill>
                  <a:schemeClr val="bg1"/>
                </a:solidFill>
              </a:defRPr>
            </a:lvl1pPr>
          </a:lstStyle>
          <a:p>
            <a:r>
              <a:rPr lang="en-GB"/>
              <a:t>Interim slide title</a:t>
            </a:r>
            <a:endParaRPr lang="en-US"/>
          </a:p>
        </p:txBody>
      </p:sp>
      <p:sp>
        <p:nvSpPr>
          <p:cNvPr id="9" name="Content Placeholder 8">
            <a:extLst>
              <a:ext uri="{FF2B5EF4-FFF2-40B4-BE49-F238E27FC236}">
                <a16:creationId xmlns:a16="http://schemas.microsoft.com/office/drawing/2014/main" id="{243ECD6D-C028-B14C-A178-C12E401024D7}"/>
              </a:ext>
            </a:extLst>
          </p:cNvPr>
          <p:cNvSpPr>
            <a:spLocks noGrp="1"/>
          </p:cNvSpPr>
          <p:nvPr>
            <p:ph sz="quarter" idx="10" hasCustomPrompt="1"/>
          </p:nvPr>
        </p:nvSpPr>
        <p:spPr>
          <a:xfrm>
            <a:off x="179388" y="2211388"/>
            <a:ext cx="5688012" cy="360362"/>
          </a:xfrm>
        </p:spPr>
        <p:txBody>
          <a:bodyPr/>
          <a:lstStyle>
            <a:lvl1pPr marL="0" indent="0">
              <a:buNone/>
              <a:defRPr sz="1400" b="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Sub title text</a:t>
            </a:r>
          </a:p>
        </p:txBody>
      </p:sp>
    </p:spTree>
    <p:extLst>
      <p:ext uri="{BB962C8B-B14F-4D97-AF65-F5344CB8AC3E}">
        <p14:creationId xmlns:p14="http://schemas.microsoft.com/office/powerpoint/2010/main" val="58572374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ewsletters and Social Medi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CE9E05-3DEF-D584-57D7-E362181201A7}"/>
              </a:ext>
            </a:extLst>
          </p:cNvPr>
          <p:cNvSpPr/>
          <p:nvPr userDrawn="1"/>
        </p:nvSpPr>
        <p:spPr bwMode="auto">
          <a:xfrm>
            <a:off x="0" y="6450"/>
            <a:ext cx="9144000" cy="4608000"/>
          </a:xfrm>
          <a:prstGeom prst="rect">
            <a:avLst/>
          </a:prstGeom>
          <a:solidFill>
            <a:srgbClr val="1976A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3" name="TextBox 2">
            <a:extLst>
              <a:ext uri="{FF2B5EF4-FFF2-40B4-BE49-F238E27FC236}">
                <a16:creationId xmlns:a16="http://schemas.microsoft.com/office/drawing/2014/main" id="{0EEF6C6E-242D-1703-A12C-6AE6F0F52CF7}"/>
              </a:ext>
            </a:extLst>
          </p:cNvPr>
          <p:cNvSpPr txBox="1"/>
          <p:nvPr userDrawn="1"/>
        </p:nvSpPr>
        <p:spPr>
          <a:xfrm>
            <a:off x="288305" y="576000"/>
            <a:ext cx="3779944" cy="872034"/>
          </a:xfrm>
          <a:prstGeom prst="rect">
            <a:avLst/>
          </a:prstGeom>
          <a:noFill/>
        </p:spPr>
        <p:txBody>
          <a:bodyPr wrap="square" lIns="0" tIns="0" rIns="0" bIns="0" rtlCol="0">
            <a:spAutoFit/>
          </a:bodyPr>
          <a:lstStyle/>
          <a:p>
            <a:pPr>
              <a:lnSpc>
                <a:spcPts val="3360"/>
              </a:lnSpc>
            </a:pPr>
            <a:r>
              <a:rPr lang="en-AU" sz="3200" b="1" kern="0">
                <a:solidFill>
                  <a:schemeClr val="accent2">
                    <a:lumMod val="40000"/>
                    <a:lumOff val="60000"/>
                  </a:schemeClr>
                </a:solidFill>
                <a:latin typeface="Arial" panose="020B0604020202020204" pitchFamily="34" charset="0"/>
                <a:cs typeface="Arial" panose="020B0604020202020204" pitchFamily="34" charset="0"/>
              </a:rPr>
              <a:t>Subscribe to </a:t>
            </a:r>
            <a:br>
              <a:rPr lang="en-AU" sz="3200" b="1" kern="0">
                <a:solidFill>
                  <a:schemeClr val="accent2">
                    <a:lumMod val="40000"/>
                    <a:lumOff val="60000"/>
                  </a:schemeClr>
                </a:solidFill>
                <a:latin typeface="Arial" panose="020B0604020202020204" pitchFamily="34" charset="0"/>
                <a:cs typeface="Arial" panose="020B0604020202020204" pitchFamily="34" charset="0"/>
              </a:rPr>
            </a:br>
            <a:r>
              <a:rPr lang="en-AU" sz="3200" b="1" kern="0">
                <a:solidFill>
                  <a:schemeClr val="accent2">
                    <a:lumMod val="40000"/>
                    <a:lumOff val="60000"/>
                  </a:schemeClr>
                </a:solidFill>
                <a:latin typeface="Arial" panose="020B0604020202020204" pitchFamily="34" charset="0"/>
                <a:cs typeface="Arial" panose="020B0604020202020204" pitchFamily="34" charset="0"/>
              </a:rPr>
              <a:t>our newsletters</a:t>
            </a:r>
          </a:p>
        </p:txBody>
      </p:sp>
      <p:sp>
        <p:nvSpPr>
          <p:cNvPr id="4" name="TextBox 3">
            <a:extLst>
              <a:ext uri="{FF2B5EF4-FFF2-40B4-BE49-F238E27FC236}">
                <a16:creationId xmlns:a16="http://schemas.microsoft.com/office/drawing/2014/main" id="{46878249-6CCC-9FC9-96D3-706D9FC0D15C}"/>
              </a:ext>
            </a:extLst>
          </p:cNvPr>
          <p:cNvSpPr txBox="1"/>
          <p:nvPr userDrawn="1"/>
        </p:nvSpPr>
        <p:spPr>
          <a:xfrm>
            <a:off x="4788000" y="576000"/>
            <a:ext cx="3779944" cy="872034"/>
          </a:xfrm>
          <a:prstGeom prst="rect">
            <a:avLst/>
          </a:prstGeom>
          <a:noFill/>
        </p:spPr>
        <p:txBody>
          <a:bodyPr wrap="square" lIns="0" tIns="0" rIns="0" bIns="0" rtlCol="0">
            <a:spAutoFit/>
          </a:bodyPr>
          <a:lstStyle/>
          <a:p>
            <a:pPr>
              <a:lnSpc>
                <a:spcPts val="3360"/>
              </a:lnSpc>
            </a:pPr>
            <a:r>
              <a:rPr lang="en-AU" sz="3200" b="1" kern="0">
                <a:solidFill>
                  <a:schemeClr val="accent2">
                    <a:lumMod val="40000"/>
                    <a:lumOff val="60000"/>
                  </a:schemeClr>
                </a:solidFill>
                <a:latin typeface="Arial" panose="020B0604020202020204" pitchFamily="34" charset="0"/>
                <a:cs typeface="Arial" panose="020B0604020202020204" pitchFamily="34" charset="0"/>
              </a:rPr>
              <a:t>Follow us on</a:t>
            </a:r>
            <a:br>
              <a:rPr lang="en-AU" sz="3200" b="1" kern="0">
                <a:solidFill>
                  <a:schemeClr val="accent2">
                    <a:lumMod val="40000"/>
                    <a:lumOff val="60000"/>
                  </a:schemeClr>
                </a:solidFill>
                <a:latin typeface="Arial" panose="020B0604020202020204" pitchFamily="34" charset="0"/>
                <a:cs typeface="Arial" panose="020B0604020202020204" pitchFamily="34" charset="0"/>
              </a:rPr>
            </a:br>
            <a:r>
              <a:rPr lang="en-AU" sz="3200" b="1" kern="0">
                <a:solidFill>
                  <a:schemeClr val="accent2">
                    <a:lumMod val="40000"/>
                    <a:lumOff val="60000"/>
                  </a:schemeClr>
                </a:solidFill>
                <a:latin typeface="Arial" panose="020B0604020202020204" pitchFamily="34" charset="0"/>
                <a:cs typeface="Arial" panose="020B0604020202020204" pitchFamily="34" charset="0"/>
              </a:rPr>
              <a:t>social media</a:t>
            </a:r>
          </a:p>
        </p:txBody>
      </p:sp>
      <p:sp>
        <p:nvSpPr>
          <p:cNvPr id="5" name="TextBox 4">
            <a:extLst>
              <a:ext uri="{FF2B5EF4-FFF2-40B4-BE49-F238E27FC236}">
                <a16:creationId xmlns:a16="http://schemas.microsoft.com/office/drawing/2014/main" id="{93BC30EF-8C6F-09C9-DF65-56A5FD2D8205}"/>
              </a:ext>
            </a:extLst>
          </p:cNvPr>
          <p:cNvSpPr txBox="1"/>
          <p:nvPr userDrawn="1"/>
        </p:nvSpPr>
        <p:spPr>
          <a:xfrm>
            <a:off x="288075" y="194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VCAA Bulletin</a:t>
            </a:r>
          </a:p>
        </p:txBody>
      </p:sp>
      <p:sp>
        <p:nvSpPr>
          <p:cNvPr id="6" name="TextBox 5">
            <a:extLst>
              <a:ext uri="{FF2B5EF4-FFF2-40B4-BE49-F238E27FC236}">
                <a16:creationId xmlns:a16="http://schemas.microsoft.com/office/drawing/2014/main" id="{2FCC99EE-23E2-962D-4BB8-AE929B47A640}"/>
              </a:ext>
            </a:extLst>
          </p:cNvPr>
          <p:cNvSpPr txBox="1"/>
          <p:nvPr userDrawn="1"/>
        </p:nvSpPr>
        <p:spPr>
          <a:xfrm>
            <a:off x="288075" y="2393451"/>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Early Years Update</a:t>
            </a:r>
          </a:p>
        </p:txBody>
      </p:sp>
      <p:sp>
        <p:nvSpPr>
          <p:cNvPr id="7" name="TextBox 6">
            <a:extLst>
              <a:ext uri="{FF2B5EF4-FFF2-40B4-BE49-F238E27FC236}">
                <a16:creationId xmlns:a16="http://schemas.microsoft.com/office/drawing/2014/main" id="{9BE36DC0-7489-FA06-A62F-D05B3206ECCD}"/>
              </a:ext>
            </a:extLst>
          </p:cNvPr>
          <p:cNvSpPr txBox="1"/>
          <p:nvPr userDrawn="1"/>
        </p:nvSpPr>
        <p:spPr>
          <a:xfrm>
            <a:off x="288075" y="284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F–10 Update</a:t>
            </a:r>
          </a:p>
        </p:txBody>
      </p:sp>
      <p:sp>
        <p:nvSpPr>
          <p:cNvPr id="8" name="TextBox 7">
            <a:extLst>
              <a:ext uri="{FF2B5EF4-FFF2-40B4-BE49-F238E27FC236}">
                <a16:creationId xmlns:a16="http://schemas.microsoft.com/office/drawing/2014/main" id="{587E3584-8D0E-9978-1C40-6A25A22D5C32}"/>
              </a:ext>
            </a:extLst>
          </p:cNvPr>
          <p:cNvSpPr txBox="1"/>
          <p:nvPr userDrawn="1"/>
        </p:nvSpPr>
        <p:spPr>
          <a:xfrm>
            <a:off x="288075" y="329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Senior Secondary Update</a:t>
            </a:r>
          </a:p>
        </p:txBody>
      </p:sp>
      <p:sp>
        <p:nvSpPr>
          <p:cNvPr id="9" name="Rectangle 8">
            <a:hlinkClick r:id="rId2"/>
            <a:extLst>
              <a:ext uri="{FF2B5EF4-FFF2-40B4-BE49-F238E27FC236}">
                <a16:creationId xmlns:a16="http://schemas.microsoft.com/office/drawing/2014/main" id="{ECF6FA2A-1454-8F10-DF75-6318A711BADB}"/>
              </a:ext>
            </a:extLst>
          </p:cNvPr>
          <p:cNvSpPr/>
          <p:nvPr userDrawn="1"/>
        </p:nvSpPr>
        <p:spPr bwMode="auto">
          <a:xfrm>
            <a:off x="144000" y="1944000"/>
            <a:ext cx="2052305"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10" name="Rectangle 9">
            <a:hlinkClick r:id="rId3"/>
            <a:extLst>
              <a:ext uri="{FF2B5EF4-FFF2-40B4-BE49-F238E27FC236}">
                <a16:creationId xmlns:a16="http://schemas.microsoft.com/office/drawing/2014/main" id="{BC7C51A7-A2C5-89B7-9BCF-6B6E0138C518}"/>
              </a:ext>
            </a:extLst>
          </p:cNvPr>
          <p:cNvSpPr/>
          <p:nvPr userDrawn="1"/>
        </p:nvSpPr>
        <p:spPr bwMode="auto">
          <a:xfrm>
            <a:off x="144000" y="2394000"/>
            <a:ext cx="2052305"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11" name="Rectangle 10">
            <a:hlinkClick r:id="rId4"/>
            <a:extLst>
              <a:ext uri="{FF2B5EF4-FFF2-40B4-BE49-F238E27FC236}">
                <a16:creationId xmlns:a16="http://schemas.microsoft.com/office/drawing/2014/main" id="{7B48ABB3-945F-738A-1378-650099497488}"/>
              </a:ext>
            </a:extLst>
          </p:cNvPr>
          <p:cNvSpPr/>
          <p:nvPr userDrawn="1"/>
        </p:nvSpPr>
        <p:spPr bwMode="auto">
          <a:xfrm>
            <a:off x="144000" y="2844000"/>
            <a:ext cx="2052305"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12" name="Rectangle 11">
            <a:hlinkClick r:id="rId5"/>
            <a:extLst>
              <a:ext uri="{FF2B5EF4-FFF2-40B4-BE49-F238E27FC236}">
                <a16:creationId xmlns:a16="http://schemas.microsoft.com/office/drawing/2014/main" id="{DF86921F-389F-92A4-4F74-B9820878E9CC}"/>
              </a:ext>
            </a:extLst>
          </p:cNvPr>
          <p:cNvSpPr/>
          <p:nvPr userDrawn="1"/>
        </p:nvSpPr>
        <p:spPr bwMode="auto">
          <a:xfrm>
            <a:off x="144000" y="3294000"/>
            <a:ext cx="2520641"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grpSp>
        <p:nvGrpSpPr>
          <p:cNvPr id="13" name="Group 12">
            <a:extLst>
              <a:ext uri="{FF2B5EF4-FFF2-40B4-BE49-F238E27FC236}">
                <a16:creationId xmlns:a16="http://schemas.microsoft.com/office/drawing/2014/main" id="{5431FBD3-1D6A-EFBA-DA51-E699060EFAFA}"/>
              </a:ext>
            </a:extLst>
          </p:cNvPr>
          <p:cNvGrpSpPr/>
          <p:nvPr userDrawn="1"/>
        </p:nvGrpSpPr>
        <p:grpSpPr>
          <a:xfrm>
            <a:off x="4752000" y="1908000"/>
            <a:ext cx="3643966" cy="2237064"/>
            <a:chOff x="5075753" y="2089062"/>
            <a:chExt cx="3643966" cy="2237064"/>
          </a:xfrm>
        </p:grpSpPr>
        <p:pic>
          <p:nvPicPr>
            <p:cNvPr id="14" name="Picture 13" descr="A black letter f in a white circle&#10;&#10;Description automatically generated">
              <a:extLst>
                <a:ext uri="{FF2B5EF4-FFF2-40B4-BE49-F238E27FC236}">
                  <a16:creationId xmlns:a16="http://schemas.microsoft.com/office/drawing/2014/main" id="{B5CD7E0D-FDEC-D472-D7E1-CEC9B3F8923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75753" y="3781062"/>
              <a:ext cx="504000" cy="504000"/>
            </a:xfrm>
            <a:prstGeom prst="rect">
              <a:avLst/>
            </a:prstGeom>
          </p:spPr>
        </p:pic>
        <p:pic>
          <p:nvPicPr>
            <p:cNvPr id="15" name="Graphic 14">
              <a:extLst>
                <a:ext uri="{FF2B5EF4-FFF2-40B4-BE49-F238E27FC236}">
                  <a16:creationId xmlns:a16="http://schemas.microsoft.com/office/drawing/2014/main" id="{EC5B0970-5E1E-D8CD-3F88-FECFEA6EAA5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111753" y="2953062"/>
              <a:ext cx="468000" cy="468000"/>
            </a:xfrm>
            <a:prstGeom prst="rect">
              <a:avLst/>
            </a:prstGeom>
          </p:spPr>
        </p:pic>
        <p:pic>
          <p:nvPicPr>
            <p:cNvPr id="16" name="Graphic 15">
              <a:extLst>
                <a:ext uri="{FF2B5EF4-FFF2-40B4-BE49-F238E27FC236}">
                  <a16:creationId xmlns:a16="http://schemas.microsoft.com/office/drawing/2014/main" id="{BF553D8E-1923-FB91-5FD6-6A721FDDD31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111752" y="2125062"/>
              <a:ext cx="557143" cy="468000"/>
            </a:xfrm>
            <a:prstGeom prst="rect">
              <a:avLst/>
            </a:prstGeom>
          </p:spPr>
        </p:pic>
        <p:sp>
          <p:nvSpPr>
            <p:cNvPr id="17" name="TextBox 16">
              <a:extLst>
                <a:ext uri="{FF2B5EF4-FFF2-40B4-BE49-F238E27FC236}">
                  <a16:creationId xmlns:a16="http://schemas.microsoft.com/office/drawing/2014/main" id="{E188DBB7-14C0-CC23-3A6C-02FF6259623D}"/>
                </a:ext>
              </a:extLst>
            </p:cNvPr>
            <p:cNvSpPr txBox="1"/>
            <p:nvPr/>
          </p:nvSpPr>
          <p:spPr>
            <a:xfrm>
              <a:off x="5723753" y="2125062"/>
              <a:ext cx="2995966" cy="492443"/>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@Victorian Curriculum and</a:t>
              </a:r>
            </a:p>
            <a:p>
              <a:pPr marL="198000" indent="0">
                <a:spcBef>
                  <a:spcPts val="0"/>
                </a:spcBef>
                <a:buNone/>
              </a:pPr>
              <a:r>
                <a:rPr lang="en-AU" sz="1600">
                  <a:solidFill>
                    <a:schemeClr val="bg1"/>
                  </a:solidFill>
                  <a:effectLst/>
                  <a:latin typeface="+mn-lt"/>
                </a:rPr>
                <a:t>Assessment Authority</a:t>
              </a:r>
            </a:p>
          </p:txBody>
        </p:sp>
        <p:sp>
          <p:nvSpPr>
            <p:cNvPr id="18" name="TextBox 17">
              <a:extLst>
                <a:ext uri="{FF2B5EF4-FFF2-40B4-BE49-F238E27FC236}">
                  <a16:creationId xmlns:a16="http://schemas.microsoft.com/office/drawing/2014/main" id="{C08AA402-CDB3-1DF4-1CEE-A6B1A774ED68}"/>
                </a:ext>
              </a:extLst>
            </p:cNvPr>
            <p:cNvSpPr txBox="1"/>
            <p:nvPr/>
          </p:nvSpPr>
          <p:spPr>
            <a:xfrm>
              <a:off x="5723753" y="3048109"/>
              <a:ext cx="2995966" cy="276999"/>
            </a:xfrm>
            <a:prstGeom prst="rect">
              <a:avLst/>
            </a:prstGeom>
            <a:noFill/>
          </p:spPr>
          <p:txBody>
            <a:bodyPr wrap="square" lIns="0" tIns="0" rIns="0" bIns="0" rtlCol="0">
              <a:spAutoFit/>
            </a:bodyPr>
            <a:lstStyle/>
            <a:p>
              <a:pPr marL="0" indent="0">
                <a:spcBef>
                  <a:spcPts val="217"/>
                </a:spcBef>
                <a:buNone/>
              </a:pPr>
              <a:r>
                <a:rPr lang="en-AU" sz="1800">
                  <a:solidFill>
                    <a:schemeClr val="bg1"/>
                  </a:solidFill>
                  <a:effectLst/>
                  <a:latin typeface="+mn-lt"/>
                </a:rPr>
                <a:t>@vcaa_vic</a:t>
              </a:r>
            </a:p>
          </p:txBody>
        </p:sp>
        <p:sp>
          <p:nvSpPr>
            <p:cNvPr id="19" name="TextBox 18">
              <a:extLst>
                <a:ext uri="{FF2B5EF4-FFF2-40B4-BE49-F238E27FC236}">
                  <a16:creationId xmlns:a16="http://schemas.microsoft.com/office/drawing/2014/main" id="{D7F4DF25-F006-A1FD-A1BB-53126BDAD2DD}"/>
                </a:ext>
              </a:extLst>
            </p:cNvPr>
            <p:cNvSpPr txBox="1"/>
            <p:nvPr/>
          </p:nvSpPr>
          <p:spPr>
            <a:xfrm>
              <a:off x="5723753" y="3817062"/>
              <a:ext cx="2995966" cy="492443"/>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@Victorian Curriculum and</a:t>
              </a:r>
            </a:p>
            <a:p>
              <a:pPr marL="198000" indent="0">
                <a:spcBef>
                  <a:spcPts val="0"/>
                </a:spcBef>
                <a:buNone/>
              </a:pPr>
              <a:r>
                <a:rPr lang="en-AU" sz="1600">
                  <a:solidFill>
                    <a:schemeClr val="bg1"/>
                  </a:solidFill>
                  <a:effectLst/>
                  <a:latin typeface="+mn-lt"/>
                </a:rPr>
                <a:t>Assessment Authority</a:t>
              </a:r>
            </a:p>
          </p:txBody>
        </p:sp>
        <p:sp>
          <p:nvSpPr>
            <p:cNvPr id="20" name="Rectangle 19">
              <a:hlinkClick r:id="rId11"/>
              <a:extLst>
                <a:ext uri="{FF2B5EF4-FFF2-40B4-BE49-F238E27FC236}">
                  <a16:creationId xmlns:a16="http://schemas.microsoft.com/office/drawing/2014/main" id="{18273B2A-22C6-9871-300B-42D958341331}"/>
                </a:ext>
              </a:extLst>
            </p:cNvPr>
            <p:cNvSpPr/>
            <p:nvPr/>
          </p:nvSpPr>
          <p:spPr bwMode="auto">
            <a:xfrm>
              <a:off x="5075753" y="2925971"/>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21" name="Rectangle 20">
              <a:hlinkClick r:id="rId12"/>
              <a:extLst>
                <a:ext uri="{FF2B5EF4-FFF2-40B4-BE49-F238E27FC236}">
                  <a16:creationId xmlns:a16="http://schemas.microsoft.com/office/drawing/2014/main" id="{02DBED7C-EAF3-6F36-751F-CB5415B79031}"/>
                </a:ext>
              </a:extLst>
            </p:cNvPr>
            <p:cNvSpPr/>
            <p:nvPr/>
          </p:nvSpPr>
          <p:spPr bwMode="auto">
            <a:xfrm>
              <a:off x="5075753" y="3786126"/>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22" name="Rectangle 21">
              <a:hlinkClick r:id="rId13"/>
              <a:extLst>
                <a:ext uri="{FF2B5EF4-FFF2-40B4-BE49-F238E27FC236}">
                  <a16:creationId xmlns:a16="http://schemas.microsoft.com/office/drawing/2014/main" id="{F49F997E-3F00-6697-83EC-A0F6A2EE462D}"/>
                </a:ext>
              </a:extLst>
            </p:cNvPr>
            <p:cNvSpPr/>
            <p:nvPr/>
          </p:nvSpPr>
          <p:spPr bwMode="auto">
            <a:xfrm>
              <a:off x="5075753" y="2089062"/>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grpSp>
      <p:cxnSp>
        <p:nvCxnSpPr>
          <p:cNvPr id="23" name="Straight Connector 22">
            <a:extLst>
              <a:ext uri="{FF2B5EF4-FFF2-40B4-BE49-F238E27FC236}">
                <a16:creationId xmlns:a16="http://schemas.microsoft.com/office/drawing/2014/main" id="{6E849776-02CA-0C61-1D56-EB61A1810F39}"/>
              </a:ext>
            </a:extLst>
          </p:cNvPr>
          <p:cNvCxnSpPr/>
          <p:nvPr userDrawn="1"/>
        </p:nvCxnSpPr>
        <p:spPr bwMode="auto">
          <a:xfrm>
            <a:off x="288000" y="1563638"/>
            <a:ext cx="4068000" cy="0"/>
          </a:xfrm>
          <a:prstGeom prst="line">
            <a:avLst/>
          </a:prstGeom>
          <a:solidFill>
            <a:schemeClr val="accent1"/>
          </a:solidFill>
          <a:ln w="25400" cap="flat" cmpd="sng" algn="ctr">
            <a:solidFill>
              <a:schemeClr val="accent2">
                <a:lumMod val="40000"/>
                <a:lumOff val="6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Straight Connector 23">
            <a:extLst>
              <a:ext uri="{FF2B5EF4-FFF2-40B4-BE49-F238E27FC236}">
                <a16:creationId xmlns:a16="http://schemas.microsoft.com/office/drawing/2014/main" id="{ADBC29B5-D460-E307-1E76-E791B486BE50}"/>
              </a:ext>
            </a:extLst>
          </p:cNvPr>
          <p:cNvCxnSpPr/>
          <p:nvPr userDrawn="1"/>
        </p:nvCxnSpPr>
        <p:spPr bwMode="auto">
          <a:xfrm>
            <a:off x="4788000" y="1563638"/>
            <a:ext cx="4068000" cy="0"/>
          </a:xfrm>
          <a:prstGeom prst="line">
            <a:avLst/>
          </a:prstGeom>
          <a:solidFill>
            <a:schemeClr val="accent1"/>
          </a:solidFill>
          <a:ln w="25400" cap="flat" cmpd="sng" algn="ctr">
            <a:solidFill>
              <a:schemeClr val="accent2">
                <a:lumMod val="40000"/>
                <a:lumOff val="6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TextBox 24">
            <a:extLst>
              <a:ext uri="{FF2B5EF4-FFF2-40B4-BE49-F238E27FC236}">
                <a16:creationId xmlns:a16="http://schemas.microsoft.com/office/drawing/2014/main" id="{7AB233A0-E293-4BDF-A3B6-8DA8B21C9968}"/>
              </a:ext>
            </a:extLst>
          </p:cNvPr>
          <p:cNvSpPr txBox="1"/>
          <p:nvPr userDrawn="1"/>
        </p:nvSpPr>
        <p:spPr>
          <a:xfrm>
            <a:off x="288075" y="374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Season Update</a:t>
            </a:r>
          </a:p>
        </p:txBody>
      </p:sp>
      <p:sp>
        <p:nvSpPr>
          <p:cNvPr id="26" name="Rectangle 25">
            <a:hlinkClick r:id="rId14"/>
            <a:extLst>
              <a:ext uri="{FF2B5EF4-FFF2-40B4-BE49-F238E27FC236}">
                <a16:creationId xmlns:a16="http://schemas.microsoft.com/office/drawing/2014/main" id="{E2F6D1DA-CED5-F0DE-EF03-DE7E8A2DE9DD}"/>
              </a:ext>
            </a:extLst>
          </p:cNvPr>
          <p:cNvSpPr/>
          <p:nvPr userDrawn="1"/>
        </p:nvSpPr>
        <p:spPr bwMode="auto">
          <a:xfrm>
            <a:off x="144000" y="3723878"/>
            <a:ext cx="2520641"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Tree>
    <p:extLst>
      <p:ext uri="{BB962C8B-B14F-4D97-AF65-F5344CB8AC3E}">
        <p14:creationId xmlns:p14="http://schemas.microsoft.com/office/powerpoint/2010/main" val="302354807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9E56C-1B8E-3E47-B03E-320907A65B6B}"/>
              </a:ext>
            </a:extLst>
          </p:cNvPr>
          <p:cNvSpPr>
            <a:spLocks noGrp="1"/>
          </p:cNvSpPr>
          <p:nvPr>
            <p:ph type="title" hasCustomPrompt="1"/>
          </p:nvPr>
        </p:nvSpPr>
        <p:spPr>
          <a:xfrm>
            <a:off x="179512" y="457200"/>
            <a:ext cx="5040560" cy="2042542"/>
          </a:xfrm>
        </p:spPr>
        <p:txBody>
          <a:bodyPr/>
          <a:lstStyle>
            <a:lvl1pPr>
              <a:defRPr>
                <a:solidFill>
                  <a:schemeClr val="bg1"/>
                </a:solidFill>
              </a:defRPr>
            </a:lvl1pPr>
          </a:lstStyle>
          <a:p>
            <a:r>
              <a:rPr lang="en-GB"/>
              <a:t>Thank you…</a:t>
            </a:r>
            <a:endParaRPr lang="en-US"/>
          </a:p>
        </p:txBody>
      </p:sp>
    </p:spTree>
    <p:extLst>
      <p:ext uri="{BB962C8B-B14F-4D97-AF65-F5344CB8AC3E}">
        <p14:creationId xmlns:p14="http://schemas.microsoft.com/office/powerpoint/2010/main" val="20842093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512" y="411510"/>
            <a:ext cx="8712968" cy="857250"/>
          </a:xfrm>
        </p:spPr>
        <p:txBody>
          <a:bodyPr/>
          <a:lstStyle>
            <a:lvl1pPr algn="l">
              <a:defRPr sz="3600"/>
            </a:lvl1pPr>
          </a:lstStyle>
          <a:p>
            <a:r>
              <a:rPr lang="en-GB"/>
              <a:t>Click to edit Master title style</a:t>
            </a:r>
            <a:endParaRPr lang="en-AU"/>
          </a:p>
        </p:txBody>
      </p:sp>
      <p:sp>
        <p:nvSpPr>
          <p:cNvPr id="3" name="Content Placeholder 2"/>
          <p:cNvSpPr>
            <a:spLocks noGrp="1"/>
          </p:cNvSpPr>
          <p:nvPr>
            <p:ph idx="1"/>
          </p:nvPr>
        </p:nvSpPr>
        <p:spPr>
          <a:xfrm>
            <a:off x="179512" y="1485900"/>
            <a:ext cx="8712968" cy="2971800"/>
          </a:xfrm>
        </p:spPr>
        <p:txBody>
          <a:bodyPr/>
          <a:lstStyle>
            <a:lvl1pPr>
              <a:defRPr sz="1800"/>
            </a:lvl1pPr>
            <a:lvl2pPr>
              <a:defRPr sz="1600"/>
            </a:lvl2pPr>
            <a:lvl3pPr>
              <a:defRPr sz="1600"/>
            </a:lvl3pPr>
            <a:lvl4pPr>
              <a:defRPr sz="1400"/>
            </a:lvl4pPr>
            <a:lvl5pPr>
              <a:defRPr sz="14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404228537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1520" y="457200"/>
            <a:ext cx="8640960" cy="857250"/>
          </a:xfrm>
        </p:spPr>
        <p:txBody>
          <a:bodyPr/>
          <a:lstStyle>
            <a:lvl1pPr algn="l">
              <a:defRPr sz="3600"/>
            </a:lvl1pPr>
          </a:lstStyle>
          <a:p>
            <a:r>
              <a:rPr lang="en-GB"/>
              <a:t>Click to edit Master title style</a:t>
            </a:r>
            <a:endParaRPr lang="en-AU"/>
          </a:p>
        </p:txBody>
      </p:sp>
      <p:sp>
        <p:nvSpPr>
          <p:cNvPr id="3" name="Content Placeholder 2"/>
          <p:cNvSpPr>
            <a:spLocks noGrp="1"/>
          </p:cNvSpPr>
          <p:nvPr>
            <p:ph sz="half" idx="1"/>
          </p:nvPr>
        </p:nvSpPr>
        <p:spPr>
          <a:xfrm>
            <a:off x="251520" y="1485900"/>
            <a:ext cx="4320480" cy="297180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p:cNvSpPr>
            <a:spLocks noGrp="1"/>
          </p:cNvSpPr>
          <p:nvPr>
            <p:ph sz="half" idx="2"/>
          </p:nvPr>
        </p:nvSpPr>
        <p:spPr>
          <a:xfrm>
            <a:off x="4788024" y="1485900"/>
            <a:ext cx="4104456" cy="297180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320508365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9512" y="411510"/>
            <a:ext cx="8784976" cy="651719"/>
          </a:xfrm>
        </p:spPr>
        <p:txBody>
          <a:bodyPr/>
          <a:lstStyle>
            <a:lvl1pPr algn="l">
              <a:defRPr sz="3600"/>
            </a:lvl1pPr>
          </a:lstStyle>
          <a:p>
            <a:r>
              <a:rPr lang="en-GB"/>
              <a:t>Click to edit Master title style</a:t>
            </a:r>
            <a:endParaRPr lang="en-AU"/>
          </a:p>
        </p:txBody>
      </p:sp>
      <p:sp>
        <p:nvSpPr>
          <p:cNvPr id="3" name="Text Placeholder 2"/>
          <p:cNvSpPr>
            <a:spLocks noGrp="1"/>
          </p:cNvSpPr>
          <p:nvPr>
            <p:ph type="body" idx="1"/>
          </p:nvPr>
        </p:nvSpPr>
        <p:spPr>
          <a:xfrm>
            <a:off x="179512" y="1151335"/>
            <a:ext cx="4320480" cy="479822"/>
          </a:xfrm>
        </p:spPr>
        <p:txBody>
          <a:bodyPr anchor="b"/>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79512" y="1631156"/>
            <a:ext cx="4320480" cy="2812802"/>
          </a:xfrm>
        </p:spPr>
        <p:txBody>
          <a:bodyPr/>
          <a:lstStyle>
            <a:lvl1pPr>
              <a:defRPr sz="1800"/>
            </a:lvl1pPr>
            <a:lvl2pPr>
              <a:defRPr sz="16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9" name="Text Placeholder 2">
            <a:extLst>
              <a:ext uri="{FF2B5EF4-FFF2-40B4-BE49-F238E27FC236}">
                <a16:creationId xmlns:a16="http://schemas.microsoft.com/office/drawing/2014/main" id="{53030868-EB89-BB45-9333-4265F84D3D9E}"/>
              </a:ext>
            </a:extLst>
          </p:cNvPr>
          <p:cNvSpPr>
            <a:spLocks noGrp="1"/>
          </p:cNvSpPr>
          <p:nvPr>
            <p:ph type="body" idx="10"/>
          </p:nvPr>
        </p:nvSpPr>
        <p:spPr>
          <a:xfrm>
            <a:off x="4644008" y="1174205"/>
            <a:ext cx="4320480" cy="479822"/>
          </a:xfrm>
        </p:spPr>
        <p:txBody>
          <a:bodyPr anchor="b"/>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Content Placeholder 3">
            <a:extLst>
              <a:ext uri="{FF2B5EF4-FFF2-40B4-BE49-F238E27FC236}">
                <a16:creationId xmlns:a16="http://schemas.microsoft.com/office/drawing/2014/main" id="{936ACB6C-847D-DD42-BAFD-A7F5B7D2AB2D}"/>
              </a:ext>
            </a:extLst>
          </p:cNvPr>
          <p:cNvSpPr>
            <a:spLocks noGrp="1"/>
          </p:cNvSpPr>
          <p:nvPr>
            <p:ph sz="half" idx="11"/>
          </p:nvPr>
        </p:nvSpPr>
        <p:spPr>
          <a:xfrm>
            <a:off x="4644008" y="1654026"/>
            <a:ext cx="4320480" cy="2789932"/>
          </a:xfrm>
        </p:spPr>
        <p:txBody>
          <a:bodyPr/>
          <a:lstStyle>
            <a:lvl1pPr>
              <a:defRPr sz="1800"/>
            </a:lvl1pPr>
            <a:lvl2pPr>
              <a:defRPr sz="16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410584153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9512" y="457200"/>
            <a:ext cx="8784976" cy="857250"/>
          </a:xfrm>
        </p:spPr>
        <p:txBody>
          <a:bodyPr/>
          <a:lstStyle>
            <a:lvl1pPr algn="l">
              <a:defRPr sz="3600"/>
            </a:lvl1pPr>
          </a:lstStyle>
          <a:p>
            <a:r>
              <a:rPr lang="en-GB"/>
              <a:t>Click to edit Master title style</a:t>
            </a:r>
            <a:endParaRPr lang="en-AU"/>
          </a:p>
        </p:txBody>
      </p:sp>
    </p:spTree>
    <p:extLst>
      <p:ext uri="{BB962C8B-B14F-4D97-AF65-F5344CB8AC3E}">
        <p14:creationId xmlns:p14="http://schemas.microsoft.com/office/powerpoint/2010/main" val="313294418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411510"/>
            <a:ext cx="3008313" cy="664815"/>
          </a:xfrm>
        </p:spPr>
        <p:txBody>
          <a:bodyPr anchor="b"/>
          <a:lstStyle>
            <a:lvl1pPr algn="l">
              <a:defRPr sz="2000" b="1"/>
            </a:lvl1pPr>
          </a:lstStyle>
          <a:p>
            <a:r>
              <a:rPr lang="en-GB"/>
              <a:t>Click to edit Master title style</a:t>
            </a:r>
            <a:endParaRPr lang="en-AU"/>
          </a:p>
        </p:txBody>
      </p:sp>
      <p:sp>
        <p:nvSpPr>
          <p:cNvPr id="3" name="Content Placeholder 2"/>
          <p:cNvSpPr>
            <a:spLocks noGrp="1"/>
          </p:cNvSpPr>
          <p:nvPr>
            <p:ph idx="1"/>
          </p:nvPr>
        </p:nvSpPr>
        <p:spPr>
          <a:xfrm>
            <a:off x="3575050" y="411511"/>
            <a:ext cx="5111750" cy="4183112"/>
          </a:xfrm>
        </p:spPr>
        <p:txBody>
          <a:bodyPr/>
          <a:lstStyle>
            <a:lvl1pPr>
              <a:defRPr sz="1800"/>
            </a:lvl1pPr>
            <a:lvl2pPr>
              <a:defRPr sz="16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45616461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GB"/>
              <a:t>Click to edit Master title style</a:t>
            </a:r>
            <a:endParaRPr lang="en-AU"/>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AU"/>
          </a:p>
        </p:txBody>
      </p:sp>
      <p:sp>
        <p:nvSpPr>
          <p:cNvPr id="4" name="Text Placeholder 3"/>
          <p:cNvSpPr>
            <a:spLocks noGrp="1"/>
          </p:cNvSpPr>
          <p:nvPr>
            <p:ph type="body" sz="half" idx="2"/>
          </p:nvPr>
        </p:nvSpPr>
        <p:spPr>
          <a:xfrm>
            <a:off x="1792288" y="4025503"/>
            <a:ext cx="5486400" cy="4904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276868148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65548012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7200"/>
            <a:ext cx="1943100" cy="4000500"/>
          </a:xfrm>
        </p:spPr>
        <p:txBody>
          <a:bodyPr vert="eaVert"/>
          <a:lstStyle/>
          <a:p>
            <a:r>
              <a:rPr lang="en-GB"/>
              <a:t>Click to edit Master title style</a:t>
            </a:r>
            <a:endParaRPr lang="en-AU"/>
          </a:p>
        </p:txBody>
      </p:sp>
      <p:sp>
        <p:nvSpPr>
          <p:cNvPr id="3" name="Vertical Text Placeholder 2"/>
          <p:cNvSpPr>
            <a:spLocks noGrp="1"/>
          </p:cNvSpPr>
          <p:nvPr>
            <p:ph type="body" orient="vert" idx="1"/>
          </p:nvPr>
        </p:nvSpPr>
        <p:spPr>
          <a:xfrm>
            <a:off x="685800" y="457200"/>
            <a:ext cx="5676900" cy="40005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66198384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512" y="457200"/>
            <a:ext cx="8784976"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AU"/>
          </a:p>
        </p:txBody>
      </p:sp>
      <p:sp>
        <p:nvSpPr>
          <p:cNvPr id="1027" name="Rectangle 3"/>
          <p:cNvSpPr>
            <a:spLocks noGrp="1" noChangeArrowheads="1"/>
          </p:cNvSpPr>
          <p:nvPr>
            <p:ph type="body" idx="1"/>
          </p:nvPr>
        </p:nvSpPr>
        <p:spPr bwMode="auto">
          <a:xfrm>
            <a:off x="179512" y="1485900"/>
            <a:ext cx="8784976"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t> Click to edit Master text styles</a:t>
            </a:r>
          </a:p>
          <a:p>
            <a:pPr lvl="1"/>
            <a:r>
              <a:rPr lang="en-AU"/>
              <a:t>Second level</a:t>
            </a:r>
          </a:p>
          <a:p>
            <a:pPr lvl="2"/>
            <a:r>
              <a:rPr lang="en-AU"/>
              <a:t>Third level</a:t>
            </a:r>
          </a:p>
          <a:p>
            <a:pPr lvl="3"/>
            <a:r>
              <a:rPr lang="en-AU"/>
              <a:t>Fourth level</a:t>
            </a:r>
          </a:p>
          <a:p>
            <a:pPr lvl="4"/>
            <a:r>
              <a:rPr lang="en-AU"/>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6" r:id="rId6"/>
    <p:sldLayoutId id="2147483657" r:id="rId7"/>
    <p:sldLayoutId id="2147483658" r:id="rId8"/>
    <p:sldLayoutId id="2147483659" r:id="rId9"/>
    <p:sldLayoutId id="2147483686" r:id="rId10"/>
    <p:sldLayoutId id="2147483687" r:id="rId11"/>
    <p:sldLayoutId id="2147483660" r:id="rId12"/>
  </p:sldLayoutIdLst>
  <p:transition/>
  <p:txStyles>
    <p:titleStyle>
      <a:lvl1pPr algn="l" rtl="0" eaLnBrk="1" fontAlgn="base" hangingPunct="1">
        <a:spcBef>
          <a:spcPct val="0"/>
        </a:spcBef>
        <a:spcAft>
          <a:spcPct val="0"/>
        </a:spcAft>
        <a:defRPr sz="3600" b="1">
          <a:solidFill>
            <a:srgbClr val="0099E3"/>
          </a:solidFill>
          <a:latin typeface="+mj-lt"/>
          <a:ea typeface="+mj-ea"/>
          <a:cs typeface="+mj-cs"/>
        </a:defRPr>
      </a:lvl1pPr>
      <a:lvl2pPr algn="ctr" rtl="0" eaLnBrk="1" fontAlgn="base" hangingPunct="1">
        <a:spcBef>
          <a:spcPct val="0"/>
        </a:spcBef>
        <a:spcAft>
          <a:spcPct val="0"/>
        </a:spcAft>
        <a:defRPr sz="4400" b="1">
          <a:solidFill>
            <a:srgbClr val="2A5686"/>
          </a:solidFill>
          <a:latin typeface="Verdana" pitchFamily="34" charset="0"/>
        </a:defRPr>
      </a:lvl2pPr>
      <a:lvl3pPr algn="ctr" rtl="0" eaLnBrk="1" fontAlgn="base" hangingPunct="1">
        <a:spcBef>
          <a:spcPct val="0"/>
        </a:spcBef>
        <a:spcAft>
          <a:spcPct val="0"/>
        </a:spcAft>
        <a:defRPr sz="4400" b="1">
          <a:solidFill>
            <a:srgbClr val="2A5686"/>
          </a:solidFill>
          <a:latin typeface="Verdana" pitchFamily="34" charset="0"/>
        </a:defRPr>
      </a:lvl3pPr>
      <a:lvl4pPr algn="ctr" rtl="0" eaLnBrk="1" fontAlgn="base" hangingPunct="1">
        <a:spcBef>
          <a:spcPct val="0"/>
        </a:spcBef>
        <a:spcAft>
          <a:spcPct val="0"/>
        </a:spcAft>
        <a:defRPr sz="4400" b="1">
          <a:solidFill>
            <a:srgbClr val="2A5686"/>
          </a:solidFill>
          <a:latin typeface="Verdana" pitchFamily="34" charset="0"/>
        </a:defRPr>
      </a:lvl4pPr>
      <a:lvl5pPr algn="ctr" rtl="0" eaLnBrk="1" fontAlgn="base" hangingPunct="1">
        <a:spcBef>
          <a:spcPct val="0"/>
        </a:spcBef>
        <a:spcAft>
          <a:spcPct val="0"/>
        </a:spcAft>
        <a:defRPr sz="4400" b="1">
          <a:solidFill>
            <a:srgbClr val="2A5686"/>
          </a:solidFill>
          <a:latin typeface="Verdana" pitchFamily="34" charset="0"/>
        </a:defRPr>
      </a:lvl5pPr>
      <a:lvl6pPr marL="457200" algn="ctr" rtl="0" eaLnBrk="1" fontAlgn="base" hangingPunct="1">
        <a:spcBef>
          <a:spcPct val="0"/>
        </a:spcBef>
        <a:spcAft>
          <a:spcPct val="0"/>
        </a:spcAft>
        <a:defRPr sz="4400" b="1">
          <a:solidFill>
            <a:srgbClr val="2A5686"/>
          </a:solidFill>
          <a:latin typeface="Verdana" pitchFamily="34" charset="0"/>
        </a:defRPr>
      </a:lvl6pPr>
      <a:lvl7pPr marL="914400" algn="ctr" rtl="0" eaLnBrk="1" fontAlgn="base" hangingPunct="1">
        <a:spcBef>
          <a:spcPct val="0"/>
        </a:spcBef>
        <a:spcAft>
          <a:spcPct val="0"/>
        </a:spcAft>
        <a:defRPr sz="4400" b="1">
          <a:solidFill>
            <a:srgbClr val="2A5686"/>
          </a:solidFill>
          <a:latin typeface="Verdana" pitchFamily="34" charset="0"/>
        </a:defRPr>
      </a:lvl7pPr>
      <a:lvl8pPr marL="1371600" algn="ctr" rtl="0" eaLnBrk="1" fontAlgn="base" hangingPunct="1">
        <a:spcBef>
          <a:spcPct val="0"/>
        </a:spcBef>
        <a:spcAft>
          <a:spcPct val="0"/>
        </a:spcAft>
        <a:defRPr sz="4400" b="1">
          <a:solidFill>
            <a:srgbClr val="2A5686"/>
          </a:solidFill>
          <a:latin typeface="Verdana" pitchFamily="34" charset="0"/>
        </a:defRPr>
      </a:lvl8pPr>
      <a:lvl9pPr marL="1828800" algn="ctr" rtl="0" eaLnBrk="1" fontAlgn="base" hangingPunct="1">
        <a:spcBef>
          <a:spcPct val="0"/>
        </a:spcBef>
        <a:spcAft>
          <a:spcPct val="0"/>
        </a:spcAft>
        <a:defRPr sz="4400" b="1">
          <a:solidFill>
            <a:srgbClr val="2A5686"/>
          </a:solidFill>
          <a:latin typeface="Verdana" pitchFamily="34" charset="0"/>
        </a:defRPr>
      </a:lvl9pPr>
    </p:titleStyle>
    <p:bodyStyle>
      <a:lvl1pPr marL="266700" indent="-266700" algn="l" rtl="0" eaLnBrk="1" fontAlgn="base" hangingPunct="1">
        <a:spcBef>
          <a:spcPct val="20000"/>
        </a:spcBef>
        <a:spcAft>
          <a:spcPct val="0"/>
        </a:spcAft>
        <a:buFont typeface="Arial" pitchFamily="34" charset="0"/>
        <a:buChar char="•"/>
        <a:defRPr sz="1800" b="0">
          <a:solidFill>
            <a:srgbClr val="303132"/>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1600">
          <a:solidFill>
            <a:srgbClr val="303132"/>
          </a:solidFill>
          <a:latin typeface="+mn-lt"/>
        </a:defRPr>
      </a:lvl2pPr>
      <a:lvl3pPr marL="1143000" indent="-228600" algn="l" rtl="0" eaLnBrk="1" fontAlgn="base" hangingPunct="1">
        <a:spcBef>
          <a:spcPct val="20000"/>
        </a:spcBef>
        <a:spcAft>
          <a:spcPct val="0"/>
        </a:spcAft>
        <a:buChar char="–"/>
        <a:defRPr sz="1600">
          <a:solidFill>
            <a:srgbClr val="303132"/>
          </a:solidFill>
          <a:latin typeface="+mn-lt"/>
        </a:defRPr>
      </a:lvl3pPr>
      <a:lvl4pPr marL="1600200" indent="-228600" algn="l" rtl="0" eaLnBrk="1" fontAlgn="base" hangingPunct="1">
        <a:spcBef>
          <a:spcPct val="20000"/>
        </a:spcBef>
        <a:spcAft>
          <a:spcPct val="0"/>
        </a:spcAft>
        <a:buChar char="–"/>
        <a:defRPr sz="1400">
          <a:solidFill>
            <a:srgbClr val="303132"/>
          </a:solidFill>
          <a:latin typeface="+mn-lt"/>
        </a:defRPr>
      </a:lvl4pPr>
      <a:lvl5pPr marL="2057400" indent="-228600" algn="l" rtl="0" eaLnBrk="1" fontAlgn="base" hangingPunct="1">
        <a:spcBef>
          <a:spcPct val="20000"/>
        </a:spcBef>
        <a:spcAft>
          <a:spcPct val="0"/>
        </a:spcAft>
        <a:buChar char="–"/>
        <a:defRPr sz="1400">
          <a:solidFill>
            <a:srgbClr val="303132"/>
          </a:solidFill>
          <a:latin typeface="+mn-lt"/>
        </a:defRPr>
      </a:lvl5pPr>
      <a:lvl6pPr marL="2514600" indent="-228600" algn="l" rtl="0" eaLnBrk="1" fontAlgn="base" hangingPunct="1">
        <a:spcBef>
          <a:spcPct val="20000"/>
        </a:spcBef>
        <a:spcAft>
          <a:spcPct val="0"/>
        </a:spcAft>
        <a:buChar char="–"/>
        <a:defRPr sz="2000">
          <a:solidFill>
            <a:srgbClr val="303132"/>
          </a:solidFill>
          <a:latin typeface="+mn-lt"/>
        </a:defRPr>
      </a:lvl6pPr>
      <a:lvl7pPr marL="2971800" indent="-228600" algn="l" rtl="0" eaLnBrk="1" fontAlgn="base" hangingPunct="1">
        <a:spcBef>
          <a:spcPct val="20000"/>
        </a:spcBef>
        <a:spcAft>
          <a:spcPct val="0"/>
        </a:spcAft>
        <a:buChar char="–"/>
        <a:defRPr sz="2000">
          <a:solidFill>
            <a:srgbClr val="303132"/>
          </a:solidFill>
          <a:latin typeface="+mn-lt"/>
        </a:defRPr>
      </a:lvl7pPr>
      <a:lvl8pPr marL="3429000" indent="-228600" algn="l" rtl="0" eaLnBrk="1" fontAlgn="base" hangingPunct="1">
        <a:spcBef>
          <a:spcPct val="20000"/>
        </a:spcBef>
        <a:spcAft>
          <a:spcPct val="0"/>
        </a:spcAft>
        <a:buChar char="–"/>
        <a:defRPr sz="2000">
          <a:solidFill>
            <a:srgbClr val="303132"/>
          </a:solidFill>
          <a:latin typeface="+mn-lt"/>
        </a:defRPr>
      </a:lvl8pPr>
      <a:lvl9pPr marL="3886200" indent="-228600" algn="l" rtl="0" eaLnBrk="1" fontAlgn="base" hangingPunct="1">
        <a:spcBef>
          <a:spcPct val="20000"/>
        </a:spcBef>
        <a:spcAft>
          <a:spcPct val="0"/>
        </a:spcAft>
        <a:buChar char="–"/>
        <a:defRPr sz="2000">
          <a:solidFill>
            <a:srgbClr val="30313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AU" dirty="0">
                <a:cs typeface="Arial"/>
              </a:rPr>
              <a:t>VCE Data Analytics</a:t>
            </a:r>
            <a:br>
              <a:rPr lang="en-AU" dirty="0">
                <a:cs typeface="Arial"/>
              </a:rPr>
            </a:br>
            <a:r>
              <a:rPr lang="en-AU" dirty="0">
                <a:cs typeface="Arial"/>
              </a:rPr>
              <a:t>School-assessed Task</a:t>
            </a:r>
            <a:endParaRPr lang="en-US" dirty="0"/>
          </a:p>
        </p:txBody>
      </p:sp>
      <p:sp>
        <p:nvSpPr>
          <p:cNvPr id="5" name="Subtitle 4"/>
          <p:cNvSpPr>
            <a:spLocks noGrp="1"/>
          </p:cNvSpPr>
          <p:nvPr>
            <p:ph type="subTitle" idx="1"/>
          </p:nvPr>
        </p:nvSpPr>
        <p:spPr/>
        <p:txBody>
          <a:bodyPr/>
          <a:lstStyle/>
          <a:p>
            <a:r>
              <a:rPr lang="en-AU" dirty="0"/>
              <a:t>Video 2</a:t>
            </a:r>
            <a:endParaRPr lang="en-US" dirty="0"/>
          </a:p>
          <a:p>
            <a:r>
              <a:rPr lang="en-AU"/>
              <a:t>SAT Authentication</a:t>
            </a:r>
            <a:endParaRPr lang="en-AU" dirty="0">
              <a:cs typeface="Arial"/>
            </a:endParaRPr>
          </a:p>
          <a:p>
            <a:endParaRPr lang="en-AU" dirty="0">
              <a:cs typeface="Arial"/>
            </a:endParaRPr>
          </a:p>
        </p:txBody>
      </p:sp>
    </p:spTree>
    <p:extLst>
      <p:ext uri="{BB962C8B-B14F-4D97-AF65-F5344CB8AC3E}">
        <p14:creationId xmlns:p14="http://schemas.microsoft.com/office/powerpoint/2010/main" val="151393065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Using the Authentication record form</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r>
              <a:rPr lang="en-US" sz="1600" b="0" dirty="0">
                <a:solidFill>
                  <a:schemeClr val="tx1"/>
                </a:solidFill>
                <a:cs typeface="Calibri" pitchFamily="34" charset="0"/>
              </a:rPr>
              <a:t>Regularly observe student work during the life of the SAT</a:t>
            </a:r>
          </a:p>
          <a:p>
            <a:r>
              <a:rPr lang="en-US" sz="1600" b="0" dirty="0">
                <a:solidFill>
                  <a:schemeClr val="tx1"/>
                </a:solidFill>
                <a:cs typeface="Calibri" pitchFamily="34" charset="0"/>
              </a:rPr>
              <a:t>Have an idea of marks when making an observation</a:t>
            </a:r>
          </a:p>
          <a:p>
            <a:r>
              <a:rPr lang="en-US" sz="1600" b="0" dirty="0">
                <a:solidFill>
                  <a:schemeClr val="tx1"/>
                </a:solidFill>
                <a:cs typeface="Calibri" pitchFamily="34" charset="0"/>
              </a:rPr>
              <a:t>Ensure a student’s work is their own.</a:t>
            </a:r>
          </a:p>
          <a:p>
            <a:endParaRPr lang="en-US" dirty="0"/>
          </a:p>
        </p:txBody>
      </p:sp>
    </p:spTree>
    <p:extLst>
      <p:ext uri="{BB962C8B-B14F-4D97-AF65-F5344CB8AC3E}">
        <p14:creationId xmlns:p14="http://schemas.microsoft.com/office/powerpoint/2010/main" val="379077191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88FD4-72AA-EC6D-1356-F4EB31D835A3}"/>
              </a:ext>
            </a:extLst>
          </p:cNvPr>
          <p:cNvSpPr>
            <a:spLocks noGrp="1"/>
          </p:cNvSpPr>
          <p:nvPr>
            <p:ph type="title"/>
          </p:nvPr>
        </p:nvSpPr>
        <p:spPr>
          <a:xfrm>
            <a:off x="179513" y="276127"/>
            <a:ext cx="8784976" cy="432048"/>
          </a:xfrm>
        </p:spPr>
        <p:txBody>
          <a:bodyPr/>
          <a:lstStyle/>
          <a:p>
            <a:r>
              <a:rPr lang="en-US" dirty="0"/>
              <a:t>Contact the Curriculum Manager</a:t>
            </a:r>
          </a:p>
        </p:txBody>
      </p:sp>
      <p:sp>
        <p:nvSpPr>
          <p:cNvPr id="3" name="Content Placeholder 2">
            <a:extLst>
              <a:ext uri="{FF2B5EF4-FFF2-40B4-BE49-F238E27FC236}">
                <a16:creationId xmlns:a16="http://schemas.microsoft.com/office/drawing/2014/main" id="{946E6A82-BFFE-46E3-A1B8-2593FE9EF1A3}"/>
              </a:ext>
            </a:extLst>
          </p:cNvPr>
          <p:cNvSpPr>
            <a:spLocks noGrp="1"/>
          </p:cNvSpPr>
          <p:nvPr>
            <p:ph sz="quarter" idx="10"/>
          </p:nvPr>
        </p:nvSpPr>
        <p:spPr>
          <a:xfrm>
            <a:off x="179388" y="851869"/>
            <a:ext cx="5688012" cy="360362"/>
          </a:xfrm>
        </p:spPr>
        <p:txBody>
          <a:bodyPr/>
          <a:lstStyle/>
          <a:p>
            <a:pPr>
              <a:spcBef>
                <a:spcPts val="0"/>
              </a:spcBef>
              <a:spcAft>
                <a:spcPts val="1125"/>
              </a:spcAft>
              <a:defRPr/>
            </a:pPr>
            <a:r>
              <a:rPr lang="en-AU" kern="0" dirty="0"/>
              <a:t>vcaa@education.vic.gov.au or + 61 3 9032 1629</a:t>
            </a:r>
            <a:endParaRPr lang="en-AU" dirty="0"/>
          </a:p>
        </p:txBody>
      </p:sp>
      <p:sp>
        <p:nvSpPr>
          <p:cNvPr id="4" name="Content Placeholder 2">
            <a:extLst>
              <a:ext uri="{FF2B5EF4-FFF2-40B4-BE49-F238E27FC236}">
                <a16:creationId xmlns:a16="http://schemas.microsoft.com/office/drawing/2014/main" id="{AB294FE7-16A2-CA87-4074-43DAE7E62DDE}"/>
              </a:ext>
            </a:extLst>
          </p:cNvPr>
          <p:cNvSpPr txBox="1">
            <a:spLocks/>
          </p:cNvSpPr>
          <p:nvPr/>
        </p:nvSpPr>
        <p:spPr bwMode="auto">
          <a:xfrm>
            <a:off x="179388" y="1445899"/>
            <a:ext cx="5688012"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 typeface="Arial" pitchFamily="34" charset="0"/>
              <a:buNone/>
              <a:defRPr sz="1400" b="0">
                <a:solidFill>
                  <a:schemeClr val="bg1"/>
                </a:solidFill>
                <a:latin typeface="+mn-lt"/>
                <a:ea typeface="+mn-ea"/>
                <a:cs typeface="+mn-cs"/>
              </a:defRPr>
            </a:lvl1pPr>
            <a:lvl2pPr marL="457200" indent="0" algn="l" rtl="0" eaLnBrk="1" fontAlgn="base" hangingPunct="1">
              <a:spcBef>
                <a:spcPct val="20000"/>
              </a:spcBef>
              <a:spcAft>
                <a:spcPct val="0"/>
              </a:spcAft>
              <a:buFont typeface="Arial" pitchFamily="34" charset="0"/>
              <a:buNone/>
              <a:defRPr sz="1400">
                <a:solidFill>
                  <a:srgbClr val="303132"/>
                </a:solidFill>
                <a:latin typeface="+mn-lt"/>
              </a:defRPr>
            </a:lvl2pPr>
            <a:lvl3pPr marL="914400" indent="0" algn="l" rtl="0" eaLnBrk="1" fontAlgn="base" hangingPunct="1">
              <a:spcBef>
                <a:spcPct val="20000"/>
              </a:spcBef>
              <a:spcAft>
                <a:spcPct val="0"/>
              </a:spcAft>
              <a:buNone/>
              <a:defRPr sz="1400">
                <a:solidFill>
                  <a:srgbClr val="303132"/>
                </a:solidFill>
                <a:latin typeface="+mn-lt"/>
              </a:defRPr>
            </a:lvl3pPr>
            <a:lvl4pPr marL="1371600" indent="0" algn="l" rtl="0" eaLnBrk="1" fontAlgn="base" hangingPunct="1">
              <a:spcBef>
                <a:spcPct val="20000"/>
              </a:spcBef>
              <a:spcAft>
                <a:spcPct val="0"/>
              </a:spcAft>
              <a:buNone/>
              <a:defRPr sz="1400">
                <a:solidFill>
                  <a:srgbClr val="303132"/>
                </a:solidFill>
                <a:latin typeface="+mn-lt"/>
              </a:defRPr>
            </a:lvl4pPr>
            <a:lvl5pPr marL="1828800" indent="0" algn="l" rtl="0" eaLnBrk="1" fontAlgn="base" hangingPunct="1">
              <a:spcBef>
                <a:spcPct val="20000"/>
              </a:spcBef>
              <a:spcAft>
                <a:spcPct val="0"/>
              </a:spcAft>
              <a:buNone/>
              <a:defRPr sz="1400">
                <a:solidFill>
                  <a:srgbClr val="303132"/>
                </a:solidFill>
                <a:latin typeface="+mn-lt"/>
              </a:defRPr>
            </a:lvl5pPr>
            <a:lvl6pPr marL="2514600" indent="-228600" algn="l" rtl="0" eaLnBrk="1" fontAlgn="base" hangingPunct="1">
              <a:spcBef>
                <a:spcPct val="20000"/>
              </a:spcBef>
              <a:spcAft>
                <a:spcPct val="0"/>
              </a:spcAft>
              <a:buChar char="–"/>
              <a:defRPr sz="2000">
                <a:solidFill>
                  <a:srgbClr val="303132"/>
                </a:solidFill>
                <a:latin typeface="+mn-lt"/>
              </a:defRPr>
            </a:lvl6pPr>
            <a:lvl7pPr marL="2971800" indent="-228600" algn="l" rtl="0" eaLnBrk="1" fontAlgn="base" hangingPunct="1">
              <a:spcBef>
                <a:spcPct val="20000"/>
              </a:spcBef>
              <a:spcAft>
                <a:spcPct val="0"/>
              </a:spcAft>
              <a:buChar char="–"/>
              <a:defRPr sz="2000">
                <a:solidFill>
                  <a:srgbClr val="303132"/>
                </a:solidFill>
                <a:latin typeface="+mn-lt"/>
              </a:defRPr>
            </a:lvl7pPr>
            <a:lvl8pPr marL="3429000" indent="-228600" algn="l" rtl="0" eaLnBrk="1" fontAlgn="base" hangingPunct="1">
              <a:spcBef>
                <a:spcPct val="20000"/>
              </a:spcBef>
              <a:spcAft>
                <a:spcPct val="0"/>
              </a:spcAft>
              <a:buChar char="–"/>
              <a:defRPr sz="2000">
                <a:solidFill>
                  <a:srgbClr val="303132"/>
                </a:solidFill>
                <a:latin typeface="+mn-lt"/>
              </a:defRPr>
            </a:lvl8pPr>
            <a:lvl9pPr marL="3886200" indent="-228600" algn="l" rtl="0" eaLnBrk="1" fontAlgn="base" hangingPunct="1">
              <a:spcBef>
                <a:spcPct val="20000"/>
              </a:spcBef>
              <a:spcAft>
                <a:spcPct val="0"/>
              </a:spcAft>
              <a:buChar char="–"/>
              <a:defRPr sz="2000">
                <a:solidFill>
                  <a:srgbClr val="303132"/>
                </a:solidFill>
                <a:latin typeface="+mn-lt"/>
              </a:defRPr>
            </a:lvl9pPr>
          </a:lstStyle>
          <a:p>
            <a:pPr>
              <a:spcBef>
                <a:spcPts val="0"/>
              </a:spcBef>
              <a:spcAft>
                <a:spcPts val="1125"/>
              </a:spcAft>
              <a:defRPr/>
            </a:pPr>
            <a:endParaRPr lang="en-AU" kern="0" dirty="0"/>
          </a:p>
        </p:txBody>
      </p:sp>
      <p:sp>
        <p:nvSpPr>
          <p:cNvPr id="5" name="Text Box 5">
            <a:extLst>
              <a:ext uri="{FF2B5EF4-FFF2-40B4-BE49-F238E27FC236}">
                <a16:creationId xmlns:a16="http://schemas.microsoft.com/office/drawing/2014/main" id="{AA0BCF55-EC3C-C36F-F0DC-62567778D592}"/>
              </a:ext>
            </a:extLst>
          </p:cNvPr>
          <p:cNvSpPr txBox="1">
            <a:spLocks noChangeArrowheads="1"/>
          </p:cNvSpPr>
          <p:nvPr/>
        </p:nvSpPr>
        <p:spPr bwMode="auto">
          <a:xfrm>
            <a:off x="244012" y="4450111"/>
            <a:ext cx="48679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marL="0" indent="0" defTabSz="914310">
              <a:spcBef>
                <a:spcPct val="50000"/>
              </a:spcBef>
            </a:pPr>
            <a:r>
              <a:rPr lang="en-AU" sz="450">
                <a:solidFill>
                  <a:schemeClr val="bg1"/>
                </a:solidFill>
              </a:rPr>
              <a:t>© </a:t>
            </a:r>
            <a:r>
              <a:rPr lang="en-AU" sz="600">
                <a:solidFill>
                  <a:schemeClr val="bg1"/>
                </a:solidFill>
              </a:rPr>
              <a:t>Victorian Curriculum and Assessment Authority 2025</a:t>
            </a:r>
            <a:br>
              <a:rPr lang="en-AU" sz="600">
                <a:solidFill>
                  <a:schemeClr val="bg1"/>
                </a:solidFill>
              </a:rPr>
            </a:br>
            <a:r>
              <a:rPr lang="en-AU" sz="600">
                <a:solidFill>
                  <a:schemeClr val="bg1"/>
                </a:solidFill>
              </a:rPr>
              <a:t>The copyright in this PowerPoint presentation is owned by the Victorian Curriculum and Assessment Authority or in the case of some materials, by third parties. No part may be reproduced by any process except in accordance with the provisions of the Copyright Act 1968 or with permission from the Copyright Officer at the Victorian Curriculum and Assessment Authority. </a:t>
            </a:r>
            <a:endParaRPr lang="en-AU" sz="338">
              <a:solidFill>
                <a:schemeClr val="bg1"/>
              </a:solidFill>
            </a:endParaRPr>
          </a:p>
        </p:txBody>
      </p:sp>
    </p:spTree>
    <p:extLst>
      <p:ext uri="{BB962C8B-B14F-4D97-AF65-F5344CB8AC3E}">
        <p14:creationId xmlns:p14="http://schemas.microsoft.com/office/powerpoint/2010/main" val="249853375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316956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CB949-CAEB-EE4F-8902-89135E97B711}"/>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50141263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9502"/>
            <a:ext cx="8712968" cy="857250"/>
          </a:xfrm>
        </p:spPr>
        <p:txBody>
          <a:bodyPr/>
          <a:lstStyle/>
          <a:p>
            <a:r>
              <a:rPr lang="en-AU"/>
              <a:t>Acknowledgement</a:t>
            </a:r>
          </a:p>
        </p:txBody>
      </p:sp>
      <p:sp>
        <p:nvSpPr>
          <p:cNvPr id="3" name="Content Placeholder 2"/>
          <p:cNvSpPr>
            <a:spLocks noGrp="1"/>
          </p:cNvSpPr>
          <p:nvPr>
            <p:ph idx="1"/>
          </p:nvPr>
        </p:nvSpPr>
        <p:spPr>
          <a:xfrm>
            <a:off x="179512" y="1275606"/>
            <a:ext cx="8712968" cy="2971800"/>
          </a:xfrm>
        </p:spPr>
        <p:txBody>
          <a:bodyPr/>
          <a:lstStyle/>
          <a:p>
            <a:pPr marL="0" indent="0">
              <a:lnSpc>
                <a:spcPct val="120000"/>
              </a:lnSpc>
              <a:spcBef>
                <a:spcPts val="600"/>
              </a:spcBef>
              <a:buNone/>
            </a:pPr>
            <a:r>
              <a:rPr lang="en-US" sz="2000" dirty="0">
                <a:solidFill>
                  <a:schemeClr val="tx1"/>
                </a:solidFill>
                <a:effectLst/>
                <a:latin typeface="Arial"/>
                <a:ea typeface="Arial" panose="020B0604020202020204" pitchFamily="34" charset="0"/>
                <a:cs typeface="Arial"/>
              </a:rPr>
              <a:t>The </a:t>
            </a:r>
            <a:r>
              <a:rPr lang="en-AU" sz="2000" dirty="0">
                <a:solidFill>
                  <a:schemeClr val="tx1"/>
                </a:solidFill>
                <a:latin typeface="Arial"/>
                <a:ea typeface="Arial" panose="020B0604020202020204" pitchFamily="34" charset="0"/>
                <a:cs typeface="Arial"/>
              </a:rPr>
              <a:t>Victorian </a:t>
            </a:r>
            <a:r>
              <a:rPr lang="en-AU" sz="2000" dirty="0">
                <a:solidFill>
                  <a:schemeClr val="tx1"/>
                </a:solidFill>
                <a:effectLst/>
                <a:latin typeface="Arial"/>
                <a:ea typeface="Arial" panose="020B0604020202020204" pitchFamily="34" charset="0"/>
                <a:cs typeface="Arial"/>
              </a:rPr>
              <a:t>Curriculum and Assessment Authority </a:t>
            </a:r>
            <a:r>
              <a:rPr lang="en-US" sz="2000" dirty="0">
                <a:solidFill>
                  <a:schemeClr val="tx1"/>
                </a:solidFill>
                <a:effectLst/>
                <a:latin typeface="Arial"/>
                <a:ea typeface="Arial" panose="020B0604020202020204" pitchFamily="34" charset="0"/>
                <a:cs typeface="Arial"/>
              </a:rPr>
              <a:t>proudly acknowledges and pays respect to Victoria’s Aboriginal and Torres Strait Islander communities and their rich and enduring cultures.</a:t>
            </a:r>
            <a:endParaRPr lang="en-AU" sz="2000" dirty="0">
              <a:solidFill>
                <a:schemeClr val="tx1"/>
              </a:solidFill>
              <a:effectLst/>
              <a:latin typeface="Arial"/>
              <a:ea typeface="Arial" panose="020B0604020202020204" pitchFamily="34" charset="0"/>
              <a:cs typeface="Arial"/>
            </a:endParaRPr>
          </a:p>
          <a:p>
            <a:pPr marL="0" indent="0">
              <a:lnSpc>
                <a:spcPct val="120000"/>
              </a:lnSpc>
              <a:spcBef>
                <a:spcPts val="600"/>
              </a:spcBef>
              <a:buNone/>
            </a:pPr>
            <a:r>
              <a:rPr lang="en-US" sz="2000" dirty="0">
                <a:solidFill>
                  <a:schemeClr val="tx1"/>
                </a:solidFill>
                <a:effectLst/>
                <a:latin typeface="Arial" panose="020B0604020202020204" pitchFamily="34" charset="0"/>
                <a:ea typeface="Arial" panose="020B0604020202020204" pitchFamily="34" charset="0"/>
              </a:rPr>
              <a:t>We acknowledge Aboriginal and Torres Strait Islander people as Australia’s first peoples and as the Traditional Owners and custodians of the lands and waters on which we rely. We pay respect to Elders past and present of the lands where we conduct our work and </a:t>
            </a:r>
            <a:r>
              <a:rPr lang="en-US" sz="2000" dirty="0" err="1">
                <a:solidFill>
                  <a:schemeClr val="tx1"/>
                </a:solidFill>
                <a:effectLst/>
                <a:latin typeface="Arial" panose="020B0604020202020204" pitchFamily="34" charset="0"/>
                <a:ea typeface="Arial" panose="020B0604020202020204" pitchFamily="34" charset="0"/>
              </a:rPr>
              <a:t>recognise</a:t>
            </a:r>
            <a:r>
              <a:rPr lang="en-US" sz="2000" dirty="0">
                <a:solidFill>
                  <a:schemeClr val="tx1"/>
                </a:solidFill>
                <a:effectLst/>
                <a:latin typeface="Arial" panose="020B0604020202020204" pitchFamily="34" charset="0"/>
                <a:ea typeface="Arial" panose="020B0604020202020204" pitchFamily="34" charset="0"/>
              </a:rPr>
              <a:t> their ongoing contributions as the first educators on the land now known as Victoria. </a:t>
            </a:r>
            <a:endParaRPr lang="en-AU" sz="2000" dirty="0">
              <a:solidFill>
                <a:schemeClr val="tx1"/>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13394823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B50CD-CBD5-9F18-034B-9DF376314740}"/>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93DD8637-FF04-ABB9-014F-0A85646EF50B}"/>
              </a:ext>
            </a:extLst>
          </p:cNvPr>
          <p:cNvSpPr>
            <a:spLocks noGrp="1"/>
          </p:cNvSpPr>
          <p:nvPr>
            <p:ph idx="1"/>
          </p:nvPr>
        </p:nvSpPr>
        <p:spPr>
          <a:xfrm>
            <a:off x="2590573" y="1400556"/>
            <a:ext cx="6222432" cy="2971800"/>
          </a:xfrm>
        </p:spPr>
        <p:txBody>
          <a:bodyPr/>
          <a:lstStyle/>
          <a:p>
            <a:r>
              <a:rPr lang="en-US" dirty="0">
                <a:solidFill>
                  <a:schemeClr val="tx1"/>
                </a:solidFill>
              </a:rPr>
              <a:t>Authentication</a:t>
            </a:r>
          </a:p>
          <a:p>
            <a:r>
              <a:rPr lang="en-US" dirty="0">
                <a:solidFill>
                  <a:schemeClr val="tx1"/>
                </a:solidFill>
              </a:rPr>
              <a:t>Authentication record form</a:t>
            </a:r>
          </a:p>
          <a:p>
            <a:r>
              <a:rPr lang="en-US" dirty="0">
                <a:solidFill>
                  <a:schemeClr val="tx1"/>
                </a:solidFill>
              </a:rPr>
              <a:t>Using the Authentication record form</a:t>
            </a:r>
          </a:p>
        </p:txBody>
      </p:sp>
      <p:pic>
        <p:nvPicPr>
          <p:cNvPr id="4" name="Content Placeholder 4" descr="Presentation with checklist with solid fill">
            <a:extLst>
              <a:ext uri="{FF2B5EF4-FFF2-40B4-BE49-F238E27FC236}">
                <a16:creationId xmlns:a16="http://schemas.microsoft.com/office/drawing/2014/main" id="{600BFC12-CFBC-0331-C4DD-B1C3A831A6E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7095" y="1031041"/>
            <a:ext cx="2094003" cy="2094003"/>
          </a:xfrm>
          <a:prstGeom prst="rect">
            <a:avLst/>
          </a:prstGeom>
        </p:spPr>
      </p:pic>
    </p:spTree>
    <p:extLst>
      <p:ext uri="{BB962C8B-B14F-4D97-AF65-F5344CB8AC3E}">
        <p14:creationId xmlns:p14="http://schemas.microsoft.com/office/powerpoint/2010/main" val="151583689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Authentication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a:xfrm>
            <a:off x="2657856" y="1485900"/>
            <a:ext cx="6234624" cy="2971800"/>
          </a:xfrm>
        </p:spPr>
        <p:txBody>
          <a:bodyPr/>
          <a:lstStyle/>
          <a:p>
            <a:r>
              <a:rPr lang="en-GB" dirty="0">
                <a:solidFill>
                  <a:schemeClr val="tx1"/>
                </a:solidFill>
              </a:rPr>
              <a:t>C</a:t>
            </a:r>
            <a:r>
              <a:rPr lang="en-GB" sz="1800" b="0" dirty="0">
                <a:solidFill>
                  <a:schemeClr val="tx1"/>
                </a:solidFill>
              </a:rPr>
              <a:t>omply with authentication requirements</a:t>
            </a:r>
            <a:endParaRPr lang="en-AU" sz="1800" b="0" dirty="0">
              <a:solidFill>
                <a:schemeClr val="tx1"/>
              </a:solidFill>
            </a:endParaRPr>
          </a:p>
          <a:p>
            <a:r>
              <a:rPr lang="en-GB" dirty="0">
                <a:solidFill>
                  <a:schemeClr val="tx1"/>
                </a:solidFill>
              </a:rPr>
              <a:t>B</a:t>
            </a:r>
            <a:r>
              <a:rPr lang="en-GB" sz="1800" b="0" dirty="0">
                <a:solidFill>
                  <a:schemeClr val="tx1"/>
                </a:solidFill>
              </a:rPr>
              <a:t>e aware of the requirements for the </a:t>
            </a:r>
            <a:br>
              <a:rPr lang="en-GB" sz="1800" b="0" dirty="0">
                <a:solidFill>
                  <a:schemeClr val="tx1"/>
                </a:solidFill>
              </a:rPr>
            </a:br>
            <a:r>
              <a:rPr lang="en-GB" sz="1800" b="0" dirty="0">
                <a:solidFill>
                  <a:schemeClr val="tx1"/>
                </a:solidFill>
              </a:rPr>
              <a:t>School-assessed Task.</a:t>
            </a:r>
            <a:endParaRPr lang="en-AU" sz="1800" b="0" dirty="0">
              <a:solidFill>
                <a:schemeClr val="tx1"/>
              </a:solidFill>
            </a:endParaRPr>
          </a:p>
          <a:p>
            <a:pPr marL="0" indent="0">
              <a:buNone/>
            </a:pPr>
            <a:endParaRPr lang="en-US" dirty="0"/>
          </a:p>
        </p:txBody>
      </p:sp>
      <p:pic>
        <p:nvPicPr>
          <p:cNvPr id="5" name="Graphic 4" descr="Checklist with solid fill">
            <a:extLst>
              <a:ext uri="{FF2B5EF4-FFF2-40B4-BE49-F238E27FC236}">
                <a16:creationId xmlns:a16="http://schemas.microsoft.com/office/drawing/2014/main" id="{C2694F1C-9E09-CF51-D164-4A2CE39D34F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2316" y="1268760"/>
            <a:ext cx="1849410" cy="1849410"/>
          </a:xfrm>
          <a:prstGeom prst="rect">
            <a:avLst/>
          </a:prstGeom>
        </p:spPr>
      </p:pic>
      <p:sp>
        <p:nvSpPr>
          <p:cNvPr id="6" name="TextBox 5">
            <a:extLst>
              <a:ext uri="{FF2B5EF4-FFF2-40B4-BE49-F238E27FC236}">
                <a16:creationId xmlns:a16="http://schemas.microsoft.com/office/drawing/2014/main" id="{F9D00ACE-5B52-6208-F76A-B2AC9A35ADAD}"/>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p.18)</a:t>
            </a:r>
          </a:p>
        </p:txBody>
      </p:sp>
    </p:spTree>
    <p:extLst>
      <p:ext uri="{BB962C8B-B14F-4D97-AF65-F5344CB8AC3E}">
        <p14:creationId xmlns:p14="http://schemas.microsoft.com/office/powerpoint/2010/main" val="243373476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Authentication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pPr marL="360363" indent="-360363">
              <a:spcBef>
                <a:spcPts val="600"/>
              </a:spcBef>
              <a:spcAft>
                <a:spcPts val="600"/>
              </a:spcAft>
              <a:buAutoNum type="arabicPeriod"/>
            </a:pPr>
            <a:r>
              <a:rPr lang="en-GB" sz="1800" b="0" dirty="0">
                <a:solidFill>
                  <a:schemeClr val="tx1"/>
                </a:solidFill>
              </a:rPr>
              <a:t>The SAT is based on Unit 3 Outcome 2 and Unit 4 Outcome 1. </a:t>
            </a:r>
            <a:endParaRPr lang="en-AU" sz="1800" b="0" dirty="0">
              <a:solidFill>
                <a:schemeClr val="tx1"/>
              </a:solidFill>
            </a:endParaRPr>
          </a:p>
          <a:p>
            <a:pPr marL="360363" indent="-360363">
              <a:spcBef>
                <a:spcPts val="600"/>
              </a:spcBef>
              <a:spcAft>
                <a:spcPts val="600"/>
              </a:spcAft>
              <a:buAutoNum type="arabicPeriod"/>
            </a:pPr>
            <a:r>
              <a:rPr lang="en-GB" dirty="0">
                <a:solidFill>
                  <a:schemeClr val="tx1"/>
                </a:solidFill>
              </a:rPr>
              <a:t>F</a:t>
            </a:r>
            <a:r>
              <a:rPr lang="en-GB" sz="1800" b="0" dirty="0">
                <a:solidFill>
                  <a:schemeClr val="tx1"/>
                </a:solidFill>
              </a:rPr>
              <a:t>ill out the Authentication record form and provide the student with feedback. </a:t>
            </a:r>
            <a:endParaRPr lang="en-AU" sz="1800" b="0" dirty="0">
              <a:solidFill>
                <a:schemeClr val="tx1"/>
              </a:solidFill>
            </a:endParaRPr>
          </a:p>
          <a:p>
            <a:pPr marL="360363" indent="-360363">
              <a:spcBef>
                <a:spcPts val="600"/>
              </a:spcBef>
              <a:spcAft>
                <a:spcPts val="600"/>
              </a:spcAft>
              <a:buAutoNum type="arabicPeriod"/>
            </a:pPr>
            <a:r>
              <a:rPr lang="en-GB" sz="1800" b="0" dirty="0">
                <a:solidFill>
                  <a:schemeClr val="tx1"/>
                </a:solidFill>
              </a:rPr>
              <a:t>Undue assistance should not occur at any time.</a:t>
            </a:r>
            <a:endParaRPr lang="en-US" dirty="0"/>
          </a:p>
        </p:txBody>
      </p:sp>
      <p:sp>
        <p:nvSpPr>
          <p:cNvPr id="5" name="TextBox 4">
            <a:extLst>
              <a:ext uri="{FF2B5EF4-FFF2-40B4-BE49-F238E27FC236}">
                <a16:creationId xmlns:a16="http://schemas.microsoft.com/office/drawing/2014/main" id="{93C35776-C514-9C37-3782-0AF82498926A}"/>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p.18)</a:t>
            </a:r>
          </a:p>
        </p:txBody>
      </p:sp>
    </p:spTree>
    <p:extLst>
      <p:ext uri="{BB962C8B-B14F-4D97-AF65-F5344CB8AC3E}">
        <p14:creationId xmlns:p14="http://schemas.microsoft.com/office/powerpoint/2010/main" val="344636777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Authentication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pPr marL="363538" indent="-363538">
              <a:spcBef>
                <a:spcPts val="600"/>
              </a:spcBef>
              <a:spcAft>
                <a:spcPts val="600"/>
              </a:spcAft>
              <a:buAutoNum type="arabicPeriod" startAt="4"/>
            </a:pPr>
            <a:r>
              <a:rPr lang="en-GB" sz="1800" b="0" dirty="0">
                <a:solidFill>
                  <a:schemeClr val="tx1"/>
                </a:solidFill>
              </a:rPr>
              <a:t>Teachers must sight and monitor the development and documentation of the student’s thinking and working practices throughout. </a:t>
            </a:r>
          </a:p>
          <a:p>
            <a:pPr marL="363538" indent="-363538">
              <a:spcBef>
                <a:spcPts val="600"/>
              </a:spcBef>
              <a:spcAft>
                <a:spcPts val="600"/>
              </a:spcAft>
              <a:buAutoNum type="arabicPeriod" startAt="4"/>
            </a:pPr>
            <a:r>
              <a:rPr lang="en-GB" sz="1800" b="0" dirty="0">
                <a:solidFill>
                  <a:schemeClr val="tx1"/>
                </a:solidFill>
              </a:rPr>
              <a:t>Students should be encouraged to complete their work at school.</a:t>
            </a:r>
            <a:endParaRPr lang="en-AU" sz="1800" b="0" dirty="0">
              <a:solidFill>
                <a:schemeClr val="tx1"/>
              </a:solidFill>
            </a:endParaRPr>
          </a:p>
        </p:txBody>
      </p:sp>
      <p:sp>
        <p:nvSpPr>
          <p:cNvPr id="5" name="TextBox 4">
            <a:extLst>
              <a:ext uri="{FF2B5EF4-FFF2-40B4-BE49-F238E27FC236}">
                <a16:creationId xmlns:a16="http://schemas.microsoft.com/office/drawing/2014/main" id="{EB836B5C-5DE6-B815-2810-630AA708F050}"/>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p.18)</a:t>
            </a:r>
          </a:p>
        </p:txBody>
      </p:sp>
    </p:spTree>
    <p:extLst>
      <p:ext uri="{BB962C8B-B14F-4D97-AF65-F5344CB8AC3E}">
        <p14:creationId xmlns:p14="http://schemas.microsoft.com/office/powerpoint/2010/main" val="80936495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Authentication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a:xfrm>
            <a:off x="179512" y="1450848"/>
            <a:ext cx="8712968" cy="2716560"/>
          </a:xfrm>
        </p:spPr>
        <p:txBody>
          <a:bodyPr/>
          <a:lstStyle/>
          <a:p>
            <a:pPr marL="363538" indent="-363538">
              <a:spcBef>
                <a:spcPts val="600"/>
              </a:spcBef>
              <a:spcAft>
                <a:spcPts val="600"/>
              </a:spcAft>
              <a:buAutoNum type="arabicPeriod" startAt="6"/>
            </a:pPr>
            <a:r>
              <a:rPr lang="en-GB" dirty="0">
                <a:solidFill>
                  <a:schemeClr val="tx1"/>
                </a:solidFill>
              </a:rPr>
              <a:t>T</a:t>
            </a:r>
            <a:r>
              <a:rPr lang="en-GB" sz="1800" b="0" dirty="0">
                <a:solidFill>
                  <a:schemeClr val="tx1"/>
                </a:solidFill>
              </a:rPr>
              <a:t>eachers must plan and use observations of student work … to monitor and record each student’s progress. </a:t>
            </a:r>
          </a:p>
          <a:p>
            <a:pPr marL="363538" indent="-363538">
              <a:spcBef>
                <a:spcPts val="600"/>
              </a:spcBef>
              <a:spcAft>
                <a:spcPts val="600"/>
              </a:spcAft>
              <a:buAutoNum type="arabicPeriod" startAt="6"/>
            </a:pPr>
            <a:r>
              <a:rPr lang="en-GB" sz="1800" b="0" dirty="0">
                <a:solidFill>
                  <a:schemeClr val="tx1"/>
                </a:solidFill>
              </a:rPr>
              <a:t>Authentication procedures must be followed for all student work in relation to this SAT. </a:t>
            </a:r>
            <a:endParaRPr lang="en-US" dirty="0"/>
          </a:p>
        </p:txBody>
      </p:sp>
      <p:sp>
        <p:nvSpPr>
          <p:cNvPr id="5" name="TextBox 4">
            <a:extLst>
              <a:ext uri="{FF2B5EF4-FFF2-40B4-BE49-F238E27FC236}">
                <a16:creationId xmlns:a16="http://schemas.microsoft.com/office/drawing/2014/main" id="{BE83BEA2-8BCD-0271-AC8B-36281ED83EEF}"/>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p.18)</a:t>
            </a:r>
          </a:p>
        </p:txBody>
      </p:sp>
    </p:spTree>
    <p:extLst>
      <p:ext uri="{BB962C8B-B14F-4D97-AF65-F5344CB8AC3E}">
        <p14:creationId xmlns:p14="http://schemas.microsoft.com/office/powerpoint/2010/main" val="417299006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Unit 3 Authentication record form</a:t>
            </a:r>
          </a:p>
        </p:txBody>
      </p:sp>
      <p:pic>
        <p:nvPicPr>
          <p:cNvPr id="5" name="Content Placeholder 4">
            <a:extLst>
              <a:ext uri="{FF2B5EF4-FFF2-40B4-BE49-F238E27FC236}">
                <a16:creationId xmlns:a16="http://schemas.microsoft.com/office/drawing/2014/main" id="{AC9A4392-167D-AA56-F866-0975F2E36975}"/>
              </a:ext>
            </a:extLst>
          </p:cNvPr>
          <p:cNvPicPr>
            <a:picLocks noGrp="1" noChangeAspect="1"/>
          </p:cNvPicPr>
          <p:nvPr>
            <p:ph idx="1"/>
          </p:nvPr>
        </p:nvPicPr>
        <p:blipFill>
          <a:blip r:embed="rId3"/>
          <a:stretch>
            <a:fillRect/>
          </a:stretch>
        </p:blipFill>
        <p:spPr>
          <a:xfrm>
            <a:off x="1775208" y="1177305"/>
            <a:ext cx="5513376" cy="3131715"/>
          </a:xfrm>
        </p:spPr>
      </p:pic>
      <p:sp>
        <p:nvSpPr>
          <p:cNvPr id="4" name="TextBox 3">
            <a:extLst>
              <a:ext uri="{FF2B5EF4-FFF2-40B4-BE49-F238E27FC236}">
                <a16:creationId xmlns:a16="http://schemas.microsoft.com/office/drawing/2014/main" id="{0D744928-87BC-B2A4-0D86-F112052ACCE6}"/>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p.19)</a:t>
            </a:r>
          </a:p>
        </p:txBody>
      </p:sp>
    </p:spTree>
    <p:extLst>
      <p:ext uri="{BB962C8B-B14F-4D97-AF65-F5344CB8AC3E}">
        <p14:creationId xmlns:p14="http://schemas.microsoft.com/office/powerpoint/2010/main" val="386501415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Unit 4 Authentication record form</a:t>
            </a:r>
          </a:p>
        </p:txBody>
      </p:sp>
      <p:pic>
        <p:nvPicPr>
          <p:cNvPr id="5" name="Content Placeholder 4">
            <a:extLst>
              <a:ext uri="{FF2B5EF4-FFF2-40B4-BE49-F238E27FC236}">
                <a16:creationId xmlns:a16="http://schemas.microsoft.com/office/drawing/2014/main" id="{42D3CD1E-FDF3-871A-2A33-E3D7A660ABD5}"/>
              </a:ext>
            </a:extLst>
          </p:cNvPr>
          <p:cNvPicPr>
            <a:picLocks noGrp="1" noChangeAspect="1"/>
          </p:cNvPicPr>
          <p:nvPr>
            <p:ph idx="1"/>
          </p:nvPr>
        </p:nvPicPr>
        <p:blipFill>
          <a:blip r:embed="rId3"/>
          <a:stretch>
            <a:fillRect/>
          </a:stretch>
        </p:blipFill>
        <p:spPr>
          <a:xfrm>
            <a:off x="1959971" y="1268760"/>
            <a:ext cx="5143849" cy="2971800"/>
          </a:xfrm>
        </p:spPr>
      </p:pic>
      <p:sp>
        <p:nvSpPr>
          <p:cNvPr id="4" name="TextBox 3">
            <a:extLst>
              <a:ext uri="{FF2B5EF4-FFF2-40B4-BE49-F238E27FC236}">
                <a16:creationId xmlns:a16="http://schemas.microsoft.com/office/drawing/2014/main" id="{AD2DC305-AD63-5F5A-D057-7E79B326A741}"/>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p.20)</a:t>
            </a:r>
          </a:p>
        </p:txBody>
      </p:sp>
    </p:spTree>
    <p:extLst>
      <p:ext uri="{BB962C8B-B14F-4D97-AF65-F5344CB8AC3E}">
        <p14:creationId xmlns:p14="http://schemas.microsoft.com/office/powerpoint/2010/main" val="3995450481"/>
      </p:ext>
    </p:extLst>
  </p:cSld>
  <p:clrMapOvr>
    <a:masterClrMapping/>
  </p:clrMapOvr>
  <p:transition/>
</p:sld>
</file>

<file path=ppt/theme/theme1.xml><?xml version="1.0" encoding="utf-8"?>
<a:theme xmlns:a="http://schemas.openxmlformats.org/drawingml/2006/main" name="VCAA Powerpoint Template">
  <a:themeElements>
    <a:clrScheme name="Custom 2">
      <a:dk1>
        <a:srgbClr val="000000"/>
      </a:dk1>
      <a:lt1>
        <a:srgbClr val="FFFFFF"/>
      </a:lt1>
      <a:dk2>
        <a:srgbClr val="000000"/>
      </a:dk2>
      <a:lt2>
        <a:srgbClr val="808080"/>
      </a:lt2>
      <a:accent1>
        <a:srgbClr val="0099CC"/>
      </a:accent1>
      <a:accent2>
        <a:srgbClr val="0096DF"/>
      </a:accent2>
      <a:accent3>
        <a:srgbClr val="FFFFFF"/>
      </a:accent3>
      <a:accent4>
        <a:srgbClr val="000000"/>
      </a:accent4>
      <a:accent5>
        <a:srgbClr val="5179B8"/>
      </a:accent5>
      <a:accent6>
        <a:srgbClr val="0099CC"/>
      </a:accent6>
      <a:hlink>
        <a:srgbClr val="0075FF"/>
      </a:hlink>
      <a:folHlink>
        <a:srgbClr val="9437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CAAPowerPointWidescreen" id="{9A521A7F-9D08-D944-8A40-81398AB25BBE}" vid="{92186753-9632-5C47-BA00-7CE00922265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37c3ed8-dfc9-4261-a6c7-26b463653d9e" xsi:nil="true"/>
    <lcf76f155ced4ddcb4097134ff3c332f xmlns="022f9bf4-678a-46c3-868b-9318a1926bcf">
      <Terms xmlns="http://schemas.microsoft.com/office/infopath/2007/PartnerControls"/>
    </lcf76f155ced4ddcb4097134ff3c332f>
    <CheckedbyDTP xmlns="022f9bf4-678a-46c3-868b-9318a1926bcf" xsi:nil="true"/>
    <CheckbyDTP xmlns="022f9bf4-678a-46c3-868b-9318a1926bcf">true</CheckbyDTP>
    <CheckedbyDirector_x002f_ExecutiveDirector xmlns="022f9bf4-678a-46c3-868b-9318a1926bcf">false</CheckedbyDirector_x002f_ExecutiveDirector>
    <Addedtostocktake xmlns="022f9bf4-678a-46c3-868b-9318a1926bcf">true</Addedtostocktak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69098F75C0D2B41AC9354430F26B468" ma:contentTypeVersion="17" ma:contentTypeDescription="Create a new document." ma:contentTypeScope="" ma:versionID="8fa7931de6d8b289a8c07aff5e361c61">
  <xsd:schema xmlns:xsd="http://www.w3.org/2001/XMLSchema" xmlns:xs="http://www.w3.org/2001/XMLSchema" xmlns:p="http://schemas.microsoft.com/office/2006/metadata/properties" xmlns:ns2="022f9bf4-678a-46c3-868b-9318a1926bcf" xmlns:ns3="437c3ed8-dfc9-4261-a6c7-26b463653d9e" targetNamespace="http://schemas.microsoft.com/office/2006/metadata/properties" ma:root="true" ma:fieldsID="8e2b162892925190b7cca63a5c80e842" ns2:_="" ns3:_="">
    <xsd:import namespace="022f9bf4-678a-46c3-868b-9318a1926bcf"/>
    <xsd:import namespace="437c3ed8-dfc9-4261-a6c7-26b463653d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CheckedbyDTP" minOccurs="0"/>
                <xsd:element ref="ns2:Addedtostocktake" minOccurs="0"/>
                <xsd:element ref="ns2:CheckbyDTP" minOccurs="0"/>
                <xsd:element ref="ns2:CheckedbyDirector_x002f_ExecutiveDirecto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2f9bf4-678a-46c3-868b-9318a1926b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b607bbe-9751-46d3-ac86-39dfe3141325"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CheckedbyDTP" ma:index="19" nillable="true" ma:displayName="Checked by DTP" ma:format="Dropdown" ma:internalName="CheckedbyDTP">
      <xsd:simpleType>
        <xsd:restriction base="dms:Choice">
          <xsd:enumeration value="No"/>
          <xsd:enumeration value="Yes"/>
        </xsd:restriction>
      </xsd:simpleType>
    </xsd:element>
    <xsd:element name="Addedtostocktake" ma:index="20" nillable="true" ma:displayName="Added to stocktake" ma:default="1" ma:format="Dropdown" ma:internalName="Addedtostocktake">
      <xsd:simpleType>
        <xsd:restriction base="dms:Boolean"/>
      </xsd:simpleType>
    </xsd:element>
    <xsd:element name="CheckbyDTP" ma:index="21" nillable="true" ma:displayName="Check by DTP" ma:default="1" ma:format="Dropdown" ma:internalName="CheckbyDTP">
      <xsd:simpleType>
        <xsd:restriction base="dms:Boolean"/>
      </xsd:simpleType>
    </xsd:element>
    <xsd:element name="CheckedbyDirector_x002f_ExecutiveDirector" ma:index="22" nillable="true" ma:displayName="Director approved" ma:default="0" ma:format="Dropdown" ma:internalName="CheckedbyDirector_x002f_ExecutiveDirector">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437c3ed8-dfc9-4261-a6c7-26b463653d9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8766961-0997-4cbf-807f-9865ea4a01d3}" ma:internalName="TaxCatchAll" ma:showField="CatchAllData" ma:web="437c3ed8-dfc9-4261-a6c7-26b463653d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785FAB-D59D-4751-82BC-6FA63AED1921}">
  <ds:schemaRefs>
    <ds:schemaRef ds:uri="http://schemas.microsoft.com/office/infopath/2007/PartnerControls"/>
    <ds:schemaRef ds:uri="f77e68f7-c052-4667-a1a6-124cfe860c79"/>
    <ds:schemaRef ds:uri="http://schemas.microsoft.com/office/2006/documentManagement/types"/>
    <ds:schemaRef ds:uri="http://purl.org/dc/dcmitype/"/>
    <ds:schemaRef ds:uri="http://schemas.openxmlformats.org/package/2006/metadata/core-properties"/>
    <ds:schemaRef ds:uri="http://schemas.microsoft.com/office/2006/metadata/properties"/>
    <ds:schemaRef ds:uri="http://purl.org/dc/terms/"/>
    <ds:schemaRef ds:uri="91390586-87fb-46cf-92ab-e8c7138719eb"/>
    <ds:schemaRef ds:uri="http://www.w3.org/XML/1998/namespace"/>
    <ds:schemaRef ds:uri="http://purl.org/dc/elements/1.1/"/>
    <ds:schemaRef ds:uri="437c3ed8-dfc9-4261-a6c7-26b463653d9e"/>
    <ds:schemaRef ds:uri="022f9bf4-678a-46c3-868b-9318a1926bcf"/>
  </ds:schemaRefs>
</ds:datastoreItem>
</file>

<file path=customXml/itemProps2.xml><?xml version="1.0" encoding="utf-8"?>
<ds:datastoreItem xmlns:ds="http://schemas.openxmlformats.org/officeDocument/2006/customXml" ds:itemID="{974705D7-D60A-46E3-BA2C-8B57085D324B}">
  <ds:schemaRefs>
    <ds:schemaRef ds:uri="http://schemas.microsoft.com/sharepoint/v3/contenttype/forms"/>
  </ds:schemaRefs>
</ds:datastoreItem>
</file>

<file path=customXml/itemProps3.xml><?xml version="1.0" encoding="utf-8"?>
<ds:datastoreItem xmlns:ds="http://schemas.openxmlformats.org/officeDocument/2006/customXml" ds:itemID="{3C8E602E-DBF6-46D2-9EB9-30C8CAE5E8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2f9bf4-678a-46c3-868b-9318a1926bcf"/>
    <ds:schemaRef ds:uri="437c3ed8-dfc9-4261-a6c7-26b463653d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VCAA Powerpoint Template</Template>
  <TotalTime>50</TotalTime>
  <Words>1275</Words>
  <Application>Microsoft Office PowerPoint</Application>
  <PresentationFormat>On-screen Show (16:9)</PresentationFormat>
  <Paragraphs>100</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Verdana</vt:lpstr>
      <vt:lpstr>VCAA Powerpoint Template</vt:lpstr>
      <vt:lpstr>VCE Data Analytics School-assessed Task</vt:lpstr>
      <vt:lpstr>Acknowledgement</vt:lpstr>
      <vt:lpstr>Agenda</vt:lpstr>
      <vt:lpstr>Authentication</vt:lpstr>
      <vt:lpstr>Authentication</vt:lpstr>
      <vt:lpstr>Authentication</vt:lpstr>
      <vt:lpstr>Authentication</vt:lpstr>
      <vt:lpstr>Unit 3 Authentication record form</vt:lpstr>
      <vt:lpstr>Unit 4 Authentication record form</vt:lpstr>
      <vt:lpstr>Using the Authentication record form</vt:lpstr>
      <vt:lpstr>Contact the Curriculum Manager</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VCE Data Analytics School-assessed Task</dc:title>
  <dc:subject/>
  <dc:creator>Therese David</dc:creator>
  <cp:keywords/>
  <dc:description/>
  <cp:lastModifiedBy>Vanessa Flores</cp:lastModifiedBy>
  <cp:revision>30</cp:revision>
  <cp:lastPrinted>2026-01-06T04:09:52Z</cp:lastPrinted>
  <dcterms:created xsi:type="dcterms:W3CDTF">2024-06-04T06:11:57Z</dcterms:created>
  <dcterms:modified xsi:type="dcterms:W3CDTF">2026-02-26T00:26:24Z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0x010100B69098F75C0D2B41AC9354430F26B468</vt:lpwstr>
  </property>
  <property fmtid="{D5CDD505-2E9C-101B-9397-08002B2CF9AE}" pid="3" name="MediaServiceImageTags">
    <vt:lpwstr/>
  </property>
</Properties>
</file>