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60" r:id="rId7"/>
    <p:sldId id="265" r:id="rId8"/>
    <p:sldId id="7503" r:id="rId9"/>
    <p:sldId id="7504" r:id="rId10"/>
    <p:sldId id="7501" r:id="rId11"/>
    <p:sldId id="7518" r:id="rId12"/>
    <p:sldId id="7507" r:id="rId13"/>
    <p:sldId id="7508" r:id="rId14"/>
    <p:sldId id="7509" r:id="rId15"/>
    <p:sldId id="7510" r:id="rId16"/>
    <p:sldId id="7506" r:id="rId17"/>
    <p:sldId id="7512" r:id="rId18"/>
    <p:sldId id="7513" r:id="rId19"/>
    <p:sldId id="7514" r:id="rId20"/>
    <p:sldId id="7515" r:id="rId21"/>
    <p:sldId id="7517" r:id="rId22"/>
    <p:sldId id="7519" r:id="rId23"/>
    <p:sldId id="7502" r:id="rId24"/>
    <p:sldId id="259" r:id="rId25"/>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A4F53-C761-E1C4-9B7E-B65224268C17}" name="Rachael Whittle" initials="RW" userId="S::rachael.whittle@education.vic.gov.au::9ca8bbb5-3ee3-4b8b-a672-5ec0a7837d53" providerId="AD"/>
  <p188:author id="{7710C6B5-8529-90DA-95A0-96439E87447D}" name="Chris Allan" initials="CA" userId="S::Chris.Allan@education.vic.gov.au::b870f515-115a-4736-8f9e-97ec1225aba8" providerId="AD"/>
  <p188:author id="{256534E0-F9CE-B828-F95F-5251F5507FC6}" name="Therese David" initials="TD" userId="S::Therese.David@education.vic.gov.au::5945e7b6-6aea-4e35-9a74-54442241f603" providerId="AD"/>
  <p188:author id="{4D3147ED-CDBD-C254-4015-72444A741F29}" name="Philip Feain" initials="PF" userId="S::philip.feain@education.vic.gov.au::a071886f-3c15-4c58-b435-ba3b87b1c1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9CF0E-5DA7-8B9B-980B-40C824BB1C4F}" v="2" dt="2026-01-18T22:31:21.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76" autoAdjust="0"/>
  </p:normalViewPr>
  <p:slideViewPr>
    <p:cSldViewPr snapToGrid="0">
      <p:cViewPr varScale="1">
        <p:scale>
          <a:sx n="60" d="100"/>
          <a:sy n="60" d="100"/>
        </p:scale>
        <p:origin x="700" y="4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Feain" userId="S::philip.feain@education.vic.gov.au::a071886f-3c15-4c58-b435-ba3b87b1c1ba" providerId="AD" clId="Web-{4D09CF0E-5DA7-8B9B-980B-40C824BB1C4F}"/>
    <pc:docChg chg="mod">
      <pc:chgData name="Philip Feain" userId="S::philip.feain@education.vic.gov.au::a071886f-3c15-4c58-b435-ba3b87b1c1ba" providerId="AD" clId="Web-{4D09CF0E-5DA7-8B9B-980B-40C824BB1C4F}" dt="2026-01-18T22:31:21.540" v="0"/>
      <pc:docMkLst>
        <pc:docMk/>
      </pc:docMkLst>
    </pc:docChg>
  </pc:docChgLst>
  <pc:docChgLst>
    <pc:chgData name="Rachael Whittle" userId="S::rachael.whittle@education.vic.gov.au::9ca8bbb5-3ee3-4b8b-a672-5ec0a7837d53" providerId="AD" clId="Web-{D33082C0-F112-75F1-7CC2-83BBCCC1F1C3}"/>
    <pc:docChg chg="mod">
      <pc:chgData name="Rachael Whittle" userId="S::rachael.whittle@education.vic.gov.au::9ca8bbb5-3ee3-4b8b-a672-5ec0a7837d53" providerId="AD" clId="Web-{D33082C0-F112-75F1-7CC2-83BBCCC1F1C3}" dt="2026-01-16T05:55:48.64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and welcome to this VCE Data Analytics on-demand video for the School-assessed Task.</a:t>
            </a:r>
          </a:p>
          <a:p>
            <a:endParaRPr lang="en-AU" dirty="0"/>
          </a:p>
          <a:p>
            <a:r>
              <a:rPr lang="en-AU" dirty="0"/>
              <a:t>The purpose of this video is to support teachers with understanding the background to the SAT for Data Analytics.</a:t>
            </a:r>
          </a:p>
          <a:p>
            <a:endParaRPr lang="en-AU" dirty="0"/>
          </a:p>
          <a:p>
            <a:r>
              <a:rPr lang="en-AU" dirty="0"/>
              <a:t>My name is Phil Feain and I am the Curriculum Manager for Digital Technologies with the VCAA.</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24954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dirty="0">
                <a:latin typeface="Verdana" panose="020B0604030504040204" pitchFamily="34" charset="0"/>
                <a:ea typeface="Verdana" panose="020B0604030504040204" pitchFamily="34" charset="0"/>
              </a:rPr>
              <a:t>The nature of the task for Unit 4 Outcome 1 is stated in the study design and in the Administrative information for School-based Assessment. It involves:</a:t>
            </a:r>
          </a:p>
          <a:p>
            <a:pPr>
              <a:lnSpc>
                <a:spcPct val="100000"/>
              </a:lnSpc>
              <a:spcBef>
                <a:spcPts val="0"/>
              </a:spcBef>
              <a:spcAft>
                <a:spcPts val="0"/>
              </a:spcAft>
            </a:pPr>
            <a:endParaRPr lang="en-AU" sz="1100" dirty="0">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Infographics and/or dynamic data visualisations that present findings in response to a research question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an evaluation of the efficiency and effectiveness of infographics and/or dynamic data visualisations</a:t>
            </a:r>
            <a:endParaRPr lang="en-AU" sz="1100" kern="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an assessment of the effectiveness of the project plan (Gantt chart) in monitoring project progress </a:t>
            </a:r>
            <a:endParaRPr lang="en-AU" sz="1100" kern="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in one of the following:</a:t>
            </a:r>
            <a:endParaRPr lang="en-AU" sz="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 written report</a:t>
            </a:r>
            <a:endParaRPr lang="en-AU" sz="1100" kern="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or an annotated visual plan.</a:t>
            </a:r>
            <a:endParaRPr lang="en-AU" sz="1100" kern="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endParaRPr lang="en-GB" sz="1100" kern="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r>
              <a:rPr lang="en-GB" sz="1100" kern="1100" dirty="0">
                <a:solidFill>
                  <a:srgbClr val="000000"/>
                </a:solidFill>
                <a:effectLst/>
                <a:latin typeface="Verdana" panose="020B0604030504040204" pitchFamily="34" charset="0"/>
                <a:ea typeface="Verdana" panose="020B0604030504040204" pitchFamily="34" charset="0"/>
              </a:rPr>
              <a:t>Time allocated should be at least 8 weeks of class time.</a:t>
            </a:r>
          </a:p>
          <a:p>
            <a:pPr>
              <a:lnSpc>
                <a:spcPts val="1400"/>
              </a:lnSpc>
              <a:spcBef>
                <a:spcPts val="600"/>
              </a:spcBef>
              <a:spcAft>
                <a:spcPts val="600"/>
              </a:spcAft>
            </a:pPr>
            <a:endParaRPr lang="en-AU" sz="1100" kern="1100" dirty="0">
              <a:solidFill>
                <a:srgbClr val="000000"/>
              </a:solidFill>
              <a:effectLst/>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06843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tasks that students will complete for Unit 3 Outcome 2 are:</a:t>
            </a:r>
          </a:p>
          <a:p>
            <a:endParaRPr lang="en-AU" dirty="0"/>
          </a:p>
          <a:p>
            <a:pPr marL="171450" indent="-171450">
              <a:buFont typeface="Arial" panose="020B0604020202020204" pitchFamily="34" charset="0"/>
              <a:buChar char="•"/>
            </a:pPr>
            <a:r>
              <a:rPr lang="en-AU" sz="1100" b="0" dirty="0"/>
              <a:t>Development of a research question and project plan</a:t>
            </a:r>
          </a:p>
          <a:p>
            <a:pPr marL="171450" indent="-171450">
              <a:buFont typeface="Arial" panose="020B0604020202020204" pitchFamily="34" charset="0"/>
              <a:buChar char="•"/>
            </a:pPr>
            <a:r>
              <a:rPr lang="en-AU" sz="1100" b="0" dirty="0"/>
              <a:t>Documentation of the analysis</a:t>
            </a:r>
          </a:p>
          <a:p>
            <a:pPr marL="171450" indent="-171450">
              <a:buFont typeface="Arial" panose="020B0604020202020204" pitchFamily="34" charset="0"/>
              <a:buChar char="•"/>
            </a:pPr>
            <a:r>
              <a:rPr lang="en-AU" sz="1100" b="0" dirty="0"/>
              <a:t>Searching, collecting, manipulating, referencing and managing data</a:t>
            </a:r>
          </a:p>
          <a:p>
            <a:pPr marL="171450" indent="-171450">
              <a:buFont typeface="Arial" panose="020B0604020202020204" pitchFamily="34" charset="0"/>
              <a:buChar char="•"/>
            </a:pPr>
            <a:r>
              <a:rPr lang="en-AU" sz="1100" b="0" dirty="0"/>
              <a:t>Generating design ideas and developing evaluation criteria</a:t>
            </a:r>
          </a:p>
          <a:p>
            <a:pPr marL="171450" indent="-171450">
              <a:buFont typeface="Arial" panose="020B0604020202020204" pitchFamily="34" charset="0"/>
              <a:buChar char="•"/>
            </a:pPr>
            <a:r>
              <a:rPr lang="en-AU" sz="1100" dirty="0"/>
              <a:t>and Producing detailed designs</a:t>
            </a:r>
            <a:endParaRPr lang="en-AU" sz="1100" b="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371223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tasks that students will complete for Unit 4 Outcome 1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171450" indent="-171450">
              <a:buFont typeface="Arial" panose="020B0604020202020204" pitchFamily="34" charset="0"/>
              <a:buChar char="•"/>
            </a:pPr>
            <a:r>
              <a:rPr lang="en-US" sz="1100" dirty="0"/>
              <a:t>Development of the database solution</a:t>
            </a:r>
          </a:p>
          <a:p>
            <a:pPr marL="171450" indent="-171450">
              <a:buFont typeface="Arial" panose="020B0604020202020204" pitchFamily="34" charset="0"/>
              <a:buChar char="•"/>
            </a:pPr>
            <a:r>
              <a:rPr lang="en-US" sz="1100" dirty="0"/>
              <a:t>Development of the spreadsheet solution and conducting statistical analysis</a:t>
            </a:r>
          </a:p>
          <a:p>
            <a:pPr marL="171450" indent="-171450">
              <a:buFont typeface="Arial" panose="020B0604020202020204" pitchFamily="34" charset="0"/>
              <a:buChar char="•"/>
            </a:pPr>
            <a:r>
              <a:rPr lang="en-US" sz="1100" dirty="0"/>
              <a:t>Development of the infographics and/or dynamic data </a:t>
            </a:r>
            <a:r>
              <a:rPr lang="en-US" sz="1100" dirty="0" err="1"/>
              <a:t>visualisations</a:t>
            </a:r>
            <a:endParaRPr lang="en-US" sz="1100" dirty="0"/>
          </a:p>
          <a:p>
            <a:pPr marL="171450" indent="-171450">
              <a:buFont typeface="Arial" panose="020B0604020202020204" pitchFamily="34" charset="0"/>
              <a:buChar char="•"/>
            </a:pPr>
            <a:r>
              <a:rPr lang="en-US" sz="1100" dirty="0"/>
              <a:t>Implementation of data security and the testing of software solutions</a:t>
            </a:r>
          </a:p>
          <a:p>
            <a:pPr marL="171450" indent="-171450">
              <a:buFont typeface="Arial" panose="020B0604020202020204" pitchFamily="34" charset="0"/>
              <a:buChar char="•"/>
            </a:pPr>
            <a:r>
              <a:rPr lang="en-US" sz="1100" dirty="0"/>
              <a:t>and the Evaluation of the solution and assessment of the project plan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316268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ten assessment criteria in total for the Data Analytics SAT.</a:t>
            </a:r>
          </a:p>
          <a:p>
            <a:endParaRPr lang="en-AU" dirty="0"/>
          </a:p>
          <a:p>
            <a:r>
              <a:rPr lang="en-AU" dirty="0"/>
              <a:t>For Unit 3 Outcome 2 there are five criteria labelled 1–5.</a:t>
            </a:r>
          </a:p>
          <a:p>
            <a:endParaRPr lang="en-AU" dirty="0"/>
          </a:p>
          <a:p>
            <a:r>
              <a:rPr lang="en-AU" dirty="0"/>
              <a:t>For Unit 4 Outcome 1 there are five criteria labelled 6–10.</a:t>
            </a:r>
          </a:p>
          <a:p>
            <a:endParaRPr lang="en-AU" dirty="0"/>
          </a:p>
          <a:p>
            <a:r>
              <a:rPr lang="en-AU" dirty="0"/>
              <a:t>This is an example of Criterion 1.</a:t>
            </a:r>
          </a:p>
          <a:p>
            <a:endParaRPr lang="en-AU" dirty="0"/>
          </a:p>
          <a:p>
            <a:r>
              <a:rPr lang="en-AU" dirty="0"/>
              <a:t>Notice it includes the:</a:t>
            </a:r>
          </a:p>
          <a:p>
            <a:pPr marL="171450" indent="-171450">
              <a:buFont typeface="Arial" panose="020B0604020202020204" pitchFamily="34" charset="0"/>
              <a:buChar char="•"/>
            </a:pPr>
            <a:r>
              <a:rPr lang="en-AU" dirty="0"/>
              <a:t>Assessment criteria</a:t>
            </a:r>
          </a:p>
          <a:p>
            <a:pPr marL="171450" indent="-171450">
              <a:buFont typeface="Arial" panose="020B0604020202020204" pitchFamily="34" charset="0"/>
              <a:buChar char="•"/>
            </a:pPr>
            <a:r>
              <a:rPr lang="en-AU" dirty="0"/>
              <a:t>Indicators for what is to be completed</a:t>
            </a:r>
          </a:p>
          <a:p>
            <a:pPr marL="171450" indent="-171450">
              <a:buFont typeface="Arial" panose="020B0604020202020204" pitchFamily="34" charset="0"/>
              <a:buChar char="•"/>
            </a:pPr>
            <a:r>
              <a:rPr lang="en-AU" dirty="0"/>
              <a:t>Descriptors for each of the indicators and levels of performance </a:t>
            </a:r>
            <a:r>
              <a:rPr lang="en-AU"/>
              <a:t>going horizontally </a:t>
            </a:r>
            <a:r>
              <a:rPr lang="en-AU" dirty="0"/>
              <a:t>across the rubric</a:t>
            </a:r>
          </a:p>
          <a:p>
            <a:pPr marL="171450" indent="-171450">
              <a:buFont typeface="Arial" panose="020B0604020202020204" pitchFamily="34" charset="0"/>
              <a:buChar char="•"/>
            </a:pPr>
            <a:r>
              <a:rPr lang="en-AU" dirty="0"/>
              <a:t>And notice the Levels of performance that range from 0 – 10 marks.</a:t>
            </a:r>
          </a:p>
          <a:p>
            <a:pPr marL="0" indent="0">
              <a:buFont typeface="Arial" panose="020B0604020202020204" pitchFamily="34" charset="0"/>
              <a:buNone/>
            </a:pPr>
            <a:r>
              <a:rPr lang="en-AU" dirty="0"/>
              <a:t>Teachers are to use these assessment criteria only for marking the SATs.</a:t>
            </a:r>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58097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Authentication procedures need to be followed for the SAT.</a:t>
            </a:r>
          </a:p>
          <a:p>
            <a:endParaRPr lang="en-AU" dirty="0"/>
          </a:p>
          <a:p>
            <a:r>
              <a:rPr lang="en-GB" sz="1100" b="0" dirty="0"/>
              <a:t>Teachers are reminded of the need to comply with the authentication requirements specified in the Assessment: School-based Assessment section of the VCE Administrative Handbook. This is important to ensure that ‘undue assistance [is] not … provided to students while undertaking assessment tasks’.</a:t>
            </a:r>
          </a:p>
          <a:p>
            <a:endParaRPr lang="en-GB" sz="11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b="0" dirty="0"/>
              <a:t>Make sure you have a copy of the current year’s VCE Administrative Handbook with you when planning for authentication.</a:t>
            </a:r>
          </a:p>
          <a:p>
            <a:pPr marL="0" indent="0">
              <a:buNone/>
            </a:pPr>
            <a:endParaRPr lang="en-AU" sz="1100" b="0" dirty="0"/>
          </a:p>
          <a:p>
            <a:r>
              <a:rPr lang="en-GB" sz="1100" b="0" dirty="0"/>
              <a:t>Teachers must be aware of the requirements for the authentication of VCE Applied Computing: Data Analytics School-assessed Task.</a:t>
            </a:r>
          </a:p>
          <a:p>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0371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This is a screen-shot of the Unit 3 Authentication record form for Data Analytics.</a:t>
            </a:r>
          </a:p>
          <a:p>
            <a:r>
              <a:rPr lang="en-AU" dirty="0"/>
              <a:t>- Student details are to be provided at the top of the form.</a:t>
            </a:r>
          </a:p>
          <a:p>
            <a:r>
              <a:rPr lang="en-AU" dirty="0"/>
              <a:t>- In the table are spaces for the teacher to:</a:t>
            </a:r>
          </a:p>
          <a:p>
            <a:pPr marL="171450" indent="-171450">
              <a:buFont typeface="Arial" panose="020B0604020202020204" pitchFamily="34" charset="0"/>
              <a:buChar char="•"/>
            </a:pPr>
            <a:r>
              <a:rPr lang="en-AU" dirty="0"/>
              <a:t>state the date of the observation and submission of each of the components of the SAT</a:t>
            </a:r>
          </a:p>
          <a:p>
            <a:pPr marL="171450" indent="-171450">
              <a:buFont typeface="Arial" panose="020B0604020202020204" pitchFamily="34" charset="0"/>
              <a:buChar char="•"/>
            </a:pPr>
            <a:r>
              <a:rPr lang="en-AU" dirty="0"/>
              <a:t>comment on the observation and the submission of each of the components</a:t>
            </a:r>
          </a:p>
          <a:p>
            <a:pPr marL="171450" indent="-171450">
              <a:buFont typeface="Arial" panose="020B0604020202020204" pitchFamily="34" charset="0"/>
              <a:buChar char="•"/>
            </a:pPr>
            <a:r>
              <a:rPr lang="en-AU" dirty="0"/>
              <a:t>and sign their initials for each observation and submission.</a:t>
            </a:r>
          </a:p>
          <a:p>
            <a:pPr marL="0" indent="0">
              <a:buFont typeface="Arial" panose="020B0604020202020204" pitchFamily="34" charset="0"/>
              <a:buNone/>
            </a:pPr>
            <a:r>
              <a:rPr lang="en-AU" dirty="0"/>
              <a:t>- Students are also required to sign their initials for each observation and submission.</a:t>
            </a:r>
          </a:p>
          <a:p>
            <a:pPr marL="0" indent="0">
              <a:buFont typeface="Arial" panose="020B0604020202020204" pitchFamily="34" charset="0"/>
              <a:buNone/>
            </a:pPr>
            <a:r>
              <a:rPr lang="en-AU" dirty="0"/>
              <a:t>- At the completion of the unit students are to sign and date the declaration that all resource materials and assistance used have been acknowledged and that all unacknowledged work is their own.</a:t>
            </a:r>
          </a:p>
          <a:p>
            <a:pPr marL="0" indent="0">
              <a:buFont typeface="Arial" panose="020B0604020202020204" pitchFamily="34" charset="0"/>
              <a:buNone/>
            </a:pPr>
            <a:r>
              <a:rPr lang="en-AU" dirty="0"/>
              <a:t>- The Authentication record form should be updated for each observation and submission during the lifetime of the SAT.</a:t>
            </a:r>
          </a:p>
          <a:p>
            <a:pPr marL="0" indent="0">
              <a:buFont typeface="Arial" panose="020B0604020202020204" pitchFamily="34" charset="0"/>
              <a:buNone/>
            </a:pPr>
            <a:r>
              <a:rPr lang="en-AU" dirty="0"/>
              <a:t>- There is a similar form for Unit 4.</a:t>
            </a:r>
          </a:p>
          <a:p>
            <a:pPr marL="171450" indent="-171450">
              <a:buFontTx/>
              <a:buChar char="-"/>
            </a:pPr>
            <a:r>
              <a:rPr lang="en-AU" dirty="0"/>
              <a:t>Authentication record forms can be requested as part of the audit process by the VCAA.</a:t>
            </a:r>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53118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Assessment Sheet for scores to be added and submitted through VASS.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Notice the scores for each level of performance for each criterion needs to be provided as well as a total score.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412329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points about marking need to be considered:</a:t>
            </a:r>
          </a:p>
          <a:p>
            <a:endParaRPr lang="en-AU" dirty="0"/>
          </a:p>
          <a:p>
            <a:pPr marL="171450" indent="-171450">
              <a:buFont typeface="Arial" panose="020B0604020202020204" pitchFamily="34" charset="0"/>
              <a:buChar char="•"/>
            </a:pPr>
            <a:r>
              <a:rPr lang="en-AU" sz="1100" b="0" dirty="0">
                <a:cs typeface="Calibri" pitchFamily="34" charset="0"/>
              </a:rPr>
              <a:t>Use the rubrics from the current year’s Administrative information for School-based Assessment – Data Analytics</a:t>
            </a:r>
          </a:p>
          <a:p>
            <a:pPr marL="171450" indent="-171450">
              <a:buFont typeface="Arial" panose="020B0604020202020204" pitchFamily="34" charset="0"/>
              <a:buChar char="•"/>
            </a:pPr>
            <a:r>
              <a:rPr lang="en-AU" sz="1100" b="0" dirty="0">
                <a:cs typeface="Calibri" pitchFamily="34" charset="0"/>
              </a:rPr>
              <a:t>Mark the rubrics holistically, not statistically</a:t>
            </a:r>
          </a:p>
          <a:p>
            <a:pPr marL="171450" indent="-171450">
              <a:buFont typeface="Arial" panose="020B0604020202020204" pitchFamily="34" charset="0"/>
              <a:buChar char="•"/>
            </a:pPr>
            <a:r>
              <a:rPr lang="en-AU" sz="1100" b="0" dirty="0">
                <a:cs typeface="Calibri" pitchFamily="34" charset="0"/>
              </a:rPr>
              <a:t>Consider how you mark and the effect on statistical moderation on those marks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itchFamily="34" charset="0"/>
              </a:rPr>
              <a:t>Late submission – this is a school-based decision with some flexibility.</a:t>
            </a:r>
          </a:p>
          <a:p>
            <a:pPr marL="171450" indent="-171450">
              <a:buFont typeface="Arial" panose="020B0604020202020204" pitchFamily="34" charset="0"/>
              <a:buChar char="•"/>
            </a:pPr>
            <a:endParaRPr lang="en-AU" sz="1100" b="0" dirty="0">
              <a:cs typeface="Calibri"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itchFamily="34" charset="0"/>
              </a:rPr>
              <a:t>The awarding of a 0 instead of an NA can affect the statistical moderation of your class results.</a:t>
            </a:r>
          </a:p>
          <a:p>
            <a:pPr marL="171450" indent="-171450">
              <a:buFont typeface="Arial" panose="020B0604020202020204" pitchFamily="34" charset="0"/>
              <a:buChar char="•"/>
            </a:pPr>
            <a:r>
              <a:rPr lang="en-AU" sz="1100" b="0" dirty="0">
                <a:cs typeface="Calibri" pitchFamily="34" charset="0"/>
              </a:rPr>
              <a:t>NA is to be awarded when a criterion or group of is not observed and not submitted – you can award a mark if observed and not submitted</a:t>
            </a:r>
          </a:p>
          <a:p>
            <a:pPr marL="171450" indent="-171450">
              <a:buFont typeface="Arial" panose="020B0604020202020204" pitchFamily="34" charset="0"/>
              <a:buChar char="•"/>
            </a:pPr>
            <a:r>
              <a:rPr lang="en-AU" sz="1100" b="0" dirty="0">
                <a:cs typeface="Calibri" pitchFamily="34" charset="0"/>
              </a:rPr>
              <a:t>and 0 is to be awarded when the work is submitted but does not meet the descriptors – however, students still need to be able to achieve an S.</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66897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slide I am going to discuss some concerns and recommendations around the use of commercial instructions for the School-assessed Task.</a:t>
            </a:r>
          </a:p>
          <a:p>
            <a:endParaRPr lang="en-AU" dirty="0"/>
          </a:p>
          <a:p>
            <a:r>
              <a:rPr lang="en-AU" dirty="0"/>
              <a:t>There are several concerns:</a:t>
            </a:r>
          </a:p>
          <a:p>
            <a:pPr marL="171450" indent="-171450">
              <a:buFont typeface="Arial" panose="020B0604020202020204" pitchFamily="34" charset="0"/>
              <a:buChar char="•"/>
            </a:pPr>
            <a:r>
              <a:rPr lang="en-AU" sz="1100" b="0" dirty="0">
                <a:cs typeface="Calibri" panose="020F0502020204030204" pitchFamily="34" charset="0"/>
              </a:rPr>
              <a:t>Teachers using commercial instructions without checking them against the study design – Instructions can include content outside the scope of the outcome.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anose="020F0502020204030204" pitchFamily="34" charset="0"/>
              </a:rPr>
              <a:t>Detailed instructions that could constitute undue assistance. Instructions shouldn’t tell students what to do step-by-step throughout the whole task.</a:t>
            </a:r>
          </a:p>
          <a:p>
            <a:pPr marL="171450" indent="-171450">
              <a:buFont typeface="Arial" panose="020B0604020202020204" pitchFamily="34" charset="0"/>
              <a:buChar char="•"/>
            </a:pPr>
            <a:r>
              <a:rPr lang="en-AU" sz="1100" b="0" dirty="0">
                <a:cs typeface="Calibri" panose="020F0502020204030204" pitchFamily="34" charset="0"/>
              </a:rPr>
              <a:t>And incorrect rubrics being used or modified versions of VCAA rubrics being used for the SAT.</a:t>
            </a:r>
          </a:p>
          <a:p>
            <a:pPr marL="171450" indent="-171450">
              <a:buFont typeface="Arial" panose="020B0604020202020204" pitchFamily="34" charset="0"/>
              <a:buChar char="•"/>
            </a:pPr>
            <a:endParaRPr lang="en-AU" sz="1100" b="0" dirty="0">
              <a:cs typeface="Calibri" panose="020F0502020204030204" pitchFamily="34" charset="0"/>
            </a:endParaRPr>
          </a:p>
          <a:p>
            <a:pPr marL="0" indent="0">
              <a:buFont typeface="Arial" panose="020B0604020202020204" pitchFamily="34" charset="0"/>
              <a:buNone/>
            </a:pPr>
            <a:r>
              <a:rPr lang="en-AU" sz="1100" b="0" dirty="0">
                <a:cs typeface="Calibri" panose="020F0502020204030204" pitchFamily="34" charset="0"/>
              </a:rPr>
              <a:t>The VCAA recommends that schools:</a:t>
            </a:r>
          </a:p>
          <a:p>
            <a:pPr marL="171450" indent="-171450">
              <a:buFont typeface="Arial" panose="020B0604020202020204" pitchFamily="34" charset="0"/>
              <a:buChar char="•"/>
            </a:pPr>
            <a:r>
              <a:rPr lang="en-AU" sz="1100" dirty="0">
                <a:cs typeface="Calibri" panose="020F0502020204030204" pitchFamily="34" charset="0"/>
              </a:rPr>
              <a:t>Check</a:t>
            </a:r>
            <a:r>
              <a:rPr lang="en-AU" sz="1100" b="0" dirty="0">
                <a:cs typeface="Calibri" panose="020F0502020204030204" pitchFamily="34" charset="0"/>
              </a:rPr>
              <a:t> all instructions against the outcome statement, key knowledge and key skills.</a:t>
            </a:r>
          </a:p>
          <a:p>
            <a:pPr marL="171450" indent="-171450">
              <a:buFont typeface="Arial" panose="020B0604020202020204" pitchFamily="34" charset="0"/>
              <a:buChar char="•"/>
            </a:pPr>
            <a:r>
              <a:rPr lang="en-AU" sz="1100" dirty="0">
                <a:cs typeface="Calibri" panose="020F0502020204030204" pitchFamily="34" charset="0"/>
              </a:rPr>
              <a:t>And use only </a:t>
            </a:r>
            <a:r>
              <a:rPr lang="en-AU" sz="1100" b="0" dirty="0">
                <a:cs typeface="Calibri" panose="020F0502020204030204" pitchFamily="34" charset="0"/>
              </a:rPr>
              <a:t>VCAA criteria from the Administrative information for the current year.</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77955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72165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Before I start, I would like to present the Acknowledgement of Country.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The </a:t>
            </a:r>
            <a:r>
              <a:rPr lang="en-AU" sz="1100" dirty="0">
                <a:solidFill>
                  <a:srgbClr val="000000"/>
                </a:solidFill>
                <a:effectLst/>
                <a:latin typeface="Verdana" panose="020B0604030504040204" pitchFamily="34" charset="0"/>
                <a:ea typeface="Verdana" panose="020B0604030504040204" pitchFamily="34" charset="0"/>
              </a:rPr>
              <a:t>Victorian Curriculum and Assessment Authority </a:t>
            </a:r>
            <a:r>
              <a:rPr lang="en-US" sz="1100" dirty="0">
                <a:solidFill>
                  <a:srgbClr val="000000"/>
                </a:solidFill>
                <a:effectLst/>
                <a:latin typeface="Verdana" panose="020B0604030504040204" pitchFamily="34" charset="0"/>
                <a:ea typeface="Verdana" panose="020B0604030504040204" pitchFamily="34" charset="0"/>
              </a:rPr>
              <a:t>proudly acknowledges and pays respect to Victoria’s Aboriginal and Torres Strait Islander communities and their rich and enduring cultures.</a:t>
            </a:r>
          </a:p>
          <a:p>
            <a:pPr marL="0" indent="0">
              <a:lnSpc>
                <a:spcPct val="120000"/>
              </a:lnSpc>
              <a:spcBef>
                <a:spcPts val="600"/>
              </a:spcBef>
              <a:buNone/>
            </a:pPr>
            <a:endParaRPr lang="en-AU"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acknowledge Aboriginal and Torres Strait Islander people as Australia’s first peoples and as the Traditional Owners and custodians of the lands and waters on which we rely. </a:t>
            </a:r>
          </a:p>
          <a:p>
            <a:pPr marL="0" indent="0">
              <a:lnSpc>
                <a:spcPct val="120000"/>
              </a:lnSpc>
              <a:spcBef>
                <a:spcPts val="600"/>
              </a:spcBef>
              <a:buNone/>
            </a:pPr>
            <a:endParaRPr lang="en-US"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pay respect to Elders past and present of the lands where we conduct our work and </a:t>
            </a:r>
            <a:r>
              <a:rPr lang="en-US" sz="1100" dirty="0" err="1">
                <a:solidFill>
                  <a:srgbClr val="000000"/>
                </a:solidFill>
                <a:effectLst/>
                <a:latin typeface="Verdana" panose="020B0604030504040204" pitchFamily="34" charset="0"/>
                <a:ea typeface="Verdana" panose="020B0604030504040204" pitchFamily="34" charset="0"/>
              </a:rPr>
              <a:t>recognise</a:t>
            </a:r>
            <a:r>
              <a:rPr lang="en-US" sz="1100" dirty="0">
                <a:solidFill>
                  <a:srgbClr val="000000"/>
                </a:solidFill>
                <a:effectLst/>
                <a:latin typeface="Verdana" panose="020B0604030504040204" pitchFamily="34" charset="0"/>
                <a:ea typeface="Verdana" panose="020B0604030504040204" pitchFamily="34" charset="0"/>
              </a:rPr>
              <a:t> their ongoing contributions as the first educators on the land now known as Victoria.</a:t>
            </a:r>
            <a:endParaRPr lang="en-AU" dirty="0">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372603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Don’t speak</a:t>
            </a:r>
            <a:r>
              <a:rPr lang="en-AU" baseline="0" dirty="0"/>
              <a:t> leave for 3 secs.</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254241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365701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presentation will involve the following topics: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sz="1100" b="0" dirty="0"/>
              <a:t>The Administrative information for School-based Assessment</a:t>
            </a:r>
          </a:p>
          <a:p>
            <a:pPr marL="171450" indent="-171450">
              <a:buFont typeface="Arial" panose="020B0604020202020204" pitchFamily="34" charset="0"/>
              <a:buChar char="•"/>
            </a:pPr>
            <a:r>
              <a:rPr lang="en-AU" sz="1100" b="0" dirty="0"/>
              <a:t>The nature and scope of the task</a:t>
            </a:r>
          </a:p>
          <a:p>
            <a:pPr marL="171450" indent="-171450">
              <a:buFont typeface="Arial" panose="020B0604020202020204" pitchFamily="34" charset="0"/>
              <a:buChar char="•"/>
            </a:pPr>
            <a:r>
              <a:rPr lang="en-AU" sz="1100" b="0" dirty="0"/>
              <a:t>The assessment criteria</a:t>
            </a:r>
          </a:p>
          <a:p>
            <a:pPr marL="171450" indent="-171450">
              <a:buFont typeface="Arial" panose="020B0604020202020204" pitchFamily="34" charset="0"/>
              <a:buChar char="•"/>
            </a:pPr>
            <a:r>
              <a:rPr lang="en-AU" sz="1100" b="0" dirty="0"/>
              <a:t>Authentication</a:t>
            </a:r>
          </a:p>
          <a:p>
            <a:pPr marL="171450" indent="-171450">
              <a:buFont typeface="Arial" panose="020B0604020202020204" pitchFamily="34" charset="0"/>
              <a:buChar char="•"/>
            </a:pPr>
            <a:r>
              <a:rPr lang="en-AU" sz="1100" b="0" dirty="0"/>
              <a:t>The assessment sheet</a:t>
            </a:r>
          </a:p>
          <a:p>
            <a:pPr marL="171450" indent="-171450">
              <a:buFont typeface="Arial" panose="020B0604020202020204" pitchFamily="34" charset="0"/>
              <a:buChar char="•"/>
            </a:pPr>
            <a:r>
              <a:rPr lang="en-AU" sz="1100" b="0" dirty="0"/>
              <a:t>Marking</a:t>
            </a:r>
          </a:p>
          <a:p>
            <a:pPr marL="171450" indent="-171450">
              <a:buFont typeface="Arial" panose="020B0604020202020204" pitchFamily="34" charset="0"/>
              <a:buChar char="•"/>
            </a:pPr>
            <a:r>
              <a:rPr lang="en-AU" sz="1100" b="0" dirty="0"/>
              <a:t>and issues around the use of commercial instructions.</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337769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essential resource is the Applied Computing Study Design.</a:t>
            </a:r>
          </a:p>
          <a:p>
            <a:endParaRPr lang="en-AU" dirty="0"/>
          </a:p>
          <a:p>
            <a:r>
              <a:rPr lang="en-AU" dirty="0"/>
              <a:t>The study design is now accredited from 2025.</a:t>
            </a:r>
          </a:p>
          <a:p>
            <a:endParaRPr lang="en-AU" dirty="0"/>
          </a:p>
          <a:p>
            <a:r>
              <a:rPr lang="en-AU" dirty="0"/>
              <a:t>You need to be familiar with this document for Data Analytics.</a:t>
            </a:r>
          </a:p>
          <a:p>
            <a:endParaRPr lang="en-AU" dirty="0"/>
          </a:p>
          <a:p>
            <a:r>
              <a:rPr lang="en-AU" dirty="0"/>
              <a:t>It details the:</a:t>
            </a:r>
          </a:p>
          <a:p>
            <a:pPr marL="171450" indent="-171450">
              <a:buFont typeface="Arial" panose="020B0604020202020204" pitchFamily="34" charset="0"/>
              <a:buChar char="•"/>
            </a:pPr>
            <a:r>
              <a:rPr lang="en-AU" dirty="0"/>
              <a:t>Terms used in the study</a:t>
            </a:r>
          </a:p>
          <a:p>
            <a:pPr marL="171450" indent="-171450">
              <a:buFont typeface="Arial" panose="020B0604020202020204" pitchFamily="34" charset="0"/>
              <a:buChar char="•"/>
            </a:pPr>
            <a:r>
              <a:rPr lang="en-AU" dirty="0"/>
              <a:t>Problem-solving methodology</a:t>
            </a:r>
          </a:p>
          <a:p>
            <a:pPr marL="171450" indent="-171450">
              <a:buFont typeface="Arial" panose="020B0604020202020204" pitchFamily="34" charset="0"/>
              <a:buChar char="•"/>
            </a:pPr>
            <a:r>
              <a:rPr lang="en-AU" dirty="0"/>
              <a:t>Areas of study</a:t>
            </a:r>
          </a:p>
          <a:p>
            <a:pPr marL="171450" indent="-171450">
              <a:buFont typeface="Arial" panose="020B0604020202020204" pitchFamily="34" charset="0"/>
              <a:buChar char="•"/>
            </a:pPr>
            <a:r>
              <a:rPr lang="en-AU" dirty="0"/>
              <a:t>Outcomes</a:t>
            </a:r>
          </a:p>
          <a:p>
            <a:pPr marL="171450" indent="-171450">
              <a:buFont typeface="Arial" panose="020B0604020202020204" pitchFamily="34" charset="0"/>
              <a:buChar char="•"/>
            </a:pPr>
            <a:r>
              <a:rPr lang="en-AU" dirty="0"/>
              <a:t>Key knowledge</a:t>
            </a:r>
          </a:p>
          <a:p>
            <a:pPr marL="171450" indent="-171450">
              <a:buFont typeface="Arial" panose="020B0604020202020204" pitchFamily="34" charset="0"/>
              <a:buChar char="•"/>
            </a:pPr>
            <a:r>
              <a:rPr lang="en-AU" dirty="0"/>
              <a:t>Key skills</a:t>
            </a:r>
          </a:p>
          <a:p>
            <a:pPr marL="171450" indent="-171450">
              <a:buFont typeface="Arial" panose="020B0604020202020204" pitchFamily="34" charset="0"/>
              <a:buChar char="•"/>
            </a:pPr>
            <a:r>
              <a:rPr lang="en-AU" dirty="0"/>
              <a:t>School-based assessment including SACs and SAT</a:t>
            </a:r>
          </a:p>
          <a:p>
            <a:pPr marL="171450" indent="-171450">
              <a:buFont typeface="Arial" panose="020B0604020202020204" pitchFamily="34" charset="0"/>
              <a:buChar char="•"/>
            </a:pPr>
            <a:r>
              <a:rPr lang="en-AU" dirty="0"/>
              <a:t>and the examination.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75603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The Administrative information for School-based Assessment contains information relevant to the SAT as well as the authentication and assessment of the SAT.</a:t>
            </a:r>
          </a:p>
          <a:p>
            <a:endParaRPr lang="en-AU" sz="1100" dirty="0"/>
          </a:p>
          <a:p>
            <a:r>
              <a:rPr lang="en-AU" sz="1100" dirty="0"/>
              <a:t>This document is updated every year.</a:t>
            </a:r>
          </a:p>
          <a:p>
            <a:endParaRPr lang="en-AU" sz="1100" dirty="0"/>
          </a:p>
          <a:p>
            <a:pPr marL="0" indent="0">
              <a:buNone/>
            </a:pPr>
            <a:r>
              <a:rPr lang="en-US" sz="1100" b="0" dirty="0"/>
              <a:t>Content included for both the U3 O2 and U4 O1 outcomes are:</a:t>
            </a:r>
          </a:p>
          <a:p>
            <a:pPr marL="285750" indent="-285750">
              <a:buFont typeface="Arial" panose="020B0604020202020204" pitchFamily="34" charset="0"/>
              <a:buChar char="•"/>
            </a:pPr>
            <a:r>
              <a:rPr lang="en-US" sz="1100" b="0" dirty="0"/>
              <a:t>Details regarding the SAT</a:t>
            </a:r>
          </a:p>
          <a:p>
            <a:pPr marL="742950" lvl="1" indent="-285750">
              <a:buFont typeface="Arial" panose="020B0604020202020204" pitchFamily="34" charset="0"/>
              <a:buChar char="•"/>
            </a:pPr>
            <a:r>
              <a:rPr lang="en-US" sz="1100" b="0" dirty="0"/>
              <a:t>the Nature of the task</a:t>
            </a:r>
          </a:p>
          <a:p>
            <a:pPr marL="742950" lvl="1" indent="-285750">
              <a:buFont typeface="Arial" panose="020B0604020202020204" pitchFamily="34" charset="0"/>
              <a:buChar char="•"/>
            </a:pPr>
            <a:r>
              <a:rPr lang="en-US" sz="1100" b="0" dirty="0"/>
              <a:t>the Scope of the task</a:t>
            </a:r>
          </a:p>
          <a:p>
            <a:pPr marL="285750" indent="-285750">
              <a:buFont typeface="Arial" panose="020B0604020202020204" pitchFamily="34" charset="0"/>
              <a:buChar char="•"/>
            </a:pPr>
            <a:r>
              <a:rPr lang="en-US" sz="1100" b="0" dirty="0"/>
              <a:t>Assessment criteria (1–10) rubrics</a:t>
            </a:r>
          </a:p>
          <a:p>
            <a:pPr marL="285750" indent="-285750">
              <a:buFont typeface="Arial" panose="020B0604020202020204" pitchFamily="34" charset="0"/>
              <a:buChar char="•"/>
            </a:pPr>
            <a:r>
              <a:rPr lang="en-US" sz="1100" b="0" dirty="0"/>
              <a:t>Authentication of the SAT</a:t>
            </a:r>
          </a:p>
          <a:p>
            <a:pPr marL="285750" indent="-285750">
              <a:buFont typeface="Arial" panose="020B0604020202020204" pitchFamily="34" charset="0"/>
              <a:buChar char="•"/>
            </a:pPr>
            <a:r>
              <a:rPr lang="en-US" sz="1100" b="0" dirty="0"/>
              <a:t>Authentication record form</a:t>
            </a:r>
          </a:p>
          <a:p>
            <a:pPr marL="285750" indent="-285750">
              <a:buFont typeface="Arial" panose="020B0604020202020204" pitchFamily="34" charset="0"/>
              <a:buChar char="•"/>
            </a:pPr>
            <a:r>
              <a:rPr lang="en-US" sz="1100" b="0" dirty="0"/>
              <a:t>and the Assessment sheet.</a:t>
            </a:r>
          </a:p>
          <a:p>
            <a:endParaRPr lang="en-AU" dirty="0"/>
          </a:p>
          <a:p>
            <a:r>
              <a:rPr lang="en-US" sz="1100" dirty="0">
                <a:solidFill>
                  <a:schemeClr val="bg2">
                    <a:lumMod val="50000"/>
                  </a:schemeClr>
                </a:solidFill>
              </a:rPr>
              <a:t>Keep in mind that you should only be referring to the current year’s Administrative information.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77786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Verdana" panose="020B0604030504040204" pitchFamily="34" charset="0"/>
                <a:ea typeface="Verdana" panose="020B0604030504040204" pitchFamily="34" charset="0"/>
              </a:rPr>
              <a:t>We also have the Support material which replaces the Advice for teachers.</a:t>
            </a:r>
          </a:p>
          <a:p>
            <a:endParaRPr lang="en-AU" dirty="0">
              <a:latin typeface="Verdana" panose="020B0604030504040204" pitchFamily="34" charset="0"/>
              <a:ea typeface="Verdana" panose="020B0604030504040204" pitchFamily="34" charset="0"/>
            </a:endParaRPr>
          </a:p>
          <a:p>
            <a:r>
              <a:rPr lang="en-AU" dirty="0">
                <a:latin typeface="Verdana" panose="020B0604030504040204" pitchFamily="34" charset="0"/>
                <a:ea typeface="Verdana" panose="020B0604030504040204" pitchFamily="34" charset="0"/>
              </a:rPr>
              <a:t>This now sits on the Applied Computing study page.</a:t>
            </a:r>
          </a:p>
          <a:p>
            <a:endParaRPr lang="en-AU" dirty="0">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Verdana" panose="020B0604030504040204" pitchFamily="34" charset="0"/>
                <a:ea typeface="Verdana" panose="020B0604030504040204" pitchFamily="34" charset="0"/>
              </a:rPr>
              <a:t>This support material was developed to support teachers with content and resources to assist them with the SAT including:</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Developing a program</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Units 3 and 4 sample learning activities</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Units 3 and 4: Data Analytics – School-assessed Task (SAT)</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and the Administrative information for School-based Assessment (SAT Criteria).</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3822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other important resources are the:</a:t>
            </a:r>
          </a:p>
          <a:p>
            <a:endParaRPr lang="en-AU" dirty="0"/>
          </a:p>
          <a:p>
            <a:pPr marL="171450" indent="-171450">
              <a:buFont typeface="Arial" panose="020B0604020202020204" pitchFamily="34" charset="0"/>
              <a:buChar char="•"/>
            </a:pPr>
            <a:r>
              <a:rPr lang="en-AU" dirty="0"/>
              <a:t>Assessment Schedule which provides dates for when scores need to be submitted to VASS for SACs and SATs</a:t>
            </a:r>
          </a:p>
          <a:p>
            <a:pPr marL="171450" indent="-171450">
              <a:buFont typeface="Arial" panose="020B0604020202020204" pitchFamily="34" charset="0"/>
              <a:buChar char="•"/>
            </a:pPr>
            <a:r>
              <a:rPr lang="en-AU" dirty="0"/>
              <a:t>and the VCE Administrative Handbook which outlines the rules, regulations and policies governing the delivery of the VCE.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56596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shows an overview of the School-assessed task for Unit 3 Outcome 2 and Unit 4 Outcome 1.</a:t>
            </a:r>
          </a:p>
          <a:p>
            <a:endParaRPr lang="en-AU" dirty="0"/>
          </a:p>
          <a:p>
            <a:r>
              <a:rPr lang="en-AU" dirty="0"/>
              <a:t>Keep in mind that the School-assessed Task contributes 30 per cent to the study score.</a:t>
            </a:r>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543117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dirty="0">
                <a:latin typeface="Verdana" panose="020B0604030504040204" pitchFamily="34" charset="0"/>
                <a:ea typeface="Verdana" panose="020B0604030504040204" pitchFamily="34" charset="0"/>
              </a:rPr>
              <a:t>The nature of the task for Unit 3 Outcome 2 is stated in the study design and in the Administrative information for School-based Assessment. It involves:</a:t>
            </a: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documented research question and a project plan (Gantt chart) indicating tasks, time, milestones, dependencies and the critical path</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An analysis that defines the requirements, constraints and scope of infographics and/or dynamic data visualisations</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collection of complex data sets that has been referenced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folio of design ideas and evaluation criteria</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Detailed design specifications of the preferred design.</a:t>
            </a:r>
            <a:endParaRPr lang="en-AU" sz="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endParaRPr lang="en-GB" sz="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r>
              <a:rPr lang="en-GB" sz="1100" dirty="0">
                <a:solidFill>
                  <a:srgbClr val="000000"/>
                </a:solidFill>
                <a:effectLst/>
                <a:latin typeface="Verdana" panose="020B0604030504040204" pitchFamily="34" charset="0"/>
                <a:ea typeface="Verdana" panose="020B0604030504040204" pitchFamily="34" charset="0"/>
              </a:rPr>
              <a:t>Time allocated should be at least 8–10 weeks of class time.</a:t>
            </a:r>
          </a:p>
          <a:p>
            <a:pPr>
              <a:lnSpc>
                <a:spcPts val="1400"/>
              </a:lnSpc>
              <a:spcBef>
                <a:spcPts val="600"/>
              </a:spcBef>
              <a:spcAft>
                <a:spcPts val="600"/>
              </a:spcAft>
            </a:pPr>
            <a:endParaRPr lang="en-AU" sz="1100" dirty="0">
              <a:solidFill>
                <a:srgbClr val="000000"/>
              </a:solidFill>
              <a:effectLst/>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476055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cs typeface="Arial"/>
              </a:rPr>
              <a:t>VCE Data Analytics</a:t>
            </a:r>
            <a:br>
              <a:rPr lang="en-AU" dirty="0">
                <a:cs typeface="Arial"/>
              </a:rPr>
            </a:br>
            <a:r>
              <a:rPr lang="en-AU" dirty="0">
                <a:cs typeface="Arial"/>
              </a:rPr>
              <a:t>School-assessed Task</a:t>
            </a:r>
            <a:endParaRPr lang="en-US" dirty="0"/>
          </a:p>
        </p:txBody>
      </p:sp>
      <p:sp>
        <p:nvSpPr>
          <p:cNvPr id="5" name="Subtitle 4"/>
          <p:cNvSpPr>
            <a:spLocks noGrp="1"/>
          </p:cNvSpPr>
          <p:nvPr>
            <p:ph type="subTitle" idx="1"/>
          </p:nvPr>
        </p:nvSpPr>
        <p:spPr/>
        <p:txBody>
          <a:bodyPr/>
          <a:lstStyle/>
          <a:p>
            <a:r>
              <a:rPr lang="en-AU" dirty="0"/>
              <a:t>Video 1</a:t>
            </a:r>
            <a:endParaRPr lang="en-US" dirty="0"/>
          </a:p>
          <a:p>
            <a:r>
              <a:rPr lang="en-AU"/>
              <a:t>Background to the SAT</a:t>
            </a:r>
            <a:endParaRPr lang="en-AU" dirty="0">
              <a:cs typeface="Arial"/>
            </a:endParaRPr>
          </a:p>
          <a:p>
            <a:endParaRPr lang="en-AU" dirty="0">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Nature of the task – Unit 4 Outcome 1</a:t>
            </a:r>
          </a:p>
        </p:txBody>
      </p:sp>
      <p:pic>
        <p:nvPicPr>
          <p:cNvPr id="5" name="Picture 4">
            <a:extLst>
              <a:ext uri="{FF2B5EF4-FFF2-40B4-BE49-F238E27FC236}">
                <a16:creationId xmlns:a16="http://schemas.microsoft.com/office/drawing/2014/main" id="{48D50FE0-040A-BC19-0334-30191E3DB1A6}"/>
              </a:ext>
            </a:extLst>
          </p:cNvPr>
          <p:cNvPicPr>
            <a:picLocks noChangeAspect="1"/>
          </p:cNvPicPr>
          <p:nvPr/>
        </p:nvPicPr>
        <p:blipFill>
          <a:blip r:embed="rId3"/>
          <a:stretch>
            <a:fillRect/>
          </a:stretch>
        </p:blipFill>
        <p:spPr>
          <a:xfrm>
            <a:off x="821361" y="1268760"/>
            <a:ext cx="7941334" cy="2961032"/>
          </a:xfrm>
          <a:prstGeom prst="rect">
            <a:avLst/>
          </a:prstGeom>
        </p:spPr>
      </p:pic>
      <p:sp>
        <p:nvSpPr>
          <p:cNvPr id="4" name="TextBox 3">
            <a:extLst>
              <a:ext uri="{FF2B5EF4-FFF2-40B4-BE49-F238E27FC236}">
                <a16:creationId xmlns:a16="http://schemas.microsoft.com/office/drawing/2014/main" id="{43EB9DDB-D5B6-6197-0B57-BA39F159D0B1}"/>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p.5)</a:t>
            </a:r>
          </a:p>
        </p:txBody>
      </p:sp>
    </p:spTree>
    <p:extLst>
      <p:ext uri="{BB962C8B-B14F-4D97-AF65-F5344CB8AC3E}">
        <p14:creationId xmlns:p14="http://schemas.microsoft.com/office/powerpoint/2010/main" val="14030032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Scope of the task – Unit 3 Outcome 2</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596715" y="1510284"/>
            <a:ext cx="6144768" cy="2971800"/>
          </a:xfrm>
        </p:spPr>
        <p:txBody>
          <a:bodyPr/>
          <a:lstStyle/>
          <a:p>
            <a:r>
              <a:rPr lang="en-AU" dirty="0">
                <a:solidFill>
                  <a:schemeClr val="tx1"/>
                </a:solidFill>
              </a:rPr>
              <a:t>R</a:t>
            </a:r>
            <a:r>
              <a:rPr lang="en-AU" sz="1800" b="0" dirty="0">
                <a:solidFill>
                  <a:schemeClr val="tx1"/>
                </a:solidFill>
              </a:rPr>
              <a:t>esearch question and project plan</a:t>
            </a:r>
          </a:p>
          <a:p>
            <a:r>
              <a:rPr lang="en-AU" dirty="0">
                <a:solidFill>
                  <a:schemeClr val="tx1"/>
                </a:solidFill>
              </a:rPr>
              <a:t>A</a:t>
            </a:r>
            <a:r>
              <a:rPr lang="en-AU" sz="1800" b="0" dirty="0">
                <a:solidFill>
                  <a:schemeClr val="tx1"/>
                </a:solidFill>
              </a:rPr>
              <a:t>nalysis</a:t>
            </a:r>
          </a:p>
          <a:p>
            <a:r>
              <a:rPr lang="en-AU" sz="1800" b="0" dirty="0">
                <a:solidFill>
                  <a:schemeClr val="tx1"/>
                </a:solidFill>
              </a:rPr>
              <a:t>Searching, collecting, manipulating, referencing and managing data</a:t>
            </a:r>
          </a:p>
          <a:p>
            <a:r>
              <a:rPr lang="en-AU" dirty="0">
                <a:solidFill>
                  <a:schemeClr val="tx1"/>
                </a:solidFill>
              </a:rPr>
              <a:t>D</a:t>
            </a:r>
            <a:r>
              <a:rPr lang="en-AU" sz="1800" b="0" dirty="0">
                <a:solidFill>
                  <a:schemeClr val="tx1"/>
                </a:solidFill>
              </a:rPr>
              <a:t>esign ideas and developing evaluation criteria</a:t>
            </a:r>
          </a:p>
          <a:p>
            <a:r>
              <a:rPr lang="en-AU" dirty="0">
                <a:solidFill>
                  <a:schemeClr val="tx1"/>
                </a:solidFill>
              </a:rPr>
              <a:t>D</a:t>
            </a:r>
            <a:r>
              <a:rPr lang="en-AU" sz="1800" dirty="0">
                <a:solidFill>
                  <a:schemeClr val="tx1"/>
                </a:solidFill>
              </a:rPr>
              <a:t>etailed designs</a:t>
            </a:r>
            <a:endParaRPr lang="en-AU" sz="1800" b="0" dirty="0">
              <a:solidFill>
                <a:schemeClr val="tx1"/>
              </a:solidFill>
            </a:endParaRPr>
          </a:p>
        </p:txBody>
      </p:sp>
      <p:pic>
        <p:nvPicPr>
          <p:cNvPr id="4" name="Graphic 3" descr="Document with solid fill">
            <a:extLst>
              <a:ext uri="{FF2B5EF4-FFF2-40B4-BE49-F238E27FC236}">
                <a16:creationId xmlns:a16="http://schemas.microsoft.com/office/drawing/2014/main" id="{5BAF3BE2-5CAA-7C15-975C-06368F44D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426" y="1268760"/>
            <a:ext cx="2123289" cy="2123289"/>
          </a:xfrm>
          <a:prstGeom prst="rect">
            <a:avLst/>
          </a:prstGeom>
        </p:spPr>
      </p:pic>
    </p:spTree>
    <p:extLst>
      <p:ext uri="{BB962C8B-B14F-4D97-AF65-F5344CB8AC3E}">
        <p14:creationId xmlns:p14="http://schemas.microsoft.com/office/powerpoint/2010/main" val="11854664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Scope of the task – Unit 4 Outcome 1</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495992" y="1522476"/>
            <a:ext cx="5794568" cy="2971800"/>
          </a:xfrm>
        </p:spPr>
        <p:txBody>
          <a:bodyPr/>
          <a:lstStyle/>
          <a:p>
            <a:r>
              <a:rPr lang="en-US" dirty="0">
                <a:solidFill>
                  <a:schemeClr val="tx1"/>
                </a:solidFill>
              </a:rPr>
              <a:t>D</a:t>
            </a:r>
            <a:r>
              <a:rPr lang="en-US" sz="1800" dirty="0">
                <a:solidFill>
                  <a:schemeClr val="tx1"/>
                </a:solidFill>
              </a:rPr>
              <a:t>atabase solution</a:t>
            </a:r>
          </a:p>
          <a:p>
            <a:r>
              <a:rPr lang="en-US" dirty="0">
                <a:solidFill>
                  <a:schemeClr val="tx1"/>
                </a:solidFill>
              </a:rPr>
              <a:t>S</a:t>
            </a:r>
            <a:r>
              <a:rPr lang="en-US" sz="1800" dirty="0">
                <a:solidFill>
                  <a:schemeClr val="tx1"/>
                </a:solidFill>
              </a:rPr>
              <a:t>preadsheet solution and conducting statistical analysis</a:t>
            </a:r>
          </a:p>
          <a:p>
            <a:r>
              <a:rPr lang="en-US" dirty="0">
                <a:solidFill>
                  <a:schemeClr val="tx1"/>
                </a:solidFill>
              </a:rPr>
              <a:t>I</a:t>
            </a:r>
            <a:r>
              <a:rPr lang="en-US" sz="1800" dirty="0">
                <a:solidFill>
                  <a:schemeClr val="tx1"/>
                </a:solidFill>
              </a:rPr>
              <a:t>nfographics and/or dynamic data </a:t>
            </a:r>
            <a:r>
              <a:rPr lang="en-US" sz="1800" dirty="0" err="1">
                <a:solidFill>
                  <a:schemeClr val="tx1"/>
                </a:solidFill>
              </a:rPr>
              <a:t>visualisations</a:t>
            </a:r>
            <a:endParaRPr lang="en-US" sz="1800" dirty="0">
              <a:solidFill>
                <a:schemeClr val="tx1"/>
              </a:solidFill>
            </a:endParaRPr>
          </a:p>
          <a:p>
            <a:r>
              <a:rPr lang="en-US" dirty="0">
                <a:solidFill>
                  <a:schemeClr val="tx1"/>
                </a:solidFill>
              </a:rPr>
              <a:t>D</a:t>
            </a:r>
            <a:r>
              <a:rPr lang="en-US" sz="1800" dirty="0">
                <a:solidFill>
                  <a:schemeClr val="tx1"/>
                </a:solidFill>
              </a:rPr>
              <a:t>ata security and the testing of software solutions</a:t>
            </a:r>
          </a:p>
          <a:p>
            <a:r>
              <a:rPr lang="en-US" sz="1800" dirty="0">
                <a:solidFill>
                  <a:schemeClr val="tx1"/>
                </a:solidFill>
              </a:rPr>
              <a:t>Evaluation of the solution and assessment of the project plan</a:t>
            </a:r>
          </a:p>
        </p:txBody>
      </p:sp>
      <p:pic>
        <p:nvPicPr>
          <p:cNvPr id="4" name="Graphic 3" descr="Document with solid fill">
            <a:extLst>
              <a:ext uri="{FF2B5EF4-FFF2-40B4-BE49-F238E27FC236}">
                <a16:creationId xmlns:a16="http://schemas.microsoft.com/office/drawing/2014/main" id="{BB8C8DCB-0965-9EF2-0751-F51F4317AD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426" y="1268760"/>
            <a:ext cx="2123289" cy="2123289"/>
          </a:xfrm>
          <a:prstGeom prst="rect">
            <a:avLst/>
          </a:prstGeom>
        </p:spPr>
      </p:pic>
    </p:spTree>
    <p:extLst>
      <p:ext uri="{BB962C8B-B14F-4D97-AF65-F5344CB8AC3E}">
        <p14:creationId xmlns:p14="http://schemas.microsoft.com/office/powerpoint/2010/main" val="4852701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Assessment criteria</a:t>
            </a:r>
          </a:p>
        </p:txBody>
      </p:sp>
      <p:pic>
        <p:nvPicPr>
          <p:cNvPr id="5" name="Picture 4">
            <a:extLst>
              <a:ext uri="{FF2B5EF4-FFF2-40B4-BE49-F238E27FC236}">
                <a16:creationId xmlns:a16="http://schemas.microsoft.com/office/drawing/2014/main" id="{05F0DB57-EBF8-6A2A-3C35-4951C06032DF}"/>
              </a:ext>
            </a:extLst>
          </p:cNvPr>
          <p:cNvPicPr>
            <a:picLocks noChangeAspect="1"/>
          </p:cNvPicPr>
          <p:nvPr/>
        </p:nvPicPr>
        <p:blipFill>
          <a:blip r:embed="rId3"/>
          <a:stretch>
            <a:fillRect/>
          </a:stretch>
        </p:blipFill>
        <p:spPr>
          <a:xfrm>
            <a:off x="1170703" y="1138119"/>
            <a:ext cx="5442166" cy="3260375"/>
          </a:xfrm>
          <a:prstGeom prst="rect">
            <a:avLst/>
          </a:prstGeom>
        </p:spPr>
      </p:pic>
      <p:sp>
        <p:nvSpPr>
          <p:cNvPr id="4" name="TextBox 3">
            <a:extLst>
              <a:ext uri="{FF2B5EF4-FFF2-40B4-BE49-F238E27FC236}">
                <a16:creationId xmlns:a16="http://schemas.microsoft.com/office/drawing/2014/main" id="{74D216FC-47C7-FD5B-2ACA-6A7302D086BE}"/>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p.8)</a:t>
            </a:r>
          </a:p>
        </p:txBody>
      </p:sp>
    </p:spTree>
    <p:extLst>
      <p:ext uri="{BB962C8B-B14F-4D97-AF65-F5344CB8AC3E}">
        <p14:creationId xmlns:p14="http://schemas.microsoft.com/office/powerpoint/2010/main" val="27490504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596896" y="1559052"/>
            <a:ext cx="6149280" cy="2971800"/>
          </a:xfrm>
        </p:spPr>
        <p:txBody>
          <a:bodyPr/>
          <a:lstStyle/>
          <a:p>
            <a:r>
              <a:rPr lang="en-GB" dirty="0">
                <a:solidFill>
                  <a:schemeClr val="tx1"/>
                </a:solidFill>
              </a:rPr>
              <a:t>C</a:t>
            </a:r>
            <a:r>
              <a:rPr lang="en-GB" sz="1800" b="0" dirty="0">
                <a:solidFill>
                  <a:schemeClr val="tx1"/>
                </a:solidFill>
              </a:rPr>
              <a:t>omply with authentication requirements</a:t>
            </a:r>
            <a:r>
              <a:rPr lang="en-GB" sz="1800" b="0" i="1" dirty="0">
                <a:solidFill>
                  <a:schemeClr val="tx1"/>
                </a:solidFill>
              </a:rPr>
              <a:t>.</a:t>
            </a:r>
            <a:endParaRPr lang="en-AU" sz="1800" b="0" dirty="0">
              <a:solidFill>
                <a:schemeClr val="tx1"/>
              </a:solidFill>
            </a:endParaRPr>
          </a:p>
          <a:p>
            <a:r>
              <a:rPr lang="en-GB" dirty="0">
                <a:solidFill>
                  <a:schemeClr val="tx1"/>
                </a:solidFill>
              </a:rPr>
              <a:t>B</a:t>
            </a:r>
            <a:r>
              <a:rPr lang="en-GB" sz="1800" b="0" dirty="0">
                <a:solidFill>
                  <a:schemeClr val="tx1"/>
                </a:solidFill>
              </a:rPr>
              <a:t>e aware of the requirements for the School-assessed Task.</a:t>
            </a:r>
            <a:endParaRPr lang="en-AU" sz="1800" b="0" dirty="0">
              <a:solidFill>
                <a:schemeClr val="tx1"/>
              </a:solidFill>
            </a:endParaRPr>
          </a:p>
        </p:txBody>
      </p:sp>
      <p:pic>
        <p:nvPicPr>
          <p:cNvPr id="5" name="Graphic 4" descr="Checklist with solid fill">
            <a:extLst>
              <a:ext uri="{FF2B5EF4-FFF2-40B4-BE49-F238E27FC236}">
                <a16:creationId xmlns:a16="http://schemas.microsoft.com/office/drawing/2014/main" id="{7660A30F-6956-DCD9-86BB-082ED1E60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316" y="1426694"/>
            <a:ext cx="1793012" cy="1793012"/>
          </a:xfrm>
          <a:prstGeom prst="rect">
            <a:avLst/>
          </a:prstGeom>
        </p:spPr>
      </p:pic>
      <p:sp>
        <p:nvSpPr>
          <p:cNvPr id="6" name="TextBox 5">
            <a:extLst>
              <a:ext uri="{FF2B5EF4-FFF2-40B4-BE49-F238E27FC236}">
                <a16:creationId xmlns:a16="http://schemas.microsoft.com/office/drawing/2014/main" id="{A7011DB3-77BC-113E-D076-A3F39C1B0FBD}"/>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p.18)</a:t>
            </a:r>
          </a:p>
        </p:txBody>
      </p:sp>
    </p:spTree>
    <p:extLst>
      <p:ext uri="{BB962C8B-B14F-4D97-AF65-F5344CB8AC3E}">
        <p14:creationId xmlns:p14="http://schemas.microsoft.com/office/powerpoint/2010/main" val="32492001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Authentication record form</a:t>
            </a:r>
          </a:p>
        </p:txBody>
      </p:sp>
      <p:pic>
        <p:nvPicPr>
          <p:cNvPr id="5" name="Content Placeholder 4">
            <a:extLst>
              <a:ext uri="{FF2B5EF4-FFF2-40B4-BE49-F238E27FC236}">
                <a16:creationId xmlns:a16="http://schemas.microsoft.com/office/drawing/2014/main" id="{42B27FF0-A4DA-7855-B74E-C816FCE25F8C}"/>
              </a:ext>
            </a:extLst>
          </p:cNvPr>
          <p:cNvPicPr>
            <a:picLocks noGrp="1" noChangeAspect="1"/>
          </p:cNvPicPr>
          <p:nvPr>
            <p:ph idx="1"/>
          </p:nvPr>
        </p:nvPicPr>
        <p:blipFill>
          <a:blip r:embed="rId3"/>
          <a:stretch>
            <a:fillRect/>
          </a:stretch>
        </p:blipFill>
        <p:spPr>
          <a:xfrm>
            <a:off x="1935348" y="1245765"/>
            <a:ext cx="5273304" cy="2971800"/>
          </a:xfrm>
        </p:spPr>
      </p:pic>
      <p:sp>
        <p:nvSpPr>
          <p:cNvPr id="4" name="TextBox 3">
            <a:extLst>
              <a:ext uri="{FF2B5EF4-FFF2-40B4-BE49-F238E27FC236}">
                <a16:creationId xmlns:a16="http://schemas.microsoft.com/office/drawing/2014/main" id="{F1558B49-CCC2-A480-B4F8-82F68EEEF9B4}"/>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p.19)</a:t>
            </a:r>
          </a:p>
        </p:txBody>
      </p:sp>
    </p:spTree>
    <p:extLst>
      <p:ext uri="{BB962C8B-B14F-4D97-AF65-F5344CB8AC3E}">
        <p14:creationId xmlns:p14="http://schemas.microsoft.com/office/powerpoint/2010/main" val="38130765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a:xfrm>
            <a:off x="179512" y="411510"/>
            <a:ext cx="8712968" cy="857250"/>
          </a:xfrm>
        </p:spPr>
        <p:txBody>
          <a:bodyPr wrap="square" anchor="ctr">
            <a:normAutofit/>
          </a:bodyPr>
          <a:lstStyle/>
          <a:p>
            <a:r>
              <a:rPr lang="en-US" dirty="0"/>
              <a:t>Assessment sheet</a:t>
            </a:r>
          </a:p>
        </p:txBody>
      </p:sp>
      <p:pic>
        <p:nvPicPr>
          <p:cNvPr id="5" name="Picture 4" descr="A form with many squares&#10;&#10;AI-generated content may be incorrect.">
            <a:extLst>
              <a:ext uri="{FF2B5EF4-FFF2-40B4-BE49-F238E27FC236}">
                <a16:creationId xmlns:a16="http://schemas.microsoft.com/office/drawing/2014/main" id="{06383084-292B-7E1E-5F9A-088FD6AB5FAC}"/>
              </a:ext>
            </a:extLst>
          </p:cNvPr>
          <p:cNvPicPr>
            <a:picLocks noChangeAspect="1"/>
          </p:cNvPicPr>
          <p:nvPr/>
        </p:nvPicPr>
        <p:blipFill>
          <a:blip r:embed="rId3"/>
          <a:stretch>
            <a:fillRect/>
          </a:stretch>
        </p:blipFill>
        <p:spPr>
          <a:xfrm>
            <a:off x="2182647" y="1245765"/>
            <a:ext cx="4698498" cy="2971800"/>
          </a:xfrm>
          <a:prstGeom prst="rect">
            <a:avLst/>
          </a:prstGeom>
          <a:noFill/>
        </p:spPr>
      </p:pic>
      <p:sp>
        <p:nvSpPr>
          <p:cNvPr id="4" name="TextBox 3">
            <a:extLst>
              <a:ext uri="{FF2B5EF4-FFF2-40B4-BE49-F238E27FC236}">
                <a16:creationId xmlns:a16="http://schemas.microsoft.com/office/drawing/2014/main" id="{0BC6EDFD-B6DE-9C32-2806-C7FBF228BE8D}"/>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p.21)</a:t>
            </a:r>
          </a:p>
        </p:txBody>
      </p:sp>
    </p:spTree>
    <p:extLst>
      <p:ext uri="{BB962C8B-B14F-4D97-AF65-F5344CB8AC3E}">
        <p14:creationId xmlns:p14="http://schemas.microsoft.com/office/powerpoint/2010/main" val="19995058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Marking</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r>
              <a:rPr lang="en-AU" sz="1800" b="0" dirty="0">
                <a:solidFill>
                  <a:schemeClr val="tx1"/>
                </a:solidFill>
                <a:cs typeface="Calibri" pitchFamily="34" charset="0"/>
              </a:rPr>
              <a:t>Only use the rubrics from the current year’s Administrative information for </a:t>
            </a:r>
            <a:br>
              <a:rPr lang="en-AU" sz="1800" b="0" dirty="0">
                <a:solidFill>
                  <a:schemeClr val="tx1"/>
                </a:solidFill>
                <a:cs typeface="Calibri" pitchFamily="34" charset="0"/>
              </a:rPr>
            </a:br>
            <a:r>
              <a:rPr lang="en-AU" sz="1800" b="0" dirty="0">
                <a:solidFill>
                  <a:schemeClr val="tx1"/>
                </a:solidFill>
                <a:cs typeface="Calibri" pitchFamily="34" charset="0"/>
              </a:rPr>
              <a:t>School-based Assessment </a:t>
            </a:r>
            <a:r>
              <a:rPr lang="en-AU" dirty="0">
                <a:solidFill>
                  <a:schemeClr val="tx1"/>
                </a:solidFill>
                <a:cs typeface="Calibri" pitchFamily="34" charset="0"/>
              </a:rPr>
              <a:t>(</a:t>
            </a:r>
            <a:r>
              <a:rPr lang="en-AU" sz="1800" b="0" dirty="0">
                <a:solidFill>
                  <a:schemeClr val="tx1"/>
                </a:solidFill>
                <a:cs typeface="Calibri" pitchFamily="34" charset="0"/>
              </a:rPr>
              <a:t>Data Analytics)</a:t>
            </a:r>
          </a:p>
          <a:p>
            <a:pPr marL="0" indent="0">
              <a:buNone/>
            </a:pPr>
            <a:endParaRPr lang="en-AU" sz="1800" b="0" dirty="0">
              <a:solidFill>
                <a:schemeClr val="tx1"/>
              </a:solidFill>
              <a:cs typeface="Calibri" pitchFamily="34" charset="0"/>
            </a:endParaRPr>
          </a:p>
          <a:p>
            <a:r>
              <a:rPr lang="en-AU" sz="1800" b="0" dirty="0">
                <a:solidFill>
                  <a:schemeClr val="tx1"/>
                </a:solidFill>
                <a:cs typeface="Calibri" pitchFamily="34" charset="0"/>
              </a:rPr>
              <a:t>Be aware of the difference between 0 and NA.</a:t>
            </a:r>
          </a:p>
          <a:p>
            <a:endParaRPr lang="en-AU" sz="1800" b="0" dirty="0">
              <a:solidFill>
                <a:schemeClr val="tx1"/>
              </a:solidFill>
              <a:cs typeface="Calibri" pitchFamily="34" charset="0"/>
            </a:endParaRPr>
          </a:p>
        </p:txBody>
      </p:sp>
    </p:spTree>
    <p:extLst>
      <p:ext uri="{BB962C8B-B14F-4D97-AF65-F5344CB8AC3E}">
        <p14:creationId xmlns:p14="http://schemas.microsoft.com/office/powerpoint/2010/main" val="25427842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Commercial instructions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buNone/>
            </a:pPr>
            <a:r>
              <a:rPr lang="en-AU" sz="1800" b="1" dirty="0">
                <a:solidFill>
                  <a:schemeClr val="tx1"/>
                </a:solidFill>
                <a:cs typeface="Calibri" panose="020F0502020204030204" pitchFamily="34" charset="0"/>
              </a:rPr>
              <a:t>Concerns</a:t>
            </a:r>
          </a:p>
          <a:p>
            <a:r>
              <a:rPr lang="en-AU" sz="1800" b="0" dirty="0">
                <a:solidFill>
                  <a:schemeClr val="tx1"/>
                </a:solidFill>
                <a:cs typeface="Calibri" panose="020F0502020204030204" pitchFamily="34" charset="0"/>
              </a:rPr>
              <a:t>Commercial instructions need to be checked</a:t>
            </a:r>
          </a:p>
          <a:p>
            <a:r>
              <a:rPr lang="en-AU" sz="1800" b="0" dirty="0">
                <a:solidFill>
                  <a:schemeClr val="tx1"/>
                </a:solidFill>
                <a:cs typeface="Calibri" panose="020F0502020204030204" pitchFamily="34" charset="0"/>
              </a:rPr>
              <a:t>Detailed instructions could constitute undue assistance</a:t>
            </a:r>
          </a:p>
          <a:p>
            <a:r>
              <a:rPr lang="en-AU" sz="1800" b="0" dirty="0">
                <a:solidFill>
                  <a:schemeClr val="tx1"/>
                </a:solidFill>
                <a:cs typeface="Calibri" panose="020F0502020204030204" pitchFamily="34" charset="0"/>
              </a:rPr>
              <a:t>Incorrect rubrics/out-of</a:t>
            </a:r>
            <a:r>
              <a:rPr lang="en-AU" dirty="0">
                <a:solidFill>
                  <a:schemeClr val="tx1"/>
                </a:solidFill>
                <a:cs typeface="Calibri" panose="020F0502020204030204" pitchFamily="34" charset="0"/>
              </a:rPr>
              <a:t>-date rubrics</a:t>
            </a:r>
            <a:r>
              <a:rPr lang="en-AU" sz="1800" b="0" dirty="0">
                <a:solidFill>
                  <a:schemeClr val="tx1"/>
                </a:solidFill>
                <a:cs typeface="Calibri" panose="020F0502020204030204" pitchFamily="34" charset="0"/>
              </a:rPr>
              <a:t> can be used or modified versions used.</a:t>
            </a:r>
          </a:p>
          <a:p>
            <a:pPr marL="0" indent="0">
              <a:buNone/>
            </a:pPr>
            <a:endParaRPr lang="en-AU" sz="1800" b="1" dirty="0">
              <a:solidFill>
                <a:schemeClr val="tx1"/>
              </a:solidFill>
              <a:cs typeface="Calibri" panose="020F0502020204030204" pitchFamily="34" charset="0"/>
            </a:endParaRPr>
          </a:p>
          <a:p>
            <a:pPr marL="0" indent="0">
              <a:buNone/>
            </a:pPr>
            <a:r>
              <a:rPr lang="en-AU" sz="1800" b="1" dirty="0">
                <a:solidFill>
                  <a:schemeClr val="tx1"/>
                </a:solidFill>
                <a:cs typeface="Calibri" panose="020F0502020204030204" pitchFamily="34" charset="0"/>
              </a:rPr>
              <a:t>Recommendations</a:t>
            </a:r>
          </a:p>
          <a:p>
            <a:r>
              <a:rPr lang="en-AU" sz="1800" dirty="0">
                <a:solidFill>
                  <a:schemeClr val="tx1"/>
                </a:solidFill>
                <a:cs typeface="Calibri" panose="020F0502020204030204" pitchFamily="34" charset="0"/>
              </a:rPr>
              <a:t>Check</a:t>
            </a:r>
            <a:r>
              <a:rPr lang="en-AU" sz="1800" b="0" dirty="0">
                <a:solidFill>
                  <a:schemeClr val="tx1"/>
                </a:solidFill>
                <a:cs typeface="Calibri" panose="020F0502020204030204" pitchFamily="34" charset="0"/>
              </a:rPr>
              <a:t> all instructions</a:t>
            </a:r>
          </a:p>
          <a:p>
            <a:r>
              <a:rPr lang="en-AU" sz="1800" dirty="0">
                <a:solidFill>
                  <a:schemeClr val="tx1"/>
                </a:solidFill>
                <a:cs typeface="Calibri" panose="020F0502020204030204" pitchFamily="34" charset="0"/>
              </a:rPr>
              <a:t>Use only </a:t>
            </a:r>
            <a:r>
              <a:rPr lang="en-AU" sz="1800" b="0" dirty="0">
                <a:solidFill>
                  <a:schemeClr val="tx1"/>
                </a:solidFill>
                <a:cs typeface="Calibri" panose="020F0502020204030204" pitchFamily="34" charset="0"/>
              </a:rPr>
              <a:t>VCAA criteria from the Administrative information for the current year.</a:t>
            </a:r>
          </a:p>
          <a:p>
            <a:pPr marL="0" indent="0">
              <a:buNone/>
            </a:pPr>
            <a:endParaRPr lang="en-US" dirty="0"/>
          </a:p>
        </p:txBody>
      </p:sp>
    </p:spTree>
    <p:extLst>
      <p:ext uri="{BB962C8B-B14F-4D97-AF65-F5344CB8AC3E}">
        <p14:creationId xmlns:p14="http://schemas.microsoft.com/office/powerpoint/2010/main" val="37812442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dirty="0"/>
              <a:t>Contact</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pPr>
              <a:spcBef>
                <a:spcPts val="0"/>
              </a:spcBef>
              <a:spcAft>
                <a:spcPts val="1125"/>
              </a:spcAft>
              <a:defRPr/>
            </a:pPr>
            <a:r>
              <a:rPr lang="en-AU" kern="0" dirty="0"/>
              <a:t>vcaa@education.vic.gov.au or + 61 3 9032 1629</a:t>
            </a:r>
            <a:endParaRPr lang="en-AU" dirty="0"/>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dirty="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32767561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chemeClr val="tx1"/>
                </a:solidFill>
                <a:effectLst/>
                <a:latin typeface="Arial"/>
                <a:ea typeface="Arial" panose="020B0604020202020204" pitchFamily="34" charset="0"/>
                <a:cs typeface="Arial"/>
              </a:rPr>
              <a:t>The </a:t>
            </a:r>
            <a:r>
              <a:rPr lang="en-AU" sz="2000" dirty="0">
                <a:solidFill>
                  <a:schemeClr val="tx1"/>
                </a:solidFill>
                <a:latin typeface="Arial"/>
                <a:ea typeface="Arial" panose="020B0604020202020204" pitchFamily="34" charset="0"/>
                <a:cs typeface="Arial"/>
              </a:rPr>
              <a:t>Victorian </a:t>
            </a:r>
            <a:r>
              <a:rPr lang="en-AU" sz="2000" dirty="0">
                <a:solidFill>
                  <a:schemeClr val="tx1"/>
                </a:solidFill>
                <a:effectLst/>
                <a:latin typeface="Arial"/>
                <a:ea typeface="Arial" panose="020B0604020202020204" pitchFamily="34" charset="0"/>
                <a:cs typeface="Arial"/>
              </a:rPr>
              <a:t>Curriculum and Assessment Authority </a:t>
            </a:r>
            <a:r>
              <a:rPr lang="en-US" sz="2000" dirty="0">
                <a:solidFill>
                  <a:schemeClr val="tx1"/>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dirty="0">
              <a:solidFill>
                <a:schemeClr val="tx1"/>
              </a:solidFill>
              <a:effectLst/>
              <a:latin typeface="Arial"/>
              <a:ea typeface="Arial" panose="020B0604020202020204" pitchFamily="34" charset="0"/>
              <a:cs typeface="Arial"/>
            </a:endParaRPr>
          </a:p>
          <a:p>
            <a:pPr marL="0" indent="0">
              <a:lnSpc>
                <a:spcPct val="120000"/>
              </a:lnSpc>
              <a:spcBef>
                <a:spcPts val="600"/>
              </a:spcBef>
              <a:buNone/>
            </a:pPr>
            <a:r>
              <a:rPr lang="en-US" sz="2000" dirty="0">
                <a:solidFill>
                  <a:schemeClr val="tx1"/>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chemeClr val="tx1"/>
                </a:solidFill>
                <a:effectLst/>
                <a:latin typeface="Arial" panose="020B0604020202020204" pitchFamily="34" charset="0"/>
                <a:ea typeface="Arial" panose="020B0604020202020204" pitchFamily="34" charset="0"/>
              </a:rPr>
              <a:t>recognise</a:t>
            </a:r>
            <a:r>
              <a:rPr lang="en-US" sz="2000" dirty="0">
                <a:solidFill>
                  <a:schemeClr val="tx1"/>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0CD-CBD5-9F18-034B-9DF37631474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3DD8637-FF04-ABB9-014F-0A85646EF50B}"/>
              </a:ext>
            </a:extLst>
          </p:cNvPr>
          <p:cNvSpPr>
            <a:spLocks noGrp="1"/>
          </p:cNvSpPr>
          <p:nvPr>
            <p:ph idx="1"/>
          </p:nvPr>
        </p:nvSpPr>
        <p:spPr>
          <a:xfrm>
            <a:off x="2252001" y="1268760"/>
            <a:ext cx="6725672" cy="2971800"/>
          </a:xfrm>
        </p:spPr>
        <p:txBody>
          <a:bodyPr/>
          <a:lstStyle/>
          <a:p>
            <a:r>
              <a:rPr lang="en-US" dirty="0">
                <a:solidFill>
                  <a:schemeClr val="tx1"/>
                </a:solidFill>
              </a:rPr>
              <a:t>Administrative information for School-based Assessment</a:t>
            </a:r>
          </a:p>
          <a:p>
            <a:r>
              <a:rPr lang="en-US" dirty="0">
                <a:solidFill>
                  <a:schemeClr val="tx1"/>
                </a:solidFill>
              </a:rPr>
              <a:t>Nature and scope of the task</a:t>
            </a:r>
          </a:p>
          <a:p>
            <a:r>
              <a:rPr lang="en-US" dirty="0">
                <a:solidFill>
                  <a:schemeClr val="tx1"/>
                </a:solidFill>
              </a:rPr>
              <a:t>Assessment criteria</a:t>
            </a:r>
          </a:p>
          <a:p>
            <a:r>
              <a:rPr lang="en-US" dirty="0">
                <a:solidFill>
                  <a:schemeClr val="tx1"/>
                </a:solidFill>
              </a:rPr>
              <a:t>Authentication</a:t>
            </a:r>
          </a:p>
          <a:p>
            <a:r>
              <a:rPr lang="en-US" dirty="0">
                <a:solidFill>
                  <a:schemeClr val="tx1"/>
                </a:solidFill>
              </a:rPr>
              <a:t>Assessment sheet</a:t>
            </a:r>
          </a:p>
          <a:p>
            <a:r>
              <a:rPr lang="en-US" dirty="0">
                <a:solidFill>
                  <a:schemeClr val="tx1"/>
                </a:solidFill>
              </a:rPr>
              <a:t>Marking</a:t>
            </a:r>
          </a:p>
          <a:p>
            <a:r>
              <a:rPr lang="en-US" dirty="0">
                <a:solidFill>
                  <a:schemeClr val="tx1"/>
                </a:solidFill>
              </a:rPr>
              <a:t>Commercial instructions</a:t>
            </a:r>
          </a:p>
        </p:txBody>
      </p:sp>
      <p:pic>
        <p:nvPicPr>
          <p:cNvPr id="4" name="Content Placeholder 4" descr="Presentation with checklist with solid fill">
            <a:extLst>
              <a:ext uri="{FF2B5EF4-FFF2-40B4-BE49-F238E27FC236}">
                <a16:creationId xmlns:a16="http://schemas.microsoft.com/office/drawing/2014/main" id="{25A327B2-4448-4E23-4E83-DA67DB7B8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20" y="1161773"/>
            <a:ext cx="1928473" cy="1928473"/>
          </a:xfrm>
          <a:prstGeom prst="rect">
            <a:avLst/>
          </a:prstGeom>
        </p:spPr>
      </p:pic>
    </p:spTree>
    <p:extLst>
      <p:ext uri="{BB962C8B-B14F-4D97-AF65-F5344CB8AC3E}">
        <p14:creationId xmlns:p14="http://schemas.microsoft.com/office/powerpoint/2010/main" val="151583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Study design from 2025</a:t>
            </a:r>
          </a:p>
        </p:txBody>
      </p:sp>
      <p:pic>
        <p:nvPicPr>
          <p:cNvPr id="6" name="Content Placeholder 5">
            <a:extLst>
              <a:ext uri="{FF2B5EF4-FFF2-40B4-BE49-F238E27FC236}">
                <a16:creationId xmlns:a16="http://schemas.microsoft.com/office/drawing/2014/main" id="{8472AAF1-1CDA-2BAE-9C18-04294256FB90}"/>
              </a:ext>
            </a:extLst>
          </p:cNvPr>
          <p:cNvPicPr>
            <a:picLocks noGrp="1" noChangeAspect="1"/>
          </p:cNvPicPr>
          <p:nvPr>
            <p:ph sz="half" idx="1"/>
          </p:nvPr>
        </p:nvPicPr>
        <p:blipFill>
          <a:blip r:embed="rId3"/>
          <a:stretch>
            <a:fillRect/>
          </a:stretch>
        </p:blipFill>
        <p:spPr>
          <a:xfrm>
            <a:off x="2294586" y="1314450"/>
            <a:ext cx="2225424" cy="3169158"/>
          </a:xfrm>
        </p:spPr>
      </p:pic>
      <p:pic>
        <p:nvPicPr>
          <p:cNvPr id="8" name="Content Placeholder 7">
            <a:extLst>
              <a:ext uri="{FF2B5EF4-FFF2-40B4-BE49-F238E27FC236}">
                <a16:creationId xmlns:a16="http://schemas.microsoft.com/office/drawing/2014/main" id="{4192DE61-E4BB-2E81-9BF4-74A3640AC74C}"/>
              </a:ext>
            </a:extLst>
          </p:cNvPr>
          <p:cNvPicPr>
            <a:picLocks noGrp="1" noChangeAspect="1"/>
          </p:cNvPicPr>
          <p:nvPr>
            <p:ph sz="half" idx="2"/>
          </p:nvPr>
        </p:nvPicPr>
        <p:blipFill>
          <a:blip r:embed="rId4"/>
          <a:stretch>
            <a:fillRect/>
          </a:stretch>
        </p:blipFill>
        <p:spPr>
          <a:xfrm>
            <a:off x="4623992" y="1113182"/>
            <a:ext cx="2379124" cy="3370426"/>
          </a:xfrm>
        </p:spPr>
      </p:pic>
      <p:sp>
        <p:nvSpPr>
          <p:cNvPr id="3" name="Rectangle 2">
            <a:extLst>
              <a:ext uri="{FF2B5EF4-FFF2-40B4-BE49-F238E27FC236}">
                <a16:creationId xmlns:a16="http://schemas.microsoft.com/office/drawing/2014/main" id="{5650C658-A8C5-FF8E-E23D-3C390620909D}"/>
              </a:ext>
            </a:extLst>
          </p:cNvPr>
          <p:cNvSpPr/>
          <p:nvPr/>
        </p:nvSpPr>
        <p:spPr bwMode="auto">
          <a:xfrm>
            <a:off x="3851920" y="1257300"/>
            <a:ext cx="720080"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2526280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Administrative information for </a:t>
            </a:r>
            <a:br>
              <a:rPr lang="en-US" dirty="0"/>
            </a:br>
            <a:r>
              <a:rPr lang="en-US" dirty="0"/>
              <a:t>School-based Assessment</a:t>
            </a:r>
          </a:p>
        </p:txBody>
      </p:sp>
      <p:pic>
        <p:nvPicPr>
          <p:cNvPr id="6" name="Content Placeholder 5">
            <a:extLst>
              <a:ext uri="{FF2B5EF4-FFF2-40B4-BE49-F238E27FC236}">
                <a16:creationId xmlns:a16="http://schemas.microsoft.com/office/drawing/2014/main" id="{7C9F5F8F-B9D4-78ED-E5F0-4D6AF56C3480}"/>
              </a:ext>
            </a:extLst>
          </p:cNvPr>
          <p:cNvPicPr>
            <a:picLocks noGrp="1" noChangeAspect="1"/>
          </p:cNvPicPr>
          <p:nvPr>
            <p:ph sz="half" idx="1"/>
          </p:nvPr>
        </p:nvPicPr>
        <p:blipFill rotWithShape="1">
          <a:blip r:embed="rId3"/>
          <a:srcRect b="22086"/>
          <a:stretch/>
        </p:blipFill>
        <p:spPr>
          <a:xfrm>
            <a:off x="3171675" y="1501418"/>
            <a:ext cx="2800650" cy="3070582"/>
          </a:xfrm>
        </p:spPr>
      </p:pic>
    </p:spTree>
    <p:extLst>
      <p:ext uri="{BB962C8B-B14F-4D97-AF65-F5344CB8AC3E}">
        <p14:creationId xmlns:p14="http://schemas.microsoft.com/office/powerpoint/2010/main" val="16121919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Support material</a:t>
            </a:r>
          </a:p>
        </p:txBody>
      </p:sp>
      <p:pic>
        <p:nvPicPr>
          <p:cNvPr id="6" name="Content Placeholder 5">
            <a:extLst>
              <a:ext uri="{FF2B5EF4-FFF2-40B4-BE49-F238E27FC236}">
                <a16:creationId xmlns:a16="http://schemas.microsoft.com/office/drawing/2014/main" id="{76B77868-DBCB-2FE6-4672-326942122549}"/>
              </a:ext>
            </a:extLst>
          </p:cNvPr>
          <p:cNvPicPr>
            <a:picLocks noGrp="1" noChangeAspect="1"/>
          </p:cNvPicPr>
          <p:nvPr>
            <p:ph sz="half" idx="1"/>
          </p:nvPr>
        </p:nvPicPr>
        <p:blipFill>
          <a:blip r:embed="rId3"/>
          <a:stretch>
            <a:fillRect/>
          </a:stretch>
        </p:blipFill>
        <p:spPr>
          <a:xfrm>
            <a:off x="1645012" y="1314450"/>
            <a:ext cx="6064370" cy="2977134"/>
          </a:xfrm>
        </p:spPr>
      </p:pic>
    </p:spTree>
    <p:extLst>
      <p:ext uri="{BB962C8B-B14F-4D97-AF65-F5344CB8AC3E}">
        <p14:creationId xmlns:p14="http://schemas.microsoft.com/office/powerpoint/2010/main" val="30591307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Other important resources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spcBef>
                <a:spcPts val="600"/>
              </a:spcBef>
              <a:spcAft>
                <a:spcPts val="600"/>
              </a:spcAft>
              <a:buNone/>
            </a:pPr>
            <a:r>
              <a:rPr lang="en-US" sz="1800" b="1" dirty="0">
                <a:solidFill>
                  <a:schemeClr val="tx1"/>
                </a:solidFill>
                <a:latin typeface="+mn-lt"/>
                <a:ea typeface="Arial" panose="020B0604020202020204" pitchFamily="34" charset="0"/>
              </a:rPr>
              <a:t>Assessment Schedule</a:t>
            </a:r>
          </a:p>
          <a:p>
            <a:pPr marL="0" indent="0">
              <a:spcBef>
                <a:spcPts val="600"/>
              </a:spcBef>
              <a:spcAft>
                <a:spcPts val="600"/>
              </a:spcAft>
              <a:buNone/>
            </a:pPr>
            <a:r>
              <a:rPr lang="en-US" sz="1800" dirty="0">
                <a:solidFill>
                  <a:schemeClr val="tx1"/>
                </a:solidFill>
                <a:latin typeface="+mn-lt"/>
                <a:ea typeface="Arial" panose="020B0604020202020204" pitchFamily="34" charset="0"/>
              </a:rPr>
              <a:t>To be used in conjunction with </a:t>
            </a:r>
            <a:r>
              <a:rPr lang="en-US" sz="1800" b="1" dirty="0">
                <a:solidFill>
                  <a:schemeClr val="tx1"/>
                </a:solidFill>
                <a:latin typeface="+mn-lt"/>
                <a:ea typeface="Arial" panose="020B0604020202020204" pitchFamily="34" charset="0"/>
              </a:rPr>
              <a:t>Important Administrative Dates</a:t>
            </a:r>
            <a:r>
              <a:rPr lang="en-US" sz="1800" dirty="0">
                <a:solidFill>
                  <a:schemeClr val="tx1"/>
                </a:solidFill>
                <a:latin typeface="+mn-lt"/>
                <a:ea typeface="Arial" panose="020B0604020202020204" pitchFamily="34" charset="0"/>
              </a:rPr>
              <a:t>.</a:t>
            </a:r>
          </a:p>
          <a:p>
            <a:pPr>
              <a:spcBef>
                <a:spcPts val="600"/>
              </a:spcBef>
              <a:spcAft>
                <a:spcPts val="600"/>
              </a:spcAft>
            </a:pPr>
            <a:endParaRPr lang="en-US" sz="1800" dirty="0">
              <a:solidFill>
                <a:schemeClr val="tx1"/>
              </a:solidFill>
              <a:latin typeface="+mn-lt"/>
              <a:ea typeface="Arial" panose="020B0604020202020204" pitchFamily="34" charset="0"/>
            </a:endParaRPr>
          </a:p>
          <a:p>
            <a:pPr marL="0" indent="0">
              <a:spcBef>
                <a:spcPts val="600"/>
              </a:spcBef>
              <a:spcAft>
                <a:spcPts val="600"/>
              </a:spcAft>
              <a:buNone/>
            </a:pPr>
            <a:r>
              <a:rPr lang="en-US" sz="1800" b="1" dirty="0">
                <a:solidFill>
                  <a:schemeClr val="tx1"/>
                </a:solidFill>
                <a:latin typeface="+mn-lt"/>
              </a:rPr>
              <a:t>VCE Administrative Handbook</a:t>
            </a:r>
          </a:p>
          <a:p>
            <a:pPr marL="0" indent="0">
              <a:spcBef>
                <a:spcPts val="600"/>
              </a:spcBef>
              <a:spcAft>
                <a:spcPts val="600"/>
              </a:spcAft>
              <a:buNone/>
            </a:pPr>
            <a:r>
              <a:rPr lang="en-US" sz="1800" dirty="0">
                <a:solidFill>
                  <a:schemeClr val="tx1"/>
                </a:solidFill>
                <a:latin typeface="+mn-lt"/>
              </a:rPr>
              <a:t>A comprehensive guide for principals, teachers and administrators.</a:t>
            </a:r>
            <a:endParaRPr lang="en-AU" sz="18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24337347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School-assessed Task</a:t>
            </a:r>
          </a:p>
        </p:txBody>
      </p:sp>
      <p:pic>
        <p:nvPicPr>
          <p:cNvPr id="11" name="Content Placeholder 10">
            <a:extLst>
              <a:ext uri="{FF2B5EF4-FFF2-40B4-BE49-F238E27FC236}">
                <a16:creationId xmlns:a16="http://schemas.microsoft.com/office/drawing/2014/main" id="{429032CE-D2C1-2908-C276-659B8A46C282}"/>
              </a:ext>
            </a:extLst>
          </p:cNvPr>
          <p:cNvPicPr>
            <a:picLocks noGrp="1" noChangeAspect="1"/>
          </p:cNvPicPr>
          <p:nvPr>
            <p:ph idx="1"/>
          </p:nvPr>
        </p:nvPicPr>
        <p:blipFill>
          <a:blip r:embed="rId3"/>
          <a:stretch>
            <a:fillRect/>
          </a:stretch>
        </p:blipFill>
        <p:spPr>
          <a:xfrm>
            <a:off x="2619284" y="1208900"/>
            <a:ext cx="3696172" cy="3282501"/>
          </a:xfrm>
        </p:spPr>
      </p:pic>
      <p:sp>
        <p:nvSpPr>
          <p:cNvPr id="3" name="TextBox 2">
            <a:extLst>
              <a:ext uri="{FF2B5EF4-FFF2-40B4-BE49-F238E27FC236}">
                <a16:creationId xmlns:a16="http://schemas.microsoft.com/office/drawing/2014/main" id="{821F7132-BB14-8219-174B-4924BCDA6A46}"/>
              </a:ext>
            </a:extLst>
          </p:cNvPr>
          <p:cNvSpPr txBox="1"/>
          <p:nvPr/>
        </p:nvSpPr>
        <p:spPr>
          <a:xfrm>
            <a:off x="7173038" y="4180701"/>
            <a:ext cx="1577930" cy="276999"/>
          </a:xfrm>
          <a:prstGeom prst="rect">
            <a:avLst/>
          </a:prstGeom>
          <a:noFill/>
        </p:spPr>
        <p:txBody>
          <a:bodyPr wrap="square">
            <a:spAutoFit/>
          </a:bodyPr>
          <a:lstStyle/>
          <a:p>
            <a:r>
              <a:rPr lang="en-AU" sz="1200" dirty="0">
                <a:latin typeface="+mn-lt"/>
              </a:rPr>
              <a:t>(Study design, p.51)</a:t>
            </a:r>
          </a:p>
        </p:txBody>
      </p:sp>
    </p:spTree>
    <p:extLst>
      <p:ext uri="{BB962C8B-B14F-4D97-AF65-F5344CB8AC3E}">
        <p14:creationId xmlns:p14="http://schemas.microsoft.com/office/powerpoint/2010/main" val="42260341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Nature of the task – Unit 3 Outcome 2</a:t>
            </a:r>
          </a:p>
        </p:txBody>
      </p:sp>
      <p:pic>
        <p:nvPicPr>
          <p:cNvPr id="5" name="Picture 4">
            <a:extLst>
              <a:ext uri="{FF2B5EF4-FFF2-40B4-BE49-F238E27FC236}">
                <a16:creationId xmlns:a16="http://schemas.microsoft.com/office/drawing/2014/main" id="{579CBA50-10B0-3116-18C8-27CBA3388843}"/>
              </a:ext>
            </a:extLst>
          </p:cNvPr>
          <p:cNvPicPr>
            <a:picLocks noChangeAspect="1"/>
          </p:cNvPicPr>
          <p:nvPr/>
        </p:nvPicPr>
        <p:blipFill>
          <a:blip r:embed="rId3"/>
          <a:stretch>
            <a:fillRect/>
          </a:stretch>
        </p:blipFill>
        <p:spPr>
          <a:xfrm>
            <a:off x="1855977" y="1268760"/>
            <a:ext cx="5635989" cy="3129734"/>
          </a:xfrm>
          <a:prstGeom prst="rect">
            <a:avLst/>
          </a:prstGeom>
        </p:spPr>
      </p:pic>
      <p:sp>
        <p:nvSpPr>
          <p:cNvPr id="4" name="TextBox 3">
            <a:extLst>
              <a:ext uri="{FF2B5EF4-FFF2-40B4-BE49-F238E27FC236}">
                <a16:creationId xmlns:a16="http://schemas.microsoft.com/office/drawing/2014/main" id="{D9C93614-9F7E-C3F8-B0A7-CE18ED562A9F}"/>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p.2)</a:t>
            </a:r>
          </a:p>
        </p:txBody>
      </p:sp>
    </p:spTree>
    <p:extLst>
      <p:ext uri="{BB962C8B-B14F-4D97-AF65-F5344CB8AC3E}">
        <p14:creationId xmlns:p14="http://schemas.microsoft.com/office/powerpoint/2010/main" val="608978894"/>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CheckbyDTP xmlns="022f9bf4-678a-46c3-868b-9318a1926bcf">true</CheckbyDTP>
    <CheckedbyDirector_x002f_ExecutiveDirector xmlns="022f9bf4-678a-46c3-868b-9318a1926bcf">false</CheckedbyDirector_x002f_ExecutiveDirector>
    <Addedtostocktake xmlns="022f9bf4-678a-46c3-868b-9318a1926bcf">true</Addedtostocktak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85FAB-D59D-4751-82BC-6FA63AED1921}">
  <ds:schemaRefs>
    <ds:schemaRef ds:uri="http://schemas.microsoft.com/office/2006/documentManagement/types"/>
    <ds:schemaRef ds:uri="http://www.w3.org/XML/1998/namespace"/>
    <ds:schemaRef ds:uri="f77e68f7-c052-4667-a1a6-124cfe860c79"/>
    <ds:schemaRef ds:uri="http://purl.org/dc/dcmitype/"/>
    <ds:schemaRef ds:uri="http://purl.org/dc/elements/1.1/"/>
    <ds:schemaRef ds:uri="91390586-87fb-46cf-92ab-e8c7138719eb"/>
    <ds:schemaRef ds:uri="http://schemas.microsoft.com/office/infopath/2007/PartnerControls"/>
    <ds:schemaRef ds:uri="http://schemas.openxmlformats.org/package/2006/metadata/core-properties"/>
    <ds:schemaRef ds:uri="http://schemas.microsoft.com/office/2006/metadata/properties"/>
    <ds:schemaRef ds:uri="http://purl.org/dc/terms/"/>
    <ds:schemaRef ds:uri="437c3ed8-dfc9-4261-a6c7-26b463653d9e"/>
    <ds:schemaRef ds:uri="022f9bf4-678a-46c3-868b-9318a1926bcf"/>
  </ds:schemaRefs>
</ds:datastoreItem>
</file>

<file path=customXml/itemProps2.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3.xml><?xml version="1.0" encoding="utf-8"?>
<ds:datastoreItem xmlns:ds="http://schemas.openxmlformats.org/officeDocument/2006/customXml" ds:itemID="{00F7495D-987E-48C9-AE52-681028A66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191</TotalTime>
  <Words>2035</Words>
  <Application>Microsoft Office PowerPoint</Application>
  <PresentationFormat>On-screen Show (16:9)</PresentationFormat>
  <Paragraphs>247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Times New Roman</vt:lpstr>
      <vt:lpstr>Verdana</vt:lpstr>
      <vt:lpstr>VCAA Powerpoint Template</vt:lpstr>
      <vt:lpstr>VCE Data Analytics School-assessed Task</vt:lpstr>
      <vt:lpstr>Acknowledgement</vt:lpstr>
      <vt:lpstr>Agenda</vt:lpstr>
      <vt:lpstr>Study design from 2025</vt:lpstr>
      <vt:lpstr>Administrative information for  School-based Assessment</vt:lpstr>
      <vt:lpstr>Support material</vt:lpstr>
      <vt:lpstr>Other important resources</vt:lpstr>
      <vt:lpstr>School-assessed Task</vt:lpstr>
      <vt:lpstr>Nature of the task – Unit 3 Outcome 2</vt:lpstr>
      <vt:lpstr>Nature of the task – Unit 4 Outcome 1</vt:lpstr>
      <vt:lpstr>Scope of the task – Unit 3 Outcome 2</vt:lpstr>
      <vt:lpstr>Scope of the task – Unit 4 Outcome 1</vt:lpstr>
      <vt:lpstr>Assessment criteria</vt:lpstr>
      <vt:lpstr>Authentication</vt:lpstr>
      <vt:lpstr>Authentication record form</vt:lpstr>
      <vt:lpstr>Assessment sheet</vt:lpstr>
      <vt:lpstr>Marking</vt:lpstr>
      <vt:lpstr>Commercial instructions</vt:lpstr>
      <vt:lpstr>Contact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Data Analytics School-assessed Task</dc:title>
  <dc:subject/>
  <dc:creator>Therese David</dc:creator>
  <cp:keywords/>
  <dc:description/>
  <cp:lastModifiedBy>Vanessa Flores</cp:lastModifiedBy>
  <cp:revision>49</cp:revision>
  <cp:lastPrinted>2026-01-06T03:23:49Z</cp:lastPrinted>
  <dcterms:created xsi:type="dcterms:W3CDTF">2024-06-04T06:11:57Z</dcterms:created>
  <dcterms:modified xsi:type="dcterms:W3CDTF">2026-02-26T00:31:25Z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