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57" r:id="rId5"/>
    <p:sldId id="258" r:id="rId6"/>
    <p:sldId id="260" r:id="rId7"/>
    <p:sldId id="7501" r:id="rId8"/>
    <p:sldId id="7504" r:id="rId9"/>
    <p:sldId id="7505" r:id="rId10"/>
    <p:sldId id="7509" r:id="rId11"/>
    <p:sldId id="7506" r:id="rId12"/>
    <p:sldId id="7524" r:id="rId13"/>
    <p:sldId id="7510" r:id="rId14"/>
    <p:sldId id="7511" r:id="rId15"/>
    <p:sldId id="7513" r:id="rId16"/>
    <p:sldId id="7514" r:id="rId17"/>
    <p:sldId id="7517" r:id="rId18"/>
    <p:sldId id="7518" r:id="rId19"/>
    <p:sldId id="7520" r:id="rId20"/>
    <p:sldId id="7521" r:id="rId21"/>
    <p:sldId id="7522" r:id="rId22"/>
    <p:sldId id="7523" r:id="rId23"/>
    <p:sldId id="7525" r:id="rId24"/>
    <p:sldId id="7502" r:id="rId25"/>
    <p:sldId id="259" r:id="rId26"/>
  </p:sldIdLst>
  <p:sldSz cx="9144000" cy="5143500" type="screen16x9"/>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AA4F53-C761-E1C4-9B7E-B65224268C17}" name="Rachael Whittle" initials="RW" userId="S::rachael.whittle@education.vic.gov.au::9ca8bbb5-3ee3-4b8b-a672-5ec0a7837d53" providerId="AD"/>
  <p188:author id="{7710C6B5-8529-90DA-95A0-96439E87447D}" name="Chris Allan" initials="" userId="S::Chris.Allan@education.vic.gov.au::b870f515-115a-4736-8f9e-97ec1225aba8" providerId="AD"/>
  <p188:author id="{256534E0-F9CE-B828-F95F-5251F5507FC6}" name="Therese David" initials="TD" userId="S::Therese.David@education.vic.gov.au::5945e7b6-6aea-4e35-9a74-54442241f603" providerId="AD"/>
  <p188:author id="{4D3147ED-CDBD-C254-4015-72444A741F29}" name="Philip Feain" initials="PF" userId="S::philip.feain@education.vic.gov.au::a071886f-3c15-4c58-b435-ba3b87b1c1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D58"/>
    <a:srgbClr val="0099E3"/>
    <a:srgbClr val="0099CC"/>
    <a:srgbClr val="306278"/>
    <a:srgbClr val="468EAE"/>
    <a:srgbClr val="646566"/>
    <a:srgbClr val="C0C0C0"/>
    <a:srgbClr val="75AEC7"/>
    <a:srgbClr val="777879"/>
    <a:srgbClr val="30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566EF2-79A9-9AD7-8653-7035F050D08E}" v="2" dt="2026-01-18T22:40:03.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00" y="5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Feain" userId="S::philip.feain@education.vic.gov.au::a071886f-3c15-4c58-b435-ba3b87b1c1ba" providerId="AD" clId="Web-{F8566EF2-79A9-9AD7-8653-7035F050D08E}"/>
    <pc:docChg chg="mod">
      <pc:chgData name="Philip Feain" userId="S::philip.feain@education.vic.gov.au::a071886f-3c15-4c58-b435-ba3b87b1c1ba" providerId="AD" clId="Web-{F8566EF2-79A9-9AD7-8653-7035F050D08E}" dt="2026-01-18T22:40:03.942" v="0"/>
      <pc:docMkLst>
        <pc:docMk/>
      </pc:docMkLst>
    </pc:docChg>
  </pc:docChgLst>
  <pc:docChgLst>
    <pc:chgData name="Rachael Whittle" userId="S::rachael.whittle@education.vic.gov.au::9ca8bbb5-3ee3-4b8b-a672-5ec0a7837d53" providerId="AD" clId="Web-{5DFC7969-D54A-9BA7-9C8C-90E12B51D80B}"/>
    <pc:docChg chg="mod">
      <pc:chgData name="Rachael Whittle" userId="S::rachael.whittle@education.vic.gov.au::9ca8bbb5-3ee3-4b8b-a672-5ec0a7837d53" providerId="AD" clId="Web-{5DFC7969-D54A-9BA7-9C8C-90E12B51D80B}" dt="2026-01-16T06:06:04.259" v="1"/>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Hello and welcome to this VCE Data Analytics on-demand video for the School-assessed Task.</a:t>
            </a:r>
          </a:p>
          <a:p>
            <a:endParaRPr lang="en-AU"/>
          </a:p>
          <a:p>
            <a:r>
              <a:rPr lang="en-AU"/>
              <a:t>The purpose of this video is to support teachers with understanding Criteria 1 to 5 of the SAT for Data Analytics.</a:t>
            </a:r>
          </a:p>
          <a:p>
            <a:endParaRPr lang="en-AU"/>
          </a:p>
          <a:p>
            <a:r>
              <a:rPr lang="en-AU"/>
              <a:t>My name is Phil Feain and I am the Curriculum Manager for Digital Technologies with the VCAA.</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632313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a:latin typeface="Verdana" panose="020B0604030504040204" pitchFamily="34" charset="0"/>
                <a:ea typeface="Verdana" panose="020B0604030504040204" pitchFamily="34" charset="0"/>
              </a:rPr>
              <a:t>Looking now at the rubric for Criterion 2.</a:t>
            </a:r>
          </a:p>
          <a:p>
            <a:endParaRPr lang="en-AU" sz="1100" b="0">
              <a:latin typeface="Verdana" panose="020B0604030504040204" pitchFamily="34" charset="0"/>
              <a:ea typeface="Verdana" panose="020B0604030504040204" pitchFamily="34" charset="0"/>
            </a:endParaRPr>
          </a:p>
          <a:p>
            <a:r>
              <a:rPr lang="en-AU" sz="1100" b="0">
                <a:latin typeface="Verdana" panose="020B0604030504040204" pitchFamily="34" charset="0"/>
                <a:ea typeface="Verdana" panose="020B0604030504040204" pitchFamily="34" charset="0"/>
              </a:rPr>
              <a:t>Criterion 2 involves:</a:t>
            </a:r>
          </a:p>
          <a:p>
            <a:endParaRPr lang="en-AU" sz="1100" b="0">
              <a:latin typeface="Verdana" panose="020B0604030504040204" pitchFamily="34" charset="0"/>
              <a:ea typeface="Verdana" panose="020B0604030504040204" pitchFamily="34"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Skills in documenting the analysis.</a:t>
            </a:r>
          </a:p>
          <a:p>
            <a:endPar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three indicators:</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Documents the data used to inform the analysis of the research question.</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Documents the functional and non-functional requirements, constraints and scope.</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and Documents the process of critical and creative thinking through critical analysis, the use of questions and follow-up questions to clarify the development of the solution requirements, constraints and scope.</a:t>
            </a:r>
          </a:p>
          <a:p>
            <a:pPr marL="171450" indent="-171450">
              <a:buFont typeface="Arial" panose="020B0604020202020204" pitchFamily="34" charset="0"/>
              <a:buChar char="•"/>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indent="0">
              <a:buFont typeface="Arial" panose="020B0604020202020204" pitchFamily="34" charset="0"/>
              <a:buNone/>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198910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Criterion 3 assesses students’ skills in searching, collecting, manipulating, referencing and managing data. </a:t>
            </a:r>
          </a:p>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Students:</a:t>
            </a:r>
          </a:p>
          <a:p>
            <a:pPr marL="534988" indent="-261938">
              <a:spcBef>
                <a:spcPts val="6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will acquire data sets from primary and secondary sources using appropriate data acquisition methods</a:t>
            </a:r>
            <a:endParaRPr lang="en-GB" sz="1100">
              <a:solidFill>
                <a:srgbClr val="000000"/>
              </a:solidFill>
              <a:latin typeface="Arial" panose="020B0604020202020204" pitchFamily="34" charset="0"/>
              <a:ea typeface="Arial" panose="020B0604020202020204" pitchFamily="34" charset="0"/>
            </a:endParaRPr>
          </a:p>
          <a:p>
            <a:pPr marL="534988" indent="-261938">
              <a:spcBef>
                <a:spcPts val="6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prepare the quantitative and qualitative data for manipulation using data types and data structures and reference the primary and secondary data sources using the APA referencing system</a:t>
            </a:r>
            <a:endParaRPr lang="en-GB" sz="1100">
              <a:solidFill>
                <a:srgbClr val="000000"/>
              </a:solidFill>
              <a:latin typeface="Arial" panose="020B0604020202020204" pitchFamily="34" charset="0"/>
              <a:ea typeface="Arial" panose="020B0604020202020204" pitchFamily="34" charset="0"/>
            </a:endParaRPr>
          </a:p>
          <a:p>
            <a:pPr marL="534988" indent="-261938">
              <a:spcBef>
                <a:spcPts val="6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and then document a plan for managing their data and files.</a:t>
            </a:r>
            <a:endParaRPr lang="en-AU" sz="1100">
              <a:solidFill>
                <a:srgbClr val="000000"/>
              </a:solidFill>
              <a:effectLst/>
              <a:latin typeface="Arial" panose="020B0604020202020204" pitchFamily="34" charset="0"/>
              <a:ea typeface="Arial" panose="020B0604020202020204" pitchFamily="34" charset="0"/>
            </a:endParaRPr>
          </a:p>
          <a:p>
            <a:pPr marL="171450" indent="-171450">
              <a:spcBef>
                <a:spcPts val="600"/>
              </a:spcBef>
              <a:spcAft>
                <a:spcPts val="0"/>
              </a:spcAft>
              <a:buFont typeface="Arial" panose="020B0604020202020204" pitchFamily="34" charset="0"/>
              <a:buChar char="•"/>
            </a:pPr>
            <a:r>
              <a:rPr lang="en-GB" sz="1100">
                <a:effectLst/>
                <a:latin typeface="Arial" panose="020B0604020202020204" pitchFamily="34" charset="0"/>
                <a:ea typeface="Arial" panose="020B0604020202020204" pitchFamily="34" charset="0"/>
                <a:cs typeface="Times New Roman" panose="02020603050405020304" pitchFamily="18" charset="0"/>
              </a:rPr>
              <a:t>The evidence from this task is observed through Observation 3 and assessed through Criterion 3.</a:t>
            </a:r>
            <a:endParaRPr lang="en-US" sz="1100"/>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2377177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a:latin typeface="Verdana" panose="020B0604030504040204" pitchFamily="34" charset="0"/>
                <a:ea typeface="Verdana" panose="020B0604030504040204" pitchFamily="34" charset="0"/>
              </a:rPr>
              <a:t>Looking now at the rubric for Criterion 3.</a:t>
            </a:r>
          </a:p>
          <a:p>
            <a:endParaRPr lang="en-AU" sz="1100" b="0">
              <a:latin typeface="Verdana" panose="020B0604030504040204" pitchFamily="34" charset="0"/>
              <a:ea typeface="Verdana" panose="020B0604030504040204" pitchFamily="34" charset="0"/>
            </a:endParaRPr>
          </a:p>
          <a:p>
            <a:r>
              <a:rPr lang="en-AU" sz="1100" b="0">
                <a:latin typeface="Verdana" panose="020B0604030504040204" pitchFamily="34" charset="0"/>
                <a:ea typeface="Verdana" panose="020B0604030504040204" pitchFamily="34" charset="0"/>
              </a:rPr>
              <a:t>Criterion 3 involves:</a:t>
            </a:r>
          </a:p>
          <a:p>
            <a:endParaRPr lang="en-AU" sz="1100" b="0">
              <a:latin typeface="Verdana" panose="020B0604030504040204" pitchFamily="34" charset="0"/>
              <a:ea typeface="Verdana" panose="020B0604030504040204" pitchFamily="34"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Skills in searching, collecting, manipulating, referencing and managing data.</a:t>
            </a:r>
          </a:p>
          <a:p>
            <a:endPar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four indicators:</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Searches for and collects data sets from primary and secondary data sources.</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Prepares all data for manipulation.</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References primary and secondary data using the APA referencing system.</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and Documents procedures for managing data and files.</a:t>
            </a:r>
          </a:p>
          <a:p>
            <a:pPr marL="171450" indent="-171450">
              <a:buFont typeface="Arial" panose="020B0604020202020204" pitchFamily="34" charset="0"/>
              <a:buChar char="•"/>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indent="0">
              <a:buFont typeface="Arial" panose="020B0604020202020204" pitchFamily="34" charset="0"/>
              <a:buNone/>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254332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buFont typeface="Arial" panose="020B0604020202020204" pitchFamily="34" charset="0"/>
              <a:buChar char="•"/>
            </a:pPr>
            <a:r>
              <a:rPr lang="en-GB" sz="1100">
                <a:effectLst/>
                <a:latin typeface="Arial" panose="020B0604020202020204" pitchFamily="34" charset="0"/>
                <a:ea typeface="Arial" panose="020B0604020202020204" pitchFamily="34" charset="0"/>
                <a:cs typeface="Times New Roman" panose="02020603050405020304" pitchFamily="18" charset="0"/>
              </a:rPr>
              <a:t>Criterion 4 assesses students’ skills in generating design ideas and developing evaluation criteria. </a:t>
            </a:r>
          </a:p>
          <a:p>
            <a:pPr marL="171450" indent="-171450">
              <a:spcBef>
                <a:spcPts val="600"/>
              </a:spcBef>
              <a:buFont typeface="Arial" panose="020B0604020202020204" pitchFamily="34" charset="0"/>
              <a:buChar char="•"/>
            </a:pPr>
            <a:r>
              <a:rPr lang="en-GB" sz="1100">
                <a:effectLst/>
                <a:latin typeface="Arial" panose="020B0604020202020204" pitchFamily="34" charset="0"/>
                <a:ea typeface="Arial" panose="020B0604020202020204" pitchFamily="34" charset="0"/>
                <a:cs typeface="Times New Roman" panose="02020603050405020304" pitchFamily="18" charset="0"/>
              </a:rPr>
              <a:t>Students will generate design ideas for the database, spreadsheet and infographics and/or dynamic data visualisations solutions. </a:t>
            </a:r>
          </a:p>
          <a:p>
            <a:pPr marL="171450" indent="-171450">
              <a:spcBef>
                <a:spcPts val="600"/>
              </a:spcBef>
              <a:buFont typeface="Arial" panose="020B0604020202020204" pitchFamily="34" charset="0"/>
              <a:buChar char="•"/>
            </a:pPr>
            <a:r>
              <a:rPr lang="en-GB" sz="1100">
                <a:effectLst/>
                <a:latin typeface="Arial" panose="020B0604020202020204" pitchFamily="34" charset="0"/>
                <a:ea typeface="Arial" panose="020B0604020202020204" pitchFamily="34" charset="0"/>
                <a:cs typeface="Times New Roman" panose="02020603050405020304" pitchFamily="18" charset="0"/>
              </a:rPr>
              <a:t>and Design ideas are to be annotated to explain the appearance and functionality of the software solutions.</a:t>
            </a:r>
          </a:p>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They will also develop evaluation criteria for their design ideas and the infographics and/or dynamic data visualisations solutions. </a:t>
            </a:r>
          </a:p>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Evaluation criteria will reference the functional and non-functional requirements for the design ideas and be used to measure the efficiency and effectiveness of the infographics and/or dynamic data visualisations solutions in Criterion 10.</a:t>
            </a:r>
          </a:p>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and Students will then need to justify which of the design ideas should be further developed into detailed designs.</a:t>
            </a:r>
            <a:endParaRPr lang="en-AU">
              <a:solidFill>
                <a:srgbClr val="000000"/>
              </a:solidFill>
              <a:latin typeface="Arial" panose="020B0604020202020204" pitchFamily="34" charset="0"/>
              <a:ea typeface="Arial" panose="020B0604020202020204" pitchFamily="34" charset="0"/>
            </a:endParaRPr>
          </a:p>
          <a:p>
            <a:pPr marL="171450" indent="-171450">
              <a:spcBef>
                <a:spcPts val="600"/>
              </a:spcBef>
              <a:spcAft>
                <a:spcPts val="0"/>
              </a:spcAft>
              <a:buFont typeface="Arial" panose="020B0604020202020204" pitchFamily="34" charset="0"/>
              <a:buChar char="•"/>
            </a:pPr>
            <a:r>
              <a:rPr lang="en-GB" sz="1100">
                <a:effectLst/>
                <a:latin typeface="Arial" panose="020B0604020202020204" pitchFamily="34" charset="0"/>
                <a:ea typeface="Arial" panose="020B0604020202020204" pitchFamily="34" charset="0"/>
                <a:cs typeface="Times New Roman" panose="02020603050405020304" pitchFamily="18" charset="0"/>
              </a:rPr>
              <a:t>The evidence from this task is observed through Observation 4 and assessed through Criterion 4.</a:t>
            </a:r>
            <a:endParaRPr lang="en-US"/>
          </a:p>
          <a:p>
            <a:pPr marL="0" indent="0">
              <a:spcBef>
                <a:spcPts val="600"/>
              </a:spcBef>
              <a:buFont typeface="Arial" panose="020B0604020202020204" pitchFamily="34" charset="0"/>
              <a:buNone/>
            </a:pPr>
            <a:endParaRPr lang="en-US"/>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325318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a:latin typeface="Verdana" panose="020B0604030504040204" pitchFamily="34" charset="0"/>
                <a:ea typeface="Verdana" panose="020B0604030504040204" pitchFamily="34" charset="0"/>
              </a:rPr>
              <a:t>Looking now at the rubric for Criterion 4.</a:t>
            </a:r>
          </a:p>
          <a:p>
            <a:endParaRPr lang="en-AU" sz="1100" b="0">
              <a:latin typeface="Verdana" panose="020B0604030504040204" pitchFamily="34" charset="0"/>
              <a:ea typeface="Verdana" panose="020B0604030504040204" pitchFamily="34" charset="0"/>
            </a:endParaRPr>
          </a:p>
          <a:p>
            <a:r>
              <a:rPr lang="en-AU" sz="1100" b="0">
                <a:latin typeface="Verdana" panose="020B0604030504040204" pitchFamily="34" charset="0"/>
                <a:ea typeface="Verdana" panose="020B0604030504040204" pitchFamily="34" charset="0"/>
              </a:rPr>
              <a:t>Criterion 4 involves:</a:t>
            </a:r>
          </a:p>
          <a:p>
            <a:endParaRPr lang="en-AU" sz="1100" b="0">
              <a:latin typeface="Verdana" panose="020B0604030504040204" pitchFamily="34" charset="0"/>
              <a:ea typeface="Verdana" panose="020B0604030504040204" pitchFamily="34"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Skills in generating design ideas and developing evaluation criteria.</a:t>
            </a:r>
          </a:p>
          <a:p>
            <a:endPar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two indicators:</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Generates design ideas for database, spreadsheet, and infographics and/or dynamic data </a:t>
            </a:r>
            <a:r>
              <a:rPr lang="en-US" sz="1100" b="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visualisations</a:t>
            </a: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solutions.</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and Develops evaluation criteria with reference to design ideas and the efficiency and effectiveness of infographics and/or dynamic data </a:t>
            </a:r>
            <a:r>
              <a:rPr lang="en-US" sz="1100" b="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visualisations</a:t>
            </a: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solutions.</a:t>
            </a:r>
          </a:p>
          <a:p>
            <a:pPr marL="171450" indent="-171450">
              <a:buFont typeface="Arial" panose="020B0604020202020204" pitchFamily="34" charset="0"/>
              <a:buChar char="•"/>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indent="0">
              <a:buFont typeface="Arial" panose="020B0604020202020204" pitchFamily="34" charset="0"/>
              <a:buNone/>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1785597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sz="1100">
                <a:solidFill>
                  <a:srgbClr val="000000"/>
                </a:solidFill>
                <a:effectLst/>
                <a:ea typeface="Arial" panose="020B0604020202020204" pitchFamily="34" charset="0"/>
              </a:rPr>
              <a:t>Criterion 5 assesses students’ skills in producing detailed designs. </a:t>
            </a:r>
          </a:p>
          <a:p>
            <a:pPr marL="171450" indent="-171450">
              <a:spcBef>
                <a:spcPts val="600"/>
              </a:spcBef>
              <a:spcAft>
                <a:spcPts val="0"/>
              </a:spcAft>
              <a:buFont typeface="Arial" panose="020B0604020202020204" pitchFamily="34" charset="0"/>
              <a:buChar char="•"/>
            </a:pPr>
            <a:r>
              <a:rPr lang="en-GB" sz="1100">
                <a:solidFill>
                  <a:srgbClr val="000000"/>
                </a:solidFill>
                <a:effectLst/>
                <a:ea typeface="Arial" panose="020B0604020202020204" pitchFamily="34" charset="0"/>
              </a:rPr>
              <a:t>Students will:</a:t>
            </a:r>
          </a:p>
          <a:p>
            <a:pPr marL="534988" indent="-261938">
              <a:spcBef>
                <a:spcPts val="600"/>
              </a:spcBef>
              <a:spcAft>
                <a:spcPts val="0"/>
              </a:spcAft>
              <a:buFont typeface="Symbol" panose="05050102010706020507" pitchFamily="18" charset="2"/>
              <a:buChar char="-"/>
            </a:pPr>
            <a:r>
              <a:rPr lang="en-GB" sz="1100">
                <a:solidFill>
                  <a:srgbClr val="000000"/>
                </a:solidFill>
                <a:effectLst/>
                <a:ea typeface="Arial" panose="020B0604020202020204" pitchFamily="34" charset="0"/>
              </a:rPr>
              <a:t>produce their detailed designs for the database, spreadsheet and infographics and/or dynamic data visualisations solutions</a:t>
            </a:r>
            <a:endParaRPr lang="en-GB" sz="1100">
              <a:solidFill>
                <a:srgbClr val="000000"/>
              </a:solidFill>
              <a:ea typeface="Arial" panose="020B0604020202020204" pitchFamily="34" charset="0"/>
            </a:endParaRPr>
          </a:p>
          <a:p>
            <a:pPr marL="534988" indent="-261938">
              <a:spcBef>
                <a:spcPts val="600"/>
              </a:spcBef>
              <a:spcAft>
                <a:spcPts val="0"/>
              </a:spcAft>
              <a:buFont typeface="Symbol" panose="05050102010706020507" pitchFamily="18" charset="2"/>
              <a:buChar char="-"/>
            </a:pPr>
            <a:r>
              <a:rPr lang="en-GB" sz="1100">
                <a:solidFill>
                  <a:srgbClr val="000000"/>
                </a:solidFill>
                <a:effectLst/>
                <a:ea typeface="Arial" panose="020B0604020202020204" pitchFamily="34" charset="0"/>
              </a:rPr>
              <a:t>document the use of design principles that influence the appearance and functionality of the detailed designs. </a:t>
            </a:r>
            <a:endParaRPr lang="en-AU" sz="1100">
              <a:solidFill>
                <a:srgbClr val="000000"/>
              </a:solidFill>
              <a:effectLst/>
              <a:ea typeface="Arial" panose="020B0604020202020204" pitchFamily="34" charset="0"/>
            </a:endParaRPr>
          </a:p>
          <a:p>
            <a:pPr marL="171450" indent="-171450">
              <a:spcBef>
                <a:spcPts val="600"/>
              </a:spcBef>
              <a:spcAft>
                <a:spcPts val="0"/>
              </a:spcAft>
              <a:buFont typeface="Arial" panose="020B0604020202020204" pitchFamily="34" charset="0"/>
              <a:buChar char="•"/>
            </a:pPr>
            <a:r>
              <a:rPr lang="en-GB" sz="1100">
                <a:solidFill>
                  <a:srgbClr val="000000"/>
                </a:solidFill>
                <a:effectLst/>
                <a:ea typeface="Arial" panose="020B0604020202020204" pitchFamily="34" charset="0"/>
              </a:rPr>
              <a:t>and Students will document evidence of their critical and creative thinking throughout the process of generating their design ideas using the solution requirements and the detailed designs</a:t>
            </a:r>
          </a:p>
          <a:p>
            <a:pPr marL="171450" indent="-171450">
              <a:spcBef>
                <a:spcPts val="600"/>
              </a:spcBef>
              <a:spcAft>
                <a:spcPts val="0"/>
              </a:spcAft>
              <a:buFont typeface="Arial" panose="020B0604020202020204" pitchFamily="34" charset="0"/>
              <a:buChar char="•"/>
            </a:pPr>
            <a:r>
              <a:rPr lang="en-GB" sz="1100">
                <a:effectLst/>
                <a:ea typeface="Arial" panose="020B0604020202020204" pitchFamily="34" charset="0"/>
                <a:cs typeface="Times New Roman" panose="02020603050405020304" pitchFamily="18" charset="0"/>
              </a:rPr>
              <a:t>The evidence from this task is observed through Observation 5 and assessed through Criterion 5.</a:t>
            </a:r>
            <a:r>
              <a:rPr lang="en-AU" sz="1100">
                <a:effectLst/>
              </a:rPr>
              <a:t> </a:t>
            </a:r>
            <a:endParaRPr lang="en-AU" sz="1100">
              <a:effectLst/>
              <a:ea typeface="Arial" panose="020B060402020202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3328950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a:latin typeface="Verdana" panose="020B0604030504040204" pitchFamily="34" charset="0"/>
                <a:ea typeface="Verdana" panose="020B0604030504040204" pitchFamily="34" charset="0"/>
              </a:rPr>
              <a:t>Looking now at the rubric for Criterion 5.</a:t>
            </a:r>
          </a:p>
          <a:p>
            <a:endParaRPr lang="en-AU" sz="1100" b="0">
              <a:latin typeface="Verdana" panose="020B0604030504040204" pitchFamily="34" charset="0"/>
              <a:ea typeface="Verdana" panose="020B0604030504040204" pitchFamily="34" charset="0"/>
            </a:endParaRPr>
          </a:p>
          <a:p>
            <a:r>
              <a:rPr lang="en-AU" sz="1100" b="0">
                <a:latin typeface="Verdana" panose="020B0604030504040204" pitchFamily="34" charset="0"/>
                <a:ea typeface="Verdana" panose="020B0604030504040204" pitchFamily="34" charset="0"/>
              </a:rPr>
              <a:t>Criterion 5 involves:</a:t>
            </a:r>
          </a:p>
          <a:p>
            <a:endParaRPr lang="en-AU" sz="1100" b="0">
              <a:latin typeface="Verdana" panose="020B0604030504040204" pitchFamily="34" charset="0"/>
              <a:ea typeface="Verdana" panose="020B0604030504040204" pitchFamily="34"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Skills in producing detailed designs.</a:t>
            </a:r>
          </a:p>
          <a:p>
            <a:endPar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three indicators:</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Produces detailed designs for the software solutions.</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Documents the use of design principles that influence the appearance and functionality of the detailed designs.</a:t>
            </a:r>
          </a:p>
          <a:p>
            <a:pPr marL="171450" indent="-171450">
              <a:buFont typeface="Arial" panose="020B0604020202020204" pitchFamily="34" charset="0"/>
              <a:buChar char="•"/>
            </a:pPr>
            <a:r>
              <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and Documents the process of critical and creative thinking through the development of design ideas and the detailed designs.</a:t>
            </a:r>
          </a:p>
          <a:p>
            <a:pPr marL="171450" indent="-171450">
              <a:buFont typeface="Arial" panose="020B0604020202020204" pitchFamily="34" charset="0"/>
              <a:buChar char="•"/>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pPr marL="0" indent="0">
              <a:buFont typeface="Arial" panose="020B0604020202020204" pitchFamily="34" charset="0"/>
              <a:buNone/>
            </a:pPr>
            <a:endParaRPr lang="en-US"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2822864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effectLst/>
                <a:latin typeface="Verdana" panose="020B0604030504040204" pitchFamily="34" charset="0"/>
                <a:ea typeface="Verdana" panose="020B0604030504040204" pitchFamily="34" charset="0"/>
                <a:cs typeface="Times New Roman" panose="02020603050405020304" pitchFamily="18" charset="0"/>
              </a:rPr>
              <a:t>Teachers should monitor students’ progress on a regular basis and use the Authentication record form to record this information. </a:t>
            </a:r>
          </a:p>
          <a:p>
            <a:endParaRPr lang="en-US" sz="1100">
              <a:effectLst/>
              <a:latin typeface="Verdana" panose="020B0604030504040204" pitchFamily="34" charset="0"/>
              <a:ea typeface="Verdana" panose="020B0604030504040204" pitchFamily="34" charset="0"/>
              <a:cs typeface="Times New Roman" panose="02020603050405020304" pitchFamily="18" charset="0"/>
            </a:endParaRPr>
          </a:p>
          <a:p>
            <a:r>
              <a:rPr lang="en-US" sz="1100">
                <a:effectLst/>
                <a:latin typeface="Verdana" panose="020B0604030504040204" pitchFamily="34" charset="0"/>
                <a:ea typeface="Verdana" panose="020B0604030504040204" pitchFamily="34" charset="0"/>
                <a:cs typeface="Times New Roman" panose="02020603050405020304" pitchFamily="18" charset="0"/>
              </a:rPr>
              <a:t>The authentication process and feedback are clearly identified on this form so that teachers can provide feedback at various stages of the process. </a:t>
            </a:r>
          </a:p>
          <a:p>
            <a:endParaRPr lang="en-US" sz="1100">
              <a:effectLst/>
              <a:latin typeface="Verdana" panose="020B0604030504040204" pitchFamily="34" charset="0"/>
              <a:ea typeface="Verdana" panose="020B0604030504040204" pitchFamily="34" charset="0"/>
              <a:cs typeface="Times New Roman" panose="02020603050405020304" pitchFamily="18" charset="0"/>
            </a:endParaRPr>
          </a:p>
          <a:p>
            <a:r>
              <a:rPr lang="en-US" sz="1100">
                <a:effectLst/>
                <a:latin typeface="Verdana" panose="020B0604030504040204" pitchFamily="34" charset="0"/>
                <a:ea typeface="Verdana" panose="020B0604030504040204" pitchFamily="34" charset="0"/>
                <a:cs typeface="Times New Roman" panose="02020603050405020304" pitchFamily="18" charset="0"/>
              </a:rPr>
              <a:t>It is recommended that students back up files with copies of work in progress using, for example, an external drive, network drive or secure cloud storage.</a:t>
            </a:r>
            <a:endParaRPr lang="en-AU" sz="1100">
              <a:latin typeface="Verdana" panose="020B0604030504040204" pitchFamily="34" charset="0"/>
              <a:ea typeface="Verdana" panose="020B0604030504040204" pitchFamily="34" charset="0"/>
            </a:endParaRPr>
          </a:p>
        </p:txBody>
      </p:sp>
      <p:sp>
        <p:nvSpPr>
          <p:cNvPr id="4" name="Slide Number Placeholder 3"/>
          <p:cNvSpPr>
            <a:spLocks noGrp="1"/>
          </p:cNvSpPr>
          <p:nvPr>
            <p:ph type="sldNum" sz="quarter" idx="5"/>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2849863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This is the Assessment Sheet for scores to be added and submitted for Criterion 1 through to Criterion 5 in VASS for Unit 3 Outcome 2.</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A score of 0 to 10 is to be provided for each of the criterion.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NA can also be awarded when an individual criterion is not observed or submitted.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You also need to be aware of Ns and Ss for Unit 3 Outcome 2.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If a student receives an N for Unit 3 Outcome 2 you need to follow the redemption process for them to work towards an S before commencing Unit 4 Outcome 1.</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29472471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At the completion of Unit 3 Outcome 2 students may experience issues that will have a negative effect on the development of their database, spreadsheet and infographics and/or dynamic data visualisations solutions in Unit 4 Outcome 1.</a:t>
            </a:r>
          </a:p>
          <a:p>
            <a:pPr marL="171450" indent="-171450">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Teachers can provide feedback on the quality of the detailed designs, however, the adjustments must be initiated by the student and not directed by the teacher.</a:t>
            </a:r>
          </a:p>
          <a:p>
            <a:pPr marL="171450" indent="-171450">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While students can make changes to their detailed designs, they will not be reassessed and their original score will stand.</a:t>
            </a:r>
            <a:endParaRPr lang="en-US">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234398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Before I start, I would like to present the Acknowledgement of Country.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a:p>
          <a:p>
            <a:pPr marL="0" indent="0">
              <a:lnSpc>
                <a:spcPct val="120000"/>
              </a:lnSpc>
              <a:spcBef>
                <a:spcPts val="600"/>
              </a:spcBef>
              <a:buNone/>
            </a:pPr>
            <a:r>
              <a:rPr lang="en-US" sz="1100">
                <a:solidFill>
                  <a:srgbClr val="000000"/>
                </a:solidFill>
                <a:effectLst/>
                <a:latin typeface="Verdana" panose="020B0604030504040204" pitchFamily="34" charset="0"/>
                <a:ea typeface="Verdana" panose="020B0604030504040204" pitchFamily="34" charset="0"/>
              </a:rPr>
              <a:t>The </a:t>
            </a:r>
            <a:r>
              <a:rPr lang="en-AU" sz="1100">
                <a:solidFill>
                  <a:srgbClr val="000000"/>
                </a:solidFill>
                <a:effectLst/>
                <a:latin typeface="Verdana" panose="020B0604030504040204" pitchFamily="34" charset="0"/>
                <a:ea typeface="Verdana" panose="020B0604030504040204" pitchFamily="34" charset="0"/>
              </a:rPr>
              <a:t>Victorian Curriculum and Assessment Authority </a:t>
            </a:r>
            <a:r>
              <a:rPr lang="en-US" sz="1100">
                <a:solidFill>
                  <a:srgbClr val="000000"/>
                </a:solidFill>
                <a:effectLst/>
                <a:latin typeface="Verdana" panose="020B0604030504040204" pitchFamily="34" charset="0"/>
                <a:ea typeface="Verdana" panose="020B0604030504040204" pitchFamily="34" charset="0"/>
              </a:rPr>
              <a:t>proudly acknowledges and pays respect to Victoria’s Aboriginal and Torres Strait Islander communities and their rich and enduring cultures.</a:t>
            </a:r>
          </a:p>
          <a:p>
            <a:pPr marL="0" indent="0">
              <a:lnSpc>
                <a:spcPct val="120000"/>
              </a:lnSpc>
              <a:spcBef>
                <a:spcPts val="600"/>
              </a:spcBef>
              <a:buNone/>
            </a:pPr>
            <a:endParaRPr lang="en-AU" sz="1100">
              <a:solidFill>
                <a:srgbClr val="000000"/>
              </a:solidFill>
              <a:effectLst/>
              <a:latin typeface="Verdana" panose="020B0604030504040204" pitchFamily="34" charset="0"/>
              <a:ea typeface="Verdana" panose="020B0604030504040204" pitchFamily="34" charset="0"/>
            </a:endParaRPr>
          </a:p>
          <a:p>
            <a:pPr marL="0" indent="0">
              <a:lnSpc>
                <a:spcPct val="120000"/>
              </a:lnSpc>
              <a:spcBef>
                <a:spcPts val="600"/>
              </a:spcBef>
              <a:buNone/>
            </a:pPr>
            <a:r>
              <a:rPr lang="en-US" sz="1100">
                <a:solidFill>
                  <a:srgbClr val="000000"/>
                </a:solidFill>
                <a:effectLst/>
                <a:latin typeface="Verdana" panose="020B0604030504040204" pitchFamily="34" charset="0"/>
                <a:ea typeface="Verdana" panose="020B0604030504040204" pitchFamily="34" charset="0"/>
              </a:rPr>
              <a:t>We acknowledge Aboriginal and Torres Strait Islander people as Australia’s first peoples and as the Traditional Owners and custodians of the lands and waters on which we rely. </a:t>
            </a:r>
          </a:p>
          <a:p>
            <a:pPr marL="0" indent="0">
              <a:lnSpc>
                <a:spcPct val="120000"/>
              </a:lnSpc>
              <a:spcBef>
                <a:spcPts val="600"/>
              </a:spcBef>
              <a:buNone/>
            </a:pPr>
            <a:endParaRPr lang="en-US" sz="1100">
              <a:solidFill>
                <a:srgbClr val="000000"/>
              </a:solidFill>
              <a:effectLst/>
              <a:latin typeface="Verdana" panose="020B0604030504040204" pitchFamily="34" charset="0"/>
              <a:ea typeface="Verdana" panose="020B0604030504040204" pitchFamily="34" charset="0"/>
            </a:endParaRPr>
          </a:p>
          <a:p>
            <a:pPr marL="0" indent="0">
              <a:lnSpc>
                <a:spcPct val="120000"/>
              </a:lnSpc>
              <a:spcBef>
                <a:spcPts val="600"/>
              </a:spcBef>
              <a:buNone/>
            </a:pPr>
            <a:r>
              <a:rPr lang="en-US" sz="1100">
                <a:solidFill>
                  <a:srgbClr val="000000"/>
                </a:solidFill>
                <a:effectLst/>
                <a:latin typeface="Verdana" panose="020B0604030504040204" pitchFamily="34" charset="0"/>
                <a:ea typeface="Verdana" panose="020B0604030504040204" pitchFamily="34" charset="0"/>
              </a:rPr>
              <a:t>We pay respect to Elders past and present of the lands where we conduct our work and </a:t>
            </a:r>
            <a:r>
              <a:rPr lang="en-US" sz="1100" err="1">
                <a:solidFill>
                  <a:srgbClr val="000000"/>
                </a:solidFill>
                <a:effectLst/>
                <a:latin typeface="Verdana" panose="020B0604030504040204" pitchFamily="34" charset="0"/>
                <a:ea typeface="Verdana" panose="020B0604030504040204" pitchFamily="34" charset="0"/>
              </a:rPr>
              <a:t>recognise</a:t>
            </a:r>
            <a:r>
              <a:rPr lang="en-US" sz="1100">
                <a:solidFill>
                  <a:srgbClr val="000000"/>
                </a:solidFill>
                <a:effectLst/>
                <a:latin typeface="Verdana" panose="020B0604030504040204" pitchFamily="34" charset="0"/>
                <a:ea typeface="Verdana" panose="020B0604030504040204" pitchFamily="34" charset="0"/>
              </a:rPr>
              <a:t> their ongoing contributions as the first educators on the land now known as Victoria.</a:t>
            </a:r>
            <a:endParaRPr lang="en-AU">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254970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37216585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2312621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22</a:t>
            </a:fld>
            <a:endParaRPr lang="en-AU"/>
          </a:p>
        </p:txBody>
      </p:sp>
    </p:spTree>
    <p:extLst>
      <p:ext uri="{BB962C8B-B14F-4D97-AF65-F5344CB8AC3E}">
        <p14:creationId xmlns:p14="http://schemas.microsoft.com/office/powerpoint/2010/main" val="1401088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a:t>This presentation will involve the following topics:</a:t>
            </a:r>
          </a:p>
          <a:p>
            <a:pPr marL="171450" indent="-171450">
              <a:buFont typeface="Arial" panose="020B0604020202020204" pitchFamily="34" charset="0"/>
              <a:buChar char="•"/>
            </a:pPr>
            <a:endParaRPr lang="en-AU"/>
          </a:p>
          <a:p>
            <a:pPr marL="171450" indent="-171450">
              <a:buFont typeface="Arial" panose="020B0604020202020204" pitchFamily="34" charset="0"/>
              <a:buChar char="•"/>
            </a:pPr>
            <a:r>
              <a:rPr lang="en-AU" sz="1100" b="0"/>
              <a:t>The nature of the task</a:t>
            </a:r>
          </a:p>
          <a:p>
            <a:pPr marL="171450" indent="-171450">
              <a:buFont typeface="Arial" panose="020B0604020202020204" pitchFamily="34" charset="0"/>
              <a:buChar char="•"/>
            </a:pPr>
            <a:r>
              <a:rPr lang="en-AU" sz="1100" b="0"/>
              <a:t>The scope of the task</a:t>
            </a:r>
          </a:p>
          <a:p>
            <a:pPr marL="171450" indent="-171450">
              <a:buFont typeface="Arial" panose="020B0604020202020204" pitchFamily="34" charset="0"/>
              <a:buChar char="•"/>
            </a:pPr>
            <a:r>
              <a:rPr lang="en-AU" sz="1100" b="0"/>
              <a:t>And Criteria 1 to 5.</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412308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Before we discuss the nature of the task we need to look at the outcome statement.</a:t>
            </a:r>
          </a:p>
          <a:p>
            <a:endParaRPr lang="en-AU"/>
          </a:p>
          <a:p>
            <a:r>
              <a:rPr lang="en-AU"/>
              <a:t>The Unit 3 Outcome 2 statement says:</a:t>
            </a:r>
            <a:endParaRPr lang="en-AU" sz="110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100">
              <a:effectLst/>
              <a:latin typeface="Verdana" panose="020B0604030504040204" pitchFamily="34" charset="0"/>
              <a:ea typeface="Verdana" panose="020B060403050404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sz="1100">
                <a:effectLst/>
                <a:latin typeface="Verdana" panose="020B0604030504040204" pitchFamily="34" charset="0"/>
                <a:ea typeface="Verdana" panose="020B0604030504040204" pitchFamily="34" charset="0"/>
                <a:cs typeface="Times New Roman" panose="02020603050405020304" pitchFamily="18" charset="0"/>
              </a:rPr>
              <a:t>On completion of this unit the student should be able to propose a research question, formulate a project plan, collect and prepare data, and generate design ideas and a preferred design for creating infographics and/or dynamic data visualisations.</a:t>
            </a:r>
            <a:endParaRPr lang="en-US">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330645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AU" sz="1100">
                <a:latin typeface="Verdana" panose="020B0604030504040204" pitchFamily="34" charset="0"/>
                <a:ea typeface="Verdana" panose="020B0604030504040204" pitchFamily="34" charset="0"/>
              </a:rPr>
              <a:t>The nature of the task for Unit 3 Outcome 2 is stated in the study design and in the Administrative information for School-based Assessment. It involves:</a:t>
            </a:r>
          </a:p>
          <a:p>
            <a:pPr>
              <a:lnSpc>
                <a:spcPct val="100000"/>
              </a:lnSpc>
              <a:spcBef>
                <a:spcPts val="0"/>
              </a:spcBef>
              <a:spcAft>
                <a:spcPts val="0"/>
              </a:spcAft>
            </a:pPr>
            <a:r>
              <a:rPr lang="en-GB" sz="1100">
                <a:solidFill>
                  <a:srgbClr val="000000"/>
                </a:solidFill>
                <a:effectLst/>
                <a:latin typeface="Verdana" panose="020B0604030504040204" pitchFamily="34" charset="0"/>
                <a:ea typeface="Verdana" panose="020B0604030504040204" pitchFamily="34" charset="0"/>
              </a:rPr>
              <a:t>A documented research question and a project plan (Gantt chart) indicating tasks, time, milestones, dependencies and the critical path</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a:solidFill>
                  <a:srgbClr val="000000"/>
                </a:solidFill>
                <a:effectLst/>
                <a:latin typeface="Verdana" panose="020B0604030504040204" pitchFamily="34" charset="0"/>
                <a:ea typeface="Verdana" panose="020B0604030504040204" pitchFamily="34" charset="0"/>
              </a:rPr>
              <a:t>And</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a:solidFill>
                  <a:srgbClr val="000000"/>
                </a:solidFill>
                <a:effectLst/>
                <a:latin typeface="Verdana" panose="020B0604030504040204" pitchFamily="34" charset="0"/>
                <a:ea typeface="Verdana" panose="020B0604030504040204" pitchFamily="34" charset="0"/>
              </a:rPr>
              <a:t>An analysis that defines the requirements, constraints and scope of infographics and/or dynamic data visualisations</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a:solidFill>
                  <a:srgbClr val="000000"/>
                </a:solidFill>
                <a:effectLst/>
                <a:latin typeface="Verdana" panose="020B0604030504040204" pitchFamily="34" charset="0"/>
                <a:ea typeface="Verdana" panose="020B0604030504040204" pitchFamily="34" charset="0"/>
              </a:rPr>
              <a:t>And</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a:solidFill>
                  <a:srgbClr val="000000"/>
                </a:solidFill>
                <a:effectLst/>
                <a:latin typeface="Verdana" panose="020B0604030504040204" pitchFamily="34" charset="0"/>
                <a:ea typeface="Verdana" panose="020B0604030504040204" pitchFamily="34" charset="0"/>
              </a:rPr>
              <a:t>A collection of complex data sets that has been referenced</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a:solidFill>
                  <a:srgbClr val="000000"/>
                </a:solidFill>
                <a:effectLst/>
                <a:latin typeface="Verdana" panose="020B0604030504040204" pitchFamily="34" charset="0"/>
                <a:ea typeface="Verdana" panose="020B0604030504040204" pitchFamily="34" charset="0"/>
              </a:rPr>
              <a:t>And</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a:solidFill>
                  <a:srgbClr val="000000"/>
                </a:solidFill>
                <a:effectLst/>
                <a:latin typeface="Verdana" panose="020B0604030504040204" pitchFamily="34" charset="0"/>
                <a:ea typeface="Verdana" panose="020B0604030504040204" pitchFamily="34" charset="0"/>
              </a:rPr>
              <a:t>A folio of design ideas and evaluation criteria</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a:solidFill>
                  <a:srgbClr val="000000"/>
                </a:solidFill>
                <a:effectLst/>
                <a:latin typeface="Verdana" panose="020B0604030504040204" pitchFamily="34" charset="0"/>
                <a:ea typeface="Verdana" panose="020B0604030504040204" pitchFamily="34" charset="0"/>
              </a:rPr>
              <a:t>And</a:t>
            </a:r>
            <a:endParaRPr lang="en-AU" sz="110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a:solidFill>
                  <a:srgbClr val="000000"/>
                </a:solidFill>
                <a:effectLst/>
                <a:latin typeface="Verdana" panose="020B0604030504040204" pitchFamily="34" charset="0"/>
                <a:ea typeface="Verdana" panose="020B0604030504040204" pitchFamily="34" charset="0"/>
              </a:rPr>
              <a:t>Detailed design specifications of the preferred design.</a:t>
            </a:r>
            <a:endParaRPr lang="en-AU" sz="1100">
              <a:solidFill>
                <a:srgbClr val="000000"/>
              </a:solidFill>
              <a:effectLst/>
              <a:latin typeface="Verdana" panose="020B0604030504040204" pitchFamily="34" charset="0"/>
              <a:ea typeface="Verdana" panose="020B0604030504040204" pitchFamily="34" charset="0"/>
            </a:endParaRPr>
          </a:p>
          <a:p>
            <a:pPr>
              <a:lnSpc>
                <a:spcPts val="1400"/>
              </a:lnSpc>
              <a:spcBef>
                <a:spcPts val="600"/>
              </a:spcBef>
              <a:spcAft>
                <a:spcPts val="600"/>
              </a:spcAft>
            </a:pPr>
            <a:endParaRPr lang="en-GB" sz="1100">
              <a:solidFill>
                <a:srgbClr val="000000"/>
              </a:solidFill>
              <a:effectLst/>
              <a:latin typeface="Verdana" panose="020B0604030504040204" pitchFamily="34" charset="0"/>
              <a:ea typeface="Verdana" panose="020B0604030504040204" pitchFamily="34" charset="0"/>
            </a:endParaRPr>
          </a:p>
          <a:p>
            <a:pPr>
              <a:lnSpc>
                <a:spcPts val="1400"/>
              </a:lnSpc>
              <a:spcBef>
                <a:spcPts val="600"/>
              </a:spcBef>
              <a:spcAft>
                <a:spcPts val="600"/>
              </a:spcAft>
            </a:pPr>
            <a:r>
              <a:rPr lang="en-GB" sz="1100">
                <a:solidFill>
                  <a:srgbClr val="000000"/>
                </a:solidFill>
                <a:effectLst/>
                <a:latin typeface="Verdana" panose="020B0604030504040204" pitchFamily="34" charset="0"/>
                <a:ea typeface="Verdana" panose="020B0604030504040204" pitchFamily="34" charset="0"/>
              </a:rPr>
              <a:t>Time allocated should be at least 8–10 weeks of class time.</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1389642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60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Criterion 1 assesses students’ skills in developing a research question and in project management. </a:t>
            </a:r>
          </a:p>
          <a:p>
            <a:pPr marL="171450" indent="-171450">
              <a:spcBef>
                <a:spcPts val="600"/>
              </a:spcBef>
              <a:spcAft>
                <a:spcPts val="60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Students will document a research question.</a:t>
            </a:r>
          </a:p>
          <a:p>
            <a:pPr marL="171450" indent="-171450">
              <a:spcBef>
                <a:spcPts val="600"/>
              </a:spcBef>
              <a:spcAft>
                <a:spcPts val="60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Teachers should have discussions with their students regarding their research question and have a process for approving the research question before students commence their project plan. </a:t>
            </a:r>
          </a:p>
          <a:p>
            <a:pPr marL="171450" indent="-171450">
              <a:spcBef>
                <a:spcPts val="600"/>
              </a:spcBef>
              <a:spcAft>
                <a:spcPts val="60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Students are encouraged to document their ideas to convince their teacher that they will be able to develop the infographics and/or dynamic data visualisations.</a:t>
            </a:r>
          </a:p>
          <a:p>
            <a:pPr marL="171450" indent="-171450">
              <a:spcBef>
                <a:spcPts val="600"/>
              </a:spcBef>
              <a:spcAft>
                <a:spcPts val="60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and Students are to generate their own research questions.</a:t>
            </a:r>
            <a:endParaRPr lang="en-AU" sz="1100">
              <a:solidFill>
                <a:srgbClr val="000000"/>
              </a:solidFill>
              <a:effectLst/>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1153089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Students will</a:t>
            </a:r>
          </a:p>
          <a:p>
            <a:pPr marL="542925" indent="-276225">
              <a:spcBef>
                <a:spcPts val="6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prepare a Gantt chart using an appropriate software tool that documents all the stages and the activities of the problem-solving methodology for Unit 3 Outcome 2 and Unit 4 Outcome 1 (both parts of the SAT)</a:t>
            </a:r>
            <a:endParaRPr lang="en-AU" sz="1100">
              <a:solidFill>
                <a:srgbClr val="000000"/>
              </a:solidFill>
              <a:latin typeface="Arial" panose="020B0604020202020204" pitchFamily="34" charset="0"/>
              <a:ea typeface="Arial" panose="020B0604020202020204" pitchFamily="34" charset="0"/>
            </a:endParaRPr>
          </a:p>
          <a:p>
            <a:pPr marL="542925" indent="-276225">
              <a:spcBef>
                <a:spcPts val="600"/>
              </a:spcBef>
              <a:spcAft>
                <a:spcPts val="0"/>
              </a:spcAft>
              <a:buFont typeface="Symbol" panose="05050102010706020507" pitchFamily="18" charset="2"/>
              <a:buChar char="-"/>
            </a:pPr>
            <a:r>
              <a:rPr lang="en-GB" sz="1100">
                <a:solidFill>
                  <a:srgbClr val="000000"/>
                </a:solidFill>
                <a:effectLst/>
                <a:latin typeface="Arial" panose="020B0604020202020204" pitchFamily="34" charset="0"/>
                <a:ea typeface="Arial" panose="020B0604020202020204" pitchFamily="34" charset="0"/>
              </a:rPr>
              <a:t>need to document all the relevant tasks, sequencing, time allocations, milestones, dependencies and critical path.</a:t>
            </a:r>
            <a:endParaRPr lang="en-AU" sz="1100">
              <a:solidFill>
                <a:srgbClr val="000000"/>
              </a:solidFill>
              <a:effectLst/>
              <a:latin typeface="Arial" panose="020B0604020202020204" pitchFamily="34" charset="0"/>
              <a:ea typeface="Arial" panose="020B0604020202020204" pitchFamily="34" charset="0"/>
            </a:endParaRPr>
          </a:p>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The evidence from this task is observed through Observation 1 and assessed through Criterion 1. </a:t>
            </a:r>
          </a:p>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and Once the project plan has been developed, it needs to be monitored, modified and annotated during the life of the project (both Unit 3 Outcome 2 and Unit 4 Outcome 1). </a:t>
            </a:r>
          </a:p>
          <a:p>
            <a:pPr marL="171450" indent="-171450">
              <a:spcBef>
                <a:spcPts val="600"/>
              </a:spcBef>
              <a:spcAft>
                <a:spcPts val="0"/>
              </a:spcAft>
              <a:buFont typeface="Arial" panose="020B0604020202020204" pitchFamily="34" charset="0"/>
              <a:buChar char="•"/>
            </a:pPr>
            <a:r>
              <a:rPr lang="en-GB" sz="1100">
                <a:solidFill>
                  <a:srgbClr val="000000"/>
                </a:solidFill>
                <a:effectLst/>
                <a:latin typeface="Arial" panose="020B0604020202020204" pitchFamily="34" charset="0"/>
                <a:ea typeface="Arial" panose="020B0604020202020204" pitchFamily="34" charset="0"/>
              </a:rPr>
              <a:t>It will then be assessed as part of Criterion 10 in Unit 4 Outcome 1.</a:t>
            </a:r>
            <a:endParaRPr lang="en-AU" sz="1100">
              <a:solidFill>
                <a:srgbClr val="000000"/>
              </a:solidFill>
              <a:effectLst/>
              <a:latin typeface="Arial" panose="020B0604020202020204" pitchFamily="34" charset="0"/>
              <a:ea typeface="Arial" panose="020B060402020202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1511158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b="0">
                <a:latin typeface="Verdana" panose="020B0604030504040204" pitchFamily="34" charset="0"/>
                <a:ea typeface="Verdana" panose="020B0604030504040204" pitchFamily="34" charset="0"/>
              </a:rPr>
              <a:t>Looking now at the rubric for Criterion 1.</a:t>
            </a:r>
          </a:p>
          <a:p>
            <a:endParaRPr lang="en-AU" sz="1100" b="0">
              <a:latin typeface="Verdana" panose="020B0604030504040204" pitchFamily="34" charset="0"/>
              <a:ea typeface="Verdana" panose="020B0604030504040204" pitchFamily="34" charset="0"/>
            </a:endParaRPr>
          </a:p>
          <a:p>
            <a:r>
              <a:rPr lang="en-AU" sz="1100" b="0">
                <a:latin typeface="Verdana" panose="020B0604030504040204" pitchFamily="34" charset="0"/>
                <a:ea typeface="Verdana" panose="020B0604030504040204" pitchFamily="34" charset="0"/>
              </a:rPr>
              <a:t>Criterion 1 involves:</a:t>
            </a:r>
          </a:p>
          <a:p>
            <a:endParaRPr lang="en-AU" sz="1100" b="0">
              <a:latin typeface="Verdana" panose="020B0604030504040204" pitchFamily="34" charset="0"/>
              <a:ea typeface="Verdana" panose="020B0604030504040204" pitchFamily="34"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Skills in developing a research question and in project management.</a:t>
            </a:r>
          </a:p>
          <a:p>
            <a:endPar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r>
              <a:rPr lang="en-GB" sz="1100" b="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This criterion has the following three indicators:</a:t>
            </a:r>
          </a:p>
          <a:p>
            <a:pPr marL="171450" indent="-171450">
              <a:buFont typeface="Arial" panose="020B0604020202020204" pitchFamily="34" charset="0"/>
              <a:buChar cha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Documents a research question.</a:t>
            </a:r>
          </a:p>
          <a:p>
            <a:pPr marL="171450" indent="-171450">
              <a:buFont typeface="Arial" panose="020B0604020202020204" pitchFamily="34" charset="0"/>
              <a:buChar cha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Prepares a Gantt chart using software that documents all stages and activities from the problem-solving methodology for Unit 3 Outcome 2 and Unit 4 Outcome 1.</a:t>
            </a:r>
          </a:p>
          <a:p>
            <a:pPr marL="171450" indent="-171450">
              <a:buFont typeface="Arial" panose="020B0604020202020204" pitchFamily="34" charset="0"/>
              <a:buChar char="•"/>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and Documents all the relevant tasks, sequencing, time allocations, milestones, dependencies and critical path.</a:t>
            </a:r>
          </a:p>
          <a:p>
            <a:pPr marL="171450" indent="-171450">
              <a:buFont typeface="Arial" panose="020B0604020202020204" pitchFamily="34" charset="0"/>
              <a:buChar char="•"/>
            </a:pPr>
            <a:endPar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endParaRPr>
          </a:p>
          <a:p>
            <a:pPr marL="0" indent="0">
              <a:buFont typeface="Arial" panose="020B0604020202020204" pitchFamily="34" charset="0"/>
              <a:buNone/>
            </a:pPr>
            <a:r>
              <a:rPr lang="en-US" sz="110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The levels of performance are used to determine a mark out of ten for the criterion.</a:t>
            </a: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123018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Criterion 2 assesses students’ skills in documenting the analysis. </a:t>
            </a:r>
          </a:p>
          <a:p>
            <a:pPr marL="171450" indent="-171450">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Students will document the data they have collected and used to inform the analysis of the research question. </a:t>
            </a:r>
          </a:p>
          <a:p>
            <a:pPr marL="171450" indent="-171450">
              <a:buFont typeface="Arial" panose="020B0604020202020204" pitchFamily="34" charset="0"/>
              <a:buChar char="•"/>
            </a:pPr>
            <a:r>
              <a:rPr lang="en-GB">
                <a:latin typeface="Verdana" panose="020B0604030504040204" pitchFamily="34" charset="0"/>
                <a:ea typeface="Verdana" panose="020B0604030504040204" pitchFamily="34" charset="0"/>
                <a:cs typeface="Times New Roman" panose="02020603050405020304" pitchFamily="18" charset="0"/>
              </a:rPr>
              <a:t>Students will need to document the:</a:t>
            </a:r>
          </a:p>
          <a:p>
            <a:pPr marL="534988" indent="-261938">
              <a:buFont typeface="Symbol" panose="05050102010706020507" pitchFamily="18" charset="2"/>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methods and techniques they have used to collect the data and reference how the data collected meets the characteristics of data integrity</a:t>
            </a:r>
            <a:endParaRPr lang="en-GB">
              <a:latin typeface="Verdana" panose="020B0604030504040204" pitchFamily="34" charset="0"/>
              <a:ea typeface="Verdana" panose="020B0604030504040204" pitchFamily="34" charset="0"/>
              <a:cs typeface="Times New Roman" panose="02020603050405020304" pitchFamily="18" charset="0"/>
            </a:endParaRPr>
          </a:p>
          <a:p>
            <a:pPr marL="534988" indent="-261938">
              <a:buFont typeface="Symbol" panose="05050102010706020507" pitchFamily="18" charset="2"/>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and the functional and non-functional requirements, constraints and scope of the infographics and/or dynamic data visualisations. </a:t>
            </a:r>
          </a:p>
          <a:p>
            <a:pPr marL="171450" indent="-171450">
              <a:spcBef>
                <a:spcPts val="600"/>
              </a:spcBef>
              <a:spcAft>
                <a:spcPts val="600"/>
              </a:spcAft>
              <a:buFont typeface="Arial" panose="020B0604020202020204" pitchFamily="34" charset="0"/>
              <a:buChar char="•"/>
            </a:pPr>
            <a:r>
              <a:rPr lang="en-GB" sz="1100">
                <a:solidFill>
                  <a:srgbClr val="000000"/>
                </a:solidFill>
                <a:effectLst/>
                <a:latin typeface="Verdana" panose="020B0604030504040204" pitchFamily="34" charset="0"/>
                <a:ea typeface="Verdana" panose="020B0604030504040204" pitchFamily="34" charset="0"/>
              </a:rPr>
              <a:t>Students will document evidence of their critical and creative thinking through critical analysis, the use of questions and follow-up questions to clarify the development of the solution requirements, constraints and scope. </a:t>
            </a:r>
          </a:p>
          <a:p>
            <a:pPr marL="171450" indent="-171450">
              <a:spcBef>
                <a:spcPts val="600"/>
              </a:spcBef>
              <a:spcAft>
                <a:spcPts val="600"/>
              </a:spcAft>
              <a:buFont typeface="Arial" panose="020B0604020202020204" pitchFamily="34" charset="0"/>
              <a:buChar char="•"/>
            </a:pPr>
            <a:r>
              <a:rPr lang="en-GB" sz="1100">
                <a:effectLst/>
                <a:latin typeface="Verdana" panose="020B0604030504040204" pitchFamily="34" charset="0"/>
                <a:ea typeface="Verdana" panose="020B0604030504040204" pitchFamily="34" charset="0"/>
                <a:cs typeface="Times New Roman" panose="02020603050405020304" pitchFamily="18" charset="0"/>
              </a:rPr>
              <a:t>and The evidence from this task is observed through Observation 2 and assessed through Criterion 2.</a:t>
            </a:r>
            <a:endParaRPr lang="en-US">
              <a:latin typeface="Verdana" panose="020B0604030504040204" pitchFamily="34" charset="0"/>
              <a:ea typeface="Verdana" panose="020B0604030504040204" pitchFamily="34" charset="0"/>
            </a:endParaRPr>
          </a:p>
          <a:p>
            <a:pPr marL="273050" indent="0">
              <a:buFont typeface="Symbol" panose="05050102010706020507" pitchFamily="18" charset="2"/>
              <a:buNone/>
            </a:pPr>
            <a:endParaRPr lang="en-US">
              <a:latin typeface="Verdana" panose="020B0604030504040204" pitchFamily="34" charset="0"/>
              <a:ea typeface="Verdana" panose="020B0604030504040204" pitchFamily="34" charset="0"/>
            </a:endParaRPr>
          </a:p>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987072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5.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8.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7.png"/><Relationship Id="rId14" Type="http://schemas.openxmlformats.org/officeDocument/2006/relationships/hyperlink" Target="https://v6.educationapps.vic.gov.au/em/forms/subscribe.php?db=696093&amp;s=449620&amp;a=97403&amp;k=WdrUyYCn0esLvtK22Du97zC_tPcAW7B8N7wZUOQoE3o"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GB"/>
              <a:t>Click to edit Master title style</a:t>
            </a:r>
            <a:endParaRPr lang="en-AU"/>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AU"/>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a:t>Interim slide title</a:t>
            </a:r>
            <a:endParaRPr lang="en-US"/>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sletters and Social Me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E9E05-3DEF-D584-57D7-E362181201A7}"/>
              </a:ext>
            </a:extLst>
          </p:cNvPr>
          <p:cNvSpPr/>
          <p:nvPr userDrawn="1"/>
        </p:nvSpPr>
        <p:spPr bwMode="auto">
          <a:xfrm>
            <a:off x="0" y="645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0EEF6C6E-242D-1703-A12C-6AE6F0F52CF7}"/>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4" name="TextBox 3">
            <a:extLst>
              <a:ext uri="{FF2B5EF4-FFF2-40B4-BE49-F238E27FC236}">
                <a16:creationId xmlns:a16="http://schemas.microsoft.com/office/drawing/2014/main" id="{46878249-6CCC-9FC9-96D3-706D9FC0D15C}"/>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social media</a:t>
            </a:r>
          </a:p>
        </p:txBody>
      </p:sp>
      <p:sp>
        <p:nvSpPr>
          <p:cNvPr id="5" name="TextBox 4">
            <a:extLst>
              <a:ext uri="{FF2B5EF4-FFF2-40B4-BE49-F238E27FC236}">
                <a16:creationId xmlns:a16="http://schemas.microsoft.com/office/drawing/2014/main" id="{93BC30EF-8C6F-09C9-DF65-56A5FD2D8205}"/>
              </a:ext>
            </a:extLst>
          </p:cNvPr>
          <p:cNvSpPr txBox="1"/>
          <p:nvPr userDrawn="1"/>
        </p:nvSpPr>
        <p:spPr>
          <a:xfrm>
            <a:off x="288075" y="19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VCAA Bulletin</a:t>
            </a:r>
          </a:p>
        </p:txBody>
      </p:sp>
      <p:sp>
        <p:nvSpPr>
          <p:cNvPr id="6" name="TextBox 5">
            <a:extLst>
              <a:ext uri="{FF2B5EF4-FFF2-40B4-BE49-F238E27FC236}">
                <a16:creationId xmlns:a16="http://schemas.microsoft.com/office/drawing/2014/main" id="{2FCC99EE-23E2-962D-4BB8-AE929B47A640}"/>
              </a:ext>
            </a:extLst>
          </p:cNvPr>
          <p:cNvSpPr txBox="1"/>
          <p:nvPr userDrawn="1"/>
        </p:nvSpPr>
        <p:spPr>
          <a:xfrm>
            <a:off x="288075" y="2393451"/>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Early Years Update</a:t>
            </a:r>
          </a:p>
        </p:txBody>
      </p:sp>
      <p:sp>
        <p:nvSpPr>
          <p:cNvPr id="7" name="TextBox 6">
            <a:extLst>
              <a:ext uri="{FF2B5EF4-FFF2-40B4-BE49-F238E27FC236}">
                <a16:creationId xmlns:a16="http://schemas.microsoft.com/office/drawing/2014/main" id="{9BE36DC0-7489-FA06-A62F-D05B3206ECCD}"/>
              </a:ext>
            </a:extLst>
          </p:cNvPr>
          <p:cNvSpPr txBox="1"/>
          <p:nvPr userDrawn="1"/>
        </p:nvSpPr>
        <p:spPr>
          <a:xfrm>
            <a:off x="288075" y="28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F–10 Update</a:t>
            </a:r>
          </a:p>
        </p:txBody>
      </p:sp>
      <p:sp>
        <p:nvSpPr>
          <p:cNvPr id="8" name="TextBox 7">
            <a:extLst>
              <a:ext uri="{FF2B5EF4-FFF2-40B4-BE49-F238E27FC236}">
                <a16:creationId xmlns:a16="http://schemas.microsoft.com/office/drawing/2014/main" id="{587E3584-8D0E-9978-1C40-6A25A22D5C32}"/>
              </a:ext>
            </a:extLst>
          </p:cNvPr>
          <p:cNvSpPr txBox="1"/>
          <p:nvPr userDrawn="1"/>
        </p:nvSpPr>
        <p:spPr>
          <a:xfrm>
            <a:off x="288075" y="329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Senior Secondary Update</a:t>
            </a:r>
          </a:p>
        </p:txBody>
      </p:sp>
      <p:sp>
        <p:nvSpPr>
          <p:cNvPr id="9" name="Rectangle 8">
            <a:hlinkClick r:id="rId2"/>
            <a:extLst>
              <a:ext uri="{FF2B5EF4-FFF2-40B4-BE49-F238E27FC236}">
                <a16:creationId xmlns:a16="http://schemas.microsoft.com/office/drawing/2014/main" id="{ECF6FA2A-1454-8F10-DF75-6318A711BADB}"/>
              </a:ext>
            </a:extLst>
          </p:cNvPr>
          <p:cNvSpPr/>
          <p:nvPr userDrawn="1"/>
        </p:nvSpPr>
        <p:spPr bwMode="auto">
          <a:xfrm>
            <a:off x="144000" y="19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0" name="Rectangle 9">
            <a:hlinkClick r:id="rId3"/>
            <a:extLst>
              <a:ext uri="{FF2B5EF4-FFF2-40B4-BE49-F238E27FC236}">
                <a16:creationId xmlns:a16="http://schemas.microsoft.com/office/drawing/2014/main" id="{BC7C51A7-A2C5-89B7-9BCF-6B6E0138C518}"/>
              </a:ext>
            </a:extLst>
          </p:cNvPr>
          <p:cNvSpPr/>
          <p:nvPr userDrawn="1"/>
        </p:nvSpPr>
        <p:spPr bwMode="auto">
          <a:xfrm>
            <a:off x="144000" y="239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1" name="Rectangle 10">
            <a:hlinkClick r:id="rId4"/>
            <a:extLst>
              <a:ext uri="{FF2B5EF4-FFF2-40B4-BE49-F238E27FC236}">
                <a16:creationId xmlns:a16="http://schemas.microsoft.com/office/drawing/2014/main" id="{7B48ABB3-945F-738A-1378-650099497488}"/>
              </a:ext>
            </a:extLst>
          </p:cNvPr>
          <p:cNvSpPr/>
          <p:nvPr userDrawn="1"/>
        </p:nvSpPr>
        <p:spPr bwMode="auto">
          <a:xfrm>
            <a:off x="144000" y="28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2" name="Rectangle 11">
            <a:hlinkClick r:id="rId5"/>
            <a:extLst>
              <a:ext uri="{FF2B5EF4-FFF2-40B4-BE49-F238E27FC236}">
                <a16:creationId xmlns:a16="http://schemas.microsoft.com/office/drawing/2014/main" id="{DF86921F-389F-92A4-4F74-B9820878E9CC}"/>
              </a:ext>
            </a:extLst>
          </p:cNvPr>
          <p:cNvSpPr/>
          <p:nvPr userDrawn="1"/>
        </p:nvSpPr>
        <p:spPr bwMode="auto">
          <a:xfrm>
            <a:off x="144000" y="3294000"/>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nvGrpSpPr>
          <p:cNvPr id="13" name="Group 12">
            <a:extLst>
              <a:ext uri="{FF2B5EF4-FFF2-40B4-BE49-F238E27FC236}">
                <a16:creationId xmlns:a16="http://schemas.microsoft.com/office/drawing/2014/main" id="{5431FBD3-1D6A-EFBA-DA51-E699060EFAFA}"/>
              </a:ext>
            </a:extLst>
          </p:cNvPr>
          <p:cNvGrpSpPr/>
          <p:nvPr userDrawn="1"/>
        </p:nvGrpSpPr>
        <p:grpSpPr>
          <a:xfrm>
            <a:off x="4752000" y="1908000"/>
            <a:ext cx="3643966" cy="2237064"/>
            <a:chOff x="5075753" y="2089062"/>
            <a:chExt cx="3643966" cy="2237064"/>
          </a:xfrm>
        </p:grpSpPr>
        <p:pic>
          <p:nvPicPr>
            <p:cNvPr id="14" name="Picture 13" descr="A black letter f in a white circle&#10;&#10;Description automatically generated">
              <a:extLst>
                <a:ext uri="{FF2B5EF4-FFF2-40B4-BE49-F238E27FC236}">
                  <a16:creationId xmlns:a16="http://schemas.microsoft.com/office/drawing/2014/main" id="{B5CD7E0D-FDEC-D472-D7E1-CEC9B3F89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15" name="Graphic 14">
              <a:extLst>
                <a:ext uri="{FF2B5EF4-FFF2-40B4-BE49-F238E27FC236}">
                  <a16:creationId xmlns:a16="http://schemas.microsoft.com/office/drawing/2014/main" id="{EC5B0970-5E1E-D8CD-3F88-FECFEA6EA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16" name="Graphic 15">
              <a:extLst>
                <a:ext uri="{FF2B5EF4-FFF2-40B4-BE49-F238E27FC236}">
                  <a16:creationId xmlns:a16="http://schemas.microsoft.com/office/drawing/2014/main" id="{BF553D8E-1923-FB91-5FD6-6A721FDDD3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17" name="TextBox 16">
              <a:extLst>
                <a:ext uri="{FF2B5EF4-FFF2-40B4-BE49-F238E27FC236}">
                  <a16:creationId xmlns:a16="http://schemas.microsoft.com/office/drawing/2014/main" id="{E188DBB7-14C0-CC23-3A6C-02FF6259623D}"/>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18" name="TextBox 17">
              <a:extLst>
                <a:ext uri="{FF2B5EF4-FFF2-40B4-BE49-F238E27FC236}">
                  <a16:creationId xmlns:a16="http://schemas.microsoft.com/office/drawing/2014/main" id="{C08AA402-CDB3-1DF4-1CEE-A6B1A774ED68}"/>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a:solidFill>
                    <a:schemeClr val="bg1"/>
                  </a:solidFill>
                  <a:effectLst/>
                  <a:latin typeface="+mn-lt"/>
                </a:rPr>
                <a:t>@vcaa_vic</a:t>
              </a:r>
            </a:p>
          </p:txBody>
        </p:sp>
        <p:sp>
          <p:nvSpPr>
            <p:cNvPr id="19" name="TextBox 18">
              <a:extLst>
                <a:ext uri="{FF2B5EF4-FFF2-40B4-BE49-F238E27FC236}">
                  <a16:creationId xmlns:a16="http://schemas.microsoft.com/office/drawing/2014/main" id="{D7F4DF25-F006-A1FD-A1BB-53126BDAD2DD}"/>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20" name="Rectangle 19">
              <a:hlinkClick r:id="rId11"/>
              <a:extLst>
                <a:ext uri="{FF2B5EF4-FFF2-40B4-BE49-F238E27FC236}">
                  <a16:creationId xmlns:a16="http://schemas.microsoft.com/office/drawing/2014/main" id="{18273B2A-22C6-9871-300B-42D958341331}"/>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1" name="Rectangle 20">
              <a:hlinkClick r:id="rId12"/>
              <a:extLst>
                <a:ext uri="{FF2B5EF4-FFF2-40B4-BE49-F238E27FC236}">
                  <a16:creationId xmlns:a16="http://schemas.microsoft.com/office/drawing/2014/main" id="{02DBED7C-EAF3-6F36-751F-CB5415B79031}"/>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2" name="Rectangle 21">
              <a:hlinkClick r:id="rId13"/>
              <a:extLst>
                <a:ext uri="{FF2B5EF4-FFF2-40B4-BE49-F238E27FC236}">
                  <a16:creationId xmlns:a16="http://schemas.microsoft.com/office/drawing/2014/main" id="{F49F997E-3F00-6697-83EC-A0F6A2EE462D}"/>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cxnSp>
        <p:nvCxnSpPr>
          <p:cNvPr id="23" name="Straight Connector 22">
            <a:extLst>
              <a:ext uri="{FF2B5EF4-FFF2-40B4-BE49-F238E27FC236}">
                <a16:creationId xmlns:a16="http://schemas.microsoft.com/office/drawing/2014/main" id="{6E849776-02CA-0C61-1D56-EB61A1810F39}"/>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ADBC29B5-D460-E307-1E76-E791B486BE50}"/>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AB233A0-E293-4BDF-A3B6-8DA8B21C9968}"/>
              </a:ext>
            </a:extLst>
          </p:cNvPr>
          <p:cNvSpPr txBox="1"/>
          <p:nvPr userDrawn="1"/>
        </p:nvSpPr>
        <p:spPr>
          <a:xfrm>
            <a:off x="288075" y="37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Season Update</a:t>
            </a:r>
          </a:p>
        </p:txBody>
      </p:sp>
      <p:sp>
        <p:nvSpPr>
          <p:cNvPr id="26" name="Rectangle 25">
            <a:hlinkClick r:id="rId14"/>
            <a:extLst>
              <a:ext uri="{FF2B5EF4-FFF2-40B4-BE49-F238E27FC236}">
                <a16:creationId xmlns:a16="http://schemas.microsoft.com/office/drawing/2014/main" id="{E2F6D1DA-CED5-F0DE-EF03-DE7E8A2DE9DD}"/>
              </a:ext>
            </a:extLst>
          </p:cNvPr>
          <p:cNvSpPr/>
          <p:nvPr userDrawn="1"/>
        </p:nvSpPr>
        <p:spPr bwMode="auto">
          <a:xfrm>
            <a:off x="144000" y="3723878"/>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235480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a:t>Thank you…</a:t>
            </a:r>
            <a:endParaRPr lang="en-US"/>
          </a:p>
        </p:txBody>
      </p:sp>
    </p:spTree>
    <p:extLst>
      <p:ext uri="{BB962C8B-B14F-4D97-AF65-F5344CB8AC3E}">
        <p14:creationId xmlns:p14="http://schemas.microsoft.com/office/powerpoint/2010/main" val="20842093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GB"/>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GB"/>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GB"/>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GB"/>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AU"/>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86" r:id="rId10"/>
    <p:sldLayoutId id="2147483687" r:id="rId11"/>
    <p:sldLayoutId id="2147483660" r:id="rId12"/>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AU">
                <a:cs typeface="Arial"/>
              </a:rPr>
              <a:t>VCE Data Analytics</a:t>
            </a:r>
            <a:br>
              <a:rPr lang="en-AU">
                <a:cs typeface="Arial"/>
              </a:rPr>
            </a:br>
            <a:r>
              <a:rPr lang="en-AU">
                <a:cs typeface="Arial"/>
              </a:rPr>
              <a:t>School-assessed Task</a:t>
            </a:r>
            <a:endParaRPr lang="en-US"/>
          </a:p>
        </p:txBody>
      </p:sp>
      <p:sp>
        <p:nvSpPr>
          <p:cNvPr id="5" name="Subtitle 4"/>
          <p:cNvSpPr>
            <a:spLocks noGrp="1"/>
          </p:cNvSpPr>
          <p:nvPr>
            <p:ph type="subTitle" idx="1"/>
          </p:nvPr>
        </p:nvSpPr>
        <p:spPr/>
        <p:txBody>
          <a:bodyPr/>
          <a:lstStyle/>
          <a:p>
            <a:r>
              <a:rPr lang="en-AU"/>
              <a:t>Video 3</a:t>
            </a:r>
            <a:endParaRPr lang="en-US"/>
          </a:p>
          <a:p>
            <a:r>
              <a:rPr lang="en-AU"/>
              <a:t>SAT Criteria 1–5</a:t>
            </a:r>
            <a:endParaRPr lang="en-AU">
              <a:cs typeface="Arial"/>
            </a:endParaRPr>
          </a:p>
          <a:p>
            <a:endParaRPr lang="en-AU">
              <a:cs typeface="Arial"/>
            </a:endParaRP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Criterion 2</a:t>
            </a:r>
          </a:p>
        </p:txBody>
      </p:sp>
      <p:pic>
        <p:nvPicPr>
          <p:cNvPr id="5" name="Content Placeholder 4">
            <a:extLst>
              <a:ext uri="{FF2B5EF4-FFF2-40B4-BE49-F238E27FC236}">
                <a16:creationId xmlns:a16="http://schemas.microsoft.com/office/drawing/2014/main" id="{FCDEE6BC-3194-A39A-7E74-9F3C906DE864}"/>
              </a:ext>
            </a:extLst>
          </p:cNvPr>
          <p:cNvPicPr>
            <a:picLocks noGrp="1" noChangeAspect="1"/>
          </p:cNvPicPr>
          <p:nvPr>
            <p:ph idx="1"/>
          </p:nvPr>
        </p:nvPicPr>
        <p:blipFill>
          <a:blip r:embed="rId3"/>
          <a:stretch>
            <a:fillRect/>
          </a:stretch>
        </p:blipFill>
        <p:spPr>
          <a:xfrm>
            <a:off x="1293422" y="1153471"/>
            <a:ext cx="5319447" cy="3102210"/>
          </a:xfrm>
        </p:spPr>
      </p:pic>
      <p:sp>
        <p:nvSpPr>
          <p:cNvPr id="4" name="TextBox 3">
            <a:extLst>
              <a:ext uri="{FF2B5EF4-FFF2-40B4-BE49-F238E27FC236}">
                <a16:creationId xmlns:a16="http://schemas.microsoft.com/office/drawing/2014/main" id="{F1A15FE8-75AD-880D-4665-6E358B93F429}"/>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p.9)</a:t>
            </a:r>
          </a:p>
        </p:txBody>
      </p:sp>
    </p:spTree>
    <p:extLst>
      <p:ext uri="{BB962C8B-B14F-4D97-AF65-F5344CB8AC3E}">
        <p14:creationId xmlns:p14="http://schemas.microsoft.com/office/powerpoint/2010/main" val="154708631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Searching, collecting, manipulating, referencing and managing data</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spcAft>
                <a:spcPts val="0"/>
              </a:spcAft>
            </a:pPr>
            <a:r>
              <a:rPr lang="en-GB" sz="1600">
                <a:solidFill>
                  <a:schemeClr val="tx1"/>
                </a:solidFill>
                <a:effectLst/>
                <a:latin typeface="Arial" panose="020B0604020202020204" pitchFamily="34" charset="0"/>
                <a:ea typeface="Arial" panose="020B0604020202020204" pitchFamily="34" charset="0"/>
              </a:rPr>
              <a:t>Criterion 3 assesses students’ skills in searching, collecting, manipulating, referencing and managing data. </a:t>
            </a:r>
          </a:p>
          <a:p>
            <a:pPr>
              <a:spcBef>
                <a:spcPts val="600"/>
              </a:spcBef>
              <a:spcAft>
                <a:spcPts val="0"/>
              </a:spcAft>
            </a:pPr>
            <a:r>
              <a:rPr lang="en-GB" sz="1600">
                <a:solidFill>
                  <a:schemeClr val="tx1"/>
                </a:solidFill>
                <a:effectLst/>
                <a:latin typeface="Arial" panose="020B0604020202020204" pitchFamily="34" charset="0"/>
                <a:ea typeface="Arial" panose="020B0604020202020204" pitchFamily="34" charset="0"/>
              </a:rPr>
              <a:t>Students:</a:t>
            </a:r>
          </a:p>
          <a:p>
            <a:pPr marL="534988" indent="-261938">
              <a:spcBef>
                <a:spcPts val="600"/>
              </a:spcBef>
              <a:spcAft>
                <a:spcPts val="0"/>
              </a:spcAft>
              <a:buFont typeface="Symbol" panose="05050102010706020507" pitchFamily="18" charset="2"/>
              <a:buChar char="-"/>
            </a:pPr>
            <a:r>
              <a:rPr lang="en-GB" sz="1600">
                <a:solidFill>
                  <a:schemeClr val="tx1"/>
                </a:solidFill>
                <a:effectLst/>
                <a:latin typeface="Arial" panose="020B0604020202020204" pitchFamily="34" charset="0"/>
                <a:ea typeface="Arial" panose="020B0604020202020204" pitchFamily="34" charset="0"/>
              </a:rPr>
              <a:t>will acquire data sets from primary and secondary sources </a:t>
            </a:r>
          </a:p>
          <a:p>
            <a:pPr marL="534988" indent="-261938">
              <a:spcBef>
                <a:spcPts val="600"/>
              </a:spcBef>
              <a:spcAft>
                <a:spcPts val="0"/>
              </a:spcAft>
              <a:buFont typeface="Symbol" panose="05050102010706020507" pitchFamily="18" charset="2"/>
              <a:buChar char="-"/>
            </a:pPr>
            <a:r>
              <a:rPr lang="en-GB" sz="1600">
                <a:solidFill>
                  <a:schemeClr val="tx1"/>
                </a:solidFill>
                <a:effectLst/>
                <a:latin typeface="Arial" panose="020B0604020202020204" pitchFamily="34" charset="0"/>
                <a:ea typeface="Arial" panose="020B0604020202020204" pitchFamily="34" charset="0"/>
              </a:rPr>
              <a:t>prepare the quantitative and qualitative data for manipulation </a:t>
            </a:r>
          </a:p>
          <a:p>
            <a:pPr marL="534988" indent="-261938">
              <a:spcBef>
                <a:spcPts val="600"/>
              </a:spcBef>
              <a:spcAft>
                <a:spcPts val="0"/>
              </a:spcAft>
              <a:buFont typeface="Symbol" panose="05050102010706020507" pitchFamily="18" charset="2"/>
              <a:buChar char="-"/>
            </a:pPr>
            <a:r>
              <a:rPr lang="en-GB" sz="1600">
                <a:solidFill>
                  <a:schemeClr val="tx1"/>
                </a:solidFill>
                <a:effectLst/>
                <a:latin typeface="Arial" panose="020B0604020202020204" pitchFamily="34" charset="0"/>
                <a:ea typeface="Arial" panose="020B0604020202020204" pitchFamily="34" charset="0"/>
              </a:rPr>
              <a:t>then document a plan for managing their data and files.</a:t>
            </a:r>
            <a:endParaRPr lang="en-AU" sz="1600">
              <a:solidFill>
                <a:schemeClr val="tx1"/>
              </a:solidFill>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A844F1E6-2695-895E-F20B-F93BCB9B4BE3}"/>
              </a:ext>
            </a:extLst>
          </p:cNvPr>
          <p:cNvSpPr txBox="1"/>
          <p:nvPr/>
        </p:nvSpPr>
        <p:spPr>
          <a:xfrm>
            <a:off x="6612868" y="3936829"/>
            <a:ext cx="2439033"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p.3)</a:t>
            </a:r>
          </a:p>
        </p:txBody>
      </p:sp>
    </p:spTree>
    <p:extLst>
      <p:ext uri="{BB962C8B-B14F-4D97-AF65-F5344CB8AC3E}">
        <p14:creationId xmlns:p14="http://schemas.microsoft.com/office/powerpoint/2010/main" val="127160751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Criterion 3</a:t>
            </a:r>
          </a:p>
        </p:txBody>
      </p:sp>
      <p:pic>
        <p:nvPicPr>
          <p:cNvPr id="5" name="Content Placeholder 4">
            <a:extLst>
              <a:ext uri="{FF2B5EF4-FFF2-40B4-BE49-F238E27FC236}">
                <a16:creationId xmlns:a16="http://schemas.microsoft.com/office/drawing/2014/main" id="{04A07110-B998-2C93-1DDE-AD77A4BEC46E}"/>
              </a:ext>
            </a:extLst>
          </p:cNvPr>
          <p:cNvPicPr>
            <a:picLocks noGrp="1" noChangeAspect="1"/>
          </p:cNvPicPr>
          <p:nvPr>
            <p:ph idx="1"/>
          </p:nvPr>
        </p:nvPicPr>
        <p:blipFill>
          <a:blip r:embed="rId3"/>
          <a:stretch>
            <a:fillRect/>
          </a:stretch>
        </p:blipFill>
        <p:spPr>
          <a:xfrm>
            <a:off x="1278541" y="1085849"/>
            <a:ext cx="5334327" cy="3122533"/>
          </a:xfrm>
        </p:spPr>
      </p:pic>
      <p:sp>
        <p:nvSpPr>
          <p:cNvPr id="4" name="TextBox 3">
            <a:extLst>
              <a:ext uri="{FF2B5EF4-FFF2-40B4-BE49-F238E27FC236}">
                <a16:creationId xmlns:a16="http://schemas.microsoft.com/office/drawing/2014/main" id="{74B3F337-CA89-2560-6389-D86EE257558A}"/>
              </a:ext>
            </a:extLst>
          </p:cNvPr>
          <p:cNvSpPr txBox="1"/>
          <p:nvPr/>
        </p:nvSpPr>
        <p:spPr>
          <a:xfrm>
            <a:off x="6612868" y="3936829"/>
            <a:ext cx="2439033"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p.10)</a:t>
            </a:r>
          </a:p>
        </p:txBody>
      </p:sp>
    </p:spTree>
    <p:extLst>
      <p:ext uri="{BB962C8B-B14F-4D97-AF65-F5344CB8AC3E}">
        <p14:creationId xmlns:p14="http://schemas.microsoft.com/office/powerpoint/2010/main" val="1114900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Generating design ideas and developing evaluation criteria</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Criterion 4 assesses students’ skills in generating design ideas and developing evaluation criteria. </a:t>
            </a:r>
          </a:p>
          <a:p>
            <a:pPr>
              <a:spcBef>
                <a:spcPts val="600"/>
              </a:spcBef>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Students generate design ideas for the database, spreadsheet and infographics and/or dynamic data visualisations. </a:t>
            </a:r>
          </a:p>
          <a:p>
            <a:pPr>
              <a:spcBef>
                <a:spcPts val="600"/>
              </a:spcBef>
            </a:pPr>
            <a:r>
              <a:rPr lang="en-GB" sz="1800">
                <a:solidFill>
                  <a:schemeClr val="tx1"/>
                </a:solidFill>
                <a:effectLst/>
                <a:latin typeface="Arial" panose="020B0604020202020204" pitchFamily="34" charset="0"/>
                <a:ea typeface="Arial" panose="020B0604020202020204" pitchFamily="34" charset="0"/>
              </a:rPr>
              <a:t>They develop evaluation criteria for their design ideas and the infographics and/or dynamic data visualisations. </a:t>
            </a:r>
          </a:p>
        </p:txBody>
      </p:sp>
      <p:sp>
        <p:nvSpPr>
          <p:cNvPr id="5" name="TextBox 4">
            <a:extLst>
              <a:ext uri="{FF2B5EF4-FFF2-40B4-BE49-F238E27FC236}">
                <a16:creationId xmlns:a16="http://schemas.microsoft.com/office/drawing/2014/main" id="{ECF34AC6-E0DF-59CD-40E0-29B44A6F32A9}"/>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p.3)</a:t>
            </a:r>
          </a:p>
        </p:txBody>
      </p:sp>
    </p:spTree>
    <p:extLst>
      <p:ext uri="{BB962C8B-B14F-4D97-AF65-F5344CB8AC3E}">
        <p14:creationId xmlns:p14="http://schemas.microsoft.com/office/powerpoint/2010/main" val="6579630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Criterion 4</a:t>
            </a:r>
          </a:p>
        </p:txBody>
      </p:sp>
      <p:pic>
        <p:nvPicPr>
          <p:cNvPr id="5" name="Content Placeholder 4">
            <a:extLst>
              <a:ext uri="{FF2B5EF4-FFF2-40B4-BE49-F238E27FC236}">
                <a16:creationId xmlns:a16="http://schemas.microsoft.com/office/drawing/2014/main" id="{622B62E9-F781-1D37-A14C-69B18C27ECF5}"/>
              </a:ext>
            </a:extLst>
          </p:cNvPr>
          <p:cNvPicPr>
            <a:picLocks noGrp="1" noChangeAspect="1"/>
          </p:cNvPicPr>
          <p:nvPr>
            <p:ph idx="1"/>
          </p:nvPr>
        </p:nvPicPr>
        <p:blipFill>
          <a:blip r:embed="rId3"/>
          <a:stretch>
            <a:fillRect/>
          </a:stretch>
        </p:blipFill>
        <p:spPr>
          <a:xfrm>
            <a:off x="1090902" y="1268760"/>
            <a:ext cx="5521966" cy="3040577"/>
          </a:xfrm>
        </p:spPr>
      </p:pic>
      <p:sp>
        <p:nvSpPr>
          <p:cNvPr id="4" name="TextBox 3">
            <a:extLst>
              <a:ext uri="{FF2B5EF4-FFF2-40B4-BE49-F238E27FC236}">
                <a16:creationId xmlns:a16="http://schemas.microsoft.com/office/drawing/2014/main" id="{04236A56-43B2-4EA8-F6DF-0EC61302CBE1}"/>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p.11)</a:t>
            </a:r>
          </a:p>
        </p:txBody>
      </p:sp>
    </p:spTree>
    <p:extLst>
      <p:ext uri="{BB962C8B-B14F-4D97-AF65-F5344CB8AC3E}">
        <p14:creationId xmlns:p14="http://schemas.microsoft.com/office/powerpoint/2010/main" val="28762646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Producing detailed designs</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spcAft>
                <a:spcPts val="0"/>
              </a:spcAft>
            </a:pPr>
            <a:r>
              <a:rPr lang="en-GB">
                <a:solidFill>
                  <a:schemeClr val="tx1"/>
                </a:solidFill>
                <a:effectLst/>
                <a:ea typeface="Arial" panose="020B0604020202020204" pitchFamily="34" charset="0"/>
              </a:rPr>
              <a:t>Criterion 5 assesses students’ skills in producing detailed designs. </a:t>
            </a:r>
          </a:p>
          <a:p>
            <a:pPr>
              <a:spcBef>
                <a:spcPts val="600"/>
              </a:spcBef>
              <a:spcAft>
                <a:spcPts val="0"/>
              </a:spcAft>
            </a:pPr>
            <a:r>
              <a:rPr lang="en-GB">
                <a:solidFill>
                  <a:schemeClr val="tx1"/>
                </a:solidFill>
                <a:effectLst/>
                <a:ea typeface="Arial" panose="020B0604020202020204" pitchFamily="34" charset="0"/>
              </a:rPr>
              <a:t>Students will:</a:t>
            </a:r>
          </a:p>
          <a:p>
            <a:pPr marL="534988" indent="-261938">
              <a:spcBef>
                <a:spcPts val="600"/>
              </a:spcBef>
              <a:spcAft>
                <a:spcPts val="0"/>
              </a:spcAft>
              <a:buFont typeface="Symbol" panose="05050102010706020507" pitchFamily="18" charset="2"/>
              <a:buChar char="-"/>
            </a:pPr>
            <a:r>
              <a:rPr lang="en-GB">
                <a:solidFill>
                  <a:schemeClr val="tx1"/>
                </a:solidFill>
                <a:effectLst/>
                <a:ea typeface="Arial" panose="020B0604020202020204" pitchFamily="34" charset="0"/>
              </a:rPr>
              <a:t>produce detailed designs </a:t>
            </a:r>
          </a:p>
          <a:p>
            <a:pPr marL="534988" indent="-261938">
              <a:spcBef>
                <a:spcPts val="600"/>
              </a:spcBef>
              <a:spcAft>
                <a:spcPts val="0"/>
              </a:spcAft>
              <a:buFont typeface="Symbol" panose="05050102010706020507" pitchFamily="18" charset="2"/>
              <a:buChar char="-"/>
            </a:pPr>
            <a:r>
              <a:rPr lang="en-GB">
                <a:solidFill>
                  <a:schemeClr val="tx1"/>
                </a:solidFill>
                <a:effectLst/>
                <a:ea typeface="Arial" panose="020B0604020202020204" pitchFamily="34" charset="0"/>
              </a:rPr>
              <a:t>document the use of design principles. </a:t>
            </a:r>
            <a:endParaRPr lang="en-AU">
              <a:solidFill>
                <a:schemeClr val="tx1"/>
              </a:solidFill>
              <a:effectLst/>
              <a:ea typeface="Arial" panose="020B0604020202020204" pitchFamily="34" charset="0"/>
            </a:endParaRPr>
          </a:p>
        </p:txBody>
      </p:sp>
      <p:sp>
        <p:nvSpPr>
          <p:cNvPr id="5" name="TextBox 4">
            <a:extLst>
              <a:ext uri="{FF2B5EF4-FFF2-40B4-BE49-F238E27FC236}">
                <a16:creationId xmlns:a16="http://schemas.microsoft.com/office/drawing/2014/main" id="{2F95946E-9EAA-93A6-58BF-3A72E8D39389}"/>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p.3-4)</a:t>
            </a:r>
          </a:p>
        </p:txBody>
      </p:sp>
    </p:spTree>
    <p:extLst>
      <p:ext uri="{BB962C8B-B14F-4D97-AF65-F5344CB8AC3E}">
        <p14:creationId xmlns:p14="http://schemas.microsoft.com/office/powerpoint/2010/main" val="4826460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Criterion 5</a:t>
            </a:r>
          </a:p>
        </p:txBody>
      </p:sp>
      <p:pic>
        <p:nvPicPr>
          <p:cNvPr id="5" name="Content Placeholder 4">
            <a:extLst>
              <a:ext uri="{FF2B5EF4-FFF2-40B4-BE49-F238E27FC236}">
                <a16:creationId xmlns:a16="http://schemas.microsoft.com/office/drawing/2014/main" id="{3EEBE7C4-B4BA-D334-0E60-29631CBEDDB5}"/>
              </a:ext>
            </a:extLst>
          </p:cNvPr>
          <p:cNvPicPr>
            <a:picLocks noGrp="1" noChangeAspect="1"/>
          </p:cNvPicPr>
          <p:nvPr>
            <p:ph idx="1"/>
          </p:nvPr>
        </p:nvPicPr>
        <p:blipFill>
          <a:blip r:embed="rId3"/>
          <a:stretch>
            <a:fillRect/>
          </a:stretch>
        </p:blipFill>
        <p:spPr>
          <a:xfrm>
            <a:off x="1099282" y="1167229"/>
            <a:ext cx="5513586" cy="3097968"/>
          </a:xfrm>
        </p:spPr>
      </p:pic>
      <p:sp>
        <p:nvSpPr>
          <p:cNvPr id="4" name="TextBox 3">
            <a:extLst>
              <a:ext uri="{FF2B5EF4-FFF2-40B4-BE49-F238E27FC236}">
                <a16:creationId xmlns:a16="http://schemas.microsoft.com/office/drawing/2014/main" id="{30D0B6F0-9E52-B2E7-E6E8-10A8D7138DD7}"/>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p.12)</a:t>
            </a:r>
          </a:p>
        </p:txBody>
      </p:sp>
    </p:spTree>
    <p:extLst>
      <p:ext uri="{BB962C8B-B14F-4D97-AF65-F5344CB8AC3E}">
        <p14:creationId xmlns:p14="http://schemas.microsoft.com/office/powerpoint/2010/main" val="10613727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Authentication</a:t>
            </a:r>
          </a:p>
        </p:txBody>
      </p:sp>
      <p:pic>
        <p:nvPicPr>
          <p:cNvPr id="5" name="Content Placeholder 4">
            <a:extLst>
              <a:ext uri="{FF2B5EF4-FFF2-40B4-BE49-F238E27FC236}">
                <a16:creationId xmlns:a16="http://schemas.microsoft.com/office/drawing/2014/main" id="{22A60639-92F1-30B0-D647-FEB822560853}"/>
              </a:ext>
            </a:extLst>
          </p:cNvPr>
          <p:cNvPicPr>
            <a:picLocks noGrp="1" noChangeAspect="1"/>
          </p:cNvPicPr>
          <p:nvPr>
            <p:ph idx="1"/>
          </p:nvPr>
        </p:nvPicPr>
        <p:blipFill>
          <a:blip r:embed="rId3"/>
          <a:stretch>
            <a:fillRect/>
          </a:stretch>
        </p:blipFill>
        <p:spPr>
          <a:xfrm>
            <a:off x="1894657" y="1195861"/>
            <a:ext cx="5282678" cy="2971800"/>
          </a:xfrm>
        </p:spPr>
      </p:pic>
      <p:sp>
        <p:nvSpPr>
          <p:cNvPr id="4" name="TextBox 3">
            <a:extLst>
              <a:ext uri="{FF2B5EF4-FFF2-40B4-BE49-F238E27FC236}">
                <a16:creationId xmlns:a16="http://schemas.microsoft.com/office/drawing/2014/main" id="{ABF25D24-6E2C-FD7E-914C-8DCF5E76EBD0}"/>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p.19)</a:t>
            </a:r>
          </a:p>
        </p:txBody>
      </p:sp>
    </p:spTree>
    <p:extLst>
      <p:ext uri="{BB962C8B-B14F-4D97-AF65-F5344CB8AC3E}">
        <p14:creationId xmlns:p14="http://schemas.microsoft.com/office/powerpoint/2010/main" val="11185998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Assessment</a:t>
            </a:r>
          </a:p>
        </p:txBody>
      </p:sp>
      <p:pic>
        <p:nvPicPr>
          <p:cNvPr id="4" name="Content Placeholder 4">
            <a:extLst>
              <a:ext uri="{FF2B5EF4-FFF2-40B4-BE49-F238E27FC236}">
                <a16:creationId xmlns:a16="http://schemas.microsoft.com/office/drawing/2014/main" id="{0283489B-8511-C663-70C7-5A325BE4569F}"/>
              </a:ext>
            </a:extLst>
          </p:cNvPr>
          <p:cNvPicPr>
            <a:picLocks noGrp="1" noChangeAspect="1"/>
          </p:cNvPicPr>
          <p:nvPr>
            <p:ph idx="1"/>
          </p:nvPr>
        </p:nvPicPr>
        <p:blipFill>
          <a:blip r:embed="rId3"/>
          <a:stretch>
            <a:fillRect/>
          </a:stretch>
        </p:blipFill>
        <p:spPr>
          <a:xfrm>
            <a:off x="2112065" y="1158240"/>
            <a:ext cx="4919869" cy="3094512"/>
          </a:xfrm>
        </p:spPr>
      </p:pic>
      <p:sp>
        <p:nvSpPr>
          <p:cNvPr id="5" name="TextBox 4">
            <a:extLst>
              <a:ext uri="{FF2B5EF4-FFF2-40B4-BE49-F238E27FC236}">
                <a16:creationId xmlns:a16="http://schemas.microsoft.com/office/drawing/2014/main" id="{B4CD269A-3E25-CE14-CEC2-95B20C000866}"/>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p.21)</a:t>
            </a:r>
          </a:p>
        </p:txBody>
      </p:sp>
    </p:spTree>
    <p:extLst>
      <p:ext uri="{BB962C8B-B14F-4D97-AF65-F5344CB8AC3E}">
        <p14:creationId xmlns:p14="http://schemas.microsoft.com/office/powerpoint/2010/main" val="30251170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Issues identified after marking Unit 3 Outcome 2</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At the completion of Unit 3 Outcome 2 students may experience issues. </a:t>
            </a:r>
          </a:p>
          <a:p>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These may have a negative effect on the development of their database, spreadsheet and infographics and/or dynamic data visualisations solutions in Unit 4 Outcome 1.</a:t>
            </a:r>
          </a:p>
        </p:txBody>
      </p:sp>
      <p:sp>
        <p:nvSpPr>
          <p:cNvPr id="5" name="TextBox 4">
            <a:extLst>
              <a:ext uri="{FF2B5EF4-FFF2-40B4-BE49-F238E27FC236}">
                <a16:creationId xmlns:a16="http://schemas.microsoft.com/office/drawing/2014/main" id="{8B965CEC-BAAF-56A5-829A-238C817A05ED}"/>
              </a:ext>
            </a:extLst>
          </p:cNvPr>
          <p:cNvSpPr txBox="1"/>
          <p:nvPr/>
        </p:nvSpPr>
        <p:spPr>
          <a:xfrm>
            <a:off x="6612868" y="3936829"/>
            <a:ext cx="2531132"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p.4)</a:t>
            </a:r>
          </a:p>
        </p:txBody>
      </p:sp>
    </p:spTree>
    <p:extLst>
      <p:ext uri="{BB962C8B-B14F-4D97-AF65-F5344CB8AC3E}">
        <p14:creationId xmlns:p14="http://schemas.microsoft.com/office/powerpoint/2010/main" val="24395826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a:t>Acknowledgement</a:t>
            </a:r>
          </a:p>
        </p:txBody>
      </p:sp>
      <p:sp>
        <p:nvSpPr>
          <p:cNvPr id="3" name="Content Placeholder 2"/>
          <p:cNvSpPr>
            <a:spLocks noGrp="1"/>
          </p:cNvSpPr>
          <p:nvPr>
            <p:ph idx="1"/>
          </p:nvPr>
        </p:nvSpPr>
        <p:spPr>
          <a:xfrm>
            <a:off x="179512" y="1275606"/>
            <a:ext cx="8712968" cy="2971800"/>
          </a:xfrm>
        </p:spPr>
        <p:txBody>
          <a:bodyPr/>
          <a:lstStyle/>
          <a:p>
            <a:pPr marL="0" indent="0">
              <a:lnSpc>
                <a:spcPct val="120000"/>
              </a:lnSpc>
              <a:spcBef>
                <a:spcPts val="600"/>
              </a:spcBef>
              <a:buNone/>
            </a:pPr>
            <a:r>
              <a:rPr lang="en-US" sz="2000">
                <a:solidFill>
                  <a:schemeClr val="tx1"/>
                </a:solidFill>
                <a:effectLst/>
                <a:latin typeface="Arial"/>
                <a:ea typeface="Arial" panose="020B0604020202020204" pitchFamily="34" charset="0"/>
                <a:cs typeface="Arial"/>
              </a:rPr>
              <a:t>The </a:t>
            </a:r>
            <a:r>
              <a:rPr lang="en-AU" sz="2000">
                <a:solidFill>
                  <a:schemeClr val="tx1"/>
                </a:solidFill>
                <a:latin typeface="Arial"/>
                <a:ea typeface="Arial" panose="020B0604020202020204" pitchFamily="34" charset="0"/>
                <a:cs typeface="Arial"/>
              </a:rPr>
              <a:t>Victorian </a:t>
            </a:r>
            <a:r>
              <a:rPr lang="en-AU" sz="2000">
                <a:solidFill>
                  <a:schemeClr val="tx1"/>
                </a:solidFill>
                <a:effectLst/>
                <a:latin typeface="Arial"/>
                <a:ea typeface="Arial" panose="020B0604020202020204" pitchFamily="34" charset="0"/>
                <a:cs typeface="Arial"/>
              </a:rPr>
              <a:t>Curriculum and Assessment Authority </a:t>
            </a:r>
            <a:r>
              <a:rPr lang="en-US" sz="2000">
                <a:solidFill>
                  <a:schemeClr val="tx1"/>
                </a:solidFill>
                <a:effectLst/>
                <a:latin typeface="Arial"/>
                <a:ea typeface="Arial" panose="020B0604020202020204" pitchFamily="34" charset="0"/>
                <a:cs typeface="Arial"/>
              </a:rPr>
              <a:t>proudly acknowledges and pays respect to Victoria’s Aboriginal and Torres Strait Islander communities and their rich and enduring cultures.</a:t>
            </a:r>
            <a:endParaRPr lang="en-AU" sz="2000">
              <a:solidFill>
                <a:schemeClr val="tx1"/>
              </a:solidFill>
              <a:effectLst/>
              <a:latin typeface="Arial"/>
              <a:ea typeface="Arial" panose="020B0604020202020204" pitchFamily="34" charset="0"/>
              <a:cs typeface="Arial"/>
            </a:endParaRPr>
          </a:p>
          <a:p>
            <a:pPr marL="0" indent="0">
              <a:lnSpc>
                <a:spcPct val="120000"/>
              </a:lnSpc>
              <a:spcBef>
                <a:spcPts val="600"/>
              </a:spcBef>
              <a:buNone/>
            </a:pPr>
            <a:r>
              <a:rPr lang="en-US" sz="2000">
                <a:solidFill>
                  <a:schemeClr val="tx1"/>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err="1">
                <a:solidFill>
                  <a:schemeClr val="tx1"/>
                </a:solidFill>
                <a:effectLst/>
                <a:latin typeface="Arial" panose="020B0604020202020204" pitchFamily="34" charset="0"/>
                <a:ea typeface="Arial" panose="020B0604020202020204" pitchFamily="34" charset="0"/>
              </a:rPr>
              <a:t>recognise</a:t>
            </a:r>
            <a:r>
              <a:rPr lang="en-US" sz="2000">
                <a:solidFill>
                  <a:schemeClr val="tx1"/>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339482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8FD4-72AA-EC6D-1356-F4EB31D835A3}"/>
              </a:ext>
            </a:extLst>
          </p:cNvPr>
          <p:cNvSpPr>
            <a:spLocks noGrp="1"/>
          </p:cNvSpPr>
          <p:nvPr>
            <p:ph type="title"/>
          </p:nvPr>
        </p:nvSpPr>
        <p:spPr>
          <a:xfrm>
            <a:off x="179513" y="276127"/>
            <a:ext cx="8784976" cy="432048"/>
          </a:xfrm>
        </p:spPr>
        <p:txBody>
          <a:bodyPr/>
          <a:lstStyle/>
          <a:p>
            <a:r>
              <a:rPr lang="en-US" dirty="0"/>
              <a:t>Contact the Curriculum Manager</a:t>
            </a:r>
          </a:p>
        </p:txBody>
      </p:sp>
      <p:sp>
        <p:nvSpPr>
          <p:cNvPr id="3" name="Content Placeholder 2">
            <a:extLst>
              <a:ext uri="{FF2B5EF4-FFF2-40B4-BE49-F238E27FC236}">
                <a16:creationId xmlns:a16="http://schemas.microsoft.com/office/drawing/2014/main" id="{946E6A82-BFFE-46E3-A1B8-2593FE9EF1A3}"/>
              </a:ext>
            </a:extLst>
          </p:cNvPr>
          <p:cNvSpPr>
            <a:spLocks noGrp="1"/>
          </p:cNvSpPr>
          <p:nvPr>
            <p:ph sz="quarter" idx="10"/>
          </p:nvPr>
        </p:nvSpPr>
        <p:spPr>
          <a:xfrm>
            <a:off x="179388" y="851869"/>
            <a:ext cx="5688012" cy="360362"/>
          </a:xfrm>
        </p:spPr>
        <p:txBody>
          <a:bodyPr/>
          <a:lstStyle/>
          <a:p>
            <a:pPr>
              <a:spcBef>
                <a:spcPts val="0"/>
              </a:spcBef>
              <a:spcAft>
                <a:spcPts val="1125"/>
              </a:spcAft>
              <a:defRPr/>
            </a:pPr>
            <a:r>
              <a:rPr lang="en-AU" kern="0" dirty="0"/>
              <a:t>vcaa@education.vic.gov.au or + 61 3 9032 1629</a:t>
            </a:r>
            <a:endParaRPr lang="en-AU" dirty="0"/>
          </a:p>
        </p:txBody>
      </p:sp>
      <p:sp>
        <p:nvSpPr>
          <p:cNvPr id="4" name="Content Placeholder 2">
            <a:extLst>
              <a:ext uri="{FF2B5EF4-FFF2-40B4-BE49-F238E27FC236}">
                <a16:creationId xmlns:a16="http://schemas.microsoft.com/office/drawing/2014/main" id="{AB294FE7-16A2-CA87-4074-43DAE7E62DDE}"/>
              </a:ext>
            </a:extLst>
          </p:cNvPr>
          <p:cNvSpPr txBox="1">
            <a:spLocks/>
          </p:cNvSpPr>
          <p:nvPr/>
        </p:nvSpPr>
        <p:spPr bwMode="auto">
          <a:xfrm>
            <a:off x="179388" y="1445899"/>
            <a:ext cx="56880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1400" b="0">
                <a:solidFill>
                  <a:schemeClr val="bg1"/>
                </a:solidFill>
                <a:latin typeface="+mn-lt"/>
                <a:ea typeface="+mn-ea"/>
                <a:cs typeface="+mn-cs"/>
              </a:defRPr>
            </a:lvl1pPr>
            <a:lvl2pPr marL="457200" indent="0" algn="l" rtl="0" eaLnBrk="1" fontAlgn="base" hangingPunct="1">
              <a:spcBef>
                <a:spcPct val="20000"/>
              </a:spcBef>
              <a:spcAft>
                <a:spcPct val="0"/>
              </a:spcAft>
              <a:buFont typeface="Arial" pitchFamily="34" charset="0"/>
              <a:buNone/>
              <a:defRPr sz="1400">
                <a:solidFill>
                  <a:srgbClr val="303132"/>
                </a:solidFill>
                <a:latin typeface="+mn-lt"/>
              </a:defRPr>
            </a:lvl2pPr>
            <a:lvl3pPr marL="914400" indent="0" algn="l" rtl="0" eaLnBrk="1" fontAlgn="base" hangingPunct="1">
              <a:spcBef>
                <a:spcPct val="20000"/>
              </a:spcBef>
              <a:spcAft>
                <a:spcPct val="0"/>
              </a:spcAft>
              <a:buNone/>
              <a:defRPr sz="1400">
                <a:solidFill>
                  <a:srgbClr val="303132"/>
                </a:solidFill>
                <a:latin typeface="+mn-lt"/>
              </a:defRPr>
            </a:lvl3pPr>
            <a:lvl4pPr marL="1371600" indent="0" algn="l" rtl="0" eaLnBrk="1" fontAlgn="base" hangingPunct="1">
              <a:spcBef>
                <a:spcPct val="20000"/>
              </a:spcBef>
              <a:spcAft>
                <a:spcPct val="0"/>
              </a:spcAft>
              <a:buNone/>
              <a:defRPr sz="1400">
                <a:solidFill>
                  <a:srgbClr val="303132"/>
                </a:solidFill>
                <a:latin typeface="+mn-lt"/>
              </a:defRPr>
            </a:lvl4pPr>
            <a:lvl5pPr marL="1828800" indent="0" algn="l" rtl="0" eaLnBrk="1" fontAlgn="base" hangingPunct="1">
              <a:spcBef>
                <a:spcPct val="20000"/>
              </a:spcBef>
              <a:spcAft>
                <a:spcPct val="0"/>
              </a:spcAft>
              <a:buNone/>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a:spcBef>
                <a:spcPts val="0"/>
              </a:spcBef>
              <a:spcAft>
                <a:spcPts val="1125"/>
              </a:spcAft>
              <a:defRPr/>
            </a:pPr>
            <a:endParaRPr lang="en-AU" kern="0" dirty="0"/>
          </a:p>
        </p:txBody>
      </p:sp>
      <p:sp>
        <p:nvSpPr>
          <p:cNvPr id="5" name="Text Box 5">
            <a:extLst>
              <a:ext uri="{FF2B5EF4-FFF2-40B4-BE49-F238E27FC236}">
                <a16:creationId xmlns:a16="http://schemas.microsoft.com/office/drawing/2014/main" id="{AA0BCF55-EC3C-C36F-F0DC-62567778D592}"/>
              </a:ext>
            </a:extLst>
          </p:cNvPr>
          <p:cNvSpPr txBox="1">
            <a:spLocks noChangeArrowheads="1"/>
          </p:cNvSpPr>
          <p:nvPr/>
        </p:nvSpPr>
        <p:spPr bwMode="auto">
          <a:xfrm>
            <a:off x="244012" y="4450111"/>
            <a:ext cx="4867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defTabSz="914310">
              <a:spcBef>
                <a:spcPct val="50000"/>
              </a:spcBef>
            </a:pPr>
            <a:r>
              <a:rPr lang="en-AU" sz="450">
                <a:solidFill>
                  <a:schemeClr val="bg1"/>
                </a:solidFill>
              </a:rPr>
              <a:t>© </a:t>
            </a:r>
            <a:r>
              <a:rPr lang="en-AU" sz="600">
                <a:solidFill>
                  <a:schemeClr val="bg1"/>
                </a:solidFill>
              </a:rPr>
              <a:t>Victorian Curriculum and Assessment Authority 2025</a:t>
            </a:r>
            <a:br>
              <a:rPr lang="en-AU" sz="600">
                <a:solidFill>
                  <a:schemeClr val="bg1"/>
                </a:solidFill>
              </a:rPr>
            </a:br>
            <a:r>
              <a:rPr lang="en-AU" sz="600">
                <a:solidFill>
                  <a:schemeClr val="bg1"/>
                </a:solidFill>
              </a:rPr>
              <a:t>The copyright in this PowerPoint presentation is owned by the Victorian Curriculum and Assessment Authority or in the case of some materials, by third parties. No part may be reproduced by any process except in accordance with the provisions of the Copyright Act 1968 or with permission from the Copyright Officer at the Victorian Curriculum and Assessment Authority. </a:t>
            </a:r>
            <a:endParaRPr lang="en-AU" sz="338">
              <a:solidFill>
                <a:schemeClr val="bg1"/>
              </a:solidFill>
            </a:endParaRPr>
          </a:p>
        </p:txBody>
      </p:sp>
    </p:spTree>
    <p:extLst>
      <p:ext uri="{BB962C8B-B14F-4D97-AF65-F5344CB8AC3E}">
        <p14:creationId xmlns:p14="http://schemas.microsoft.com/office/powerpoint/2010/main" val="24951074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6956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014126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50CD-CBD5-9F18-034B-9DF376314740}"/>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93DD8637-FF04-ABB9-014F-0A85646EF50B}"/>
              </a:ext>
            </a:extLst>
          </p:cNvPr>
          <p:cNvSpPr>
            <a:spLocks noGrp="1"/>
          </p:cNvSpPr>
          <p:nvPr>
            <p:ph idx="1"/>
          </p:nvPr>
        </p:nvSpPr>
        <p:spPr>
          <a:xfrm>
            <a:off x="2616768" y="1445021"/>
            <a:ext cx="5966400" cy="2971800"/>
          </a:xfrm>
        </p:spPr>
        <p:txBody>
          <a:bodyPr/>
          <a:lstStyle/>
          <a:p>
            <a:pPr>
              <a:spcBef>
                <a:spcPts val="600"/>
              </a:spcBef>
            </a:pPr>
            <a:r>
              <a:rPr lang="en-US">
                <a:solidFill>
                  <a:schemeClr val="tx1"/>
                </a:solidFill>
              </a:rPr>
              <a:t>Nature of task</a:t>
            </a:r>
          </a:p>
          <a:p>
            <a:pPr>
              <a:spcBef>
                <a:spcPts val="600"/>
              </a:spcBef>
            </a:pPr>
            <a:r>
              <a:rPr lang="en-US">
                <a:solidFill>
                  <a:schemeClr val="tx1"/>
                </a:solidFill>
              </a:rPr>
              <a:t>Scope of the task</a:t>
            </a:r>
          </a:p>
          <a:p>
            <a:pPr>
              <a:spcBef>
                <a:spcPts val="600"/>
              </a:spcBef>
            </a:pPr>
            <a:r>
              <a:rPr lang="en-US">
                <a:solidFill>
                  <a:schemeClr val="tx1"/>
                </a:solidFill>
              </a:rPr>
              <a:t>Criteria 1–5</a:t>
            </a:r>
          </a:p>
        </p:txBody>
      </p:sp>
      <p:pic>
        <p:nvPicPr>
          <p:cNvPr id="4" name="Content Placeholder 4" descr="Presentation with checklist with solid fill">
            <a:extLst>
              <a:ext uri="{FF2B5EF4-FFF2-40B4-BE49-F238E27FC236}">
                <a16:creationId xmlns:a16="http://schemas.microsoft.com/office/drawing/2014/main" id="{C5BC8178-1F1A-42A1-D56C-05F215C560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468" y="1268760"/>
            <a:ext cx="1928473" cy="1928473"/>
          </a:xfrm>
          <a:prstGeom prst="rect">
            <a:avLst/>
          </a:prstGeom>
        </p:spPr>
      </p:pic>
    </p:spTree>
    <p:extLst>
      <p:ext uri="{BB962C8B-B14F-4D97-AF65-F5344CB8AC3E}">
        <p14:creationId xmlns:p14="http://schemas.microsoft.com/office/powerpoint/2010/main" val="15158368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Unit 3 Outcome 2</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marL="0" indent="0">
              <a:spcBef>
                <a:spcPts val="600"/>
              </a:spcBef>
              <a:buNone/>
            </a:pPr>
            <a:r>
              <a:rPr lang="en-AU"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On completion of this unit the student should be able to propose a research question, formulate a project plan, collect and prepare data, and generate design ideas and a preferred design for creating infographics and/or dynamic data visualisations.</a:t>
            </a:r>
            <a:endParaRPr lang="en-US">
              <a:solidFill>
                <a:schemeClr val="tx1"/>
              </a:solidFill>
            </a:endParaRPr>
          </a:p>
        </p:txBody>
      </p:sp>
      <p:sp>
        <p:nvSpPr>
          <p:cNvPr id="5" name="TextBox 4">
            <a:extLst>
              <a:ext uri="{FF2B5EF4-FFF2-40B4-BE49-F238E27FC236}">
                <a16:creationId xmlns:a16="http://schemas.microsoft.com/office/drawing/2014/main" id="{73D3075E-561A-D3BB-4315-8DE60F787DFB}"/>
              </a:ext>
            </a:extLst>
          </p:cNvPr>
          <p:cNvSpPr txBox="1"/>
          <p:nvPr/>
        </p:nvSpPr>
        <p:spPr>
          <a:xfrm>
            <a:off x="7173038" y="4108338"/>
            <a:ext cx="1577930" cy="276999"/>
          </a:xfrm>
          <a:prstGeom prst="rect">
            <a:avLst/>
          </a:prstGeom>
          <a:noFill/>
        </p:spPr>
        <p:txBody>
          <a:bodyPr wrap="square">
            <a:spAutoFit/>
          </a:bodyPr>
          <a:lstStyle/>
          <a:p>
            <a:r>
              <a:rPr lang="en-AU" sz="1200">
                <a:latin typeface="+mn-lt"/>
              </a:rPr>
              <a:t>(Study design, p.40)</a:t>
            </a:r>
          </a:p>
        </p:txBody>
      </p:sp>
    </p:spTree>
    <p:extLst>
      <p:ext uri="{BB962C8B-B14F-4D97-AF65-F5344CB8AC3E}">
        <p14:creationId xmlns:p14="http://schemas.microsoft.com/office/powerpoint/2010/main" val="243373476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Nature of task</a:t>
            </a:r>
          </a:p>
        </p:txBody>
      </p:sp>
      <p:pic>
        <p:nvPicPr>
          <p:cNvPr id="4" name="Picture 3">
            <a:extLst>
              <a:ext uri="{FF2B5EF4-FFF2-40B4-BE49-F238E27FC236}">
                <a16:creationId xmlns:a16="http://schemas.microsoft.com/office/drawing/2014/main" id="{1EBC4A37-0A4D-30C3-D1FC-A6531AA30538}"/>
              </a:ext>
            </a:extLst>
          </p:cNvPr>
          <p:cNvPicPr>
            <a:picLocks noChangeAspect="1"/>
          </p:cNvPicPr>
          <p:nvPr/>
        </p:nvPicPr>
        <p:blipFill>
          <a:blip r:embed="rId3"/>
          <a:stretch>
            <a:fillRect/>
          </a:stretch>
        </p:blipFill>
        <p:spPr>
          <a:xfrm>
            <a:off x="1892554" y="1125978"/>
            <a:ext cx="5913692" cy="3283946"/>
          </a:xfrm>
          <a:prstGeom prst="rect">
            <a:avLst/>
          </a:prstGeom>
        </p:spPr>
      </p:pic>
      <p:sp>
        <p:nvSpPr>
          <p:cNvPr id="6" name="TextBox 5">
            <a:extLst>
              <a:ext uri="{FF2B5EF4-FFF2-40B4-BE49-F238E27FC236}">
                <a16:creationId xmlns:a16="http://schemas.microsoft.com/office/drawing/2014/main" id="{F36FD89B-7EDA-AEC0-692F-B16D15B53ECE}"/>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p.2)</a:t>
            </a:r>
          </a:p>
        </p:txBody>
      </p:sp>
    </p:spTree>
    <p:extLst>
      <p:ext uri="{BB962C8B-B14F-4D97-AF65-F5344CB8AC3E}">
        <p14:creationId xmlns:p14="http://schemas.microsoft.com/office/powerpoint/2010/main" val="27546436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Development of a research question</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spcAft>
                <a:spcPts val="0"/>
              </a:spcAft>
            </a:pPr>
            <a:r>
              <a:rPr lang="en-GB" sz="1800">
                <a:solidFill>
                  <a:schemeClr val="tx1"/>
                </a:solidFill>
                <a:effectLst/>
                <a:latin typeface="Arial" panose="020B0604020202020204" pitchFamily="34" charset="0"/>
                <a:ea typeface="Arial" panose="020B0604020202020204" pitchFamily="34" charset="0"/>
              </a:rPr>
              <a:t>Criterion 1 assesses students’ skills in developing a research question and in project management. </a:t>
            </a:r>
          </a:p>
          <a:p>
            <a:pPr>
              <a:spcBef>
                <a:spcPts val="600"/>
              </a:spcBef>
              <a:spcAft>
                <a:spcPts val="0"/>
              </a:spcAft>
            </a:pPr>
            <a:r>
              <a:rPr lang="en-GB" sz="1800">
                <a:solidFill>
                  <a:schemeClr val="tx1"/>
                </a:solidFill>
                <a:effectLst/>
                <a:latin typeface="Arial" panose="020B0604020202020204" pitchFamily="34" charset="0"/>
                <a:ea typeface="Arial" panose="020B0604020202020204" pitchFamily="34" charset="0"/>
              </a:rPr>
              <a:t>Students will document a research question.</a:t>
            </a:r>
          </a:p>
          <a:p>
            <a:pPr marL="0" indent="0">
              <a:buNone/>
            </a:pPr>
            <a:endParaRPr lang="en-US"/>
          </a:p>
        </p:txBody>
      </p:sp>
      <p:sp>
        <p:nvSpPr>
          <p:cNvPr id="5" name="TextBox 4">
            <a:extLst>
              <a:ext uri="{FF2B5EF4-FFF2-40B4-BE49-F238E27FC236}">
                <a16:creationId xmlns:a16="http://schemas.microsoft.com/office/drawing/2014/main" id="{A5A89A90-2D2D-DA57-FD02-733AB6B6E9F0}"/>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p.2)</a:t>
            </a:r>
          </a:p>
        </p:txBody>
      </p:sp>
    </p:spTree>
    <p:extLst>
      <p:ext uri="{BB962C8B-B14F-4D97-AF65-F5344CB8AC3E}">
        <p14:creationId xmlns:p14="http://schemas.microsoft.com/office/powerpoint/2010/main" val="20417231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Development of a project plan</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a:xfrm>
            <a:off x="179512" y="1467612"/>
            <a:ext cx="8712968" cy="2971800"/>
          </a:xfrm>
        </p:spPr>
        <p:txBody>
          <a:bodyPr/>
          <a:lstStyle/>
          <a:p>
            <a:pPr>
              <a:spcBef>
                <a:spcPts val="600"/>
              </a:spcBef>
              <a:spcAft>
                <a:spcPts val="0"/>
              </a:spcAft>
            </a:pPr>
            <a:r>
              <a:rPr lang="en-GB">
                <a:solidFill>
                  <a:schemeClr val="tx1"/>
                </a:solidFill>
                <a:effectLst/>
                <a:latin typeface="Arial" panose="020B0604020202020204" pitchFamily="34" charset="0"/>
                <a:ea typeface="Arial" panose="020B0604020202020204" pitchFamily="34" charset="0"/>
              </a:rPr>
              <a:t>Students will:</a:t>
            </a:r>
          </a:p>
          <a:p>
            <a:pPr marL="542925" indent="-276225">
              <a:spcBef>
                <a:spcPts val="600"/>
              </a:spcBef>
              <a:spcAft>
                <a:spcPts val="0"/>
              </a:spcAft>
              <a:buFont typeface="Symbol" panose="05050102010706020507" pitchFamily="18" charset="2"/>
              <a:buChar char="-"/>
            </a:pPr>
            <a:r>
              <a:rPr lang="en-GB">
                <a:solidFill>
                  <a:schemeClr val="tx1"/>
                </a:solidFill>
                <a:effectLst/>
                <a:latin typeface="Arial" panose="020B0604020202020204" pitchFamily="34" charset="0"/>
                <a:ea typeface="Arial" panose="020B0604020202020204" pitchFamily="34" charset="0"/>
              </a:rPr>
              <a:t>prepare a Gantt chart for Unit 3 Outcome 2 and Unit 4 Outcome 1 (both parts of the SAT)</a:t>
            </a:r>
            <a:endParaRPr lang="en-AU">
              <a:solidFill>
                <a:schemeClr val="tx1"/>
              </a:solidFill>
              <a:latin typeface="Arial" panose="020B0604020202020204" pitchFamily="34" charset="0"/>
              <a:ea typeface="Arial" panose="020B0604020202020204" pitchFamily="34" charset="0"/>
            </a:endParaRPr>
          </a:p>
          <a:p>
            <a:pPr marL="542925" indent="-276225">
              <a:spcBef>
                <a:spcPts val="600"/>
              </a:spcBef>
              <a:spcAft>
                <a:spcPts val="0"/>
              </a:spcAft>
              <a:buFont typeface="Symbol" panose="05050102010706020507" pitchFamily="18" charset="2"/>
              <a:buChar char="-"/>
            </a:pPr>
            <a:r>
              <a:rPr lang="en-GB">
                <a:solidFill>
                  <a:schemeClr val="tx1"/>
                </a:solidFill>
                <a:effectLst/>
                <a:latin typeface="Arial" panose="020B0604020202020204" pitchFamily="34" charset="0"/>
                <a:ea typeface="Arial" panose="020B0604020202020204" pitchFamily="34" charset="0"/>
              </a:rPr>
              <a:t>document all the relevant tasks, sequencing, time allocations, milestones, dependencies and critical path.</a:t>
            </a:r>
            <a:endParaRPr lang="en-AU">
              <a:solidFill>
                <a:schemeClr val="tx1"/>
              </a:solidFill>
              <a:effectLst/>
              <a:latin typeface="Arial" panose="020B0604020202020204" pitchFamily="34" charset="0"/>
              <a:ea typeface="Arial" panose="020B0604020202020204" pitchFamily="34" charset="0"/>
            </a:endParaRPr>
          </a:p>
        </p:txBody>
      </p:sp>
      <p:sp>
        <p:nvSpPr>
          <p:cNvPr id="5" name="TextBox 4">
            <a:extLst>
              <a:ext uri="{FF2B5EF4-FFF2-40B4-BE49-F238E27FC236}">
                <a16:creationId xmlns:a16="http://schemas.microsoft.com/office/drawing/2014/main" id="{3A1029F7-9CCC-90BF-BD10-A4F4DA2B3770}"/>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p.2)</a:t>
            </a:r>
          </a:p>
        </p:txBody>
      </p:sp>
    </p:spTree>
    <p:extLst>
      <p:ext uri="{BB962C8B-B14F-4D97-AF65-F5344CB8AC3E}">
        <p14:creationId xmlns:p14="http://schemas.microsoft.com/office/powerpoint/2010/main" val="22154014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Criterion 1</a:t>
            </a:r>
          </a:p>
        </p:txBody>
      </p:sp>
      <p:pic>
        <p:nvPicPr>
          <p:cNvPr id="5" name="Content Placeholder 4">
            <a:extLst>
              <a:ext uri="{FF2B5EF4-FFF2-40B4-BE49-F238E27FC236}">
                <a16:creationId xmlns:a16="http://schemas.microsoft.com/office/drawing/2014/main" id="{36AA550F-94B7-C673-CEDF-5F9A22B1E601}"/>
              </a:ext>
            </a:extLst>
          </p:cNvPr>
          <p:cNvPicPr>
            <a:picLocks noGrp="1" noChangeAspect="1"/>
          </p:cNvPicPr>
          <p:nvPr>
            <p:ph idx="1"/>
          </p:nvPr>
        </p:nvPicPr>
        <p:blipFill>
          <a:blip r:embed="rId3"/>
          <a:stretch>
            <a:fillRect/>
          </a:stretch>
        </p:blipFill>
        <p:spPr>
          <a:xfrm>
            <a:off x="1128689" y="1127899"/>
            <a:ext cx="5484180" cy="3281599"/>
          </a:xfrm>
        </p:spPr>
      </p:pic>
      <p:sp>
        <p:nvSpPr>
          <p:cNvPr id="4" name="TextBox 3">
            <a:extLst>
              <a:ext uri="{FF2B5EF4-FFF2-40B4-BE49-F238E27FC236}">
                <a16:creationId xmlns:a16="http://schemas.microsoft.com/office/drawing/2014/main" id="{C4E8092F-9CC2-A96E-EAE0-EB18BBB4C0E5}"/>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p.8)</a:t>
            </a:r>
          </a:p>
        </p:txBody>
      </p:sp>
    </p:spTree>
    <p:extLst>
      <p:ext uri="{BB962C8B-B14F-4D97-AF65-F5344CB8AC3E}">
        <p14:creationId xmlns:p14="http://schemas.microsoft.com/office/powerpoint/2010/main" val="230981638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a:t>Documentation of the analysis</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a:spcBef>
                <a:spcPts val="600"/>
              </a:spcBef>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Criterion 2 assesses students’ skills in documenting the analysis. </a:t>
            </a:r>
          </a:p>
          <a:p>
            <a:pPr>
              <a:spcBef>
                <a:spcPts val="600"/>
              </a:spcBef>
            </a:pPr>
            <a:r>
              <a:rPr lang="en-GB" sz="1800">
                <a:solidFill>
                  <a:schemeClr val="tx1"/>
                </a:solidFill>
                <a:effectLst/>
                <a:latin typeface="Arial" panose="020B0604020202020204" pitchFamily="34" charset="0"/>
                <a:ea typeface="Arial" panose="020B0604020202020204" pitchFamily="34" charset="0"/>
                <a:cs typeface="Times New Roman" panose="02020603050405020304" pitchFamily="18" charset="0"/>
              </a:rPr>
              <a:t>Students document the data they have collected and used to inform the analysis of the research question. </a:t>
            </a:r>
          </a:p>
        </p:txBody>
      </p:sp>
      <p:sp>
        <p:nvSpPr>
          <p:cNvPr id="5" name="TextBox 4">
            <a:extLst>
              <a:ext uri="{FF2B5EF4-FFF2-40B4-BE49-F238E27FC236}">
                <a16:creationId xmlns:a16="http://schemas.microsoft.com/office/drawing/2014/main" id="{B9A15F1C-7C10-5DC8-9274-A1045123DB7B}"/>
              </a:ext>
            </a:extLst>
          </p:cNvPr>
          <p:cNvSpPr txBox="1"/>
          <p:nvPr/>
        </p:nvSpPr>
        <p:spPr>
          <a:xfrm>
            <a:off x="6612869" y="3936829"/>
            <a:ext cx="2366210" cy="461665"/>
          </a:xfrm>
          <a:prstGeom prst="rect">
            <a:avLst/>
          </a:prstGeom>
          <a:noFill/>
        </p:spPr>
        <p:txBody>
          <a:bodyPr wrap="square">
            <a:spAutoFit/>
          </a:bodyPr>
          <a:lstStyle/>
          <a:p>
            <a:r>
              <a:rPr lang="en-AU" sz="1200">
                <a:latin typeface="+mn-lt"/>
              </a:rPr>
              <a:t>(Administrative information for </a:t>
            </a:r>
            <a:br>
              <a:rPr lang="en-AU" sz="1200">
                <a:latin typeface="+mn-lt"/>
              </a:rPr>
            </a:br>
            <a:r>
              <a:rPr lang="en-AU" sz="1200">
                <a:latin typeface="+mn-lt"/>
              </a:rPr>
              <a:t>School-based Assessment, p.3)</a:t>
            </a:r>
          </a:p>
        </p:txBody>
      </p:sp>
    </p:spTree>
    <p:extLst>
      <p:ext uri="{BB962C8B-B14F-4D97-AF65-F5344CB8AC3E}">
        <p14:creationId xmlns:p14="http://schemas.microsoft.com/office/powerpoint/2010/main" val="3135934343"/>
      </p:ext>
    </p:extLst>
  </p:cSld>
  <p:clrMapOvr>
    <a:masterClrMapping/>
  </p:clrMapOvr>
  <p:transition/>
</p:sld>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 id="{9A521A7F-9D08-D944-8A40-81398AB25BBE}" vid="{92186753-9632-5C47-BA00-7CE00922265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37c3ed8-dfc9-4261-a6c7-26b463653d9e" xsi:nil="true"/>
    <lcf76f155ced4ddcb4097134ff3c332f xmlns="022f9bf4-678a-46c3-868b-9318a1926bcf">
      <Terms xmlns="http://schemas.microsoft.com/office/infopath/2007/PartnerControls"/>
    </lcf76f155ced4ddcb4097134ff3c332f>
    <CheckedbyDTP xmlns="022f9bf4-678a-46c3-868b-9318a1926bcf" xsi:nil="true"/>
    <CheckbyDTP xmlns="022f9bf4-678a-46c3-868b-9318a1926bcf">true</CheckbyDTP>
    <CheckedbyDirector_x002f_ExecutiveDirector xmlns="022f9bf4-678a-46c3-868b-9318a1926bcf">false</CheckedbyDirector_x002f_ExecutiveDirector>
    <Addedtostocktake xmlns="022f9bf4-678a-46c3-868b-9318a1926bcf">true</Addedtostocktak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69098F75C0D2B41AC9354430F26B468" ma:contentTypeVersion="17" ma:contentTypeDescription="Create a new document." ma:contentTypeScope="" ma:versionID="8fa7931de6d8b289a8c07aff5e361c61">
  <xsd:schema xmlns:xsd="http://www.w3.org/2001/XMLSchema" xmlns:xs="http://www.w3.org/2001/XMLSchema" xmlns:p="http://schemas.microsoft.com/office/2006/metadata/properties" xmlns:ns2="022f9bf4-678a-46c3-868b-9318a1926bcf" xmlns:ns3="437c3ed8-dfc9-4261-a6c7-26b463653d9e" targetNamespace="http://schemas.microsoft.com/office/2006/metadata/properties" ma:root="true" ma:fieldsID="8e2b162892925190b7cca63a5c80e842" ns2:_="" ns3:_="">
    <xsd:import namespace="022f9bf4-678a-46c3-868b-9318a1926bcf"/>
    <xsd:import namespace="437c3ed8-dfc9-4261-a6c7-26b463653d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heckedbyDTP" minOccurs="0"/>
                <xsd:element ref="ns2:Addedtostocktake" minOccurs="0"/>
                <xsd:element ref="ns2:CheckbyDTP" minOccurs="0"/>
                <xsd:element ref="ns2:CheckedbyDirector_x002f_ExecutiveDirec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f9bf4-678a-46c3-868b-9318a1926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CheckedbyDTP" ma:index="19" nillable="true" ma:displayName="Checked by DTP" ma:format="Dropdown" ma:internalName="CheckedbyDTP">
      <xsd:simpleType>
        <xsd:restriction base="dms:Choice">
          <xsd:enumeration value="No"/>
          <xsd:enumeration value="Yes"/>
        </xsd:restriction>
      </xsd:simpleType>
    </xsd:element>
    <xsd:element name="Addedtostocktake" ma:index="20" nillable="true" ma:displayName="Added to stocktake" ma:default="1" ma:format="Dropdown" ma:internalName="Addedtostocktake">
      <xsd:simpleType>
        <xsd:restriction base="dms:Boolean"/>
      </xsd:simpleType>
    </xsd:element>
    <xsd:element name="CheckbyDTP" ma:index="21" nillable="true" ma:displayName="Check by DTP" ma:default="1" ma:format="Dropdown" ma:internalName="CheckbyDTP">
      <xsd:simpleType>
        <xsd:restriction base="dms:Boolean"/>
      </xsd:simpleType>
    </xsd:element>
    <xsd:element name="CheckedbyDirector_x002f_ExecutiveDirector" ma:index="22" nillable="true" ma:displayName="Director approved" ma:default="0" ma:format="Dropdown" ma:internalName="CheckedbyDirector_x002f_ExecutiveDirecto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37c3ed8-dfc9-4261-a6c7-26b463653d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8766961-0997-4cbf-807f-9865ea4a01d3}" ma:internalName="TaxCatchAll" ma:showField="CatchAllData" ma:web="437c3ed8-dfc9-4261-a6c7-26b463653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785FAB-D59D-4751-82BC-6FA63AED1921}">
  <ds:schemaRefs>
    <ds:schemaRef ds:uri="022f9bf4-678a-46c3-868b-9318a1926bcf"/>
    <ds:schemaRef ds:uri="437c3ed8-dfc9-4261-a6c7-26b463653d9e"/>
    <ds:schemaRef ds:uri="91390586-87fb-46cf-92ab-e8c7138719eb"/>
    <ds:schemaRef ds:uri="f77e68f7-c052-4667-a1a6-124cfe860c7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8089B05-863A-4978-83F6-0B5041B0A0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f9bf4-678a-46c3-868b-9318a1926bcf"/>
    <ds:schemaRef ds:uri="437c3ed8-dfc9-4261-a6c7-26b463653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4705D7-D60A-46E3-BA2C-8B57085D32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VCAA Powerpoint Template</Template>
  <TotalTime>0</TotalTime>
  <Words>2549</Words>
  <Application>Microsoft Office PowerPoint</Application>
  <PresentationFormat>On-screen Show (16:9)</PresentationFormat>
  <Paragraphs>237</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Symbol</vt:lpstr>
      <vt:lpstr>Times New Roman</vt:lpstr>
      <vt:lpstr>Verdana</vt:lpstr>
      <vt:lpstr>VCAA Powerpoint Template</vt:lpstr>
      <vt:lpstr>VCE Data Analytics School-assessed Task</vt:lpstr>
      <vt:lpstr>Acknowledgement</vt:lpstr>
      <vt:lpstr>Agenda</vt:lpstr>
      <vt:lpstr>Unit 3 Outcome 2</vt:lpstr>
      <vt:lpstr>Nature of task</vt:lpstr>
      <vt:lpstr>Development of a research question</vt:lpstr>
      <vt:lpstr>Development of a project plan</vt:lpstr>
      <vt:lpstr>Criterion 1</vt:lpstr>
      <vt:lpstr>Documentation of the analysis</vt:lpstr>
      <vt:lpstr>Criterion 2</vt:lpstr>
      <vt:lpstr>Searching, collecting, manipulating, referencing and managing data</vt:lpstr>
      <vt:lpstr>Criterion 3</vt:lpstr>
      <vt:lpstr>Generating design ideas and developing evaluation criteria</vt:lpstr>
      <vt:lpstr>Criterion 4</vt:lpstr>
      <vt:lpstr>Producing detailed designs</vt:lpstr>
      <vt:lpstr>Criterion 5</vt:lpstr>
      <vt:lpstr>Authentication</vt:lpstr>
      <vt:lpstr>Assessment</vt:lpstr>
      <vt:lpstr>Issues identified after marking Unit 3 Outcome 2</vt:lpstr>
      <vt:lpstr>Contact the Curriculum Manager</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VCE Data Analytics School-assessed Task</dc:title>
  <dc:subject/>
  <dc:creator>Therese David</dc:creator>
  <cp:keywords/>
  <dc:description/>
  <cp:lastModifiedBy>Vanessa Flores</cp:lastModifiedBy>
  <cp:revision>5</cp:revision>
  <cp:lastPrinted>2026-01-08T03:29:36Z</cp:lastPrinted>
  <dcterms:created xsi:type="dcterms:W3CDTF">2024-06-04T06:11:57Z</dcterms:created>
  <dcterms:modified xsi:type="dcterms:W3CDTF">2026-02-26T00:25:59Z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0x010100B69098F75C0D2B41AC9354430F26B468</vt:lpwstr>
  </property>
  <property fmtid="{D5CDD505-2E9C-101B-9397-08002B2CF9AE}" pid="3" name="MediaServiceImageTags">
    <vt:lpwstr/>
  </property>
</Properties>
</file>