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7" r:id="rId5"/>
    <p:sldId id="258" r:id="rId6"/>
    <p:sldId id="260" r:id="rId7"/>
    <p:sldId id="7501" r:id="rId8"/>
    <p:sldId id="7503" r:id="rId9"/>
    <p:sldId id="7504" r:id="rId10"/>
    <p:sldId id="7505" r:id="rId11"/>
    <p:sldId id="7506" r:id="rId12"/>
    <p:sldId id="7507" r:id="rId13"/>
    <p:sldId id="7508" r:id="rId14"/>
    <p:sldId id="7509" r:id="rId15"/>
    <p:sldId id="7510" r:id="rId16"/>
    <p:sldId id="7511" r:id="rId17"/>
    <p:sldId id="7512" r:id="rId18"/>
    <p:sldId id="7513" r:id="rId19"/>
    <p:sldId id="7514" r:id="rId20"/>
    <p:sldId id="7515" r:id="rId21"/>
    <p:sldId id="7500" r:id="rId22"/>
    <p:sldId id="7502" r:id="rId23"/>
    <p:sldId id="259" r:id="rId24"/>
  </p:sldIdLst>
  <p:sldSz cx="9144000" cy="5143500" type="screen16x9"/>
  <p:notesSz cx="6797675" cy="9926638"/>
  <p:defaultTex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AA4F53-C761-E1C4-9B7E-B65224268C17}" name="Rachael Whittle" initials="RW" userId="S::rachael.whittle@education.vic.gov.au::9ca8bbb5-3ee3-4b8b-a672-5ec0a7837d53" providerId="AD"/>
  <p188:author id="{58752E7C-EABE-A09E-F655-97F66CAE4E8D}" name="Vanessa Flores" initials="" userId="S::Vanessa.Flores@education.vic.gov.au::e168f8ad-e185-4be1-8409-ad04d50cccff" providerId="AD"/>
  <p188:author id="{256534E0-F9CE-B828-F95F-5251F5507FC6}" name="Therese David" initials="TD" userId="S::Therese.David@education.vic.gov.au::5945e7b6-6aea-4e35-9a74-54442241f60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D58"/>
    <a:srgbClr val="0099E3"/>
    <a:srgbClr val="0099CC"/>
    <a:srgbClr val="306278"/>
    <a:srgbClr val="468EAE"/>
    <a:srgbClr val="646566"/>
    <a:srgbClr val="C0C0C0"/>
    <a:srgbClr val="75AEC7"/>
    <a:srgbClr val="777879"/>
    <a:srgbClr val="3031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A0EC84-E821-4801-56F5-1A43B4E87853}" v="8" dt="2026-01-19T03:17:01.0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50" autoAdjust="0"/>
  </p:normalViewPr>
  <p:slideViewPr>
    <p:cSldViewPr snapToGrid="0">
      <p:cViewPr varScale="1">
        <p:scale>
          <a:sx n="62" d="100"/>
          <a:sy n="62" d="100"/>
        </p:scale>
        <p:origin x="640" y="3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Allan" userId="S::chris.allan@education.vic.gov.au::b870f515-115a-4736-8f9e-97ec1225aba8" providerId="AD" clId="Web-{97B46E52-538E-8D48-1E4F-3E83BED05025}"/>
    <pc:docChg chg="modSld">
      <pc:chgData name="Chris Allan" userId="S::chris.allan@education.vic.gov.au::b870f515-115a-4736-8f9e-97ec1225aba8" providerId="AD" clId="Web-{97B46E52-538E-8D48-1E4F-3E83BED05025}" dt="2026-01-14T03:15:16.391" v="1"/>
      <pc:docMkLst>
        <pc:docMk/>
      </pc:docMkLst>
      <pc:sldChg chg="modSp">
        <pc:chgData name="Chris Allan" userId="S::chris.allan@education.vic.gov.au::b870f515-115a-4736-8f9e-97ec1225aba8" providerId="AD" clId="Web-{97B46E52-538E-8D48-1E4F-3E83BED05025}" dt="2026-01-14T03:15:16.391" v="1"/>
        <pc:sldMkLst>
          <pc:docMk/>
          <pc:sldMk cId="1493691056" sldId="7503"/>
        </pc:sldMkLst>
        <pc:picChg chg="mod modCrop">
          <ac:chgData name="Chris Allan" userId="S::chris.allan@education.vic.gov.au::b870f515-115a-4736-8f9e-97ec1225aba8" providerId="AD" clId="Web-{97B46E52-538E-8D48-1E4F-3E83BED05025}" dt="2026-01-14T03:15:16.391" v="1"/>
          <ac:picMkLst>
            <pc:docMk/>
            <pc:sldMk cId="1493691056" sldId="7503"/>
            <ac:picMk id="4" creationId="{F42FDD33-C63C-CC6E-83F2-5A9F21C46F4D}"/>
          </ac:picMkLst>
        </pc:picChg>
      </pc:sldChg>
    </pc:docChg>
  </pc:docChgLst>
  <pc:docChgLst>
    <pc:chgData name="Rachael Whittle" userId="S::rachael.whittle@education.vic.gov.au::9ca8bbb5-3ee3-4b8b-a672-5ec0a7837d53" providerId="AD" clId="Web-{E6A0EC84-E821-4801-56F5-1A43B4E87853}"/>
    <pc:docChg chg="mod modSld">
      <pc:chgData name="Rachael Whittle" userId="S::rachael.whittle@education.vic.gov.au::9ca8bbb5-3ee3-4b8b-a672-5ec0a7837d53" providerId="AD" clId="Web-{E6A0EC84-E821-4801-56F5-1A43B4E87853}" dt="2026-01-19T03:14:56.508" v="2"/>
      <pc:docMkLst>
        <pc:docMk/>
      </pc:docMkLst>
      <pc:sldChg chg="modSp">
        <pc:chgData name="Rachael Whittle" userId="S::rachael.whittle@education.vic.gov.au::9ca8bbb5-3ee3-4b8b-a672-5ec0a7837d53" providerId="AD" clId="Web-{E6A0EC84-E821-4801-56F5-1A43B4E87853}" dt="2026-01-19T03:14:41.743" v="1" actId="1076"/>
        <pc:sldMkLst>
          <pc:docMk/>
          <pc:sldMk cId="4170566605" sldId="7507"/>
        </pc:sldMkLst>
        <pc:picChg chg="mod">
          <ac:chgData name="Rachael Whittle" userId="S::rachael.whittle@education.vic.gov.au::9ca8bbb5-3ee3-4b8b-a672-5ec0a7837d53" providerId="AD" clId="Web-{E6A0EC84-E821-4801-56F5-1A43B4E87853}" dt="2026-01-19T03:14:41.743" v="1" actId="1076"/>
          <ac:picMkLst>
            <pc:docMk/>
            <pc:sldMk cId="4170566605" sldId="7507"/>
            <ac:picMk id="5" creationId="{823E3BBD-5408-B6A2-0A7B-2D73E3A9715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AU"/>
          </a:p>
        </p:txBody>
      </p:sp>
      <p:sp>
        <p:nvSpPr>
          <p:cNvPr id="7171" name="Rectangle 3"/>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AU"/>
          </a:p>
        </p:txBody>
      </p:sp>
      <p:sp>
        <p:nvSpPr>
          <p:cNvPr id="7172" name="Rectangle 4"/>
          <p:cNvSpPr>
            <a:spLocks noGrp="1" noChangeArrowheads="1"/>
          </p:cNvSpPr>
          <p:nvPr>
            <p:ph type="ftr" sz="quarter" idx="2"/>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AU"/>
          </a:p>
        </p:txBody>
      </p:sp>
      <p:sp>
        <p:nvSpPr>
          <p:cNvPr id="7173" name="Rectangle 5"/>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A6D20FD-8F03-4CD0-8EBE-BDFFACD302B2}" type="slidenum">
              <a:rPr lang="en-AU"/>
              <a:pPr/>
              <a:t>‹#›</a:t>
            </a:fld>
            <a:endParaRPr lang="en-AU"/>
          </a:p>
        </p:txBody>
      </p:sp>
    </p:spTree>
    <p:extLst>
      <p:ext uri="{BB962C8B-B14F-4D97-AF65-F5344CB8AC3E}">
        <p14:creationId xmlns:p14="http://schemas.microsoft.com/office/powerpoint/2010/main" val="335522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9219" name="Rectangle 1027"/>
          <p:cNvSpPr>
            <a:spLocks noGrp="1" noChangeArrowheads="1"/>
          </p:cNvSpPr>
          <p:nvPr>
            <p:ph type="dt"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9220" name="Rectangle 1028"/>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1029"/>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9222" name="Rectangle 1030"/>
          <p:cNvSpPr>
            <a:spLocks noGrp="1" noChangeArrowheads="1"/>
          </p:cNvSpPr>
          <p:nvPr>
            <p:ph type="ftr" sz="quarter" idx="4"/>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9223" name="Rectangle 1031"/>
          <p:cNvSpPr>
            <a:spLocks noGrp="1" noChangeArrowheads="1"/>
          </p:cNvSpPr>
          <p:nvPr>
            <p:ph type="sldNum" sz="quarter" idx="5"/>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6DB27-C44E-42FC-8577-04AF19E06BB2}" type="slidenum">
              <a:rPr lang="en-AU"/>
              <a:pPr/>
              <a:t>‹#›</a:t>
            </a:fld>
            <a:endParaRPr lang="en-AU"/>
          </a:p>
        </p:txBody>
      </p:sp>
    </p:spTree>
    <p:extLst>
      <p:ext uri="{BB962C8B-B14F-4D97-AF65-F5344CB8AC3E}">
        <p14:creationId xmlns:p14="http://schemas.microsoft.com/office/powerpoint/2010/main" val="144970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vcaa.vic.edu.au/curriculum/vce/vce-study-designs/appliedcomputing-dataanalytics/Pages/index.aspx"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vcaa.vic.edu.au/curriculum/vce/vce-study-designs/appliedcomputing-dataanalytics/Pages/index.asp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vcaa.vic.edu.au/curriculum/vce/vce-study-designs/appliedcomputing-dataanalytics/Pages/index.aspx"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Hello and welcome to this VCE Data Analytics on-demand video for the School-assessed Task.</a:t>
            </a:r>
          </a:p>
          <a:p>
            <a:endParaRPr lang="en-AU" dirty="0"/>
          </a:p>
          <a:p>
            <a:r>
              <a:rPr lang="en-AU" dirty="0"/>
              <a:t>The purpose of this video is to support teachers with understanding </a:t>
            </a:r>
            <a:r>
              <a:rPr lang="en-AU"/>
              <a:t>Criteria 6 to 10 </a:t>
            </a:r>
            <a:r>
              <a:rPr lang="en-AU" dirty="0"/>
              <a:t>of the SAT for Data Analytics.</a:t>
            </a:r>
          </a:p>
          <a:p>
            <a:endParaRPr lang="en-AU" dirty="0"/>
          </a:p>
          <a:p>
            <a:r>
              <a:rPr lang="en-AU" dirty="0"/>
              <a:t>My name is Phil Feain and I am the Curriculum Manager for Digital Technologies with the VCAA.</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a:t>
            </a:fld>
            <a:endParaRPr lang="en-AU"/>
          </a:p>
        </p:txBody>
      </p:sp>
    </p:spTree>
    <p:extLst>
      <p:ext uri="{BB962C8B-B14F-4D97-AF65-F5344CB8AC3E}">
        <p14:creationId xmlns:p14="http://schemas.microsoft.com/office/powerpoint/2010/main" val="676782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0"/>
              </a:spcAft>
              <a:buFont typeface="Arial" panose="020B0604020202020204" pitchFamily="34" charset="0"/>
              <a:buChar char="•"/>
            </a:pPr>
            <a:r>
              <a:rPr lang="en-GB" dirty="0">
                <a:solidFill>
                  <a:schemeClr val="tx1"/>
                </a:solidFill>
                <a:effectLst/>
                <a:ea typeface="Arial" panose="020B0604020202020204" pitchFamily="34" charset="0"/>
              </a:rPr>
              <a:t>Criterion 8 assesses students’ skills in using data visualisation software tools to develop infographics and/or dynamic data visualisations. </a:t>
            </a:r>
          </a:p>
          <a:p>
            <a:pPr marL="171450" indent="-171450">
              <a:spcBef>
                <a:spcPts val="600"/>
              </a:spcBef>
              <a:spcAft>
                <a:spcPts val="0"/>
              </a:spcAft>
              <a:buFont typeface="Arial" panose="020B0604020202020204" pitchFamily="34" charset="0"/>
              <a:buChar char="•"/>
            </a:pPr>
            <a:r>
              <a:rPr lang="en-GB" dirty="0">
                <a:solidFill>
                  <a:schemeClr val="tx1"/>
                </a:solidFill>
                <a:effectLst/>
                <a:ea typeface="Arial" panose="020B0604020202020204" pitchFamily="34" charset="0"/>
              </a:rPr>
              <a:t>Students will use data visualisation software tools to create infographics and/or dynamic data visualisations, and apply appropriate validation and verification techniques. </a:t>
            </a:r>
          </a:p>
          <a:p>
            <a:pPr marL="171450" indent="-171450">
              <a:spcBef>
                <a:spcPts val="600"/>
              </a:spcBef>
              <a:spcAft>
                <a:spcPts val="0"/>
              </a:spcAft>
              <a:buFont typeface="Arial" panose="020B0604020202020204" pitchFamily="34" charset="0"/>
              <a:buChar char="•"/>
            </a:pPr>
            <a:r>
              <a:rPr lang="en-GB" dirty="0">
                <a:solidFill>
                  <a:schemeClr val="tx1"/>
                </a:solidFill>
                <a:effectLst/>
                <a:ea typeface="Arial" panose="020B0604020202020204" pitchFamily="34" charset="0"/>
              </a:rPr>
              <a:t>and In order to develop the infographics and/or dynamic data visualisations, students are required to use appropriate software tools to manipulate data that meets the </a:t>
            </a:r>
            <a:r>
              <a:rPr lang="en-GB" u="sng" dirty="0">
                <a:solidFill>
                  <a:schemeClr val="tx1"/>
                </a:solidFill>
                <a:effectLst/>
                <a:ea typeface="Arial" panose="020B0604020202020204" pitchFamily="34" charset="0"/>
              </a:rPr>
              <a:t>prescribed list of </a:t>
            </a:r>
            <a:r>
              <a:rPr lang="en-GB" u="sng" dirty="0">
                <a:solidFill>
                  <a:schemeClr val="tx1"/>
                </a:solidFill>
                <a:effectLst/>
                <a:ea typeface="Arial" panose="020B0604020202020204" pitchFamily="34" charset="0"/>
                <a:hlinkClick r:id="rId3">
                  <a:extLst>
                    <a:ext uri="{A12FA001-AC4F-418D-AE19-62706E023703}">
                      <ahyp:hlinkClr xmlns:ahyp="http://schemas.microsoft.com/office/drawing/2018/hyperlinkcolor" val="tx"/>
                    </a:ext>
                  </a:extLst>
                </a:hlinkClick>
              </a:rPr>
              <a:t>software tools</a:t>
            </a:r>
            <a:r>
              <a:rPr lang="en-GB" u="sng" dirty="0">
                <a:solidFill>
                  <a:schemeClr val="tx1"/>
                </a:solidFill>
                <a:effectLst/>
                <a:ea typeface="Arial" panose="020B0604020202020204" pitchFamily="34" charset="0"/>
              </a:rPr>
              <a:t> and functions, and outcome-specific requirements</a:t>
            </a:r>
            <a:r>
              <a:rPr lang="en-US" dirty="0">
                <a:solidFill>
                  <a:schemeClr val="tx1"/>
                </a:solidFill>
                <a:effectLst/>
                <a:ea typeface="Arial" panose="020B0604020202020204" pitchFamily="34" charset="0"/>
                <a:cs typeface="Times New Roman" panose="02020603050405020304" pitchFamily="18" charset="0"/>
              </a:rPr>
              <a:t> </a:t>
            </a:r>
            <a:r>
              <a:rPr lang="en-GB" dirty="0">
                <a:solidFill>
                  <a:schemeClr val="tx1"/>
                </a:solidFill>
                <a:effectLst/>
                <a:ea typeface="Arial" panose="020B0604020202020204" pitchFamily="34" charset="0"/>
              </a:rPr>
              <a:t>of the study. </a:t>
            </a:r>
          </a:p>
          <a:p>
            <a:pPr marL="171450" indent="-171450">
              <a:spcBef>
                <a:spcPts val="600"/>
              </a:spcBef>
              <a:spcAft>
                <a:spcPts val="0"/>
              </a:spcAft>
              <a:buFont typeface="Arial" panose="020B0604020202020204" pitchFamily="34" charset="0"/>
              <a:buChar char="•"/>
            </a:pPr>
            <a:r>
              <a:rPr lang="en-GB" sz="1100" dirty="0">
                <a:solidFill>
                  <a:srgbClr val="000000"/>
                </a:solidFill>
                <a:effectLst/>
                <a:ea typeface="Arial" panose="020B0604020202020204" pitchFamily="34" charset="0"/>
              </a:rPr>
              <a:t>Students will document evidence of their critical and creative thinking through the modification of their designs and the evaluation criteria, and the development of the infographics and/or dynamic data visualisations as part of the Development stage in Criterion 8. </a:t>
            </a:r>
          </a:p>
          <a:p>
            <a:pPr marL="171450" indent="-171450">
              <a:spcBef>
                <a:spcPts val="600"/>
              </a:spcBef>
              <a:spcAft>
                <a:spcPts val="0"/>
              </a:spcAft>
              <a:buFont typeface="Arial" panose="020B0604020202020204" pitchFamily="34" charset="0"/>
              <a:buChar char="•"/>
            </a:pPr>
            <a:r>
              <a:rPr lang="en-GB" sz="1100" dirty="0">
                <a:effectLst/>
                <a:ea typeface="Arial" panose="020B0604020202020204" pitchFamily="34" charset="0"/>
                <a:cs typeface="Times New Roman" panose="02020603050405020304" pitchFamily="18" charset="0"/>
              </a:rPr>
              <a:t>and The evidence from this task is observed through Observation 8 and assessed through Criterion 8.</a:t>
            </a:r>
            <a:r>
              <a:rPr lang="en-AU" sz="1100" dirty="0">
                <a:effectLst/>
              </a:rPr>
              <a:t> </a:t>
            </a:r>
            <a:endParaRPr lang="en-AU" sz="1100" dirty="0">
              <a:effectLst/>
              <a:ea typeface="Arial" panose="020B0604020202020204" pitchFamily="34" charset="0"/>
              <a:cs typeface="Times New Roman" panose="02020603050405020304" pitchFamily="18" charset="0"/>
            </a:endParaRPr>
          </a:p>
          <a:p>
            <a:pPr marL="0" indent="0">
              <a:spcBef>
                <a:spcPts val="600"/>
              </a:spcBef>
              <a:spcAft>
                <a:spcPts val="0"/>
              </a:spcAft>
              <a:buFont typeface="Arial" panose="020B0604020202020204" pitchFamily="34" charset="0"/>
              <a:buNone/>
            </a:pPr>
            <a:endParaRPr lang="en-AU" dirty="0">
              <a:solidFill>
                <a:schemeClr val="tx1"/>
              </a:solidFill>
              <a:effectLst/>
              <a:ea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10</a:t>
            </a:fld>
            <a:endParaRPr lang="en-AU"/>
          </a:p>
        </p:txBody>
      </p:sp>
    </p:spTree>
    <p:extLst>
      <p:ext uri="{BB962C8B-B14F-4D97-AF65-F5344CB8AC3E}">
        <p14:creationId xmlns:p14="http://schemas.microsoft.com/office/powerpoint/2010/main" val="3349482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0" dirty="0">
                <a:latin typeface="Verdana" panose="020B0604030504040204" pitchFamily="34" charset="0"/>
                <a:ea typeface="Verdana" panose="020B0604030504040204" pitchFamily="34" charset="0"/>
              </a:rPr>
              <a:t>Looking now at the rubric for Criterion 8.</a:t>
            </a:r>
          </a:p>
          <a:p>
            <a:endParaRPr lang="en-AU" sz="1100" b="0" dirty="0">
              <a:latin typeface="Verdana" panose="020B0604030504040204" pitchFamily="34" charset="0"/>
              <a:ea typeface="Verdana" panose="020B0604030504040204" pitchFamily="34" charset="0"/>
            </a:endParaRPr>
          </a:p>
          <a:p>
            <a:r>
              <a:rPr lang="en-AU" sz="1100" b="0" dirty="0">
                <a:latin typeface="Verdana" panose="020B0604030504040204" pitchFamily="34" charset="0"/>
                <a:ea typeface="Verdana" panose="020B0604030504040204" pitchFamily="34" charset="0"/>
              </a:rPr>
              <a:t>Criterion 8 involves:</a:t>
            </a:r>
          </a:p>
          <a:p>
            <a:endParaRPr lang="en-AU" sz="1100" b="0" dirty="0">
              <a:latin typeface="Verdana" panose="020B0604030504040204" pitchFamily="34" charset="0"/>
              <a:ea typeface="Verdana" panose="020B0604030504040204" pitchFamily="34" charset="0"/>
            </a:endParaRPr>
          </a:p>
          <a:p>
            <a:r>
              <a:rPr lang="en-GB" sz="1100" b="0" dirty="0">
                <a:effectLst/>
                <a:latin typeface="Verdana" panose="020B0604030504040204" pitchFamily="34" charset="0"/>
                <a:ea typeface="Verdana" panose="020B0604030504040204" pitchFamily="34" charset="0"/>
                <a:cs typeface="Times New Roman" panose="02020603050405020304" pitchFamily="18" charset="0"/>
              </a:rPr>
              <a:t>Skills in using data visualisation software tools to develop infographics and/or dynamic data visualisations.</a:t>
            </a:r>
          </a:p>
          <a:p>
            <a:endParaRPr lang="en-GB"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r>
              <a:rPr lang="en-GB"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This criterion has the following four indicators:</a:t>
            </a:r>
          </a:p>
          <a:p>
            <a:pPr marL="342900" lvl="0" indent="-342900" hangingPunct="0">
              <a:lnSpc>
                <a:spcPts val="1400"/>
              </a:lnSpc>
              <a:spcBef>
                <a:spcPts val="400"/>
              </a:spcBef>
              <a:spcAft>
                <a:spcPts val="400"/>
              </a:spcAft>
              <a:buClr>
                <a:srgbClr val="000000"/>
              </a:buClr>
              <a:buFont typeface="Symbol" panose="05050102010706020507" pitchFamily="18" charset="2"/>
              <a:buChar char=""/>
              <a:tabLst>
                <a:tab pos="269875" algn="l"/>
                <a:tab pos="457200" algn="l"/>
              </a:tabLst>
            </a:pPr>
            <a:r>
              <a:rPr lang="en-GB" sz="1100" b="0" dirty="0">
                <a:effectLst/>
                <a:latin typeface="Verdana" panose="020B0604030504040204" pitchFamily="34" charset="0"/>
                <a:ea typeface="Verdana" panose="020B0604030504040204" pitchFamily="34" charset="0"/>
                <a:cs typeface="Arial" panose="020B0604020202020204" pitchFamily="34" charset="0"/>
              </a:rPr>
              <a:t>Use of data visualisation software tools to create infographics and/or dynamic data visualisations.</a:t>
            </a:r>
          </a:p>
          <a:p>
            <a:pPr marL="342900" lvl="0" indent="-342900" hangingPunct="0">
              <a:lnSpc>
                <a:spcPts val="1400"/>
              </a:lnSpc>
              <a:spcBef>
                <a:spcPts val="400"/>
              </a:spcBef>
              <a:spcAft>
                <a:spcPts val="400"/>
              </a:spcAft>
              <a:buClr>
                <a:srgbClr val="000000"/>
              </a:buClr>
              <a:buFont typeface="Symbol" panose="05050102010706020507" pitchFamily="18" charset="2"/>
              <a:buChar char=""/>
              <a:tabLst>
                <a:tab pos="269875" algn="l"/>
                <a:tab pos="457200" algn="l"/>
              </a:tabLst>
            </a:pPr>
            <a:r>
              <a:rPr lang="en-US" sz="1100" b="0" dirty="0">
                <a:effectLst/>
                <a:latin typeface="Verdana" panose="020B0604030504040204" pitchFamily="34" charset="0"/>
                <a:ea typeface="Verdana" panose="020B0604030504040204" pitchFamily="34" charset="0"/>
                <a:cs typeface="Times New Roman" panose="02020603050405020304" pitchFamily="18" charset="0"/>
              </a:rPr>
              <a:t>Applies appropriate validation techniques.</a:t>
            </a:r>
            <a:endParaRPr lang="en-GB" sz="1100" b="0" dirty="0">
              <a:effectLst/>
              <a:latin typeface="Verdana" panose="020B0604030504040204" pitchFamily="34" charset="0"/>
              <a:ea typeface="Verdana" panose="020B0604030504040204" pitchFamily="34" charset="0"/>
              <a:cs typeface="Arial" panose="020B0604020202020204" pitchFamily="34" charset="0"/>
            </a:endParaRPr>
          </a:p>
          <a:p>
            <a:pPr marL="342900" lvl="0" indent="-342900" hangingPunct="0">
              <a:lnSpc>
                <a:spcPts val="1400"/>
              </a:lnSpc>
              <a:spcBef>
                <a:spcPts val="400"/>
              </a:spcBef>
              <a:spcAft>
                <a:spcPts val="400"/>
              </a:spcAft>
              <a:buClr>
                <a:srgbClr val="000000"/>
              </a:buClr>
              <a:buFont typeface="Symbol" panose="05050102010706020507" pitchFamily="18" charset="2"/>
              <a:buChar char=""/>
              <a:tabLst>
                <a:tab pos="269875" algn="l"/>
                <a:tab pos="457200" algn="l"/>
              </a:tabLst>
            </a:pPr>
            <a:r>
              <a:rPr lang="en-US" sz="1100" b="0" dirty="0">
                <a:effectLst/>
                <a:latin typeface="Verdana" panose="020B0604030504040204" pitchFamily="34" charset="0"/>
                <a:ea typeface="Verdana" panose="020B0604030504040204" pitchFamily="34" charset="0"/>
                <a:cs typeface="Times New Roman" panose="02020603050405020304" pitchFamily="18" charset="0"/>
              </a:rPr>
              <a:t>Applies appropriate verification techniques.</a:t>
            </a:r>
            <a:endParaRPr lang="en-GB" sz="1100" b="0" dirty="0">
              <a:effectLst/>
              <a:latin typeface="Verdana" panose="020B0604030504040204" pitchFamily="34" charset="0"/>
              <a:ea typeface="Verdana" panose="020B0604030504040204" pitchFamily="34" charset="0"/>
              <a:cs typeface="Arial" panose="020B0604020202020204" pitchFamily="34" charset="0"/>
            </a:endParaRPr>
          </a:p>
          <a:p>
            <a:pPr marL="342900" lvl="0" indent="-342900" hangingPunct="0">
              <a:lnSpc>
                <a:spcPts val="1400"/>
              </a:lnSpc>
              <a:spcBef>
                <a:spcPts val="400"/>
              </a:spcBef>
              <a:spcAft>
                <a:spcPts val="400"/>
              </a:spcAft>
              <a:buClr>
                <a:srgbClr val="000000"/>
              </a:buClr>
              <a:buFont typeface="Symbol" panose="05050102010706020507" pitchFamily="18" charset="2"/>
              <a:buChar char=""/>
              <a:tabLst>
                <a:tab pos="269875" algn="l"/>
                <a:tab pos="457200" algn="l"/>
              </a:tabLst>
            </a:pPr>
            <a:r>
              <a:rPr lang="en-US" sz="1100" b="0" dirty="0">
                <a:effectLst/>
                <a:latin typeface="Verdana" panose="020B0604030504040204" pitchFamily="34" charset="0"/>
                <a:ea typeface="Verdana" panose="020B0604030504040204" pitchFamily="34" charset="0"/>
                <a:cs typeface="Times New Roman" panose="02020603050405020304" pitchFamily="18" charset="0"/>
              </a:rPr>
              <a:t>and Documents the process of critical and creative thinking through the modification of the designs and evaluation criteria, </a:t>
            </a:r>
            <a:br>
              <a:rPr lang="en-US" sz="1100" b="0" dirty="0">
                <a:effectLst/>
                <a:latin typeface="Verdana" panose="020B0604030504040204" pitchFamily="34" charset="0"/>
                <a:ea typeface="Verdana" panose="020B0604030504040204" pitchFamily="34" charset="0"/>
                <a:cs typeface="Times New Roman" panose="02020603050405020304" pitchFamily="18" charset="0"/>
              </a:rPr>
            </a:br>
            <a:r>
              <a:rPr lang="en-US" sz="1100" b="0" dirty="0">
                <a:effectLst/>
                <a:latin typeface="Verdana" panose="020B0604030504040204" pitchFamily="34" charset="0"/>
                <a:ea typeface="Verdana" panose="020B0604030504040204" pitchFamily="34" charset="0"/>
                <a:cs typeface="Times New Roman" panose="02020603050405020304" pitchFamily="18" charset="0"/>
              </a:rPr>
              <a:t>and the development of the infographics and/or dynamic data </a:t>
            </a:r>
            <a:r>
              <a:rPr lang="en-US" sz="1100" b="0" dirty="0" err="1">
                <a:effectLst/>
                <a:latin typeface="Verdana" panose="020B0604030504040204" pitchFamily="34" charset="0"/>
                <a:ea typeface="Verdana" panose="020B0604030504040204" pitchFamily="34" charset="0"/>
                <a:cs typeface="Times New Roman" panose="02020603050405020304" pitchFamily="18" charset="0"/>
              </a:rPr>
              <a:t>visualisations</a:t>
            </a:r>
            <a:r>
              <a:rPr lang="en-US" sz="1100" b="0" dirty="0">
                <a:effectLst/>
                <a:latin typeface="Verdana" panose="020B0604030504040204" pitchFamily="34" charset="0"/>
                <a:ea typeface="Verdana" panose="020B0604030504040204" pitchFamily="34" charset="0"/>
                <a:cs typeface="Times New Roman" panose="02020603050405020304" pitchFamily="18" charset="0"/>
              </a:rPr>
              <a:t>.</a:t>
            </a:r>
          </a:p>
          <a:p>
            <a:pPr marL="342900" lvl="0" indent="-342900" hangingPunct="0">
              <a:lnSpc>
                <a:spcPts val="1400"/>
              </a:lnSpc>
              <a:spcBef>
                <a:spcPts val="400"/>
              </a:spcBef>
              <a:spcAft>
                <a:spcPts val="400"/>
              </a:spcAft>
              <a:buClr>
                <a:srgbClr val="000000"/>
              </a:buClr>
              <a:buFont typeface="Symbol" panose="05050102010706020507" pitchFamily="18" charset="2"/>
              <a:buChar char=""/>
              <a:tabLst>
                <a:tab pos="269875" algn="l"/>
                <a:tab pos="457200" algn="l"/>
              </a:tabLst>
            </a:pP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0" fontAlgn="base" latinLnBrk="0" hangingPunct="0">
              <a:lnSpc>
                <a:spcPts val="1400"/>
              </a:lnSpc>
              <a:spcBef>
                <a:spcPts val="400"/>
              </a:spcBef>
              <a:spcAft>
                <a:spcPts val="400"/>
              </a:spcAft>
              <a:buClr>
                <a:srgbClr val="000000"/>
              </a:buClr>
              <a:buSzTx/>
              <a:buFont typeface="Symbol" panose="05050102010706020507" pitchFamily="18" charset="2"/>
              <a:buNone/>
              <a:tabLst>
                <a:tab pos="269875" algn="l"/>
                <a:tab pos="457200" algn="l"/>
              </a:tabLst>
              <a:defRPr/>
            </a:pPr>
            <a:r>
              <a:rPr lang="en-US" sz="11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The levels of performance are used to determine a mark out of ten for the criterion.</a:t>
            </a:r>
          </a:p>
          <a:p>
            <a:pPr marL="0" lvl="0" indent="0" hangingPunct="0">
              <a:lnSpc>
                <a:spcPts val="1400"/>
              </a:lnSpc>
              <a:spcBef>
                <a:spcPts val="400"/>
              </a:spcBef>
              <a:spcAft>
                <a:spcPts val="400"/>
              </a:spcAft>
              <a:buClr>
                <a:srgbClr val="000000"/>
              </a:buClr>
              <a:buFont typeface="Symbol" panose="05050102010706020507" pitchFamily="18" charset="2"/>
              <a:buNone/>
              <a:tabLst>
                <a:tab pos="269875" algn="l"/>
                <a:tab pos="457200" algn="l"/>
              </a:tabLst>
            </a:pP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11</a:t>
            </a:fld>
            <a:endParaRPr lang="en-AU"/>
          </a:p>
        </p:txBody>
      </p:sp>
    </p:spTree>
    <p:extLst>
      <p:ext uri="{BB962C8B-B14F-4D97-AF65-F5344CB8AC3E}">
        <p14:creationId xmlns:p14="http://schemas.microsoft.com/office/powerpoint/2010/main" val="1516772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0"/>
              </a:spcAft>
              <a:buFont typeface="Arial" panose="020B0604020202020204" pitchFamily="34" charset="0"/>
              <a:buChar char="•"/>
            </a:pPr>
            <a:r>
              <a:rPr lang="en-GB" sz="1100" dirty="0">
                <a:solidFill>
                  <a:srgbClr val="000000"/>
                </a:solidFill>
                <a:effectLst/>
                <a:latin typeface="Verdana" panose="020B0604030504040204" pitchFamily="34" charset="0"/>
                <a:ea typeface="Verdana" panose="020B0604030504040204" pitchFamily="34" charset="0"/>
              </a:rPr>
              <a:t>Criterion 9 assesses students’ skills in implementing data security and the testing of software solutions. </a:t>
            </a:r>
          </a:p>
          <a:p>
            <a:pPr marL="171450" indent="-171450">
              <a:spcBef>
                <a:spcPts val="600"/>
              </a:spcBef>
              <a:spcAft>
                <a:spcPts val="0"/>
              </a:spcAft>
              <a:buFont typeface="Arial" panose="020B0604020202020204" pitchFamily="34" charset="0"/>
              <a:buChar char="•"/>
            </a:pPr>
            <a:r>
              <a:rPr lang="en-GB" sz="1100" dirty="0">
                <a:solidFill>
                  <a:srgbClr val="000000"/>
                </a:solidFill>
                <a:effectLst/>
                <a:latin typeface="Verdana" panose="020B0604030504040204" pitchFamily="34" charset="0"/>
                <a:ea typeface="Verdana" panose="020B0604030504040204" pitchFamily="34" charset="0"/>
              </a:rPr>
              <a:t>Students will:</a:t>
            </a:r>
          </a:p>
          <a:p>
            <a:pPr marL="534988" indent="-261938">
              <a:spcBef>
                <a:spcPts val="600"/>
              </a:spcBef>
              <a:spcAft>
                <a:spcPts val="0"/>
              </a:spcAft>
              <a:buFont typeface="Symbol" panose="05050102010706020507" pitchFamily="18" charset="2"/>
              <a:buChar char="-"/>
            </a:pPr>
            <a:r>
              <a:rPr lang="en-GB" sz="1100" dirty="0">
                <a:solidFill>
                  <a:srgbClr val="000000"/>
                </a:solidFill>
                <a:effectLst/>
                <a:latin typeface="Verdana" panose="020B0604030504040204" pitchFamily="34" charset="0"/>
                <a:ea typeface="Verdana" panose="020B0604030504040204" pitchFamily="34" charset="0"/>
              </a:rPr>
              <a:t>document the procedures to manage the security of data and files</a:t>
            </a:r>
          </a:p>
          <a:p>
            <a:pPr marL="534988" indent="-261938">
              <a:spcBef>
                <a:spcPts val="600"/>
              </a:spcBef>
              <a:spcAft>
                <a:spcPts val="0"/>
              </a:spcAft>
              <a:buFont typeface="Symbol" panose="05050102010706020507" pitchFamily="18" charset="2"/>
              <a:buChar char="-"/>
            </a:pPr>
            <a:r>
              <a:rPr lang="en-GB" sz="1100" dirty="0">
                <a:solidFill>
                  <a:srgbClr val="000000"/>
                </a:solidFill>
                <a:effectLst/>
                <a:latin typeface="Verdana" panose="020B0604030504040204" pitchFamily="34" charset="0"/>
                <a:ea typeface="Verdana" panose="020B0604030504040204" pitchFamily="34" charset="0"/>
              </a:rPr>
              <a:t>then implement these procedures</a:t>
            </a:r>
            <a:endParaRPr lang="en-GB" dirty="0">
              <a:solidFill>
                <a:srgbClr val="000000"/>
              </a:solidFill>
              <a:latin typeface="Verdana" panose="020B0604030504040204" pitchFamily="34" charset="0"/>
              <a:ea typeface="Verdana" panose="020B0604030504040204" pitchFamily="34" charset="0"/>
            </a:endParaRPr>
          </a:p>
          <a:p>
            <a:pPr marL="534988" indent="-261938">
              <a:spcBef>
                <a:spcPts val="600"/>
              </a:spcBef>
              <a:spcAft>
                <a:spcPts val="0"/>
              </a:spcAft>
              <a:buFont typeface="Symbol" panose="05050102010706020507" pitchFamily="18" charset="2"/>
              <a:buChar char="-"/>
            </a:pPr>
            <a:r>
              <a:rPr lang="en-GB" sz="1100" dirty="0">
                <a:solidFill>
                  <a:srgbClr val="000000"/>
                </a:solidFill>
                <a:effectLst/>
                <a:latin typeface="Verdana" panose="020B0604030504040204" pitchFamily="34" charset="0"/>
                <a:ea typeface="Verdana" panose="020B0604030504040204" pitchFamily="34" charset="0"/>
              </a:rPr>
              <a:t>and use testing tables to document the testing of the database, spreadsheet and infographics and/or dynamic data visualisations solutions using suitable testing techniques and test data.</a:t>
            </a:r>
            <a:endParaRPr lang="en-AU" sz="1100" dirty="0">
              <a:solidFill>
                <a:srgbClr val="000000"/>
              </a:solidFill>
              <a:effectLst/>
              <a:latin typeface="Verdana" panose="020B0604030504040204" pitchFamily="34" charset="0"/>
              <a:ea typeface="Verdana" panose="020B0604030504040204" pitchFamily="34" charset="0"/>
            </a:endParaRPr>
          </a:p>
          <a:p>
            <a:pPr marL="171450" indent="-171450">
              <a:spcBef>
                <a:spcPts val="600"/>
              </a:spcBef>
              <a:spcAft>
                <a:spcPts val="0"/>
              </a:spcAft>
              <a:buFont typeface="Arial" panose="020B0604020202020204" pitchFamily="34" charset="0"/>
              <a:buChar char="•"/>
            </a:pPr>
            <a:r>
              <a:rPr lang="en-GB" sz="1100" dirty="0">
                <a:effectLst/>
                <a:latin typeface="Verdana" panose="020B0604030504040204" pitchFamily="34" charset="0"/>
                <a:ea typeface="Verdana" panose="020B0604030504040204" pitchFamily="34" charset="0"/>
                <a:cs typeface="Times New Roman" panose="02020603050405020304" pitchFamily="18" charset="0"/>
              </a:rPr>
              <a:t>The evidence from this task is observed through Observation 9 and assessed through Criterion 9.</a:t>
            </a:r>
            <a:endParaRPr lang="en-US" dirty="0">
              <a:latin typeface="Verdana" panose="020B0604030504040204" pitchFamily="34" charset="0"/>
              <a:ea typeface="Verdana" panose="020B0604030504040204" pitchFamily="34" charset="0"/>
            </a:endParaRP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12</a:t>
            </a:fld>
            <a:endParaRPr lang="en-AU"/>
          </a:p>
        </p:txBody>
      </p:sp>
    </p:spTree>
    <p:extLst>
      <p:ext uri="{BB962C8B-B14F-4D97-AF65-F5344CB8AC3E}">
        <p14:creationId xmlns:p14="http://schemas.microsoft.com/office/powerpoint/2010/main" val="1651318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0" dirty="0">
                <a:latin typeface="Verdana" panose="020B0604030504040204" pitchFamily="34" charset="0"/>
                <a:ea typeface="Verdana" panose="020B0604030504040204" pitchFamily="34" charset="0"/>
              </a:rPr>
              <a:t>Looking now at the rubric for Criterion 9.</a:t>
            </a:r>
          </a:p>
          <a:p>
            <a:endParaRPr lang="en-AU" sz="1100" b="0" dirty="0">
              <a:latin typeface="Verdana" panose="020B0604030504040204" pitchFamily="34" charset="0"/>
              <a:ea typeface="Verdana" panose="020B0604030504040204" pitchFamily="34" charset="0"/>
            </a:endParaRPr>
          </a:p>
          <a:p>
            <a:r>
              <a:rPr lang="en-AU" sz="1100" b="0" dirty="0">
                <a:latin typeface="Verdana" panose="020B0604030504040204" pitchFamily="34" charset="0"/>
                <a:ea typeface="Verdana" panose="020B0604030504040204" pitchFamily="34" charset="0"/>
              </a:rPr>
              <a:t>Criterion 9 involves:</a:t>
            </a:r>
          </a:p>
          <a:p>
            <a:endParaRPr lang="en-AU" sz="1100" b="0" dirty="0">
              <a:latin typeface="Verdana" panose="020B0604030504040204" pitchFamily="34" charset="0"/>
              <a:ea typeface="Verdana" panose="020B0604030504040204" pitchFamily="34" charset="0"/>
            </a:endParaRPr>
          </a:p>
          <a:p>
            <a:r>
              <a:rPr lang="en-GB" sz="1100" b="0" dirty="0">
                <a:effectLst/>
                <a:latin typeface="Verdana" panose="020B0604030504040204" pitchFamily="34" charset="0"/>
                <a:ea typeface="Verdana" panose="020B0604030504040204" pitchFamily="34" charset="0"/>
                <a:cs typeface="Times New Roman" panose="02020603050405020304" pitchFamily="18" charset="0"/>
              </a:rPr>
              <a:t>Skills in implementing data security and the testing of software solutions.</a:t>
            </a:r>
          </a:p>
          <a:p>
            <a:endParaRPr lang="en-GB"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r>
              <a:rPr lang="en-GB"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This criterion has the following two indicators:</a:t>
            </a:r>
          </a:p>
          <a:p>
            <a:pPr marL="342900" lvl="0" indent="-342900" fontAlgn="ctr">
              <a:lnSpc>
                <a:spcPct val="115000"/>
              </a:lnSpc>
              <a:spcBef>
                <a:spcPts val="600"/>
              </a:spcBef>
              <a:spcAft>
                <a:spcPts val="1000"/>
              </a:spcAft>
              <a:buClr>
                <a:srgbClr val="000000"/>
              </a:buClr>
              <a:buSzPts val="1000"/>
              <a:buFont typeface="Symbol" panose="05050102010706020507" pitchFamily="18" charset="2"/>
              <a:buChar char=""/>
              <a:tabLst>
                <a:tab pos="2592070" algn="l"/>
                <a:tab pos="2700020" algn="l"/>
                <a:tab pos="5219700" algn="ctr"/>
              </a:tabLst>
            </a:pPr>
            <a:r>
              <a:rPr lang="en-US" sz="1100" b="0" dirty="0">
                <a:effectLst/>
                <a:latin typeface="Verdana" panose="020B0604030504040204" pitchFamily="34" charset="0"/>
                <a:ea typeface="Verdana" panose="020B0604030504040204" pitchFamily="34" charset="0"/>
                <a:cs typeface="Times New Roman" panose="02020603050405020304" pitchFamily="18" charset="0"/>
              </a:rPr>
              <a:t>Documents and implements procedures to manage the security of data and files.</a:t>
            </a:r>
            <a:endParaRPr lang="en-AU" sz="1100" b="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fontAlgn="ctr">
              <a:lnSpc>
                <a:spcPct val="115000"/>
              </a:lnSpc>
              <a:spcBef>
                <a:spcPts val="600"/>
              </a:spcBef>
              <a:spcAft>
                <a:spcPts val="1000"/>
              </a:spcAft>
              <a:buClr>
                <a:srgbClr val="000000"/>
              </a:buClr>
              <a:buSzPts val="1000"/>
              <a:buFont typeface="Symbol" panose="05050102010706020507" pitchFamily="18" charset="2"/>
              <a:buChar char=""/>
              <a:tabLst>
                <a:tab pos="2592070" algn="l"/>
                <a:tab pos="2700020" algn="l"/>
                <a:tab pos="5219700" algn="ctr"/>
              </a:tabLst>
            </a:pPr>
            <a:r>
              <a:rPr lang="en-US" sz="1100" b="0" dirty="0">
                <a:effectLst/>
                <a:latin typeface="Verdana" panose="020B0604030504040204" pitchFamily="34" charset="0"/>
                <a:ea typeface="Verdana" panose="020B0604030504040204" pitchFamily="34" charset="0"/>
                <a:cs typeface="Times New Roman" panose="02020603050405020304" pitchFamily="18" charset="0"/>
              </a:rPr>
              <a:t>and Documents the use of suitable testing techniques to ensure the database, spreadsheet, and infographics and/or dynamic data </a:t>
            </a:r>
            <a:r>
              <a:rPr lang="en-US" sz="1100" b="0" dirty="0" err="1">
                <a:effectLst/>
                <a:latin typeface="Verdana" panose="020B0604030504040204" pitchFamily="34" charset="0"/>
                <a:ea typeface="Verdana" panose="020B0604030504040204" pitchFamily="34" charset="0"/>
                <a:cs typeface="Times New Roman" panose="02020603050405020304" pitchFamily="18" charset="0"/>
              </a:rPr>
              <a:t>visualisations</a:t>
            </a:r>
            <a:r>
              <a:rPr lang="en-US" sz="1100" b="0" dirty="0">
                <a:effectLst/>
                <a:latin typeface="Verdana" panose="020B0604030504040204" pitchFamily="34" charset="0"/>
                <a:ea typeface="Verdana" panose="020B0604030504040204" pitchFamily="34" charset="0"/>
                <a:cs typeface="Times New Roman" panose="02020603050405020304" pitchFamily="18" charset="0"/>
              </a:rPr>
              <a:t> software solutions perform as intended.</a:t>
            </a:r>
          </a:p>
          <a:p>
            <a:pPr marL="342900" lvl="0" indent="-342900" fontAlgn="ctr">
              <a:lnSpc>
                <a:spcPct val="115000"/>
              </a:lnSpc>
              <a:spcBef>
                <a:spcPts val="600"/>
              </a:spcBef>
              <a:spcAft>
                <a:spcPts val="1000"/>
              </a:spcAft>
              <a:buClr>
                <a:srgbClr val="000000"/>
              </a:buClr>
              <a:buSzPts val="1000"/>
              <a:buFont typeface="Symbol" panose="05050102010706020507" pitchFamily="18" charset="2"/>
              <a:buChar char=""/>
              <a:tabLst>
                <a:tab pos="2592070" algn="l"/>
                <a:tab pos="2700020" algn="l"/>
                <a:tab pos="5219700" algn="ctr"/>
              </a:tabLst>
            </a:pP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0" fontAlgn="ctr" latinLnBrk="0" hangingPunct="0">
              <a:lnSpc>
                <a:spcPct val="115000"/>
              </a:lnSpc>
              <a:spcBef>
                <a:spcPts val="600"/>
              </a:spcBef>
              <a:spcAft>
                <a:spcPts val="1000"/>
              </a:spcAft>
              <a:buClr>
                <a:srgbClr val="000000"/>
              </a:buClr>
              <a:buSzPts val="1000"/>
              <a:buFont typeface="Symbol" panose="05050102010706020507" pitchFamily="18" charset="2"/>
              <a:buNone/>
              <a:tabLst>
                <a:tab pos="2592070" algn="l"/>
                <a:tab pos="2700020" algn="l"/>
                <a:tab pos="5219700" algn="ctr"/>
              </a:tabLst>
              <a:defRPr/>
            </a:pPr>
            <a:r>
              <a:rPr lang="en-US" sz="11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The levels of performance are used to determine a mark out of ten for the criterion.</a:t>
            </a:r>
          </a:p>
          <a:p>
            <a:pPr marL="0" lvl="0" indent="0" fontAlgn="ctr">
              <a:lnSpc>
                <a:spcPct val="115000"/>
              </a:lnSpc>
              <a:spcBef>
                <a:spcPts val="600"/>
              </a:spcBef>
              <a:spcAft>
                <a:spcPts val="1000"/>
              </a:spcAft>
              <a:buClr>
                <a:srgbClr val="000000"/>
              </a:buClr>
              <a:buSzPts val="1000"/>
              <a:buFont typeface="Symbol" panose="05050102010706020507" pitchFamily="18" charset="2"/>
              <a:buNone/>
              <a:tabLst>
                <a:tab pos="2592070" algn="l"/>
                <a:tab pos="2700020" algn="l"/>
                <a:tab pos="5219700" algn="ctr"/>
              </a:tabLst>
            </a:pP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13</a:t>
            </a:fld>
            <a:endParaRPr lang="en-AU"/>
          </a:p>
        </p:txBody>
      </p:sp>
    </p:spTree>
    <p:extLst>
      <p:ext uri="{BB962C8B-B14F-4D97-AF65-F5344CB8AC3E}">
        <p14:creationId xmlns:p14="http://schemas.microsoft.com/office/powerpoint/2010/main" val="260215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0"/>
              </a:spcAft>
              <a:buFont typeface="Arial" panose="020B0604020202020204" pitchFamily="34" charset="0"/>
              <a:buChar char="•"/>
            </a:pPr>
            <a:r>
              <a:rPr lang="en-GB" dirty="0">
                <a:solidFill>
                  <a:srgbClr val="000000"/>
                </a:solidFill>
                <a:effectLst/>
                <a:latin typeface="Verdana" panose="020B0604030504040204" pitchFamily="34" charset="0"/>
                <a:ea typeface="Verdana" panose="020B0604030504040204" pitchFamily="34" charset="0"/>
              </a:rPr>
              <a:t>Criterion 10 assesses students’ skills in evaluating the solution and assessing the project plan.</a:t>
            </a:r>
          </a:p>
          <a:p>
            <a:pPr marL="171450" indent="-171450">
              <a:spcBef>
                <a:spcPts val="600"/>
              </a:spcBef>
              <a:spcAft>
                <a:spcPts val="0"/>
              </a:spcAft>
              <a:buFont typeface="Arial" panose="020B0604020202020204" pitchFamily="34" charset="0"/>
              <a:buChar char="•"/>
            </a:pPr>
            <a:r>
              <a:rPr lang="en-GB" dirty="0">
                <a:solidFill>
                  <a:srgbClr val="000000"/>
                </a:solidFill>
                <a:effectLst/>
                <a:latin typeface="Verdana" panose="020B0604030504040204" pitchFamily="34" charset="0"/>
                <a:ea typeface="Verdana" panose="020B0604030504040204" pitchFamily="34" charset="0"/>
              </a:rPr>
              <a:t>Students will document the evaluation of the efficiency and effectiveness of the infographics and/or dynamic data visualisations using the evaluation criteria developed in Criterion 4. </a:t>
            </a:r>
          </a:p>
          <a:p>
            <a:pPr marL="171450" indent="-171450">
              <a:spcBef>
                <a:spcPts val="600"/>
              </a:spcBef>
              <a:spcAft>
                <a:spcPts val="0"/>
              </a:spcAft>
              <a:buFont typeface="Arial" panose="020B0604020202020204" pitchFamily="34" charset="0"/>
              <a:buChar char="•"/>
            </a:pPr>
            <a:r>
              <a:rPr lang="en-GB" dirty="0">
                <a:solidFill>
                  <a:srgbClr val="000000"/>
                </a:solidFill>
                <a:effectLst/>
                <a:latin typeface="Verdana" panose="020B0604030504040204" pitchFamily="34" charset="0"/>
                <a:ea typeface="Verdana" panose="020B0604030504040204" pitchFamily="34" charset="0"/>
              </a:rPr>
              <a:t>This includes the extent to which it meets the functional and non-functional requirements.</a:t>
            </a:r>
          </a:p>
          <a:p>
            <a:pPr marL="171450" indent="-171450">
              <a:spcBef>
                <a:spcPts val="600"/>
              </a:spcBef>
              <a:spcAft>
                <a:spcPts val="0"/>
              </a:spcAft>
              <a:buFont typeface="Arial" panose="020B0604020202020204" pitchFamily="34" charset="0"/>
              <a:buChar char="•"/>
            </a:pPr>
            <a:r>
              <a:rPr lang="en-GB" dirty="0">
                <a:solidFill>
                  <a:srgbClr val="000000"/>
                </a:solidFill>
                <a:effectLst/>
                <a:latin typeface="Verdana" panose="020B0604030504040204" pitchFamily="34" charset="0"/>
                <a:ea typeface="Verdana" panose="020B0604030504040204" pitchFamily="34" charset="0"/>
              </a:rPr>
              <a:t>Students will then propose an evaluation strategy to be conducted in the future. </a:t>
            </a:r>
          </a:p>
          <a:p>
            <a:pPr marL="171450" indent="-171450">
              <a:spcBef>
                <a:spcPts val="600"/>
              </a:spcBef>
              <a:spcAft>
                <a:spcPts val="0"/>
              </a:spcAft>
              <a:buFont typeface="Arial" panose="020B0604020202020204" pitchFamily="34" charset="0"/>
              <a:buChar char="•"/>
            </a:pPr>
            <a:r>
              <a:rPr lang="en-GB" dirty="0">
                <a:effectLst/>
                <a:latin typeface="Verdana" panose="020B0604030504040204" pitchFamily="34" charset="0"/>
                <a:ea typeface="Verdana" panose="020B0604030504040204" pitchFamily="34" charset="0"/>
                <a:cs typeface="Times New Roman" panose="02020603050405020304" pitchFamily="18" charset="0"/>
              </a:rPr>
              <a:t>Students will document evidence of their critical and creative thinking through the evaluation of the process they followed through the analysis, design and development stages and discuss improvements that could be made to the infographics and/or dynamic data visualisations as part of the Evaluation stage in Criterion 10.</a:t>
            </a:r>
            <a:endParaRPr lang="en-GB" sz="1100" dirty="0">
              <a:solidFill>
                <a:srgbClr val="000000"/>
              </a:solidFill>
              <a:effectLst/>
              <a:latin typeface="Verdana" panose="020B0604030504040204" pitchFamily="34" charset="0"/>
              <a:ea typeface="Verdana" panose="020B0604030504040204" pitchFamily="34" charset="0"/>
            </a:endParaRPr>
          </a:p>
          <a:p>
            <a:pPr marL="171450" indent="-171450">
              <a:spcBef>
                <a:spcPts val="600"/>
              </a:spcBef>
              <a:spcAft>
                <a:spcPts val="0"/>
              </a:spcAft>
              <a:buFont typeface="Arial" panose="020B0604020202020204" pitchFamily="34" charset="0"/>
              <a:buChar char="•"/>
            </a:pPr>
            <a:r>
              <a:rPr lang="en-GB" sz="1100" dirty="0">
                <a:solidFill>
                  <a:srgbClr val="000000"/>
                </a:solidFill>
                <a:effectLst/>
                <a:latin typeface="Verdana" panose="020B0604030504040204" pitchFamily="34" charset="0"/>
                <a:ea typeface="Verdana" panose="020B0604030504040204" pitchFamily="34" charset="0"/>
              </a:rPr>
              <a:t>Students will document the modifications made to the initial project plan throughout the duration of the project and then assess the effectiveness of the project plan.</a:t>
            </a:r>
            <a:endParaRPr lang="en-AU" sz="1100" dirty="0">
              <a:solidFill>
                <a:srgbClr val="000000"/>
              </a:solidFill>
              <a:effectLst/>
              <a:latin typeface="Verdana" panose="020B0604030504040204" pitchFamily="34" charset="0"/>
              <a:ea typeface="Verdana" panose="020B0604030504040204" pitchFamily="34" charset="0"/>
            </a:endParaRPr>
          </a:p>
          <a:p>
            <a:pPr marL="171450" indent="-171450">
              <a:spcBef>
                <a:spcPts val="600"/>
              </a:spcBef>
              <a:spcAft>
                <a:spcPts val="0"/>
              </a:spcAft>
              <a:buFont typeface="Arial" panose="020B0604020202020204" pitchFamily="34" charset="0"/>
              <a:buChar char="•"/>
            </a:pPr>
            <a:r>
              <a:rPr lang="en-GB" sz="1100" dirty="0">
                <a:solidFill>
                  <a:srgbClr val="000000"/>
                </a:solidFill>
                <a:effectLst/>
                <a:latin typeface="Verdana" panose="020B0604030504040204" pitchFamily="34" charset="0"/>
                <a:ea typeface="Verdana" panose="020B0604030504040204" pitchFamily="34" charset="0"/>
              </a:rPr>
              <a:t>and The evidence from this task is observed through Observation 10 and assessed through Criterion 10.</a:t>
            </a:r>
            <a:r>
              <a:rPr lang="en-GB" sz="1100" dirty="0">
                <a:solidFill>
                  <a:srgbClr val="FF0000"/>
                </a:solidFill>
                <a:effectLst/>
                <a:latin typeface="Verdana" panose="020B0604030504040204" pitchFamily="34" charset="0"/>
                <a:ea typeface="Verdana" panose="020B0604030504040204" pitchFamily="34" charset="0"/>
              </a:rPr>
              <a:t> </a:t>
            </a:r>
            <a:r>
              <a:rPr lang="en-GB" sz="1100" dirty="0">
                <a:solidFill>
                  <a:srgbClr val="000000"/>
                </a:solidFill>
                <a:effectLst/>
                <a:latin typeface="Verdana" panose="020B0604030504040204" pitchFamily="34" charset="0"/>
                <a:ea typeface="Verdana" panose="020B0604030504040204" pitchFamily="34" charset="0"/>
              </a:rPr>
              <a:t> </a:t>
            </a:r>
            <a:endParaRPr lang="en-AU" sz="1100" dirty="0">
              <a:solidFill>
                <a:srgbClr val="000000"/>
              </a:solidFill>
              <a:effectLst/>
              <a:latin typeface="Verdana" panose="020B0604030504040204" pitchFamily="34" charset="0"/>
              <a:ea typeface="Verdana" panose="020B0604030504040204" pitchFamily="34" charset="0"/>
            </a:endParaRPr>
          </a:p>
          <a:p>
            <a:pPr marL="0" indent="0">
              <a:spcBef>
                <a:spcPts val="600"/>
              </a:spcBef>
              <a:spcAft>
                <a:spcPts val="0"/>
              </a:spcAft>
              <a:buFont typeface="Arial" panose="020B0604020202020204" pitchFamily="34" charset="0"/>
              <a:buNone/>
            </a:pPr>
            <a:endParaRPr lang="en-AU" dirty="0">
              <a:solidFill>
                <a:srgbClr val="000000"/>
              </a:solidFill>
              <a:effectLst/>
              <a:latin typeface="Verdana" panose="020B0604030504040204" pitchFamily="34" charset="0"/>
              <a:ea typeface="Verdana" panose="020B0604030504040204" pitchFamily="34" charset="0"/>
            </a:endParaRP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14</a:t>
            </a:fld>
            <a:endParaRPr lang="en-AU"/>
          </a:p>
        </p:txBody>
      </p:sp>
    </p:spTree>
    <p:extLst>
      <p:ext uri="{BB962C8B-B14F-4D97-AF65-F5344CB8AC3E}">
        <p14:creationId xmlns:p14="http://schemas.microsoft.com/office/powerpoint/2010/main" val="2903907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0" dirty="0">
                <a:latin typeface="Verdana" panose="020B0604030504040204" pitchFamily="34" charset="0"/>
                <a:ea typeface="Verdana" panose="020B0604030504040204" pitchFamily="34" charset="0"/>
              </a:rPr>
              <a:t>Looking now at the rubric for Criterion 10.</a:t>
            </a:r>
          </a:p>
          <a:p>
            <a:endParaRPr lang="en-AU" sz="1100" b="0" dirty="0">
              <a:latin typeface="Verdana" panose="020B0604030504040204" pitchFamily="34" charset="0"/>
              <a:ea typeface="Verdana" panose="020B0604030504040204" pitchFamily="34" charset="0"/>
            </a:endParaRPr>
          </a:p>
          <a:p>
            <a:r>
              <a:rPr lang="en-AU" sz="1100" b="0" dirty="0">
                <a:latin typeface="Verdana" panose="020B0604030504040204" pitchFamily="34" charset="0"/>
                <a:ea typeface="Verdana" panose="020B0604030504040204" pitchFamily="34" charset="0"/>
              </a:rPr>
              <a:t>Criterion 10 involves:</a:t>
            </a:r>
          </a:p>
          <a:p>
            <a:endParaRPr lang="en-AU" sz="1100" b="0" dirty="0">
              <a:latin typeface="Verdana" panose="020B0604030504040204" pitchFamily="34" charset="0"/>
              <a:ea typeface="Verdana" panose="020B0604030504040204" pitchFamily="34" charset="0"/>
            </a:endParaRPr>
          </a:p>
          <a:p>
            <a:r>
              <a:rPr lang="en-GB" sz="1100" b="0" dirty="0">
                <a:effectLst/>
                <a:latin typeface="Verdana" panose="020B0604030504040204" pitchFamily="34" charset="0"/>
                <a:ea typeface="Verdana" panose="020B0604030504040204" pitchFamily="34" charset="0"/>
                <a:cs typeface="Times New Roman" panose="02020603050405020304" pitchFamily="18" charset="0"/>
              </a:rPr>
              <a:t>Skills in evaluating the solution and assessing the project plan.</a:t>
            </a:r>
          </a:p>
          <a:p>
            <a:endParaRPr lang="en-GB"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pPr>
              <a:lnSpc>
                <a:spcPct val="100000"/>
              </a:lnSpc>
              <a:spcBef>
                <a:spcPts val="0"/>
              </a:spcBef>
              <a:spcAft>
                <a:spcPts val="0"/>
              </a:spcAft>
            </a:pPr>
            <a:r>
              <a:rPr lang="en-GB"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This criterion has the following four indicators:</a:t>
            </a:r>
          </a:p>
          <a:p>
            <a:pPr marL="342900" lvl="0" indent="-342900" fontAlgn="ctr">
              <a:lnSpc>
                <a:spcPct val="100000"/>
              </a:lnSpc>
              <a:spcBef>
                <a:spcPts val="0"/>
              </a:spcBef>
              <a:spcAft>
                <a:spcPts val="0"/>
              </a:spcAft>
              <a:buClr>
                <a:srgbClr val="000000"/>
              </a:buClr>
              <a:buSzPts val="1000"/>
              <a:buFont typeface="Symbol" panose="05050102010706020507" pitchFamily="18" charset="2"/>
              <a:buChar char=""/>
              <a:tabLst>
                <a:tab pos="2592070" algn="l"/>
                <a:tab pos="2700020" algn="l"/>
                <a:tab pos="5219700" algn="ctr"/>
              </a:tabLst>
            </a:pPr>
            <a:r>
              <a:rPr lang="en-US" sz="1100" b="0" dirty="0">
                <a:effectLst/>
                <a:latin typeface="Verdana" panose="020B0604030504040204" pitchFamily="34" charset="0"/>
                <a:ea typeface="Verdana" panose="020B0604030504040204" pitchFamily="34" charset="0"/>
                <a:cs typeface="Times New Roman" panose="02020603050405020304" pitchFamily="18" charset="0"/>
              </a:rPr>
              <a:t>Documents the evaluation of the efficiency and effectiveness of infographics and/or dynamic data </a:t>
            </a:r>
            <a:r>
              <a:rPr lang="en-US" sz="1100" b="0" dirty="0" err="1">
                <a:effectLst/>
                <a:latin typeface="Verdana" panose="020B0604030504040204" pitchFamily="34" charset="0"/>
                <a:ea typeface="Verdana" panose="020B0604030504040204" pitchFamily="34" charset="0"/>
                <a:cs typeface="Times New Roman" panose="02020603050405020304" pitchFamily="18" charset="0"/>
              </a:rPr>
              <a:t>visualisations</a:t>
            </a:r>
            <a:r>
              <a:rPr lang="en-US" sz="1100" b="0" dirty="0">
                <a:effectLst/>
                <a:latin typeface="Verdana" panose="020B0604030504040204" pitchFamily="34" charset="0"/>
                <a:ea typeface="Verdana" panose="020B0604030504040204" pitchFamily="34" charset="0"/>
                <a:cs typeface="Times New Roman" panose="02020603050405020304" pitchFamily="18" charset="0"/>
              </a:rPr>
              <a:t>.</a:t>
            </a:r>
          </a:p>
          <a:p>
            <a:pPr marL="342900" lvl="0" indent="-342900" fontAlgn="ctr">
              <a:lnSpc>
                <a:spcPct val="100000"/>
              </a:lnSpc>
              <a:spcBef>
                <a:spcPts val="0"/>
              </a:spcBef>
              <a:spcAft>
                <a:spcPts val="0"/>
              </a:spcAft>
              <a:buClr>
                <a:srgbClr val="000000"/>
              </a:buClr>
              <a:buSzPts val="1000"/>
              <a:buFont typeface="Symbol" panose="05050102010706020507" pitchFamily="18" charset="2"/>
              <a:buChar char=""/>
              <a:tabLst>
                <a:tab pos="2592070" algn="l"/>
                <a:tab pos="2700020" algn="l"/>
                <a:tab pos="5219700" algn="ctr"/>
              </a:tabLst>
            </a:pPr>
            <a:r>
              <a:rPr lang="en-US" sz="1100" b="0" dirty="0">
                <a:effectLst/>
                <a:latin typeface="Verdana" panose="020B0604030504040204" pitchFamily="34" charset="0"/>
                <a:ea typeface="Verdana" panose="020B0604030504040204" pitchFamily="34" charset="0"/>
                <a:cs typeface="Times New Roman" panose="02020603050405020304" pitchFamily="18" charset="0"/>
              </a:rPr>
              <a:t>Documents evidence of critical and creative thinking through the evaluation of the analysis, design and development stages and improvements to the infographics and/or dynamic data </a:t>
            </a:r>
            <a:r>
              <a:rPr lang="en-US" sz="1100" b="0" dirty="0" err="1">
                <a:effectLst/>
                <a:latin typeface="Verdana" panose="020B0604030504040204" pitchFamily="34" charset="0"/>
                <a:ea typeface="Verdana" panose="020B0604030504040204" pitchFamily="34" charset="0"/>
                <a:cs typeface="Times New Roman" panose="02020603050405020304" pitchFamily="18" charset="0"/>
              </a:rPr>
              <a:t>visualisations</a:t>
            </a:r>
            <a:r>
              <a:rPr lang="en-US" sz="1100" b="0" dirty="0">
                <a:effectLst/>
                <a:latin typeface="Verdana" panose="020B0604030504040204" pitchFamily="34" charset="0"/>
                <a:ea typeface="Verdana" panose="020B0604030504040204" pitchFamily="34" charset="0"/>
                <a:cs typeface="Times New Roman" panose="02020603050405020304" pitchFamily="18" charset="0"/>
              </a:rPr>
              <a:t>.</a:t>
            </a:r>
          </a:p>
          <a:p>
            <a:pPr marL="342900" lvl="0" indent="-342900" fontAlgn="ctr">
              <a:lnSpc>
                <a:spcPct val="100000"/>
              </a:lnSpc>
              <a:spcBef>
                <a:spcPts val="0"/>
              </a:spcBef>
              <a:spcAft>
                <a:spcPts val="0"/>
              </a:spcAft>
              <a:buClr>
                <a:srgbClr val="000000"/>
              </a:buClr>
              <a:buSzPts val="1000"/>
              <a:buFont typeface="Symbol" panose="05050102010706020507" pitchFamily="18" charset="2"/>
              <a:buChar char=""/>
              <a:tabLst>
                <a:tab pos="2592070" algn="l"/>
                <a:tab pos="2700020" algn="l"/>
                <a:tab pos="5219700" algn="ctr"/>
              </a:tabLst>
            </a:pPr>
            <a:r>
              <a:rPr lang="en-GB" sz="1100" b="0" dirty="0">
                <a:effectLst/>
                <a:latin typeface="Verdana" panose="020B0604030504040204" pitchFamily="34" charset="0"/>
                <a:ea typeface="Verdana" panose="020B0604030504040204" pitchFamily="34" charset="0"/>
                <a:cs typeface="Times New Roman" panose="02020603050405020304" pitchFamily="18" charset="0"/>
              </a:rPr>
              <a:t>Documents the modifications made to the initial project plan throughout the duration of the project.</a:t>
            </a: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fontAlgn="ctr">
              <a:lnSpc>
                <a:spcPct val="100000"/>
              </a:lnSpc>
              <a:spcBef>
                <a:spcPts val="0"/>
              </a:spcBef>
              <a:spcAft>
                <a:spcPts val="0"/>
              </a:spcAft>
              <a:buClr>
                <a:srgbClr val="000000"/>
              </a:buClr>
              <a:buSzPts val="1000"/>
              <a:buFont typeface="Symbol" panose="05050102010706020507" pitchFamily="18" charset="2"/>
              <a:buChar char=""/>
              <a:tabLst>
                <a:tab pos="2592070" algn="l"/>
                <a:tab pos="2700020" algn="l"/>
                <a:tab pos="5219700" algn="ctr"/>
              </a:tabLst>
            </a:pPr>
            <a:r>
              <a:rPr lang="en-US" sz="1100" b="0" dirty="0">
                <a:effectLst/>
                <a:latin typeface="Verdana" panose="020B0604030504040204" pitchFamily="34" charset="0"/>
                <a:ea typeface="Verdana" panose="020B0604030504040204" pitchFamily="34" charset="0"/>
                <a:cs typeface="Times New Roman" panose="02020603050405020304" pitchFamily="18" charset="0"/>
              </a:rPr>
              <a:t>and Assesses the effectiveness of the project plan.</a:t>
            </a:r>
          </a:p>
          <a:p>
            <a:pPr marL="342900" lvl="0" indent="-342900" fontAlgn="ctr">
              <a:lnSpc>
                <a:spcPct val="100000"/>
              </a:lnSpc>
              <a:spcBef>
                <a:spcPts val="0"/>
              </a:spcBef>
              <a:spcAft>
                <a:spcPts val="0"/>
              </a:spcAft>
              <a:buClr>
                <a:srgbClr val="000000"/>
              </a:buClr>
              <a:buSzPts val="1000"/>
              <a:buFont typeface="Symbol" panose="05050102010706020507" pitchFamily="18" charset="2"/>
              <a:buChar char=""/>
              <a:tabLst>
                <a:tab pos="2592070" algn="l"/>
                <a:tab pos="2700020" algn="l"/>
                <a:tab pos="5219700" algn="ctr"/>
              </a:tabLst>
            </a:pP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0" fontAlgn="ctr" latinLnBrk="0" hangingPunct="0">
              <a:lnSpc>
                <a:spcPct val="100000"/>
              </a:lnSpc>
              <a:spcBef>
                <a:spcPts val="0"/>
              </a:spcBef>
              <a:spcAft>
                <a:spcPts val="0"/>
              </a:spcAft>
              <a:buClr>
                <a:srgbClr val="000000"/>
              </a:buClr>
              <a:buSzPts val="1000"/>
              <a:buFont typeface="Symbol" panose="05050102010706020507" pitchFamily="18" charset="2"/>
              <a:buNone/>
              <a:tabLst>
                <a:tab pos="2592070" algn="l"/>
                <a:tab pos="2700020" algn="l"/>
                <a:tab pos="5219700" algn="ctr"/>
              </a:tabLst>
              <a:defRPr/>
            </a:pPr>
            <a:r>
              <a:rPr lang="en-US" sz="11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The levels of performance are used to determine a mark out of ten for the criterion.</a:t>
            </a:r>
          </a:p>
          <a:p>
            <a:pPr marL="0" lvl="0" indent="0" fontAlgn="ctr">
              <a:lnSpc>
                <a:spcPct val="100000"/>
              </a:lnSpc>
              <a:spcBef>
                <a:spcPts val="0"/>
              </a:spcBef>
              <a:spcAft>
                <a:spcPts val="0"/>
              </a:spcAft>
              <a:buClr>
                <a:srgbClr val="000000"/>
              </a:buClr>
              <a:buSzPts val="1000"/>
              <a:buFont typeface="Symbol" panose="05050102010706020507" pitchFamily="18" charset="2"/>
              <a:buNone/>
              <a:tabLst>
                <a:tab pos="2592070" algn="l"/>
                <a:tab pos="2700020" algn="l"/>
                <a:tab pos="5219700" algn="ctr"/>
              </a:tabLst>
            </a:pP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15</a:t>
            </a:fld>
            <a:endParaRPr lang="en-AU"/>
          </a:p>
        </p:txBody>
      </p:sp>
    </p:spTree>
    <p:extLst>
      <p:ext uri="{BB962C8B-B14F-4D97-AF65-F5344CB8AC3E}">
        <p14:creationId xmlns:p14="http://schemas.microsoft.com/office/powerpoint/2010/main" val="3082721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effectLst/>
                <a:latin typeface="Verdana" panose="020B0604030504040204" pitchFamily="34" charset="0"/>
                <a:ea typeface="Verdana" panose="020B0604030504040204" pitchFamily="34" charset="0"/>
                <a:cs typeface="Times New Roman" panose="02020603050405020304" pitchFamily="18" charset="0"/>
              </a:rPr>
              <a:t>Teachers should monitor students’ progress on a regular basis and use the Authentication record form to record this information. </a:t>
            </a:r>
          </a:p>
          <a:p>
            <a:endParaRPr lang="en-US" sz="11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100" dirty="0">
                <a:effectLst/>
                <a:latin typeface="Verdana" panose="020B0604030504040204" pitchFamily="34" charset="0"/>
                <a:ea typeface="Verdana" panose="020B0604030504040204" pitchFamily="34" charset="0"/>
                <a:cs typeface="Times New Roman" panose="02020603050405020304" pitchFamily="18" charset="0"/>
              </a:rPr>
              <a:t>The authentication process and feedback are clearly identified on this form so that teachers can provide feedback at various stages of the process. </a:t>
            </a:r>
          </a:p>
          <a:p>
            <a:endParaRPr lang="en-US" sz="1100" dirty="0">
              <a:effectLst/>
              <a:latin typeface="Verdana" panose="020B0604030504040204" pitchFamily="34" charset="0"/>
              <a:ea typeface="Verdana" panose="020B0604030504040204" pitchFamily="34" charset="0"/>
              <a:cs typeface="Times New Roman" panose="02020603050405020304" pitchFamily="18" charset="0"/>
            </a:endParaRPr>
          </a:p>
          <a:p>
            <a:r>
              <a:rPr lang="en-US" sz="1100" dirty="0">
                <a:effectLst/>
                <a:latin typeface="Verdana" panose="020B0604030504040204" pitchFamily="34" charset="0"/>
                <a:ea typeface="Verdana" panose="020B0604030504040204" pitchFamily="34" charset="0"/>
                <a:cs typeface="Times New Roman" panose="02020603050405020304" pitchFamily="18" charset="0"/>
              </a:rPr>
              <a:t>It is recommended that students back up files with copies of work in progress using, for example, an external drive, network drive or secure cloud storage.</a:t>
            </a:r>
            <a:endParaRPr lang="en-AU" sz="11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4086DB27-C44E-42FC-8577-04AF19E06BB2}" type="slidenum">
              <a:rPr lang="en-AU" smtClean="0"/>
              <a:pPr/>
              <a:t>16</a:t>
            </a:fld>
            <a:endParaRPr lang="en-AU"/>
          </a:p>
        </p:txBody>
      </p:sp>
    </p:spTree>
    <p:extLst>
      <p:ext uri="{BB962C8B-B14F-4D97-AF65-F5344CB8AC3E}">
        <p14:creationId xmlns:p14="http://schemas.microsoft.com/office/powerpoint/2010/main" val="3413854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This is the Assessment Sheet for scores to be added and submitted for Criterion 6 through to Criterion 10 in VASS for Unit 4 Outcome 1.</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A score of 0 to 10 is to be provided for each of the criterion.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NA can also be awarded when an individual criterion is not observed or submitted.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You also need to be aware of Ns and Ss for Unit 4 Outcome 1. If a student receives an N for Unit 4 Outcome 1 you need to follow the redemption process for them to work towards an S as soon as you can after the outcome.</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17</a:t>
            </a:fld>
            <a:endParaRPr lang="en-AU"/>
          </a:p>
        </p:txBody>
      </p:sp>
    </p:spTree>
    <p:extLst>
      <p:ext uri="{BB962C8B-B14F-4D97-AF65-F5344CB8AC3E}">
        <p14:creationId xmlns:p14="http://schemas.microsoft.com/office/powerpoint/2010/main" val="3050792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18</a:t>
            </a:fld>
            <a:endParaRPr lang="en-AU"/>
          </a:p>
        </p:txBody>
      </p:sp>
    </p:spTree>
    <p:extLst>
      <p:ext uri="{BB962C8B-B14F-4D97-AF65-F5344CB8AC3E}">
        <p14:creationId xmlns:p14="http://schemas.microsoft.com/office/powerpoint/2010/main" val="3721658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19</a:t>
            </a:fld>
            <a:endParaRPr lang="en-AU"/>
          </a:p>
        </p:txBody>
      </p:sp>
    </p:spTree>
    <p:extLst>
      <p:ext uri="{BB962C8B-B14F-4D97-AF65-F5344CB8AC3E}">
        <p14:creationId xmlns:p14="http://schemas.microsoft.com/office/powerpoint/2010/main" val="3985614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Before I start, I would like to present the Acknowledgement of Country.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pPr marL="0" indent="0">
              <a:lnSpc>
                <a:spcPct val="120000"/>
              </a:lnSpc>
              <a:spcBef>
                <a:spcPts val="600"/>
              </a:spcBef>
              <a:buNone/>
            </a:pPr>
            <a:r>
              <a:rPr lang="en-US" sz="1100" dirty="0">
                <a:solidFill>
                  <a:srgbClr val="000000"/>
                </a:solidFill>
                <a:effectLst/>
                <a:latin typeface="Verdana" panose="020B0604030504040204" pitchFamily="34" charset="0"/>
                <a:ea typeface="Verdana" panose="020B0604030504040204" pitchFamily="34" charset="0"/>
              </a:rPr>
              <a:t>The </a:t>
            </a:r>
            <a:r>
              <a:rPr lang="en-AU" sz="1100" dirty="0">
                <a:solidFill>
                  <a:srgbClr val="000000"/>
                </a:solidFill>
                <a:effectLst/>
                <a:latin typeface="Verdana" panose="020B0604030504040204" pitchFamily="34" charset="0"/>
                <a:ea typeface="Verdana" panose="020B0604030504040204" pitchFamily="34" charset="0"/>
              </a:rPr>
              <a:t>Victorian Curriculum and Assessment Authority </a:t>
            </a:r>
            <a:r>
              <a:rPr lang="en-US" sz="1100" dirty="0">
                <a:solidFill>
                  <a:srgbClr val="000000"/>
                </a:solidFill>
                <a:effectLst/>
                <a:latin typeface="Verdana" panose="020B0604030504040204" pitchFamily="34" charset="0"/>
                <a:ea typeface="Verdana" panose="020B0604030504040204" pitchFamily="34" charset="0"/>
              </a:rPr>
              <a:t>proudly acknowledges and pays respect to Victoria’s Aboriginal and Torres Strait Islander communities and their rich and enduring cultures.</a:t>
            </a:r>
          </a:p>
          <a:p>
            <a:pPr marL="0" indent="0">
              <a:lnSpc>
                <a:spcPct val="120000"/>
              </a:lnSpc>
              <a:spcBef>
                <a:spcPts val="600"/>
              </a:spcBef>
              <a:buNone/>
            </a:pPr>
            <a:endParaRPr lang="en-AU" sz="1100" dirty="0">
              <a:solidFill>
                <a:srgbClr val="000000"/>
              </a:solidFill>
              <a:effectLst/>
              <a:latin typeface="Verdana" panose="020B0604030504040204" pitchFamily="34" charset="0"/>
              <a:ea typeface="Verdana" panose="020B0604030504040204" pitchFamily="34" charset="0"/>
            </a:endParaRPr>
          </a:p>
          <a:p>
            <a:pPr marL="0" indent="0">
              <a:lnSpc>
                <a:spcPct val="120000"/>
              </a:lnSpc>
              <a:spcBef>
                <a:spcPts val="600"/>
              </a:spcBef>
              <a:buNone/>
            </a:pPr>
            <a:r>
              <a:rPr lang="en-US" sz="1100" dirty="0">
                <a:solidFill>
                  <a:srgbClr val="000000"/>
                </a:solidFill>
                <a:effectLst/>
                <a:latin typeface="Verdana" panose="020B0604030504040204" pitchFamily="34" charset="0"/>
                <a:ea typeface="Verdana" panose="020B0604030504040204" pitchFamily="34" charset="0"/>
              </a:rPr>
              <a:t>We acknowledge Aboriginal and Torres Strait Islander people as Australia’s first peoples and as the Traditional Owners and custodians of the lands and waters on which we rely. </a:t>
            </a:r>
          </a:p>
          <a:p>
            <a:pPr marL="0" indent="0">
              <a:lnSpc>
                <a:spcPct val="120000"/>
              </a:lnSpc>
              <a:spcBef>
                <a:spcPts val="600"/>
              </a:spcBef>
              <a:buNone/>
            </a:pPr>
            <a:endParaRPr lang="en-US" sz="1100" dirty="0">
              <a:solidFill>
                <a:srgbClr val="000000"/>
              </a:solidFill>
              <a:effectLst/>
              <a:latin typeface="Verdana" panose="020B0604030504040204" pitchFamily="34" charset="0"/>
              <a:ea typeface="Verdana" panose="020B0604030504040204" pitchFamily="34" charset="0"/>
            </a:endParaRPr>
          </a:p>
          <a:p>
            <a:pPr marL="0" indent="0">
              <a:lnSpc>
                <a:spcPct val="120000"/>
              </a:lnSpc>
              <a:spcBef>
                <a:spcPts val="600"/>
              </a:spcBef>
              <a:buNone/>
            </a:pPr>
            <a:r>
              <a:rPr lang="en-US" sz="1100" dirty="0">
                <a:solidFill>
                  <a:srgbClr val="000000"/>
                </a:solidFill>
                <a:effectLst/>
                <a:latin typeface="Verdana" panose="020B0604030504040204" pitchFamily="34" charset="0"/>
                <a:ea typeface="Verdana" panose="020B0604030504040204" pitchFamily="34" charset="0"/>
              </a:rPr>
              <a:t>We pay respect to Elders past and present of the lands where we conduct our work and </a:t>
            </a:r>
            <a:r>
              <a:rPr lang="en-US" sz="1100" dirty="0" err="1">
                <a:solidFill>
                  <a:srgbClr val="000000"/>
                </a:solidFill>
                <a:effectLst/>
                <a:latin typeface="Verdana" panose="020B0604030504040204" pitchFamily="34" charset="0"/>
                <a:ea typeface="Verdana" panose="020B0604030504040204" pitchFamily="34" charset="0"/>
              </a:rPr>
              <a:t>recognise</a:t>
            </a:r>
            <a:r>
              <a:rPr lang="en-US" sz="1100" dirty="0">
                <a:solidFill>
                  <a:srgbClr val="000000"/>
                </a:solidFill>
                <a:effectLst/>
                <a:latin typeface="Verdana" panose="020B0604030504040204" pitchFamily="34" charset="0"/>
                <a:ea typeface="Verdana" panose="020B0604030504040204" pitchFamily="34" charset="0"/>
              </a:rPr>
              <a:t> their ongoing contributions as the first educators on the land now known as Victoria.</a:t>
            </a:r>
            <a:endParaRPr lang="en-AU">
              <a:latin typeface="Verdana" panose="020B0604030504040204" pitchFamily="34" charset="0"/>
              <a:ea typeface="Verdana" panose="020B0604030504040204" pitchFamily="34" charset="0"/>
            </a:endParaRPr>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2</a:t>
            </a:fld>
            <a:endParaRPr lang="en-AU"/>
          </a:p>
        </p:txBody>
      </p:sp>
    </p:spTree>
    <p:extLst>
      <p:ext uri="{BB962C8B-B14F-4D97-AF65-F5344CB8AC3E}">
        <p14:creationId xmlns:p14="http://schemas.microsoft.com/office/powerpoint/2010/main" val="2930190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20</a:t>
            </a:fld>
            <a:endParaRPr lang="en-AU"/>
          </a:p>
        </p:txBody>
      </p:sp>
    </p:spTree>
    <p:extLst>
      <p:ext uri="{BB962C8B-B14F-4D97-AF65-F5344CB8AC3E}">
        <p14:creationId xmlns:p14="http://schemas.microsoft.com/office/powerpoint/2010/main" val="4110884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This presentation will involve the following topics:</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sz="1100" b="0" dirty="0"/>
              <a:t>The nature of the task</a:t>
            </a:r>
          </a:p>
          <a:p>
            <a:pPr marL="171450" indent="-171450">
              <a:buFont typeface="Arial" panose="020B0604020202020204" pitchFamily="34" charset="0"/>
              <a:buChar char="•"/>
            </a:pPr>
            <a:r>
              <a:rPr lang="en-AU" sz="1100" b="0" dirty="0"/>
              <a:t>The scope of the task</a:t>
            </a:r>
          </a:p>
          <a:p>
            <a:pPr marL="171450" indent="-171450">
              <a:buFont typeface="Arial" panose="020B0604020202020204" pitchFamily="34" charset="0"/>
              <a:buChar char="•"/>
            </a:pPr>
            <a:r>
              <a:rPr lang="en-AU" sz="1100" b="0" dirty="0"/>
              <a:t>And </a:t>
            </a:r>
            <a:r>
              <a:rPr lang="en-AU" sz="1100" b="0"/>
              <a:t>Criteria 6 to 10.</a:t>
            </a:r>
            <a:endParaRPr lang="en-AU" sz="1100" b="0" dirty="0"/>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3</a:t>
            </a:fld>
            <a:endParaRPr lang="en-AU"/>
          </a:p>
        </p:txBody>
      </p:sp>
    </p:spTree>
    <p:extLst>
      <p:ext uri="{BB962C8B-B14F-4D97-AF65-F5344CB8AC3E}">
        <p14:creationId xmlns:p14="http://schemas.microsoft.com/office/powerpoint/2010/main" val="108356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Before we discuss the nature of the task we need to look at the outcome statement.</a:t>
            </a:r>
          </a:p>
          <a:p>
            <a:endParaRPr lang="en-AU" dirty="0"/>
          </a:p>
          <a:p>
            <a:r>
              <a:rPr lang="en-AU" dirty="0"/>
              <a:t>The Unit 4 Outcome 1 statement says:</a:t>
            </a:r>
            <a:endParaRPr lang="en-AU" sz="1100" dirty="0">
              <a:effectLst/>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100" dirty="0">
              <a:effectLst/>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dirty="0">
                <a:effectLst/>
                <a:latin typeface="Verdana" panose="020B0604030504040204" pitchFamily="34" charset="0"/>
                <a:ea typeface="Verdana" panose="020B0604030504040204" pitchFamily="34" charset="0"/>
                <a:cs typeface="Times New Roman" panose="02020603050405020304" pitchFamily="18" charset="0"/>
              </a:rPr>
              <a:t>On completion of this unit the student should be able to develop and evaluate infographics and/or dynamic data visualisations that meet requirements and assess the effectiveness of the project plan.</a:t>
            </a:r>
            <a:endParaRPr lang="en-US" dirty="0">
              <a:latin typeface="Verdana" panose="020B0604030504040204" pitchFamily="34" charset="0"/>
              <a:ea typeface="Verdana" panose="020B0604030504040204" pitchFamily="34" charset="0"/>
            </a:endParaRP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4</a:t>
            </a:fld>
            <a:endParaRPr lang="en-AU"/>
          </a:p>
        </p:txBody>
      </p:sp>
    </p:spTree>
    <p:extLst>
      <p:ext uri="{BB962C8B-B14F-4D97-AF65-F5344CB8AC3E}">
        <p14:creationId xmlns:p14="http://schemas.microsoft.com/office/powerpoint/2010/main" val="3658164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AU" sz="1100" dirty="0">
                <a:latin typeface="Verdana" panose="020B0604030504040204" pitchFamily="34" charset="0"/>
                <a:ea typeface="Verdana" panose="020B0604030504040204" pitchFamily="34" charset="0"/>
              </a:rPr>
              <a:t>The nature of the task for Unit 4 Outcome 1 is stated in the study design and in the Administrative information for School-based Assessment. It involves:</a:t>
            </a:r>
          </a:p>
          <a:p>
            <a:pPr>
              <a:lnSpc>
                <a:spcPct val="100000"/>
              </a:lnSpc>
              <a:spcBef>
                <a:spcPts val="0"/>
              </a:spcBef>
              <a:spcAft>
                <a:spcPts val="0"/>
              </a:spcAft>
            </a:pPr>
            <a:endParaRPr lang="en-AU" sz="1100" dirty="0">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dirty="0">
                <a:solidFill>
                  <a:srgbClr val="000000"/>
                </a:solidFill>
                <a:effectLst/>
                <a:latin typeface="Verdana" panose="020B0604030504040204" pitchFamily="34" charset="0"/>
                <a:ea typeface="Verdana" panose="020B0604030504040204" pitchFamily="34" charset="0"/>
              </a:rPr>
              <a:t>Infographics and/or dynamic data visualisations that present findings in response to a research question</a:t>
            </a:r>
            <a:endParaRPr lang="en-AU" sz="1100" dirty="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b="1" dirty="0">
                <a:solidFill>
                  <a:srgbClr val="000000"/>
                </a:solidFill>
                <a:effectLst/>
                <a:latin typeface="Verdana" panose="020B0604030504040204" pitchFamily="34" charset="0"/>
                <a:ea typeface="Verdana" panose="020B0604030504040204" pitchFamily="34" charset="0"/>
              </a:rPr>
              <a:t>And</a:t>
            </a:r>
            <a:endParaRPr lang="en-AU" sz="1100" dirty="0">
              <a:solidFill>
                <a:srgbClr val="000000"/>
              </a:solidFill>
              <a:effectLst/>
              <a:latin typeface="Verdana" panose="020B0604030504040204" pitchFamily="34" charset="0"/>
              <a:ea typeface="Verdana" panose="020B0604030504040204" pitchFamily="34" charset="0"/>
            </a:endParaRPr>
          </a:p>
          <a:p>
            <a:pPr marL="342900" lvl="0" indent="-342900">
              <a:lnSpc>
                <a:spcPct val="100000"/>
              </a:lnSpc>
              <a:spcBef>
                <a:spcPts val="0"/>
              </a:spcBef>
              <a:spcAft>
                <a:spcPts val="0"/>
              </a:spcAft>
              <a:buFont typeface="Symbol" panose="05050102010706020507" pitchFamily="18" charset="2"/>
              <a:buChar char=""/>
            </a:pPr>
            <a:r>
              <a:rPr lang="en-GB" sz="1100" kern="1100" dirty="0">
                <a:solidFill>
                  <a:srgbClr val="000000"/>
                </a:solidFill>
                <a:effectLst/>
                <a:latin typeface="Verdana" panose="020B0604030504040204" pitchFamily="34" charset="0"/>
                <a:ea typeface="Verdana" panose="020B0604030504040204" pitchFamily="34" charset="0"/>
              </a:rPr>
              <a:t>an evaluation of the efficiency and effectiveness of infographics and/or dynamic data visualisations</a:t>
            </a:r>
            <a:endParaRPr lang="en-AU" sz="1100" kern="1100" dirty="0">
              <a:solidFill>
                <a:srgbClr val="000000"/>
              </a:solidFill>
              <a:effectLst/>
              <a:latin typeface="Verdana" panose="020B0604030504040204" pitchFamily="34" charset="0"/>
              <a:ea typeface="Verdana" panose="020B0604030504040204" pitchFamily="34" charset="0"/>
            </a:endParaRPr>
          </a:p>
          <a:p>
            <a:pPr marL="342900" lvl="0" indent="-342900">
              <a:lnSpc>
                <a:spcPct val="100000"/>
              </a:lnSpc>
              <a:spcBef>
                <a:spcPts val="0"/>
              </a:spcBef>
              <a:spcAft>
                <a:spcPts val="0"/>
              </a:spcAft>
              <a:buFont typeface="Symbol" panose="05050102010706020507" pitchFamily="18" charset="2"/>
              <a:buChar char=""/>
            </a:pPr>
            <a:r>
              <a:rPr lang="en-GB" sz="1100" kern="1100" dirty="0">
                <a:solidFill>
                  <a:srgbClr val="000000"/>
                </a:solidFill>
                <a:effectLst/>
                <a:latin typeface="Verdana" panose="020B0604030504040204" pitchFamily="34" charset="0"/>
                <a:ea typeface="Verdana" panose="020B0604030504040204" pitchFamily="34" charset="0"/>
              </a:rPr>
              <a:t>an assessment of the effectiveness of the project plan (Gantt chart) in monitoring project progress </a:t>
            </a:r>
            <a:endParaRPr lang="en-AU" sz="1100" kern="1100" dirty="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dirty="0">
                <a:solidFill>
                  <a:srgbClr val="000000"/>
                </a:solidFill>
                <a:effectLst/>
                <a:latin typeface="Verdana" panose="020B0604030504040204" pitchFamily="34" charset="0"/>
                <a:ea typeface="Verdana" panose="020B0604030504040204" pitchFamily="34" charset="0"/>
              </a:rPr>
              <a:t>in one of the following:</a:t>
            </a:r>
            <a:endParaRPr lang="en-AU" sz="1100" dirty="0">
              <a:solidFill>
                <a:srgbClr val="000000"/>
              </a:solidFill>
              <a:effectLst/>
              <a:latin typeface="Verdana" panose="020B0604030504040204" pitchFamily="34" charset="0"/>
              <a:ea typeface="Verdana" panose="020B0604030504040204" pitchFamily="34" charset="0"/>
            </a:endParaRPr>
          </a:p>
          <a:p>
            <a:pPr marL="342900" lvl="0" indent="-342900">
              <a:lnSpc>
                <a:spcPct val="100000"/>
              </a:lnSpc>
              <a:spcBef>
                <a:spcPts val="0"/>
              </a:spcBef>
              <a:spcAft>
                <a:spcPts val="0"/>
              </a:spcAft>
              <a:buFont typeface="Symbol" panose="05050102010706020507" pitchFamily="18" charset="2"/>
              <a:buChar char=""/>
            </a:pPr>
            <a:r>
              <a:rPr lang="en-GB" sz="1100" kern="1100" dirty="0">
                <a:solidFill>
                  <a:srgbClr val="000000"/>
                </a:solidFill>
                <a:effectLst/>
                <a:latin typeface="Verdana" panose="020B0604030504040204" pitchFamily="34" charset="0"/>
                <a:ea typeface="Verdana" panose="020B0604030504040204" pitchFamily="34" charset="0"/>
              </a:rPr>
              <a:t>a written report</a:t>
            </a:r>
            <a:endParaRPr lang="en-AU" sz="1100" kern="1100" dirty="0">
              <a:solidFill>
                <a:srgbClr val="000000"/>
              </a:solidFill>
              <a:effectLst/>
              <a:latin typeface="Verdana" panose="020B0604030504040204" pitchFamily="34" charset="0"/>
              <a:ea typeface="Verdana" panose="020B0604030504040204" pitchFamily="34" charset="0"/>
            </a:endParaRPr>
          </a:p>
          <a:p>
            <a:pPr marL="342900" lvl="0" indent="-342900">
              <a:lnSpc>
                <a:spcPct val="100000"/>
              </a:lnSpc>
              <a:spcBef>
                <a:spcPts val="0"/>
              </a:spcBef>
              <a:spcAft>
                <a:spcPts val="0"/>
              </a:spcAft>
              <a:buFont typeface="Symbol" panose="05050102010706020507" pitchFamily="18" charset="2"/>
              <a:buChar char=""/>
            </a:pPr>
            <a:r>
              <a:rPr lang="en-GB" sz="1100" kern="1100" dirty="0">
                <a:solidFill>
                  <a:srgbClr val="000000"/>
                </a:solidFill>
                <a:effectLst/>
                <a:latin typeface="Verdana" panose="020B0604030504040204" pitchFamily="34" charset="0"/>
                <a:ea typeface="Verdana" panose="020B0604030504040204" pitchFamily="34" charset="0"/>
              </a:rPr>
              <a:t>or an annotated visual plan.</a:t>
            </a:r>
            <a:endParaRPr lang="en-AU" sz="1100" kern="1100" dirty="0">
              <a:solidFill>
                <a:srgbClr val="000000"/>
              </a:solidFill>
              <a:effectLst/>
              <a:latin typeface="Verdana" panose="020B0604030504040204" pitchFamily="34" charset="0"/>
              <a:ea typeface="Verdana" panose="020B0604030504040204" pitchFamily="34" charset="0"/>
            </a:endParaRPr>
          </a:p>
          <a:p>
            <a:pPr>
              <a:lnSpc>
                <a:spcPts val="1400"/>
              </a:lnSpc>
              <a:spcBef>
                <a:spcPts val="600"/>
              </a:spcBef>
              <a:spcAft>
                <a:spcPts val="600"/>
              </a:spcAft>
            </a:pPr>
            <a:endParaRPr lang="en-GB" sz="1100" kern="1100" dirty="0">
              <a:solidFill>
                <a:srgbClr val="000000"/>
              </a:solidFill>
              <a:effectLst/>
              <a:latin typeface="Verdana" panose="020B0604030504040204" pitchFamily="34" charset="0"/>
              <a:ea typeface="Verdana" panose="020B0604030504040204" pitchFamily="34" charset="0"/>
            </a:endParaRPr>
          </a:p>
          <a:p>
            <a:pPr>
              <a:lnSpc>
                <a:spcPts val="1400"/>
              </a:lnSpc>
              <a:spcBef>
                <a:spcPts val="600"/>
              </a:spcBef>
              <a:spcAft>
                <a:spcPts val="600"/>
              </a:spcAft>
            </a:pPr>
            <a:r>
              <a:rPr lang="en-GB" sz="1100" kern="1100" dirty="0">
                <a:solidFill>
                  <a:srgbClr val="000000"/>
                </a:solidFill>
                <a:effectLst/>
                <a:latin typeface="Verdana" panose="020B0604030504040204" pitchFamily="34" charset="0"/>
                <a:ea typeface="Verdana" panose="020B0604030504040204" pitchFamily="34" charset="0"/>
              </a:rPr>
              <a:t>Time allocated should be at least 8 weeks of class time.</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5</a:t>
            </a:fld>
            <a:endParaRPr lang="en-AU"/>
          </a:p>
        </p:txBody>
      </p:sp>
    </p:spTree>
    <p:extLst>
      <p:ext uri="{BB962C8B-B14F-4D97-AF65-F5344CB8AC3E}">
        <p14:creationId xmlns:p14="http://schemas.microsoft.com/office/powerpoint/2010/main" val="1918801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0"/>
              </a:spcAft>
              <a:buFont typeface="Arial" panose="020B0604020202020204" pitchFamily="34" charset="0"/>
              <a:buChar char="•"/>
            </a:pPr>
            <a:r>
              <a:rPr lang="en-GB" sz="1100" dirty="0">
                <a:solidFill>
                  <a:srgbClr val="000000"/>
                </a:solidFill>
                <a:effectLst/>
                <a:ea typeface="Arial" panose="020B0604020202020204" pitchFamily="34" charset="0"/>
              </a:rPr>
              <a:t>Criterion 6 assesses students’ skills in using database software tools. </a:t>
            </a:r>
          </a:p>
          <a:p>
            <a:pPr marL="171450" indent="-171450">
              <a:spcBef>
                <a:spcPts val="600"/>
              </a:spcBef>
              <a:spcAft>
                <a:spcPts val="0"/>
              </a:spcAft>
              <a:buFont typeface="Arial" panose="020B0604020202020204" pitchFamily="34" charset="0"/>
              <a:buChar char="•"/>
            </a:pPr>
            <a:r>
              <a:rPr lang="en-GB" sz="1100" dirty="0">
                <a:solidFill>
                  <a:srgbClr val="000000"/>
                </a:solidFill>
                <a:effectLst/>
                <a:ea typeface="Arial" panose="020B0604020202020204" pitchFamily="34" charset="0"/>
              </a:rPr>
              <a:t>Students will use a database software tool to store and manipulate data and apply appropriate validation techniques. </a:t>
            </a:r>
          </a:p>
          <a:p>
            <a:pPr marL="171450" indent="-171450">
              <a:spcBef>
                <a:spcPts val="600"/>
              </a:spcBef>
              <a:spcAft>
                <a:spcPts val="0"/>
              </a:spcAft>
              <a:buFont typeface="Arial" panose="020B0604020202020204" pitchFamily="34" charset="0"/>
              <a:buChar char="•"/>
            </a:pPr>
            <a:r>
              <a:rPr lang="en-GB" sz="1100" dirty="0">
                <a:solidFill>
                  <a:srgbClr val="000000"/>
                </a:solidFill>
                <a:effectLst/>
                <a:ea typeface="Arial" panose="020B0604020202020204" pitchFamily="34" charset="0"/>
              </a:rPr>
              <a:t>They are to use a range of database functions, including the creating of queries using SQL functions to extract data from the database. </a:t>
            </a:r>
          </a:p>
          <a:p>
            <a:pPr marL="171450" indent="-171450">
              <a:spcBef>
                <a:spcPts val="600"/>
              </a:spcBef>
              <a:spcAft>
                <a:spcPts val="0"/>
              </a:spcAft>
              <a:buFont typeface="Arial" panose="020B0604020202020204" pitchFamily="34" charset="0"/>
              <a:buChar char="•"/>
            </a:pPr>
            <a:r>
              <a:rPr lang="en-GB" sz="1100" dirty="0">
                <a:solidFill>
                  <a:srgbClr val="000000"/>
                </a:solidFill>
                <a:effectLst/>
                <a:ea typeface="Arial" panose="020B0604020202020204" pitchFamily="34" charset="0"/>
              </a:rPr>
              <a:t>In order to develop the database solution, students are required to use appropriate software tools to manipulate data that meets the </a:t>
            </a:r>
            <a:r>
              <a:rPr lang="en-GB" sz="1100" u="sng" dirty="0">
                <a:solidFill>
                  <a:srgbClr val="0070C0"/>
                </a:solidFill>
                <a:effectLst/>
                <a:ea typeface="Arial" panose="020B0604020202020204" pitchFamily="34" charset="0"/>
              </a:rPr>
              <a:t>prescribed list of </a:t>
            </a:r>
            <a:r>
              <a:rPr lang="en-GB" sz="1100" u="sng" dirty="0">
                <a:solidFill>
                  <a:schemeClr val="accent2">
                    <a:lumMod val="75000"/>
                  </a:schemeClr>
                </a:solidFill>
                <a:effectLst/>
                <a:ea typeface="Arial" panose="020B0604020202020204" pitchFamily="34" charset="0"/>
                <a:hlinkClick r:id="rId3">
                  <a:extLst>
                    <a:ext uri="{A12FA001-AC4F-418D-AE19-62706E023703}">
                      <ahyp:hlinkClr xmlns:ahyp="http://schemas.microsoft.com/office/drawing/2018/hyperlinkcolor" val="tx"/>
                    </a:ext>
                  </a:extLst>
                </a:hlinkClick>
              </a:rPr>
              <a:t>software tools</a:t>
            </a:r>
            <a:r>
              <a:rPr lang="en-GB" sz="1100" u="sng" dirty="0">
                <a:solidFill>
                  <a:schemeClr val="accent2">
                    <a:lumMod val="75000"/>
                  </a:schemeClr>
                </a:solidFill>
                <a:effectLst/>
                <a:ea typeface="Arial" panose="020B0604020202020204" pitchFamily="34" charset="0"/>
              </a:rPr>
              <a:t> </a:t>
            </a:r>
            <a:r>
              <a:rPr lang="en-GB" sz="1100" u="sng" dirty="0">
                <a:solidFill>
                  <a:srgbClr val="0070C0"/>
                </a:solidFill>
                <a:effectLst/>
                <a:ea typeface="Arial" panose="020B0604020202020204" pitchFamily="34" charset="0"/>
              </a:rPr>
              <a:t>and functions, and outcome-specific requirements</a:t>
            </a:r>
            <a:r>
              <a:rPr lang="en-US" sz="1100" dirty="0">
                <a:solidFill>
                  <a:srgbClr val="000000"/>
                </a:solidFill>
                <a:effectLst/>
                <a:ea typeface="Arial" panose="020B0604020202020204" pitchFamily="34" charset="0"/>
                <a:cs typeface="Times New Roman" panose="02020603050405020304" pitchFamily="18" charset="0"/>
              </a:rPr>
              <a:t> </a:t>
            </a:r>
            <a:r>
              <a:rPr lang="en-GB" sz="1100" dirty="0">
                <a:solidFill>
                  <a:srgbClr val="000000"/>
                </a:solidFill>
                <a:effectLst/>
                <a:ea typeface="Arial" panose="020B0604020202020204" pitchFamily="34" charset="0"/>
              </a:rPr>
              <a:t>of the study. </a:t>
            </a:r>
            <a:endParaRPr lang="en-AU" sz="1100" dirty="0">
              <a:solidFill>
                <a:srgbClr val="000000"/>
              </a:solidFill>
              <a:effectLst/>
              <a:ea typeface="Arial" panose="020B0604020202020204" pitchFamily="34" charset="0"/>
            </a:endParaRPr>
          </a:p>
          <a:p>
            <a:pPr marL="171450" indent="-171450">
              <a:spcBef>
                <a:spcPts val="600"/>
              </a:spcBef>
              <a:spcAft>
                <a:spcPts val="0"/>
              </a:spcAft>
              <a:buFont typeface="Arial" panose="020B0604020202020204" pitchFamily="34" charset="0"/>
              <a:buChar char="•"/>
            </a:pPr>
            <a:r>
              <a:rPr lang="en-GB" sz="1100" dirty="0">
                <a:effectLst/>
                <a:ea typeface="Arial" panose="020B0604020202020204" pitchFamily="34" charset="0"/>
                <a:cs typeface="Times New Roman" panose="02020603050405020304" pitchFamily="18" charset="0"/>
              </a:rPr>
              <a:t>and The evidence from this task is observed through Observation 6 and assessed through Criterion 6.</a:t>
            </a:r>
            <a:r>
              <a:rPr lang="en-AU" dirty="0">
                <a:effectLst/>
              </a:rPr>
              <a:t> </a:t>
            </a:r>
            <a:endParaRPr lang="en-AU" dirty="0"/>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6</a:t>
            </a:fld>
            <a:endParaRPr lang="en-AU"/>
          </a:p>
        </p:txBody>
      </p:sp>
    </p:spTree>
    <p:extLst>
      <p:ext uri="{BB962C8B-B14F-4D97-AF65-F5344CB8AC3E}">
        <p14:creationId xmlns:p14="http://schemas.microsoft.com/office/powerpoint/2010/main" val="1771663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0" dirty="0">
                <a:latin typeface="Verdana" panose="020B0604030504040204" pitchFamily="34" charset="0"/>
                <a:ea typeface="Verdana" panose="020B0604030504040204" pitchFamily="34" charset="0"/>
              </a:rPr>
              <a:t>Looking now at the rubric for Criterion 6.</a:t>
            </a:r>
          </a:p>
          <a:p>
            <a:endParaRPr lang="en-AU" sz="1100" b="0" dirty="0">
              <a:latin typeface="Verdana" panose="020B0604030504040204" pitchFamily="34" charset="0"/>
              <a:ea typeface="Verdana" panose="020B0604030504040204" pitchFamily="34" charset="0"/>
            </a:endParaRPr>
          </a:p>
          <a:p>
            <a:r>
              <a:rPr lang="en-AU" sz="1100" b="0" dirty="0">
                <a:latin typeface="Verdana" panose="020B0604030504040204" pitchFamily="34" charset="0"/>
                <a:ea typeface="Verdana" panose="020B0604030504040204" pitchFamily="34" charset="0"/>
              </a:rPr>
              <a:t>Criterion 6 involves:</a:t>
            </a:r>
          </a:p>
          <a:p>
            <a:endParaRPr lang="en-AU" sz="1100" b="0" dirty="0">
              <a:latin typeface="Verdana" panose="020B0604030504040204" pitchFamily="34" charset="0"/>
              <a:ea typeface="Verdana" panose="020B0604030504040204" pitchFamily="34" charset="0"/>
            </a:endParaRPr>
          </a:p>
          <a:p>
            <a:r>
              <a:rPr lang="en-GB" sz="1100" b="0" dirty="0">
                <a:effectLst/>
                <a:latin typeface="Verdana" panose="020B0604030504040204" pitchFamily="34" charset="0"/>
                <a:ea typeface="Verdana" panose="020B0604030504040204" pitchFamily="34" charset="0"/>
                <a:cs typeface="Times New Roman" panose="02020603050405020304" pitchFamily="18" charset="0"/>
              </a:rPr>
              <a:t>Skills in using database software tools.</a:t>
            </a:r>
          </a:p>
          <a:p>
            <a:endParaRPr lang="en-GB"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r>
              <a:rPr lang="en-GB"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This criterion has the following two indicators:</a:t>
            </a:r>
          </a:p>
          <a:p>
            <a:pPr marL="171450" indent="-171450">
              <a:buFont typeface="Arial" panose="020B0604020202020204" pitchFamily="34" charset="0"/>
              <a:buChar char="•"/>
            </a:pPr>
            <a:r>
              <a:rPr lang="en-GB" sz="1100" b="0" dirty="0">
                <a:effectLst/>
                <a:latin typeface="Verdana" panose="020B0604030504040204" pitchFamily="34" charset="0"/>
                <a:ea typeface="Verdana" panose="020B0604030504040204" pitchFamily="34" charset="0"/>
                <a:cs typeface="Times New Roman" panose="02020603050405020304" pitchFamily="18" charset="0"/>
              </a:rPr>
              <a:t>Use of database software tools to store and manipulate data.</a:t>
            </a:r>
          </a:p>
          <a:p>
            <a:pPr marL="171450" indent="-171450">
              <a:buFont typeface="Arial" panose="020B0604020202020204" pitchFamily="34" charset="0"/>
              <a:buChar char="•"/>
            </a:pPr>
            <a:r>
              <a:rPr lang="en-US" sz="1100" b="0" dirty="0">
                <a:effectLst/>
                <a:latin typeface="Verdana" panose="020B0604030504040204" pitchFamily="34" charset="0"/>
                <a:ea typeface="Verdana" panose="020B0604030504040204" pitchFamily="34" charset="0"/>
                <a:cs typeface="Times New Roman" panose="02020603050405020304" pitchFamily="18" charset="0"/>
              </a:rPr>
              <a:t>and Applies appropriate validation techniques.</a:t>
            </a:r>
          </a:p>
          <a:p>
            <a:pPr marL="171450" indent="-171450">
              <a:buFont typeface="Arial" panose="020B0604020202020204" pitchFamily="34" charset="0"/>
              <a:buChar char="•"/>
            </a:pP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1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The levels of performance are used to determine a mark out of ten for the criterion.</a:t>
            </a:r>
          </a:p>
          <a:p>
            <a:pPr marL="0" indent="0">
              <a:buFont typeface="Arial" panose="020B0604020202020204" pitchFamily="34" charset="0"/>
              <a:buNone/>
            </a:pP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7</a:t>
            </a:fld>
            <a:endParaRPr lang="en-AU"/>
          </a:p>
        </p:txBody>
      </p:sp>
    </p:spTree>
    <p:extLst>
      <p:ext uri="{BB962C8B-B14F-4D97-AF65-F5344CB8AC3E}">
        <p14:creationId xmlns:p14="http://schemas.microsoft.com/office/powerpoint/2010/main" val="1981280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0"/>
              </a:spcAft>
              <a:buFont typeface="Arial" panose="020B0604020202020204" pitchFamily="34" charset="0"/>
              <a:buChar char="•"/>
            </a:pPr>
            <a:r>
              <a:rPr lang="en-GB" sz="1100" dirty="0">
                <a:solidFill>
                  <a:schemeClr val="tx1"/>
                </a:solidFill>
                <a:effectLst/>
                <a:ea typeface="Arial" panose="020B0604020202020204" pitchFamily="34" charset="0"/>
              </a:rPr>
              <a:t>Criterion 7 assesses students’ skills in using spreadsheet software tools and in conducting statistical analysis. </a:t>
            </a:r>
          </a:p>
          <a:p>
            <a:pPr marL="171450" indent="-171450">
              <a:spcBef>
                <a:spcPts val="600"/>
              </a:spcBef>
              <a:spcAft>
                <a:spcPts val="0"/>
              </a:spcAft>
              <a:buFont typeface="Arial" panose="020B0604020202020204" pitchFamily="34" charset="0"/>
              <a:buChar char="•"/>
            </a:pPr>
            <a:r>
              <a:rPr lang="en-GB" sz="1100" dirty="0">
                <a:solidFill>
                  <a:schemeClr val="tx1"/>
                </a:solidFill>
                <a:effectLst/>
                <a:ea typeface="Arial" panose="020B0604020202020204" pitchFamily="34" charset="0"/>
              </a:rPr>
              <a:t>Students will use spreadsheet software tools to store, manipulate and cleanse data, apply appropriate validation techniques and conduct statistical analysis to identify trends, relationships and patterns. </a:t>
            </a:r>
          </a:p>
          <a:p>
            <a:pPr marL="171450" indent="-171450">
              <a:spcBef>
                <a:spcPts val="600"/>
              </a:spcBef>
              <a:spcAft>
                <a:spcPts val="0"/>
              </a:spcAft>
              <a:buFont typeface="Arial" panose="020B0604020202020204" pitchFamily="34" charset="0"/>
              <a:buChar char="•"/>
            </a:pPr>
            <a:r>
              <a:rPr lang="en-GB" sz="1100" dirty="0">
                <a:solidFill>
                  <a:schemeClr val="tx1"/>
                </a:solidFill>
                <a:effectLst/>
                <a:ea typeface="Arial" panose="020B0604020202020204" pitchFamily="34" charset="0"/>
              </a:rPr>
              <a:t>In order to develop the spreadsheet solution, students are required to use appropriate software tools to manipulate data that meets the </a:t>
            </a:r>
            <a:r>
              <a:rPr lang="en-GB" sz="1100" u="sng" dirty="0">
                <a:solidFill>
                  <a:schemeClr val="tx1"/>
                </a:solidFill>
                <a:effectLst/>
                <a:ea typeface="Arial" panose="020B0604020202020204" pitchFamily="34" charset="0"/>
              </a:rPr>
              <a:t>prescribed list of </a:t>
            </a:r>
            <a:r>
              <a:rPr lang="en-GB" sz="1100" u="sng" dirty="0">
                <a:solidFill>
                  <a:schemeClr val="tx1"/>
                </a:solidFill>
                <a:effectLst/>
                <a:ea typeface="Arial" panose="020B0604020202020204" pitchFamily="34" charset="0"/>
                <a:hlinkClick r:id="rId3">
                  <a:extLst>
                    <a:ext uri="{A12FA001-AC4F-418D-AE19-62706E023703}">
                      <ahyp:hlinkClr xmlns:ahyp="http://schemas.microsoft.com/office/drawing/2018/hyperlinkcolor" val="tx"/>
                    </a:ext>
                  </a:extLst>
                </a:hlinkClick>
              </a:rPr>
              <a:t>software tools</a:t>
            </a:r>
            <a:r>
              <a:rPr lang="en-GB" sz="1100" u="sng" dirty="0">
                <a:solidFill>
                  <a:schemeClr val="tx1"/>
                </a:solidFill>
                <a:effectLst/>
                <a:ea typeface="Arial" panose="020B0604020202020204" pitchFamily="34" charset="0"/>
              </a:rPr>
              <a:t> and functions, and outcome-specific requirements</a:t>
            </a:r>
            <a:r>
              <a:rPr lang="en-US" sz="1100" dirty="0">
                <a:solidFill>
                  <a:schemeClr val="tx1"/>
                </a:solidFill>
                <a:effectLst/>
                <a:ea typeface="Arial" panose="020B0604020202020204" pitchFamily="34" charset="0"/>
                <a:cs typeface="Times New Roman" panose="02020603050405020304" pitchFamily="18" charset="0"/>
              </a:rPr>
              <a:t> </a:t>
            </a:r>
            <a:r>
              <a:rPr lang="en-GB" sz="1100" dirty="0">
                <a:solidFill>
                  <a:schemeClr val="tx1"/>
                </a:solidFill>
                <a:effectLst/>
                <a:ea typeface="Arial" panose="020B0604020202020204" pitchFamily="34" charset="0"/>
              </a:rPr>
              <a:t>of the study. </a:t>
            </a:r>
            <a:endParaRPr lang="en-AU" sz="1100" dirty="0">
              <a:solidFill>
                <a:schemeClr val="tx1"/>
              </a:solidFill>
              <a:effectLst/>
              <a:ea typeface="Arial" panose="020B0604020202020204" pitchFamily="34" charset="0"/>
            </a:endParaRPr>
          </a:p>
          <a:p>
            <a:pPr marL="171450" indent="-171450">
              <a:spcBef>
                <a:spcPts val="600"/>
              </a:spcBef>
              <a:spcAft>
                <a:spcPts val="0"/>
              </a:spcAft>
              <a:buFont typeface="Arial" panose="020B0604020202020204" pitchFamily="34" charset="0"/>
              <a:buChar char="•"/>
            </a:pPr>
            <a:r>
              <a:rPr lang="en-GB" sz="1100" dirty="0">
                <a:solidFill>
                  <a:schemeClr val="tx1"/>
                </a:solidFill>
                <a:effectLst/>
                <a:ea typeface="Arial" panose="020B0604020202020204" pitchFamily="34" charset="0"/>
                <a:cs typeface="Times New Roman" panose="02020603050405020304" pitchFamily="18" charset="0"/>
              </a:rPr>
              <a:t>and The evidence from this task is observed through Observation 7 and assessed through Criterion 7.</a:t>
            </a:r>
            <a:r>
              <a:rPr lang="en-AU" dirty="0">
                <a:solidFill>
                  <a:schemeClr val="tx1"/>
                </a:solidFill>
                <a:effectLst/>
              </a:rPr>
              <a:t> </a:t>
            </a:r>
            <a:endParaRPr lang="en-AU" sz="1100" dirty="0">
              <a:solidFill>
                <a:schemeClr val="tx1"/>
              </a:solidFill>
              <a:effectLst/>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86DB27-C44E-42FC-8577-04AF19E06BB2}" type="slidenum">
              <a:rPr lang="en-AU" smtClean="0"/>
              <a:pPr/>
              <a:t>8</a:t>
            </a:fld>
            <a:endParaRPr lang="en-AU"/>
          </a:p>
        </p:txBody>
      </p:sp>
    </p:spTree>
    <p:extLst>
      <p:ext uri="{BB962C8B-B14F-4D97-AF65-F5344CB8AC3E}">
        <p14:creationId xmlns:p14="http://schemas.microsoft.com/office/powerpoint/2010/main" val="3410635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0" dirty="0">
                <a:latin typeface="Verdana" panose="020B0604030504040204" pitchFamily="34" charset="0"/>
                <a:ea typeface="Verdana" panose="020B0604030504040204" pitchFamily="34" charset="0"/>
              </a:rPr>
              <a:t>Looking now at the rubric for Criterion 7.</a:t>
            </a:r>
          </a:p>
          <a:p>
            <a:endParaRPr lang="en-AU" sz="1100" b="0" dirty="0">
              <a:latin typeface="Verdana" panose="020B0604030504040204" pitchFamily="34" charset="0"/>
              <a:ea typeface="Verdana" panose="020B0604030504040204" pitchFamily="34" charset="0"/>
            </a:endParaRPr>
          </a:p>
          <a:p>
            <a:r>
              <a:rPr lang="en-AU" sz="1100" b="0" dirty="0">
                <a:latin typeface="Verdana" panose="020B0604030504040204" pitchFamily="34" charset="0"/>
                <a:ea typeface="Verdana" panose="020B0604030504040204" pitchFamily="34" charset="0"/>
              </a:rPr>
              <a:t>Criterion 7 involves:</a:t>
            </a:r>
          </a:p>
          <a:p>
            <a:endParaRPr lang="en-AU" sz="1100" b="0" dirty="0">
              <a:latin typeface="Verdana" panose="020B0604030504040204" pitchFamily="34" charset="0"/>
              <a:ea typeface="Verdana" panose="020B0604030504040204" pitchFamily="34" charset="0"/>
            </a:endParaRPr>
          </a:p>
          <a:p>
            <a:r>
              <a:rPr lang="en-GB" sz="1100" b="0" dirty="0">
                <a:effectLst/>
                <a:latin typeface="Verdana" panose="020B0604030504040204" pitchFamily="34" charset="0"/>
                <a:ea typeface="Verdana" panose="020B0604030504040204" pitchFamily="34" charset="0"/>
                <a:cs typeface="Times New Roman" panose="02020603050405020304" pitchFamily="18" charset="0"/>
              </a:rPr>
              <a:t>Skills in using spreadsheet software tools and in conducting statistical analysis.</a:t>
            </a:r>
          </a:p>
          <a:p>
            <a:endParaRPr lang="en-GB"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r>
              <a:rPr lang="en-GB"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This criterion has the following three indicators:</a:t>
            </a:r>
          </a:p>
          <a:p>
            <a:pPr marL="171450" indent="-171450">
              <a:buFont typeface="Arial" panose="020B0604020202020204" pitchFamily="34" charset="0"/>
              <a:buChar char="•"/>
            </a:pPr>
            <a:r>
              <a:rPr lang="en-US" sz="1100" b="0" dirty="0">
                <a:effectLst/>
                <a:latin typeface="Verdana" panose="020B0604030504040204" pitchFamily="34" charset="0"/>
                <a:ea typeface="Verdana" panose="020B0604030504040204" pitchFamily="34" charset="0"/>
                <a:cs typeface="Times New Roman" panose="02020603050405020304" pitchFamily="18" charset="0"/>
              </a:rPr>
              <a:t>Use spreadsheet software tools to manipulate and cleanse data.</a:t>
            </a:r>
          </a:p>
          <a:p>
            <a:pPr marL="171450" indent="-171450">
              <a:buFont typeface="Arial" panose="020B0604020202020204" pitchFamily="34" charset="0"/>
              <a:buChar char="•"/>
            </a:pPr>
            <a:r>
              <a:rPr lang="en-US" sz="1100" b="0" dirty="0">
                <a:effectLst/>
                <a:latin typeface="Verdana" panose="020B0604030504040204" pitchFamily="34" charset="0"/>
                <a:ea typeface="Verdana" panose="020B0604030504040204" pitchFamily="34" charset="0"/>
                <a:cs typeface="Times New Roman" panose="02020603050405020304" pitchFamily="18" charset="0"/>
              </a:rPr>
              <a:t>Applies appropriate validation techniques.</a:t>
            </a:r>
          </a:p>
          <a:p>
            <a:pPr marL="171450" indent="-171450">
              <a:buFont typeface="Arial" panose="020B0604020202020204" pitchFamily="34" charset="0"/>
              <a:buChar char="•"/>
            </a:pPr>
            <a:r>
              <a:rPr lang="en-US" sz="1100" b="0" dirty="0">
                <a:effectLst/>
                <a:latin typeface="Verdana" panose="020B0604030504040204" pitchFamily="34" charset="0"/>
                <a:ea typeface="Verdana" panose="020B0604030504040204" pitchFamily="34" charset="0"/>
                <a:cs typeface="Times New Roman" panose="02020603050405020304" pitchFamily="18" charset="0"/>
              </a:rPr>
              <a:t>and Use of statistical analysis to identify trends, relationships and patterns.</a:t>
            </a:r>
          </a:p>
          <a:p>
            <a:pPr marL="171450" indent="-171450">
              <a:buFont typeface="Arial" panose="020B0604020202020204" pitchFamily="34" charset="0"/>
              <a:buChar char="•"/>
            </a:pP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1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The levels of performance are used to determine a mark out of ten for the criterion.</a:t>
            </a:r>
          </a:p>
          <a:p>
            <a:pPr marL="0" indent="0">
              <a:buFont typeface="Arial" panose="020B0604020202020204" pitchFamily="34" charset="0"/>
              <a:buNone/>
            </a:pP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9</a:t>
            </a:fld>
            <a:endParaRPr lang="en-AU"/>
          </a:p>
        </p:txBody>
      </p:sp>
    </p:spTree>
    <p:extLst>
      <p:ext uri="{BB962C8B-B14F-4D97-AF65-F5344CB8AC3E}">
        <p14:creationId xmlns:p14="http://schemas.microsoft.com/office/powerpoint/2010/main" val="3365121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hyperlink" Target="https://www.linkedin.com/company/vcaa/" TargetMode="External"/><Relationship Id="rId3" Type="http://schemas.openxmlformats.org/officeDocument/2006/relationships/hyperlink" Target="https://v6.educationapps.vic.gov.au/em/forms/subscribe.php?db=696087&amp;s=449602&amp;a=97403&amp;k=ZtEnSTb9XCqhrYLgAXYMIoaqtBfoM8BYs_QzogfLtIo" TargetMode="External"/><Relationship Id="rId7" Type="http://schemas.openxmlformats.org/officeDocument/2006/relationships/image" Target="../media/image5.png"/><Relationship Id="rId12" Type="http://schemas.openxmlformats.org/officeDocument/2006/relationships/hyperlink" Target="https://www.facebook.com/people/Victorian-Curriculum-and-Assessment-Authority/61562873466516/" TargetMode="External"/><Relationship Id="rId2" Type="http://schemas.openxmlformats.org/officeDocument/2006/relationships/hyperlink" Target="https://v6.educationapps.vic.gov.au/em/forms/subscribe.php?db=696089&amp;s=449610&amp;a=97403&amp;k=WPOC07y138qhv1M7xBWNBMs_5ijW4n_0C1mejQNjzbg" TargetMode="External"/><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instagram.com/vcaa_vic/" TargetMode="External"/><Relationship Id="rId5" Type="http://schemas.openxmlformats.org/officeDocument/2006/relationships/hyperlink" Target="https://v6.educationapps.vic.gov.au/em/forms/subscribe.php?db=820107&amp;s=792765&amp;a=97403&amp;k=uwXj1jCbEfG3bRMXjDuO0wriw0uYqkX4FPm-jQeQ8fg" TargetMode="External"/><Relationship Id="rId10" Type="http://schemas.openxmlformats.org/officeDocument/2006/relationships/image" Target="../media/image8.svg"/><Relationship Id="rId4" Type="http://schemas.openxmlformats.org/officeDocument/2006/relationships/hyperlink" Target="https://v6.educationapps.vic.gov.au/em/forms/subscribe.php?db=696088&amp;s=449606&amp;a=97403&amp;k=-kPF9VbSpHIS3-dChzIePZWoeWM6HeDBNTWLyI8TX1A" TargetMode="External"/><Relationship Id="rId9" Type="http://schemas.openxmlformats.org/officeDocument/2006/relationships/image" Target="../media/image7.png"/><Relationship Id="rId14" Type="http://schemas.openxmlformats.org/officeDocument/2006/relationships/hyperlink" Target="https://v6.educationapps.vic.gov.au/em/forms/subscribe.php?db=696093&amp;s=449620&amp;a=97403&amp;k=WdrUyYCn0esLvtK22Du97zC_tPcAW7B8N7wZUOQoE3o" TargetMode="Externa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627534"/>
            <a:ext cx="5400600" cy="1246535"/>
          </a:xfrm>
        </p:spPr>
        <p:txBody>
          <a:bodyPr/>
          <a:lstStyle>
            <a:lvl1pPr algn="l">
              <a:defRPr sz="3600">
                <a:solidFill>
                  <a:schemeClr val="bg1"/>
                </a:solidFill>
              </a:defRPr>
            </a:lvl1pPr>
          </a:lstStyle>
          <a:p>
            <a:r>
              <a:rPr lang="en-GB"/>
              <a:t>Click to edit Master title style</a:t>
            </a:r>
            <a:endParaRPr lang="en-AU"/>
          </a:p>
        </p:txBody>
      </p:sp>
      <p:sp>
        <p:nvSpPr>
          <p:cNvPr id="3" name="Subtitle 2"/>
          <p:cNvSpPr>
            <a:spLocks noGrp="1"/>
          </p:cNvSpPr>
          <p:nvPr>
            <p:ph type="subTitle" idx="1"/>
          </p:nvPr>
        </p:nvSpPr>
        <p:spPr>
          <a:xfrm>
            <a:off x="395536" y="1995686"/>
            <a:ext cx="4752528" cy="1008112"/>
          </a:xfrm>
        </p:spPr>
        <p:txBody>
          <a:bodyPr/>
          <a:lstStyle>
            <a:lvl1pPr marL="0" indent="0" algn="l">
              <a:buNone/>
              <a:defRPr sz="24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AU"/>
          </a:p>
        </p:txBody>
      </p:sp>
    </p:spTree>
    <p:extLst>
      <p:ext uri="{BB962C8B-B14F-4D97-AF65-F5344CB8AC3E}">
        <p14:creationId xmlns:p14="http://schemas.microsoft.com/office/powerpoint/2010/main" val="33245689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im">
    <p:bg>
      <p:bgPr>
        <a:solidFill>
          <a:srgbClr val="003D5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EE8AEE-C1C4-B442-BD55-B1D4B638E6CF}"/>
              </a:ext>
            </a:extLst>
          </p:cNvPr>
          <p:cNvSpPr>
            <a:spLocks noGrp="1"/>
          </p:cNvSpPr>
          <p:nvPr>
            <p:ph type="title" hasCustomPrompt="1"/>
          </p:nvPr>
        </p:nvSpPr>
        <p:spPr>
          <a:xfrm>
            <a:off x="179512" y="1635646"/>
            <a:ext cx="8784976" cy="432048"/>
          </a:xfrm>
        </p:spPr>
        <p:txBody>
          <a:bodyPr/>
          <a:lstStyle>
            <a:lvl1pPr>
              <a:defRPr sz="2800" b="1">
                <a:solidFill>
                  <a:schemeClr val="bg1"/>
                </a:solidFill>
              </a:defRPr>
            </a:lvl1pPr>
          </a:lstStyle>
          <a:p>
            <a:r>
              <a:rPr lang="en-GB"/>
              <a:t>Interim slide title</a:t>
            </a:r>
            <a:endParaRPr lang="en-US"/>
          </a:p>
        </p:txBody>
      </p:sp>
      <p:sp>
        <p:nvSpPr>
          <p:cNvPr id="9" name="Content Placeholder 8">
            <a:extLst>
              <a:ext uri="{FF2B5EF4-FFF2-40B4-BE49-F238E27FC236}">
                <a16:creationId xmlns:a16="http://schemas.microsoft.com/office/drawing/2014/main" id="{243ECD6D-C028-B14C-A178-C12E401024D7}"/>
              </a:ext>
            </a:extLst>
          </p:cNvPr>
          <p:cNvSpPr>
            <a:spLocks noGrp="1"/>
          </p:cNvSpPr>
          <p:nvPr>
            <p:ph sz="quarter" idx="10" hasCustomPrompt="1"/>
          </p:nvPr>
        </p:nvSpPr>
        <p:spPr>
          <a:xfrm>
            <a:off x="179388" y="2211388"/>
            <a:ext cx="5688012" cy="360362"/>
          </a:xfrm>
        </p:spPr>
        <p:txBody>
          <a:bodyPr/>
          <a:lstStyle>
            <a:lvl1pPr marL="0" indent="0">
              <a:buNone/>
              <a:defRPr sz="1400" b="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 title text</a:t>
            </a:r>
          </a:p>
        </p:txBody>
      </p:sp>
    </p:spTree>
    <p:extLst>
      <p:ext uri="{BB962C8B-B14F-4D97-AF65-F5344CB8AC3E}">
        <p14:creationId xmlns:p14="http://schemas.microsoft.com/office/powerpoint/2010/main" val="58572374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sletters and Social Medi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CE9E05-3DEF-D584-57D7-E362181201A7}"/>
              </a:ext>
            </a:extLst>
          </p:cNvPr>
          <p:cNvSpPr/>
          <p:nvPr userDrawn="1"/>
        </p:nvSpPr>
        <p:spPr bwMode="auto">
          <a:xfrm>
            <a:off x="0" y="6450"/>
            <a:ext cx="9144000" cy="4608000"/>
          </a:xfrm>
          <a:prstGeom prst="rect">
            <a:avLst/>
          </a:prstGeom>
          <a:solidFill>
            <a:srgbClr val="1976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3" name="TextBox 2">
            <a:extLst>
              <a:ext uri="{FF2B5EF4-FFF2-40B4-BE49-F238E27FC236}">
                <a16:creationId xmlns:a16="http://schemas.microsoft.com/office/drawing/2014/main" id="{0EEF6C6E-242D-1703-A12C-6AE6F0F52CF7}"/>
              </a:ext>
            </a:extLst>
          </p:cNvPr>
          <p:cNvSpPr txBox="1"/>
          <p:nvPr userDrawn="1"/>
        </p:nvSpPr>
        <p:spPr>
          <a:xfrm>
            <a:off x="288305" y="576000"/>
            <a:ext cx="3779944" cy="872034"/>
          </a:xfrm>
          <a:prstGeom prst="rect">
            <a:avLst/>
          </a:prstGeom>
          <a:noFill/>
        </p:spPr>
        <p:txBody>
          <a:bodyPr wrap="square" lIns="0" tIns="0" rIns="0" bIns="0" rtlCol="0">
            <a:spAutoFit/>
          </a:bodyPr>
          <a:lstStyle/>
          <a:p>
            <a:pPr>
              <a:lnSpc>
                <a:spcPts val="3360"/>
              </a:lnSpc>
            </a:pPr>
            <a:r>
              <a:rPr lang="en-AU" sz="3200" b="1" kern="0">
                <a:solidFill>
                  <a:schemeClr val="accent2">
                    <a:lumMod val="40000"/>
                    <a:lumOff val="60000"/>
                  </a:schemeClr>
                </a:solidFill>
                <a:latin typeface="Arial" panose="020B0604020202020204" pitchFamily="34" charset="0"/>
                <a:cs typeface="Arial" panose="020B0604020202020204" pitchFamily="34" charset="0"/>
              </a:rPr>
              <a:t>Subscribe to </a:t>
            </a:r>
            <a:br>
              <a:rPr lang="en-AU" sz="3200" b="1" kern="0">
                <a:solidFill>
                  <a:schemeClr val="accent2">
                    <a:lumMod val="40000"/>
                    <a:lumOff val="60000"/>
                  </a:schemeClr>
                </a:solidFill>
                <a:latin typeface="Arial" panose="020B0604020202020204" pitchFamily="34" charset="0"/>
                <a:cs typeface="Arial" panose="020B0604020202020204" pitchFamily="34" charset="0"/>
              </a:rPr>
            </a:br>
            <a:r>
              <a:rPr lang="en-AU" sz="3200" b="1" kern="0">
                <a:solidFill>
                  <a:schemeClr val="accent2">
                    <a:lumMod val="40000"/>
                    <a:lumOff val="60000"/>
                  </a:schemeClr>
                </a:solidFill>
                <a:latin typeface="Arial" panose="020B0604020202020204" pitchFamily="34" charset="0"/>
                <a:cs typeface="Arial" panose="020B0604020202020204" pitchFamily="34" charset="0"/>
              </a:rPr>
              <a:t>our newsletters</a:t>
            </a:r>
          </a:p>
        </p:txBody>
      </p:sp>
      <p:sp>
        <p:nvSpPr>
          <p:cNvPr id="4" name="TextBox 3">
            <a:extLst>
              <a:ext uri="{FF2B5EF4-FFF2-40B4-BE49-F238E27FC236}">
                <a16:creationId xmlns:a16="http://schemas.microsoft.com/office/drawing/2014/main" id="{46878249-6CCC-9FC9-96D3-706D9FC0D15C}"/>
              </a:ext>
            </a:extLst>
          </p:cNvPr>
          <p:cNvSpPr txBox="1"/>
          <p:nvPr userDrawn="1"/>
        </p:nvSpPr>
        <p:spPr>
          <a:xfrm>
            <a:off x="4788000" y="576000"/>
            <a:ext cx="3779944" cy="872034"/>
          </a:xfrm>
          <a:prstGeom prst="rect">
            <a:avLst/>
          </a:prstGeom>
          <a:noFill/>
        </p:spPr>
        <p:txBody>
          <a:bodyPr wrap="square" lIns="0" tIns="0" rIns="0" bIns="0" rtlCol="0">
            <a:spAutoFit/>
          </a:bodyPr>
          <a:lstStyle/>
          <a:p>
            <a:pPr>
              <a:lnSpc>
                <a:spcPts val="3360"/>
              </a:lnSpc>
            </a:pPr>
            <a:r>
              <a:rPr lang="en-AU" sz="3200" b="1" kern="0">
                <a:solidFill>
                  <a:schemeClr val="accent2">
                    <a:lumMod val="40000"/>
                    <a:lumOff val="60000"/>
                  </a:schemeClr>
                </a:solidFill>
                <a:latin typeface="Arial" panose="020B0604020202020204" pitchFamily="34" charset="0"/>
                <a:cs typeface="Arial" panose="020B0604020202020204" pitchFamily="34" charset="0"/>
              </a:rPr>
              <a:t>Follow us on</a:t>
            </a:r>
            <a:br>
              <a:rPr lang="en-AU" sz="3200" b="1" kern="0">
                <a:solidFill>
                  <a:schemeClr val="accent2">
                    <a:lumMod val="40000"/>
                    <a:lumOff val="60000"/>
                  </a:schemeClr>
                </a:solidFill>
                <a:latin typeface="Arial" panose="020B0604020202020204" pitchFamily="34" charset="0"/>
                <a:cs typeface="Arial" panose="020B0604020202020204" pitchFamily="34" charset="0"/>
              </a:rPr>
            </a:br>
            <a:r>
              <a:rPr lang="en-AU" sz="3200" b="1" kern="0">
                <a:solidFill>
                  <a:schemeClr val="accent2">
                    <a:lumMod val="40000"/>
                    <a:lumOff val="60000"/>
                  </a:schemeClr>
                </a:solidFill>
                <a:latin typeface="Arial" panose="020B0604020202020204" pitchFamily="34" charset="0"/>
                <a:cs typeface="Arial" panose="020B0604020202020204" pitchFamily="34" charset="0"/>
              </a:rPr>
              <a:t>social media</a:t>
            </a:r>
          </a:p>
        </p:txBody>
      </p:sp>
      <p:sp>
        <p:nvSpPr>
          <p:cNvPr id="5" name="TextBox 4">
            <a:extLst>
              <a:ext uri="{FF2B5EF4-FFF2-40B4-BE49-F238E27FC236}">
                <a16:creationId xmlns:a16="http://schemas.microsoft.com/office/drawing/2014/main" id="{93BC30EF-8C6F-09C9-DF65-56A5FD2D8205}"/>
              </a:ext>
            </a:extLst>
          </p:cNvPr>
          <p:cNvSpPr txBox="1"/>
          <p:nvPr userDrawn="1"/>
        </p:nvSpPr>
        <p:spPr>
          <a:xfrm>
            <a:off x="288075" y="1944000"/>
            <a:ext cx="2995966" cy="246221"/>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VCAA Bulletin</a:t>
            </a:r>
          </a:p>
        </p:txBody>
      </p:sp>
      <p:sp>
        <p:nvSpPr>
          <p:cNvPr id="6" name="TextBox 5">
            <a:extLst>
              <a:ext uri="{FF2B5EF4-FFF2-40B4-BE49-F238E27FC236}">
                <a16:creationId xmlns:a16="http://schemas.microsoft.com/office/drawing/2014/main" id="{2FCC99EE-23E2-962D-4BB8-AE929B47A640}"/>
              </a:ext>
            </a:extLst>
          </p:cNvPr>
          <p:cNvSpPr txBox="1"/>
          <p:nvPr userDrawn="1"/>
        </p:nvSpPr>
        <p:spPr>
          <a:xfrm>
            <a:off x="288075" y="2393451"/>
            <a:ext cx="2995966" cy="246221"/>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Early Years Update</a:t>
            </a:r>
          </a:p>
        </p:txBody>
      </p:sp>
      <p:sp>
        <p:nvSpPr>
          <p:cNvPr id="7" name="TextBox 6">
            <a:extLst>
              <a:ext uri="{FF2B5EF4-FFF2-40B4-BE49-F238E27FC236}">
                <a16:creationId xmlns:a16="http://schemas.microsoft.com/office/drawing/2014/main" id="{9BE36DC0-7489-FA06-A62F-D05B3206ECCD}"/>
              </a:ext>
            </a:extLst>
          </p:cNvPr>
          <p:cNvSpPr txBox="1"/>
          <p:nvPr userDrawn="1"/>
        </p:nvSpPr>
        <p:spPr>
          <a:xfrm>
            <a:off x="288075" y="2844000"/>
            <a:ext cx="2995966" cy="246221"/>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F–10 Update</a:t>
            </a:r>
          </a:p>
        </p:txBody>
      </p:sp>
      <p:sp>
        <p:nvSpPr>
          <p:cNvPr id="8" name="TextBox 7">
            <a:extLst>
              <a:ext uri="{FF2B5EF4-FFF2-40B4-BE49-F238E27FC236}">
                <a16:creationId xmlns:a16="http://schemas.microsoft.com/office/drawing/2014/main" id="{587E3584-8D0E-9978-1C40-6A25A22D5C32}"/>
              </a:ext>
            </a:extLst>
          </p:cNvPr>
          <p:cNvSpPr txBox="1"/>
          <p:nvPr userDrawn="1"/>
        </p:nvSpPr>
        <p:spPr>
          <a:xfrm>
            <a:off x="288075" y="3294000"/>
            <a:ext cx="2995966" cy="246221"/>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Senior Secondary Update</a:t>
            </a:r>
          </a:p>
        </p:txBody>
      </p:sp>
      <p:sp>
        <p:nvSpPr>
          <p:cNvPr id="9" name="Rectangle 8">
            <a:hlinkClick r:id="rId2"/>
            <a:extLst>
              <a:ext uri="{FF2B5EF4-FFF2-40B4-BE49-F238E27FC236}">
                <a16:creationId xmlns:a16="http://schemas.microsoft.com/office/drawing/2014/main" id="{ECF6FA2A-1454-8F10-DF75-6318A711BADB}"/>
              </a:ext>
            </a:extLst>
          </p:cNvPr>
          <p:cNvSpPr/>
          <p:nvPr userDrawn="1"/>
        </p:nvSpPr>
        <p:spPr bwMode="auto">
          <a:xfrm>
            <a:off x="144000" y="1944000"/>
            <a:ext cx="2052305"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0" name="Rectangle 9">
            <a:hlinkClick r:id="rId3"/>
            <a:extLst>
              <a:ext uri="{FF2B5EF4-FFF2-40B4-BE49-F238E27FC236}">
                <a16:creationId xmlns:a16="http://schemas.microsoft.com/office/drawing/2014/main" id="{BC7C51A7-A2C5-89B7-9BCF-6B6E0138C518}"/>
              </a:ext>
            </a:extLst>
          </p:cNvPr>
          <p:cNvSpPr/>
          <p:nvPr userDrawn="1"/>
        </p:nvSpPr>
        <p:spPr bwMode="auto">
          <a:xfrm>
            <a:off x="144000" y="2394000"/>
            <a:ext cx="2052305"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1" name="Rectangle 10">
            <a:hlinkClick r:id="rId4"/>
            <a:extLst>
              <a:ext uri="{FF2B5EF4-FFF2-40B4-BE49-F238E27FC236}">
                <a16:creationId xmlns:a16="http://schemas.microsoft.com/office/drawing/2014/main" id="{7B48ABB3-945F-738A-1378-650099497488}"/>
              </a:ext>
            </a:extLst>
          </p:cNvPr>
          <p:cNvSpPr/>
          <p:nvPr userDrawn="1"/>
        </p:nvSpPr>
        <p:spPr bwMode="auto">
          <a:xfrm>
            <a:off x="144000" y="2844000"/>
            <a:ext cx="2052305"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2" name="Rectangle 11">
            <a:hlinkClick r:id="rId5"/>
            <a:extLst>
              <a:ext uri="{FF2B5EF4-FFF2-40B4-BE49-F238E27FC236}">
                <a16:creationId xmlns:a16="http://schemas.microsoft.com/office/drawing/2014/main" id="{DF86921F-389F-92A4-4F74-B9820878E9CC}"/>
              </a:ext>
            </a:extLst>
          </p:cNvPr>
          <p:cNvSpPr/>
          <p:nvPr userDrawn="1"/>
        </p:nvSpPr>
        <p:spPr bwMode="auto">
          <a:xfrm>
            <a:off x="144000" y="3294000"/>
            <a:ext cx="2520641"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grpSp>
        <p:nvGrpSpPr>
          <p:cNvPr id="13" name="Group 12">
            <a:extLst>
              <a:ext uri="{FF2B5EF4-FFF2-40B4-BE49-F238E27FC236}">
                <a16:creationId xmlns:a16="http://schemas.microsoft.com/office/drawing/2014/main" id="{5431FBD3-1D6A-EFBA-DA51-E699060EFAFA}"/>
              </a:ext>
            </a:extLst>
          </p:cNvPr>
          <p:cNvGrpSpPr/>
          <p:nvPr userDrawn="1"/>
        </p:nvGrpSpPr>
        <p:grpSpPr>
          <a:xfrm>
            <a:off x="4752000" y="1908000"/>
            <a:ext cx="3643966" cy="2237064"/>
            <a:chOff x="5075753" y="2089062"/>
            <a:chExt cx="3643966" cy="2237064"/>
          </a:xfrm>
        </p:grpSpPr>
        <p:pic>
          <p:nvPicPr>
            <p:cNvPr id="14" name="Picture 13" descr="A black letter f in a white circle&#10;&#10;Description automatically generated">
              <a:extLst>
                <a:ext uri="{FF2B5EF4-FFF2-40B4-BE49-F238E27FC236}">
                  <a16:creationId xmlns:a16="http://schemas.microsoft.com/office/drawing/2014/main" id="{B5CD7E0D-FDEC-D472-D7E1-CEC9B3F892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5753" y="3781062"/>
              <a:ext cx="504000" cy="504000"/>
            </a:xfrm>
            <a:prstGeom prst="rect">
              <a:avLst/>
            </a:prstGeom>
          </p:spPr>
        </p:pic>
        <p:pic>
          <p:nvPicPr>
            <p:cNvPr id="15" name="Graphic 14">
              <a:extLst>
                <a:ext uri="{FF2B5EF4-FFF2-40B4-BE49-F238E27FC236}">
                  <a16:creationId xmlns:a16="http://schemas.microsoft.com/office/drawing/2014/main" id="{EC5B0970-5E1E-D8CD-3F88-FECFEA6EAA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11753" y="2953062"/>
              <a:ext cx="468000" cy="468000"/>
            </a:xfrm>
            <a:prstGeom prst="rect">
              <a:avLst/>
            </a:prstGeom>
          </p:spPr>
        </p:pic>
        <p:pic>
          <p:nvPicPr>
            <p:cNvPr id="16" name="Graphic 15">
              <a:extLst>
                <a:ext uri="{FF2B5EF4-FFF2-40B4-BE49-F238E27FC236}">
                  <a16:creationId xmlns:a16="http://schemas.microsoft.com/office/drawing/2014/main" id="{BF553D8E-1923-FB91-5FD6-6A721FDDD31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11752" y="2125062"/>
              <a:ext cx="557143" cy="468000"/>
            </a:xfrm>
            <a:prstGeom prst="rect">
              <a:avLst/>
            </a:prstGeom>
          </p:spPr>
        </p:pic>
        <p:sp>
          <p:nvSpPr>
            <p:cNvPr id="17" name="TextBox 16">
              <a:extLst>
                <a:ext uri="{FF2B5EF4-FFF2-40B4-BE49-F238E27FC236}">
                  <a16:creationId xmlns:a16="http://schemas.microsoft.com/office/drawing/2014/main" id="{E188DBB7-14C0-CC23-3A6C-02FF6259623D}"/>
                </a:ext>
              </a:extLst>
            </p:cNvPr>
            <p:cNvSpPr txBox="1"/>
            <p:nvPr/>
          </p:nvSpPr>
          <p:spPr>
            <a:xfrm>
              <a:off x="5723753" y="2125062"/>
              <a:ext cx="2995966" cy="492443"/>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@Victorian Curriculum and</a:t>
              </a:r>
            </a:p>
            <a:p>
              <a:pPr marL="198000" indent="0">
                <a:spcBef>
                  <a:spcPts val="0"/>
                </a:spcBef>
                <a:buNone/>
              </a:pPr>
              <a:r>
                <a:rPr lang="en-AU" sz="1600">
                  <a:solidFill>
                    <a:schemeClr val="bg1"/>
                  </a:solidFill>
                  <a:effectLst/>
                  <a:latin typeface="+mn-lt"/>
                </a:rPr>
                <a:t>Assessment Authority</a:t>
              </a:r>
            </a:p>
          </p:txBody>
        </p:sp>
        <p:sp>
          <p:nvSpPr>
            <p:cNvPr id="18" name="TextBox 17">
              <a:extLst>
                <a:ext uri="{FF2B5EF4-FFF2-40B4-BE49-F238E27FC236}">
                  <a16:creationId xmlns:a16="http://schemas.microsoft.com/office/drawing/2014/main" id="{C08AA402-CDB3-1DF4-1CEE-A6B1A774ED68}"/>
                </a:ext>
              </a:extLst>
            </p:cNvPr>
            <p:cNvSpPr txBox="1"/>
            <p:nvPr/>
          </p:nvSpPr>
          <p:spPr>
            <a:xfrm>
              <a:off x="5723753" y="3048109"/>
              <a:ext cx="2995966" cy="276999"/>
            </a:xfrm>
            <a:prstGeom prst="rect">
              <a:avLst/>
            </a:prstGeom>
            <a:noFill/>
          </p:spPr>
          <p:txBody>
            <a:bodyPr wrap="square" lIns="0" tIns="0" rIns="0" bIns="0" rtlCol="0">
              <a:spAutoFit/>
            </a:bodyPr>
            <a:lstStyle/>
            <a:p>
              <a:pPr marL="0" indent="0">
                <a:spcBef>
                  <a:spcPts val="217"/>
                </a:spcBef>
                <a:buNone/>
              </a:pPr>
              <a:r>
                <a:rPr lang="en-AU" sz="1800">
                  <a:solidFill>
                    <a:schemeClr val="bg1"/>
                  </a:solidFill>
                  <a:effectLst/>
                  <a:latin typeface="+mn-lt"/>
                </a:rPr>
                <a:t>@vcaa_vic</a:t>
              </a:r>
            </a:p>
          </p:txBody>
        </p:sp>
        <p:sp>
          <p:nvSpPr>
            <p:cNvPr id="19" name="TextBox 18">
              <a:extLst>
                <a:ext uri="{FF2B5EF4-FFF2-40B4-BE49-F238E27FC236}">
                  <a16:creationId xmlns:a16="http://schemas.microsoft.com/office/drawing/2014/main" id="{D7F4DF25-F006-A1FD-A1BB-53126BDAD2DD}"/>
                </a:ext>
              </a:extLst>
            </p:cNvPr>
            <p:cNvSpPr txBox="1"/>
            <p:nvPr/>
          </p:nvSpPr>
          <p:spPr>
            <a:xfrm>
              <a:off x="5723753" y="3817062"/>
              <a:ext cx="2995966" cy="492443"/>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@Victorian Curriculum and</a:t>
              </a:r>
            </a:p>
            <a:p>
              <a:pPr marL="198000" indent="0">
                <a:spcBef>
                  <a:spcPts val="0"/>
                </a:spcBef>
                <a:buNone/>
              </a:pPr>
              <a:r>
                <a:rPr lang="en-AU" sz="1600">
                  <a:solidFill>
                    <a:schemeClr val="bg1"/>
                  </a:solidFill>
                  <a:effectLst/>
                  <a:latin typeface="+mn-lt"/>
                </a:rPr>
                <a:t>Assessment Authority</a:t>
              </a:r>
            </a:p>
          </p:txBody>
        </p:sp>
        <p:sp>
          <p:nvSpPr>
            <p:cNvPr id="20" name="Rectangle 19">
              <a:hlinkClick r:id="rId11"/>
              <a:extLst>
                <a:ext uri="{FF2B5EF4-FFF2-40B4-BE49-F238E27FC236}">
                  <a16:creationId xmlns:a16="http://schemas.microsoft.com/office/drawing/2014/main" id="{18273B2A-22C6-9871-300B-42D958341331}"/>
                </a:ext>
              </a:extLst>
            </p:cNvPr>
            <p:cNvSpPr/>
            <p:nvPr/>
          </p:nvSpPr>
          <p:spPr bwMode="auto">
            <a:xfrm>
              <a:off x="5075753" y="2925971"/>
              <a:ext cx="3167872" cy="5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21" name="Rectangle 20">
              <a:hlinkClick r:id="rId12"/>
              <a:extLst>
                <a:ext uri="{FF2B5EF4-FFF2-40B4-BE49-F238E27FC236}">
                  <a16:creationId xmlns:a16="http://schemas.microsoft.com/office/drawing/2014/main" id="{02DBED7C-EAF3-6F36-751F-CB5415B79031}"/>
                </a:ext>
              </a:extLst>
            </p:cNvPr>
            <p:cNvSpPr/>
            <p:nvPr/>
          </p:nvSpPr>
          <p:spPr bwMode="auto">
            <a:xfrm>
              <a:off x="5075753" y="3786126"/>
              <a:ext cx="3167872" cy="5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22" name="Rectangle 21">
              <a:hlinkClick r:id="rId13"/>
              <a:extLst>
                <a:ext uri="{FF2B5EF4-FFF2-40B4-BE49-F238E27FC236}">
                  <a16:creationId xmlns:a16="http://schemas.microsoft.com/office/drawing/2014/main" id="{F49F997E-3F00-6697-83EC-A0F6A2EE462D}"/>
                </a:ext>
              </a:extLst>
            </p:cNvPr>
            <p:cNvSpPr/>
            <p:nvPr/>
          </p:nvSpPr>
          <p:spPr bwMode="auto">
            <a:xfrm>
              <a:off x="5075753" y="2089062"/>
              <a:ext cx="3167872" cy="5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grpSp>
      <p:cxnSp>
        <p:nvCxnSpPr>
          <p:cNvPr id="23" name="Straight Connector 22">
            <a:extLst>
              <a:ext uri="{FF2B5EF4-FFF2-40B4-BE49-F238E27FC236}">
                <a16:creationId xmlns:a16="http://schemas.microsoft.com/office/drawing/2014/main" id="{6E849776-02CA-0C61-1D56-EB61A1810F39}"/>
              </a:ext>
            </a:extLst>
          </p:cNvPr>
          <p:cNvCxnSpPr/>
          <p:nvPr userDrawn="1"/>
        </p:nvCxnSpPr>
        <p:spPr bwMode="auto">
          <a:xfrm>
            <a:off x="288000" y="1563638"/>
            <a:ext cx="4068000" cy="0"/>
          </a:xfrm>
          <a:prstGeom prst="line">
            <a:avLst/>
          </a:prstGeom>
          <a:solidFill>
            <a:schemeClr val="accent1"/>
          </a:solidFill>
          <a:ln w="25400" cap="flat" cmpd="sng" algn="ctr">
            <a:solidFill>
              <a:schemeClr val="accent2">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a:extLst>
              <a:ext uri="{FF2B5EF4-FFF2-40B4-BE49-F238E27FC236}">
                <a16:creationId xmlns:a16="http://schemas.microsoft.com/office/drawing/2014/main" id="{ADBC29B5-D460-E307-1E76-E791B486BE50}"/>
              </a:ext>
            </a:extLst>
          </p:cNvPr>
          <p:cNvCxnSpPr/>
          <p:nvPr userDrawn="1"/>
        </p:nvCxnSpPr>
        <p:spPr bwMode="auto">
          <a:xfrm>
            <a:off x="4788000" y="1563638"/>
            <a:ext cx="4068000" cy="0"/>
          </a:xfrm>
          <a:prstGeom prst="line">
            <a:avLst/>
          </a:prstGeom>
          <a:solidFill>
            <a:schemeClr val="accent1"/>
          </a:solidFill>
          <a:ln w="25400" cap="flat" cmpd="sng" algn="ctr">
            <a:solidFill>
              <a:schemeClr val="accent2">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a:extLst>
              <a:ext uri="{FF2B5EF4-FFF2-40B4-BE49-F238E27FC236}">
                <a16:creationId xmlns:a16="http://schemas.microsoft.com/office/drawing/2014/main" id="{7AB233A0-E293-4BDF-A3B6-8DA8B21C9968}"/>
              </a:ext>
            </a:extLst>
          </p:cNvPr>
          <p:cNvSpPr txBox="1"/>
          <p:nvPr userDrawn="1"/>
        </p:nvSpPr>
        <p:spPr>
          <a:xfrm>
            <a:off x="288075" y="3744000"/>
            <a:ext cx="2995966" cy="246221"/>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Season Update</a:t>
            </a:r>
          </a:p>
        </p:txBody>
      </p:sp>
      <p:sp>
        <p:nvSpPr>
          <p:cNvPr id="26" name="Rectangle 25">
            <a:hlinkClick r:id="rId14"/>
            <a:extLst>
              <a:ext uri="{FF2B5EF4-FFF2-40B4-BE49-F238E27FC236}">
                <a16:creationId xmlns:a16="http://schemas.microsoft.com/office/drawing/2014/main" id="{E2F6D1DA-CED5-F0DE-EF03-DE7E8A2DE9DD}"/>
              </a:ext>
            </a:extLst>
          </p:cNvPr>
          <p:cNvSpPr/>
          <p:nvPr userDrawn="1"/>
        </p:nvSpPr>
        <p:spPr bwMode="auto">
          <a:xfrm>
            <a:off x="144000" y="3723878"/>
            <a:ext cx="2520641"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02354807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E56C-1B8E-3E47-B03E-320907A65B6B}"/>
              </a:ext>
            </a:extLst>
          </p:cNvPr>
          <p:cNvSpPr>
            <a:spLocks noGrp="1"/>
          </p:cNvSpPr>
          <p:nvPr>
            <p:ph type="title" hasCustomPrompt="1"/>
          </p:nvPr>
        </p:nvSpPr>
        <p:spPr>
          <a:xfrm>
            <a:off x="179512" y="457200"/>
            <a:ext cx="5040560" cy="2042542"/>
          </a:xfrm>
        </p:spPr>
        <p:txBody>
          <a:bodyPr/>
          <a:lstStyle>
            <a:lvl1pPr>
              <a:defRPr>
                <a:solidFill>
                  <a:schemeClr val="bg1"/>
                </a:solidFill>
              </a:defRPr>
            </a:lvl1pPr>
          </a:lstStyle>
          <a:p>
            <a:r>
              <a:rPr lang="en-GB"/>
              <a:t>Thank you…</a:t>
            </a:r>
            <a:endParaRPr lang="en-US"/>
          </a:p>
        </p:txBody>
      </p:sp>
    </p:spTree>
    <p:extLst>
      <p:ext uri="{BB962C8B-B14F-4D97-AF65-F5344CB8AC3E}">
        <p14:creationId xmlns:p14="http://schemas.microsoft.com/office/powerpoint/2010/main" val="20842093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12968" cy="857250"/>
          </a:xfrm>
        </p:spPr>
        <p:txBody>
          <a:bodyPr/>
          <a:lstStyle>
            <a:lvl1pPr algn="l">
              <a:defRPr sz="3600"/>
            </a:lvl1pPr>
          </a:lstStyle>
          <a:p>
            <a:r>
              <a:rPr lang="en-GB"/>
              <a:t>Click to edit Master title style</a:t>
            </a:r>
            <a:endParaRPr lang="en-AU"/>
          </a:p>
        </p:txBody>
      </p:sp>
      <p:sp>
        <p:nvSpPr>
          <p:cNvPr id="3" name="Content Placeholder 2"/>
          <p:cNvSpPr>
            <a:spLocks noGrp="1"/>
          </p:cNvSpPr>
          <p:nvPr>
            <p:ph idx="1"/>
          </p:nvPr>
        </p:nvSpPr>
        <p:spPr>
          <a:xfrm>
            <a:off x="179512" y="1485900"/>
            <a:ext cx="8712968" cy="2971800"/>
          </a:xfrm>
        </p:spPr>
        <p:txBody>
          <a:bodyPr/>
          <a:lstStyle>
            <a:lvl1pPr>
              <a:defRPr sz="1800"/>
            </a:lvl1pPr>
            <a:lvl2pPr>
              <a:defRPr sz="16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40422853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457200"/>
            <a:ext cx="8640960" cy="857250"/>
          </a:xfrm>
        </p:spPr>
        <p:txBody>
          <a:bodyPr/>
          <a:lstStyle>
            <a:lvl1pPr algn="l">
              <a:defRPr sz="3600"/>
            </a:lvl1pPr>
          </a:lstStyle>
          <a:p>
            <a:r>
              <a:rPr lang="en-GB"/>
              <a:t>Click to edit Master title style</a:t>
            </a:r>
            <a:endParaRPr lang="en-AU"/>
          </a:p>
        </p:txBody>
      </p:sp>
      <p:sp>
        <p:nvSpPr>
          <p:cNvPr id="3" name="Content Placeholder 2"/>
          <p:cNvSpPr>
            <a:spLocks noGrp="1"/>
          </p:cNvSpPr>
          <p:nvPr>
            <p:ph sz="half" idx="1"/>
          </p:nvPr>
        </p:nvSpPr>
        <p:spPr>
          <a:xfrm>
            <a:off x="251520" y="1485900"/>
            <a:ext cx="4320480"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p:cNvSpPr>
            <a:spLocks noGrp="1"/>
          </p:cNvSpPr>
          <p:nvPr>
            <p:ph sz="half" idx="2"/>
          </p:nvPr>
        </p:nvSpPr>
        <p:spPr>
          <a:xfrm>
            <a:off x="4788024" y="1485900"/>
            <a:ext cx="4104456"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320508365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84976" cy="651719"/>
          </a:xfrm>
        </p:spPr>
        <p:txBody>
          <a:bodyPr/>
          <a:lstStyle>
            <a:lvl1pPr algn="l">
              <a:defRPr sz="3600"/>
            </a:lvl1pPr>
          </a:lstStyle>
          <a:p>
            <a:r>
              <a:rPr lang="en-GB"/>
              <a:t>Click to edit Master title style</a:t>
            </a:r>
            <a:endParaRPr lang="en-AU"/>
          </a:p>
        </p:txBody>
      </p:sp>
      <p:sp>
        <p:nvSpPr>
          <p:cNvPr id="3" name="Text Placeholder 2"/>
          <p:cNvSpPr>
            <a:spLocks noGrp="1"/>
          </p:cNvSpPr>
          <p:nvPr>
            <p:ph type="body" idx="1"/>
          </p:nvPr>
        </p:nvSpPr>
        <p:spPr>
          <a:xfrm>
            <a:off x="179512" y="1151335"/>
            <a:ext cx="4320480" cy="479822"/>
          </a:xfr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79512" y="1631156"/>
            <a:ext cx="4320480" cy="2812802"/>
          </a:xfr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9" name="Text Placeholder 2">
            <a:extLst>
              <a:ext uri="{FF2B5EF4-FFF2-40B4-BE49-F238E27FC236}">
                <a16:creationId xmlns:a16="http://schemas.microsoft.com/office/drawing/2014/main" id="{53030868-EB89-BB45-9333-4265F84D3D9E}"/>
              </a:ext>
            </a:extLst>
          </p:cNvPr>
          <p:cNvSpPr>
            <a:spLocks noGrp="1"/>
          </p:cNvSpPr>
          <p:nvPr>
            <p:ph type="body" idx="10"/>
          </p:nvPr>
        </p:nvSpPr>
        <p:spPr>
          <a:xfrm>
            <a:off x="4644008" y="1174205"/>
            <a:ext cx="4320480" cy="479822"/>
          </a:xfr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Content Placeholder 3">
            <a:extLst>
              <a:ext uri="{FF2B5EF4-FFF2-40B4-BE49-F238E27FC236}">
                <a16:creationId xmlns:a16="http://schemas.microsoft.com/office/drawing/2014/main" id="{936ACB6C-847D-DD42-BAFD-A7F5B7D2AB2D}"/>
              </a:ext>
            </a:extLst>
          </p:cNvPr>
          <p:cNvSpPr>
            <a:spLocks noGrp="1"/>
          </p:cNvSpPr>
          <p:nvPr>
            <p:ph sz="half" idx="11"/>
          </p:nvPr>
        </p:nvSpPr>
        <p:spPr>
          <a:xfrm>
            <a:off x="4644008" y="1654026"/>
            <a:ext cx="4320480" cy="2789932"/>
          </a:xfr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410584153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512" y="457200"/>
            <a:ext cx="8784976" cy="857250"/>
          </a:xfrm>
        </p:spPr>
        <p:txBody>
          <a:bodyPr/>
          <a:lstStyle>
            <a:lvl1pPr algn="l">
              <a:defRPr sz="3600"/>
            </a:lvl1pPr>
          </a:lstStyle>
          <a:p>
            <a:r>
              <a:rPr lang="en-GB"/>
              <a:t>Click to edit Master title style</a:t>
            </a:r>
            <a:endParaRPr lang="en-AU"/>
          </a:p>
        </p:txBody>
      </p:sp>
    </p:spTree>
    <p:extLst>
      <p:ext uri="{BB962C8B-B14F-4D97-AF65-F5344CB8AC3E}">
        <p14:creationId xmlns:p14="http://schemas.microsoft.com/office/powerpoint/2010/main" val="313294418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11510"/>
            <a:ext cx="3008313" cy="664815"/>
          </a:xfrm>
        </p:spPr>
        <p:txBody>
          <a:bodyPr anchor="b"/>
          <a:lstStyle>
            <a:lvl1pPr algn="l">
              <a:defRPr sz="2000" b="1"/>
            </a:lvl1pPr>
          </a:lstStyle>
          <a:p>
            <a:r>
              <a:rPr lang="en-GB"/>
              <a:t>Click to edit Master title style</a:t>
            </a:r>
            <a:endParaRPr lang="en-AU"/>
          </a:p>
        </p:txBody>
      </p:sp>
      <p:sp>
        <p:nvSpPr>
          <p:cNvPr id="3" name="Content Placeholder 2"/>
          <p:cNvSpPr>
            <a:spLocks noGrp="1"/>
          </p:cNvSpPr>
          <p:nvPr>
            <p:ph idx="1"/>
          </p:nvPr>
        </p:nvSpPr>
        <p:spPr>
          <a:xfrm>
            <a:off x="3575050" y="411511"/>
            <a:ext cx="5111750" cy="4183112"/>
          </a:xfrm>
        </p:spPr>
        <p:txBody>
          <a:bodyPr/>
          <a:lstStyle>
            <a:lvl1pPr>
              <a:defRPr sz="1800"/>
            </a:lvl1pPr>
            <a:lvl2pPr>
              <a:defRPr sz="16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45616461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AU"/>
          </a:p>
        </p:txBody>
      </p:sp>
      <p:sp>
        <p:nvSpPr>
          <p:cNvPr id="4" name="Text Placeholder 3"/>
          <p:cNvSpPr>
            <a:spLocks noGrp="1"/>
          </p:cNvSpPr>
          <p:nvPr>
            <p:ph type="body" sz="half" idx="2"/>
          </p:nvPr>
        </p:nvSpPr>
        <p:spPr>
          <a:xfrm>
            <a:off x="1792288" y="4025503"/>
            <a:ext cx="5486400" cy="490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7686814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6554801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000500"/>
          </a:xfrm>
        </p:spPr>
        <p:txBody>
          <a:bodyPr vert="eaVert"/>
          <a:lstStyle/>
          <a:p>
            <a:r>
              <a:rPr lang="en-GB"/>
              <a:t>Click to edit Master title style</a:t>
            </a:r>
            <a:endParaRPr lang="en-AU"/>
          </a:p>
        </p:txBody>
      </p:sp>
      <p:sp>
        <p:nvSpPr>
          <p:cNvPr id="3" name="Vertical Text Placeholder 2"/>
          <p:cNvSpPr>
            <a:spLocks noGrp="1"/>
          </p:cNvSpPr>
          <p:nvPr>
            <p:ph type="body" orient="vert" idx="1"/>
          </p:nvPr>
        </p:nvSpPr>
        <p:spPr>
          <a:xfrm>
            <a:off x="685800" y="457200"/>
            <a:ext cx="5676900" cy="40005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66198384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512" y="457200"/>
            <a:ext cx="8784976"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AU"/>
          </a:p>
        </p:txBody>
      </p:sp>
      <p:sp>
        <p:nvSpPr>
          <p:cNvPr id="1027" name="Rectangle 3"/>
          <p:cNvSpPr>
            <a:spLocks noGrp="1" noChangeArrowheads="1"/>
          </p:cNvSpPr>
          <p:nvPr>
            <p:ph type="body" idx="1"/>
          </p:nvPr>
        </p:nvSpPr>
        <p:spPr bwMode="auto">
          <a:xfrm>
            <a:off x="179512" y="1485900"/>
            <a:ext cx="8784976"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 Click to edit Master text styles</a:t>
            </a:r>
          </a:p>
          <a:p>
            <a:pPr lvl="1"/>
            <a:r>
              <a:rPr lang="en-AU"/>
              <a:t>Second level</a:t>
            </a:r>
          </a:p>
          <a:p>
            <a:pPr lvl="2"/>
            <a:r>
              <a:rPr lang="en-AU"/>
              <a:t>Third level</a:t>
            </a:r>
          </a:p>
          <a:p>
            <a:pPr lvl="3"/>
            <a:r>
              <a:rPr lang="en-AU"/>
              <a:t>Fourth level</a:t>
            </a:r>
          </a:p>
          <a:p>
            <a:pPr lvl="4"/>
            <a:r>
              <a:rPr lang="en-AU"/>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 id="2147483659" r:id="rId9"/>
    <p:sldLayoutId id="2147483686" r:id="rId10"/>
    <p:sldLayoutId id="2147483687" r:id="rId11"/>
    <p:sldLayoutId id="2147483660" r:id="rId12"/>
  </p:sldLayoutIdLst>
  <p:transition/>
  <p:txStyles>
    <p:titleStyle>
      <a:lvl1pPr algn="l" rtl="0" eaLnBrk="1" fontAlgn="base" hangingPunct="1">
        <a:spcBef>
          <a:spcPct val="0"/>
        </a:spcBef>
        <a:spcAft>
          <a:spcPct val="0"/>
        </a:spcAft>
        <a:defRPr sz="36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p:titleStyle>
    <p:bodyStyle>
      <a:lvl1pPr marL="266700" indent="-266700" algn="l" rtl="0" eaLnBrk="1" fontAlgn="base" hangingPunct="1">
        <a:spcBef>
          <a:spcPct val="20000"/>
        </a:spcBef>
        <a:spcAft>
          <a:spcPct val="0"/>
        </a:spcAft>
        <a:buFont typeface="Arial" pitchFamily="34" charset="0"/>
        <a:buChar char="•"/>
        <a:defRPr sz="1800" b="0">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1600">
          <a:solidFill>
            <a:srgbClr val="303132"/>
          </a:solidFill>
          <a:latin typeface="+mn-lt"/>
        </a:defRPr>
      </a:lvl2pPr>
      <a:lvl3pPr marL="1143000" indent="-228600" algn="l" rtl="0" eaLnBrk="1" fontAlgn="base" hangingPunct="1">
        <a:spcBef>
          <a:spcPct val="20000"/>
        </a:spcBef>
        <a:spcAft>
          <a:spcPct val="0"/>
        </a:spcAft>
        <a:buChar char="–"/>
        <a:defRPr sz="1600">
          <a:solidFill>
            <a:srgbClr val="303132"/>
          </a:solidFill>
          <a:latin typeface="+mn-lt"/>
        </a:defRPr>
      </a:lvl3pPr>
      <a:lvl4pPr marL="1600200" indent="-228600" algn="l" rtl="0" eaLnBrk="1" fontAlgn="base" hangingPunct="1">
        <a:spcBef>
          <a:spcPct val="20000"/>
        </a:spcBef>
        <a:spcAft>
          <a:spcPct val="0"/>
        </a:spcAft>
        <a:buChar char="–"/>
        <a:defRPr sz="1400">
          <a:solidFill>
            <a:srgbClr val="303132"/>
          </a:solidFill>
          <a:latin typeface="+mn-lt"/>
        </a:defRPr>
      </a:lvl4pPr>
      <a:lvl5pPr marL="2057400" indent="-228600" algn="l" rtl="0" eaLnBrk="1" fontAlgn="base" hangingPunct="1">
        <a:spcBef>
          <a:spcPct val="20000"/>
        </a:spcBef>
        <a:spcAft>
          <a:spcPct val="0"/>
        </a:spcAft>
        <a:buChar char="–"/>
        <a:defRPr sz="14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a:cs typeface="Arial"/>
              </a:rPr>
              <a:t>VCE Data Analytics</a:t>
            </a:r>
            <a:br>
              <a:rPr lang="en-AU" dirty="0">
                <a:cs typeface="Arial"/>
              </a:rPr>
            </a:br>
            <a:r>
              <a:rPr lang="en-AU" dirty="0">
                <a:cs typeface="Arial"/>
              </a:rPr>
              <a:t>School-assessed Task</a:t>
            </a:r>
            <a:endParaRPr lang="en-US" dirty="0"/>
          </a:p>
        </p:txBody>
      </p:sp>
      <p:sp>
        <p:nvSpPr>
          <p:cNvPr id="5" name="Subtitle 4"/>
          <p:cNvSpPr>
            <a:spLocks noGrp="1"/>
          </p:cNvSpPr>
          <p:nvPr>
            <p:ph type="subTitle" idx="1"/>
          </p:nvPr>
        </p:nvSpPr>
        <p:spPr/>
        <p:txBody>
          <a:bodyPr/>
          <a:lstStyle/>
          <a:p>
            <a:r>
              <a:rPr lang="en-AU" dirty="0"/>
              <a:t>Video 4</a:t>
            </a:r>
            <a:endParaRPr lang="en-US" dirty="0"/>
          </a:p>
          <a:p>
            <a:r>
              <a:rPr lang="en-AU"/>
              <a:t>SAT Criteria 6–10</a:t>
            </a:r>
            <a:endParaRPr lang="en-AU" dirty="0">
              <a:cs typeface="Arial"/>
            </a:endParaRPr>
          </a:p>
          <a:p>
            <a:endParaRPr lang="en-AU" dirty="0">
              <a:cs typeface="Arial"/>
            </a:endParaRPr>
          </a:p>
        </p:txBody>
      </p:sp>
    </p:spTree>
    <p:extLst>
      <p:ext uri="{BB962C8B-B14F-4D97-AF65-F5344CB8AC3E}">
        <p14:creationId xmlns:p14="http://schemas.microsoft.com/office/powerpoint/2010/main" val="151393065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dirty="0"/>
              <a:t>Development of the infographics and/or dynamic data </a:t>
            </a:r>
            <a:r>
              <a:rPr lang="en-US" dirty="0" err="1"/>
              <a:t>visualisations</a:t>
            </a:r>
            <a:endParaRPr lang="en-US" dirty="0"/>
          </a:p>
        </p:txBody>
      </p:sp>
      <p:sp>
        <p:nvSpPr>
          <p:cNvPr id="3" name="Content Placeholder 2">
            <a:extLst>
              <a:ext uri="{FF2B5EF4-FFF2-40B4-BE49-F238E27FC236}">
                <a16:creationId xmlns:a16="http://schemas.microsoft.com/office/drawing/2014/main" id="{53D68C06-73F9-A366-7FEF-95DDAE582C7B}"/>
              </a:ext>
            </a:extLst>
          </p:cNvPr>
          <p:cNvSpPr>
            <a:spLocks noGrp="1"/>
          </p:cNvSpPr>
          <p:nvPr>
            <p:ph idx="1"/>
          </p:nvPr>
        </p:nvSpPr>
        <p:spPr/>
        <p:txBody>
          <a:bodyPr/>
          <a:lstStyle/>
          <a:p>
            <a:pPr>
              <a:spcBef>
                <a:spcPts val="600"/>
              </a:spcBef>
              <a:spcAft>
                <a:spcPts val="0"/>
              </a:spcAft>
            </a:pPr>
            <a:r>
              <a:rPr lang="en-GB" dirty="0">
                <a:solidFill>
                  <a:schemeClr val="tx1"/>
                </a:solidFill>
                <a:effectLst/>
                <a:ea typeface="Arial" panose="020B0604020202020204" pitchFamily="34" charset="0"/>
              </a:rPr>
              <a:t>Criterion 8 assesses students’ skills in using data visualisation software tools to develop infographics and/or dynamic data visualisations. </a:t>
            </a:r>
          </a:p>
          <a:p>
            <a:pPr>
              <a:spcBef>
                <a:spcPts val="600"/>
              </a:spcBef>
              <a:spcAft>
                <a:spcPts val="0"/>
              </a:spcAft>
            </a:pPr>
            <a:r>
              <a:rPr lang="en-GB" dirty="0">
                <a:solidFill>
                  <a:schemeClr val="tx1"/>
                </a:solidFill>
                <a:effectLst/>
                <a:ea typeface="Arial" panose="020B0604020202020204" pitchFamily="34" charset="0"/>
              </a:rPr>
              <a:t>Students use data visualisation software to create infographics and/or dynamic data visualisations, and apply validation and verification techniques. </a:t>
            </a:r>
          </a:p>
          <a:p>
            <a:pPr marL="0" indent="0">
              <a:spcBef>
                <a:spcPts val="600"/>
              </a:spcBef>
              <a:spcAft>
                <a:spcPts val="0"/>
              </a:spcAft>
              <a:buNone/>
            </a:pPr>
            <a:endParaRPr lang="en-GB" dirty="0">
              <a:solidFill>
                <a:schemeClr val="tx1"/>
              </a:solidFill>
              <a:effectLst/>
              <a:ea typeface="Arial" panose="020B0604020202020204" pitchFamily="34" charset="0"/>
            </a:endParaRPr>
          </a:p>
        </p:txBody>
      </p:sp>
      <p:sp>
        <p:nvSpPr>
          <p:cNvPr id="5" name="TextBox 4">
            <a:extLst>
              <a:ext uri="{FF2B5EF4-FFF2-40B4-BE49-F238E27FC236}">
                <a16:creationId xmlns:a16="http://schemas.microsoft.com/office/drawing/2014/main" id="{825A62BD-AD03-B264-8378-7A3160AD2D4F}"/>
              </a:ext>
            </a:extLst>
          </p:cNvPr>
          <p:cNvSpPr txBox="1"/>
          <p:nvPr/>
        </p:nvSpPr>
        <p:spPr>
          <a:xfrm>
            <a:off x="6612869" y="3936829"/>
            <a:ext cx="2450920" cy="461665"/>
          </a:xfrm>
          <a:prstGeom prst="rect">
            <a:avLst/>
          </a:prstGeom>
          <a:noFill/>
        </p:spPr>
        <p:txBody>
          <a:bodyPr wrap="square">
            <a:spAutoFit/>
          </a:bodyPr>
          <a:lstStyle/>
          <a:p>
            <a:r>
              <a:rPr lang="en-AU" sz="1200" dirty="0">
                <a:latin typeface="+mn-lt"/>
              </a:rPr>
              <a:t>(Administrative information for </a:t>
            </a:r>
            <a:br>
              <a:rPr lang="en-AU" sz="1200" dirty="0">
                <a:latin typeface="+mn-lt"/>
              </a:rPr>
            </a:br>
            <a:r>
              <a:rPr lang="en-AU" sz="1200" dirty="0">
                <a:latin typeface="+mn-lt"/>
              </a:rPr>
              <a:t>School-based Assessment, p.6)</a:t>
            </a:r>
          </a:p>
        </p:txBody>
      </p:sp>
    </p:spTree>
    <p:extLst>
      <p:ext uri="{BB962C8B-B14F-4D97-AF65-F5344CB8AC3E}">
        <p14:creationId xmlns:p14="http://schemas.microsoft.com/office/powerpoint/2010/main" val="242447134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dirty="0"/>
              <a:t>Criterion 8</a:t>
            </a:r>
          </a:p>
        </p:txBody>
      </p:sp>
      <p:pic>
        <p:nvPicPr>
          <p:cNvPr id="5" name="Content Placeholder 4">
            <a:extLst>
              <a:ext uri="{FF2B5EF4-FFF2-40B4-BE49-F238E27FC236}">
                <a16:creationId xmlns:a16="http://schemas.microsoft.com/office/drawing/2014/main" id="{5271EC73-9AF5-1CE7-BDF1-809AFC6ED6DA}"/>
              </a:ext>
            </a:extLst>
          </p:cNvPr>
          <p:cNvPicPr>
            <a:picLocks noGrp="1" noChangeAspect="1"/>
          </p:cNvPicPr>
          <p:nvPr>
            <p:ph idx="1"/>
          </p:nvPr>
        </p:nvPicPr>
        <p:blipFill>
          <a:blip r:embed="rId3"/>
          <a:stretch>
            <a:fillRect/>
          </a:stretch>
        </p:blipFill>
        <p:spPr>
          <a:xfrm>
            <a:off x="1118664" y="1113050"/>
            <a:ext cx="5452824" cy="3334212"/>
          </a:xfrm>
        </p:spPr>
      </p:pic>
      <p:sp>
        <p:nvSpPr>
          <p:cNvPr id="6" name="TextBox 5">
            <a:extLst>
              <a:ext uri="{FF2B5EF4-FFF2-40B4-BE49-F238E27FC236}">
                <a16:creationId xmlns:a16="http://schemas.microsoft.com/office/drawing/2014/main" id="{2D34486C-1292-4D32-FBF2-D6FB2451B8A8}"/>
              </a:ext>
            </a:extLst>
          </p:cNvPr>
          <p:cNvSpPr txBox="1"/>
          <p:nvPr/>
        </p:nvSpPr>
        <p:spPr>
          <a:xfrm>
            <a:off x="6612868" y="3936829"/>
            <a:ext cx="2432455" cy="461665"/>
          </a:xfrm>
          <a:prstGeom prst="rect">
            <a:avLst/>
          </a:prstGeom>
          <a:noFill/>
        </p:spPr>
        <p:txBody>
          <a:bodyPr wrap="square">
            <a:spAutoFit/>
          </a:bodyPr>
          <a:lstStyle/>
          <a:p>
            <a:r>
              <a:rPr lang="en-AU" sz="1200" dirty="0">
                <a:latin typeface="+mn-lt"/>
              </a:rPr>
              <a:t>(Administrative information for </a:t>
            </a:r>
            <a:br>
              <a:rPr lang="en-AU" sz="1200" dirty="0">
                <a:latin typeface="+mn-lt"/>
              </a:rPr>
            </a:br>
            <a:r>
              <a:rPr lang="en-AU" sz="1200" dirty="0">
                <a:latin typeface="+mn-lt"/>
              </a:rPr>
              <a:t>School-based Assessment, p.15)</a:t>
            </a:r>
          </a:p>
        </p:txBody>
      </p:sp>
    </p:spTree>
    <p:extLst>
      <p:ext uri="{BB962C8B-B14F-4D97-AF65-F5344CB8AC3E}">
        <p14:creationId xmlns:p14="http://schemas.microsoft.com/office/powerpoint/2010/main" val="213435265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dirty="0"/>
              <a:t>Implementation of data security and the testing of software solutions</a:t>
            </a:r>
          </a:p>
        </p:txBody>
      </p:sp>
      <p:sp>
        <p:nvSpPr>
          <p:cNvPr id="3" name="Content Placeholder 2">
            <a:extLst>
              <a:ext uri="{FF2B5EF4-FFF2-40B4-BE49-F238E27FC236}">
                <a16:creationId xmlns:a16="http://schemas.microsoft.com/office/drawing/2014/main" id="{53D68C06-73F9-A366-7FEF-95DDAE582C7B}"/>
              </a:ext>
            </a:extLst>
          </p:cNvPr>
          <p:cNvSpPr>
            <a:spLocks noGrp="1"/>
          </p:cNvSpPr>
          <p:nvPr>
            <p:ph idx="1"/>
          </p:nvPr>
        </p:nvSpPr>
        <p:spPr>
          <a:xfrm>
            <a:off x="179512" y="1476172"/>
            <a:ext cx="8712968" cy="2971800"/>
          </a:xfrm>
        </p:spPr>
        <p:txBody>
          <a:bodyPr/>
          <a:lstStyle/>
          <a:p>
            <a:pPr>
              <a:spcBef>
                <a:spcPts val="600"/>
              </a:spcBef>
              <a:spcAft>
                <a:spcPts val="0"/>
              </a:spcAft>
            </a:pPr>
            <a:r>
              <a:rPr lang="en-GB" sz="1800" dirty="0">
                <a:solidFill>
                  <a:schemeClr val="tx1"/>
                </a:solidFill>
                <a:effectLst/>
                <a:latin typeface="Arial" panose="020B0604020202020204" pitchFamily="34" charset="0"/>
                <a:ea typeface="Arial" panose="020B0604020202020204" pitchFamily="34" charset="0"/>
              </a:rPr>
              <a:t>Criterion 9 assesses students’ skills in implementing data security and the testing of software solutions. </a:t>
            </a:r>
          </a:p>
          <a:p>
            <a:pPr>
              <a:spcBef>
                <a:spcPts val="600"/>
              </a:spcBef>
              <a:spcAft>
                <a:spcPts val="0"/>
              </a:spcAft>
            </a:pPr>
            <a:r>
              <a:rPr lang="en-GB" sz="1800" dirty="0">
                <a:solidFill>
                  <a:schemeClr val="tx1"/>
                </a:solidFill>
                <a:effectLst/>
                <a:latin typeface="Arial" panose="020B0604020202020204" pitchFamily="34" charset="0"/>
                <a:ea typeface="Arial" panose="020B0604020202020204" pitchFamily="34" charset="0"/>
              </a:rPr>
              <a:t>Students will:</a:t>
            </a:r>
          </a:p>
          <a:p>
            <a:pPr marL="534988" indent="-261938">
              <a:spcBef>
                <a:spcPts val="600"/>
              </a:spcBef>
              <a:spcAft>
                <a:spcPts val="0"/>
              </a:spcAft>
              <a:buFont typeface="Symbol" panose="05050102010706020507" pitchFamily="18" charset="2"/>
              <a:buChar char="-"/>
            </a:pPr>
            <a:r>
              <a:rPr lang="en-GB" sz="1800" dirty="0">
                <a:solidFill>
                  <a:schemeClr val="tx1"/>
                </a:solidFill>
                <a:effectLst/>
                <a:latin typeface="Arial" panose="020B0604020202020204" pitchFamily="34" charset="0"/>
                <a:ea typeface="Arial" panose="020B0604020202020204" pitchFamily="34" charset="0"/>
              </a:rPr>
              <a:t>document procedures to manage the security of data and files</a:t>
            </a:r>
          </a:p>
          <a:p>
            <a:pPr marL="534988" indent="-261938">
              <a:spcBef>
                <a:spcPts val="600"/>
              </a:spcBef>
              <a:spcAft>
                <a:spcPts val="0"/>
              </a:spcAft>
              <a:buFont typeface="Symbol" panose="05050102010706020507" pitchFamily="18" charset="2"/>
              <a:buChar char="-"/>
            </a:pPr>
            <a:r>
              <a:rPr lang="en-GB" sz="1800" dirty="0">
                <a:solidFill>
                  <a:schemeClr val="tx1"/>
                </a:solidFill>
                <a:effectLst/>
                <a:latin typeface="Arial" panose="020B0604020202020204" pitchFamily="34" charset="0"/>
                <a:ea typeface="Arial" panose="020B0604020202020204" pitchFamily="34" charset="0"/>
              </a:rPr>
              <a:t>implement these procedures</a:t>
            </a:r>
            <a:endParaRPr lang="en-GB" dirty="0">
              <a:solidFill>
                <a:schemeClr val="tx1"/>
              </a:solidFill>
              <a:latin typeface="Arial" panose="020B0604020202020204" pitchFamily="34" charset="0"/>
              <a:ea typeface="Arial" panose="020B0604020202020204" pitchFamily="34" charset="0"/>
            </a:endParaRPr>
          </a:p>
          <a:p>
            <a:pPr marL="534988" indent="-261938">
              <a:spcBef>
                <a:spcPts val="600"/>
              </a:spcBef>
              <a:spcAft>
                <a:spcPts val="0"/>
              </a:spcAft>
              <a:buFont typeface="Symbol" panose="05050102010706020507" pitchFamily="18" charset="2"/>
              <a:buChar char="-"/>
            </a:pPr>
            <a:r>
              <a:rPr lang="en-GB" sz="1800" dirty="0">
                <a:solidFill>
                  <a:schemeClr val="tx1"/>
                </a:solidFill>
                <a:effectLst/>
                <a:latin typeface="Arial" panose="020B0604020202020204" pitchFamily="34" charset="0"/>
                <a:ea typeface="Arial" panose="020B0604020202020204" pitchFamily="34" charset="0"/>
              </a:rPr>
              <a:t>use testing tables to document testing.</a:t>
            </a:r>
            <a:endParaRPr lang="en-AU" sz="1800" dirty="0">
              <a:solidFill>
                <a:schemeClr val="tx1"/>
              </a:solidFill>
              <a:effectLst/>
              <a:latin typeface="Arial" panose="020B0604020202020204" pitchFamily="34" charset="0"/>
              <a:ea typeface="Arial" panose="020B0604020202020204" pitchFamily="34" charset="0"/>
            </a:endParaRPr>
          </a:p>
        </p:txBody>
      </p:sp>
      <p:sp>
        <p:nvSpPr>
          <p:cNvPr id="5" name="TextBox 4">
            <a:extLst>
              <a:ext uri="{FF2B5EF4-FFF2-40B4-BE49-F238E27FC236}">
                <a16:creationId xmlns:a16="http://schemas.microsoft.com/office/drawing/2014/main" id="{B82A7147-C6FF-A499-7C87-EF52D3B848B2}"/>
              </a:ext>
            </a:extLst>
          </p:cNvPr>
          <p:cNvSpPr txBox="1"/>
          <p:nvPr/>
        </p:nvSpPr>
        <p:spPr>
          <a:xfrm>
            <a:off x="6612868" y="3936829"/>
            <a:ext cx="2531131" cy="461665"/>
          </a:xfrm>
          <a:prstGeom prst="rect">
            <a:avLst/>
          </a:prstGeom>
          <a:noFill/>
        </p:spPr>
        <p:txBody>
          <a:bodyPr wrap="square">
            <a:spAutoFit/>
          </a:bodyPr>
          <a:lstStyle/>
          <a:p>
            <a:r>
              <a:rPr lang="en-AU" sz="1200" dirty="0">
                <a:latin typeface="+mn-lt"/>
              </a:rPr>
              <a:t>(Administrative information for </a:t>
            </a:r>
            <a:br>
              <a:rPr lang="en-AU" sz="1200" dirty="0">
                <a:latin typeface="+mn-lt"/>
              </a:rPr>
            </a:br>
            <a:r>
              <a:rPr lang="en-AU" sz="1200" dirty="0">
                <a:latin typeface="+mn-lt"/>
              </a:rPr>
              <a:t>School-based Assessment, p.6)</a:t>
            </a:r>
          </a:p>
        </p:txBody>
      </p:sp>
    </p:spTree>
    <p:extLst>
      <p:ext uri="{BB962C8B-B14F-4D97-AF65-F5344CB8AC3E}">
        <p14:creationId xmlns:p14="http://schemas.microsoft.com/office/powerpoint/2010/main" val="146191369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dirty="0"/>
              <a:t>Criterion 9</a:t>
            </a:r>
          </a:p>
        </p:txBody>
      </p:sp>
      <p:pic>
        <p:nvPicPr>
          <p:cNvPr id="5" name="Content Placeholder 4">
            <a:extLst>
              <a:ext uri="{FF2B5EF4-FFF2-40B4-BE49-F238E27FC236}">
                <a16:creationId xmlns:a16="http://schemas.microsoft.com/office/drawing/2014/main" id="{7F665F74-E780-D245-7650-3A8FCD39C12D}"/>
              </a:ext>
            </a:extLst>
          </p:cNvPr>
          <p:cNvPicPr>
            <a:picLocks noGrp="1" noChangeAspect="1"/>
          </p:cNvPicPr>
          <p:nvPr>
            <p:ph idx="1"/>
          </p:nvPr>
        </p:nvPicPr>
        <p:blipFill>
          <a:blip r:embed="rId3"/>
          <a:stretch>
            <a:fillRect/>
          </a:stretch>
        </p:blipFill>
        <p:spPr>
          <a:xfrm>
            <a:off x="977377" y="1092510"/>
            <a:ext cx="5635491" cy="3429003"/>
          </a:xfrm>
        </p:spPr>
      </p:pic>
      <p:sp>
        <p:nvSpPr>
          <p:cNvPr id="6" name="TextBox 5">
            <a:extLst>
              <a:ext uri="{FF2B5EF4-FFF2-40B4-BE49-F238E27FC236}">
                <a16:creationId xmlns:a16="http://schemas.microsoft.com/office/drawing/2014/main" id="{FC98B1DF-92FF-9D2F-6A0C-B5A72095E8D9}"/>
              </a:ext>
            </a:extLst>
          </p:cNvPr>
          <p:cNvSpPr txBox="1"/>
          <p:nvPr/>
        </p:nvSpPr>
        <p:spPr>
          <a:xfrm>
            <a:off x="6612868" y="3936829"/>
            <a:ext cx="2531131" cy="461665"/>
          </a:xfrm>
          <a:prstGeom prst="rect">
            <a:avLst/>
          </a:prstGeom>
          <a:noFill/>
        </p:spPr>
        <p:txBody>
          <a:bodyPr wrap="square">
            <a:spAutoFit/>
          </a:bodyPr>
          <a:lstStyle/>
          <a:p>
            <a:r>
              <a:rPr lang="en-AU" sz="1200" dirty="0">
                <a:latin typeface="+mn-lt"/>
              </a:rPr>
              <a:t>(Administrative information for </a:t>
            </a:r>
            <a:br>
              <a:rPr lang="en-AU" sz="1200" dirty="0">
                <a:latin typeface="+mn-lt"/>
              </a:rPr>
            </a:br>
            <a:r>
              <a:rPr lang="en-AU" sz="1200" dirty="0">
                <a:latin typeface="+mn-lt"/>
              </a:rPr>
              <a:t>School-based Assessment, p.16)</a:t>
            </a:r>
          </a:p>
        </p:txBody>
      </p:sp>
    </p:spTree>
    <p:extLst>
      <p:ext uri="{BB962C8B-B14F-4D97-AF65-F5344CB8AC3E}">
        <p14:creationId xmlns:p14="http://schemas.microsoft.com/office/powerpoint/2010/main" val="317211260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dirty="0"/>
              <a:t>Evaluation of the software solution and assessment of the project plan</a:t>
            </a:r>
          </a:p>
        </p:txBody>
      </p:sp>
      <p:sp>
        <p:nvSpPr>
          <p:cNvPr id="3" name="Content Placeholder 2">
            <a:extLst>
              <a:ext uri="{FF2B5EF4-FFF2-40B4-BE49-F238E27FC236}">
                <a16:creationId xmlns:a16="http://schemas.microsoft.com/office/drawing/2014/main" id="{53D68C06-73F9-A366-7FEF-95DDAE582C7B}"/>
              </a:ext>
            </a:extLst>
          </p:cNvPr>
          <p:cNvSpPr>
            <a:spLocks noGrp="1"/>
          </p:cNvSpPr>
          <p:nvPr>
            <p:ph idx="1"/>
          </p:nvPr>
        </p:nvSpPr>
        <p:spPr/>
        <p:txBody>
          <a:bodyPr/>
          <a:lstStyle/>
          <a:p>
            <a:pPr>
              <a:spcBef>
                <a:spcPts val="600"/>
              </a:spcBef>
              <a:spcAft>
                <a:spcPts val="0"/>
              </a:spcAft>
            </a:pPr>
            <a:r>
              <a:rPr lang="en-GB" dirty="0">
                <a:solidFill>
                  <a:schemeClr val="tx1"/>
                </a:solidFill>
                <a:effectLst/>
                <a:latin typeface="Arial" panose="020B0604020202020204" pitchFamily="34" charset="0"/>
                <a:ea typeface="Arial" panose="020B0604020202020204" pitchFamily="34" charset="0"/>
              </a:rPr>
              <a:t>Criterion 10 assesses students’ skills in evaluating the solution and assessing the project plan.</a:t>
            </a:r>
          </a:p>
          <a:p>
            <a:pPr>
              <a:spcBef>
                <a:spcPts val="600"/>
              </a:spcBef>
              <a:spcAft>
                <a:spcPts val="0"/>
              </a:spcAft>
            </a:pPr>
            <a:r>
              <a:rPr lang="en-GB" dirty="0">
                <a:solidFill>
                  <a:schemeClr val="tx1"/>
                </a:solidFill>
                <a:effectLst/>
                <a:latin typeface="Arial" panose="020B0604020202020204" pitchFamily="34" charset="0"/>
                <a:ea typeface="Arial" panose="020B0604020202020204" pitchFamily="34" charset="0"/>
              </a:rPr>
              <a:t>Students: </a:t>
            </a:r>
          </a:p>
          <a:p>
            <a:pPr marL="542925" indent="-276225">
              <a:spcBef>
                <a:spcPts val="600"/>
              </a:spcBef>
              <a:spcAft>
                <a:spcPts val="0"/>
              </a:spcAft>
              <a:buFont typeface="Symbol" panose="05050102010706020507" pitchFamily="18" charset="2"/>
              <a:buChar char="-"/>
            </a:pPr>
            <a:r>
              <a:rPr lang="en-GB" dirty="0">
                <a:solidFill>
                  <a:schemeClr val="tx1"/>
                </a:solidFill>
                <a:effectLst/>
                <a:latin typeface="Arial" panose="020B0604020202020204" pitchFamily="34" charset="0"/>
                <a:ea typeface="Arial" panose="020B0604020202020204" pitchFamily="34" charset="0"/>
              </a:rPr>
              <a:t>document the evaluation of the efficiency and effectiveness of the infographics and/or dynamic data visualisations</a:t>
            </a:r>
            <a:endParaRPr lang="en-GB" dirty="0">
              <a:solidFill>
                <a:schemeClr val="tx1"/>
              </a:solidFill>
              <a:latin typeface="Arial" panose="020B0604020202020204" pitchFamily="34" charset="0"/>
              <a:ea typeface="Arial" panose="020B0604020202020204" pitchFamily="34" charset="0"/>
            </a:endParaRPr>
          </a:p>
          <a:p>
            <a:pPr marL="542925" indent="-276225">
              <a:spcBef>
                <a:spcPts val="600"/>
              </a:spcBef>
              <a:spcAft>
                <a:spcPts val="0"/>
              </a:spcAft>
              <a:buFont typeface="Symbol" panose="05050102010706020507" pitchFamily="18" charset="2"/>
              <a:buChar char="-"/>
            </a:pPr>
            <a:r>
              <a:rPr lang="en-GB" dirty="0">
                <a:solidFill>
                  <a:schemeClr val="tx1"/>
                </a:solidFill>
                <a:effectLst/>
                <a:latin typeface="Arial" panose="020B0604020202020204" pitchFamily="34" charset="0"/>
                <a:ea typeface="Arial" panose="020B0604020202020204" pitchFamily="34" charset="0"/>
              </a:rPr>
              <a:t>propose an evaluation strategy.</a:t>
            </a:r>
          </a:p>
        </p:txBody>
      </p:sp>
      <p:sp>
        <p:nvSpPr>
          <p:cNvPr id="5" name="TextBox 4">
            <a:extLst>
              <a:ext uri="{FF2B5EF4-FFF2-40B4-BE49-F238E27FC236}">
                <a16:creationId xmlns:a16="http://schemas.microsoft.com/office/drawing/2014/main" id="{9E0FA5EF-FDF2-EF35-E24B-B6BB7FAAC42E}"/>
              </a:ext>
            </a:extLst>
          </p:cNvPr>
          <p:cNvSpPr txBox="1"/>
          <p:nvPr/>
        </p:nvSpPr>
        <p:spPr>
          <a:xfrm>
            <a:off x="6612868" y="3936829"/>
            <a:ext cx="2531131" cy="461665"/>
          </a:xfrm>
          <a:prstGeom prst="rect">
            <a:avLst/>
          </a:prstGeom>
          <a:noFill/>
        </p:spPr>
        <p:txBody>
          <a:bodyPr wrap="square">
            <a:spAutoFit/>
          </a:bodyPr>
          <a:lstStyle/>
          <a:p>
            <a:r>
              <a:rPr lang="en-AU" sz="1200" dirty="0">
                <a:latin typeface="+mn-lt"/>
              </a:rPr>
              <a:t>(Administrative information for </a:t>
            </a:r>
            <a:br>
              <a:rPr lang="en-AU" sz="1200" dirty="0">
                <a:latin typeface="+mn-lt"/>
              </a:rPr>
            </a:br>
            <a:r>
              <a:rPr lang="en-AU" sz="1200" dirty="0">
                <a:latin typeface="+mn-lt"/>
              </a:rPr>
              <a:t>School-based Assessment, p.6)</a:t>
            </a:r>
          </a:p>
        </p:txBody>
      </p:sp>
    </p:spTree>
    <p:extLst>
      <p:ext uri="{BB962C8B-B14F-4D97-AF65-F5344CB8AC3E}">
        <p14:creationId xmlns:p14="http://schemas.microsoft.com/office/powerpoint/2010/main" val="72841771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dirty="0"/>
              <a:t>Criterion 10</a:t>
            </a:r>
          </a:p>
        </p:txBody>
      </p:sp>
      <p:pic>
        <p:nvPicPr>
          <p:cNvPr id="5" name="Content Placeholder 4">
            <a:extLst>
              <a:ext uri="{FF2B5EF4-FFF2-40B4-BE49-F238E27FC236}">
                <a16:creationId xmlns:a16="http://schemas.microsoft.com/office/drawing/2014/main" id="{DEF150DE-8290-28B6-47A8-AAE7464878BE}"/>
              </a:ext>
            </a:extLst>
          </p:cNvPr>
          <p:cNvPicPr>
            <a:picLocks noGrp="1" noChangeAspect="1"/>
          </p:cNvPicPr>
          <p:nvPr>
            <p:ph idx="1"/>
          </p:nvPr>
        </p:nvPicPr>
        <p:blipFill>
          <a:blip r:embed="rId3"/>
          <a:stretch>
            <a:fillRect/>
          </a:stretch>
        </p:blipFill>
        <p:spPr>
          <a:xfrm>
            <a:off x="1120754" y="1116895"/>
            <a:ext cx="5492114" cy="3405692"/>
          </a:xfrm>
        </p:spPr>
      </p:pic>
      <p:sp>
        <p:nvSpPr>
          <p:cNvPr id="4" name="TextBox 3">
            <a:extLst>
              <a:ext uri="{FF2B5EF4-FFF2-40B4-BE49-F238E27FC236}">
                <a16:creationId xmlns:a16="http://schemas.microsoft.com/office/drawing/2014/main" id="{08EC2D95-4E68-D093-B324-01346A381D04}"/>
              </a:ext>
            </a:extLst>
          </p:cNvPr>
          <p:cNvSpPr txBox="1"/>
          <p:nvPr/>
        </p:nvSpPr>
        <p:spPr>
          <a:xfrm>
            <a:off x="6612868" y="3936829"/>
            <a:ext cx="2531131" cy="461665"/>
          </a:xfrm>
          <a:prstGeom prst="rect">
            <a:avLst/>
          </a:prstGeom>
          <a:noFill/>
        </p:spPr>
        <p:txBody>
          <a:bodyPr wrap="square">
            <a:spAutoFit/>
          </a:bodyPr>
          <a:lstStyle/>
          <a:p>
            <a:r>
              <a:rPr lang="en-AU" sz="1200" dirty="0">
                <a:latin typeface="+mn-lt"/>
              </a:rPr>
              <a:t>(Administrative information for </a:t>
            </a:r>
            <a:br>
              <a:rPr lang="en-AU" sz="1200" dirty="0">
                <a:latin typeface="+mn-lt"/>
              </a:rPr>
            </a:br>
            <a:r>
              <a:rPr lang="en-AU" sz="1200" dirty="0">
                <a:latin typeface="+mn-lt"/>
              </a:rPr>
              <a:t>School-based Assessment, p.17)</a:t>
            </a:r>
          </a:p>
        </p:txBody>
      </p:sp>
    </p:spTree>
    <p:extLst>
      <p:ext uri="{BB962C8B-B14F-4D97-AF65-F5344CB8AC3E}">
        <p14:creationId xmlns:p14="http://schemas.microsoft.com/office/powerpoint/2010/main" val="387003977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dirty="0"/>
              <a:t>Authentication</a:t>
            </a:r>
          </a:p>
        </p:txBody>
      </p:sp>
      <p:pic>
        <p:nvPicPr>
          <p:cNvPr id="5" name="Content Placeholder 4">
            <a:extLst>
              <a:ext uri="{FF2B5EF4-FFF2-40B4-BE49-F238E27FC236}">
                <a16:creationId xmlns:a16="http://schemas.microsoft.com/office/drawing/2014/main" id="{7F9EB569-5680-F15B-93A0-3C4332CA3974}"/>
              </a:ext>
            </a:extLst>
          </p:cNvPr>
          <p:cNvPicPr>
            <a:picLocks noGrp="1" noChangeAspect="1"/>
          </p:cNvPicPr>
          <p:nvPr>
            <p:ph idx="1"/>
          </p:nvPr>
        </p:nvPicPr>
        <p:blipFill>
          <a:blip r:embed="rId3"/>
          <a:stretch>
            <a:fillRect/>
          </a:stretch>
        </p:blipFill>
        <p:spPr>
          <a:xfrm>
            <a:off x="2196318" y="1195861"/>
            <a:ext cx="5070071" cy="2971800"/>
          </a:xfrm>
        </p:spPr>
      </p:pic>
      <p:sp>
        <p:nvSpPr>
          <p:cNvPr id="6" name="TextBox 5">
            <a:extLst>
              <a:ext uri="{FF2B5EF4-FFF2-40B4-BE49-F238E27FC236}">
                <a16:creationId xmlns:a16="http://schemas.microsoft.com/office/drawing/2014/main" id="{AE9668C5-1D14-7B32-07E5-A880C36E770A}"/>
              </a:ext>
            </a:extLst>
          </p:cNvPr>
          <p:cNvSpPr txBox="1"/>
          <p:nvPr/>
        </p:nvSpPr>
        <p:spPr>
          <a:xfrm>
            <a:off x="4535996" y="4234999"/>
            <a:ext cx="4791456" cy="276999"/>
          </a:xfrm>
          <a:prstGeom prst="rect">
            <a:avLst/>
          </a:prstGeom>
          <a:noFill/>
        </p:spPr>
        <p:txBody>
          <a:bodyPr wrap="square">
            <a:spAutoFit/>
          </a:bodyPr>
          <a:lstStyle/>
          <a:p>
            <a:r>
              <a:rPr lang="en-AU" sz="1200" dirty="0">
                <a:latin typeface="+mn-lt"/>
              </a:rPr>
              <a:t>(Administrative information for School-based Assessment, p.20)</a:t>
            </a:r>
          </a:p>
        </p:txBody>
      </p:sp>
    </p:spTree>
    <p:extLst>
      <p:ext uri="{BB962C8B-B14F-4D97-AF65-F5344CB8AC3E}">
        <p14:creationId xmlns:p14="http://schemas.microsoft.com/office/powerpoint/2010/main" val="123572964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dirty="0"/>
              <a:t>Assessment</a:t>
            </a:r>
          </a:p>
        </p:txBody>
      </p:sp>
      <p:pic>
        <p:nvPicPr>
          <p:cNvPr id="5" name="Content Placeholder 4">
            <a:extLst>
              <a:ext uri="{FF2B5EF4-FFF2-40B4-BE49-F238E27FC236}">
                <a16:creationId xmlns:a16="http://schemas.microsoft.com/office/drawing/2014/main" id="{50C62151-0D30-EF91-2100-40D8962D6E66}"/>
              </a:ext>
            </a:extLst>
          </p:cNvPr>
          <p:cNvPicPr>
            <a:picLocks noGrp="1" noChangeAspect="1"/>
          </p:cNvPicPr>
          <p:nvPr>
            <p:ph idx="1"/>
          </p:nvPr>
        </p:nvPicPr>
        <p:blipFill>
          <a:blip r:embed="rId3"/>
          <a:stretch>
            <a:fillRect/>
          </a:stretch>
        </p:blipFill>
        <p:spPr>
          <a:xfrm>
            <a:off x="2173609" y="1192066"/>
            <a:ext cx="4724773" cy="2971800"/>
          </a:xfrm>
        </p:spPr>
      </p:pic>
      <p:sp>
        <p:nvSpPr>
          <p:cNvPr id="4" name="TextBox 3">
            <a:extLst>
              <a:ext uri="{FF2B5EF4-FFF2-40B4-BE49-F238E27FC236}">
                <a16:creationId xmlns:a16="http://schemas.microsoft.com/office/drawing/2014/main" id="{A32EAE30-E6F0-9043-5C1F-60C38CBEECD9}"/>
              </a:ext>
            </a:extLst>
          </p:cNvPr>
          <p:cNvSpPr txBox="1"/>
          <p:nvPr/>
        </p:nvSpPr>
        <p:spPr>
          <a:xfrm>
            <a:off x="4535996" y="4234999"/>
            <a:ext cx="4791456" cy="276999"/>
          </a:xfrm>
          <a:prstGeom prst="rect">
            <a:avLst/>
          </a:prstGeom>
          <a:noFill/>
        </p:spPr>
        <p:txBody>
          <a:bodyPr wrap="square">
            <a:spAutoFit/>
          </a:bodyPr>
          <a:lstStyle/>
          <a:p>
            <a:r>
              <a:rPr lang="en-AU" sz="1200" dirty="0">
                <a:latin typeface="+mn-lt"/>
              </a:rPr>
              <a:t>(Administrative information for School-based Assessment, p.21)</a:t>
            </a:r>
          </a:p>
        </p:txBody>
      </p:sp>
    </p:spTree>
    <p:extLst>
      <p:ext uri="{BB962C8B-B14F-4D97-AF65-F5344CB8AC3E}">
        <p14:creationId xmlns:p14="http://schemas.microsoft.com/office/powerpoint/2010/main" val="425303774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8FD4-72AA-EC6D-1356-F4EB31D835A3}"/>
              </a:ext>
            </a:extLst>
          </p:cNvPr>
          <p:cNvSpPr>
            <a:spLocks noGrp="1"/>
          </p:cNvSpPr>
          <p:nvPr>
            <p:ph type="title"/>
          </p:nvPr>
        </p:nvSpPr>
        <p:spPr>
          <a:xfrm>
            <a:off x="179513" y="276127"/>
            <a:ext cx="8784976" cy="432048"/>
          </a:xfrm>
        </p:spPr>
        <p:txBody>
          <a:bodyPr/>
          <a:lstStyle/>
          <a:p>
            <a:r>
              <a:rPr lang="en-US" dirty="0"/>
              <a:t>Contact the Curriculum Manager</a:t>
            </a:r>
          </a:p>
        </p:txBody>
      </p:sp>
      <p:sp>
        <p:nvSpPr>
          <p:cNvPr id="3" name="Content Placeholder 2">
            <a:extLst>
              <a:ext uri="{FF2B5EF4-FFF2-40B4-BE49-F238E27FC236}">
                <a16:creationId xmlns:a16="http://schemas.microsoft.com/office/drawing/2014/main" id="{946E6A82-BFFE-46E3-A1B8-2593FE9EF1A3}"/>
              </a:ext>
            </a:extLst>
          </p:cNvPr>
          <p:cNvSpPr>
            <a:spLocks noGrp="1"/>
          </p:cNvSpPr>
          <p:nvPr>
            <p:ph sz="quarter" idx="10"/>
          </p:nvPr>
        </p:nvSpPr>
        <p:spPr>
          <a:xfrm>
            <a:off x="179388" y="851869"/>
            <a:ext cx="5688012" cy="360362"/>
          </a:xfrm>
        </p:spPr>
        <p:txBody>
          <a:bodyPr/>
          <a:lstStyle/>
          <a:p>
            <a:pPr>
              <a:spcBef>
                <a:spcPts val="0"/>
              </a:spcBef>
              <a:spcAft>
                <a:spcPts val="1125"/>
              </a:spcAft>
              <a:defRPr/>
            </a:pPr>
            <a:r>
              <a:rPr lang="en-AU" kern="0" dirty="0"/>
              <a:t>vcaa@education.vic.gov.au or + 61 3 9032 1629</a:t>
            </a:r>
            <a:endParaRPr lang="en-AU" dirty="0"/>
          </a:p>
        </p:txBody>
      </p:sp>
      <p:sp>
        <p:nvSpPr>
          <p:cNvPr id="4" name="Content Placeholder 2">
            <a:extLst>
              <a:ext uri="{FF2B5EF4-FFF2-40B4-BE49-F238E27FC236}">
                <a16:creationId xmlns:a16="http://schemas.microsoft.com/office/drawing/2014/main" id="{AB294FE7-16A2-CA87-4074-43DAE7E62DDE}"/>
              </a:ext>
            </a:extLst>
          </p:cNvPr>
          <p:cNvSpPr txBox="1">
            <a:spLocks/>
          </p:cNvSpPr>
          <p:nvPr/>
        </p:nvSpPr>
        <p:spPr bwMode="auto">
          <a:xfrm>
            <a:off x="179388" y="1445899"/>
            <a:ext cx="568801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pitchFamily="34" charset="0"/>
              <a:buNone/>
              <a:defRPr sz="1400" b="0">
                <a:solidFill>
                  <a:schemeClr val="bg1"/>
                </a:solidFill>
                <a:latin typeface="+mn-lt"/>
                <a:ea typeface="+mn-ea"/>
                <a:cs typeface="+mn-cs"/>
              </a:defRPr>
            </a:lvl1pPr>
            <a:lvl2pPr marL="457200" indent="0" algn="l" rtl="0" eaLnBrk="1" fontAlgn="base" hangingPunct="1">
              <a:spcBef>
                <a:spcPct val="20000"/>
              </a:spcBef>
              <a:spcAft>
                <a:spcPct val="0"/>
              </a:spcAft>
              <a:buFont typeface="Arial" pitchFamily="34" charset="0"/>
              <a:buNone/>
              <a:defRPr sz="1400">
                <a:solidFill>
                  <a:srgbClr val="303132"/>
                </a:solidFill>
                <a:latin typeface="+mn-lt"/>
              </a:defRPr>
            </a:lvl2pPr>
            <a:lvl3pPr marL="914400" indent="0" algn="l" rtl="0" eaLnBrk="1" fontAlgn="base" hangingPunct="1">
              <a:spcBef>
                <a:spcPct val="20000"/>
              </a:spcBef>
              <a:spcAft>
                <a:spcPct val="0"/>
              </a:spcAft>
              <a:buNone/>
              <a:defRPr sz="1400">
                <a:solidFill>
                  <a:srgbClr val="303132"/>
                </a:solidFill>
                <a:latin typeface="+mn-lt"/>
              </a:defRPr>
            </a:lvl3pPr>
            <a:lvl4pPr marL="1371600" indent="0" algn="l" rtl="0" eaLnBrk="1" fontAlgn="base" hangingPunct="1">
              <a:spcBef>
                <a:spcPct val="20000"/>
              </a:spcBef>
              <a:spcAft>
                <a:spcPct val="0"/>
              </a:spcAft>
              <a:buNone/>
              <a:defRPr sz="1400">
                <a:solidFill>
                  <a:srgbClr val="303132"/>
                </a:solidFill>
                <a:latin typeface="+mn-lt"/>
              </a:defRPr>
            </a:lvl4pPr>
            <a:lvl5pPr marL="1828800" indent="0" algn="l" rtl="0" eaLnBrk="1" fontAlgn="base" hangingPunct="1">
              <a:spcBef>
                <a:spcPct val="20000"/>
              </a:spcBef>
              <a:spcAft>
                <a:spcPct val="0"/>
              </a:spcAft>
              <a:buNone/>
              <a:defRPr sz="14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a:lstStyle>
          <a:p>
            <a:pPr>
              <a:spcBef>
                <a:spcPts val="0"/>
              </a:spcBef>
              <a:spcAft>
                <a:spcPts val="1125"/>
              </a:spcAft>
              <a:defRPr/>
            </a:pPr>
            <a:endParaRPr lang="en-AU" kern="0" dirty="0"/>
          </a:p>
        </p:txBody>
      </p:sp>
      <p:sp>
        <p:nvSpPr>
          <p:cNvPr id="5" name="Text Box 5">
            <a:extLst>
              <a:ext uri="{FF2B5EF4-FFF2-40B4-BE49-F238E27FC236}">
                <a16:creationId xmlns:a16="http://schemas.microsoft.com/office/drawing/2014/main" id="{AA0BCF55-EC3C-C36F-F0DC-62567778D592}"/>
              </a:ext>
            </a:extLst>
          </p:cNvPr>
          <p:cNvSpPr txBox="1">
            <a:spLocks noChangeArrowheads="1"/>
          </p:cNvSpPr>
          <p:nvPr/>
        </p:nvSpPr>
        <p:spPr bwMode="auto">
          <a:xfrm>
            <a:off x="244012" y="4450111"/>
            <a:ext cx="48679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indent="0" defTabSz="914310">
              <a:spcBef>
                <a:spcPct val="50000"/>
              </a:spcBef>
            </a:pPr>
            <a:r>
              <a:rPr lang="en-AU" sz="450">
                <a:solidFill>
                  <a:schemeClr val="bg1"/>
                </a:solidFill>
              </a:rPr>
              <a:t>© </a:t>
            </a:r>
            <a:r>
              <a:rPr lang="en-AU" sz="600">
                <a:solidFill>
                  <a:schemeClr val="bg1"/>
                </a:solidFill>
              </a:rPr>
              <a:t>Victorian Curriculum and Assessment Authority 2025</a:t>
            </a:r>
            <a:br>
              <a:rPr lang="en-AU" sz="600">
                <a:solidFill>
                  <a:schemeClr val="bg1"/>
                </a:solidFill>
              </a:rPr>
            </a:br>
            <a:r>
              <a:rPr lang="en-AU" sz="600">
                <a:solidFill>
                  <a:schemeClr val="bg1"/>
                </a:solidFill>
              </a:rPr>
              <a:t>The copyright in this PowerPoint presentation is owned by the Victorian Curriculum and Assessment Authority or in the case of some materials, by third parties. No part may be reproduced by any process except in accordance with the provisions of the Copyright Act 1968 or with permission from the Copyright Officer at the Victorian Curriculum and Assessment Authority. </a:t>
            </a:r>
            <a:endParaRPr lang="en-AU" sz="338">
              <a:solidFill>
                <a:schemeClr val="bg1"/>
              </a:solidFill>
            </a:endParaRPr>
          </a:p>
        </p:txBody>
      </p:sp>
    </p:spTree>
    <p:extLst>
      <p:ext uri="{BB962C8B-B14F-4D97-AF65-F5344CB8AC3E}">
        <p14:creationId xmlns:p14="http://schemas.microsoft.com/office/powerpoint/2010/main" val="252985114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316956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9502"/>
            <a:ext cx="8712968" cy="857250"/>
          </a:xfrm>
        </p:spPr>
        <p:txBody>
          <a:bodyPr/>
          <a:lstStyle/>
          <a:p>
            <a:r>
              <a:rPr lang="en-AU"/>
              <a:t>Acknowledgement</a:t>
            </a:r>
          </a:p>
        </p:txBody>
      </p:sp>
      <p:sp>
        <p:nvSpPr>
          <p:cNvPr id="3" name="Content Placeholder 2"/>
          <p:cNvSpPr>
            <a:spLocks noGrp="1"/>
          </p:cNvSpPr>
          <p:nvPr>
            <p:ph idx="1"/>
          </p:nvPr>
        </p:nvSpPr>
        <p:spPr>
          <a:xfrm>
            <a:off x="179512" y="1275606"/>
            <a:ext cx="8712968" cy="2971800"/>
          </a:xfrm>
        </p:spPr>
        <p:txBody>
          <a:bodyPr/>
          <a:lstStyle/>
          <a:p>
            <a:pPr marL="0" indent="0">
              <a:lnSpc>
                <a:spcPct val="120000"/>
              </a:lnSpc>
              <a:spcBef>
                <a:spcPts val="600"/>
              </a:spcBef>
              <a:buNone/>
            </a:pPr>
            <a:r>
              <a:rPr lang="en-US" sz="2000" dirty="0">
                <a:solidFill>
                  <a:schemeClr val="tx1"/>
                </a:solidFill>
                <a:effectLst/>
                <a:latin typeface="Arial"/>
                <a:ea typeface="Arial" panose="020B0604020202020204" pitchFamily="34" charset="0"/>
                <a:cs typeface="Arial"/>
              </a:rPr>
              <a:t>The </a:t>
            </a:r>
            <a:r>
              <a:rPr lang="en-AU" sz="2000" dirty="0">
                <a:solidFill>
                  <a:schemeClr val="tx1"/>
                </a:solidFill>
                <a:latin typeface="Arial"/>
                <a:ea typeface="Arial" panose="020B0604020202020204" pitchFamily="34" charset="0"/>
                <a:cs typeface="Arial"/>
              </a:rPr>
              <a:t>Victorian </a:t>
            </a:r>
            <a:r>
              <a:rPr lang="en-AU" sz="2000" dirty="0">
                <a:solidFill>
                  <a:schemeClr val="tx1"/>
                </a:solidFill>
                <a:effectLst/>
                <a:latin typeface="Arial"/>
                <a:ea typeface="Arial" panose="020B0604020202020204" pitchFamily="34" charset="0"/>
                <a:cs typeface="Arial"/>
              </a:rPr>
              <a:t>Curriculum and Assessment Authority </a:t>
            </a:r>
            <a:r>
              <a:rPr lang="en-US" sz="2000" dirty="0">
                <a:solidFill>
                  <a:schemeClr val="tx1"/>
                </a:solidFill>
                <a:effectLst/>
                <a:latin typeface="Arial"/>
                <a:ea typeface="Arial" panose="020B0604020202020204" pitchFamily="34" charset="0"/>
                <a:cs typeface="Arial"/>
              </a:rPr>
              <a:t>proudly acknowledges and pays respect to Victoria’s Aboriginal and Torres Strait Islander communities and their rich and enduring cultures.</a:t>
            </a:r>
            <a:endParaRPr lang="en-AU" sz="2000" dirty="0">
              <a:solidFill>
                <a:schemeClr val="tx1"/>
              </a:solidFill>
              <a:effectLst/>
              <a:latin typeface="Arial"/>
              <a:ea typeface="Arial" panose="020B0604020202020204" pitchFamily="34" charset="0"/>
              <a:cs typeface="Arial"/>
            </a:endParaRPr>
          </a:p>
          <a:p>
            <a:pPr marL="0" indent="0">
              <a:lnSpc>
                <a:spcPct val="120000"/>
              </a:lnSpc>
              <a:spcBef>
                <a:spcPts val="600"/>
              </a:spcBef>
              <a:buNone/>
            </a:pPr>
            <a:r>
              <a:rPr lang="en-US" sz="2000" dirty="0">
                <a:solidFill>
                  <a:schemeClr val="tx1"/>
                </a:solidFill>
                <a:effectLst/>
                <a:latin typeface="Arial" panose="020B0604020202020204" pitchFamily="34" charset="0"/>
                <a:ea typeface="Arial" panose="020B0604020202020204" pitchFamily="34" charset="0"/>
              </a:rPr>
              <a:t>We acknowledge Aboriginal and Torres Strait Islander people as Australia’s first peoples and as the Traditional Owners and custodians of the lands and waters on which we rely. We pay respect to Elders past and present of the lands where we conduct our work and </a:t>
            </a:r>
            <a:r>
              <a:rPr lang="en-US" sz="2000" dirty="0" err="1">
                <a:solidFill>
                  <a:schemeClr val="tx1"/>
                </a:solidFill>
                <a:effectLst/>
                <a:latin typeface="Arial" panose="020B0604020202020204" pitchFamily="34" charset="0"/>
                <a:ea typeface="Arial" panose="020B0604020202020204" pitchFamily="34" charset="0"/>
              </a:rPr>
              <a:t>recognise</a:t>
            </a:r>
            <a:r>
              <a:rPr lang="en-US" sz="2000" dirty="0">
                <a:solidFill>
                  <a:schemeClr val="tx1"/>
                </a:solidFill>
                <a:effectLst/>
                <a:latin typeface="Arial" panose="020B0604020202020204" pitchFamily="34" charset="0"/>
                <a:ea typeface="Arial" panose="020B0604020202020204" pitchFamily="34" charset="0"/>
              </a:rPr>
              <a:t> their ongoing contributions as the first educators on the land now known as Victoria. </a:t>
            </a:r>
            <a:endParaRPr lang="en-AU" sz="2000" dirty="0">
              <a:solidFill>
                <a:schemeClr val="tx1"/>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13394823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B949-CAEB-EE4F-8902-89135E97B71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50141263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B50CD-CBD5-9F18-034B-9DF37631474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93DD8637-FF04-ABB9-014F-0A85646EF50B}"/>
              </a:ext>
            </a:extLst>
          </p:cNvPr>
          <p:cNvSpPr>
            <a:spLocks noGrp="1"/>
          </p:cNvSpPr>
          <p:nvPr>
            <p:ph idx="1"/>
          </p:nvPr>
        </p:nvSpPr>
        <p:spPr>
          <a:xfrm>
            <a:off x="2179993" y="1485900"/>
            <a:ext cx="6712487" cy="2971800"/>
          </a:xfrm>
        </p:spPr>
        <p:txBody>
          <a:bodyPr/>
          <a:lstStyle/>
          <a:p>
            <a:r>
              <a:rPr lang="en-US" dirty="0">
                <a:solidFill>
                  <a:schemeClr val="tx1"/>
                </a:solidFill>
              </a:rPr>
              <a:t>Nature of task</a:t>
            </a:r>
          </a:p>
          <a:p>
            <a:r>
              <a:rPr lang="en-US" dirty="0">
                <a:solidFill>
                  <a:schemeClr val="tx1"/>
                </a:solidFill>
              </a:rPr>
              <a:t>Scope of the task</a:t>
            </a:r>
          </a:p>
          <a:p>
            <a:r>
              <a:rPr lang="en-US" dirty="0">
                <a:solidFill>
                  <a:schemeClr val="tx1"/>
                </a:solidFill>
              </a:rPr>
              <a:t>Criteria 6–10</a:t>
            </a:r>
          </a:p>
        </p:txBody>
      </p:sp>
      <p:pic>
        <p:nvPicPr>
          <p:cNvPr id="4" name="Content Placeholder 4" descr="Presentation with checklist with solid fill">
            <a:extLst>
              <a:ext uri="{FF2B5EF4-FFF2-40B4-BE49-F238E27FC236}">
                <a16:creationId xmlns:a16="http://schemas.microsoft.com/office/drawing/2014/main" id="{3A0E2365-0319-0806-2612-029C2324CE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520" y="1146007"/>
            <a:ext cx="1928473" cy="1928473"/>
          </a:xfrm>
          <a:prstGeom prst="rect">
            <a:avLst/>
          </a:prstGeom>
        </p:spPr>
      </p:pic>
    </p:spTree>
    <p:extLst>
      <p:ext uri="{BB962C8B-B14F-4D97-AF65-F5344CB8AC3E}">
        <p14:creationId xmlns:p14="http://schemas.microsoft.com/office/powerpoint/2010/main" val="151583689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dirty="0"/>
              <a:t>Unit 4 Outcome 1</a:t>
            </a:r>
          </a:p>
        </p:txBody>
      </p:sp>
      <p:sp>
        <p:nvSpPr>
          <p:cNvPr id="3" name="Content Placeholder 2">
            <a:extLst>
              <a:ext uri="{FF2B5EF4-FFF2-40B4-BE49-F238E27FC236}">
                <a16:creationId xmlns:a16="http://schemas.microsoft.com/office/drawing/2014/main" id="{53D68C06-73F9-A366-7FEF-95DDAE582C7B}"/>
              </a:ext>
            </a:extLst>
          </p:cNvPr>
          <p:cNvSpPr>
            <a:spLocks noGrp="1"/>
          </p:cNvSpPr>
          <p:nvPr>
            <p:ph idx="1"/>
          </p:nvPr>
        </p:nvSpPr>
        <p:spPr/>
        <p:txBody>
          <a:bodyPr/>
          <a:lstStyle/>
          <a:p>
            <a:pPr marL="0" indent="0">
              <a:buNone/>
            </a:pPr>
            <a:r>
              <a:rPr lang="en-AU" sz="18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On completion of this unit the student should be able to develop and evaluate infographics and/or dynamic data visualisations that meet requirements and assess the effectiveness of the project plan.</a:t>
            </a:r>
            <a:endParaRPr lang="en-US" dirty="0">
              <a:solidFill>
                <a:schemeClr val="tx1"/>
              </a:solidFill>
            </a:endParaRPr>
          </a:p>
        </p:txBody>
      </p:sp>
      <p:sp>
        <p:nvSpPr>
          <p:cNvPr id="5" name="TextBox 4">
            <a:extLst>
              <a:ext uri="{FF2B5EF4-FFF2-40B4-BE49-F238E27FC236}">
                <a16:creationId xmlns:a16="http://schemas.microsoft.com/office/drawing/2014/main" id="{98106DA2-9FC3-0A63-BB82-D74BA49478EB}"/>
              </a:ext>
            </a:extLst>
          </p:cNvPr>
          <p:cNvSpPr txBox="1"/>
          <p:nvPr/>
        </p:nvSpPr>
        <p:spPr>
          <a:xfrm>
            <a:off x="7173038" y="4108339"/>
            <a:ext cx="1577930" cy="276999"/>
          </a:xfrm>
          <a:prstGeom prst="rect">
            <a:avLst/>
          </a:prstGeom>
          <a:noFill/>
        </p:spPr>
        <p:txBody>
          <a:bodyPr wrap="square">
            <a:spAutoFit/>
          </a:bodyPr>
          <a:lstStyle/>
          <a:p>
            <a:r>
              <a:rPr lang="en-AU" sz="1200" dirty="0">
                <a:latin typeface="+mn-lt"/>
              </a:rPr>
              <a:t>(Study design, p.45)</a:t>
            </a:r>
          </a:p>
        </p:txBody>
      </p:sp>
    </p:spTree>
    <p:extLst>
      <p:ext uri="{BB962C8B-B14F-4D97-AF65-F5344CB8AC3E}">
        <p14:creationId xmlns:p14="http://schemas.microsoft.com/office/powerpoint/2010/main" val="243373476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dirty="0"/>
              <a:t>Nature of task</a:t>
            </a:r>
          </a:p>
        </p:txBody>
      </p:sp>
      <p:pic>
        <p:nvPicPr>
          <p:cNvPr id="4" name="Picture 3">
            <a:extLst>
              <a:ext uri="{FF2B5EF4-FFF2-40B4-BE49-F238E27FC236}">
                <a16:creationId xmlns:a16="http://schemas.microsoft.com/office/drawing/2014/main" id="{F42FDD33-C63C-CC6E-83F2-5A9F21C46F4D}"/>
              </a:ext>
            </a:extLst>
          </p:cNvPr>
          <p:cNvPicPr>
            <a:picLocks noChangeAspect="1"/>
          </p:cNvPicPr>
          <p:nvPr/>
        </p:nvPicPr>
        <p:blipFill>
          <a:blip r:embed="rId3"/>
          <a:srcRect t="578" r="95" b="2206"/>
          <a:stretch>
            <a:fillRect/>
          </a:stretch>
        </p:blipFill>
        <p:spPr>
          <a:xfrm>
            <a:off x="601333" y="1285875"/>
            <a:ext cx="7933822" cy="2878616"/>
          </a:xfrm>
          <a:prstGeom prst="rect">
            <a:avLst/>
          </a:prstGeom>
        </p:spPr>
      </p:pic>
      <p:sp>
        <p:nvSpPr>
          <p:cNvPr id="5" name="TextBox 4">
            <a:extLst>
              <a:ext uri="{FF2B5EF4-FFF2-40B4-BE49-F238E27FC236}">
                <a16:creationId xmlns:a16="http://schemas.microsoft.com/office/drawing/2014/main" id="{B76235AD-5965-26B6-DF3D-A182ADE35BCE}"/>
              </a:ext>
            </a:extLst>
          </p:cNvPr>
          <p:cNvSpPr txBox="1"/>
          <p:nvPr/>
        </p:nvSpPr>
        <p:spPr>
          <a:xfrm>
            <a:off x="6612869" y="3936829"/>
            <a:ext cx="2366210" cy="461665"/>
          </a:xfrm>
          <a:prstGeom prst="rect">
            <a:avLst/>
          </a:prstGeom>
          <a:noFill/>
        </p:spPr>
        <p:txBody>
          <a:bodyPr wrap="square">
            <a:spAutoFit/>
          </a:bodyPr>
          <a:lstStyle/>
          <a:p>
            <a:r>
              <a:rPr lang="en-AU" sz="1200" dirty="0">
                <a:latin typeface="+mn-lt"/>
              </a:rPr>
              <a:t>(Administrative information for </a:t>
            </a:r>
            <a:br>
              <a:rPr lang="en-AU" sz="1200" dirty="0">
                <a:latin typeface="+mn-lt"/>
              </a:rPr>
            </a:br>
            <a:r>
              <a:rPr lang="en-AU" sz="1200" dirty="0">
                <a:latin typeface="+mn-lt"/>
              </a:rPr>
              <a:t>School-based Assessment, p.5)</a:t>
            </a:r>
          </a:p>
        </p:txBody>
      </p:sp>
    </p:spTree>
    <p:extLst>
      <p:ext uri="{BB962C8B-B14F-4D97-AF65-F5344CB8AC3E}">
        <p14:creationId xmlns:p14="http://schemas.microsoft.com/office/powerpoint/2010/main" val="149369105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dirty="0"/>
              <a:t>Development of the database solution </a:t>
            </a:r>
          </a:p>
        </p:txBody>
      </p:sp>
      <p:sp>
        <p:nvSpPr>
          <p:cNvPr id="3" name="Content Placeholder 2">
            <a:extLst>
              <a:ext uri="{FF2B5EF4-FFF2-40B4-BE49-F238E27FC236}">
                <a16:creationId xmlns:a16="http://schemas.microsoft.com/office/drawing/2014/main" id="{53D68C06-73F9-A366-7FEF-95DDAE582C7B}"/>
              </a:ext>
            </a:extLst>
          </p:cNvPr>
          <p:cNvSpPr>
            <a:spLocks noGrp="1"/>
          </p:cNvSpPr>
          <p:nvPr>
            <p:ph idx="1"/>
          </p:nvPr>
        </p:nvSpPr>
        <p:spPr/>
        <p:txBody>
          <a:bodyPr/>
          <a:lstStyle/>
          <a:p>
            <a:pPr>
              <a:spcBef>
                <a:spcPts val="600"/>
              </a:spcBef>
              <a:spcAft>
                <a:spcPts val="0"/>
              </a:spcAft>
            </a:pPr>
            <a:r>
              <a:rPr lang="en-GB" sz="1800" dirty="0">
                <a:solidFill>
                  <a:schemeClr val="tx1"/>
                </a:solidFill>
                <a:effectLst/>
                <a:ea typeface="Arial" panose="020B0604020202020204" pitchFamily="34" charset="0"/>
              </a:rPr>
              <a:t>Criterion 6 assesses students’ skills in using database software tools. </a:t>
            </a:r>
          </a:p>
          <a:p>
            <a:pPr>
              <a:spcBef>
                <a:spcPts val="600"/>
              </a:spcBef>
              <a:spcAft>
                <a:spcPts val="0"/>
              </a:spcAft>
            </a:pPr>
            <a:r>
              <a:rPr lang="en-GB" sz="1800" dirty="0">
                <a:solidFill>
                  <a:schemeClr val="tx1"/>
                </a:solidFill>
                <a:effectLst/>
                <a:ea typeface="Arial" panose="020B0604020202020204" pitchFamily="34" charset="0"/>
              </a:rPr>
              <a:t>Students use a database software to store and manipulate data and apply validation techniques. </a:t>
            </a:r>
          </a:p>
          <a:p>
            <a:pPr marL="0" indent="0">
              <a:spcBef>
                <a:spcPts val="600"/>
              </a:spcBef>
              <a:spcAft>
                <a:spcPts val="0"/>
              </a:spcAft>
              <a:buNone/>
            </a:pPr>
            <a:endParaRPr lang="en-GB" sz="1800" dirty="0">
              <a:solidFill>
                <a:srgbClr val="000000"/>
              </a:solidFill>
              <a:effectLst/>
              <a:ea typeface="Arial" panose="020B0604020202020204" pitchFamily="34" charset="0"/>
            </a:endParaRPr>
          </a:p>
        </p:txBody>
      </p:sp>
      <p:sp>
        <p:nvSpPr>
          <p:cNvPr id="6" name="TextBox 5">
            <a:extLst>
              <a:ext uri="{FF2B5EF4-FFF2-40B4-BE49-F238E27FC236}">
                <a16:creationId xmlns:a16="http://schemas.microsoft.com/office/drawing/2014/main" id="{1342DB45-5A5A-A0CB-34A1-C13FD4E9BDAE}"/>
              </a:ext>
            </a:extLst>
          </p:cNvPr>
          <p:cNvSpPr txBox="1"/>
          <p:nvPr/>
        </p:nvSpPr>
        <p:spPr>
          <a:xfrm>
            <a:off x="4535996" y="4234999"/>
            <a:ext cx="4428492" cy="276999"/>
          </a:xfrm>
          <a:prstGeom prst="rect">
            <a:avLst/>
          </a:prstGeom>
          <a:noFill/>
        </p:spPr>
        <p:txBody>
          <a:bodyPr wrap="square">
            <a:spAutoFit/>
          </a:bodyPr>
          <a:lstStyle/>
          <a:p>
            <a:r>
              <a:rPr lang="en-AU" sz="1200" dirty="0">
                <a:latin typeface="+mn-lt"/>
              </a:rPr>
              <a:t>(Administrative information for School-based Assessment, p.5)</a:t>
            </a:r>
          </a:p>
        </p:txBody>
      </p:sp>
    </p:spTree>
    <p:extLst>
      <p:ext uri="{BB962C8B-B14F-4D97-AF65-F5344CB8AC3E}">
        <p14:creationId xmlns:p14="http://schemas.microsoft.com/office/powerpoint/2010/main" val="323990243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dirty="0"/>
              <a:t>Criterion 6</a:t>
            </a:r>
          </a:p>
        </p:txBody>
      </p:sp>
      <p:pic>
        <p:nvPicPr>
          <p:cNvPr id="5" name="Content Placeholder 4">
            <a:extLst>
              <a:ext uri="{FF2B5EF4-FFF2-40B4-BE49-F238E27FC236}">
                <a16:creationId xmlns:a16="http://schemas.microsoft.com/office/drawing/2014/main" id="{FC933DE2-EF8B-D351-76A2-EF680CC0E215}"/>
              </a:ext>
            </a:extLst>
          </p:cNvPr>
          <p:cNvPicPr>
            <a:picLocks noGrp="1" noChangeAspect="1"/>
          </p:cNvPicPr>
          <p:nvPr>
            <p:ph idx="1"/>
          </p:nvPr>
        </p:nvPicPr>
        <p:blipFill>
          <a:blip r:embed="rId3"/>
          <a:stretch>
            <a:fillRect/>
          </a:stretch>
        </p:blipFill>
        <p:spPr>
          <a:xfrm>
            <a:off x="1566131" y="1177855"/>
            <a:ext cx="6231193" cy="2971800"/>
          </a:xfrm>
        </p:spPr>
      </p:pic>
      <p:sp>
        <p:nvSpPr>
          <p:cNvPr id="4" name="TextBox 3">
            <a:extLst>
              <a:ext uri="{FF2B5EF4-FFF2-40B4-BE49-F238E27FC236}">
                <a16:creationId xmlns:a16="http://schemas.microsoft.com/office/drawing/2014/main" id="{F955C6C8-9084-B847-BB03-6B59E378DD9C}"/>
              </a:ext>
            </a:extLst>
          </p:cNvPr>
          <p:cNvSpPr txBox="1"/>
          <p:nvPr/>
        </p:nvSpPr>
        <p:spPr>
          <a:xfrm>
            <a:off x="4535996" y="4234999"/>
            <a:ext cx="4498276" cy="276999"/>
          </a:xfrm>
          <a:prstGeom prst="rect">
            <a:avLst/>
          </a:prstGeom>
          <a:noFill/>
        </p:spPr>
        <p:txBody>
          <a:bodyPr wrap="square">
            <a:spAutoFit/>
          </a:bodyPr>
          <a:lstStyle/>
          <a:p>
            <a:r>
              <a:rPr lang="en-AU" sz="1200" dirty="0">
                <a:latin typeface="+mn-lt"/>
              </a:rPr>
              <a:t>(Administrative information for School-based Assessment, p.13)</a:t>
            </a:r>
          </a:p>
        </p:txBody>
      </p:sp>
    </p:spTree>
    <p:extLst>
      <p:ext uri="{BB962C8B-B14F-4D97-AF65-F5344CB8AC3E}">
        <p14:creationId xmlns:p14="http://schemas.microsoft.com/office/powerpoint/2010/main" val="43722610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dirty="0"/>
              <a:t>Development of the spreadsheet solution and conducting statistical analysis</a:t>
            </a:r>
          </a:p>
        </p:txBody>
      </p:sp>
      <p:sp>
        <p:nvSpPr>
          <p:cNvPr id="3" name="Content Placeholder 2">
            <a:extLst>
              <a:ext uri="{FF2B5EF4-FFF2-40B4-BE49-F238E27FC236}">
                <a16:creationId xmlns:a16="http://schemas.microsoft.com/office/drawing/2014/main" id="{53D68C06-73F9-A366-7FEF-95DDAE582C7B}"/>
              </a:ext>
            </a:extLst>
          </p:cNvPr>
          <p:cNvSpPr>
            <a:spLocks noGrp="1"/>
          </p:cNvSpPr>
          <p:nvPr>
            <p:ph idx="1"/>
          </p:nvPr>
        </p:nvSpPr>
        <p:spPr>
          <a:xfrm>
            <a:off x="179512" y="1694687"/>
            <a:ext cx="8712968" cy="2831105"/>
          </a:xfrm>
        </p:spPr>
        <p:txBody>
          <a:bodyPr/>
          <a:lstStyle/>
          <a:p>
            <a:pPr>
              <a:spcBef>
                <a:spcPts val="600"/>
              </a:spcBef>
              <a:spcAft>
                <a:spcPts val="0"/>
              </a:spcAft>
            </a:pPr>
            <a:r>
              <a:rPr lang="en-GB" sz="1800" dirty="0">
                <a:solidFill>
                  <a:schemeClr val="tx1"/>
                </a:solidFill>
                <a:effectLst/>
                <a:ea typeface="Arial" panose="020B0604020202020204" pitchFamily="34" charset="0"/>
              </a:rPr>
              <a:t>Criterion 7 assesses students’ skills in using spreadsheet software tools and in conducting statistical analysis. </a:t>
            </a:r>
          </a:p>
          <a:p>
            <a:pPr>
              <a:spcBef>
                <a:spcPts val="600"/>
              </a:spcBef>
              <a:spcAft>
                <a:spcPts val="0"/>
              </a:spcAft>
            </a:pPr>
            <a:r>
              <a:rPr lang="en-GB" sz="1800" dirty="0">
                <a:solidFill>
                  <a:schemeClr val="tx1"/>
                </a:solidFill>
                <a:effectLst/>
                <a:ea typeface="Arial" panose="020B0604020202020204" pitchFamily="34" charset="0"/>
              </a:rPr>
              <a:t>Students use spreadsheet software to store, manipulate and cleanse data, apply validation techniques and conduct statistical analysis. </a:t>
            </a:r>
          </a:p>
        </p:txBody>
      </p:sp>
      <p:sp>
        <p:nvSpPr>
          <p:cNvPr id="5" name="TextBox 4">
            <a:extLst>
              <a:ext uri="{FF2B5EF4-FFF2-40B4-BE49-F238E27FC236}">
                <a16:creationId xmlns:a16="http://schemas.microsoft.com/office/drawing/2014/main" id="{42583331-4238-FE53-12ED-8191F41240DC}"/>
              </a:ext>
            </a:extLst>
          </p:cNvPr>
          <p:cNvSpPr txBox="1"/>
          <p:nvPr/>
        </p:nvSpPr>
        <p:spPr>
          <a:xfrm>
            <a:off x="4535996" y="4234999"/>
            <a:ext cx="4428492" cy="276999"/>
          </a:xfrm>
          <a:prstGeom prst="rect">
            <a:avLst/>
          </a:prstGeom>
          <a:noFill/>
        </p:spPr>
        <p:txBody>
          <a:bodyPr wrap="square">
            <a:spAutoFit/>
          </a:bodyPr>
          <a:lstStyle/>
          <a:p>
            <a:r>
              <a:rPr lang="en-AU" sz="1200" dirty="0">
                <a:latin typeface="+mn-lt"/>
              </a:rPr>
              <a:t>(Administrative information for School-based Assessment, p.5)</a:t>
            </a:r>
          </a:p>
        </p:txBody>
      </p:sp>
    </p:spTree>
    <p:extLst>
      <p:ext uri="{BB962C8B-B14F-4D97-AF65-F5344CB8AC3E}">
        <p14:creationId xmlns:p14="http://schemas.microsoft.com/office/powerpoint/2010/main" val="416059793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dirty="0"/>
              <a:t>Criterion 7</a:t>
            </a:r>
          </a:p>
        </p:txBody>
      </p:sp>
      <p:pic>
        <p:nvPicPr>
          <p:cNvPr id="5" name="Content Placeholder 4">
            <a:extLst>
              <a:ext uri="{FF2B5EF4-FFF2-40B4-BE49-F238E27FC236}">
                <a16:creationId xmlns:a16="http://schemas.microsoft.com/office/drawing/2014/main" id="{823E3BBD-5408-B6A2-0A7B-2D73E3A97152}"/>
              </a:ext>
            </a:extLst>
          </p:cNvPr>
          <p:cNvPicPr>
            <a:picLocks noGrp="1" noChangeAspect="1"/>
          </p:cNvPicPr>
          <p:nvPr>
            <p:ph idx="1"/>
          </p:nvPr>
        </p:nvPicPr>
        <p:blipFill>
          <a:blip r:embed="rId3"/>
          <a:stretch>
            <a:fillRect/>
          </a:stretch>
        </p:blipFill>
        <p:spPr>
          <a:xfrm>
            <a:off x="1160980" y="1071910"/>
            <a:ext cx="5527648" cy="3325577"/>
          </a:xfrm>
        </p:spPr>
      </p:pic>
      <p:sp>
        <p:nvSpPr>
          <p:cNvPr id="4" name="TextBox 3">
            <a:extLst>
              <a:ext uri="{FF2B5EF4-FFF2-40B4-BE49-F238E27FC236}">
                <a16:creationId xmlns:a16="http://schemas.microsoft.com/office/drawing/2014/main" id="{23BAB683-FFBE-F747-610C-47BC72277268}"/>
              </a:ext>
            </a:extLst>
          </p:cNvPr>
          <p:cNvSpPr txBox="1"/>
          <p:nvPr/>
        </p:nvSpPr>
        <p:spPr>
          <a:xfrm>
            <a:off x="6612869" y="3936829"/>
            <a:ext cx="2450920" cy="461665"/>
          </a:xfrm>
          <a:prstGeom prst="rect">
            <a:avLst/>
          </a:prstGeom>
          <a:noFill/>
        </p:spPr>
        <p:txBody>
          <a:bodyPr wrap="square">
            <a:spAutoFit/>
          </a:bodyPr>
          <a:lstStyle/>
          <a:p>
            <a:r>
              <a:rPr lang="en-AU" sz="1200" dirty="0">
                <a:latin typeface="+mn-lt"/>
              </a:rPr>
              <a:t>(Administrative information for </a:t>
            </a:r>
            <a:br>
              <a:rPr lang="en-AU" sz="1200" dirty="0">
                <a:latin typeface="+mn-lt"/>
              </a:rPr>
            </a:br>
            <a:r>
              <a:rPr lang="en-AU" sz="1200" dirty="0">
                <a:latin typeface="+mn-lt"/>
              </a:rPr>
              <a:t>School-based Assessment, p.14)</a:t>
            </a:r>
          </a:p>
        </p:txBody>
      </p:sp>
    </p:spTree>
    <p:extLst>
      <p:ext uri="{BB962C8B-B14F-4D97-AF65-F5344CB8AC3E}">
        <p14:creationId xmlns:p14="http://schemas.microsoft.com/office/powerpoint/2010/main" val="4170566605"/>
      </p:ext>
    </p:extLst>
  </p:cSld>
  <p:clrMapOvr>
    <a:masterClrMapping/>
  </p:clrMapOvr>
  <p:transition/>
</p:sld>
</file>

<file path=ppt/theme/theme1.xml><?xml version="1.0" encoding="utf-8"?>
<a:theme xmlns:a="http://schemas.openxmlformats.org/drawingml/2006/main" name="VCAA Powerpoint Template">
  <a:themeElements>
    <a:clrScheme name="Custom 2">
      <a:dk1>
        <a:srgbClr val="000000"/>
      </a:dk1>
      <a:lt1>
        <a:srgbClr val="FFFFFF"/>
      </a:lt1>
      <a:dk2>
        <a:srgbClr val="000000"/>
      </a:dk2>
      <a:lt2>
        <a:srgbClr val="808080"/>
      </a:lt2>
      <a:accent1>
        <a:srgbClr val="0099CC"/>
      </a:accent1>
      <a:accent2>
        <a:srgbClr val="0096DF"/>
      </a:accent2>
      <a:accent3>
        <a:srgbClr val="FFFFFF"/>
      </a:accent3>
      <a:accent4>
        <a:srgbClr val="000000"/>
      </a:accent4>
      <a:accent5>
        <a:srgbClr val="5179B8"/>
      </a:accent5>
      <a:accent6>
        <a:srgbClr val="0099CC"/>
      </a:accent6>
      <a:hlink>
        <a:srgbClr val="0075FF"/>
      </a:hlink>
      <a:folHlink>
        <a:srgbClr val="9437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CAAPowerPointWidescreen" id="{9A521A7F-9D08-D944-8A40-81398AB25BBE}" vid="{92186753-9632-5C47-BA00-7CE00922265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9098F75C0D2B41AC9354430F26B468" ma:contentTypeVersion="17" ma:contentTypeDescription="Create a new document." ma:contentTypeScope="" ma:versionID="8fa7931de6d8b289a8c07aff5e361c61">
  <xsd:schema xmlns:xsd="http://www.w3.org/2001/XMLSchema" xmlns:xs="http://www.w3.org/2001/XMLSchema" xmlns:p="http://schemas.microsoft.com/office/2006/metadata/properties" xmlns:ns2="022f9bf4-678a-46c3-868b-9318a1926bcf" xmlns:ns3="437c3ed8-dfc9-4261-a6c7-26b463653d9e" targetNamespace="http://schemas.microsoft.com/office/2006/metadata/properties" ma:root="true" ma:fieldsID="8e2b162892925190b7cca63a5c80e842" ns2:_="" ns3:_="">
    <xsd:import namespace="022f9bf4-678a-46c3-868b-9318a1926bcf"/>
    <xsd:import namespace="437c3ed8-dfc9-4261-a6c7-26b463653d9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CheckedbyDTP" minOccurs="0"/>
                <xsd:element ref="ns2:Addedtostocktake" minOccurs="0"/>
                <xsd:element ref="ns2:CheckbyDTP" minOccurs="0"/>
                <xsd:element ref="ns2:CheckedbyDirector_x002f_ExecutiveDirecto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2f9bf4-678a-46c3-868b-9318a1926b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b607bbe-9751-46d3-ac86-39dfe3141325"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CheckedbyDTP" ma:index="19" nillable="true" ma:displayName="Checked by DTP" ma:format="Dropdown" ma:internalName="CheckedbyDTP">
      <xsd:simpleType>
        <xsd:restriction base="dms:Choice">
          <xsd:enumeration value="No"/>
          <xsd:enumeration value="Yes"/>
        </xsd:restriction>
      </xsd:simpleType>
    </xsd:element>
    <xsd:element name="Addedtostocktake" ma:index="20" nillable="true" ma:displayName="Added to stocktake" ma:default="1" ma:format="Dropdown" ma:internalName="Addedtostocktake">
      <xsd:simpleType>
        <xsd:restriction base="dms:Boolean"/>
      </xsd:simpleType>
    </xsd:element>
    <xsd:element name="CheckbyDTP" ma:index="21" nillable="true" ma:displayName="Check by DTP" ma:default="1" ma:format="Dropdown" ma:internalName="CheckbyDTP">
      <xsd:simpleType>
        <xsd:restriction base="dms:Boolean"/>
      </xsd:simpleType>
    </xsd:element>
    <xsd:element name="CheckedbyDirector_x002f_ExecutiveDirector" ma:index="22" nillable="true" ma:displayName="Director approved" ma:default="0" ma:format="Dropdown" ma:internalName="CheckedbyDirector_x002f_ExecutiveDirector">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37c3ed8-dfc9-4261-a6c7-26b463653d9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8766961-0997-4cbf-807f-9865ea4a01d3}" ma:internalName="TaxCatchAll" ma:showField="CatchAllData" ma:web="437c3ed8-dfc9-4261-a6c7-26b463653d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37c3ed8-dfc9-4261-a6c7-26b463653d9e" xsi:nil="true"/>
    <lcf76f155ced4ddcb4097134ff3c332f xmlns="022f9bf4-678a-46c3-868b-9318a1926bcf">
      <Terms xmlns="http://schemas.microsoft.com/office/infopath/2007/PartnerControls"/>
    </lcf76f155ced4ddcb4097134ff3c332f>
    <CheckedbyDTP xmlns="022f9bf4-678a-46c3-868b-9318a1926bcf" xsi:nil="true"/>
    <CheckbyDTP xmlns="022f9bf4-678a-46c3-868b-9318a1926bcf">true</CheckbyDTP>
    <CheckedbyDirector_x002f_ExecutiveDirector xmlns="022f9bf4-678a-46c3-868b-9318a1926bcf">false</CheckedbyDirector_x002f_ExecutiveDirector>
    <Addedtostocktake xmlns="022f9bf4-678a-46c3-868b-9318a1926bcf">true</Addedtostocktak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6E2B1A-BA3D-4AE5-B1CA-E093AA6833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2f9bf4-678a-46c3-868b-9318a1926bcf"/>
    <ds:schemaRef ds:uri="437c3ed8-dfc9-4261-a6c7-26b463653d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785FAB-D59D-4751-82BC-6FA63AED1921}">
  <ds:schemaRefs>
    <ds:schemaRef ds:uri="http://purl.org/dc/dcmitype/"/>
    <ds:schemaRef ds:uri="http://schemas.microsoft.com/office/infopath/2007/PartnerControls"/>
    <ds:schemaRef ds:uri="http://schemas.microsoft.com/office/2006/documentManagement/types"/>
    <ds:schemaRef ds:uri="91390586-87fb-46cf-92ab-e8c7138719eb"/>
    <ds:schemaRef ds:uri="f77e68f7-c052-4667-a1a6-124cfe860c79"/>
    <ds:schemaRef ds:uri="http://www.w3.org/XML/1998/namespace"/>
    <ds:schemaRef ds:uri="http://schemas.microsoft.com/office/2006/metadata/properties"/>
    <ds:schemaRef ds:uri="http://purl.org/dc/terms/"/>
    <ds:schemaRef ds:uri="http://schemas.openxmlformats.org/package/2006/metadata/core-properties"/>
    <ds:schemaRef ds:uri="http://purl.org/dc/elements/1.1/"/>
    <ds:schemaRef ds:uri="437c3ed8-dfc9-4261-a6c7-26b463653d9e"/>
    <ds:schemaRef ds:uri="022f9bf4-678a-46c3-868b-9318a1926bcf"/>
  </ds:schemaRefs>
</ds:datastoreItem>
</file>

<file path=customXml/itemProps3.xml><?xml version="1.0" encoding="utf-8"?>
<ds:datastoreItem xmlns:ds="http://schemas.openxmlformats.org/officeDocument/2006/customXml" ds:itemID="{974705D7-D60A-46E3-BA2C-8B57085D32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VCAA Powerpoint Template</Template>
  <TotalTime>143</TotalTime>
  <Words>2264</Words>
  <Application>Microsoft Office PowerPoint</Application>
  <PresentationFormat>On-screen Show (16:9)</PresentationFormat>
  <Paragraphs>209</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Symbol</vt:lpstr>
      <vt:lpstr>Times New Roman</vt:lpstr>
      <vt:lpstr>Verdana</vt:lpstr>
      <vt:lpstr>VCAA Powerpoint Template</vt:lpstr>
      <vt:lpstr>VCE Data Analytics School-assessed Task</vt:lpstr>
      <vt:lpstr>Acknowledgement</vt:lpstr>
      <vt:lpstr>Agenda</vt:lpstr>
      <vt:lpstr>Unit 4 Outcome 1</vt:lpstr>
      <vt:lpstr>Nature of task</vt:lpstr>
      <vt:lpstr>Development of the database solution </vt:lpstr>
      <vt:lpstr>Criterion 6</vt:lpstr>
      <vt:lpstr>Development of the spreadsheet solution and conducting statistical analysis</vt:lpstr>
      <vt:lpstr>Criterion 7</vt:lpstr>
      <vt:lpstr>Development of the infographics and/or dynamic data visualisations</vt:lpstr>
      <vt:lpstr>Criterion 8</vt:lpstr>
      <vt:lpstr>Implementation of data security and the testing of software solutions</vt:lpstr>
      <vt:lpstr>Criterion 9</vt:lpstr>
      <vt:lpstr>Evaluation of the software solution and assessment of the project plan</vt:lpstr>
      <vt:lpstr>Criterion 10</vt:lpstr>
      <vt:lpstr>Authentication</vt:lpstr>
      <vt:lpstr>Assessment</vt:lpstr>
      <vt:lpstr>Contact the Curriculum Manager</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VCE Data Analytics School-assessed Task</dc:title>
  <dc:subject/>
  <dc:creator>Therese David</dc:creator>
  <cp:keywords/>
  <dc:description/>
  <cp:lastModifiedBy>Vanessa Flores</cp:lastModifiedBy>
  <cp:revision>47</cp:revision>
  <cp:lastPrinted>2026-01-08T03:24:05Z</cp:lastPrinted>
  <dcterms:created xsi:type="dcterms:W3CDTF">2024-06-04T06:11:57Z</dcterms:created>
  <dcterms:modified xsi:type="dcterms:W3CDTF">2026-02-26T00:26:28Z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0x010100B69098F75C0D2B41AC9354430F26B468</vt:lpwstr>
  </property>
  <property fmtid="{D5CDD505-2E9C-101B-9397-08002B2CF9AE}" pid="3" name="MediaServiceImageTags">
    <vt:lpwstr/>
  </property>
</Properties>
</file>