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57" r:id="rId5"/>
    <p:sldId id="258" r:id="rId6"/>
    <p:sldId id="265" r:id="rId7"/>
    <p:sldId id="2147481566" r:id="rId8"/>
    <p:sldId id="2147481588" r:id="rId9"/>
    <p:sldId id="2147481589" r:id="rId10"/>
    <p:sldId id="2147481536" r:id="rId11"/>
    <p:sldId id="2147481568" r:id="rId12"/>
    <p:sldId id="2147481567" r:id="rId13"/>
    <p:sldId id="2147481569" r:id="rId14"/>
    <p:sldId id="2147481590" r:id="rId15"/>
    <p:sldId id="2147481570" r:id="rId16"/>
    <p:sldId id="2147481572" r:id="rId17"/>
    <p:sldId id="2147481574" r:id="rId18"/>
    <p:sldId id="2147481576" r:id="rId19"/>
    <p:sldId id="2147481578" r:id="rId20"/>
    <p:sldId id="2147481580" r:id="rId21"/>
    <p:sldId id="2147481582" r:id="rId22"/>
    <p:sldId id="2147481584" r:id="rId23"/>
    <p:sldId id="7500" r:id="rId24"/>
    <p:sldId id="7502" r:id="rId25"/>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4DD454AD-C10A-49A5-8C16-9FD8CB612413}">
          <p14:sldIdLst>
            <p14:sldId id="257"/>
            <p14:sldId id="258"/>
          </p14:sldIdLst>
        </p14:section>
        <p14:section name="Introductions" id="{5B449583-754F-4C47-8543-837F91794299}">
          <p14:sldIdLst>
            <p14:sldId id="265"/>
          </p14:sldIdLst>
        </p14:section>
        <p14:section name="Study Specific Slides" id="{6809D3A6-2EB9-49C3-A4CD-AF88D8868B8C}">
          <p14:sldIdLst>
            <p14:sldId id="2147481566"/>
            <p14:sldId id="2147481588"/>
            <p14:sldId id="2147481589"/>
            <p14:sldId id="2147481536"/>
            <p14:sldId id="2147481568"/>
            <p14:sldId id="2147481567"/>
            <p14:sldId id="2147481569"/>
            <p14:sldId id="2147481590"/>
            <p14:sldId id="2147481570"/>
            <p14:sldId id="2147481572"/>
            <p14:sldId id="2147481574"/>
            <p14:sldId id="2147481576"/>
            <p14:sldId id="2147481578"/>
            <p14:sldId id="2147481580"/>
            <p14:sldId id="2147481582"/>
            <p14:sldId id="2147481584"/>
            <p14:sldId id="7500"/>
            <p14:sldId id="7502"/>
          </p14:sldIdLst>
        </p14:section>
      </p14:sectionLst>
    </p:ex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5B1E1A-06B8-95A9-269B-DBF0261C7794}" name="Robyn Douglass" initials="RD" userId="S::robyn.douglass@education.vic.gov.au::e3a524c2-4098-407d-8e2e-0b6466bbf4d0" providerId="AD"/>
  <p188:author id="{D694401F-ACC7-2630-E998-08CEE88517A0}" name="Christopher Clark 2" initials="C2" userId="S::christopher.clark2@education.vic.gov.au::2020eb23-3bc4-414f-9f5e-b2b373c9dd28" providerId="AD"/>
  <p188:author id="{03F1852B-6908-2F2F-0655-DECCBE6E1464}" name="Joanne Watkins" initials="JW" userId="S::Joanne.Watkins@education.vic.gov.au::d0e6e5c6-c3a1-4862-bd06-9b4b47db9fcc" providerId="AD"/>
  <p188:author id="{0ED71131-D490-FB41-5FAD-5D5637D5ADAA}" name="Robyn Douglass" initials="RD" userId="S::Robyn.Douglass@education.vic.gov.au::e3a524c2-4098-407d-8e2e-0b6466bbf4d0" providerId="AD"/>
  <p188:author id="{58752E7C-EABE-A09E-F655-97F66CAE4E8D}" name="Vanessa Flores" initials="VF" userId="S::Vanessa.Flores@education.vic.gov.au::e168f8ad-e185-4be1-8409-ad04d50cccff" providerId="AD"/>
  <p188:author id="{73A65A7C-844B-0D3A-29B7-08316B30BEA2}" name="Vanessa Flores" initials="VF" userId="S::vanessa.flores@education.vic.gov.au::e168f8ad-e185-4be1-8409-ad04d50cccff" providerId="AD"/>
  <p188:author id="{1CAD9396-B555-B3A0-06CB-C4FD220B9C71}" name="Samantha Little" initials="SL" userId="S::Samantha.Little@education.vic.gov.au::b084ce39-cc75-4a9e-8d0e-d591f40ed571" providerId="AD"/>
  <p188:author id="{17E633BB-8AAE-A9BD-18C6-058C654DFF8A}" name="Leanne Compton" initials="LC" userId="S::leanne.compton@education.vic.gov.au::f491235b-13f9-4396-a17e-ac184128fa41" providerId="AD"/>
  <p188:author id="{248408CE-3C9A-2E0B-8D78-95413BE1714C}" name="Adam Brodie-McKenzie" initials="AB" userId="S::adam.brodie-mckenzie@education.vic.gov.au::68e7e22c-e04d-4660-badc-655e2f5223a0" providerId="AD"/>
  <p188:author id="{62ADFDD1-60C8-53B7-ACD0-901D262CEC03}" name="Languages Unit" initials="LU" userId="Languages Unit" providerId="None"/>
  <p188:author id="{256534E0-F9CE-B828-F95F-5251F5507FC6}" name="Therese David" initials="TD" userId="S::Therese.David@education.vic.gov.au::5945e7b6-6aea-4e35-9a74-54442241f603" providerId="AD"/>
  <p188:author id="{35E1D5E2-6CD3-FFFE-0E35-CC1A695F288C}" name="Maria James 2" initials="M2" userId="S::maria.james2@education.vic.gov.au::b64fc628-e815-4d39-b9fd-50c1a9972e5c" providerId="AD"/>
  <p188:author id="{5C1381FC-F2C9-143B-BA62-A1CCB448CF2F}" name="Ashley Pratt" initials="AP" userId="S::ashley.pratt@education.vic.gov.au::5fcb84d3-58e6-4715-a7c7-14b4d51df7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CC"/>
    <a:srgbClr val="FFFF00"/>
    <a:srgbClr val="7F3F98"/>
    <a:srgbClr val="00573F"/>
    <a:srgbClr val="FFC700"/>
    <a:srgbClr val="AF272F"/>
    <a:srgbClr val="999999"/>
    <a:srgbClr val="003D58"/>
    <a:srgbClr val="8DC63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6" autoAdjust="0"/>
    <p:restoredTop sz="79000" autoAdjust="0"/>
  </p:normalViewPr>
  <p:slideViewPr>
    <p:cSldViewPr snapToGrid="0">
      <p:cViewPr varScale="1">
        <p:scale>
          <a:sx n="82" d="100"/>
          <a:sy n="82" d="100"/>
        </p:scale>
        <p:origin x="64" y="276"/>
      </p:cViewPr>
      <p:guideLst>
        <p:guide orient="horz" pos="1643"/>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 d="2"/>
          <a:sy n="1" d="2"/>
        </p:scale>
        <p:origin x="3942" y="21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686F36-5928-49CA-9660-77C766F5537D}" type="doc">
      <dgm:prSet loTypeId="urn:microsoft.com/office/officeart/2005/8/layout/chart3" loCatId="cycle" qsTypeId="urn:microsoft.com/office/officeart/2005/8/quickstyle/simple1" qsCatId="simple" csTypeId="urn:microsoft.com/office/officeart/2005/8/colors/accent1_4" csCatId="accent1" phldr="1"/>
      <dgm:spPr/>
    </dgm:pt>
    <dgm:pt modelId="{40F25C09-51A8-471A-B8CB-76C3899DE354}">
      <dgm:prSet phldrT="[Text]"/>
      <dgm:spPr/>
      <dgm:t>
        <a:bodyPr/>
        <a:lstStyle/>
        <a:p>
          <a:r>
            <a:rPr lang="en-AU" dirty="0"/>
            <a:t>Assessment information</a:t>
          </a:r>
        </a:p>
      </dgm:t>
    </dgm:pt>
    <dgm:pt modelId="{41CABFF5-0F0C-453E-A3CC-61A013E11F9B}" type="parTrans" cxnId="{745117A7-6057-42CD-9370-9B60C5F31B6F}">
      <dgm:prSet/>
      <dgm:spPr/>
      <dgm:t>
        <a:bodyPr/>
        <a:lstStyle/>
        <a:p>
          <a:endParaRPr lang="en-AU"/>
        </a:p>
      </dgm:t>
    </dgm:pt>
    <dgm:pt modelId="{4B70B363-F745-419C-B6F3-709D9EA0789B}" type="sibTrans" cxnId="{745117A7-6057-42CD-9370-9B60C5F31B6F}">
      <dgm:prSet/>
      <dgm:spPr/>
      <dgm:t>
        <a:bodyPr/>
        <a:lstStyle/>
        <a:p>
          <a:endParaRPr lang="en-AU"/>
        </a:p>
      </dgm:t>
    </dgm:pt>
    <dgm:pt modelId="{F7027DE1-1A3E-497D-A3F1-815BF599B45F}">
      <dgm:prSet phldrT="[Text]"/>
      <dgm:spPr/>
      <dgm:t>
        <a:bodyPr/>
        <a:lstStyle/>
        <a:p>
          <a:r>
            <a:rPr lang="en-AU" dirty="0"/>
            <a:t>Authentication</a:t>
          </a:r>
        </a:p>
      </dgm:t>
    </dgm:pt>
    <dgm:pt modelId="{42B40E65-05C3-4C57-993B-CE0EB03C7038}" type="parTrans" cxnId="{DEA27CC2-4653-402A-9176-A5D1838F61DB}">
      <dgm:prSet/>
      <dgm:spPr/>
      <dgm:t>
        <a:bodyPr/>
        <a:lstStyle/>
        <a:p>
          <a:endParaRPr lang="en-AU"/>
        </a:p>
      </dgm:t>
    </dgm:pt>
    <dgm:pt modelId="{7F015C9E-C2BA-4FD4-9C99-E73E1E460839}" type="sibTrans" cxnId="{DEA27CC2-4653-402A-9176-A5D1838F61DB}">
      <dgm:prSet/>
      <dgm:spPr/>
      <dgm:t>
        <a:bodyPr/>
        <a:lstStyle/>
        <a:p>
          <a:endParaRPr lang="en-AU"/>
        </a:p>
      </dgm:t>
    </dgm:pt>
    <dgm:pt modelId="{FBB40DF6-25E9-4E40-B7F4-4B163DB44BEF}">
      <dgm:prSet phldrT="[Text]"/>
      <dgm:spPr>
        <a:solidFill>
          <a:schemeClr val="accent1"/>
        </a:solidFill>
      </dgm:spPr>
      <dgm:t>
        <a:bodyPr/>
        <a:lstStyle/>
        <a:p>
          <a:r>
            <a:rPr lang="en-AU" dirty="0"/>
            <a:t>Task </a:t>
          </a:r>
        </a:p>
        <a:p>
          <a:r>
            <a:rPr lang="en-AU" dirty="0"/>
            <a:t>information</a:t>
          </a:r>
        </a:p>
      </dgm:t>
    </dgm:pt>
    <dgm:pt modelId="{9E717FC6-48D2-4188-9AC2-33B00E156414}" type="parTrans" cxnId="{96E5A27D-F3B5-4851-AE11-702190AF1B88}">
      <dgm:prSet/>
      <dgm:spPr/>
      <dgm:t>
        <a:bodyPr/>
        <a:lstStyle/>
        <a:p>
          <a:endParaRPr lang="en-AU"/>
        </a:p>
      </dgm:t>
    </dgm:pt>
    <dgm:pt modelId="{1E982FA6-41B4-4BDB-BD2C-2D76F987FF9B}" type="sibTrans" cxnId="{96E5A27D-F3B5-4851-AE11-702190AF1B88}">
      <dgm:prSet/>
      <dgm:spPr/>
      <dgm:t>
        <a:bodyPr/>
        <a:lstStyle/>
        <a:p>
          <a:endParaRPr lang="en-AU"/>
        </a:p>
      </dgm:t>
    </dgm:pt>
    <dgm:pt modelId="{35794137-62E0-48AB-99BD-EEBE48C91F31}" type="pres">
      <dgm:prSet presAssocID="{DD686F36-5928-49CA-9660-77C766F5537D}" presName="compositeShape" presStyleCnt="0">
        <dgm:presLayoutVars>
          <dgm:chMax val="7"/>
          <dgm:dir/>
          <dgm:resizeHandles val="exact"/>
        </dgm:presLayoutVars>
      </dgm:prSet>
      <dgm:spPr/>
    </dgm:pt>
    <dgm:pt modelId="{029DF46C-E878-417C-B028-FD7D7B431979}" type="pres">
      <dgm:prSet presAssocID="{DD686F36-5928-49CA-9660-77C766F5537D}" presName="wedge1" presStyleLbl="node1" presStyleIdx="0" presStyleCnt="3" custLinFactNeighborX="-4838" custLinFactNeighborY="2636"/>
      <dgm:spPr/>
    </dgm:pt>
    <dgm:pt modelId="{6A899949-D066-46BB-8236-95817931ADBE}" type="pres">
      <dgm:prSet presAssocID="{DD686F36-5928-49CA-9660-77C766F5537D}" presName="wedge1Tx" presStyleLbl="node1" presStyleIdx="0" presStyleCnt="3">
        <dgm:presLayoutVars>
          <dgm:chMax val="0"/>
          <dgm:chPref val="0"/>
          <dgm:bulletEnabled val="1"/>
        </dgm:presLayoutVars>
      </dgm:prSet>
      <dgm:spPr/>
    </dgm:pt>
    <dgm:pt modelId="{FA3B4769-2CE7-4D9C-84D2-6B4DA5B46E29}" type="pres">
      <dgm:prSet presAssocID="{DD686F36-5928-49CA-9660-77C766F5537D}" presName="wedge2" presStyleLbl="node1" presStyleIdx="1" presStyleCnt="3"/>
      <dgm:spPr/>
    </dgm:pt>
    <dgm:pt modelId="{49131704-8CBB-4151-A998-FB0D9C6787C7}" type="pres">
      <dgm:prSet presAssocID="{DD686F36-5928-49CA-9660-77C766F5537D}" presName="wedge2Tx" presStyleLbl="node1" presStyleIdx="1" presStyleCnt="3">
        <dgm:presLayoutVars>
          <dgm:chMax val="0"/>
          <dgm:chPref val="0"/>
          <dgm:bulletEnabled val="1"/>
        </dgm:presLayoutVars>
      </dgm:prSet>
      <dgm:spPr/>
    </dgm:pt>
    <dgm:pt modelId="{0C993176-FFE2-4781-ADF8-B55683766684}" type="pres">
      <dgm:prSet presAssocID="{DD686F36-5928-49CA-9660-77C766F5537D}" presName="wedge3" presStyleLbl="node1" presStyleIdx="2" presStyleCnt="3" custScaleX="103405" custScaleY="99054" custLinFactNeighborX="460" custLinFactNeighborY="-460"/>
      <dgm:spPr/>
    </dgm:pt>
    <dgm:pt modelId="{81D8B9EC-66A7-4A33-BFCA-441CB4F206C2}" type="pres">
      <dgm:prSet presAssocID="{DD686F36-5928-49CA-9660-77C766F5537D}" presName="wedge3Tx" presStyleLbl="node1" presStyleIdx="2" presStyleCnt="3">
        <dgm:presLayoutVars>
          <dgm:chMax val="0"/>
          <dgm:chPref val="0"/>
          <dgm:bulletEnabled val="1"/>
        </dgm:presLayoutVars>
      </dgm:prSet>
      <dgm:spPr/>
    </dgm:pt>
  </dgm:ptLst>
  <dgm:cxnLst>
    <dgm:cxn modelId="{0046F316-7D0E-4709-9C25-D1A8C89CDBFF}" type="presOf" srcId="{40F25C09-51A8-471A-B8CB-76C3899DE354}" destId="{029DF46C-E878-417C-B028-FD7D7B431979}" srcOrd="0" destOrd="0" presId="urn:microsoft.com/office/officeart/2005/8/layout/chart3"/>
    <dgm:cxn modelId="{55DF1D1C-FA0D-4BD6-9E45-B1DCA435F399}" type="presOf" srcId="{F7027DE1-1A3E-497D-A3F1-815BF599B45F}" destId="{FA3B4769-2CE7-4D9C-84D2-6B4DA5B46E29}" srcOrd="0" destOrd="0" presId="urn:microsoft.com/office/officeart/2005/8/layout/chart3"/>
    <dgm:cxn modelId="{2F7EFB21-0F25-4D3A-A7FE-B0A82CB05A75}" type="presOf" srcId="{F7027DE1-1A3E-497D-A3F1-815BF599B45F}" destId="{49131704-8CBB-4151-A998-FB0D9C6787C7}" srcOrd="1" destOrd="0" presId="urn:microsoft.com/office/officeart/2005/8/layout/chart3"/>
    <dgm:cxn modelId="{C6275D5E-FE68-4101-95FC-6EC86CBC1BB7}" type="presOf" srcId="{40F25C09-51A8-471A-B8CB-76C3899DE354}" destId="{6A899949-D066-46BB-8236-95817931ADBE}" srcOrd="1" destOrd="0" presId="urn:microsoft.com/office/officeart/2005/8/layout/chart3"/>
    <dgm:cxn modelId="{A9D69756-9783-4442-85CE-B20C0CE532D2}" type="presOf" srcId="{FBB40DF6-25E9-4E40-B7F4-4B163DB44BEF}" destId="{0C993176-FFE2-4781-ADF8-B55683766684}" srcOrd="0" destOrd="0" presId="urn:microsoft.com/office/officeart/2005/8/layout/chart3"/>
    <dgm:cxn modelId="{96E5A27D-F3B5-4851-AE11-702190AF1B88}" srcId="{DD686F36-5928-49CA-9660-77C766F5537D}" destId="{FBB40DF6-25E9-4E40-B7F4-4B163DB44BEF}" srcOrd="2" destOrd="0" parTransId="{9E717FC6-48D2-4188-9AC2-33B00E156414}" sibTransId="{1E982FA6-41B4-4BDB-BD2C-2D76F987FF9B}"/>
    <dgm:cxn modelId="{745117A7-6057-42CD-9370-9B60C5F31B6F}" srcId="{DD686F36-5928-49CA-9660-77C766F5537D}" destId="{40F25C09-51A8-471A-B8CB-76C3899DE354}" srcOrd="0" destOrd="0" parTransId="{41CABFF5-0F0C-453E-A3CC-61A013E11F9B}" sibTransId="{4B70B363-F745-419C-B6F3-709D9EA0789B}"/>
    <dgm:cxn modelId="{75BC71BE-3E2C-4DB8-946C-5F366E1B7867}" type="presOf" srcId="{FBB40DF6-25E9-4E40-B7F4-4B163DB44BEF}" destId="{81D8B9EC-66A7-4A33-BFCA-441CB4F206C2}" srcOrd="1" destOrd="0" presId="urn:microsoft.com/office/officeart/2005/8/layout/chart3"/>
    <dgm:cxn modelId="{DEA27CC2-4653-402A-9176-A5D1838F61DB}" srcId="{DD686F36-5928-49CA-9660-77C766F5537D}" destId="{F7027DE1-1A3E-497D-A3F1-815BF599B45F}" srcOrd="1" destOrd="0" parTransId="{42B40E65-05C3-4C57-993B-CE0EB03C7038}" sibTransId="{7F015C9E-C2BA-4FD4-9C99-E73E1E460839}"/>
    <dgm:cxn modelId="{A7C59EDF-1104-407E-BACF-1F1CE62DAF29}" type="presOf" srcId="{DD686F36-5928-49CA-9660-77C766F5537D}" destId="{35794137-62E0-48AB-99BD-EEBE48C91F31}" srcOrd="0" destOrd="0" presId="urn:microsoft.com/office/officeart/2005/8/layout/chart3"/>
    <dgm:cxn modelId="{201C7F19-4FC5-41AF-B854-F5522B2A2934}" type="presParOf" srcId="{35794137-62E0-48AB-99BD-EEBE48C91F31}" destId="{029DF46C-E878-417C-B028-FD7D7B431979}" srcOrd="0" destOrd="0" presId="urn:microsoft.com/office/officeart/2005/8/layout/chart3"/>
    <dgm:cxn modelId="{85CF92E2-C601-4161-B090-4E029E1E2317}" type="presParOf" srcId="{35794137-62E0-48AB-99BD-EEBE48C91F31}" destId="{6A899949-D066-46BB-8236-95817931ADBE}" srcOrd="1" destOrd="0" presId="urn:microsoft.com/office/officeart/2005/8/layout/chart3"/>
    <dgm:cxn modelId="{BF0B183F-3041-478E-8F9E-A591EEEFB215}" type="presParOf" srcId="{35794137-62E0-48AB-99BD-EEBE48C91F31}" destId="{FA3B4769-2CE7-4D9C-84D2-6B4DA5B46E29}" srcOrd="2" destOrd="0" presId="urn:microsoft.com/office/officeart/2005/8/layout/chart3"/>
    <dgm:cxn modelId="{BAF543E3-A14F-40AA-BB57-A8AE255BD0CC}" type="presParOf" srcId="{35794137-62E0-48AB-99BD-EEBE48C91F31}" destId="{49131704-8CBB-4151-A998-FB0D9C6787C7}" srcOrd="3" destOrd="0" presId="urn:microsoft.com/office/officeart/2005/8/layout/chart3"/>
    <dgm:cxn modelId="{AA1C8C97-7A8F-4849-AD33-8E0EEDF758C3}" type="presParOf" srcId="{35794137-62E0-48AB-99BD-EEBE48C91F31}" destId="{0C993176-FFE2-4781-ADF8-B55683766684}" srcOrd="4" destOrd="0" presId="urn:microsoft.com/office/officeart/2005/8/layout/chart3"/>
    <dgm:cxn modelId="{25C223FD-2F55-411C-BDD8-43D3709C6EE7}" type="presParOf" srcId="{35794137-62E0-48AB-99BD-EEBE48C91F31}" destId="{81D8B9EC-66A7-4A33-BFCA-441CB4F206C2}"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DF46C-E878-417C-B028-FD7D7B431979}">
      <dsp:nvSpPr>
        <dsp:cNvPr id="0" name=""/>
        <dsp:cNvSpPr/>
      </dsp:nvSpPr>
      <dsp:spPr>
        <a:xfrm>
          <a:off x="1329965" y="312205"/>
          <a:ext cx="2925541" cy="2925541"/>
        </a:xfrm>
        <a:prstGeom prst="pie">
          <a:avLst>
            <a:gd name="adj1" fmla="val 16200000"/>
            <a:gd name="adj2" fmla="val 180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Assessment information</a:t>
          </a:r>
        </a:p>
      </dsp:txBody>
      <dsp:txXfrm>
        <a:off x="2920554" y="852037"/>
        <a:ext cx="992594" cy="975180"/>
      </dsp:txXfrm>
    </dsp:sp>
    <dsp:sp modelId="{FA3B4769-2CE7-4D9C-84D2-6B4DA5B46E29}">
      <dsp:nvSpPr>
        <dsp:cNvPr id="0" name=""/>
        <dsp:cNvSpPr/>
      </dsp:nvSpPr>
      <dsp:spPr>
        <a:xfrm>
          <a:off x="1320698" y="322157"/>
          <a:ext cx="2925541" cy="2925541"/>
        </a:xfrm>
        <a:prstGeom prst="pie">
          <a:avLst>
            <a:gd name="adj1" fmla="val 1800000"/>
            <a:gd name="adj2" fmla="val 9000000"/>
          </a:avLst>
        </a:prstGeom>
        <a:solidFill>
          <a:schemeClr val="accent1">
            <a:shade val="50000"/>
            <a:hueOff val="425139"/>
            <a:satOff val="-34119"/>
            <a:lumOff val="337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Authentication</a:t>
          </a:r>
        </a:p>
      </dsp:txBody>
      <dsp:txXfrm>
        <a:off x="2121739" y="2168035"/>
        <a:ext cx="1323459" cy="905524"/>
      </dsp:txXfrm>
    </dsp:sp>
    <dsp:sp modelId="{0C993176-FFE2-4781-ADF8-B55683766684}">
      <dsp:nvSpPr>
        <dsp:cNvPr id="0" name=""/>
        <dsp:cNvSpPr/>
      </dsp:nvSpPr>
      <dsp:spPr>
        <a:xfrm>
          <a:off x="1284348" y="322538"/>
          <a:ext cx="3025156" cy="2897866"/>
        </a:xfrm>
        <a:prstGeom prst="pie">
          <a:avLst>
            <a:gd name="adj1" fmla="val 9000000"/>
            <a:gd name="adj2" fmla="val 162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Task </a:t>
          </a:r>
        </a:p>
        <a:p>
          <a:pPr marL="0" lvl="0" indent="0" algn="ctr" defTabSz="577850">
            <a:lnSpc>
              <a:spcPct val="90000"/>
            </a:lnSpc>
            <a:spcBef>
              <a:spcPct val="0"/>
            </a:spcBef>
            <a:spcAft>
              <a:spcPct val="35000"/>
            </a:spcAft>
            <a:buNone/>
          </a:pPr>
          <a:r>
            <a:rPr lang="en-AU" sz="1300" kern="1200" dirty="0"/>
            <a:t>information</a:t>
          </a:r>
        </a:p>
      </dsp:txBody>
      <dsp:txXfrm>
        <a:off x="1608472" y="891761"/>
        <a:ext cx="1026392" cy="96595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a:t>
            </a:fld>
            <a:endParaRPr lang="en-AU"/>
          </a:p>
        </p:txBody>
      </p:sp>
    </p:spTree>
    <p:extLst>
      <p:ext uri="{BB962C8B-B14F-4D97-AF65-F5344CB8AC3E}">
        <p14:creationId xmlns:p14="http://schemas.microsoft.com/office/powerpoint/2010/main" val="3850479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 scope of the task describes what can be assessed. This is developed alongside the Key Knowledge and Skills of each outcome associated with the SAT in the study design.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91438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updates to criterion, indicators and descriptors are highlighted in blue. </a:t>
            </a:r>
          </a:p>
          <a:p>
            <a:r>
              <a:rPr lang="en-AU" dirty="0"/>
              <a:t>In Criterion 1, the indicators now include research of a media form investigating narrative, genre, style and audience. </a:t>
            </a:r>
          </a:p>
          <a:p>
            <a:r>
              <a:rPr lang="en-AU" dirty="0"/>
              <a:t>The command terms across the descriptor levels have been adjusted to reflect the taxonomy in the VCAA Command Terms.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1275942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criterion 2, the descriptors have been updated to refer to two production experiments. </a:t>
            </a:r>
          </a:p>
          <a:p>
            <a:r>
              <a:rPr lang="en-AU" dirty="0"/>
              <a:t>At the High and Very High students must document the development of skills and processes in production experiments and the audience of the planned production so that the production experiments link specifically to the student’s planned production.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3072664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production design should include the use of media language so therefore references to specific media language have been added at the higher levels. </a:t>
            </a:r>
          </a:p>
          <a:p>
            <a:r>
              <a:rPr lang="en-AU" dirty="0"/>
              <a:t>The command terms also describe the level of achievement in the application of media language.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14</a:t>
            </a:fld>
            <a:endParaRPr lang="en-AU"/>
          </a:p>
        </p:txBody>
      </p:sp>
    </p:spTree>
    <p:extLst>
      <p:ext uri="{BB962C8B-B14F-4D97-AF65-F5344CB8AC3E}">
        <p14:creationId xmlns:p14="http://schemas.microsoft.com/office/powerpoint/2010/main" val="3803319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Details have been added to the descriptors to link to the indicator referring to visual and written material, codes and conventions, technologies, processes. The application of media language is now assessed. All documentation must refer to the intention of the proposed production.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15</a:t>
            </a:fld>
            <a:endParaRPr lang="en-AU"/>
          </a:p>
        </p:txBody>
      </p:sp>
    </p:spTree>
    <p:extLst>
      <p:ext uri="{BB962C8B-B14F-4D97-AF65-F5344CB8AC3E}">
        <p14:creationId xmlns:p14="http://schemas.microsoft.com/office/powerpoint/2010/main" val="1319666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a:t>In Criterion 5 the application of materials, equipment, technologies and processes must link to the production plan.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3955897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Criterion 6 changes have been made to the visual and written materials, codes, conventions, technologies and processes. Media language must be specific to the production across the production documentation. All documentation must refer to the intention of the proposed production.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17</a:t>
            </a:fld>
            <a:endParaRPr lang="en-AU"/>
          </a:p>
        </p:txBody>
      </p:sp>
    </p:spTree>
    <p:extLst>
      <p:ext uri="{BB962C8B-B14F-4D97-AF65-F5344CB8AC3E}">
        <p14:creationId xmlns:p14="http://schemas.microsoft.com/office/powerpoint/2010/main" val="2589394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is more of an emphasis on documentation in Criterion 7 where students must document their reflection in relation to the feedback they have received. They must discuss the further refinement and reflection that they have undertaken in response to the feedback to refine and resolve the media product. The application of media language is defined.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18</a:t>
            </a:fld>
            <a:endParaRPr lang="en-AU"/>
          </a:p>
        </p:txBody>
      </p:sp>
    </p:spTree>
    <p:extLst>
      <p:ext uri="{BB962C8B-B14F-4D97-AF65-F5344CB8AC3E}">
        <p14:creationId xmlns:p14="http://schemas.microsoft.com/office/powerpoint/2010/main" val="780332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descriptors link the product to the intended production and the documentation of the </a:t>
            </a:r>
            <a:r>
              <a:rPr lang="en-AU"/>
              <a:t>production plan. </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1839433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send any enquires related to the VCAA to the general email and it will be forwarded to the relevant contact person. This ensures your enquiry is promptly replied to by the appropriate person and bookmark our website.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atin typeface="Verdana"/>
              <a:ea typeface="Verdan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note, it is encouraged that CM’s direct messages to the VCAA contacts**</a:t>
            </a:r>
            <a:endParaRPr lang="en-AU"/>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20</a:t>
            </a:fld>
            <a:endParaRPr lang="en-AU"/>
          </a:p>
        </p:txBody>
      </p:sp>
    </p:spTree>
    <p:extLst>
      <p:ext uri="{BB962C8B-B14F-4D97-AF65-F5344CB8AC3E}">
        <p14:creationId xmlns:p14="http://schemas.microsoft.com/office/powerpoint/2010/main" val="421297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OnDemand video I will be explaining to you the background of the School-assessed Task, where to find key documents, and how to provide information to your students for the task, how to authenticate and how to assess the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65571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summary there are three key pieces of information to give students for the SAT to meet the requirements of the VCE Assessment Principles.</a:t>
            </a:r>
          </a:p>
          <a:p>
            <a:endParaRPr lang="en-AU" dirty="0"/>
          </a:p>
          <a:p>
            <a:pPr marL="171450" indent="-171450">
              <a:buFont typeface="Arial" panose="020B0604020202020204" pitchFamily="34" charset="0"/>
              <a:buChar char="•"/>
            </a:pPr>
            <a:r>
              <a:rPr lang="en-AU" dirty="0"/>
              <a:t>Information about the task such as the key knowledge and skills, outcome requirements and what they will be assessed on. </a:t>
            </a:r>
          </a:p>
          <a:p>
            <a:pPr marL="171450" indent="-171450">
              <a:buFont typeface="Arial" panose="020B0604020202020204" pitchFamily="34" charset="0"/>
              <a:buChar char="•"/>
            </a:pPr>
            <a:r>
              <a:rPr lang="en-AU" dirty="0"/>
              <a:t>How the students are assessed – such as a breakdown of assessment criteria, indicators and descriptors in language the students understand and including visual examples of what standards look like</a:t>
            </a:r>
          </a:p>
          <a:p>
            <a:pPr marL="171450" indent="-171450">
              <a:buFont typeface="Arial" panose="020B0604020202020204" pitchFamily="34" charset="0"/>
              <a:buChar char="•"/>
            </a:pPr>
            <a:r>
              <a:rPr lang="en-AU" dirty="0"/>
              <a:t>Information about how you will authenticate the task – what the students can use, timelines for observation and how feedback on the task will be provided to them.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40088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VCAA provides the assessment criteria and performance descriptors for the SAT. Unlike School-assessed Coursework, where teachers can develop their own tasks and rubrics, the Scope of the task and the levels of performance are set by the VCAA. When students are given information about the activities in the task, they also must be provided with the information about how it is assessed. Similarly, to the Study Design, the assessment advice is written in language for the teacher, and it must be unpacked for the students. </a:t>
            </a:r>
          </a:p>
          <a:p>
            <a:r>
              <a:rPr lang="en-AU" dirty="0"/>
              <a:t>In Media, there are 8 assessment criteria that are related to the key knowledge and skills for the outcome. The outcome is always listed above the criterion. </a:t>
            </a:r>
          </a:p>
          <a:p>
            <a:r>
              <a:rPr lang="en-AU" dirty="0"/>
              <a:t>The indicators for assessment: the components the teacher is assessing is listed on the left hand side in the grey column. </a:t>
            </a:r>
          </a:p>
          <a:p>
            <a:r>
              <a:rPr lang="en-AU" dirty="0"/>
              <a:t>The teacher then assesses the student work based on the evidence in the indicators.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5</a:t>
            </a:fld>
            <a:endParaRPr lang="en-AU"/>
          </a:p>
        </p:txBody>
      </p:sp>
    </p:spTree>
    <p:extLst>
      <p:ext uri="{BB962C8B-B14F-4D97-AF65-F5344CB8AC3E}">
        <p14:creationId xmlns:p14="http://schemas.microsoft.com/office/powerpoint/2010/main" val="765684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ensure that assessment is equitable and valid, teachers need to unpack the criterion, indicators and level of assessment in language the students understand. They might write a description of what the students need to achieve, and provide student work demonstrating a high level of achievement. In this slide, the assessment criteria, descriptors and indicators are summarised, and the students are provided with some examples of achievement from past student folios with annotations. These examples are resources on the Media study design page that are presented with an annotation of student achievement. A resource document can be developed that is housed on a Learning management system to support the students throughout the year. Please note, that as the criterion, indicators and descriptors are updated each year, the material needs to be updated annually. </a:t>
            </a:r>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3128053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tasks for each outcome are clearly outlined in the study design on page 36. </a:t>
            </a:r>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939476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assessment sheet where you can record the final school scores for students. However, in addressing the VCE assessment principles, students should receive feedback on their performance in each Criterion. This feedback can be placed on the authentication record form. If the feedback is given in another form, such as a School-assessment system, this feedback should be copied and pasted into the Authentication Record Form.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64933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nature of the task is mandatory and is outlined in the study design. </a:t>
            </a:r>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1116468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scope of the task describes what can be assessed. This is developed alongside the Key Knowledge and Skills of each outcome associated with the SAT in the study design.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4225282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5.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8.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7.png"/><Relationship Id="rId14" Type="http://schemas.openxmlformats.org/officeDocument/2006/relationships/hyperlink" Target="https://v6.educationapps.vic.gov.au/em/forms/subscribe.php?db=696093&amp;s=449620&amp;a=97403&amp;k=WdrUyYCn0esLvtK22Du97zC_tPcAW7B8N7wZUOQoE3o"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GB"/>
              <a:t>Click to edit Master title style</a:t>
            </a:r>
            <a:endParaRPr lang="en-AU"/>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AU"/>
          </a:p>
        </p:txBody>
      </p:sp>
    </p:spTree>
    <p:extLst>
      <p:ext uri="{BB962C8B-B14F-4D97-AF65-F5344CB8AC3E}">
        <p14:creationId xmlns:p14="http://schemas.microsoft.com/office/powerpoint/2010/main" val="3324568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a:t>Interim slide title</a:t>
            </a:r>
            <a:endParaRPr lang="en-US"/>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 title text</a:t>
            </a:r>
          </a:p>
        </p:txBody>
      </p:sp>
    </p:spTree>
    <p:extLst>
      <p:ext uri="{BB962C8B-B14F-4D97-AF65-F5344CB8AC3E}">
        <p14:creationId xmlns:p14="http://schemas.microsoft.com/office/powerpoint/2010/main" val="58572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sletters and Social 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E9E05-3DEF-D584-57D7-E362181201A7}"/>
              </a:ext>
            </a:extLst>
          </p:cNvPr>
          <p:cNvSpPr/>
          <p:nvPr userDrawn="1"/>
        </p:nvSpPr>
        <p:spPr bwMode="auto">
          <a:xfrm>
            <a:off x="0" y="645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0EEF6C6E-242D-1703-A12C-6AE6F0F52CF7}"/>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4" name="TextBox 3">
            <a:extLst>
              <a:ext uri="{FF2B5EF4-FFF2-40B4-BE49-F238E27FC236}">
                <a16:creationId xmlns:a16="http://schemas.microsoft.com/office/drawing/2014/main" id="{46878249-6CCC-9FC9-96D3-706D9FC0D15C}"/>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social media</a:t>
            </a:r>
          </a:p>
        </p:txBody>
      </p:sp>
      <p:sp>
        <p:nvSpPr>
          <p:cNvPr id="5" name="TextBox 4">
            <a:extLst>
              <a:ext uri="{FF2B5EF4-FFF2-40B4-BE49-F238E27FC236}">
                <a16:creationId xmlns:a16="http://schemas.microsoft.com/office/drawing/2014/main" id="{93BC30EF-8C6F-09C9-DF65-56A5FD2D8205}"/>
              </a:ext>
            </a:extLst>
          </p:cNvPr>
          <p:cNvSpPr txBox="1"/>
          <p:nvPr userDrawn="1"/>
        </p:nvSpPr>
        <p:spPr>
          <a:xfrm>
            <a:off x="288075" y="19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VCAA Bulletin</a:t>
            </a:r>
          </a:p>
        </p:txBody>
      </p:sp>
      <p:sp>
        <p:nvSpPr>
          <p:cNvPr id="6" name="TextBox 5">
            <a:extLst>
              <a:ext uri="{FF2B5EF4-FFF2-40B4-BE49-F238E27FC236}">
                <a16:creationId xmlns:a16="http://schemas.microsoft.com/office/drawing/2014/main" id="{2FCC99EE-23E2-962D-4BB8-AE929B47A640}"/>
              </a:ext>
            </a:extLst>
          </p:cNvPr>
          <p:cNvSpPr txBox="1"/>
          <p:nvPr userDrawn="1"/>
        </p:nvSpPr>
        <p:spPr>
          <a:xfrm>
            <a:off x="288075" y="2393451"/>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Early Years Update</a:t>
            </a:r>
          </a:p>
        </p:txBody>
      </p:sp>
      <p:sp>
        <p:nvSpPr>
          <p:cNvPr id="7" name="TextBox 6">
            <a:extLst>
              <a:ext uri="{FF2B5EF4-FFF2-40B4-BE49-F238E27FC236}">
                <a16:creationId xmlns:a16="http://schemas.microsoft.com/office/drawing/2014/main" id="{9BE36DC0-7489-FA06-A62F-D05B3206ECCD}"/>
              </a:ext>
            </a:extLst>
          </p:cNvPr>
          <p:cNvSpPr txBox="1"/>
          <p:nvPr userDrawn="1"/>
        </p:nvSpPr>
        <p:spPr>
          <a:xfrm>
            <a:off x="288075" y="28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F–10 Update</a:t>
            </a:r>
          </a:p>
        </p:txBody>
      </p:sp>
      <p:sp>
        <p:nvSpPr>
          <p:cNvPr id="8" name="TextBox 7">
            <a:extLst>
              <a:ext uri="{FF2B5EF4-FFF2-40B4-BE49-F238E27FC236}">
                <a16:creationId xmlns:a16="http://schemas.microsoft.com/office/drawing/2014/main" id="{587E3584-8D0E-9978-1C40-6A25A22D5C32}"/>
              </a:ext>
            </a:extLst>
          </p:cNvPr>
          <p:cNvSpPr txBox="1"/>
          <p:nvPr userDrawn="1"/>
        </p:nvSpPr>
        <p:spPr>
          <a:xfrm>
            <a:off x="288075" y="329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Senior Secondary Update</a:t>
            </a:r>
          </a:p>
        </p:txBody>
      </p:sp>
      <p:sp>
        <p:nvSpPr>
          <p:cNvPr id="9" name="Rectangle 8">
            <a:hlinkClick r:id="rId2"/>
            <a:extLst>
              <a:ext uri="{FF2B5EF4-FFF2-40B4-BE49-F238E27FC236}">
                <a16:creationId xmlns:a16="http://schemas.microsoft.com/office/drawing/2014/main" id="{ECF6FA2A-1454-8F10-DF75-6318A711BADB}"/>
              </a:ext>
            </a:extLst>
          </p:cNvPr>
          <p:cNvSpPr/>
          <p:nvPr userDrawn="1"/>
        </p:nvSpPr>
        <p:spPr bwMode="auto">
          <a:xfrm>
            <a:off x="144000" y="19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0" name="Rectangle 9">
            <a:hlinkClick r:id="rId3"/>
            <a:extLst>
              <a:ext uri="{FF2B5EF4-FFF2-40B4-BE49-F238E27FC236}">
                <a16:creationId xmlns:a16="http://schemas.microsoft.com/office/drawing/2014/main" id="{BC7C51A7-A2C5-89B7-9BCF-6B6E0138C518}"/>
              </a:ext>
            </a:extLst>
          </p:cNvPr>
          <p:cNvSpPr/>
          <p:nvPr userDrawn="1"/>
        </p:nvSpPr>
        <p:spPr bwMode="auto">
          <a:xfrm>
            <a:off x="144000" y="239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1" name="Rectangle 10">
            <a:hlinkClick r:id="rId4"/>
            <a:extLst>
              <a:ext uri="{FF2B5EF4-FFF2-40B4-BE49-F238E27FC236}">
                <a16:creationId xmlns:a16="http://schemas.microsoft.com/office/drawing/2014/main" id="{7B48ABB3-945F-738A-1378-650099497488}"/>
              </a:ext>
            </a:extLst>
          </p:cNvPr>
          <p:cNvSpPr/>
          <p:nvPr userDrawn="1"/>
        </p:nvSpPr>
        <p:spPr bwMode="auto">
          <a:xfrm>
            <a:off x="144000" y="28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2" name="Rectangle 11">
            <a:hlinkClick r:id="rId5"/>
            <a:extLst>
              <a:ext uri="{FF2B5EF4-FFF2-40B4-BE49-F238E27FC236}">
                <a16:creationId xmlns:a16="http://schemas.microsoft.com/office/drawing/2014/main" id="{DF86921F-389F-92A4-4F74-B9820878E9CC}"/>
              </a:ext>
            </a:extLst>
          </p:cNvPr>
          <p:cNvSpPr/>
          <p:nvPr userDrawn="1"/>
        </p:nvSpPr>
        <p:spPr bwMode="auto">
          <a:xfrm>
            <a:off x="144000" y="3294000"/>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nvGrpSpPr>
          <p:cNvPr id="13" name="Group 12">
            <a:extLst>
              <a:ext uri="{FF2B5EF4-FFF2-40B4-BE49-F238E27FC236}">
                <a16:creationId xmlns:a16="http://schemas.microsoft.com/office/drawing/2014/main" id="{5431FBD3-1D6A-EFBA-DA51-E699060EFAFA}"/>
              </a:ext>
            </a:extLst>
          </p:cNvPr>
          <p:cNvGrpSpPr/>
          <p:nvPr userDrawn="1"/>
        </p:nvGrpSpPr>
        <p:grpSpPr>
          <a:xfrm>
            <a:off x="4752000" y="1908000"/>
            <a:ext cx="3643966" cy="2237064"/>
            <a:chOff x="5075753" y="2089062"/>
            <a:chExt cx="3643966" cy="2237064"/>
          </a:xfrm>
        </p:grpSpPr>
        <p:pic>
          <p:nvPicPr>
            <p:cNvPr id="14" name="Picture 13" descr="A black letter f in a white circle&#10;&#10;Description automatically generated">
              <a:extLst>
                <a:ext uri="{FF2B5EF4-FFF2-40B4-BE49-F238E27FC236}">
                  <a16:creationId xmlns:a16="http://schemas.microsoft.com/office/drawing/2014/main" id="{B5CD7E0D-FDEC-D472-D7E1-CEC9B3F892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15" name="Graphic 14">
              <a:extLst>
                <a:ext uri="{FF2B5EF4-FFF2-40B4-BE49-F238E27FC236}">
                  <a16:creationId xmlns:a16="http://schemas.microsoft.com/office/drawing/2014/main" id="{EC5B0970-5E1E-D8CD-3F88-FECFEA6EAA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16" name="Graphic 15">
              <a:extLst>
                <a:ext uri="{FF2B5EF4-FFF2-40B4-BE49-F238E27FC236}">
                  <a16:creationId xmlns:a16="http://schemas.microsoft.com/office/drawing/2014/main" id="{BF553D8E-1923-FB91-5FD6-6A721FDDD3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17" name="TextBox 16">
              <a:extLst>
                <a:ext uri="{FF2B5EF4-FFF2-40B4-BE49-F238E27FC236}">
                  <a16:creationId xmlns:a16="http://schemas.microsoft.com/office/drawing/2014/main" id="{E188DBB7-14C0-CC23-3A6C-02FF6259623D}"/>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18" name="TextBox 17">
              <a:extLst>
                <a:ext uri="{FF2B5EF4-FFF2-40B4-BE49-F238E27FC236}">
                  <a16:creationId xmlns:a16="http://schemas.microsoft.com/office/drawing/2014/main" id="{C08AA402-CDB3-1DF4-1CEE-A6B1A774ED68}"/>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a:solidFill>
                    <a:schemeClr val="bg1"/>
                  </a:solidFill>
                  <a:effectLst/>
                  <a:latin typeface="+mn-lt"/>
                </a:rPr>
                <a:t>@vcaa_vic</a:t>
              </a:r>
            </a:p>
          </p:txBody>
        </p:sp>
        <p:sp>
          <p:nvSpPr>
            <p:cNvPr id="19" name="TextBox 18">
              <a:extLst>
                <a:ext uri="{FF2B5EF4-FFF2-40B4-BE49-F238E27FC236}">
                  <a16:creationId xmlns:a16="http://schemas.microsoft.com/office/drawing/2014/main" id="{D7F4DF25-F006-A1FD-A1BB-53126BDAD2DD}"/>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20" name="Rectangle 19">
              <a:hlinkClick r:id="rId11"/>
              <a:extLst>
                <a:ext uri="{FF2B5EF4-FFF2-40B4-BE49-F238E27FC236}">
                  <a16:creationId xmlns:a16="http://schemas.microsoft.com/office/drawing/2014/main" id="{18273B2A-22C6-9871-300B-42D958341331}"/>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1" name="Rectangle 20">
              <a:hlinkClick r:id="rId12"/>
              <a:extLst>
                <a:ext uri="{FF2B5EF4-FFF2-40B4-BE49-F238E27FC236}">
                  <a16:creationId xmlns:a16="http://schemas.microsoft.com/office/drawing/2014/main" id="{02DBED7C-EAF3-6F36-751F-CB5415B79031}"/>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2" name="Rectangle 21">
              <a:hlinkClick r:id="rId13"/>
              <a:extLst>
                <a:ext uri="{FF2B5EF4-FFF2-40B4-BE49-F238E27FC236}">
                  <a16:creationId xmlns:a16="http://schemas.microsoft.com/office/drawing/2014/main" id="{F49F997E-3F00-6697-83EC-A0F6A2EE462D}"/>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cxnSp>
        <p:nvCxnSpPr>
          <p:cNvPr id="23" name="Straight Connector 22">
            <a:extLst>
              <a:ext uri="{FF2B5EF4-FFF2-40B4-BE49-F238E27FC236}">
                <a16:creationId xmlns:a16="http://schemas.microsoft.com/office/drawing/2014/main" id="{6E849776-02CA-0C61-1D56-EB61A1810F39}"/>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ADBC29B5-D460-E307-1E76-E791B486BE50}"/>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7AB233A0-E293-4BDF-A3B6-8DA8B21C9968}"/>
              </a:ext>
            </a:extLst>
          </p:cNvPr>
          <p:cNvSpPr txBox="1"/>
          <p:nvPr userDrawn="1"/>
        </p:nvSpPr>
        <p:spPr>
          <a:xfrm>
            <a:off x="288075" y="37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Season Update</a:t>
            </a:r>
          </a:p>
        </p:txBody>
      </p:sp>
      <p:sp>
        <p:nvSpPr>
          <p:cNvPr id="26" name="Rectangle 25">
            <a:hlinkClick r:id="rId14"/>
            <a:extLst>
              <a:ext uri="{FF2B5EF4-FFF2-40B4-BE49-F238E27FC236}">
                <a16:creationId xmlns:a16="http://schemas.microsoft.com/office/drawing/2014/main" id="{E2F6D1DA-CED5-F0DE-EF03-DE7E8A2DE9DD}"/>
              </a:ext>
            </a:extLst>
          </p:cNvPr>
          <p:cNvSpPr/>
          <p:nvPr userDrawn="1"/>
        </p:nvSpPr>
        <p:spPr bwMode="auto">
          <a:xfrm>
            <a:off x="144000" y="3723878"/>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23548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a:t>Thank you…</a:t>
            </a:r>
            <a:endParaRPr lang="en-US"/>
          </a:p>
        </p:txBody>
      </p:sp>
    </p:spTree>
    <p:extLst>
      <p:ext uri="{BB962C8B-B14F-4D97-AF65-F5344CB8AC3E}">
        <p14:creationId xmlns:p14="http://schemas.microsoft.com/office/powerpoint/2010/main" val="208420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4228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05083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GB"/>
              <a:t>Click to edit Master title style</a:t>
            </a:r>
            <a:endParaRPr lang="en-AU"/>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105841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GB"/>
              <a:t>Click to edit Master title style</a:t>
            </a:r>
            <a:endParaRPr lang="en-AU"/>
          </a:p>
        </p:txBody>
      </p:sp>
    </p:spTree>
    <p:extLst>
      <p:ext uri="{BB962C8B-B14F-4D97-AF65-F5344CB8AC3E}">
        <p14:creationId xmlns:p14="http://schemas.microsoft.com/office/powerpoint/2010/main" val="313294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GB"/>
              <a:t>Click to edit Master title style</a:t>
            </a:r>
            <a:endParaRPr lang="en-AU"/>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5616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76868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55480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GB"/>
              <a:t>Click to edit Master title style</a:t>
            </a:r>
            <a:endParaRPr lang="en-AU"/>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6198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AU"/>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 Click to edit Master text styles</a:t>
            </a:r>
          </a:p>
          <a:p>
            <a:pPr lvl="1"/>
            <a:r>
              <a:rPr lang="en-AU"/>
              <a:t>Second level</a:t>
            </a:r>
          </a:p>
          <a:p>
            <a:pPr lvl="2"/>
            <a:r>
              <a:rPr lang="en-AU"/>
              <a:t>Third level</a:t>
            </a:r>
          </a:p>
          <a:p>
            <a:pPr lvl="3"/>
            <a:r>
              <a:rPr lang="en-AU"/>
              <a:t>Fourth level</a:t>
            </a:r>
          </a:p>
          <a:p>
            <a:pPr lvl="4"/>
            <a:r>
              <a:rPr lang="en-A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87"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VCE Media</a:t>
            </a:r>
          </a:p>
        </p:txBody>
      </p:sp>
      <p:sp>
        <p:nvSpPr>
          <p:cNvPr id="5" name="Subtitle 4"/>
          <p:cNvSpPr>
            <a:spLocks noGrp="1"/>
          </p:cNvSpPr>
          <p:nvPr>
            <p:ph type="subTitle" idx="1"/>
          </p:nvPr>
        </p:nvSpPr>
        <p:spPr/>
        <p:txBody>
          <a:bodyPr/>
          <a:lstStyle/>
          <a:p>
            <a:r>
              <a:rPr lang="en-AU" dirty="0"/>
              <a:t>Professional learning</a:t>
            </a:r>
          </a:p>
          <a:p>
            <a:r>
              <a:rPr lang="en-AU" dirty="0"/>
              <a:t>On-Demand video</a:t>
            </a:r>
          </a:p>
          <a:p>
            <a:r>
              <a:rPr lang="en-AU" dirty="0"/>
              <a:t>Assessing the School-assessed Task</a:t>
            </a:r>
          </a:p>
        </p:txBody>
      </p:sp>
      <p:pic>
        <p:nvPicPr>
          <p:cNvPr id="8" name="Audio 7">
            <a:hlinkClick r:id="" action="ppaction://media"/>
            <a:extLst>
              <a:ext uri="{FF2B5EF4-FFF2-40B4-BE49-F238E27FC236}">
                <a16:creationId xmlns:a16="http://schemas.microsoft.com/office/drawing/2014/main" id="{A35147C9-CC7C-E6ED-BD88-57D4E763D7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13930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4012">
        <p159:morph option="byObject"/>
      </p:transition>
    </mc:Choice>
    <mc:Fallback xmlns="">
      <p:transition spd="slow" advTm="140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3019C-E162-BB76-835A-297E4A691BE5}"/>
              </a:ext>
            </a:extLst>
          </p:cNvPr>
          <p:cNvSpPr>
            <a:spLocks noGrp="1"/>
          </p:cNvSpPr>
          <p:nvPr>
            <p:ph type="title"/>
          </p:nvPr>
        </p:nvSpPr>
        <p:spPr/>
        <p:txBody>
          <a:bodyPr/>
          <a:lstStyle/>
          <a:p>
            <a:r>
              <a:rPr lang="en-AU" dirty="0"/>
              <a:t>Scope of task</a:t>
            </a:r>
          </a:p>
        </p:txBody>
      </p:sp>
      <p:sp>
        <p:nvSpPr>
          <p:cNvPr id="10" name="Title 1">
            <a:extLst>
              <a:ext uri="{FF2B5EF4-FFF2-40B4-BE49-F238E27FC236}">
                <a16:creationId xmlns:a16="http://schemas.microsoft.com/office/drawing/2014/main" id="{14F27CD8-0954-93FE-ACA9-D19FCA859E4F}"/>
              </a:ext>
            </a:extLst>
          </p:cNvPr>
          <p:cNvSpPr txBox="1">
            <a:spLocks/>
          </p:cNvSpPr>
          <p:nvPr/>
        </p:nvSpPr>
        <p:spPr bwMode="auto">
          <a:xfrm>
            <a:off x="246099" y="1268760"/>
            <a:ext cx="306187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a:lstStyle>
          <a:p>
            <a:pPr eaLnBrk="0" hangingPunct="0"/>
            <a:r>
              <a:rPr lang="en-AU" sz="1800" dirty="0">
                <a:solidFill>
                  <a:schemeClr val="tx1"/>
                </a:solidFill>
                <a:latin typeface="+mn-lt"/>
                <a:ea typeface="+mn-ea"/>
                <a:cs typeface="+mn-cs"/>
              </a:rPr>
              <a:t>Unit 3 Outcome 2</a:t>
            </a:r>
          </a:p>
        </p:txBody>
      </p:sp>
      <p:pic>
        <p:nvPicPr>
          <p:cNvPr id="5" name="Picture 4">
            <a:extLst>
              <a:ext uri="{FF2B5EF4-FFF2-40B4-BE49-F238E27FC236}">
                <a16:creationId xmlns:a16="http://schemas.microsoft.com/office/drawing/2014/main" id="{117FC791-3241-6219-F310-3086CA25848A}"/>
              </a:ext>
            </a:extLst>
          </p:cNvPr>
          <p:cNvPicPr>
            <a:picLocks noChangeAspect="1"/>
          </p:cNvPicPr>
          <p:nvPr/>
        </p:nvPicPr>
        <p:blipFill>
          <a:blip r:embed="rId5"/>
          <a:stretch>
            <a:fillRect/>
          </a:stretch>
        </p:blipFill>
        <p:spPr>
          <a:xfrm>
            <a:off x="329453" y="1954414"/>
            <a:ext cx="4100559" cy="140664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B81C6F5-CA7E-0390-07B8-8D067328A449}"/>
              </a:ext>
            </a:extLst>
          </p:cNvPr>
          <p:cNvPicPr>
            <a:picLocks noChangeAspect="1"/>
          </p:cNvPicPr>
          <p:nvPr/>
        </p:nvPicPr>
        <p:blipFill>
          <a:blip r:embed="rId6"/>
          <a:stretch>
            <a:fillRect/>
          </a:stretch>
        </p:blipFill>
        <p:spPr>
          <a:xfrm>
            <a:off x="4713988" y="1954414"/>
            <a:ext cx="4100559" cy="1665522"/>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BB18FF89-BC9B-8D51-4A23-7879B904485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92235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9700">
        <p159:morph option="byObject"/>
      </p:transition>
    </mc:Choice>
    <mc:Fallback xmlns="">
      <p:transition spd="slow" advTm="19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05856-F2C6-1CDB-38B8-B751A8EA4095}"/>
              </a:ext>
            </a:extLst>
          </p:cNvPr>
          <p:cNvSpPr>
            <a:spLocks noGrp="1"/>
          </p:cNvSpPr>
          <p:nvPr>
            <p:ph type="title"/>
          </p:nvPr>
        </p:nvSpPr>
        <p:spPr/>
        <p:txBody>
          <a:bodyPr/>
          <a:lstStyle/>
          <a:p>
            <a:r>
              <a:rPr lang="en-AU" dirty="0"/>
              <a:t>Scope of task</a:t>
            </a:r>
          </a:p>
        </p:txBody>
      </p:sp>
      <p:sp>
        <p:nvSpPr>
          <p:cNvPr id="12" name="Title 1">
            <a:extLst>
              <a:ext uri="{FF2B5EF4-FFF2-40B4-BE49-F238E27FC236}">
                <a16:creationId xmlns:a16="http://schemas.microsoft.com/office/drawing/2014/main" id="{C6D98527-6275-AF4E-7030-6F6D7B8F77DC}"/>
              </a:ext>
            </a:extLst>
          </p:cNvPr>
          <p:cNvSpPr txBox="1">
            <a:spLocks/>
          </p:cNvSpPr>
          <p:nvPr/>
        </p:nvSpPr>
        <p:spPr bwMode="auto">
          <a:xfrm>
            <a:off x="308041" y="1088516"/>
            <a:ext cx="2818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a:lstStyle>
          <a:p>
            <a:pPr eaLnBrk="0" hangingPunct="0"/>
            <a:r>
              <a:rPr lang="en-AU" sz="1800" dirty="0">
                <a:solidFill>
                  <a:schemeClr val="tx1"/>
                </a:solidFill>
                <a:latin typeface="+mn-lt"/>
                <a:ea typeface="+mn-ea"/>
                <a:cs typeface="+mn-cs"/>
              </a:rPr>
              <a:t>Unit 3 Outcome 3</a:t>
            </a:r>
          </a:p>
        </p:txBody>
      </p:sp>
      <p:sp>
        <p:nvSpPr>
          <p:cNvPr id="6" name="Title 1">
            <a:extLst>
              <a:ext uri="{FF2B5EF4-FFF2-40B4-BE49-F238E27FC236}">
                <a16:creationId xmlns:a16="http://schemas.microsoft.com/office/drawing/2014/main" id="{3C024C37-410E-8A99-59ED-AD63AC511E4B}"/>
              </a:ext>
            </a:extLst>
          </p:cNvPr>
          <p:cNvSpPr txBox="1">
            <a:spLocks/>
          </p:cNvSpPr>
          <p:nvPr/>
        </p:nvSpPr>
        <p:spPr bwMode="auto">
          <a:xfrm>
            <a:off x="4572000" y="1088516"/>
            <a:ext cx="2818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a:lstStyle>
          <a:p>
            <a:pPr eaLnBrk="0" hangingPunct="0"/>
            <a:r>
              <a:rPr lang="en-AU" sz="1800" dirty="0">
                <a:solidFill>
                  <a:schemeClr val="tx1"/>
                </a:solidFill>
                <a:latin typeface="+mn-lt"/>
                <a:ea typeface="+mn-ea"/>
                <a:cs typeface="+mn-cs"/>
              </a:rPr>
              <a:t>Unit 4 Outcome 1</a:t>
            </a:r>
          </a:p>
        </p:txBody>
      </p:sp>
      <p:pic>
        <p:nvPicPr>
          <p:cNvPr id="8" name="Picture 7">
            <a:extLst>
              <a:ext uri="{FF2B5EF4-FFF2-40B4-BE49-F238E27FC236}">
                <a16:creationId xmlns:a16="http://schemas.microsoft.com/office/drawing/2014/main" id="{4ED81B05-DF6F-A329-574C-67EEA1BC04D1}"/>
              </a:ext>
            </a:extLst>
          </p:cNvPr>
          <p:cNvPicPr>
            <a:picLocks noChangeAspect="1"/>
          </p:cNvPicPr>
          <p:nvPr/>
        </p:nvPicPr>
        <p:blipFill>
          <a:blip r:embed="rId5"/>
          <a:stretch>
            <a:fillRect/>
          </a:stretch>
        </p:blipFill>
        <p:spPr>
          <a:xfrm>
            <a:off x="431770" y="1846351"/>
            <a:ext cx="3470050" cy="204146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BE0AF79-4362-D333-C4D6-4A9A30024247}"/>
              </a:ext>
            </a:extLst>
          </p:cNvPr>
          <p:cNvPicPr>
            <a:picLocks noChangeAspect="1"/>
          </p:cNvPicPr>
          <p:nvPr/>
        </p:nvPicPr>
        <p:blipFill>
          <a:blip r:embed="rId6"/>
          <a:stretch>
            <a:fillRect/>
          </a:stretch>
        </p:blipFill>
        <p:spPr>
          <a:xfrm>
            <a:off x="4674823" y="1844892"/>
            <a:ext cx="3333561" cy="2652280"/>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116C777C-3D32-B5F3-27B4-1A2D081D129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6169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8601">
        <p159:morph option="byObject"/>
      </p:transition>
    </mc:Choice>
    <mc:Fallback xmlns="">
      <p:transition spd="slow" advTm="8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8B28AA-3BEF-78F2-3981-B2AC0FD3F153}"/>
              </a:ext>
            </a:extLst>
          </p:cNvPr>
          <p:cNvPicPr>
            <a:picLocks noChangeAspect="1"/>
          </p:cNvPicPr>
          <p:nvPr/>
        </p:nvPicPr>
        <p:blipFill>
          <a:blip r:embed="rId5"/>
          <a:stretch>
            <a:fillRect/>
          </a:stretch>
        </p:blipFill>
        <p:spPr>
          <a:xfrm>
            <a:off x="313249" y="1206283"/>
            <a:ext cx="5302523" cy="2940201"/>
          </a:xfrm>
          <a:prstGeom prst="rect">
            <a:avLst/>
          </a:prstGeom>
        </p:spPr>
      </p:pic>
      <p:sp>
        <p:nvSpPr>
          <p:cNvPr id="2" name="Title 1">
            <a:extLst>
              <a:ext uri="{FF2B5EF4-FFF2-40B4-BE49-F238E27FC236}">
                <a16:creationId xmlns:a16="http://schemas.microsoft.com/office/drawing/2014/main" id="{F83B3090-03E4-BB0F-0128-14D511A85FA8}"/>
              </a:ext>
            </a:extLst>
          </p:cNvPr>
          <p:cNvSpPr>
            <a:spLocks noGrp="1"/>
          </p:cNvSpPr>
          <p:nvPr>
            <p:ph type="title"/>
          </p:nvPr>
        </p:nvSpPr>
        <p:spPr/>
        <p:txBody>
          <a:bodyPr/>
          <a:lstStyle/>
          <a:p>
            <a:r>
              <a:rPr lang="en-AU" dirty="0"/>
              <a:t>Criterion 1</a:t>
            </a:r>
          </a:p>
        </p:txBody>
      </p:sp>
      <p:sp>
        <p:nvSpPr>
          <p:cNvPr id="6" name="Rectangle 5">
            <a:extLst>
              <a:ext uri="{FF2B5EF4-FFF2-40B4-BE49-F238E27FC236}">
                <a16:creationId xmlns:a16="http://schemas.microsoft.com/office/drawing/2014/main" id="{1D68B450-B7E2-DC6A-4555-FA3F9995CF3B}"/>
              </a:ext>
            </a:extLst>
          </p:cNvPr>
          <p:cNvSpPr/>
          <p:nvPr/>
        </p:nvSpPr>
        <p:spPr bwMode="auto">
          <a:xfrm>
            <a:off x="1145797" y="1606931"/>
            <a:ext cx="948510" cy="1602297"/>
          </a:xfrm>
          <a:prstGeom prst="rect">
            <a:avLst/>
          </a:prstGeom>
          <a:solidFill>
            <a:srgbClr val="0099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7" name="Rectangle 6">
            <a:extLst>
              <a:ext uri="{FF2B5EF4-FFF2-40B4-BE49-F238E27FC236}">
                <a16:creationId xmlns:a16="http://schemas.microsoft.com/office/drawing/2014/main" id="{BF91663C-B6FA-CBAA-8569-DD3461C14E76}"/>
              </a:ext>
            </a:extLst>
          </p:cNvPr>
          <p:cNvSpPr/>
          <p:nvPr/>
        </p:nvSpPr>
        <p:spPr bwMode="auto">
          <a:xfrm>
            <a:off x="2085918" y="1745123"/>
            <a:ext cx="3529854" cy="2207454"/>
          </a:xfrm>
          <a:prstGeom prst="rect">
            <a:avLst/>
          </a:prstGeom>
          <a:solidFill>
            <a:srgbClr val="0099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8" name="TextBox 7">
            <a:extLst>
              <a:ext uri="{FF2B5EF4-FFF2-40B4-BE49-F238E27FC236}">
                <a16:creationId xmlns:a16="http://schemas.microsoft.com/office/drawing/2014/main" id="{F66FF66F-807A-0ABB-C9CC-5A40692E2D84}"/>
              </a:ext>
            </a:extLst>
          </p:cNvPr>
          <p:cNvSpPr txBox="1"/>
          <p:nvPr/>
        </p:nvSpPr>
        <p:spPr>
          <a:xfrm>
            <a:off x="5950254" y="520618"/>
            <a:ext cx="3100772" cy="2585323"/>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Indicators include research to inform a media product, documentation of narrative, genre and style</a:t>
            </a:r>
          </a:p>
          <a:p>
            <a:pPr marL="285750" indent="-285750">
              <a:buFont typeface="Arial" panose="020B0604020202020204" pitchFamily="34" charset="0"/>
              <a:buChar char="•"/>
            </a:pPr>
            <a:r>
              <a:rPr lang="en-AU" sz="1600" dirty="0">
                <a:latin typeface="+mn-lt"/>
              </a:rPr>
              <a:t>Documentation of how audiences are engaged</a:t>
            </a:r>
          </a:p>
          <a:p>
            <a:pPr marL="285750" indent="-285750">
              <a:buFont typeface="Arial" panose="020B0604020202020204" pitchFamily="34" charset="0"/>
              <a:buChar char="•"/>
            </a:pPr>
            <a:r>
              <a:rPr lang="en-AU" sz="1600" dirty="0">
                <a:latin typeface="+mn-lt"/>
              </a:rPr>
              <a:t>Command terms and taxonomy across descriptors. </a:t>
            </a:r>
          </a:p>
        </p:txBody>
      </p:sp>
      <p:pic>
        <p:nvPicPr>
          <p:cNvPr id="9" name="Audio 8">
            <a:hlinkClick r:id="" action="ppaction://media"/>
            <a:extLst>
              <a:ext uri="{FF2B5EF4-FFF2-40B4-BE49-F238E27FC236}">
                <a16:creationId xmlns:a16="http://schemas.microsoft.com/office/drawing/2014/main" id="{F2C8401A-5A9B-EE61-E5DD-2A3C0C332BB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446213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2680">
        <p159:morph option="byObject"/>
      </p:transition>
    </mc:Choice>
    <mc:Fallback xmlns="">
      <p:transition spd="slow" advTm="32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ED85-8AD6-F0FE-A640-32265F930005}"/>
              </a:ext>
            </a:extLst>
          </p:cNvPr>
          <p:cNvSpPr>
            <a:spLocks noGrp="1"/>
          </p:cNvSpPr>
          <p:nvPr>
            <p:ph type="title"/>
          </p:nvPr>
        </p:nvSpPr>
        <p:spPr/>
        <p:txBody>
          <a:bodyPr/>
          <a:lstStyle/>
          <a:p>
            <a:r>
              <a:rPr lang="en-AU" dirty="0"/>
              <a:t>Criterion 2</a:t>
            </a:r>
          </a:p>
        </p:txBody>
      </p:sp>
      <p:sp>
        <p:nvSpPr>
          <p:cNvPr id="11" name="TextBox 10">
            <a:extLst>
              <a:ext uri="{FF2B5EF4-FFF2-40B4-BE49-F238E27FC236}">
                <a16:creationId xmlns:a16="http://schemas.microsoft.com/office/drawing/2014/main" id="{22234378-F281-8DF3-A9C8-8B84BA5FFCF4}"/>
              </a:ext>
            </a:extLst>
          </p:cNvPr>
          <p:cNvSpPr txBox="1"/>
          <p:nvPr/>
        </p:nvSpPr>
        <p:spPr>
          <a:xfrm>
            <a:off x="5950082" y="521111"/>
            <a:ext cx="2921260" cy="3077766"/>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Descriptors relate to the exploration of skills in the use of equipment, technologies and processes in two production experiments</a:t>
            </a:r>
          </a:p>
          <a:p>
            <a:pPr marL="285750" indent="-285750">
              <a:buFont typeface="Arial" panose="020B0604020202020204" pitchFamily="34" charset="0"/>
              <a:buChar char="•"/>
            </a:pPr>
            <a:r>
              <a:rPr lang="en-AU" sz="1600" dirty="0">
                <a:latin typeface="+mn-lt"/>
              </a:rPr>
              <a:t>Evaluation of the development of skills and the relationship to the audience of the planned production. </a:t>
            </a:r>
          </a:p>
        </p:txBody>
      </p:sp>
      <p:pic>
        <p:nvPicPr>
          <p:cNvPr id="4" name="Picture 3">
            <a:extLst>
              <a:ext uri="{FF2B5EF4-FFF2-40B4-BE49-F238E27FC236}">
                <a16:creationId xmlns:a16="http://schemas.microsoft.com/office/drawing/2014/main" id="{35AE6BE3-BB48-DBB9-1CFA-DB7469BA8D60}"/>
              </a:ext>
            </a:extLst>
          </p:cNvPr>
          <p:cNvPicPr>
            <a:picLocks noChangeAspect="1"/>
          </p:cNvPicPr>
          <p:nvPr/>
        </p:nvPicPr>
        <p:blipFill>
          <a:blip r:embed="rId5"/>
          <a:stretch>
            <a:fillRect/>
          </a:stretch>
        </p:blipFill>
        <p:spPr>
          <a:xfrm>
            <a:off x="338187" y="1180743"/>
            <a:ext cx="5302523" cy="2406774"/>
          </a:xfrm>
          <a:prstGeom prst="rect">
            <a:avLst/>
          </a:prstGeom>
        </p:spPr>
      </p:pic>
      <p:sp>
        <p:nvSpPr>
          <p:cNvPr id="12" name="Rectangle 11">
            <a:extLst>
              <a:ext uri="{FF2B5EF4-FFF2-40B4-BE49-F238E27FC236}">
                <a16:creationId xmlns:a16="http://schemas.microsoft.com/office/drawing/2014/main" id="{F1E5C6F9-B5EA-F121-7FB0-8665B45B1F0F}"/>
              </a:ext>
            </a:extLst>
          </p:cNvPr>
          <p:cNvSpPr/>
          <p:nvPr/>
        </p:nvSpPr>
        <p:spPr bwMode="auto">
          <a:xfrm>
            <a:off x="1773046" y="1755346"/>
            <a:ext cx="3867664" cy="621956"/>
          </a:xfrm>
          <a:prstGeom prst="rect">
            <a:avLst/>
          </a:prstGeom>
          <a:solidFill>
            <a:srgbClr val="0099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Verdana" pitchFamily="34" charset="0"/>
            </a:endParaRPr>
          </a:p>
        </p:txBody>
      </p:sp>
      <p:sp>
        <p:nvSpPr>
          <p:cNvPr id="13" name="Rectangle 12">
            <a:extLst>
              <a:ext uri="{FF2B5EF4-FFF2-40B4-BE49-F238E27FC236}">
                <a16:creationId xmlns:a16="http://schemas.microsoft.com/office/drawing/2014/main" id="{0B74AADE-B671-5BBC-C45D-965A9DB9A44B}"/>
              </a:ext>
            </a:extLst>
          </p:cNvPr>
          <p:cNvSpPr/>
          <p:nvPr/>
        </p:nvSpPr>
        <p:spPr bwMode="auto">
          <a:xfrm>
            <a:off x="4080019" y="2381455"/>
            <a:ext cx="1560691" cy="918635"/>
          </a:xfrm>
          <a:prstGeom prst="rect">
            <a:avLst/>
          </a:prstGeom>
          <a:solidFill>
            <a:srgbClr val="0099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hlinkClick r:id="" action="ppaction://media"/>
            <a:extLst>
              <a:ext uri="{FF2B5EF4-FFF2-40B4-BE49-F238E27FC236}">
                <a16:creationId xmlns:a16="http://schemas.microsoft.com/office/drawing/2014/main" id="{7FA209BB-D2AB-A9C6-895B-11C00E43386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0285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8694">
        <p159:morph option="byObject"/>
      </p:transition>
    </mc:Choice>
    <mc:Fallback xmlns="">
      <p:transition spd="slow" advTm="386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F83D46-B9D5-6E5C-1962-A5D06B7B4738}"/>
              </a:ext>
            </a:extLst>
          </p:cNvPr>
          <p:cNvPicPr>
            <a:picLocks noChangeAspect="1"/>
          </p:cNvPicPr>
          <p:nvPr/>
        </p:nvPicPr>
        <p:blipFill>
          <a:blip r:embed="rId5"/>
          <a:stretch>
            <a:fillRect/>
          </a:stretch>
        </p:blipFill>
        <p:spPr>
          <a:xfrm>
            <a:off x="272323" y="1198335"/>
            <a:ext cx="5449918" cy="1975354"/>
          </a:xfrm>
          <a:prstGeom prst="rect">
            <a:avLst/>
          </a:prstGeom>
        </p:spPr>
      </p:pic>
      <p:sp>
        <p:nvSpPr>
          <p:cNvPr id="10" name="TextBox 9">
            <a:extLst>
              <a:ext uri="{FF2B5EF4-FFF2-40B4-BE49-F238E27FC236}">
                <a16:creationId xmlns:a16="http://schemas.microsoft.com/office/drawing/2014/main" id="{4A29916E-2510-3587-A817-AEAF8C1351FC}"/>
              </a:ext>
            </a:extLst>
          </p:cNvPr>
          <p:cNvSpPr txBox="1"/>
          <p:nvPr/>
        </p:nvSpPr>
        <p:spPr>
          <a:xfrm>
            <a:off x="5950417" y="521062"/>
            <a:ext cx="2921260" cy="2092881"/>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Descriptors include references to media language in the documentation </a:t>
            </a:r>
          </a:p>
          <a:p>
            <a:pPr marL="285750" indent="-285750">
              <a:buFont typeface="Arial" panose="020B0604020202020204" pitchFamily="34" charset="0"/>
              <a:buChar char="•"/>
            </a:pPr>
            <a:r>
              <a:rPr lang="en-AU" sz="1600" dirty="0">
                <a:latin typeface="+mn-lt"/>
              </a:rPr>
              <a:t>Command terms at High and Very high have been updated. </a:t>
            </a:r>
          </a:p>
        </p:txBody>
      </p:sp>
      <p:sp>
        <p:nvSpPr>
          <p:cNvPr id="11" name="Rectangle 10">
            <a:extLst>
              <a:ext uri="{FF2B5EF4-FFF2-40B4-BE49-F238E27FC236}">
                <a16:creationId xmlns:a16="http://schemas.microsoft.com/office/drawing/2014/main" id="{AB2AD463-1A2A-E2C8-5190-54BDB460A3E9}"/>
              </a:ext>
            </a:extLst>
          </p:cNvPr>
          <p:cNvSpPr/>
          <p:nvPr/>
        </p:nvSpPr>
        <p:spPr bwMode="auto">
          <a:xfrm>
            <a:off x="3409047" y="2411610"/>
            <a:ext cx="2313194" cy="534216"/>
          </a:xfrm>
          <a:prstGeom prst="rect">
            <a:avLst/>
          </a:prstGeom>
          <a:solidFill>
            <a:srgbClr val="0099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5" name="Title 4">
            <a:extLst>
              <a:ext uri="{FF2B5EF4-FFF2-40B4-BE49-F238E27FC236}">
                <a16:creationId xmlns:a16="http://schemas.microsoft.com/office/drawing/2014/main" id="{8E41FCC4-296E-1E3C-93BA-CC01E8DF67D5}"/>
              </a:ext>
            </a:extLst>
          </p:cNvPr>
          <p:cNvSpPr>
            <a:spLocks noGrp="1"/>
          </p:cNvSpPr>
          <p:nvPr>
            <p:ph type="title"/>
          </p:nvPr>
        </p:nvSpPr>
        <p:spPr/>
        <p:txBody>
          <a:bodyPr/>
          <a:lstStyle/>
          <a:p>
            <a:r>
              <a:rPr lang="en-AU" dirty="0"/>
              <a:t>Criterion 3</a:t>
            </a:r>
          </a:p>
        </p:txBody>
      </p:sp>
      <p:pic>
        <p:nvPicPr>
          <p:cNvPr id="6" name="Audio 5">
            <a:hlinkClick r:id="" action="ppaction://media"/>
            <a:extLst>
              <a:ext uri="{FF2B5EF4-FFF2-40B4-BE49-F238E27FC236}">
                <a16:creationId xmlns:a16="http://schemas.microsoft.com/office/drawing/2014/main" id="{0A5512A4-E68A-CA01-2688-B33A595640A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147877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1380">
        <p159:morph option="byObject"/>
      </p:transition>
    </mc:Choice>
    <mc:Fallback xmlns="">
      <p:transition spd="slow" advTm="313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D99C0D-A635-111F-9AF6-45FABF3790A3}"/>
              </a:ext>
            </a:extLst>
          </p:cNvPr>
          <p:cNvPicPr>
            <a:picLocks noChangeAspect="1"/>
          </p:cNvPicPr>
          <p:nvPr/>
        </p:nvPicPr>
        <p:blipFill>
          <a:blip r:embed="rId5"/>
          <a:stretch>
            <a:fillRect/>
          </a:stretch>
        </p:blipFill>
        <p:spPr>
          <a:xfrm>
            <a:off x="251520" y="1194927"/>
            <a:ext cx="4957905" cy="3225835"/>
          </a:xfrm>
          <a:prstGeom prst="rect">
            <a:avLst/>
          </a:prstGeom>
        </p:spPr>
      </p:pic>
      <p:sp>
        <p:nvSpPr>
          <p:cNvPr id="9" name="TextBox 8">
            <a:extLst>
              <a:ext uri="{FF2B5EF4-FFF2-40B4-BE49-F238E27FC236}">
                <a16:creationId xmlns:a16="http://schemas.microsoft.com/office/drawing/2014/main" id="{56F1EFCB-287B-19A5-0983-C9121644FAF7}"/>
              </a:ext>
            </a:extLst>
          </p:cNvPr>
          <p:cNvSpPr txBox="1"/>
          <p:nvPr/>
        </p:nvSpPr>
        <p:spPr>
          <a:xfrm>
            <a:off x="5952046" y="521708"/>
            <a:ext cx="2921260" cy="3077766"/>
          </a:xfrm>
          <a:prstGeom prst="rect">
            <a:avLst/>
          </a:prstGeom>
          <a:noFill/>
        </p:spPr>
        <p:txBody>
          <a:bodyPr wrap="square" rtlCol="0">
            <a:spAutoFit/>
          </a:bodyPr>
          <a:lstStyle/>
          <a:p>
            <a:r>
              <a:rPr lang="en-AU" sz="1800" b="1" dirty="0">
                <a:latin typeface="+mn-lt"/>
              </a:rPr>
              <a:t>Updates</a:t>
            </a:r>
          </a:p>
          <a:p>
            <a:r>
              <a:rPr lang="en-AU" sz="1600" dirty="0">
                <a:latin typeface="+mn-lt"/>
              </a:rPr>
              <a:t>Descriptors refer to the following:</a:t>
            </a:r>
          </a:p>
          <a:p>
            <a:pPr marL="285750" indent="-285750">
              <a:buFont typeface="Arial" panose="020B0604020202020204" pitchFamily="34" charset="0"/>
              <a:buChar char="•"/>
            </a:pPr>
            <a:r>
              <a:rPr lang="en-AU" sz="1600" dirty="0">
                <a:latin typeface="+mn-lt"/>
              </a:rPr>
              <a:t>Visual and written material</a:t>
            </a:r>
          </a:p>
          <a:p>
            <a:pPr marL="285750" indent="-285750">
              <a:buFont typeface="Arial" panose="020B0604020202020204" pitchFamily="34" charset="0"/>
              <a:buChar char="•"/>
            </a:pPr>
            <a:r>
              <a:rPr lang="en-AU" sz="1600" dirty="0">
                <a:latin typeface="+mn-lt"/>
              </a:rPr>
              <a:t>Codes, conventions, technologies and processes</a:t>
            </a:r>
          </a:p>
          <a:p>
            <a:pPr marL="285750" indent="-285750">
              <a:buFont typeface="Arial" panose="020B0604020202020204" pitchFamily="34" charset="0"/>
              <a:buChar char="•"/>
            </a:pPr>
            <a:r>
              <a:rPr lang="en-AU" sz="1600" dirty="0">
                <a:latin typeface="+mn-lt"/>
              </a:rPr>
              <a:t>Media language in documentation</a:t>
            </a:r>
          </a:p>
          <a:p>
            <a:pPr marL="285750" indent="-285750">
              <a:buFont typeface="Arial" panose="020B0604020202020204" pitchFamily="34" charset="0"/>
              <a:buChar char="•"/>
            </a:pPr>
            <a:r>
              <a:rPr lang="en-AU" sz="1600" dirty="0">
                <a:latin typeface="+mn-lt"/>
              </a:rPr>
              <a:t>Reference specifically to the intention of the proposed production.  </a:t>
            </a:r>
          </a:p>
        </p:txBody>
      </p:sp>
      <p:sp>
        <p:nvSpPr>
          <p:cNvPr id="10" name="Rectangle 9">
            <a:extLst>
              <a:ext uri="{FF2B5EF4-FFF2-40B4-BE49-F238E27FC236}">
                <a16:creationId xmlns:a16="http://schemas.microsoft.com/office/drawing/2014/main" id="{41CC2DB9-2C00-86EB-F10F-7BC5544C60E5}"/>
              </a:ext>
            </a:extLst>
          </p:cNvPr>
          <p:cNvSpPr/>
          <p:nvPr/>
        </p:nvSpPr>
        <p:spPr bwMode="auto">
          <a:xfrm>
            <a:off x="1753149" y="1682067"/>
            <a:ext cx="3447887" cy="2541865"/>
          </a:xfrm>
          <a:prstGeom prst="rect">
            <a:avLst/>
          </a:prstGeom>
          <a:solidFill>
            <a:srgbClr val="0099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5" name="Title 4">
            <a:extLst>
              <a:ext uri="{FF2B5EF4-FFF2-40B4-BE49-F238E27FC236}">
                <a16:creationId xmlns:a16="http://schemas.microsoft.com/office/drawing/2014/main" id="{759C983E-4813-4841-3B74-C003CF740DF2}"/>
              </a:ext>
            </a:extLst>
          </p:cNvPr>
          <p:cNvSpPr>
            <a:spLocks noGrp="1"/>
          </p:cNvSpPr>
          <p:nvPr>
            <p:ph type="title"/>
          </p:nvPr>
        </p:nvSpPr>
        <p:spPr/>
        <p:txBody>
          <a:bodyPr/>
          <a:lstStyle/>
          <a:p>
            <a:r>
              <a:rPr lang="en-AU" dirty="0"/>
              <a:t>Criterion 4</a:t>
            </a:r>
          </a:p>
        </p:txBody>
      </p:sp>
      <p:pic>
        <p:nvPicPr>
          <p:cNvPr id="6" name="Audio 5">
            <a:hlinkClick r:id="" action="ppaction://media"/>
            <a:extLst>
              <a:ext uri="{FF2B5EF4-FFF2-40B4-BE49-F238E27FC236}">
                <a16:creationId xmlns:a16="http://schemas.microsoft.com/office/drawing/2014/main" id="{C7BEAE5E-E674-FD4E-702E-D552044CEB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57851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2680">
        <p159:morph option="byObject"/>
      </p:transition>
    </mc:Choice>
    <mc:Fallback xmlns="">
      <p:transition spd="slow" advTm="32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DE81-1244-FB77-D9F0-432D004F744A}"/>
              </a:ext>
            </a:extLst>
          </p:cNvPr>
          <p:cNvSpPr>
            <a:spLocks noGrp="1"/>
          </p:cNvSpPr>
          <p:nvPr>
            <p:ph type="title"/>
          </p:nvPr>
        </p:nvSpPr>
        <p:spPr/>
        <p:txBody>
          <a:bodyPr/>
          <a:lstStyle/>
          <a:p>
            <a:r>
              <a:rPr lang="en-AU" dirty="0"/>
              <a:t>Criterion 5</a:t>
            </a:r>
          </a:p>
        </p:txBody>
      </p:sp>
      <p:sp>
        <p:nvSpPr>
          <p:cNvPr id="10" name="TextBox 9">
            <a:extLst>
              <a:ext uri="{FF2B5EF4-FFF2-40B4-BE49-F238E27FC236}">
                <a16:creationId xmlns:a16="http://schemas.microsoft.com/office/drawing/2014/main" id="{6CDFE57B-44A7-61EC-E1DC-547B197A95EA}"/>
              </a:ext>
            </a:extLst>
          </p:cNvPr>
          <p:cNvSpPr txBox="1"/>
          <p:nvPr/>
        </p:nvSpPr>
        <p:spPr>
          <a:xfrm>
            <a:off x="5951551" y="525341"/>
            <a:ext cx="3075417" cy="1600438"/>
          </a:xfrm>
          <a:prstGeom prst="rect">
            <a:avLst/>
          </a:prstGeom>
          <a:noFill/>
        </p:spPr>
        <p:txBody>
          <a:bodyPr wrap="square" rtlCol="0">
            <a:spAutoFit/>
          </a:bodyPr>
          <a:lstStyle/>
          <a:p>
            <a:r>
              <a:rPr lang="en-AU" sz="1800" b="1" dirty="0">
                <a:latin typeface="+mn-lt"/>
              </a:rPr>
              <a:t>Updates</a:t>
            </a:r>
          </a:p>
          <a:p>
            <a:pPr marL="342900" indent="-342900">
              <a:buFont typeface="Arial" panose="020B0604020202020204" pitchFamily="34" charset="0"/>
              <a:buChar char="•"/>
            </a:pPr>
            <a:r>
              <a:rPr lang="en-AU" sz="1600" dirty="0">
                <a:latin typeface="+mn-lt"/>
              </a:rPr>
              <a:t>Descriptors link to the equipment, materials, technologies and processes described in the production plan. </a:t>
            </a:r>
          </a:p>
        </p:txBody>
      </p:sp>
      <p:pic>
        <p:nvPicPr>
          <p:cNvPr id="4" name="Picture 3">
            <a:extLst>
              <a:ext uri="{FF2B5EF4-FFF2-40B4-BE49-F238E27FC236}">
                <a16:creationId xmlns:a16="http://schemas.microsoft.com/office/drawing/2014/main" id="{34EB70B3-8F6B-0D88-F97A-A36F439C6FBB}"/>
              </a:ext>
            </a:extLst>
          </p:cNvPr>
          <p:cNvPicPr>
            <a:picLocks noChangeAspect="1"/>
          </p:cNvPicPr>
          <p:nvPr/>
        </p:nvPicPr>
        <p:blipFill>
          <a:blip r:embed="rId5"/>
          <a:stretch>
            <a:fillRect/>
          </a:stretch>
        </p:blipFill>
        <p:spPr>
          <a:xfrm>
            <a:off x="302634" y="1197621"/>
            <a:ext cx="5245370" cy="1714588"/>
          </a:xfrm>
          <a:prstGeom prst="rect">
            <a:avLst/>
          </a:prstGeom>
        </p:spPr>
      </p:pic>
      <p:sp>
        <p:nvSpPr>
          <p:cNvPr id="9" name="Rectangle 8">
            <a:extLst>
              <a:ext uri="{FF2B5EF4-FFF2-40B4-BE49-F238E27FC236}">
                <a16:creationId xmlns:a16="http://schemas.microsoft.com/office/drawing/2014/main" id="{4F78755D-FD25-1B22-C53F-080500953070}"/>
              </a:ext>
            </a:extLst>
          </p:cNvPr>
          <p:cNvSpPr/>
          <p:nvPr/>
        </p:nvSpPr>
        <p:spPr bwMode="auto">
          <a:xfrm>
            <a:off x="2669888" y="1771019"/>
            <a:ext cx="2878116" cy="933517"/>
          </a:xfrm>
          <a:prstGeom prst="rect">
            <a:avLst/>
          </a:prstGeom>
          <a:solidFill>
            <a:srgbClr val="0099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hlinkClick r:id="" action="ppaction://media"/>
            <a:extLst>
              <a:ext uri="{FF2B5EF4-FFF2-40B4-BE49-F238E27FC236}">
                <a16:creationId xmlns:a16="http://schemas.microsoft.com/office/drawing/2014/main" id="{7D372C46-2A73-CC51-63D2-591F08384F2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61187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6914">
        <p159:morph option="byObject"/>
      </p:transition>
    </mc:Choice>
    <mc:Fallback xmlns="">
      <p:transition spd="slow" advTm="169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98ACCC-6020-D5AB-FA46-EDF1DC10D431}"/>
              </a:ext>
            </a:extLst>
          </p:cNvPr>
          <p:cNvPicPr>
            <a:picLocks noChangeAspect="1"/>
          </p:cNvPicPr>
          <p:nvPr/>
        </p:nvPicPr>
        <p:blipFill>
          <a:blip r:embed="rId5"/>
          <a:stretch>
            <a:fillRect/>
          </a:stretch>
        </p:blipFill>
        <p:spPr>
          <a:xfrm>
            <a:off x="285600" y="1204841"/>
            <a:ext cx="5435879" cy="2806844"/>
          </a:xfrm>
          <a:prstGeom prst="rect">
            <a:avLst/>
          </a:prstGeom>
        </p:spPr>
      </p:pic>
      <p:sp>
        <p:nvSpPr>
          <p:cNvPr id="2" name="Title 1">
            <a:extLst>
              <a:ext uri="{FF2B5EF4-FFF2-40B4-BE49-F238E27FC236}">
                <a16:creationId xmlns:a16="http://schemas.microsoft.com/office/drawing/2014/main" id="{93665F41-EF68-C1C6-2B43-5971A35660DB}"/>
              </a:ext>
            </a:extLst>
          </p:cNvPr>
          <p:cNvSpPr>
            <a:spLocks noGrp="1"/>
          </p:cNvSpPr>
          <p:nvPr>
            <p:ph type="title"/>
          </p:nvPr>
        </p:nvSpPr>
        <p:spPr/>
        <p:txBody>
          <a:bodyPr/>
          <a:lstStyle/>
          <a:p>
            <a:r>
              <a:rPr lang="en-AU" dirty="0"/>
              <a:t>Criterion 6</a:t>
            </a:r>
          </a:p>
        </p:txBody>
      </p:sp>
      <p:sp>
        <p:nvSpPr>
          <p:cNvPr id="13" name="Rectangle 12">
            <a:extLst>
              <a:ext uri="{FF2B5EF4-FFF2-40B4-BE49-F238E27FC236}">
                <a16:creationId xmlns:a16="http://schemas.microsoft.com/office/drawing/2014/main" id="{C326356F-F32C-1FD1-76D8-DA4871314561}"/>
              </a:ext>
            </a:extLst>
          </p:cNvPr>
          <p:cNvSpPr/>
          <p:nvPr/>
        </p:nvSpPr>
        <p:spPr bwMode="auto">
          <a:xfrm>
            <a:off x="1910596" y="1761427"/>
            <a:ext cx="3810883" cy="2026802"/>
          </a:xfrm>
          <a:prstGeom prst="rect">
            <a:avLst/>
          </a:prstGeom>
          <a:solidFill>
            <a:srgbClr val="0099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14" name="TextBox 13">
            <a:extLst>
              <a:ext uri="{FF2B5EF4-FFF2-40B4-BE49-F238E27FC236}">
                <a16:creationId xmlns:a16="http://schemas.microsoft.com/office/drawing/2014/main" id="{A78E80F0-B27D-6562-6183-69F07373CD18}"/>
              </a:ext>
            </a:extLst>
          </p:cNvPr>
          <p:cNvSpPr txBox="1"/>
          <p:nvPr/>
        </p:nvSpPr>
        <p:spPr>
          <a:xfrm>
            <a:off x="5954349" y="522658"/>
            <a:ext cx="2961637" cy="4154984"/>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Descriptors refer specifically to achievement of the indicators in the documentation of the media product </a:t>
            </a:r>
          </a:p>
          <a:p>
            <a:pPr marL="285750" indent="-285750">
              <a:buFont typeface="Arial" panose="020B0604020202020204" pitchFamily="34" charset="0"/>
              <a:buChar char="•"/>
            </a:pPr>
            <a:r>
              <a:rPr lang="en-AU" sz="1600" dirty="0">
                <a:latin typeface="+mn-lt"/>
              </a:rPr>
              <a:t>References to technologies and processes in media production and post-production</a:t>
            </a:r>
          </a:p>
          <a:p>
            <a:pPr marL="285750" indent="-285750">
              <a:buFont typeface="Arial" panose="020B0604020202020204" pitchFamily="34" charset="0"/>
              <a:buChar char="•"/>
            </a:pPr>
            <a:r>
              <a:rPr lang="en-AU" sz="1600" dirty="0">
                <a:latin typeface="+mn-lt"/>
              </a:rPr>
              <a:t>Codes and conventions are aligned with audience engagement and the communication of meaning. </a:t>
            </a:r>
          </a:p>
          <a:p>
            <a:pPr marL="285750" indent="-285750">
              <a:buFont typeface="Arial" panose="020B0604020202020204" pitchFamily="34" charset="0"/>
              <a:buChar char="•"/>
            </a:pPr>
            <a:r>
              <a:rPr lang="en-AU" sz="1600" dirty="0">
                <a:latin typeface="+mn-lt"/>
              </a:rPr>
              <a:t>Specific references to media languages. </a:t>
            </a:r>
          </a:p>
        </p:txBody>
      </p:sp>
      <p:pic>
        <p:nvPicPr>
          <p:cNvPr id="6" name="Audio 5">
            <a:hlinkClick r:id="" action="ppaction://media"/>
            <a:extLst>
              <a:ext uri="{FF2B5EF4-FFF2-40B4-BE49-F238E27FC236}">
                <a16:creationId xmlns:a16="http://schemas.microsoft.com/office/drawing/2014/main" id="{2D754187-F204-B355-5925-EEF83DE3442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51857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5110">
        <p159:morph option="byObject"/>
      </p:transition>
    </mc:Choice>
    <mc:Fallback xmlns="">
      <p:transition spd="slow" advTm="25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0934842-B703-7E89-4579-9212BB2EA0F4}"/>
              </a:ext>
            </a:extLst>
          </p:cNvPr>
          <p:cNvSpPr txBox="1"/>
          <p:nvPr/>
        </p:nvSpPr>
        <p:spPr>
          <a:xfrm>
            <a:off x="5954741" y="520364"/>
            <a:ext cx="3160859" cy="2831544"/>
          </a:xfrm>
          <a:prstGeom prst="rect">
            <a:avLst/>
          </a:prstGeom>
          <a:noFill/>
        </p:spPr>
        <p:txBody>
          <a:bodyPr wrap="square" rtlCol="0">
            <a:spAutoFit/>
          </a:bodyPr>
          <a:lstStyle/>
          <a:p>
            <a:r>
              <a:rPr lang="en-AU" sz="1800" b="1" dirty="0">
                <a:latin typeface="+mn-lt"/>
              </a:rPr>
              <a:t>Updates </a:t>
            </a:r>
          </a:p>
          <a:p>
            <a:pPr marL="285750" indent="-285750">
              <a:buFont typeface="Arial" panose="020B0604020202020204" pitchFamily="34" charset="0"/>
              <a:buChar char="•"/>
            </a:pPr>
            <a:r>
              <a:rPr lang="en-AU" sz="1600" dirty="0">
                <a:latin typeface="+mn-lt"/>
              </a:rPr>
              <a:t>Feedback from different audiences is reflected upon and to refine and resolve the media product</a:t>
            </a:r>
          </a:p>
          <a:p>
            <a:pPr marL="285750" indent="-285750">
              <a:buFont typeface="Arial" panose="020B0604020202020204" pitchFamily="34" charset="0"/>
              <a:buChar char="•"/>
            </a:pPr>
            <a:r>
              <a:rPr lang="en-AU" sz="1600" dirty="0">
                <a:latin typeface="+mn-lt"/>
              </a:rPr>
              <a:t>The reflection must be documented</a:t>
            </a:r>
          </a:p>
          <a:p>
            <a:pPr marL="285750" indent="-285750">
              <a:buFont typeface="Arial" panose="020B0604020202020204" pitchFamily="34" charset="0"/>
              <a:buChar char="•"/>
            </a:pPr>
            <a:r>
              <a:rPr lang="en-AU" sz="1600" dirty="0">
                <a:latin typeface="+mn-lt"/>
              </a:rPr>
              <a:t>Media language is used to reflect upon the resolution and refinement of the media product. </a:t>
            </a:r>
          </a:p>
        </p:txBody>
      </p:sp>
      <p:pic>
        <p:nvPicPr>
          <p:cNvPr id="4" name="Picture 3">
            <a:extLst>
              <a:ext uri="{FF2B5EF4-FFF2-40B4-BE49-F238E27FC236}">
                <a16:creationId xmlns:a16="http://schemas.microsoft.com/office/drawing/2014/main" id="{BB28ED66-FB21-47CF-1BB4-8971C5C08850}"/>
              </a:ext>
            </a:extLst>
          </p:cNvPr>
          <p:cNvPicPr>
            <a:picLocks noChangeAspect="1"/>
          </p:cNvPicPr>
          <p:nvPr/>
        </p:nvPicPr>
        <p:blipFill>
          <a:blip r:embed="rId5"/>
          <a:stretch>
            <a:fillRect/>
          </a:stretch>
        </p:blipFill>
        <p:spPr>
          <a:xfrm>
            <a:off x="319164" y="1203359"/>
            <a:ext cx="5204543" cy="2234085"/>
          </a:xfrm>
          <a:prstGeom prst="rect">
            <a:avLst/>
          </a:prstGeom>
        </p:spPr>
      </p:pic>
      <p:sp>
        <p:nvSpPr>
          <p:cNvPr id="9" name="Rectangle 8">
            <a:extLst>
              <a:ext uri="{FF2B5EF4-FFF2-40B4-BE49-F238E27FC236}">
                <a16:creationId xmlns:a16="http://schemas.microsoft.com/office/drawing/2014/main" id="{3B52AE4B-86C6-FBA3-A65D-55CB4E444AD0}"/>
              </a:ext>
            </a:extLst>
          </p:cNvPr>
          <p:cNvSpPr/>
          <p:nvPr/>
        </p:nvSpPr>
        <p:spPr bwMode="auto">
          <a:xfrm>
            <a:off x="1936355" y="1753476"/>
            <a:ext cx="3570574" cy="1439722"/>
          </a:xfrm>
          <a:prstGeom prst="rect">
            <a:avLst/>
          </a:prstGeom>
          <a:solidFill>
            <a:srgbClr val="0099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5" name="Title 4">
            <a:extLst>
              <a:ext uri="{FF2B5EF4-FFF2-40B4-BE49-F238E27FC236}">
                <a16:creationId xmlns:a16="http://schemas.microsoft.com/office/drawing/2014/main" id="{2A95F074-4BC4-663E-BD40-0077EE8D21A1}"/>
              </a:ext>
            </a:extLst>
          </p:cNvPr>
          <p:cNvSpPr>
            <a:spLocks noGrp="1"/>
          </p:cNvSpPr>
          <p:nvPr>
            <p:ph type="title"/>
          </p:nvPr>
        </p:nvSpPr>
        <p:spPr/>
        <p:txBody>
          <a:bodyPr/>
          <a:lstStyle/>
          <a:p>
            <a:r>
              <a:rPr lang="en-AU" dirty="0"/>
              <a:t>Criterion 7</a:t>
            </a:r>
          </a:p>
        </p:txBody>
      </p:sp>
      <p:pic>
        <p:nvPicPr>
          <p:cNvPr id="6" name="Audio 5">
            <a:hlinkClick r:id="" action="ppaction://media"/>
            <a:extLst>
              <a:ext uri="{FF2B5EF4-FFF2-40B4-BE49-F238E27FC236}">
                <a16:creationId xmlns:a16="http://schemas.microsoft.com/office/drawing/2014/main" id="{25DAF8E0-E17D-3A94-3A0F-A4CFA5EB5B5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16111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1079">
        <p159:morph option="byObject"/>
      </p:transition>
    </mc:Choice>
    <mc:Fallback xmlns="">
      <p:transition spd="slow" advTm="31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D96E-FFBB-A34F-FBE2-DE63E706A7CE}"/>
              </a:ext>
            </a:extLst>
          </p:cNvPr>
          <p:cNvSpPr>
            <a:spLocks noGrp="1"/>
          </p:cNvSpPr>
          <p:nvPr>
            <p:ph type="title"/>
          </p:nvPr>
        </p:nvSpPr>
        <p:spPr/>
        <p:txBody>
          <a:bodyPr/>
          <a:lstStyle/>
          <a:p>
            <a:r>
              <a:rPr lang="en-AU" dirty="0"/>
              <a:t>Criterion 8</a:t>
            </a:r>
          </a:p>
        </p:txBody>
      </p:sp>
      <p:sp>
        <p:nvSpPr>
          <p:cNvPr id="9" name="TextBox 8">
            <a:extLst>
              <a:ext uri="{FF2B5EF4-FFF2-40B4-BE49-F238E27FC236}">
                <a16:creationId xmlns:a16="http://schemas.microsoft.com/office/drawing/2014/main" id="{AFCFA60F-3E46-DFAD-B501-11F77098DD45}"/>
              </a:ext>
            </a:extLst>
          </p:cNvPr>
          <p:cNvSpPr txBox="1"/>
          <p:nvPr/>
        </p:nvSpPr>
        <p:spPr>
          <a:xfrm>
            <a:off x="5953325" y="521062"/>
            <a:ext cx="2791716" cy="2092881"/>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The final product is specifically linked to the production plan</a:t>
            </a:r>
          </a:p>
          <a:p>
            <a:pPr marL="285750" indent="-285750">
              <a:buFont typeface="Arial" panose="020B0604020202020204" pitchFamily="34" charset="0"/>
              <a:buChar char="•"/>
            </a:pPr>
            <a:r>
              <a:rPr lang="en-AU" sz="1600" dirty="0">
                <a:latin typeface="+mn-lt"/>
              </a:rPr>
              <a:t>The use of media codes and conventions to engage audiences and convey meaning. </a:t>
            </a:r>
          </a:p>
        </p:txBody>
      </p:sp>
      <p:pic>
        <p:nvPicPr>
          <p:cNvPr id="4" name="Picture 3">
            <a:extLst>
              <a:ext uri="{FF2B5EF4-FFF2-40B4-BE49-F238E27FC236}">
                <a16:creationId xmlns:a16="http://schemas.microsoft.com/office/drawing/2014/main" id="{5D064B3F-953D-9B4E-BF59-2A259AD7E41E}"/>
              </a:ext>
            </a:extLst>
          </p:cNvPr>
          <p:cNvPicPr>
            <a:picLocks noChangeAspect="1"/>
          </p:cNvPicPr>
          <p:nvPr/>
        </p:nvPicPr>
        <p:blipFill>
          <a:blip r:embed="rId5"/>
          <a:stretch>
            <a:fillRect/>
          </a:stretch>
        </p:blipFill>
        <p:spPr>
          <a:xfrm>
            <a:off x="330802" y="1204841"/>
            <a:ext cx="5296172" cy="2806844"/>
          </a:xfrm>
          <a:prstGeom prst="rect">
            <a:avLst/>
          </a:prstGeom>
        </p:spPr>
      </p:pic>
      <p:sp>
        <p:nvSpPr>
          <p:cNvPr id="10" name="Rectangle 9">
            <a:extLst>
              <a:ext uri="{FF2B5EF4-FFF2-40B4-BE49-F238E27FC236}">
                <a16:creationId xmlns:a16="http://schemas.microsoft.com/office/drawing/2014/main" id="{C0371D01-460D-A369-BA5D-0BE310E72DB4}"/>
              </a:ext>
            </a:extLst>
          </p:cNvPr>
          <p:cNvSpPr/>
          <p:nvPr/>
        </p:nvSpPr>
        <p:spPr bwMode="auto">
          <a:xfrm>
            <a:off x="1978991" y="1757786"/>
            <a:ext cx="3622815" cy="2035746"/>
          </a:xfrm>
          <a:prstGeom prst="rect">
            <a:avLst/>
          </a:prstGeom>
          <a:solidFill>
            <a:srgbClr val="0099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hlinkClick r:id="" action="ppaction://media"/>
            <a:extLst>
              <a:ext uri="{FF2B5EF4-FFF2-40B4-BE49-F238E27FC236}">
                <a16:creationId xmlns:a16="http://schemas.microsoft.com/office/drawing/2014/main" id="{9359D8C1-310C-DB80-B889-B40BABA6ABB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99141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7193">
        <p159:morph option="byObject"/>
      </p:transition>
    </mc:Choice>
    <mc:Fallback xmlns="">
      <p:transition spd="slow" advTm="171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dirty="0"/>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a:solidFill>
                  <a:srgbClr val="000000"/>
                </a:solidFill>
                <a:effectLst/>
                <a:latin typeface="Arial"/>
                <a:ea typeface="Arial" panose="020B0604020202020204" pitchFamily="34" charset="0"/>
                <a:cs typeface="Arial"/>
              </a:rPr>
              <a:t>The </a:t>
            </a:r>
            <a:r>
              <a:rPr lang="en-AU" sz="2000">
                <a:solidFill>
                  <a:srgbClr val="000000"/>
                </a:solidFill>
                <a:latin typeface="Arial"/>
                <a:ea typeface="Arial" panose="020B0604020202020204" pitchFamily="34" charset="0"/>
                <a:cs typeface="Arial"/>
              </a:rPr>
              <a:t>Victorian </a:t>
            </a:r>
            <a:r>
              <a:rPr lang="en-AU" sz="2000">
                <a:solidFill>
                  <a:srgbClr val="000000"/>
                </a:solidFill>
                <a:effectLst/>
                <a:latin typeface="Arial"/>
                <a:ea typeface="Arial" panose="020B0604020202020204" pitchFamily="34" charset="0"/>
                <a:cs typeface="Arial"/>
              </a:rPr>
              <a:t>Curriculum and Assessment Authority </a:t>
            </a:r>
            <a:r>
              <a:rPr lang="en-US" sz="2000">
                <a:solidFill>
                  <a:srgbClr val="000000"/>
                </a:solidFill>
                <a:effectLst/>
                <a:latin typeface="Arial"/>
                <a:ea typeface="Arial" panose="020B0604020202020204" pitchFamily="34" charset="0"/>
                <a:cs typeface="Arial"/>
              </a:rPr>
              <a:t>proudly acknowledges and pays respect to Victoria’s Aboriginal and Torres Strait Islander communities and their rich and enduring cultures.</a:t>
            </a:r>
            <a:endParaRPr lang="en-AU" sz="2000">
              <a:solidFill>
                <a:srgbClr val="000000"/>
              </a:solidFill>
              <a:effectLst/>
              <a:latin typeface="Arial"/>
              <a:ea typeface="Arial" panose="020B0604020202020204" pitchFamily="34" charset="0"/>
              <a:cs typeface="Arial"/>
            </a:endParaRPr>
          </a:p>
          <a:p>
            <a:pPr marL="0" indent="0">
              <a:lnSpc>
                <a:spcPct val="120000"/>
              </a:lnSpc>
              <a:spcBef>
                <a:spcPts val="600"/>
              </a:spcBef>
              <a:buNone/>
            </a:pPr>
            <a:r>
              <a:rPr lang="en-US" sz="200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err="1">
                <a:solidFill>
                  <a:srgbClr val="000000"/>
                </a:solidFill>
                <a:effectLst/>
                <a:latin typeface="Arial" panose="020B0604020202020204" pitchFamily="34" charset="0"/>
                <a:ea typeface="Arial" panose="020B0604020202020204" pitchFamily="34" charset="0"/>
              </a:rPr>
              <a:t>recognise</a:t>
            </a:r>
            <a:r>
              <a:rPr lang="en-US" sz="200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a:solidFill>
                <a:srgbClr val="000000"/>
              </a:solidFill>
              <a:effectLst/>
              <a:latin typeface="Arial" panose="020B0604020202020204" pitchFamily="34" charset="0"/>
              <a:ea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4DB36A19-D8EA-6CFE-5473-5C33BE4EC3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33948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143">
        <p159:morph option="byObject"/>
      </p:transition>
    </mc:Choice>
    <mc:Fallback xmlns="">
      <p:transition spd="slow" advTm="41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8FD4-72AA-EC6D-1356-F4EB31D835A3}"/>
              </a:ext>
            </a:extLst>
          </p:cNvPr>
          <p:cNvSpPr>
            <a:spLocks noGrp="1"/>
          </p:cNvSpPr>
          <p:nvPr>
            <p:ph type="title"/>
          </p:nvPr>
        </p:nvSpPr>
        <p:spPr>
          <a:xfrm>
            <a:off x="179513" y="276127"/>
            <a:ext cx="8784976" cy="432048"/>
          </a:xfrm>
        </p:spPr>
        <p:txBody>
          <a:bodyPr/>
          <a:lstStyle/>
          <a:p>
            <a:r>
              <a:rPr lang="en-US"/>
              <a:t>Contact us:</a:t>
            </a:r>
          </a:p>
        </p:txBody>
      </p:sp>
      <p:sp>
        <p:nvSpPr>
          <p:cNvPr id="3" name="Content Placeholder 2">
            <a:extLst>
              <a:ext uri="{FF2B5EF4-FFF2-40B4-BE49-F238E27FC236}">
                <a16:creationId xmlns:a16="http://schemas.microsoft.com/office/drawing/2014/main" id="{946E6A82-BFFE-46E3-A1B8-2593FE9EF1A3}"/>
              </a:ext>
            </a:extLst>
          </p:cNvPr>
          <p:cNvSpPr>
            <a:spLocks noGrp="1"/>
          </p:cNvSpPr>
          <p:nvPr>
            <p:ph sz="quarter" idx="10"/>
          </p:nvPr>
        </p:nvSpPr>
        <p:spPr>
          <a:xfrm>
            <a:off x="179388" y="851869"/>
            <a:ext cx="5688012" cy="360362"/>
          </a:xfrm>
        </p:spPr>
        <p:txBody>
          <a:bodyPr/>
          <a:lstStyle/>
          <a:p>
            <a:r>
              <a:rPr lang="en-US"/>
              <a:t>vcaa@education.vic.gov.au or +61 3 9032 1629</a:t>
            </a:r>
          </a:p>
        </p:txBody>
      </p:sp>
      <p:sp>
        <p:nvSpPr>
          <p:cNvPr id="4" name="Content Placeholder 2">
            <a:extLst>
              <a:ext uri="{FF2B5EF4-FFF2-40B4-BE49-F238E27FC236}">
                <a16:creationId xmlns:a16="http://schemas.microsoft.com/office/drawing/2014/main" id="{AB294FE7-16A2-CA87-4074-43DAE7E62DDE}"/>
              </a:ext>
            </a:extLst>
          </p:cNvPr>
          <p:cNvSpPr txBox="1">
            <a:spLocks/>
          </p:cNvSpPr>
          <p:nvPr/>
        </p:nvSpPr>
        <p:spPr bwMode="auto">
          <a:xfrm>
            <a:off x="179388" y="1445899"/>
            <a:ext cx="5688012"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sz="1400" b="0">
                <a:solidFill>
                  <a:schemeClr val="bg1"/>
                </a:solidFill>
                <a:latin typeface="+mn-lt"/>
                <a:ea typeface="+mn-ea"/>
                <a:cs typeface="+mn-cs"/>
              </a:defRPr>
            </a:lvl1pPr>
            <a:lvl2pPr marL="457200" indent="0" algn="l" rtl="0" eaLnBrk="1" fontAlgn="base" hangingPunct="1">
              <a:spcBef>
                <a:spcPct val="20000"/>
              </a:spcBef>
              <a:spcAft>
                <a:spcPct val="0"/>
              </a:spcAft>
              <a:buFont typeface="Arial" pitchFamily="34" charset="0"/>
              <a:buNone/>
              <a:defRPr sz="1400">
                <a:solidFill>
                  <a:srgbClr val="303132"/>
                </a:solidFill>
                <a:latin typeface="+mn-lt"/>
              </a:defRPr>
            </a:lvl2pPr>
            <a:lvl3pPr marL="914400" indent="0" algn="l" rtl="0" eaLnBrk="1" fontAlgn="base" hangingPunct="1">
              <a:spcBef>
                <a:spcPct val="20000"/>
              </a:spcBef>
              <a:spcAft>
                <a:spcPct val="0"/>
              </a:spcAft>
              <a:buNone/>
              <a:defRPr sz="1400">
                <a:solidFill>
                  <a:srgbClr val="303132"/>
                </a:solidFill>
                <a:latin typeface="+mn-lt"/>
              </a:defRPr>
            </a:lvl3pPr>
            <a:lvl4pPr marL="1371600" indent="0" algn="l" rtl="0" eaLnBrk="1" fontAlgn="base" hangingPunct="1">
              <a:spcBef>
                <a:spcPct val="20000"/>
              </a:spcBef>
              <a:spcAft>
                <a:spcPct val="0"/>
              </a:spcAft>
              <a:buNone/>
              <a:defRPr sz="1400">
                <a:solidFill>
                  <a:srgbClr val="303132"/>
                </a:solidFill>
                <a:latin typeface="+mn-lt"/>
              </a:defRPr>
            </a:lvl4pPr>
            <a:lvl5pPr marL="1828800" indent="0" algn="l" rtl="0" eaLnBrk="1" fontAlgn="base" hangingPunct="1">
              <a:spcBef>
                <a:spcPct val="20000"/>
              </a:spcBef>
              <a:spcAft>
                <a:spcPct val="0"/>
              </a:spcAft>
              <a:buNone/>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a:spcBef>
                <a:spcPts val="0"/>
              </a:spcBef>
              <a:spcAft>
                <a:spcPts val="1125"/>
              </a:spcAft>
              <a:defRPr/>
            </a:pPr>
            <a:endParaRPr lang="en-AU" kern="0"/>
          </a:p>
        </p:txBody>
      </p:sp>
      <p:sp>
        <p:nvSpPr>
          <p:cNvPr id="5" name="Text Box 5">
            <a:extLst>
              <a:ext uri="{FF2B5EF4-FFF2-40B4-BE49-F238E27FC236}">
                <a16:creationId xmlns:a16="http://schemas.microsoft.com/office/drawing/2014/main" id="{AA0BCF55-EC3C-C36F-F0DC-62567778D592}"/>
              </a:ext>
            </a:extLst>
          </p:cNvPr>
          <p:cNvSpPr txBox="1">
            <a:spLocks noChangeArrowheads="1"/>
          </p:cNvSpPr>
          <p:nvPr/>
        </p:nvSpPr>
        <p:spPr bwMode="auto">
          <a:xfrm>
            <a:off x="244012" y="4450111"/>
            <a:ext cx="4867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indent="0" defTabSz="914310">
              <a:spcBef>
                <a:spcPct val="50000"/>
              </a:spcBef>
            </a:pPr>
            <a:r>
              <a:rPr lang="en-AU" sz="450">
                <a:solidFill>
                  <a:schemeClr val="bg1"/>
                </a:solidFill>
              </a:rPr>
              <a:t>© </a:t>
            </a:r>
            <a:r>
              <a:rPr lang="en-AU" sz="600">
                <a:solidFill>
                  <a:schemeClr val="bg1"/>
                </a:solidFill>
              </a:rPr>
              <a:t>Victorian Curriculum and Assessment Authority 2025</a:t>
            </a:r>
            <a:br>
              <a:rPr lang="en-AU" sz="600">
                <a:solidFill>
                  <a:schemeClr val="bg1"/>
                </a:solidFill>
              </a:rPr>
            </a:br>
            <a:r>
              <a:rPr lang="en-AU" sz="600">
                <a:solidFill>
                  <a:schemeClr val="bg1"/>
                </a:solidFill>
              </a:rPr>
              <a:t>The copyright in this PowerPoint presentation is owned by the Victorian Curriculum and Assessment Authority or in the case of some materials, by third parties. No part may be reproduced by any process except in accordance with the provisions of the Copyright Act 1968 or with permission from the Copyright Officer at the Victorian Curriculum and Assessment Authority. </a:t>
            </a:r>
            <a:endParaRPr lang="en-AU" sz="338">
              <a:solidFill>
                <a:schemeClr val="bg1"/>
              </a:solidFill>
            </a:endParaRPr>
          </a:p>
        </p:txBody>
      </p:sp>
      <p:pic>
        <p:nvPicPr>
          <p:cNvPr id="8" name="Audio 7">
            <a:hlinkClick r:id="" action="ppaction://media"/>
            <a:extLst>
              <a:ext uri="{FF2B5EF4-FFF2-40B4-BE49-F238E27FC236}">
                <a16:creationId xmlns:a16="http://schemas.microsoft.com/office/drawing/2014/main" id="{58AB631A-910E-B864-83C5-4CFBC31A78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29851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2186">
        <p159:morph option="byObject"/>
      </p:transition>
    </mc:Choice>
    <mc:Fallback xmlns="">
      <p:transition spd="slow" advTm="221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38E2B7F5-DEF2-8BFD-3038-7424EE4506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53169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0627">
        <p159:morph option="byObject"/>
      </p:transition>
    </mc:Choice>
    <mc:Fallback xmlns="">
      <p:transition spd="slow" advTm="206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3CC4-ABDB-25FC-7DB5-00FCCC8FC9BE}"/>
              </a:ext>
            </a:extLst>
          </p:cNvPr>
          <p:cNvSpPr>
            <a:spLocks noGrp="1"/>
          </p:cNvSpPr>
          <p:nvPr>
            <p:ph type="title"/>
          </p:nvPr>
        </p:nvSpPr>
        <p:spPr>
          <a:xfrm>
            <a:off x="251520" y="310655"/>
            <a:ext cx="8640960" cy="857250"/>
          </a:xfrm>
        </p:spPr>
        <p:txBody>
          <a:bodyPr/>
          <a:lstStyle/>
          <a:p>
            <a:r>
              <a:rPr lang="en-AU" dirty="0"/>
              <a:t>Purpose</a:t>
            </a:r>
            <a:endParaRPr lang="en-US" dirty="0"/>
          </a:p>
        </p:txBody>
      </p:sp>
      <p:sp>
        <p:nvSpPr>
          <p:cNvPr id="3" name="Content Placeholder 2">
            <a:extLst>
              <a:ext uri="{FF2B5EF4-FFF2-40B4-BE49-F238E27FC236}">
                <a16:creationId xmlns:a16="http://schemas.microsoft.com/office/drawing/2014/main" id="{6AB5687A-0E1B-FF34-311D-D4019EFD6BD1}"/>
              </a:ext>
            </a:extLst>
          </p:cNvPr>
          <p:cNvSpPr>
            <a:spLocks noGrp="1"/>
          </p:cNvSpPr>
          <p:nvPr>
            <p:ph sz="half" idx="1"/>
          </p:nvPr>
        </p:nvSpPr>
        <p:spPr>
          <a:xfrm>
            <a:off x="2179993" y="1169364"/>
            <a:ext cx="6770076" cy="1995867"/>
          </a:xfrm>
        </p:spPr>
        <p:txBody>
          <a:bodyPr/>
          <a:lstStyle/>
          <a:p>
            <a:r>
              <a:rPr lang="en-US" sz="1800" dirty="0"/>
              <a:t>Information provided to students for the School-assessed Task</a:t>
            </a:r>
          </a:p>
          <a:p>
            <a:r>
              <a:rPr lang="en-US" sz="1800" dirty="0"/>
              <a:t>Information provided to students about the assessment of the School-assessed Task</a:t>
            </a:r>
          </a:p>
          <a:p>
            <a:r>
              <a:rPr lang="en-US" sz="1800" dirty="0"/>
              <a:t>Updates to assessment information for the School-assessed Task in 2026.</a:t>
            </a:r>
          </a:p>
          <a:p>
            <a:endParaRPr lang="en-US" sz="1800" dirty="0"/>
          </a:p>
        </p:txBody>
      </p:sp>
      <p:pic>
        <p:nvPicPr>
          <p:cNvPr id="6" name="Content Placeholder 4" descr="Presentation with checklist with solid fill">
            <a:extLst>
              <a:ext uri="{FF2B5EF4-FFF2-40B4-BE49-F238E27FC236}">
                <a16:creationId xmlns:a16="http://schemas.microsoft.com/office/drawing/2014/main" id="{C68044CD-C8EF-57B2-2FB5-42B91FDE658C}"/>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259" y="1009649"/>
            <a:ext cx="1928473" cy="1928473"/>
          </a:xfrm>
        </p:spPr>
      </p:pic>
      <p:pic>
        <p:nvPicPr>
          <p:cNvPr id="7" name="Audio 6">
            <a:hlinkClick r:id="" action="ppaction://media"/>
            <a:extLst>
              <a:ext uri="{FF2B5EF4-FFF2-40B4-BE49-F238E27FC236}">
                <a16:creationId xmlns:a16="http://schemas.microsoft.com/office/drawing/2014/main" id="{CE802293-C652-68FD-392D-051E6D4AA90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52628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9422">
        <p159:morph option="byObject"/>
      </p:transition>
    </mc:Choice>
    <mc:Fallback xmlns="">
      <p:transition spd="slow" advTm="194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50A-B0FE-9812-DAD8-FFD5676D32A4}"/>
              </a:ext>
            </a:extLst>
          </p:cNvPr>
          <p:cNvSpPr>
            <a:spLocks noGrp="1"/>
          </p:cNvSpPr>
          <p:nvPr>
            <p:ph type="title"/>
          </p:nvPr>
        </p:nvSpPr>
        <p:spPr/>
        <p:txBody>
          <a:bodyPr/>
          <a:lstStyle/>
          <a:p>
            <a:r>
              <a:rPr lang="en-AU" dirty="0"/>
              <a:t>SAT Mandatory information for students</a:t>
            </a:r>
          </a:p>
        </p:txBody>
      </p:sp>
      <p:graphicFrame>
        <p:nvGraphicFramePr>
          <p:cNvPr id="6" name="Content Placeholder 5">
            <a:extLst>
              <a:ext uri="{FF2B5EF4-FFF2-40B4-BE49-F238E27FC236}">
                <a16:creationId xmlns:a16="http://schemas.microsoft.com/office/drawing/2014/main" id="{862FE810-03C0-C0DD-CF1F-94CD358E062C}"/>
              </a:ext>
            </a:extLst>
          </p:cNvPr>
          <p:cNvGraphicFramePr>
            <a:graphicFrameLocks noGrp="1"/>
          </p:cNvGraphicFramePr>
          <p:nvPr>
            <p:ph idx="1"/>
            <p:extLst>
              <p:ext uri="{D42A27DB-BD31-4B8C-83A1-F6EECF244321}">
                <p14:modId xmlns:p14="http://schemas.microsoft.com/office/powerpoint/2010/main" val="1846568283"/>
              </p:ext>
            </p:extLst>
          </p:nvPr>
        </p:nvGraphicFramePr>
        <p:xfrm>
          <a:off x="1452283" y="1082488"/>
          <a:ext cx="5667936" cy="3482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2F8E0CF1-FA4B-B8D7-3D85-8657A08D48A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82508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8402">
        <p159:morph option="byObject"/>
      </p:transition>
    </mc:Choice>
    <mc:Fallback xmlns="">
      <p:transition spd="slow" advTm="484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981A-5CFD-6A71-81CD-134482191DD5}"/>
              </a:ext>
            </a:extLst>
          </p:cNvPr>
          <p:cNvSpPr>
            <a:spLocks noGrp="1"/>
          </p:cNvSpPr>
          <p:nvPr>
            <p:ph type="title"/>
          </p:nvPr>
        </p:nvSpPr>
        <p:spPr/>
        <p:txBody>
          <a:bodyPr/>
          <a:lstStyle/>
          <a:p>
            <a:r>
              <a:rPr lang="en-AU" dirty="0"/>
              <a:t>Assessment of the task</a:t>
            </a:r>
          </a:p>
        </p:txBody>
      </p:sp>
      <p:pic>
        <p:nvPicPr>
          <p:cNvPr id="11" name="Content Placeholder 10">
            <a:extLst>
              <a:ext uri="{FF2B5EF4-FFF2-40B4-BE49-F238E27FC236}">
                <a16:creationId xmlns:a16="http://schemas.microsoft.com/office/drawing/2014/main" id="{8C3B5CD5-8580-F752-54E1-697C34B64BE9}"/>
              </a:ext>
            </a:extLst>
          </p:cNvPr>
          <p:cNvPicPr>
            <a:picLocks noGrp="1" noChangeAspect="1"/>
          </p:cNvPicPr>
          <p:nvPr>
            <p:ph idx="1"/>
          </p:nvPr>
        </p:nvPicPr>
        <p:blipFill>
          <a:blip r:embed="rId5"/>
          <a:stretch>
            <a:fillRect/>
          </a:stretch>
        </p:blipFill>
        <p:spPr>
          <a:xfrm>
            <a:off x="473447" y="1268760"/>
            <a:ext cx="2542044" cy="29718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8B7D64D-0294-76DD-E2D6-0A91B4448DED}"/>
              </a:ext>
            </a:extLst>
          </p:cNvPr>
          <p:cNvPicPr>
            <a:picLocks noChangeAspect="1"/>
          </p:cNvPicPr>
          <p:nvPr/>
        </p:nvPicPr>
        <p:blipFill>
          <a:blip r:embed="rId6"/>
          <a:stretch>
            <a:fillRect/>
          </a:stretch>
        </p:blipFill>
        <p:spPr>
          <a:xfrm>
            <a:off x="3416765" y="1230922"/>
            <a:ext cx="2310469" cy="297531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0511ECA-7CEB-EAC7-63E6-C4CC14283F47}"/>
              </a:ext>
            </a:extLst>
          </p:cNvPr>
          <p:cNvPicPr>
            <a:picLocks noChangeAspect="1"/>
          </p:cNvPicPr>
          <p:nvPr/>
        </p:nvPicPr>
        <p:blipFill>
          <a:blip r:embed="rId7"/>
          <a:stretch>
            <a:fillRect/>
          </a:stretch>
        </p:blipFill>
        <p:spPr>
          <a:xfrm>
            <a:off x="6022766" y="1192822"/>
            <a:ext cx="2941721" cy="1340017"/>
          </a:xfrm>
          <a:prstGeom prst="rect">
            <a:avLst/>
          </a:prstGeom>
        </p:spPr>
      </p:pic>
      <p:pic>
        <p:nvPicPr>
          <p:cNvPr id="7" name="Audio 6">
            <a:hlinkClick r:id="" action="ppaction://media"/>
            <a:extLst>
              <a:ext uri="{FF2B5EF4-FFF2-40B4-BE49-F238E27FC236}">
                <a16:creationId xmlns:a16="http://schemas.microsoft.com/office/drawing/2014/main" id="{DA860EB6-10CF-6003-35F2-ED0C7C601E7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67360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3883">
        <p159:morph option="byObject"/>
      </p:transition>
    </mc:Choice>
    <mc:Fallback xmlns="">
      <p:transition spd="slow" advTm="338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ED55-3022-806F-DFF6-A55DAC8DF9B8}"/>
              </a:ext>
            </a:extLst>
          </p:cNvPr>
          <p:cNvSpPr>
            <a:spLocks noGrp="1"/>
          </p:cNvSpPr>
          <p:nvPr>
            <p:ph type="title"/>
          </p:nvPr>
        </p:nvSpPr>
        <p:spPr/>
        <p:txBody>
          <a:bodyPr/>
          <a:lstStyle/>
          <a:p>
            <a:r>
              <a:rPr lang="en-AU" dirty="0"/>
              <a:t>Assessment criteria</a:t>
            </a:r>
          </a:p>
        </p:txBody>
      </p:sp>
      <p:pic>
        <p:nvPicPr>
          <p:cNvPr id="5" name="Picture 4">
            <a:extLst>
              <a:ext uri="{FF2B5EF4-FFF2-40B4-BE49-F238E27FC236}">
                <a16:creationId xmlns:a16="http://schemas.microsoft.com/office/drawing/2014/main" id="{6435F0BB-E666-0FCF-9929-E940AE150A93}"/>
              </a:ext>
            </a:extLst>
          </p:cNvPr>
          <p:cNvPicPr>
            <a:picLocks noChangeAspect="1"/>
          </p:cNvPicPr>
          <p:nvPr/>
        </p:nvPicPr>
        <p:blipFill>
          <a:blip r:embed="rId5"/>
          <a:stretch>
            <a:fillRect/>
          </a:stretch>
        </p:blipFill>
        <p:spPr>
          <a:xfrm>
            <a:off x="290085" y="1338966"/>
            <a:ext cx="4600966" cy="213921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EE76D3B-665B-D304-9691-66A7EC7B2468}"/>
              </a:ext>
            </a:extLst>
          </p:cNvPr>
          <p:cNvPicPr>
            <a:picLocks noChangeAspect="1"/>
          </p:cNvPicPr>
          <p:nvPr/>
        </p:nvPicPr>
        <p:blipFill rotWithShape="1">
          <a:blip r:embed="rId6"/>
          <a:srcRect l="7273"/>
          <a:stretch/>
        </p:blipFill>
        <p:spPr>
          <a:xfrm>
            <a:off x="5196089" y="1373649"/>
            <a:ext cx="3579411" cy="2069851"/>
          </a:xfrm>
          <a:prstGeom prst="rect">
            <a:avLst/>
          </a:prstGeom>
          <a:ln>
            <a:noFill/>
          </a:ln>
          <a:effectLst>
            <a:outerShdw blurRad="292100" dist="139700" dir="2700000" algn="tl" rotWithShape="0">
              <a:srgbClr val="333333">
                <a:alpha val="65000"/>
              </a:srgbClr>
            </a:outerShdw>
          </a:effectLst>
        </p:spPr>
      </p:pic>
      <p:pic>
        <p:nvPicPr>
          <p:cNvPr id="15" name="Audio 14">
            <a:hlinkClick r:id="" action="ppaction://media"/>
            <a:extLst>
              <a:ext uri="{FF2B5EF4-FFF2-40B4-BE49-F238E27FC236}">
                <a16:creationId xmlns:a16="http://schemas.microsoft.com/office/drawing/2014/main" id="{2E9699AD-5FF7-F8C8-12E9-6743848ABAA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30962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54808">
        <p159:morph option="byObject"/>
      </p:transition>
    </mc:Choice>
    <mc:Fallback xmlns="">
      <p:transition spd="slow" advTm="54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F429-F7C9-2335-F95D-5110AD29C214}"/>
              </a:ext>
            </a:extLst>
          </p:cNvPr>
          <p:cNvSpPr>
            <a:spLocks noGrp="1"/>
          </p:cNvSpPr>
          <p:nvPr>
            <p:ph type="title"/>
          </p:nvPr>
        </p:nvSpPr>
        <p:spPr/>
        <p:txBody>
          <a:bodyPr/>
          <a:lstStyle/>
          <a:p>
            <a:r>
              <a:rPr lang="en-AU" dirty="0"/>
              <a:t>School-assessed Task</a:t>
            </a:r>
          </a:p>
        </p:txBody>
      </p:sp>
      <p:sp>
        <p:nvSpPr>
          <p:cNvPr id="6" name="TextBox 5">
            <a:extLst>
              <a:ext uri="{FF2B5EF4-FFF2-40B4-BE49-F238E27FC236}">
                <a16:creationId xmlns:a16="http://schemas.microsoft.com/office/drawing/2014/main" id="{64D5A5ED-415F-75B4-66F7-6D36D5B115D8}"/>
              </a:ext>
            </a:extLst>
          </p:cNvPr>
          <p:cNvSpPr txBox="1"/>
          <p:nvPr/>
        </p:nvSpPr>
        <p:spPr>
          <a:xfrm>
            <a:off x="6327853" y="4171428"/>
            <a:ext cx="3160059" cy="261610"/>
          </a:xfrm>
          <a:prstGeom prst="rect">
            <a:avLst/>
          </a:prstGeom>
          <a:noFill/>
        </p:spPr>
        <p:txBody>
          <a:bodyPr wrap="square" rtlCol="0">
            <a:spAutoFit/>
          </a:bodyPr>
          <a:lstStyle/>
          <a:p>
            <a:r>
              <a:rPr lang="en-AU" sz="1100" dirty="0">
                <a:latin typeface="+mn-lt"/>
              </a:rPr>
              <a:t>(VCE Media study design, page 36) </a:t>
            </a:r>
          </a:p>
        </p:txBody>
      </p:sp>
      <p:pic>
        <p:nvPicPr>
          <p:cNvPr id="5" name="Picture 4">
            <a:extLst>
              <a:ext uri="{FF2B5EF4-FFF2-40B4-BE49-F238E27FC236}">
                <a16:creationId xmlns:a16="http://schemas.microsoft.com/office/drawing/2014/main" id="{AF09572A-F241-471A-45A2-5ED7152125B2}"/>
              </a:ext>
            </a:extLst>
          </p:cNvPr>
          <p:cNvPicPr>
            <a:picLocks noChangeAspect="1"/>
          </p:cNvPicPr>
          <p:nvPr/>
        </p:nvPicPr>
        <p:blipFill>
          <a:blip r:embed="rId5"/>
          <a:stretch>
            <a:fillRect/>
          </a:stretch>
        </p:blipFill>
        <p:spPr>
          <a:xfrm>
            <a:off x="385404" y="1262108"/>
            <a:ext cx="5053374" cy="2915973"/>
          </a:xfrm>
          <a:prstGeom prst="rect">
            <a:avLst/>
          </a:prstGeom>
        </p:spPr>
      </p:pic>
      <p:pic>
        <p:nvPicPr>
          <p:cNvPr id="4" name="Audio 3">
            <a:hlinkClick r:id="" action="ppaction://media"/>
            <a:extLst>
              <a:ext uri="{FF2B5EF4-FFF2-40B4-BE49-F238E27FC236}">
                <a16:creationId xmlns:a16="http://schemas.microsoft.com/office/drawing/2014/main" id="{64363CFC-1125-82E2-BA44-E45D152EE7A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65735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2742">
        <p159:morph option="byObject"/>
      </p:transition>
    </mc:Choice>
    <mc:Fallback xmlns="">
      <p:transition spd="slow" advTm="227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23DE7B-AE7D-3177-8B87-4C453AA5A911}"/>
              </a:ext>
            </a:extLst>
          </p:cNvPr>
          <p:cNvPicPr>
            <a:picLocks noChangeAspect="1"/>
          </p:cNvPicPr>
          <p:nvPr/>
        </p:nvPicPr>
        <p:blipFill>
          <a:blip r:embed="rId5"/>
          <a:stretch>
            <a:fillRect/>
          </a:stretch>
        </p:blipFill>
        <p:spPr>
          <a:xfrm>
            <a:off x="1497413" y="403025"/>
            <a:ext cx="6274122" cy="3962604"/>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B74C66C7-88D3-CFBB-8AA4-B4AA0910599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01838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8013">
        <p159:morph option="byObject"/>
      </p:transition>
    </mc:Choice>
    <mc:Fallback xmlns="">
      <p:transition spd="slow" advTm="280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A13F75E-A15D-715A-C356-FD2ED534EFBF}"/>
              </a:ext>
            </a:extLst>
          </p:cNvPr>
          <p:cNvSpPr txBox="1">
            <a:spLocks/>
          </p:cNvSpPr>
          <p:nvPr/>
        </p:nvSpPr>
        <p:spPr bwMode="auto">
          <a:xfrm>
            <a:off x="251520" y="951746"/>
            <a:ext cx="1894179"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a:lstStyle>
          <a:p>
            <a:pPr eaLnBrk="0" hangingPunct="0"/>
            <a:r>
              <a:rPr lang="en-AU" sz="1800" dirty="0">
                <a:solidFill>
                  <a:schemeClr val="tx1"/>
                </a:solidFill>
                <a:latin typeface="+mn-lt"/>
                <a:ea typeface="+mn-ea"/>
                <a:cs typeface="+mn-cs"/>
              </a:rPr>
              <a:t>Unit 3</a:t>
            </a:r>
          </a:p>
        </p:txBody>
      </p:sp>
      <p:pic>
        <p:nvPicPr>
          <p:cNvPr id="13" name="Picture 12">
            <a:extLst>
              <a:ext uri="{FF2B5EF4-FFF2-40B4-BE49-F238E27FC236}">
                <a16:creationId xmlns:a16="http://schemas.microsoft.com/office/drawing/2014/main" id="{F4FDE7C1-6D1E-8715-810C-41885BA31C5C}"/>
              </a:ext>
            </a:extLst>
          </p:cNvPr>
          <p:cNvPicPr>
            <a:picLocks noChangeAspect="1"/>
          </p:cNvPicPr>
          <p:nvPr/>
        </p:nvPicPr>
        <p:blipFill rotWithShape="1">
          <a:blip r:embed="rId5"/>
          <a:srcRect l="1399" b="62562"/>
          <a:stretch/>
        </p:blipFill>
        <p:spPr>
          <a:xfrm>
            <a:off x="4617436" y="1542709"/>
            <a:ext cx="3203067" cy="846291"/>
          </a:xfrm>
          <a:prstGeom prst="rect">
            <a:avLst/>
          </a:prstGeom>
          <a:ln>
            <a:noFill/>
          </a:ln>
          <a:effectLst>
            <a:outerShdw blurRad="292100" dist="139700" dir="2700000" algn="tl" rotWithShape="0">
              <a:srgbClr val="333333">
                <a:alpha val="65000"/>
              </a:srgbClr>
            </a:outerShdw>
          </a:effectLst>
        </p:spPr>
      </p:pic>
      <p:sp>
        <p:nvSpPr>
          <p:cNvPr id="14" name="Title 1">
            <a:extLst>
              <a:ext uri="{FF2B5EF4-FFF2-40B4-BE49-F238E27FC236}">
                <a16:creationId xmlns:a16="http://schemas.microsoft.com/office/drawing/2014/main" id="{304AA9C2-E548-5994-4C0A-10E2126B1FEC}"/>
              </a:ext>
            </a:extLst>
          </p:cNvPr>
          <p:cNvSpPr txBox="1">
            <a:spLocks/>
          </p:cNvSpPr>
          <p:nvPr/>
        </p:nvSpPr>
        <p:spPr bwMode="auto">
          <a:xfrm>
            <a:off x="4572000" y="951746"/>
            <a:ext cx="1894179"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a:lstStyle>
          <a:p>
            <a:pPr eaLnBrk="0" hangingPunct="0"/>
            <a:r>
              <a:rPr lang="en-AU" sz="1800" dirty="0">
                <a:solidFill>
                  <a:schemeClr val="tx1"/>
                </a:solidFill>
                <a:latin typeface="+mn-lt"/>
                <a:ea typeface="+mn-ea"/>
                <a:cs typeface="+mn-cs"/>
              </a:rPr>
              <a:t>Unit 4</a:t>
            </a:r>
          </a:p>
        </p:txBody>
      </p:sp>
      <p:sp>
        <p:nvSpPr>
          <p:cNvPr id="6" name="Title 5">
            <a:extLst>
              <a:ext uri="{FF2B5EF4-FFF2-40B4-BE49-F238E27FC236}">
                <a16:creationId xmlns:a16="http://schemas.microsoft.com/office/drawing/2014/main" id="{139592F7-E7C2-6D31-7968-760BC1CEE344}"/>
              </a:ext>
            </a:extLst>
          </p:cNvPr>
          <p:cNvSpPr>
            <a:spLocks noGrp="1"/>
          </p:cNvSpPr>
          <p:nvPr>
            <p:ph type="title"/>
          </p:nvPr>
        </p:nvSpPr>
        <p:spPr/>
        <p:txBody>
          <a:bodyPr/>
          <a:lstStyle/>
          <a:p>
            <a:r>
              <a:rPr lang="en-AU" dirty="0"/>
              <a:t>Nature of task</a:t>
            </a:r>
          </a:p>
        </p:txBody>
      </p:sp>
      <p:pic>
        <p:nvPicPr>
          <p:cNvPr id="8" name="Picture 7">
            <a:extLst>
              <a:ext uri="{FF2B5EF4-FFF2-40B4-BE49-F238E27FC236}">
                <a16:creationId xmlns:a16="http://schemas.microsoft.com/office/drawing/2014/main" id="{BF727955-6FF3-B658-5521-43DA0A865ADB}"/>
              </a:ext>
            </a:extLst>
          </p:cNvPr>
          <p:cNvPicPr>
            <a:picLocks noChangeAspect="1"/>
          </p:cNvPicPr>
          <p:nvPr/>
        </p:nvPicPr>
        <p:blipFill>
          <a:blip r:embed="rId6"/>
          <a:stretch>
            <a:fillRect/>
          </a:stretch>
        </p:blipFill>
        <p:spPr>
          <a:xfrm>
            <a:off x="278764" y="1554455"/>
            <a:ext cx="2791402" cy="101729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2AB74EC-53E7-C12D-619B-1EB0D414F644}"/>
              </a:ext>
            </a:extLst>
          </p:cNvPr>
          <p:cNvPicPr>
            <a:picLocks noChangeAspect="1"/>
          </p:cNvPicPr>
          <p:nvPr/>
        </p:nvPicPr>
        <p:blipFill>
          <a:blip r:embed="rId7"/>
          <a:stretch>
            <a:fillRect/>
          </a:stretch>
        </p:blipFill>
        <p:spPr>
          <a:xfrm>
            <a:off x="278764" y="2662950"/>
            <a:ext cx="2791402" cy="1879779"/>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867FCDA4-FE90-9BCA-A678-B2B082A97B6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57833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6356">
        <p159:morph option="byObject"/>
      </p:transition>
    </mc:Choice>
    <mc:Fallback xmlns="">
      <p:transition spd="slow" advTm="163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VCAA Powerpoint Template">
  <a:themeElements>
    <a:clrScheme name="Custom 2">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75FF"/>
      </a:hlink>
      <a:folHlink>
        <a:srgbClr val="9437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CAAPowerPointWidescreen" id="{9A521A7F-9D08-D944-8A40-81398AB25BBE}" vid="{92186753-9632-5C47-BA00-7CE00922265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f9bf4-678a-46c3-868b-9318a1926bcf">
      <Terms xmlns="http://schemas.microsoft.com/office/infopath/2007/PartnerControls"/>
    </lcf76f155ced4ddcb4097134ff3c332f>
    <TaxCatchAll xmlns="437c3ed8-dfc9-4261-a6c7-26b463653d9e" xsi:nil="true"/>
    <CheckedbyDTP xmlns="022f9bf4-678a-46c3-868b-9318a1926bcf">Yes</CheckedbyDTP>
    <Addedtostocktake xmlns="022f9bf4-678a-46c3-868b-9318a1926bcf">true</Addedtostocktake>
    <CheckbyDTP xmlns="022f9bf4-678a-46c3-868b-9318a1926bcf">true</CheckbyDTP>
    <CheckedbyDirector_x002f_ExecutiveDirector xmlns="022f9bf4-678a-46c3-868b-9318a1926bcf">false</CheckedbyDirector_x002f_ExecutiveDirecto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9098F75C0D2B41AC9354430F26B468" ma:contentTypeVersion="17" ma:contentTypeDescription="Create a new document." ma:contentTypeScope="" ma:versionID="8fa7931de6d8b289a8c07aff5e361c61">
  <xsd:schema xmlns:xsd="http://www.w3.org/2001/XMLSchema" xmlns:xs="http://www.w3.org/2001/XMLSchema" xmlns:p="http://schemas.microsoft.com/office/2006/metadata/properties" xmlns:ns2="022f9bf4-678a-46c3-868b-9318a1926bcf" xmlns:ns3="437c3ed8-dfc9-4261-a6c7-26b463653d9e" targetNamespace="http://schemas.microsoft.com/office/2006/metadata/properties" ma:root="true" ma:fieldsID="8e2b162892925190b7cca63a5c80e842" ns2:_="" ns3:_="">
    <xsd:import namespace="022f9bf4-678a-46c3-868b-9318a1926bcf"/>
    <xsd:import namespace="437c3ed8-dfc9-4261-a6c7-26b463653d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heckedbyDTP" minOccurs="0"/>
                <xsd:element ref="ns2:Addedtostocktake" minOccurs="0"/>
                <xsd:element ref="ns2:CheckbyDTP" minOccurs="0"/>
                <xsd:element ref="ns2:CheckedbyDirector_x002f_ExecutiveDire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f9bf4-678a-46c3-868b-9318a1926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CheckedbyDTP" ma:index="19" nillable="true" ma:displayName="Checked by DTP" ma:format="Dropdown" ma:internalName="CheckedbyDTP">
      <xsd:simpleType>
        <xsd:restriction base="dms:Choice">
          <xsd:enumeration value="No"/>
          <xsd:enumeration value="Yes"/>
        </xsd:restriction>
      </xsd:simpleType>
    </xsd:element>
    <xsd:element name="Addedtostocktake" ma:index="20" nillable="true" ma:displayName="Added to stocktake" ma:default="1" ma:format="Dropdown" ma:internalName="Addedtostocktake">
      <xsd:simpleType>
        <xsd:restriction base="dms:Boolean"/>
      </xsd:simpleType>
    </xsd:element>
    <xsd:element name="CheckbyDTP" ma:index="21" nillable="true" ma:displayName="Check by DTP" ma:default="1" ma:format="Dropdown" ma:internalName="CheckbyDTP">
      <xsd:simpleType>
        <xsd:restriction base="dms:Boolean"/>
      </xsd:simpleType>
    </xsd:element>
    <xsd:element name="CheckedbyDirector_x002f_ExecutiveDirector" ma:index="22" nillable="true" ma:displayName="Director approved" ma:default="0" ma:format="Dropdown" ma:internalName="CheckedbyDirector_x002f_ExecutiveDirector">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37c3ed8-dfc9-4261-a6c7-26b463653d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8766961-0997-4cbf-807f-9865ea4a01d3}" ma:internalName="TaxCatchAll" ma:showField="CatchAllData" ma:web="437c3ed8-dfc9-4261-a6c7-26b463653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4705D7-D60A-46E3-BA2C-8B57085D324B}">
  <ds:schemaRefs>
    <ds:schemaRef ds:uri="http://schemas.microsoft.com/sharepoint/v3/contenttype/forms"/>
  </ds:schemaRefs>
</ds:datastoreItem>
</file>

<file path=customXml/itemProps2.xml><?xml version="1.0" encoding="utf-8"?>
<ds:datastoreItem xmlns:ds="http://schemas.openxmlformats.org/officeDocument/2006/customXml" ds:itemID="{93785FAB-D59D-4751-82BC-6FA63AED1921}">
  <ds:schemaRefs>
    <ds:schemaRef ds:uri="022f9bf4-678a-46c3-868b-9318a1926bcf"/>
    <ds:schemaRef ds:uri="http://purl.org/dc/dcmitype/"/>
    <ds:schemaRef ds:uri="http://schemas.microsoft.com/office/2006/metadata/properties"/>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37c3ed8-dfc9-4261-a6c7-26b463653d9e"/>
    <ds:schemaRef ds:uri="http://www.w3.org/XML/1998/namespace"/>
  </ds:schemaRefs>
</ds:datastoreItem>
</file>

<file path=customXml/itemProps3.xml><?xml version="1.0" encoding="utf-8"?>
<ds:datastoreItem xmlns:ds="http://schemas.openxmlformats.org/officeDocument/2006/customXml" ds:itemID="{01E5240A-F181-48E8-96D6-FE4892E341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2f9bf4-678a-46c3-868b-9318a1926bcf"/>
    <ds:schemaRef ds:uri="437c3ed8-dfc9-4261-a6c7-26b463653d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VCAA Powerpoint Template</Template>
  <TotalTime>978</TotalTime>
  <Words>1583</Words>
  <Application>Microsoft Office PowerPoint</Application>
  <PresentationFormat>On-screen Show (16:9)</PresentationFormat>
  <Paragraphs>119</Paragraphs>
  <Slides>21</Slides>
  <Notes>19</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Times New Roman</vt:lpstr>
      <vt:lpstr>Verdana</vt:lpstr>
      <vt:lpstr>VCAA Powerpoint Template</vt:lpstr>
      <vt:lpstr>VCE Media</vt:lpstr>
      <vt:lpstr>Acknowledgement</vt:lpstr>
      <vt:lpstr>Purpose</vt:lpstr>
      <vt:lpstr>SAT Mandatory information for students</vt:lpstr>
      <vt:lpstr>Assessment of the task</vt:lpstr>
      <vt:lpstr>Assessment criteria</vt:lpstr>
      <vt:lpstr>School-assessed Task</vt:lpstr>
      <vt:lpstr>PowerPoint Presentation</vt:lpstr>
      <vt:lpstr>Nature of task</vt:lpstr>
      <vt:lpstr>Scope of task</vt:lpstr>
      <vt:lpstr>Scope of task</vt:lpstr>
      <vt:lpstr>Criterion 1</vt:lpstr>
      <vt:lpstr>Criterion 2</vt:lpstr>
      <vt:lpstr>Criterion 3</vt:lpstr>
      <vt:lpstr>Criterion 4</vt:lpstr>
      <vt:lpstr>Criterion 5</vt:lpstr>
      <vt:lpstr>Criterion 6</vt:lpstr>
      <vt:lpstr>Criterion 7</vt:lpstr>
      <vt:lpstr>Criterion 8</vt:lpstr>
      <vt:lpstr>Contact us: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Professional Learning Template 2025</dc:title>
  <dc:subject/>
  <dc:creator>Therese David</dc:creator>
  <cp:keywords/>
  <dc:description/>
  <cp:lastModifiedBy>Vanessa Flores</cp:lastModifiedBy>
  <cp:revision>21</cp:revision>
  <dcterms:created xsi:type="dcterms:W3CDTF">2024-06-04T06:11:57Z</dcterms:created>
  <dcterms:modified xsi:type="dcterms:W3CDTF">2026-02-22T22:10:56Z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0x010100B69098F75C0D2B41AC9354430F26B468</vt:lpwstr>
  </property>
  <property fmtid="{D5CDD505-2E9C-101B-9397-08002B2CF9AE}" pid="3" name="MediaServiceImageTags">
    <vt:lpwstr/>
  </property>
</Properties>
</file>