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7" r:id="rId5"/>
    <p:sldId id="258" r:id="rId6"/>
    <p:sldId id="260" r:id="rId7"/>
    <p:sldId id="7503" r:id="rId8"/>
    <p:sldId id="7504" r:id="rId9"/>
    <p:sldId id="7505" r:id="rId10"/>
    <p:sldId id="7501" r:id="rId11"/>
    <p:sldId id="7518" r:id="rId12"/>
    <p:sldId id="7507" r:id="rId13"/>
    <p:sldId id="7508" r:id="rId14"/>
    <p:sldId id="7509" r:id="rId15"/>
    <p:sldId id="7510" r:id="rId16"/>
    <p:sldId id="7506" r:id="rId17"/>
    <p:sldId id="7512" r:id="rId18"/>
    <p:sldId id="7513" r:id="rId19"/>
    <p:sldId id="7514" r:id="rId20"/>
    <p:sldId id="7516" r:id="rId21"/>
    <p:sldId id="7517" r:id="rId22"/>
    <p:sldId id="7519" r:id="rId23"/>
    <p:sldId id="7502" r:id="rId24"/>
    <p:sldId id="259" r:id="rId25"/>
  </p:sldIdLst>
  <p:sldSz cx="9144000" cy="5143500" type="screen16x9"/>
  <p:notesSz cx="6797675" cy="9926638"/>
  <p:defaultTextStyle>
    <a:defPPr>
      <a:defRPr lang="en-AU"/>
    </a:defPPr>
    <a:lvl1pPr algn="l" rtl="0" eaLnBrk="0" fontAlgn="base" hangingPunct="0">
      <a:spcBef>
        <a:spcPct val="0"/>
      </a:spcBef>
      <a:spcAft>
        <a:spcPct val="0"/>
      </a:spcAft>
      <a:defRPr sz="24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24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24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Verdana" pitchFamily="34" charset="0"/>
        <a:ea typeface="+mn-ea"/>
        <a:cs typeface="+mn-cs"/>
      </a:defRPr>
    </a:lvl5pPr>
    <a:lvl6pPr marL="2286000" algn="l" defTabSz="914400" rtl="0" eaLnBrk="1" latinLnBrk="0" hangingPunct="1">
      <a:defRPr sz="2400" kern="1200">
        <a:solidFill>
          <a:schemeClr val="tx1"/>
        </a:solidFill>
        <a:latin typeface="Verdana" pitchFamily="34" charset="0"/>
        <a:ea typeface="+mn-ea"/>
        <a:cs typeface="+mn-cs"/>
      </a:defRPr>
    </a:lvl6pPr>
    <a:lvl7pPr marL="2743200" algn="l" defTabSz="914400" rtl="0" eaLnBrk="1" latinLnBrk="0" hangingPunct="1">
      <a:defRPr sz="2400" kern="1200">
        <a:solidFill>
          <a:schemeClr val="tx1"/>
        </a:solidFill>
        <a:latin typeface="Verdana" pitchFamily="34" charset="0"/>
        <a:ea typeface="+mn-ea"/>
        <a:cs typeface="+mn-cs"/>
      </a:defRPr>
    </a:lvl7pPr>
    <a:lvl8pPr marL="3200400" algn="l" defTabSz="914400" rtl="0" eaLnBrk="1" latinLnBrk="0" hangingPunct="1">
      <a:defRPr sz="2400" kern="1200">
        <a:solidFill>
          <a:schemeClr val="tx1"/>
        </a:solidFill>
        <a:latin typeface="Verdana" pitchFamily="34" charset="0"/>
        <a:ea typeface="+mn-ea"/>
        <a:cs typeface="+mn-cs"/>
      </a:defRPr>
    </a:lvl8pPr>
    <a:lvl9pPr marL="3657600" algn="l" defTabSz="914400" rtl="0" eaLnBrk="1" latinLnBrk="0" hangingPunct="1">
      <a:defRPr sz="24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710C6B5-8529-90DA-95A0-96439E87447D}" name="Chris Allan" initials="CA" userId="S::Chris.Allan@education.vic.gov.au::b870f515-115a-4736-8f9e-97ec1225aba8" providerId="AD"/>
  <p188:author id="{256534E0-F9CE-B828-F95F-5251F5507FC6}" name="Therese David" initials="TD" userId="S::Therese.David@education.vic.gov.au::5945e7b6-6aea-4e35-9a74-54442241f60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D58"/>
    <a:srgbClr val="0099E3"/>
    <a:srgbClr val="0099CC"/>
    <a:srgbClr val="306278"/>
    <a:srgbClr val="468EAE"/>
    <a:srgbClr val="646566"/>
    <a:srgbClr val="C0C0C0"/>
    <a:srgbClr val="75AEC7"/>
    <a:srgbClr val="777879"/>
    <a:srgbClr val="3031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23" autoAdjust="0"/>
  </p:normalViewPr>
  <p:slideViewPr>
    <p:cSldViewPr snapToGrid="0">
      <p:cViewPr varScale="1">
        <p:scale>
          <a:sx n="63" d="100"/>
          <a:sy n="63" d="100"/>
        </p:scale>
        <p:origin x="1380" y="5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AU"/>
          </a:p>
        </p:txBody>
      </p:sp>
      <p:sp>
        <p:nvSpPr>
          <p:cNvPr id="7171" name="Rectangle 3"/>
          <p:cNvSpPr>
            <a:spLocks noGrp="1" noChangeArrowheads="1"/>
          </p:cNvSpPr>
          <p:nvPr>
            <p:ph type="dt" sz="quarter"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AU"/>
          </a:p>
        </p:txBody>
      </p:sp>
      <p:sp>
        <p:nvSpPr>
          <p:cNvPr id="7172" name="Rectangle 4"/>
          <p:cNvSpPr>
            <a:spLocks noGrp="1" noChangeArrowheads="1"/>
          </p:cNvSpPr>
          <p:nvPr>
            <p:ph type="ftr" sz="quarter" idx="2"/>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AU"/>
          </a:p>
        </p:txBody>
      </p:sp>
      <p:sp>
        <p:nvSpPr>
          <p:cNvPr id="7173" name="Rectangle 5"/>
          <p:cNvSpPr>
            <a:spLocks noGrp="1" noChangeArrowheads="1"/>
          </p:cNvSpPr>
          <p:nvPr>
            <p:ph type="sldNum" sz="quarter" idx="3"/>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2A6D20FD-8F03-4CD0-8EBE-BDFFACD302B2}" type="slidenum">
              <a:rPr lang="en-AU"/>
              <a:pPr/>
              <a:t>‹#›</a:t>
            </a:fld>
            <a:endParaRPr lang="en-AU"/>
          </a:p>
        </p:txBody>
      </p:sp>
    </p:spTree>
    <p:extLst>
      <p:ext uri="{BB962C8B-B14F-4D97-AF65-F5344CB8AC3E}">
        <p14:creationId xmlns:p14="http://schemas.microsoft.com/office/powerpoint/2010/main" val="3355227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9219" name="Rectangle 1027"/>
          <p:cNvSpPr>
            <a:spLocks noGrp="1" noChangeArrowheads="1"/>
          </p:cNvSpPr>
          <p:nvPr>
            <p:ph type="dt" idx="1"/>
          </p:nvPr>
        </p:nvSpPr>
        <p:spPr bwMode="auto">
          <a:xfrm>
            <a:off x="3852016"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9220" name="Rectangle 1028"/>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1029"/>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9222" name="Rectangle 1030"/>
          <p:cNvSpPr>
            <a:spLocks noGrp="1" noChangeArrowheads="1"/>
          </p:cNvSpPr>
          <p:nvPr>
            <p:ph type="ftr" sz="quarter" idx="4"/>
          </p:nvPr>
        </p:nvSpPr>
        <p:spPr bwMode="auto">
          <a:xfrm>
            <a:off x="0"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9223" name="Rectangle 1031"/>
          <p:cNvSpPr>
            <a:spLocks noGrp="1" noChangeArrowheads="1"/>
          </p:cNvSpPr>
          <p:nvPr>
            <p:ph type="sldNum" sz="quarter" idx="5"/>
          </p:nvPr>
        </p:nvSpPr>
        <p:spPr bwMode="auto">
          <a:xfrm>
            <a:off x="3852016" y="9430306"/>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6DB27-C44E-42FC-8577-04AF19E06BB2}" type="slidenum">
              <a:rPr lang="en-AU"/>
              <a:pPr/>
              <a:t>‹#›</a:t>
            </a:fld>
            <a:endParaRPr lang="en-AU"/>
          </a:p>
        </p:txBody>
      </p:sp>
    </p:spTree>
    <p:extLst>
      <p:ext uri="{BB962C8B-B14F-4D97-AF65-F5344CB8AC3E}">
        <p14:creationId xmlns:p14="http://schemas.microsoft.com/office/powerpoint/2010/main" val="1449700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Verdana" pitchFamily="34" charset="0"/>
        <a:ea typeface="+mn-ea"/>
        <a:cs typeface="+mn-cs"/>
      </a:defRPr>
    </a:lvl1pPr>
    <a:lvl2pPr marL="457200" algn="l" rtl="0" eaLnBrk="0" fontAlgn="base" hangingPunct="0">
      <a:spcBef>
        <a:spcPct val="30000"/>
      </a:spcBef>
      <a:spcAft>
        <a:spcPct val="0"/>
      </a:spcAft>
      <a:defRPr sz="1100" kern="1200">
        <a:solidFill>
          <a:schemeClr val="tx1"/>
        </a:solidFill>
        <a:latin typeface="Verdana" pitchFamily="34" charset="0"/>
        <a:ea typeface="+mn-ea"/>
        <a:cs typeface="+mn-cs"/>
      </a:defRPr>
    </a:lvl2pPr>
    <a:lvl3pPr marL="914400" algn="l" rtl="0" eaLnBrk="0" fontAlgn="base" hangingPunct="0">
      <a:spcBef>
        <a:spcPct val="30000"/>
      </a:spcBef>
      <a:spcAft>
        <a:spcPct val="0"/>
      </a:spcAft>
      <a:defRPr sz="1100" kern="1200">
        <a:solidFill>
          <a:schemeClr val="tx1"/>
        </a:solidFill>
        <a:latin typeface="Verdana" pitchFamily="34" charset="0"/>
        <a:ea typeface="+mn-ea"/>
        <a:cs typeface="+mn-cs"/>
      </a:defRPr>
    </a:lvl3pPr>
    <a:lvl4pPr marL="1371600" algn="l" rtl="0" eaLnBrk="0" fontAlgn="base" hangingPunct="0">
      <a:spcBef>
        <a:spcPct val="30000"/>
      </a:spcBef>
      <a:spcAft>
        <a:spcPct val="0"/>
      </a:spcAft>
      <a:defRPr sz="1100" kern="1200">
        <a:solidFill>
          <a:schemeClr val="tx1"/>
        </a:solidFill>
        <a:latin typeface="Verdana" pitchFamily="34" charset="0"/>
        <a:ea typeface="+mn-ea"/>
        <a:cs typeface="+mn-cs"/>
      </a:defRPr>
    </a:lvl4pPr>
    <a:lvl5pPr marL="1828800" algn="l" rtl="0" eaLnBrk="0" fontAlgn="base" hangingPunct="0">
      <a:spcBef>
        <a:spcPct val="30000"/>
      </a:spcBef>
      <a:spcAft>
        <a:spcPct val="0"/>
      </a:spcAft>
      <a:defRPr sz="11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Hello and welcome to this VCE Software Development on-demand video for the School-assessed Task.</a:t>
            </a:r>
          </a:p>
          <a:p>
            <a:endParaRPr lang="en-AU" dirty="0"/>
          </a:p>
          <a:p>
            <a:r>
              <a:rPr lang="en-AU" dirty="0"/>
              <a:t>The purpose of this video is to support teachers with understanding the background to the SAT for Software Development.</a:t>
            </a:r>
          </a:p>
          <a:p>
            <a:endParaRPr lang="en-AU" dirty="0"/>
          </a:p>
          <a:p>
            <a:r>
              <a:rPr lang="en-AU" dirty="0"/>
              <a:t>My name is Phil Feain and I am the Curriculum Manager for Digital Technologies with the VCAA.</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a:t>
            </a:fld>
            <a:endParaRPr lang="en-AU"/>
          </a:p>
        </p:txBody>
      </p:sp>
    </p:spTree>
    <p:extLst>
      <p:ext uri="{BB962C8B-B14F-4D97-AF65-F5344CB8AC3E}">
        <p14:creationId xmlns:p14="http://schemas.microsoft.com/office/powerpoint/2010/main" val="361076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100" dirty="0">
                <a:latin typeface="Verdana" panose="020B0604030504040204" pitchFamily="34" charset="0"/>
                <a:ea typeface="Verdana" panose="020B0604030504040204" pitchFamily="34" charset="0"/>
              </a:rPr>
              <a:t>The nature of the task for Unit 4 Outcome 1 is stated in the study design and in the Administrative information for School-based Assessment. It involves:</a:t>
            </a:r>
          </a:p>
          <a:p>
            <a:pPr>
              <a:lnSpc>
                <a:spcPct val="100000"/>
              </a:lnSpc>
              <a:spcBef>
                <a:spcPts val="0"/>
              </a:spcBef>
              <a:spcAft>
                <a:spcPts val="0"/>
              </a:spcAft>
            </a:pPr>
            <a:endParaRPr lang="en-AU" sz="1100" dirty="0">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 software solution that meets the software requirements specification</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Preparation and conduction of beta testing</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b="1" dirty="0">
              <a:solidFill>
                <a:srgbClr val="000000"/>
              </a:solidFill>
              <a:effectLst/>
              <a:latin typeface="Verdana" panose="020B0604030504040204" pitchFamily="34" charset="0"/>
              <a:ea typeface="Verdana" panose="020B0604030504040204" pitchFamily="34" charset="0"/>
            </a:endParaRPr>
          </a:p>
          <a:p>
            <a:pPr marL="171450" indent="-171450">
              <a:lnSpc>
                <a:spcPct val="100000"/>
              </a:lnSpc>
              <a:spcBef>
                <a:spcPts val="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an evaluation of the efficiency and effectiveness of the software solution</a:t>
            </a:r>
          </a:p>
          <a:p>
            <a:pPr marL="171450" indent="-171450">
              <a:lnSpc>
                <a:spcPct val="100000"/>
              </a:lnSpc>
              <a:spcBef>
                <a:spcPts val="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an assessment of the effectiveness of the project plan (Gantt chart) in monitoring project progress</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in one of the following:</a:t>
            </a:r>
            <a:endParaRPr lang="en-AU" sz="1100" dirty="0">
              <a:solidFill>
                <a:srgbClr val="000000"/>
              </a:solidFill>
              <a:effectLst/>
              <a:latin typeface="Verdana" panose="020B0604030504040204" pitchFamily="34" charset="0"/>
              <a:ea typeface="Verdana" panose="020B0604030504040204" pitchFamily="34" charset="0"/>
            </a:endParaRPr>
          </a:p>
          <a:p>
            <a:pPr marL="171450" indent="-171450">
              <a:lnSpc>
                <a:spcPct val="100000"/>
              </a:lnSpc>
              <a:spcBef>
                <a:spcPts val="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a written report</a:t>
            </a:r>
            <a:endParaRPr lang="en-AU" sz="1100" dirty="0">
              <a:solidFill>
                <a:srgbClr val="000000"/>
              </a:solidFill>
              <a:effectLst/>
              <a:latin typeface="Verdana" panose="020B0604030504040204" pitchFamily="34" charset="0"/>
              <a:ea typeface="Verdana" panose="020B0604030504040204" pitchFamily="34" charset="0"/>
            </a:endParaRPr>
          </a:p>
          <a:p>
            <a:pPr marL="171450" indent="-171450">
              <a:lnSpc>
                <a:spcPct val="100000"/>
              </a:lnSpc>
              <a:spcBef>
                <a:spcPts val="0"/>
              </a:spcBef>
              <a:spcAft>
                <a:spcPts val="0"/>
              </a:spcAft>
              <a:buFont typeface="Arial" panose="020B0604020202020204" pitchFamily="34" charset="0"/>
              <a:buChar char="•"/>
            </a:pPr>
            <a:r>
              <a:rPr lang="en-GB" sz="1100" dirty="0">
                <a:solidFill>
                  <a:srgbClr val="000000"/>
                </a:solidFill>
                <a:effectLst/>
                <a:latin typeface="Verdana" panose="020B0604030504040204" pitchFamily="34" charset="0"/>
                <a:ea typeface="Verdana" panose="020B0604030504040204" pitchFamily="34" charset="0"/>
              </a:rPr>
              <a:t>or an annotated visual plan.</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endParaRPr lang="en-GB"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Time allocated should be at least 8 weeks of class time.</a:t>
            </a:r>
            <a:endParaRPr lang="en-AU" sz="1100" dirty="0">
              <a:solidFill>
                <a:srgbClr val="000000"/>
              </a:solidFill>
              <a:effectLst/>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10</a:t>
            </a:fld>
            <a:endParaRPr lang="en-AU"/>
          </a:p>
        </p:txBody>
      </p:sp>
    </p:spTree>
    <p:extLst>
      <p:ext uri="{BB962C8B-B14F-4D97-AF65-F5344CB8AC3E}">
        <p14:creationId xmlns:p14="http://schemas.microsoft.com/office/powerpoint/2010/main" val="410424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tasks that students will complete for Unit 3 Outcome 2 are:</a:t>
            </a:r>
          </a:p>
          <a:p>
            <a:endParaRPr lang="en-AU" dirty="0"/>
          </a:p>
          <a:p>
            <a:pPr marL="171450" indent="-171450">
              <a:buFont typeface="Arial" panose="020B0604020202020204" pitchFamily="34" charset="0"/>
              <a:buChar char="•"/>
            </a:pPr>
            <a:r>
              <a:rPr lang="en-AU" sz="1100" b="0" dirty="0"/>
              <a:t>Development of a brief and project plan</a:t>
            </a:r>
          </a:p>
          <a:p>
            <a:pPr marL="171450" indent="-171450">
              <a:buFont typeface="Arial" panose="020B0604020202020204" pitchFamily="34" charset="0"/>
              <a:buChar char="•"/>
            </a:pPr>
            <a:r>
              <a:rPr lang="en-AU" sz="1100" b="0" dirty="0"/>
              <a:t>Documentation of the analysis</a:t>
            </a:r>
          </a:p>
          <a:p>
            <a:pPr marL="171450" indent="-171450">
              <a:buFont typeface="Arial" panose="020B0604020202020204" pitchFamily="34" charset="0"/>
              <a:buChar char="•"/>
            </a:pPr>
            <a:r>
              <a:rPr lang="en-AU" sz="1100" b="0" dirty="0"/>
              <a:t>Development of a software requirements specification</a:t>
            </a:r>
          </a:p>
          <a:p>
            <a:pPr marL="171450" indent="-171450">
              <a:buFont typeface="Arial" panose="020B0604020202020204" pitchFamily="34" charset="0"/>
              <a:buChar char="•"/>
            </a:pPr>
            <a:r>
              <a:rPr lang="en-AU" sz="1100" b="0" dirty="0"/>
              <a:t>Generating design ideas and developing evaluation criteria</a:t>
            </a:r>
          </a:p>
          <a:p>
            <a:pPr marL="171450" indent="-171450">
              <a:buFont typeface="Arial" panose="020B0604020202020204" pitchFamily="34" charset="0"/>
              <a:buChar char="•"/>
            </a:pPr>
            <a:r>
              <a:rPr lang="en-AU" sz="1100" dirty="0"/>
              <a:t>and Producing detailed designs.</a:t>
            </a:r>
            <a:endParaRPr lang="en-AU" sz="1100" b="0"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11</a:t>
            </a:fld>
            <a:endParaRPr lang="en-AU"/>
          </a:p>
        </p:txBody>
      </p:sp>
    </p:spTree>
    <p:extLst>
      <p:ext uri="{BB962C8B-B14F-4D97-AF65-F5344CB8AC3E}">
        <p14:creationId xmlns:p14="http://schemas.microsoft.com/office/powerpoint/2010/main" val="3802370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The tasks that students will complete for Unit 4 Outcome 1 are: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171450" indent="-171450">
              <a:buFont typeface="Arial" panose="020B0604020202020204" pitchFamily="34" charset="0"/>
              <a:buChar char="•"/>
            </a:pPr>
            <a:r>
              <a:rPr lang="en-US" sz="1100" dirty="0"/>
              <a:t>Development of the software solution</a:t>
            </a:r>
          </a:p>
          <a:p>
            <a:pPr marL="171450" indent="-171450">
              <a:buFont typeface="Arial" panose="020B0604020202020204" pitchFamily="34" charset="0"/>
              <a:buChar char="•"/>
            </a:pPr>
            <a:r>
              <a:rPr lang="en-US" sz="1100" dirty="0"/>
              <a:t>Debugging and alpha testing of the software solution</a:t>
            </a:r>
          </a:p>
          <a:p>
            <a:pPr marL="171450" indent="-171450">
              <a:buFont typeface="Arial" panose="020B0604020202020204" pitchFamily="34" charset="0"/>
              <a:buChar char="•"/>
            </a:pPr>
            <a:r>
              <a:rPr lang="en-US" sz="1100" dirty="0"/>
              <a:t>Beta testing</a:t>
            </a:r>
          </a:p>
          <a:p>
            <a:pPr marL="171450" indent="-171450">
              <a:buFont typeface="Arial" panose="020B0604020202020204" pitchFamily="34" charset="0"/>
              <a:buChar char="•"/>
            </a:pPr>
            <a:r>
              <a:rPr lang="en-US" sz="1100" dirty="0"/>
              <a:t>and the Evaluation of the software solution and assessment of the project plan.</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12</a:t>
            </a:fld>
            <a:endParaRPr lang="en-AU"/>
          </a:p>
        </p:txBody>
      </p:sp>
    </p:spTree>
    <p:extLst>
      <p:ext uri="{BB962C8B-B14F-4D97-AF65-F5344CB8AC3E}">
        <p14:creationId xmlns:p14="http://schemas.microsoft.com/office/powerpoint/2010/main" val="1599568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ten assessment criteria in total for the Software Development SAT.</a:t>
            </a:r>
          </a:p>
          <a:p>
            <a:endParaRPr lang="en-AU" dirty="0"/>
          </a:p>
          <a:p>
            <a:r>
              <a:rPr lang="en-AU" dirty="0"/>
              <a:t>For Unit 3 Outcome 2 there are five criteria labelled 1–5.</a:t>
            </a:r>
          </a:p>
          <a:p>
            <a:endParaRPr lang="en-AU" dirty="0"/>
          </a:p>
          <a:p>
            <a:r>
              <a:rPr lang="en-AU" dirty="0"/>
              <a:t>For Unit 4 Outcome 1 there are five criteria labelled 6–10.</a:t>
            </a:r>
          </a:p>
          <a:p>
            <a:endParaRPr lang="en-AU" dirty="0"/>
          </a:p>
          <a:p>
            <a:r>
              <a:rPr lang="en-AU" dirty="0"/>
              <a:t>This is an example of Criterion 1.</a:t>
            </a:r>
          </a:p>
          <a:p>
            <a:endParaRPr lang="en-AU" dirty="0"/>
          </a:p>
          <a:p>
            <a:r>
              <a:rPr lang="en-AU" dirty="0"/>
              <a:t>Notice it includes the:</a:t>
            </a:r>
          </a:p>
          <a:p>
            <a:pPr marL="171450" indent="-171450">
              <a:buFont typeface="Arial" panose="020B0604020202020204" pitchFamily="34" charset="0"/>
              <a:buChar char="•"/>
            </a:pPr>
            <a:r>
              <a:rPr lang="en-AU" dirty="0"/>
              <a:t>Assessment criteria</a:t>
            </a:r>
          </a:p>
          <a:p>
            <a:pPr marL="171450" indent="-171450">
              <a:buFont typeface="Arial" panose="020B0604020202020204" pitchFamily="34" charset="0"/>
              <a:buChar char="•"/>
            </a:pPr>
            <a:r>
              <a:rPr lang="en-AU" dirty="0"/>
              <a:t>Indicators for what is to be completed</a:t>
            </a:r>
          </a:p>
          <a:p>
            <a:pPr marL="171450" indent="-171450">
              <a:buFont typeface="Arial" panose="020B0604020202020204" pitchFamily="34" charset="0"/>
              <a:buChar char="•"/>
            </a:pPr>
            <a:r>
              <a:rPr lang="en-AU" dirty="0"/>
              <a:t>Descriptors for each of the indicators and levels of performance going horizontally across the rubric</a:t>
            </a:r>
          </a:p>
          <a:p>
            <a:pPr marL="171450" indent="-171450">
              <a:buFont typeface="Arial" panose="020B0604020202020204" pitchFamily="34" charset="0"/>
              <a:buChar char="•"/>
            </a:pPr>
            <a:r>
              <a:rPr lang="en-AU" dirty="0"/>
              <a:t>And notice the Levels of performance that range from 0 – 10 marks.</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Teachers are to use these assessment criteria only for marking the SATs.</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13</a:t>
            </a:fld>
            <a:endParaRPr lang="en-AU"/>
          </a:p>
        </p:txBody>
      </p:sp>
    </p:spTree>
    <p:extLst>
      <p:ext uri="{BB962C8B-B14F-4D97-AF65-F5344CB8AC3E}">
        <p14:creationId xmlns:p14="http://schemas.microsoft.com/office/powerpoint/2010/main" val="2989518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Authentication procedures need to be followed for the SAT.</a:t>
            </a:r>
          </a:p>
          <a:p>
            <a:endParaRPr lang="en-AU" dirty="0"/>
          </a:p>
          <a:p>
            <a:r>
              <a:rPr lang="en-GB" sz="1100" b="0" dirty="0"/>
              <a:t>Teachers are reminded of the need to comply with the authentication requirements specified in the Assessment: School-based Assessment section of the VCE Administrative Handbook. This is important to ensure that ‘undue assistance [is] not … provided to students while undertaking assessment tasks’.</a:t>
            </a:r>
          </a:p>
          <a:p>
            <a:endParaRPr lang="en-GB" sz="1100" b="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100" b="0" dirty="0"/>
              <a:t>Make sure you have a copy of the current year’s VCE Administrative Handbook with you when planning for authentication.</a:t>
            </a:r>
          </a:p>
          <a:p>
            <a:pPr marL="0" indent="0">
              <a:buNone/>
            </a:pPr>
            <a:endParaRPr lang="en-AU" sz="1100" b="0" dirty="0"/>
          </a:p>
          <a:p>
            <a:r>
              <a:rPr lang="en-GB" sz="1100" b="0" dirty="0"/>
              <a:t>Teachers must be aware of the requirements for the authentication of VCE Applied Computing: Software Development School-assessed Task.</a:t>
            </a: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14</a:t>
            </a:fld>
            <a:endParaRPr lang="en-AU"/>
          </a:p>
        </p:txBody>
      </p:sp>
    </p:spTree>
    <p:extLst>
      <p:ext uri="{BB962C8B-B14F-4D97-AF65-F5344CB8AC3E}">
        <p14:creationId xmlns:p14="http://schemas.microsoft.com/office/powerpoint/2010/main" val="202053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 This is a screen-shot of the Unit 3 Authentication record form for Software Development.</a:t>
            </a:r>
          </a:p>
          <a:p>
            <a:r>
              <a:rPr lang="en-AU" dirty="0"/>
              <a:t>- Student details are to be provided at the top of the form.</a:t>
            </a:r>
          </a:p>
          <a:p>
            <a:r>
              <a:rPr lang="en-AU" dirty="0"/>
              <a:t>- In the table are spaces for the teacher to:</a:t>
            </a:r>
          </a:p>
          <a:p>
            <a:pPr marL="171450" indent="-171450">
              <a:buFont typeface="Arial" panose="020B0604020202020204" pitchFamily="34" charset="0"/>
              <a:buChar char="•"/>
            </a:pPr>
            <a:r>
              <a:rPr lang="en-AU" dirty="0"/>
              <a:t>state the date of the observation and submission of each of the components of the SAT</a:t>
            </a:r>
          </a:p>
          <a:p>
            <a:pPr marL="171450" indent="-171450">
              <a:buFont typeface="Arial" panose="020B0604020202020204" pitchFamily="34" charset="0"/>
              <a:buChar char="•"/>
            </a:pPr>
            <a:r>
              <a:rPr lang="en-AU" dirty="0"/>
              <a:t>comment on the observation and the submission of each of the components</a:t>
            </a:r>
          </a:p>
          <a:p>
            <a:pPr marL="171450" indent="-171450">
              <a:buFont typeface="Arial" panose="020B0604020202020204" pitchFamily="34" charset="0"/>
              <a:buChar char="•"/>
            </a:pPr>
            <a:r>
              <a:rPr lang="en-AU" dirty="0"/>
              <a:t>and sign their initials for each observation and submission.</a:t>
            </a:r>
          </a:p>
          <a:p>
            <a:pPr marL="0" indent="0">
              <a:buFont typeface="Arial" panose="020B0604020202020204" pitchFamily="34" charset="0"/>
              <a:buNone/>
            </a:pPr>
            <a:r>
              <a:rPr lang="en-AU" dirty="0"/>
              <a:t>- Students are also required to sign their initials for each observation and submission.</a:t>
            </a:r>
          </a:p>
          <a:p>
            <a:pPr marL="0" indent="0">
              <a:buFont typeface="Arial" panose="020B0604020202020204" pitchFamily="34" charset="0"/>
              <a:buNone/>
            </a:pPr>
            <a:r>
              <a:rPr lang="en-AU" dirty="0"/>
              <a:t>- At the completion of the unit students are to sign and date the declaration that all resource materials and assistance used have been acknowledged and that all unacknowledged work is their own.</a:t>
            </a:r>
          </a:p>
          <a:p>
            <a:pPr marL="0" indent="0">
              <a:buFont typeface="Arial" panose="020B0604020202020204" pitchFamily="34" charset="0"/>
              <a:buNone/>
            </a:pPr>
            <a:r>
              <a:rPr lang="en-AU" dirty="0"/>
              <a:t>- The Authentication record form should be updated for each observation and submission during the lifetime of the SAT.</a:t>
            </a:r>
          </a:p>
          <a:p>
            <a:pPr marL="0" indent="0">
              <a:buFont typeface="Arial" panose="020B0604020202020204" pitchFamily="34" charset="0"/>
              <a:buNone/>
            </a:pPr>
            <a:r>
              <a:rPr lang="en-AU" dirty="0"/>
              <a:t>- There is a similar form for Unit 4.</a:t>
            </a:r>
          </a:p>
          <a:p>
            <a:pPr marL="0" indent="0">
              <a:buFont typeface="Arial" panose="020B0604020202020204" pitchFamily="34" charset="0"/>
              <a:buNone/>
            </a:pPr>
            <a:r>
              <a:rPr lang="en-AU" dirty="0"/>
              <a:t>- Authentication record forms can be requested as part of the audit process by the VCAA.</a:t>
            </a:r>
          </a:p>
        </p:txBody>
      </p:sp>
      <p:sp>
        <p:nvSpPr>
          <p:cNvPr id="4" name="Slide Number Placeholder 3"/>
          <p:cNvSpPr>
            <a:spLocks noGrp="1"/>
          </p:cNvSpPr>
          <p:nvPr>
            <p:ph type="sldNum" sz="quarter" idx="5"/>
          </p:nvPr>
        </p:nvSpPr>
        <p:spPr/>
        <p:txBody>
          <a:bodyPr/>
          <a:lstStyle/>
          <a:p>
            <a:fld id="{4086DB27-C44E-42FC-8577-04AF19E06BB2}" type="slidenum">
              <a:rPr lang="en-AU" smtClean="0"/>
              <a:pPr/>
              <a:t>15</a:t>
            </a:fld>
            <a:endParaRPr lang="en-AU"/>
          </a:p>
        </p:txBody>
      </p:sp>
    </p:spTree>
    <p:extLst>
      <p:ext uri="{BB962C8B-B14F-4D97-AF65-F5344CB8AC3E}">
        <p14:creationId xmlns:p14="http://schemas.microsoft.com/office/powerpoint/2010/main" val="559338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the Assessment Sheet for scores to be added and submitted through VASS.</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Notice the scores for each level of performance for each criterion needs to be provided as well as a total score.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16</a:t>
            </a:fld>
            <a:endParaRPr lang="en-AU"/>
          </a:p>
        </p:txBody>
      </p:sp>
    </p:spTree>
    <p:extLst>
      <p:ext uri="{BB962C8B-B14F-4D97-AF65-F5344CB8AC3E}">
        <p14:creationId xmlns:p14="http://schemas.microsoft.com/office/powerpoint/2010/main" val="4035615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following points about marking need to be considered:</a:t>
            </a:r>
          </a:p>
          <a:p>
            <a:endParaRPr lang="en-AU" dirty="0"/>
          </a:p>
          <a:p>
            <a:pPr marL="171450" indent="-171450">
              <a:buFont typeface="Arial" panose="020B0604020202020204" pitchFamily="34" charset="0"/>
              <a:buChar char="•"/>
            </a:pPr>
            <a:r>
              <a:rPr lang="en-AU" sz="1100" b="0" dirty="0">
                <a:cs typeface="Calibri" pitchFamily="34" charset="0"/>
              </a:rPr>
              <a:t>Use the rubrics from the current year’s Administrative information for School-based Assessment – Software Development</a:t>
            </a:r>
          </a:p>
          <a:p>
            <a:pPr marL="171450" indent="-171450">
              <a:buFont typeface="Arial" panose="020B0604020202020204" pitchFamily="34" charset="0"/>
              <a:buChar char="•"/>
            </a:pPr>
            <a:r>
              <a:rPr lang="en-AU" sz="1100" b="0" dirty="0">
                <a:cs typeface="Calibri" pitchFamily="34" charset="0"/>
              </a:rPr>
              <a:t>Mark the rubrics holistically, not statistically</a:t>
            </a:r>
          </a:p>
          <a:p>
            <a:pPr marL="171450" indent="-171450">
              <a:buFont typeface="Arial" panose="020B0604020202020204" pitchFamily="34" charset="0"/>
              <a:buChar char="•"/>
            </a:pPr>
            <a:r>
              <a:rPr lang="en-AU" sz="1100" b="0" dirty="0">
                <a:cs typeface="Calibri" pitchFamily="34" charset="0"/>
              </a:rPr>
              <a:t>Consider how you mark and the effect on statistical moderation on those marks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0" dirty="0">
                <a:cs typeface="Calibri" pitchFamily="34" charset="0"/>
              </a:rPr>
              <a:t>Late submission – this is a school-based decision with some flexibility.</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AU" sz="1100" b="0" dirty="0">
              <a:cs typeface="Calibri"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AU" sz="1100" b="0" dirty="0">
              <a:cs typeface="Calibri"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0" dirty="0">
                <a:cs typeface="Calibri" pitchFamily="34" charset="0"/>
              </a:rPr>
              <a:t>The awarding of a 0 instead of an NA can affect the statistical moderation of your class results.</a:t>
            </a:r>
          </a:p>
          <a:p>
            <a:pPr marL="171450" indent="-171450">
              <a:buFont typeface="Arial" panose="020B0604020202020204" pitchFamily="34" charset="0"/>
              <a:buChar char="•"/>
            </a:pPr>
            <a:r>
              <a:rPr lang="en-AU" sz="1100" b="0" dirty="0">
                <a:cs typeface="Calibri" pitchFamily="34" charset="0"/>
              </a:rPr>
              <a:t>NA is to be awarded when a criterion or group of is not observed and not submitted – you can award a mark if observed and not submitted</a:t>
            </a:r>
          </a:p>
          <a:p>
            <a:pPr marL="171450" indent="-171450">
              <a:buFont typeface="Arial" panose="020B0604020202020204" pitchFamily="34" charset="0"/>
              <a:buChar char="•"/>
            </a:pPr>
            <a:r>
              <a:rPr lang="en-AU" sz="1100" b="0" dirty="0">
                <a:cs typeface="Calibri" pitchFamily="34" charset="0"/>
              </a:rPr>
              <a:t>and 0 is to be awarded when the work is submitted but does not meet the descriptors – however, students still need to be able to achieve an S.</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17</a:t>
            </a:fld>
            <a:endParaRPr lang="en-AU"/>
          </a:p>
        </p:txBody>
      </p:sp>
    </p:spTree>
    <p:extLst>
      <p:ext uri="{BB962C8B-B14F-4D97-AF65-F5344CB8AC3E}">
        <p14:creationId xmlns:p14="http://schemas.microsoft.com/office/powerpoint/2010/main" val="407791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 this slide I am going to discuss some concerns and recommendations around the use of commercial instructions for the School-assessed Task.</a:t>
            </a:r>
          </a:p>
          <a:p>
            <a:endParaRPr lang="en-AU" dirty="0"/>
          </a:p>
          <a:p>
            <a:r>
              <a:rPr lang="en-AU" dirty="0"/>
              <a:t>There are several concerns:</a:t>
            </a:r>
          </a:p>
          <a:p>
            <a:pPr marL="171450" indent="-171450">
              <a:buFont typeface="Arial" panose="020B0604020202020204" pitchFamily="34" charset="0"/>
              <a:buChar char="•"/>
            </a:pPr>
            <a:r>
              <a:rPr lang="en-AU" sz="1100" b="0" dirty="0">
                <a:cs typeface="Calibri" panose="020F0502020204030204" pitchFamily="34" charset="0"/>
              </a:rPr>
              <a:t>Teachers using commercial instructions without checking them against the study design – Instructions can include content outside the scope of the outcome.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AU" sz="1100" b="0" dirty="0">
                <a:cs typeface="Calibri" panose="020F0502020204030204" pitchFamily="34" charset="0"/>
              </a:rPr>
              <a:t>Detailed instructions that could constitute undue assistance. Instructions shouldn’t tell students what to do step-by-step throughout the whole task.</a:t>
            </a:r>
          </a:p>
          <a:p>
            <a:pPr marL="171450" indent="-171450">
              <a:buFont typeface="Arial" panose="020B0604020202020204" pitchFamily="34" charset="0"/>
              <a:buChar char="•"/>
            </a:pPr>
            <a:r>
              <a:rPr lang="en-AU" sz="1100" b="0" dirty="0">
                <a:cs typeface="Calibri" panose="020F0502020204030204" pitchFamily="34" charset="0"/>
              </a:rPr>
              <a:t>And incorrect rubrics being used or modified versions of VCAA rubrics being used for the SAT.</a:t>
            </a:r>
          </a:p>
          <a:p>
            <a:pPr marL="171450" indent="-171450">
              <a:buFont typeface="Arial" panose="020B0604020202020204" pitchFamily="34" charset="0"/>
              <a:buChar char="•"/>
            </a:pPr>
            <a:endParaRPr lang="en-AU" sz="1100" b="0" dirty="0">
              <a:cs typeface="Calibri" panose="020F0502020204030204" pitchFamily="34" charset="0"/>
            </a:endParaRPr>
          </a:p>
          <a:p>
            <a:pPr marL="0" indent="0">
              <a:buFont typeface="Arial" panose="020B0604020202020204" pitchFamily="34" charset="0"/>
              <a:buNone/>
            </a:pPr>
            <a:r>
              <a:rPr lang="en-AU" sz="1100" b="0" dirty="0">
                <a:cs typeface="Calibri" panose="020F0502020204030204" pitchFamily="34" charset="0"/>
              </a:rPr>
              <a:t>The VCAA recommends that schools:</a:t>
            </a:r>
          </a:p>
          <a:p>
            <a:pPr marL="171450" indent="-171450">
              <a:buFont typeface="Arial" panose="020B0604020202020204" pitchFamily="34" charset="0"/>
              <a:buChar char="•"/>
            </a:pPr>
            <a:r>
              <a:rPr lang="en-AU" sz="1100" dirty="0">
                <a:cs typeface="Calibri" panose="020F0502020204030204" pitchFamily="34" charset="0"/>
              </a:rPr>
              <a:t>Check</a:t>
            </a:r>
            <a:r>
              <a:rPr lang="en-AU" sz="1100" b="0" dirty="0">
                <a:cs typeface="Calibri" panose="020F0502020204030204" pitchFamily="34" charset="0"/>
              </a:rPr>
              <a:t> all instructions against the outcome statement, key knowledge and key skills.</a:t>
            </a:r>
          </a:p>
          <a:p>
            <a:pPr marL="171450" indent="-171450">
              <a:buFont typeface="Arial" panose="020B0604020202020204" pitchFamily="34" charset="0"/>
              <a:buChar char="•"/>
            </a:pPr>
            <a:r>
              <a:rPr lang="en-AU" sz="1100" dirty="0">
                <a:cs typeface="Calibri" panose="020F0502020204030204" pitchFamily="34" charset="0"/>
              </a:rPr>
              <a:t>And use only </a:t>
            </a:r>
            <a:r>
              <a:rPr lang="en-AU" sz="1100" b="0" dirty="0">
                <a:cs typeface="Calibri" panose="020F0502020204030204" pitchFamily="34" charset="0"/>
              </a:rPr>
              <a:t>VCAA criteria from the Administrative information for the current year.</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18</a:t>
            </a:fld>
            <a:endParaRPr lang="en-AU"/>
          </a:p>
        </p:txBody>
      </p:sp>
    </p:spTree>
    <p:extLst>
      <p:ext uri="{BB962C8B-B14F-4D97-AF65-F5344CB8AC3E}">
        <p14:creationId xmlns:p14="http://schemas.microsoft.com/office/powerpoint/2010/main" val="625897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Verdana"/>
                <a:ea typeface="Verdana"/>
              </a:rPr>
              <a:t>Please send any enquires related to the VCAA to the general email and it will be forwarded to the relevant contact person. This ensures your enquiry is promptly replied to by the appropriate person and bookmark our website.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Verdana"/>
              <a:ea typeface="Verdana"/>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19</a:t>
            </a:fld>
            <a:endParaRPr lang="en-AU"/>
          </a:p>
        </p:txBody>
      </p:sp>
    </p:spTree>
    <p:extLst>
      <p:ext uri="{BB962C8B-B14F-4D97-AF65-F5344CB8AC3E}">
        <p14:creationId xmlns:p14="http://schemas.microsoft.com/office/powerpoint/2010/main" val="421297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Before I start, I would like to present the Acknowledgement of Country.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The </a:t>
            </a:r>
            <a:r>
              <a:rPr lang="en-AU" sz="1100" dirty="0">
                <a:solidFill>
                  <a:srgbClr val="000000"/>
                </a:solidFill>
                <a:effectLst/>
                <a:latin typeface="Verdana" panose="020B0604030504040204" pitchFamily="34" charset="0"/>
                <a:ea typeface="Verdana" panose="020B0604030504040204" pitchFamily="34" charset="0"/>
              </a:rPr>
              <a:t>Victorian Curriculum and Assessment Authority </a:t>
            </a:r>
            <a:r>
              <a:rPr lang="en-US" sz="1100" dirty="0">
                <a:solidFill>
                  <a:srgbClr val="000000"/>
                </a:solidFill>
                <a:effectLst/>
                <a:latin typeface="Verdana" panose="020B0604030504040204" pitchFamily="34" charset="0"/>
                <a:ea typeface="Verdana" panose="020B0604030504040204" pitchFamily="34" charset="0"/>
              </a:rPr>
              <a:t>proudly acknowledges and pays respect to Victoria’s Aboriginal and Torres Strait Islander communities and their rich and enduring cultures.</a:t>
            </a:r>
          </a:p>
          <a:p>
            <a:pPr marL="0" indent="0">
              <a:lnSpc>
                <a:spcPct val="120000"/>
              </a:lnSpc>
              <a:spcBef>
                <a:spcPts val="600"/>
              </a:spcBef>
              <a:buNone/>
            </a:pPr>
            <a:endParaRPr lang="en-AU" sz="1100" dirty="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We acknowledge Aboriginal and Torres Strait Islander people as Australia’s first peoples and as the Traditional Owners and custodians of the lands and waters on which we rely. </a:t>
            </a:r>
          </a:p>
          <a:p>
            <a:pPr marL="0" indent="0">
              <a:lnSpc>
                <a:spcPct val="120000"/>
              </a:lnSpc>
              <a:spcBef>
                <a:spcPts val="600"/>
              </a:spcBef>
              <a:buNone/>
            </a:pPr>
            <a:endParaRPr lang="en-US" sz="1100" dirty="0">
              <a:solidFill>
                <a:srgbClr val="000000"/>
              </a:solidFill>
              <a:effectLst/>
              <a:latin typeface="Verdana" panose="020B0604030504040204" pitchFamily="34" charset="0"/>
              <a:ea typeface="Verdana" panose="020B0604030504040204" pitchFamily="34" charset="0"/>
            </a:endParaRPr>
          </a:p>
          <a:p>
            <a:pPr marL="0" indent="0">
              <a:lnSpc>
                <a:spcPct val="120000"/>
              </a:lnSpc>
              <a:spcBef>
                <a:spcPts val="600"/>
              </a:spcBef>
              <a:buNone/>
            </a:pPr>
            <a:r>
              <a:rPr lang="en-US" sz="1100" dirty="0">
                <a:solidFill>
                  <a:srgbClr val="000000"/>
                </a:solidFill>
                <a:effectLst/>
                <a:latin typeface="Verdana" panose="020B0604030504040204" pitchFamily="34" charset="0"/>
                <a:ea typeface="Verdana" panose="020B0604030504040204" pitchFamily="34" charset="0"/>
              </a:rPr>
              <a:t>We pay respect to Elders past and present of the lands where we conduct our work and </a:t>
            </a:r>
            <a:r>
              <a:rPr lang="en-US" sz="1100" dirty="0" err="1">
                <a:solidFill>
                  <a:srgbClr val="000000"/>
                </a:solidFill>
                <a:effectLst/>
                <a:latin typeface="Verdana" panose="020B0604030504040204" pitchFamily="34" charset="0"/>
                <a:ea typeface="Verdana" panose="020B0604030504040204" pitchFamily="34" charset="0"/>
              </a:rPr>
              <a:t>recognise</a:t>
            </a:r>
            <a:r>
              <a:rPr lang="en-US" sz="1100" dirty="0">
                <a:solidFill>
                  <a:srgbClr val="000000"/>
                </a:solidFill>
                <a:effectLst/>
                <a:latin typeface="Verdana" panose="020B0604030504040204" pitchFamily="34" charset="0"/>
                <a:ea typeface="Verdana" panose="020B0604030504040204" pitchFamily="34" charset="0"/>
              </a:rPr>
              <a:t> their ongoing contributions as the first educators on the land now known as Victoria.</a:t>
            </a:r>
            <a:endParaRPr lang="en-AU" dirty="0">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a:t>
            </a:fld>
            <a:endParaRPr lang="en-AU"/>
          </a:p>
        </p:txBody>
      </p:sp>
    </p:spTree>
    <p:extLst>
      <p:ext uri="{BB962C8B-B14F-4D97-AF65-F5344CB8AC3E}">
        <p14:creationId xmlns:p14="http://schemas.microsoft.com/office/powerpoint/2010/main" val="3015107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Don’t speak</a:t>
            </a:r>
            <a:r>
              <a:rPr lang="en-AU" baseline="0" dirty="0"/>
              <a:t> leave for 3 secs.</a:t>
            </a: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20</a:t>
            </a:fld>
            <a:endParaRPr lang="en-AU"/>
          </a:p>
        </p:txBody>
      </p:sp>
    </p:spTree>
    <p:extLst>
      <p:ext uri="{BB962C8B-B14F-4D97-AF65-F5344CB8AC3E}">
        <p14:creationId xmlns:p14="http://schemas.microsoft.com/office/powerpoint/2010/main" val="3273175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086DB27-C44E-42FC-8577-04AF19E06BB2}" type="slidenum">
              <a:rPr lang="en-AU" smtClean="0"/>
              <a:pPr/>
              <a:t>21</a:t>
            </a:fld>
            <a:endParaRPr lang="en-AU"/>
          </a:p>
        </p:txBody>
      </p:sp>
    </p:spTree>
    <p:extLst>
      <p:ext uri="{BB962C8B-B14F-4D97-AF65-F5344CB8AC3E}">
        <p14:creationId xmlns:p14="http://schemas.microsoft.com/office/powerpoint/2010/main" val="644320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t>This presentation will involve the following topics:</a:t>
            </a:r>
          </a:p>
          <a:p>
            <a:pPr marL="171450" indent="-171450">
              <a:buFont typeface="Arial" panose="020B0604020202020204" pitchFamily="34" charset="0"/>
              <a:buChar char="•"/>
            </a:pPr>
            <a:endParaRPr lang="en-AU" dirty="0"/>
          </a:p>
          <a:p>
            <a:pPr marL="171450" indent="-171450">
              <a:buFont typeface="Arial" panose="020B0604020202020204" pitchFamily="34" charset="0"/>
              <a:buChar char="•"/>
            </a:pPr>
            <a:r>
              <a:rPr lang="en-AU" sz="1100" b="0" dirty="0"/>
              <a:t>The Administrative information for School-based Assessment</a:t>
            </a:r>
          </a:p>
          <a:p>
            <a:pPr marL="171450" indent="-171450">
              <a:buFont typeface="Arial" panose="020B0604020202020204" pitchFamily="34" charset="0"/>
              <a:buChar char="•"/>
            </a:pPr>
            <a:r>
              <a:rPr lang="en-AU" sz="1100" b="0" dirty="0"/>
              <a:t>The nature and scope of the task</a:t>
            </a:r>
          </a:p>
          <a:p>
            <a:pPr marL="171450" indent="-171450">
              <a:buFont typeface="Arial" panose="020B0604020202020204" pitchFamily="34" charset="0"/>
              <a:buChar char="•"/>
            </a:pPr>
            <a:r>
              <a:rPr lang="en-AU" sz="1100" b="0" dirty="0"/>
              <a:t>The assessment criteria</a:t>
            </a:r>
          </a:p>
          <a:p>
            <a:pPr marL="171450" indent="-171450">
              <a:buFont typeface="Arial" panose="020B0604020202020204" pitchFamily="34" charset="0"/>
              <a:buChar char="•"/>
            </a:pPr>
            <a:r>
              <a:rPr lang="en-AU" sz="1100" b="0" dirty="0"/>
              <a:t>Authentication</a:t>
            </a:r>
          </a:p>
          <a:p>
            <a:pPr marL="171450" indent="-171450">
              <a:buFont typeface="Arial" panose="020B0604020202020204" pitchFamily="34" charset="0"/>
              <a:buChar char="•"/>
            </a:pPr>
            <a:r>
              <a:rPr lang="en-AU" sz="1100" b="0" dirty="0"/>
              <a:t>The assessment sheet</a:t>
            </a:r>
          </a:p>
          <a:p>
            <a:pPr marL="171450" indent="-171450">
              <a:buFont typeface="Arial" panose="020B0604020202020204" pitchFamily="34" charset="0"/>
              <a:buChar char="•"/>
            </a:pPr>
            <a:r>
              <a:rPr lang="en-AU" sz="1100" b="0" dirty="0"/>
              <a:t>Marking</a:t>
            </a:r>
          </a:p>
          <a:p>
            <a:pPr marL="171450" indent="-171450">
              <a:buFont typeface="Arial" panose="020B0604020202020204" pitchFamily="34" charset="0"/>
              <a:buChar char="•"/>
            </a:pPr>
            <a:r>
              <a:rPr lang="en-AU" sz="1100" b="0" dirty="0"/>
              <a:t>and issues around the use of commercial instructions.</a:t>
            </a:r>
            <a:endParaRPr lang="en-AU" dirty="0"/>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3</a:t>
            </a:fld>
            <a:endParaRPr lang="en-AU"/>
          </a:p>
        </p:txBody>
      </p:sp>
    </p:spTree>
    <p:extLst>
      <p:ext uri="{BB962C8B-B14F-4D97-AF65-F5344CB8AC3E}">
        <p14:creationId xmlns:p14="http://schemas.microsoft.com/office/powerpoint/2010/main" val="25754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first essential resource is the Applied Computing Study Design.</a:t>
            </a:r>
          </a:p>
          <a:p>
            <a:endParaRPr lang="en-AU" dirty="0"/>
          </a:p>
          <a:p>
            <a:r>
              <a:rPr lang="en-AU" dirty="0"/>
              <a:t>The study design is now accredited from 2025.</a:t>
            </a:r>
          </a:p>
          <a:p>
            <a:endParaRPr lang="en-AU" dirty="0"/>
          </a:p>
          <a:p>
            <a:r>
              <a:rPr lang="en-AU" dirty="0"/>
              <a:t>You need to be familiar with this document for Data Analytics.</a:t>
            </a:r>
          </a:p>
          <a:p>
            <a:endParaRPr lang="en-AU" dirty="0"/>
          </a:p>
          <a:p>
            <a:r>
              <a:rPr lang="en-AU" dirty="0"/>
              <a:t>It details the:</a:t>
            </a:r>
          </a:p>
          <a:p>
            <a:pPr marL="171450" indent="-171450">
              <a:buFont typeface="Arial" panose="020B0604020202020204" pitchFamily="34" charset="0"/>
              <a:buChar char="•"/>
            </a:pPr>
            <a:r>
              <a:rPr lang="en-AU" dirty="0"/>
              <a:t>Terms used in the study</a:t>
            </a:r>
          </a:p>
          <a:p>
            <a:pPr marL="171450" indent="-171450">
              <a:buFont typeface="Arial" panose="020B0604020202020204" pitchFamily="34" charset="0"/>
              <a:buChar char="•"/>
            </a:pPr>
            <a:r>
              <a:rPr lang="en-AU" dirty="0"/>
              <a:t>Problem-solving methodology</a:t>
            </a:r>
          </a:p>
          <a:p>
            <a:pPr marL="171450" indent="-171450">
              <a:buFont typeface="Arial" panose="020B0604020202020204" pitchFamily="34" charset="0"/>
              <a:buChar char="•"/>
            </a:pPr>
            <a:r>
              <a:rPr lang="en-AU" dirty="0"/>
              <a:t>Areas of study</a:t>
            </a:r>
          </a:p>
          <a:p>
            <a:pPr marL="171450" indent="-171450">
              <a:buFont typeface="Arial" panose="020B0604020202020204" pitchFamily="34" charset="0"/>
              <a:buChar char="•"/>
            </a:pPr>
            <a:r>
              <a:rPr lang="en-AU" dirty="0"/>
              <a:t>Outcomes</a:t>
            </a:r>
          </a:p>
          <a:p>
            <a:pPr marL="171450" indent="-171450">
              <a:buFont typeface="Arial" panose="020B0604020202020204" pitchFamily="34" charset="0"/>
              <a:buChar char="•"/>
            </a:pPr>
            <a:r>
              <a:rPr lang="en-AU" dirty="0"/>
              <a:t>Key knowledge</a:t>
            </a:r>
          </a:p>
          <a:p>
            <a:pPr marL="171450" indent="-171450">
              <a:buFont typeface="Arial" panose="020B0604020202020204" pitchFamily="34" charset="0"/>
              <a:buChar char="•"/>
            </a:pPr>
            <a:r>
              <a:rPr lang="en-AU" dirty="0"/>
              <a:t>Key skills</a:t>
            </a:r>
          </a:p>
          <a:p>
            <a:pPr marL="171450" indent="-171450">
              <a:buFont typeface="Arial" panose="020B0604020202020204" pitchFamily="34" charset="0"/>
              <a:buChar char="•"/>
            </a:pPr>
            <a:r>
              <a:rPr lang="en-AU" dirty="0"/>
              <a:t>School-based assessment including SACs and SAT</a:t>
            </a:r>
          </a:p>
          <a:p>
            <a:pPr marL="171450" indent="-171450">
              <a:buFont typeface="Arial" panose="020B0604020202020204" pitchFamily="34" charset="0"/>
              <a:buChar char="•"/>
            </a:pPr>
            <a:r>
              <a:rPr lang="en-AU" dirty="0"/>
              <a:t>and the examination.</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4</a:t>
            </a:fld>
            <a:endParaRPr lang="en-AU"/>
          </a:p>
        </p:txBody>
      </p:sp>
    </p:spTree>
    <p:extLst>
      <p:ext uri="{BB962C8B-B14F-4D97-AF65-F5344CB8AC3E}">
        <p14:creationId xmlns:p14="http://schemas.microsoft.com/office/powerpoint/2010/main" val="201643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100" dirty="0"/>
              <a:t>The Administrative information for School-based Assessment contains information relevant to the SAT as well as the authentication and assessment of the SAT.</a:t>
            </a:r>
          </a:p>
          <a:p>
            <a:endParaRPr lang="en-AU" sz="1100" dirty="0"/>
          </a:p>
          <a:p>
            <a:r>
              <a:rPr lang="en-AU" sz="1100" dirty="0"/>
              <a:t>This document is updated every year.</a:t>
            </a:r>
          </a:p>
          <a:p>
            <a:endParaRPr lang="en-AU" sz="1100" dirty="0"/>
          </a:p>
          <a:p>
            <a:pPr marL="0" indent="0">
              <a:buNone/>
            </a:pPr>
            <a:r>
              <a:rPr lang="en-US" sz="1100" b="0" dirty="0"/>
              <a:t>Content included for both the U3 O2 and U4 O1 outcomes are:</a:t>
            </a:r>
          </a:p>
          <a:p>
            <a:pPr marL="285750" indent="-285750">
              <a:buFont typeface="Arial" panose="020B0604020202020204" pitchFamily="34" charset="0"/>
              <a:buChar char="•"/>
            </a:pPr>
            <a:r>
              <a:rPr lang="en-US" sz="1100" b="0" dirty="0"/>
              <a:t>Details regarding the SAT</a:t>
            </a:r>
          </a:p>
          <a:p>
            <a:pPr marL="742950" lvl="1" indent="-285750">
              <a:buFont typeface="Arial" panose="020B0604020202020204" pitchFamily="34" charset="0"/>
              <a:buChar char="•"/>
            </a:pPr>
            <a:r>
              <a:rPr lang="en-US" sz="1100" b="0" dirty="0"/>
              <a:t>the Nature of the task</a:t>
            </a:r>
          </a:p>
          <a:p>
            <a:pPr marL="742950" lvl="1" indent="-285750">
              <a:buFont typeface="Arial" panose="020B0604020202020204" pitchFamily="34" charset="0"/>
              <a:buChar char="•"/>
            </a:pPr>
            <a:r>
              <a:rPr lang="en-US" sz="1100" b="0" dirty="0"/>
              <a:t>the Scope of the task</a:t>
            </a:r>
          </a:p>
          <a:p>
            <a:pPr marL="285750" indent="-285750">
              <a:buFont typeface="Arial" panose="020B0604020202020204" pitchFamily="34" charset="0"/>
              <a:buChar char="•"/>
            </a:pPr>
            <a:r>
              <a:rPr lang="en-US" sz="1100" b="0" dirty="0"/>
              <a:t>Assessment criteria (1–10) rubrics</a:t>
            </a:r>
          </a:p>
          <a:p>
            <a:pPr marL="285750" indent="-285750">
              <a:buFont typeface="Arial" panose="020B0604020202020204" pitchFamily="34" charset="0"/>
              <a:buChar char="•"/>
            </a:pPr>
            <a:r>
              <a:rPr lang="en-US" sz="1100" b="0" dirty="0"/>
              <a:t>Authentication of the SAT</a:t>
            </a:r>
          </a:p>
          <a:p>
            <a:pPr marL="285750" indent="-285750">
              <a:buFont typeface="Arial" panose="020B0604020202020204" pitchFamily="34" charset="0"/>
              <a:buChar char="•"/>
            </a:pPr>
            <a:r>
              <a:rPr lang="en-US" sz="1100" b="0" dirty="0"/>
              <a:t>Authentication record form</a:t>
            </a:r>
          </a:p>
          <a:p>
            <a:pPr marL="285750" indent="-285750">
              <a:buFont typeface="Arial" panose="020B0604020202020204" pitchFamily="34" charset="0"/>
              <a:buChar char="•"/>
            </a:pPr>
            <a:r>
              <a:rPr lang="en-US" sz="1100" b="0" dirty="0"/>
              <a:t>and the Assessment sheet.</a:t>
            </a:r>
          </a:p>
          <a:p>
            <a:endParaRPr lang="en-AU"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dirty="0">
                <a:solidFill>
                  <a:schemeClr val="bg2">
                    <a:lumMod val="50000"/>
                  </a:schemeClr>
                </a:solidFill>
              </a:rPr>
              <a:t>Keep in mind that you should only be referring to the current year’s Administrative information.</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5</a:t>
            </a:fld>
            <a:endParaRPr lang="en-AU"/>
          </a:p>
        </p:txBody>
      </p:sp>
    </p:spTree>
    <p:extLst>
      <p:ext uri="{BB962C8B-B14F-4D97-AF65-F5344CB8AC3E}">
        <p14:creationId xmlns:p14="http://schemas.microsoft.com/office/powerpoint/2010/main" val="1468780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Verdana" panose="020B0604030504040204" pitchFamily="34" charset="0"/>
                <a:ea typeface="Verdana" panose="020B0604030504040204" pitchFamily="34" charset="0"/>
              </a:rPr>
              <a:t>We also have the Support material which replaces the Advice for teachers.</a:t>
            </a:r>
          </a:p>
          <a:p>
            <a:endParaRPr lang="en-AU" dirty="0">
              <a:latin typeface="Verdana" panose="020B0604030504040204" pitchFamily="34" charset="0"/>
              <a:ea typeface="Verdana" panose="020B0604030504040204" pitchFamily="34" charset="0"/>
            </a:endParaRPr>
          </a:p>
          <a:p>
            <a:r>
              <a:rPr lang="en-AU" dirty="0">
                <a:latin typeface="Verdana" panose="020B0604030504040204" pitchFamily="34" charset="0"/>
                <a:ea typeface="Verdana" panose="020B0604030504040204" pitchFamily="34" charset="0"/>
              </a:rPr>
              <a:t>This now sits on the Applied Computing study page.</a:t>
            </a:r>
          </a:p>
          <a:p>
            <a:endParaRPr lang="en-AU" dirty="0">
              <a:latin typeface="Verdana" panose="020B0604030504040204" pitchFamily="34" charset="0"/>
              <a:ea typeface="Verdan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Verdana" panose="020B0604030504040204" pitchFamily="34" charset="0"/>
                <a:ea typeface="Verdana" panose="020B0604030504040204" pitchFamily="34" charset="0"/>
              </a:rPr>
              <a:t>This support material was developed to support teachers with content and resources to assist them with the SAT including:</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Developing a program</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Units 3 and 4 sample learning activities</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Units 3 and 4: Data Analytics – School-assessed Task (SAT)</a:t>
            </a:r>
          </a:p>
          <a:p>
            <a:pPr marL="285750" indent="-285750">
              <a:buFont typeface="Arial" panose="020B0604020202020204" pitchFamily="34" charset="0"/>
              <a:buChar char="•"/>
            </a:pPr>
            <a:r>
              <a:rPr lang="en-US" sz="1100" dirty="0">
                <a:solidFill>
                  <a:schemeClr val="bg2">
                    <a:lumMod val="50000"/>
                  </a:schemeClr>
                </a:solidFill>
                <a:latin typeface="Verdana" panose="020B0604030504040204" pitchFamily="34" charset="0"/>
                <a:ea typeface="Verdana" panose="020B0604030504040204" pitchFamily="34" charset="0"/>
                <a:cs typeface="Times New Roman" panose="02020603050405020304" pitchFamily="18" charset="0"/>
              </a:rPr>
              <a:t>and the Administrative information for School-based Assessment (SAT Criteria).</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6</a:t>
            </a:fld>
            <a:endParaRPr lang="en-AU"/>
          </a:p>
        </p:txBody>
      </p:sp>
    </p:spTree>
    <p:extLst>
      <p:ext uri="{BB962C8B-B14F-4D97-AF65-F5344CB8AC3E}">
        <p14:creationId xmlns:p14="http://schemas.microsoft.com/office/powerpoint/2010/main" val="745778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other important resources are the:</a:t>
            </a:r>
          </a:p>
          <a:p>
            <a:endParaRPr lang="en-AU" dirty="0"/>
          </a:p>
          <a:p>
            <a:pPr marL="171450" indent="-171450">
              <a:buFont typeface="Arial" panose="020B0604020202020204" pitchFamily="34" charset="0"/>
              <a:buChar char="•"/>
            </a:pPr>
            <a:r>
              <a:rPr lang="en-AU" dirty="0"/>
              <a:t>Assessment Schedule which provides dates for when scores need to be submitted to VASS for SACs and SATs</a:t>
            </a:r>
          </a:p>
          <a:p>
            <a:pPr marL="171450" indent="-171450">
              <a:buFont typeface="Arial" panose="020B0604020202020204" pitchFamily="34" charset="0"/>
              <a:buChar char="•"/>
            </a:pPr>
            <a:r>
              <a:rPr lang="en-AU" dirty="0"/>
              <a:t>and the VCE Administrative Handbook which outlines the rules, regulations and policies governing the delivery of the VCE.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7</a:t>
            </a:fld>
            <a:endParaRPr lang="en-AU"/>
          </a:p>
        </p:txBody>
      </p:sp>
    </p:spTree>
    <p:extLst>
      <p:ext uri="{BB962C8B-B14F-4D97-AF65-F5344CB8AC3E}">
        <p14:creationId xmlns:p14="http://schemas.microsoft.com/office/powerpoint/2010/main" val="4246445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slide shows an overview of the School-assessed task for Unit 3 Outcome 2 and Unit 4 Outcome 1.</a:t>
            </a:r>
          </a:p>
          <a:p>
            <a:endParaRPr lang="en-AU" dirty="0"/>
          </a:p>
          <a:p>
            <a:r>
              <a:rPr lang="en-AU" dirty="0"/>
              <a:t>Keep in mind that the School-assessed Task contributes 30 per cent to the study score.</a:t>
            </a: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8</a:t>
            </a:fld>
            <a:endParaRPr lang="en-AU"/>
          </a:p>
        </p:txBody>
      </p:sp>
    </p:spTree>
    <p:extLst>
      <p:ext uri="{BB962C8B-B14F-4D97-AF65-F5344CB8AC3E}">
        <p14:creationId xmlns:p14="http://schemas.microsoft.com/office/powerpoint/2010/main" val="3315222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AU" sz="1100" dirty="0">
                <a:latin typeface="Verdana" panose="020B0604030504040204" pitchFamily="34" charset="0"/>
                <a:ea typeface="Verdana" panose="020B0604030504040204" pitchFamily="34" charset="0"/>
              </a:rPr>
              <a:t>The nature of the task for Unit 3 Outcome 2 is stated in the study design and in the Administrative information for School-based Assessment. It involves:</a:t>
            </a:r>
          </a:p>
          <a:p>
            <a:pPr marL="0" marR="0" lvl="0" indent="0" algn="l" defTabSz="914400" rtl="0" eaLnBrk="0" fontAlgn="base" latinLnBrk="0" hangingPunct="0">
              <a:lnSpc>
                <a:spcPct val="100000"/>
              </a:lnSpc>
              <a:spcBef>
                <a:spcPts val="0"/>
              </a:spcBef>
              <a:spcAft>
                <a:spcPts val="0"/>
              </a:spcAft>
              <a:buClrTx/>
              <a:buSzTx/>
              <a:buFontTx/>
              <a:buNone/>
              <a:tabLst/>
              <a:defRPr/>
            </a:pPr>
            <a:endParaRPr lang="en-AU" sz="1100" dirty="0">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 brief outlining the proposed solution and a project plan (Gantt chart) indicating tasks, times, milestones, dependencies and the critical path</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Analytical tools that depict the interactions between systems, users, data and networks</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An analysis that defines the requirements, constraints and scope of a solution in the form of a software requirements specification</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A folio of design ideas and evaluation criteria</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b="1" dirty="0">
                <a:solidFill>
                  <a:srgbClr val="000000"/>
                </a:solidFill>
                <a:effectLst/>
                <a:latin typeface="Verdana" panose="020B0604030504040204" pitchFamily="34" charset="0"/>
                <a:ea typeface="Verdana" panose="020B0604030504040204" pitchFamily="34" charset="0"/>
              </a:rPr>
              <a:t>And</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r>
              <a:rPr lang="en-GB" sz="1100" dirty="0">
                <a:solidFill>
                  <a:srgbClr val="000000"/>
                </a:solidFill>
                <a:effectLst/>
                <a:latin typeface="Verdana" panose="020B0604030504040204" pitchFamily="34" charset="0"/>
                <a:ea typeface="Verdana" panose="020B0604030504040204" pitchFamily="34" charset="0"/>
              </a:rPr>
              <a:t>Detailed design specifications of the preferred design.</a:t>
            </a:r>
            <a:endParaRPr lang="en-AU" sz="1100" dirty="0">
              <a:solidFill>
                <a:srgbClr val="000000"/>
              </a:solidFill>
              <a:effectLst/>
              <a:latin typeface="Verdana" panose="020B0604030504040204" pitchFamily="34" charset="0"/>
              <a:ea typeface="Verdana" panose="020B0604030504040204" pitchFamily="34" charset="0"/>
            </a:endParaRPr>
          </a:p>
          <a:p>
            <a:pPr>
              <a:lnSpc>
                <a:spcPct val="100000"/>
              </a:lnSpc>
              <a:spcBef>
                <a:spcPts val="0"/>
              </a:spcBef>
              <a:spcAft>
                <a:spcPts val="0"/>
              </a:spcAft>
            </a:pPr>
            <a:endParaRPr lang="en-GB" sz="1100" dirty="0">
              <a:effectLst/>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0"/>
              </a:spcBef>
              <a:spcAft>
                <a:spcPts val="0"/>
              </a:spcAft>
            </a:pPr>
            <a:r>
              <a:rPr lang="en-GB" sz="1100" dirty="0">
                <a:effectLst/>
                <a:latin typeface="Verdana" panose="020B0604030504040204" pitchFamily="34" charset="0"/>
                <a:ea typeface="Verdana" panose="020B0604030504040204" pitchFamily="34" charset="0"/>
                <a:cs typeface="Times New Roman" panose="02020603050405020304" pitchFamily="18" charset="0"/>
              </a:rPr>
              <a:t>Time allocated should be at least 8–10 weeks of class time.</a:t>
            </a:r>
            <a:endParaRPr lang="en-AU" sz="1100" dirty="0">
              <a:latin typeface="Verdana" panose="020B0604030504040204" pitchFamily="34" charset="0"/>
              <a:ea typeface="Verdana" panose="020B0604030504040204" pitchFamily="34" charset="0"/>
            </a:endParaRPr>
          </a:p>
          <a:p>
            <a:endParaRPr lang="en-AU" dirty="0"/>
          </a:p>
        </p:txBody>
      </p:sp>
      <p:sp>
        <p:nvSpPr>
          <p:cNvPr id="4" name="Slide Number Placeholder 3"/>
          <p:cNvSpPr>
            <a:spLocks noGrp="1"/>
          </p:cNvSpPr>
          <p:nvPr>
            <p:ph type="sldNum" sz="quarter" idx="5"/>
          </p:nvPr>
        </p:nvSpPr>
        <p:spPr/>
        <p:txBody>
          <a:bodyPr/>
          <a:lstStyle/>
          <a:p>
            <a:fld id="{4086DB27-C44E-42FC-8577-04AF19E06BB2}" type="slidenum">
              <a:rPr lang="en-AU" smtClean="0"/>
              <a:pPr/>
              <a:t>9</a:t>
            </a:fld>
            <a:endParaRPr lang="en-AU"/>
          </a:p>
        </p:txBody>
      </p:sp>
    </p:spTree>
    <p:extLst>
      <p:ext uri="{BB962C8B-B14F-4D97-AF65-F5344CB8AC3E}">
        <p14:creationId xmlns:p14="http://schemas.microsoft.com/office/powerpoint/2010/main" val="313489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linkedin.com/company/vcaa/" TargetMode="External"/><Relationship Id="rId3" Type="http://schemas.openxmlformats.org/officeDocument/2006/relationships/hyperlink" Target="https://v6.educationapps.vic.gov.au/em/forms/subscribe.php?db=696087&amp;s=449602&amp;a=97403&amp;k=ZtEnSTb9XCqhrYLgAXYMIoaqtBfoM8BYs_QzogfLtIo" TargetMode="External"/><Relationship Id="rId7" Type="http://schemas.openxmlformats.org/officeDocument/2006/relationships/image" Target="../media/image5.png"/><Relationship Id="rId12" Type="http://schemas.openxmlformats.org/officeDocument/2006/relationships/hyperlink" Target="https://www.facebook.com/people/Victorian-Curriculum-and-Assessment-Authority/61562873466516/" TargetMode="External"/><Relationship Id="rId2" Type="http://schemas.openxmlformats.org/officeDocument/2006/relationships/hyperlink" Target="https://v6.educationapps.vic.gov.au/em/forms/subscribe.php?db=696089&amp;s=449610&amp;a=97403&amp;k=WPOC07y138qhv1M7xBWNBMs_5ijW4n_0C1mejQNjzbg" TargetMode="External"/><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instagram.com/vcaa_vic/" TargetMode="External"/><Relationship Id="rId5" Type="http://schemas.openxmlformats.org/officeDocument/2006/relationships/hyperlink" Target="https://v6.educationapps.vic.gov.au/em/forms/subscribe.php?db=820107&amp;s=792765&amp;a=97403&amp;k=uwXj1jCbEfG3bRMXjDuO0wriw0uYqkX4FPm-jQeQ8fg" TargetMode="External"/><Relationship Id="rId10" Type="http://schemas.openxmlformats.org/officeDocument/2006/relationships/image" Target="../media/image8.svg"/><Relationship Id="rId4" Type="http://schemas.openxmlformats.org/officeDocument/2006/relationships/hyperlink" Target="https://v6.educationapps.vic.gov.au/em/forms/subscribe.php?db=696088&amp;s=449606&amp;a=97403&amp;k=-kPF9VbSpHIS3-dChzIePZWoeWM6HeDBNTWLyI8TX1A" TargetMode="External"/><Relationship Id="rId9" Type="http://schemas.openxmlformats.org/officeDocument/2006/relationships/image" Target="../media/image7.png"/><Relationship Id="rId14" Type="http://schemas.openxmlformats.org/officeDocument/2006/relationships/hyperlink" Target="https://v6.educationapps.vic.gov.au/em/forms/subscribe.php?db=696093&amp;s=449620&amp;a=97403&amp;k=WdrUyYCn0esLvtK22Du97zC_tPcAW7B8N7wZUOQoE3o" TargetMode="Externa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5536" y="627534"/>
            <a:ext cx="5400600" cy="1246535"/>
          </a:xfrm>
        </p:spPr>
        <p:txBody>
          <a:bodyPr/>
          <a:lstStyle>
            <a:lvl1pPr algn="l">
              <a:defRPr sz="3600">
                <a:solidFill>
                  <a:schemeClr val="bg1"/>
                </a:solidFill>
              </a:defRPr>
            </a:lvl1pPr>
          </a:lstStyle>
          <a:p>
            <a:r>
              <a:rPr lang="en-GB"/>
              <a:t>Click to edit Master title style</a:t>
            </a:r>
            <a:endParaRPr lang="en-AU"/>
          </a:p>
        </p:txBody>
      </p:sp>
      <p:sp>
        <p:nvSpPr>
          <p:cNvPr id="3" name="Subtitle 2"/>
          <p:cNvSpPr>
            <a:spLocks noGrp="1"/>
          </p:cNvSpPr>
          <p:nvPr>
            <p:ph type="subTitle" idx="1"/>
          </p:nvPr>
        </p:nvSpPr>
        <p:spPr>
          <a:xfrm>
            <a:off x="395536" y="1995686"/>
            <a:ext cx="4752528" cy="1008112"/>
          </a:xfrm>
        </p:spPr>
        <p:txBody>
          <a:bodyPr/>
          <a:lstStyle>
            <a:lvl1pPr marL="0" indent="0" algn="l">
              <a:buNone/>
              <a:defRPr sz="24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AU"/>
          </a:p>
        </p:txBody>
      </p:sp>
    </p:spTree>
    <p:extLst>
      <p:ext uri="{BB962C8B-B14F-4D97-AF65-F5344CB8AC3E}">
        <p14:creationId xmlns:p14="http://schemas.microsoft.com/office/powerpoint/2010/main" val="332456893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im">
    <p:bg>
      <p:bgPr>
        <a:solidFill>
          <a:srgbClr val="003D58"/>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EE8AEE-C1C4-B442-BD55-B1D4B638E6CF}"/>
              </a:ext>
            </a:extLst>
          </p:cNvPr>
          <p:cNvSpPr>
            <a:spLocks noGrp="1"/>
          </p:cNvSpPr>
          <p:nvPr>
            <p:ph type="title" hasCustomPrompt="1"/>
          </p:nvPr>
        </p:nvSpPr>
        <p:spPr>
          <a:xfrm>
            <a:off x="179512" y="1635646"/>
            <a:ext cx="8784976" cy="432048"/>
          </a:xfrm>
        </p:spPr>
        <p:txBody>
          <a:bodyPr/>
          <a:lstStyle>
            <a:lvl1pPr>
              <a:defRPr sz="2800" b="1">
                <a:solidFill>
                  <a:schemeClr val="bg1"/>
                </a:solidFill>
              </a:defRPr>
            </a:lvl1pPr>
          </a:lstStyle>
          <a:p>
            <a:r>
              <a:rPr lang="en-GB"/>
              <a:t>Interim slide title</a:t>
            </a:r>
            <a:endParaRPr lang="en-US"/>
          </a:p>
        </p:txBody>
      </p:sp>
      <p:sp>
        <p:nvSpPr>
          <p:cNvPr id="9" name="Content Placeholder 8">
            <a:extLst>
              <a:ext uri="{FF2B5EF4-FFF2-40B4-BE49-F238E27FC236}">
                <a16:creationId xmlns:a16="http://schemas.microsoft.com/office/drawing/2014/main" id="{243ECD6D-C028-B14C-A178-C12E401024D7}"/>
              </a:ext>
            </a:extLst>
          </p:cNvPr>
          <p:cNvSpPr>
            <a:spLocks noGrp="1"/>
          </p:cNvSpPr>
          <p:nvPr>
            <p:ph sz="quarter" idx="10" hasCustomPrompt="1"/>
          </p:nvPr>
        </p:nvSpPr>
        <p:spPr>
          <a:xfrm>
            <a:off x="179388" y="2211388"/>
            <a:ext cx="5688012" cy="360362"/>
          </a:xfrm>
        </p:spPr>
        <p:txBody>
          <a:bodyPr/>
          <a:lstStyle>
            <a:lvl1pPr marL="0" indent="0">
              <a:buNone/>
              <a:defRPr sz="1400" b="0">
                <a:solidFill>
                  <a:schemeClr val="bg1"/>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Sub title text</a:t>
            </a:r>
          </a:p>
        </p:txBody>
      </p:sp>
    </p:spTree>
    <p:extLst>
      <p:ext uri="{BB962C8B-B14F-4D97-AF65-F5344CB8AC3E}">
        <p14:creationId xmlns:p14="http://schemas.microsoft.com/office/powerpoint/2010/main" val="58572374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sletters and Social Medi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CE9E05-3DEF-D584-57D7-E362181201A7}"/>
              </a:ext>
            </a:extLst>
          </p:cNvPr>
          <p:cNvSpPr/>
          <p:nvPr userDrawn="1"/>
        </p:nvSpPr>
        <p:spPr bwMode="auto">
          <a:xfrm>
            <a:off x="0" y="6450"/>
            <a:ext cx="9144000" cy="4608000"/>
          </a:xfrm>
          <a:prstGeom prst="rect">
            <a:avLst/>
          </a:prstGeom>
          <a:solidFill>
            <a:srgbClr val="1976A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3" name="TextBox 2">
            <a:extLst>
              <a:ext uri="{FF2B5EF4-FFF2-40B4-BE49-F238E27FC236}">
                <a16:creationId xmlns:a16="http://schemas.microsoft.com/office/drawing/2014/main" id="{0EEF6C6E-242D-1703-A12C-6AE6F0F52CF7}"/>
              </a:ext>
            </a:extLst>
          </p:cNvPr>
          <p:cNvSpPr txBox="1"/>
          <p:nvPr userDrawn="1"/>
        </p:nvSpPr>
        <p:spPr>
          <a:xfrm>
            <a:off x="288305"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Subscribe to </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our newsletters</a:t>
            </a:r>
          </a:p>
        </p:txBody>
      </p:sp>
      <p:sp>
        <p:nvSpPr>
          <p:cNvPr id="4" name="TextBox 3">
            <a:extLst>
              <a:ext uri="{FF2B5EF4-FFF2-40B4-BE49-F238E27FC236}">
                <a16:creationId xmlns:a16="http://schemas.microsoft.com/office/drawing/2014/main" id="{46878249-6CCC-9FC9-96D3-706D9FC0D15C}"/>
              </a:ext>
            </a:extLst>
          </p:cNvPr>
          <p:cNvSpPr txBox="1"/>
          <p:nvPr userDrawn="1"/>
        </p:nvSpPr>
        <p:spPr>
          <a:xfrm>
            <a:off x="4788000" y="576000"/>
            <a:ext cx="3779944" cy="872034"/>
          </a:xfrm>
          <a:prstGeom prst="rect">
            <a:avLst/>
          </a:prstGeom>
          <a:noFill/>
        </p:spPr>
        <p:txBody>
          <a:bodyPr wrap="square" lIns="0" tIns="0" rIns="0" bIns="0" rtlCol="0">
            <a:spAutoFit/>
          </a:bodyPr>
          <a:lstStyle/>
          <a:p>
            <a:pPr>
              <a:lnSpc>
                <a:spcPts val="3360"/>
              </a:lnSpc>
            </a:pPr>
            <a:r>
              <a:rPr lang="en-AU" sz="3200" b="1" kern="0">
                <a:solidFill>
                  <a:schemeClr val="accent2">
                    <a:lumMod val="40000"/>
                    <a:lumOff val="60000"/>
                  </a:schemeClr>
                </a:solidFill>
                <a:latin typeface="Arial" panose="020B0604020202020204" pitchFamily="34" charset="0"/>
                <a:cs typeface="Arial" panose="020B0604020202020204" pitchFamily="34" charset="0"/>
              </a:rPr>
              <a:t>Follow us on</a:t>
            </a:r>
            <a:br>
              <a:rPr lang="en-AU" sz="3200" b="1" kern="0">
                <a:solidFill>
                  <a:schemeClr val="accent2">
                    <a:lumMod val="40000"/>
                    <a:lumOff val="60000"/>
                  </a:schemeClr>
                </a:solidFill>
                <a:latin typeface="Arial" panose="020B0604020202020204" pitchFamily="34" charset="0"/>
                <a:cs typeface="Arial" panose="020B0604020202020204" pitchFamily="34" charset="0"/>
              </a:rPr>
            </a:br>
            <a:r>
              <a:rPr lang="en-AU" sz="3200" b="1" kern="0">
                <a:solidFill>
                  <a:schemeClr val="accent2">
                    <a:lumMod val="40000"/>
                    <a:lumOff val="60000"/>
                  </a:schemeClr>
                </a:solidFill>
                <a:latin typeface="Arial" panose="020B0604020202020204" pitchFamily="34" charset="0"/>
                <a:cs typeface="Arial" panose="020B0604020202020204" pitchFamily="34" charset="0"/>
              </a:rPr>
              <a:t>social media</a:t>
            </a:r>
          </a:p>
        </p:txBody>
      </p:sp>
      <p:sp>
        <p:nvSpPr>
          <p:cNvPr id="5" name="TextBox 4">
            <a:extLst>
              <a:ext uri="{FF2B5EF4-FFF2-40B4-BE49-F238E27FC236}">
                <a16:creationId xmlns:a16="http://schemas.microsoft.com/office/drawing/2014/main" id="{93BC30EF-8C6F-09C9-DF65-56A5FD2D8205}"/>
              </a:ext>
            </a:extLst>
          </p:cNvPr>
          <p:cNvSpPr txBox="1"/>
          <p:nvPr userDrawn="1"/>
        </p:nvSpPr>
        <p:spPr>
          <a:xfrm>
            <a:off x="288075" y="19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VCAA Bulletin</a:t>
            </a:r>
          </a:p>
        </p:txBody>
      </p:sp>
      <p:sp>
        <p:nvSpPr>
          <p:cNvPr id="6" name="TextBox 5">
            <a:extLst>
              <a:ext uri="{FF2B5EF4-FFF2-40B4-BE49-F238E27FC236}">
                <a16:creationId xmlns:a16="http://schemas.microsoft.com/office/drawing/2014/main" id="{2FCC99EE-23E2-962D-4BB8-AE929B47A640}"/>
              </a:ext>
            </a:extLst>
          </p:cNvPr>
          <p:cNvSpPr txBox="1"/>
          <p:nvPr userDrawn="1"/>
        </p:nvSpPr>
        <p:spPr>
          <a:xfrm>
            <a:off x="288075" y="2393451"/>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Early Years Update</a:t>
            </a:r>
          </a:p>
        </p:txBody>
      </p:sp>
      <p:sp>
        <p:nvSpPr>
          <p:cNvPr id="7" name="TextBox 6">
            <a:extLst>
              <a:ext uri="{FF2B5EF4-FFF2-40B4-BE49-F238E27FC236}">
                <a16:creationId xmlns:a16="http://schemas.microsoft.com/office/drawing/2014/main" id="{9BE36DC0-7489-FA06-A62F-D05B3206ECCD}"/>
              </a:ext>
            </a:extLst>
          </p:cNvPr>
          <p:cNvSpPr txBox="1"/>
          <p:nvPr userDrawn="1"/>
        </p:nvSpPr>
        <p:spPr>
          <a:xfrm>
            <a:off x="288075" y="28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F–10 Update</a:t>
            </a:r>
          </a:p>
        </p:txBody>
      </p:sp>
      <p:sp>
        <p:nvSpPr>
          <p:cNvPr id="8" name="TextBox 7">
            <a:extLst>
              <a:ext uri="{FF2B5EF4-FFF2-40B4-BE49-F238E27FC236}">
                <a16:creationId xmlns:a16="http://schemas.microsoft.com/office/drawing/2014/main" id="{587E3584-8D0E-9978-1C40-6A25A22D5C32}"/>
              </a:ext>
            </a:extLst>
          </p:cNvPr>
          <p:cNvSpPr txBox="1"/>
          <p:nvPr userDrawn="1"/>
        </p:nvSpPr>
        <p:spPr>
          <a:xfrm>
            <a:off x="288075" y="329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Senior Secondary Update</a:t>
            </a:r>
          </a:p>
        </p:txBody>
      </p:sp>
      <p:sp>
        <p:nvSpPr>
          <p:cNvPr id="9" name="Rectangle 8">
            <a:hlinkClick r:id="rId2"/>
            <a:extLst>
              <a:ext uri="{FF2B5EF4-FFF2-40B4-BE49-F238E27FC236}">
                <a16:creationId xmlns:a16="http://schemas.microsoft.com/office/drawing/2014/main" id="{ECF6FA2A-1454-8F10-DF75-6318A711BADB}"/>
              </a:ext>
            </a:extLst>
          </p:cNvPr>
          <p:cNvSpPr/>
          <p:nvPr userDrawn="1"/>
        </p:nvSpPr>
        <p:spPr bwMode="auto">
          <a:xfrm>
            <a:off x="144000" y="19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0" name="Rectangle 9">
            <a:hlinkClick r:id="rId3"/>
            <a:extLst>
              <a:ext uri="{FF2B5EF4-FFF2-40B4-BE49-F238E27FC236}">
                <a16:creationId xmlns:a16="http://schemas.microsoft.com/office/drawing/2014/main" id="{BC7C51A7-A2C5-89B7-9BCF-6B6E0138C518}"/>
              </a:ext>
            </a:extLst>
          </p:cNvPr>
          <p:cNvSpPr/>
          <p:nvPr userDrawn="1"/>
        </p:nvSpPr>
        <p:spPr bwMode="auto">
          <a:xfrm>
            <a:off x="144000" y="239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1" name="Rectangle 10">
            <a:hlinkClick r:id="rId4"/>
            <a:extLst>
              <a:ext uri="{FF2B5EF4-FFF2-40B4-BE49-F238E27FC236}">
                <a16:creationId xmlns:a16="http://schemas.microsoft.com/office/drawing/2014/main" id="{7B48ABB3-945F-738A-1378-650099497488}"/>
              </a:ext>
            </a:extLst>
          </p:cNvPr>
          <p:cNvSpPr/>
          <p:nvPr userDrawn="1"/>
        </p:nvSpPr>
        <p:spPr bwMode="auto">
          <a:xfrm>
            <a:off x="144000" y="2844000"/>
            <a:ext cx="2052305"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12" name="Rectangle 11">
            <a:hlinkClick r:id="rId5"/>
            <a:extLst>
              <a:ext uri="{FF2B5EF4-FFF2-40B4-BE49-F238E27FC236}">
                <a16:creationId xmlns:a16="http://schemas.microsoft.com/office/drawing/2014/main" id="{DF86921F-389F-92A4-4F74-B9820878E9CC}"/>
              </a:ext>
            </a:extLst>
          </p:cNvPr>
          <p:cNvSpPr/>
          <p:nvPr userDrawn="1"/>
        </p:nvSpPr>
        <p:spPr bwMode="auto">
          <a:xfrm>
            <a:off x="144000" y="3294000"/>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nvGrpSpPr>
          <p:cNvPr id="13" name="Group 12">
            <a:extLst>
              <a:ext uri="{FF2B5EF4-FFF2-40B4-BE49-F238E27FC236}">
                <a16:creationId xmlns:a16="http://schemas.microsoft.com/office/drawing/2014/main" id="{5431FBD3-1D6A-EFBA-DA51-E699060EFAFA}"/>
              </a:ext>
            </a:extLst>
          </p:cNvPr>
          <p:cNvGrpSpPr/>
          <p:nvPr userDrawn="1"/>
        </p:nvGrpSpPr>
        <p:grpSpPr>
          <a:xfrm>
            <a:off x="4752000" y="1908000"/>
            <a:ext cx="3643966" cy="2237064"/>
            <a:chOff x="5075753" y="2089062"/>
            <a:chExt cx="3643966" cy="2237064"/>
          </a:xfrm>
        </p:grpSpPr>
        <p:pic>
          <p:nvPicPr>
            <p:cNvPr id="14" name="Picture 13" descr="A black letter f in a white circle&#10;&#10;Description automatically generated">
              <a:extLst>
                <a:ext uri="{FF2B5EF4-FFF2-40B4-BE49-F238E27FC236}">
                  <a16:creationId xmlns:a16="http://schemas.microsoft.com/office/drawing/2014/main" id="{B5CD7E0D-FDEC-D472-D7E1-CEC9B3F892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75753" y="3781062"/>
              <a:ext cx="504000" cy="504000"/>
            </a:xfrm>
            <a:prstGeom prst="rect">
              <a:avLst/>
            </a:prstGeom>
          </p:spPr>
        </p:pic>
        <p:pic>
          <p:nvPicPr>
            <p:cNvPr id="15" name="Graphic 14">
              <a:extLst>
                <a:ext uri="{FF2B5EF4-FFF2-40B4-BE49-F238E27FC236}">
                  <a16:creationId xmlns:a16="http://schemas.microsoft.com/office/drawing/2014/main" id="{EC5B0970-5E1E-D8CD-3F88-FECFEA6EAA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11753" y="2953062"/>
              <a:ext cx="468000" cy="468000"/>
            </a:xfrm>
            <a:prstGeom prst="rect">
              <a:avLst/>
            </a:prstGeom>
          </p:spPr>
        </p:pic>
        <p:pic>
          <p:nvPicPr>
            <p:cNvPr id="16" name="Graphic 15">
              <a:extLst>
                <a:ext uri="{FF2B5EF4-FFF2-40B4-BE49-F238E27FC236}">
                  <a16:creationId xmlns:a16="http://schemas.microsoft.com/office/drawing/2014/main" id="{BF553D8E-1923-FB91-5FD6-6A721FDDD31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11752" y="2125062"/>
              <a:ext cx="557143" cy="468000"/>
            </a:xfrm>
            <a:prstGeom prst="rect">
              <a:avLst/>
            </a:prstGeom>
          </p:spPr>
        </p:pic>
        <p:sp>
          <p:nvSpPr>
            <p:cNvPr id="17" name="TextBox 16">
              <a:extLst>
                <a:ext uri="{FF2B5EF4-FFF2-40B4-BE49-F238E27FC236}">
                  <a16:creationId xmlns:a16="http://schemas.microsoft.com/office/drawing/2014/main" id="{E188DBB7-14C0-CC23-3A6C-02FF6259623D}"/>
                </a:ext>
              </a:extLst>
            </p:cNvPr>
            <p:cNvSpPr txBox="1"/>
            <p:nvPr/>
          </p:nvSpPr>
          <p:spPr>
            <a:xfrm>
              <a:off x="5723753" y="2125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18" name="TextBox 17">
              <a:extLst>
                <a:ext uri="{FF2B5EF4-FFF2-40B4-BE49-F238E27FC236}">
                  <a16:creationId xmlns:a16="http://schemas.microsoft.com/office/drawing/2014/main" id="{C08AA402-CDB3-1DF4-1CEE-A6B1A774ED68}"/>
                </a:ext>
              </a:extLst>
            </p:cNvPr>
            <p:cNvSpPr txBox="1"/>
            <p:nvPr/>
          </p:nvSpPr>
          <p:spPr>
            <a:xfrm>
              <a:off x="5723753" y="3048109"/>
              <a:ext cx="2995966" cy="276999"/>
            </a:xfrm>
            <a:prstGeom prst="rect">
              <a:avLst/>
            </a:prstGeom>
            <a:noFill/>
          </p:spPr>
          <p:txBody>
            <a:bodyPr wrap="square" lIns="0" tIns="0" rIns="0" bIns="0" rtlCol="0">
              <a:spAutoFit/>
            </a:bodyPr>
            <a:lstStyle/>
            <a:p>
              <a:pPr marL="0" indent="0">
                <a:spcBef>
                  <a:spcPts val="217"/>
                </a:spcBef>
                <a:buNone/>
              </a:pPr>
              <a:r>
                <a:rPr lang="en-AU" sz="1800">
                  <a:solidFill>
                    <a:schemeClr val="bg1"/>
                  </a:solidFill>
                  <a:effectLst/>
                  <a:latin typeface="+mn-lt"/>
                </a:rPr>
                <a:t>@vcaa_vic</a:t>
              </a:r>
            </a:p>
          </p:txBody>
        </p:sp>
        <p:sp>
          <p:nvSpPr>
            <p:cNvPr id="19" name="TextBox 18">
              <a:extLst>
                <a:ext uri="{FF2B5EF4-FFF2-40B4-BE49-F238E27FC236}">
                  <a16:creationId xmlns:a16="http://schemas.microsoft.com/office/drawing/2014/main" id="{D7F4DF25-F006-A1FD-A1BB-53126BDAD2DD}"/>
                </a:ext>
              </a:extLst>
            </p:cNvPr>
            <p:cNvSpPr txBox="1"/>
            <p:nvPr/>
          </p:nvSpPr>
          <p:spPr>
            <a:xfrm>
              <a:off x="5723753" y="3817062"/>
              <a:ext cx="2995966" cy="492443"/>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@Victorian Curriculum and</a:t>
              </a:r>
            </a:p>
            <a:p>
              <a:pPr marL="198000" indent="0">
                <a:spcBef>
                  <a:spcPts val="0"/>
                </a:spcBef>
                <a:buNone/>
              </a:pPr>
              <a:r>
                <a:rPr lang="en-AU" sz="1600">
                  <a:solidFill>
                    <a:schemeClr val="bg1"/>
                  </a:solidFill>
                  <a:effectLst/>
                  <a:latin typeface="+mn-lt"/>
                </a:rPr>
                <a:t>Assessment Authority</a:t>
              </a:r>
            </a:p>
          </p:txBody>
        </p:sp>
        <p:sp>
          <p:nvSpPr>
            <p:cNvPr id="20" name="Rectangle 19">
              <a:hlinkClick r:id="rId11"/>
              <a:extLst>
                <a:ext uri="{FF2B5EF4-FFF2-40B4-BE49-F238E27FC236}">
                  <a16:creationId xmlns:a16="http://schemas.microsoft.com/office/drawing/2014/main" id="{18273B2A-22C6-9871-300B-42D958341331}"/>
                </a:ext>
              </a:extLst>
            </p:cNvPr>
            <p:cNvSpPr/>
            <p:nvPr/>
          </p:nvSpPr>
          <p:spPr bwMode="auto">
            <a:xfrm>
              <a:off x="5075753" y="2925971"/>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1" name="Rectangle 20">
              <a:hlinkClick r:id="rId12"/>
              <a:extLst>
                <a:ext uri="{FF2B5EF4-FFF2-40B4-BE49-F238E27FC236}">
                  <a16:creationId xmlns:a16="http://schemas.microsoft.com/office/drawing/2014/main" id="{02DBED7C-EAF3-6F36-751F-CB5415B79031}"/>
                </a:ext>
              </a:extLst>
            </p:cNvPr>
            <p:cNvSpPr/>
            <p:nvPr/>
          </p:nvSpPr>
          <p:spPr bwMode="auto">
            <a:xfrm>
              <a:off x="5075753" y="3786126"/>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
          <p:nvSpPr>
            <p:cNvPr id="22" name="Rectangle 21">
              <a:hlinkClick r:id="rId13"/>
              <a:extLst>
                <a:ext uri="{FF2B5EF4-FFF2-40B4-BE49-F238E27FC236}">
                  <a16:creationId xmlns:a16="http://schemas.microsoft.com/office/drawing/2014/main" id="{F49F997E-3F00-6697-83EC-A0F6A2EE462D}"/>
                </a:ext>
              </a:extLst>
            </p:cNvPr>
            <p:cNvSpPr/>
            <p:nvPr/>
          </p:nvSpPr>
          <p:spPr bwMode="auto">
            <a:xfrm>
              <a:off x="5075753" y="2089062"/>
              <a:ext cx="3167872" cy="540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grpSp>
      <p:cxnSp>
        <p:nvCxnSpPr>
          <p:cNvPr id="23" name="Straight Connector 22">
            <a:extLst>
              <a:ext uri="{FF2B5EF4-FFF2-40B4-BE49-F238E27FC236}">
                <a16:creationId xmlns:a16="http://schemas.microsoft.com/office/drawing/2014/main" id="{6E849776-02CA-0C61-1D56-EB61A1810F39}"/>
              </a:ext>
            </a:extLst>
          </p:cNvPr>
          <p:cNvCxnSpPr/>
          <p:nvPr userDrawn="1"/>
        </p:nvCxnSpPr>
        <p:spPr bwMode="auto">
          <a:xfrm>
            <a:off x="2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a:extLst>
              <a:ext uri="{FF2B5EF4-FFF2-40B4-BE49-F238E27FC236}">
                <a16:creationId xmlns:a16="http://schemas.microsoft.com/office/drawing/2014/main" id="{ADBC29B5-D460-E307-1E76-E791B486BE50}"/>
              </a:ext>
            </a:extLst>
          </p:cNvPr>
          <p:cNvCxnSpPr/>
          <p:nvPr userDrawn="1"/>
        </p:nvCxnSpPr>
        <p:spPr bwMode="auto">
          <a:xfrm>
            <a:off x="4788000" y="1563638"/>
            <a:ext cx="4068000" cy="0"/>
          </a:xfrm>
          <a:prstGeom prst="line">
            <a:avLst/>
          </a:prstGeom>
          <a:solidFill>
            <a:schemeClr val="accent1"/>
          </a:solidFill>
          <a:ln w="25400" cap="flat" cmpd="sng" algn="ctr">
            <a:solidFill>
              <a:schemeClr val="accent2">
                <a:lumMod val="40000"/>
                <a:lumOff val="6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a:extLst>
              <a:ext uri="{FF2B5EF4-FFF2-40B4-BE49-F238E27FC236}">
                <a16:creationId xmlns:a16="http://schemas.microsoft.com/office/drawing/2014/main" id="{7AB233A0-E293-4BDF-A3B6-8DA8B21C9968}"/>
              </a:ext>
            </a:extLst>
          </p:cNvPr>
          <p:cNvSpPr txBox="1"/>
          <p:nvPr userDrawn="1"/>
        </p:nvSpPr>
        <p:spPr>
          <a:xfrm>
            <a:off x="288075" y="3744000"/>
            <a:ext cx="2995966" cy="246221"/>
          </a:xfrm>
          <a:prstGeom prst="rect">
            <a:avLst/>
          </a:prstGeom>
          <a:noFill/>
        </p:spPr>
        <p:txBody>
          <a:bodyPr wrap="square" lIns="0" tIns="0" rIns="0" bIns="0" rtlCol="0">
            <a:spAutoFit/>
          </a:bodyPr>
          <a:lstStyle/>
          <a:p>
            <a:pPr marL="0" indent="0">
              <a:spcBef>
                <a:spcPts val="0"/>
              </a:spcBef>
              <a:buNone/>
            </a:pPr>
            <a:r>
              <a:rPr lang="en-AU" sz="1600">
                <a:solidFill>
                  <a:schemeClr val="bg1"/>
                </a:solidFill>
                <a:effectLst/>
                <a:latin typeface="+mn-lt"/>
              </a:rPr>
              <a:t>Season Update</a:t>
            </a:r>
          </a:p>
        </p:txBody>
      </p:sp>
      <p:sp>
        <p:nvSpPr>
          <p:cNvPr id="26" name="Rectangle 25">
            <a:hlinkClick r:id="rId14"/>
            <a:extLst>
              <a:ext uri="{FF2B5EF4-FFF2-40B4-BE49-F238E27FC236}">
                <a16:creationId xmlns:a16="http://schemas.microsoft.com/office/drawing/2014/main" id="{E2F6D1DA-CED5-F0DE-EF03-DE7E8A2DE9DD}"/>
              </a:ext>
            </a:extLst>
          </p:cNvPr>
          <p:cNvSpPr/>
          <p:nvPr userDrawn="1"/>
        </p:nvSpPr>
        <p:spPr bwMode="auto">
          <a:xfrm>
            <a:off x="144000" y="3723878"/>
            <a:ext cx="2520641" cy="2880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30235480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9E56C-1B8E-3E47-B03E-320907A65B6B}"/>
              </a:ext>
            </a:extLst>
          </p:cNvPr>
          <p:cNvSpPr>
            <a:spLocks noGrp="1"/>
          </p:cNvSpPr>
          <p:nvPr>
            <p:ph type="title" hasCustomPrompt="1"/>
          </p:nvPr>
        </p:nvSpPr>
        <p:spPr>
          <a:xfrm>
            <a:off x="179512" y="457200"/>
            <a:ext cx="5040560" cy="2042542"/>
          </a:xfrm>
        </p:spPr>
        <p:txBody>
          <a:bodyPr/>
          <a:lstStyle>
            <a:lvl1pPr>
              <a:defRPr>
                <a:solidFill>
                  <a:schemeClr val="bg1"/>
                </a:solidFill>
              </a:defRPr>
            </a:lvl1pPr>
          </a:lstStyle>
          <a:p>
            <a:r>
              <a:rPr lang="en-GB"/>
              <a:t>Thank you…</a:t>
            </a:r>
            <a:endParaRPr lang="en-US"/>
          </a:p>
        </p:txBody>
      </p:sp>
    </p:spTree>
    <p:extLst>
      <p:ext uri="{BB962C8B-B14F-4D97-AF65-F5344CB8AC3E}">
        <p14:creationId xmlns:p14="http://schemas.microsoft.com/office/powerpoint/2010/main" val="20842093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12968"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idx="1"/>
          </p:nvPr>
        </p:nvSpPr>
        <p:spPr>
          <a:xfrm>
            <a:off x="179512" y="1485900"/>
            <a:ext cx="8712968" cy="2971800"/>
          </a:xfrm>
        </p:spPr>
        <p:txBody>
          <a:bodyPr/>
          <a:lstStyle>
            <a:lvl1pPr>
              <a:defRPr sz="1800"/>
            </a:lvl1pPr>
            <a:lvl2pPr>
              <a:defRPr sz="16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04228537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457200"/>
            <a:ext cx="8640960" cy="857250"/>
          </a:xfrm>
        </p:spPr>
        <p:txBody>
          <a:bodyPr/>
          <a:lstStyle>
            <a:lvl1pPr algn="l">
              <a:defRPr sz="3600"/>
            </a:lvl1pPr>
          </a:lstStyle>
          <a:p>
            <a:r>
              <a:rPr lang="en-GB"/>
              <a:t>Click to edit Master title style</a:t>
            </a:r>
            <a:endParaRPr lang="en-AU"/>
          </a:p>
        </p:txBody>
      </p:sp>
      <p:sp>
        <p:nvSpPr>
          <p:cNvPr id="3" name="Content Placeholder 2"/>
          <p:cNvSpPr>
            <a:spLocks noGrp="1"/>
          </p:cNvSpPr>
          <p:nvPr>
            <p:ph sz="half" idx="1"/>
          </p:nvPr>
        </p:nvSpPr>
        <p:spPr>
          <a:xfrm>
            <a:off x="251520" y="1485900"/>
            <a:ext cx="4320480"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p:cNvSpPr>
            <a:spLocks noGrp="1"/>
          </p:cNvSpPr>
          <p:nvPr>
            <p:ph sz="half" idx="2"/>
          </p:nvPr>
        </p:nvSpPr>
        <p:spPr>
          <a:xfrm>
            <a:off x="4788024" y="1485900"/>
            <a:ext cx="4104456" cy="2971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320508365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11510"/>
            <a:ext cx="8784976" cy="651719"/>
          </a:xfrm>
        </p:spPr>
        <p:txBody>
          <a:bodyPr/>
          <a:lstStyle>
            <a:lvl1pPr algn="l">
              <a:defRPr sz="3600"/>
            </a:lvl1pPr>
          </a:lstStyle>
          <a:p>
            <a:r>
              <a:rPr lang="en-GB"/>
              <a:t>Click to edit Master title style</a:t>
            </a:r>
            <a:endParaRPr lang="en-AU"/>
          </a:p>
        </p:txBody>
      </p:sp>
      <p:sp>
        <p:nvSpPr>
          <p:cNvPr id="3" name="Text Placeholder 2"/>
          <p:cNvSpPr>
            <a:spLocks noGrp="1"/>
          </p:cNvSpPr>
          <p:nvPr>
            <p:ph type="body" idx="1"/>
          </p:nvPr>
        </p:nvSpPr>
        <p:spPr>
          <a:xfrm>
            <a:off x="179512" y="115133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79512" y="1631156"/>
            <a:ext cx="4320480" cy="281280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Text Placeholder 2">
            <a:extLst>
              <a:ext uri="{FF2B5EF4-FFF2-40B4-BE49-F238E27FC236}">
                <a16:creationId xmlns:a16="http://schemas.microsoft.com/office/drawing/2014/main" id="{53030868-EB89-BB45-9333-4265F84D3D9E}"/>
              </a:ext>
            </a:extLst>
          </p:cNvPr>
          <p:cNvSpPr>
            <a:spLocks noGrp="1"/>
          </p:cNvSpPr>
          <p:nvPr>
            <p:ph type="body" idx="10"/>
          </p:nvPr>
        </p:nvSpPr>
        <p:spPr>
          <a:xfrm>
            <a:off x="4644008" y="1174205"/>
            <a:ext cx="4320480" cy="479822"/>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Content Placeholder 3">
            <a:extLst>
              <a:ext uri="{FF2B5EF4-FFF2-40B4-BE49-F238E27FC236}">
                <a16:creationId xmlns:a16="http://schemas.microsoft.com/office/drawing/2014/main" id="{936ACB6C-847D-DD42-BAFD-A7F5B7D2AB2D}"/>
              </a:ext>
            </a:extLst>
          </p:cNvPr>
          <p:cNvSpPr>
            <a:spLocks noGrp="1"/>
          </p:cNvSpPr>
          <p:nvPr>
            <p:ph sz="half" idx="11"/>
          </p:nvPr>
        </p:nvSpPr>
        <p:spPr>
          <a:xfrm>
            <a:off x="4644008" y="1654026"/>
            <a:ext cx="4320480" cy="2789932"/>
          </a:xfrm>
        </p:spPr>
        <p:txBody>
          <a:bodyPr/>
          <a:lstStyle>
            <a:lvl1pPr>
              <a:defRPr sz="18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410584153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512" y="457200"/>
            <a:ext cx="8784976" cy="857250"/>
          </a:xfrm>
        </p:spPr>
        <p:txBody>
          <a:bodyPr/>
          <a:lstStyle>
            <a:lvl1pPr algn="l">
              <a:defRPr sz="3600"/>
            </a:lvl1pPr>
          </a:lstStyle>
          <a:p>
            <a:r>
              <a:rPr lang="en-GB"/>
              <a:t>Click to edit Master title style</a:t>
            </a:r>
            <a:endParaRPr lang="en-AU"/>
          </a:p>
        </p:txBody>
      </p:sp>
    </p:spTree>
    <p:extLst>
      <p:ext uri="{BB962C8B-B14F-4D97-AF65-F5344CB8AC3E}">
        <p14:creationId xmlns:p14="http://schemas.microsoft.com/office/powerpoint/2010/main" val="313294418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11510"/>
            <a:ext cx="3008313" cy="664815"/>
          </a:xfrm>
        </p:spPr>
        <p:txBody>
          <a:bodyPr anchor="b"/>
          <a:lstStyle>
            <a:lvl1pPr algn="l">
              <a:defRPr sz="2000" b="1"/>
            </a:lvl1pPr>
          </a:lstStyle>
          <a:p>
            <a:r>
              <a:rPr lang="en-GB"/>
              <a:t>Click to edit Master title style</a:t>
            </a:r>
            <a:endParaRPr lang="en-AU"/>
          </a:p>
        </p:txBody>
      </p:sp>
      <p:sp>
        <p:nvSpPr>
          <p:cNvPr id="3" name="Content Placeholder 2"/>
          <p:cNvSpPr>
            <a:spLocks noGrp="1"/>
          </p:cNvSpPr>
          <p:nvPr>
            <p:ph idx="1"/>
          </p:nvPr>
        </p:nvSpPr>
        <p:spPr>
          <a:xfrm>
            <a:off x="3575050" y="411511"/>
            <a:ext cx="5111750" cy="4183112"/>
          </a:xfrm>
        </p:spPr>
        <p:txBody>
          <a:bodyPr/>
          <a:lstStyle>
            <a:lvl1pPr>
              <a:defRPr sz="1800"/>
            </a:lvl1pPr>
            <a:lvl2pPr>
              <a:defRPr sz="16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45616461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a:t>Click to edit Master title style</a:t>
            </a:r>
            <a:endParaRPr lang="en-AU"/>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a:p>
        </p:txBody>
      </p:sp>
      <p:sp>
        <p:nvSpPr>
          <p:cNvPr id="4" name="Text Placeholder 3"/>
          <p:cNvSpPr>
            <a:spLocks noGrp="1"/>
          </p:cNvSpPr>
          <p:nvPr>
            <p:ph type="body" sz="half" idx="2"/>
          </p:nvPr>
        </p:nvSpPr>
        <p:spPr>
          <a:xfrm>
            <a:off x="1792288" y="4025503"/>
            <a:ext cx="5486400" cy="4904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extLst>
      <p:ext uri="{BB962C8B-B14F-4D97-AF65-F5344CB8AC3E}">
        <p14:creationId xmlns:p14="http://schemas.microsoft.com/office/powerpoint/2010/main" val="27686814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5548012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4000500"/>
          </a:xfrm>
        </p:spPr>
        <p:txBody>
          <a:bodyPr vert="eaVert"/>
          <a:lstStyle/>
          <a:p>
            <a:r>
              <a:rPr lang="en-GB"/>
              <a:t>Click to edit Master title style</a:t>
            </a:r>
            <a:endParaRPr lang="en-AU"/>
          </a:p>
        </p:txBody>
      </p:sp>
      <p:sp>
        <p:nvSpPr>
          <p:cNvPr id="3" name="Vertical Text Placeholder 2"/>
          <p:cNvSpPr>
            <a:spLocks noGrp="1"/>
          </p:cNvSpPr>
          <p:nvPr>
            <p:ph type="body" orient="vert" idx="1"/>
          </p:nvPr>
        </p:nvSpPr>
        <p:spPr>
          <a:xfrm>
            <a:off x="685800" y="457200"/>
            <a:ext cx="5676900" cy="40005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Tree>
    <p:extLst>
      <p:ext uri="{BB962C8B-B14F-4D97-AF65-F5344CB8AC3E}">
        <p14:creationId xmlns:p14="http://schemas.microsoft.com/office/powerpoint/2010/main" val="661983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79512" y="457200"/>
            <a:ext cx="8784976"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AU"/>
          </a:p>
        </p:txBody>
      </p:sp>
      <p:sp>
        <p:nvSpPr>
          <p:cNvPr id="1027" name="Rectangle 3"/>
          <p:cNvSpPr>
            <a:spLocks noGrp="1" noChangeArrowheads="1"/>
          </p:cNvSpPr>
          <p:nvPr>
            <p:ph type="body" idx="1"/>
          </p:nvPr>
        </p:nvSpPr>
        <p:spPr bwMode="auto">
          <a:xfrm>
            <a:off x="179512" y="1485900"/>
            <a:ext cx="8784976"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 Click to edit Master text styles</a:t>
            </a:r>
          </a:p>
          <a:p>
            <a:pPr lvl="1"/>
            <a:r>
              <a:rPr lang="en-AU"/>
              <a:t>Second level</a:t>
            </a:r>
          </a:p>
          <a:p>
            <a:pPr lvl="2"/>
            <a:r>
              <a:rPr lang="en-AU"/>
              <a:t>Third level</a:t>
            </a:r>
          </a:p>
          <a:p>
            <a:pPr lvl="3"/>
            <a:r>
              <a:rPr lang="en-AU"/>
              <a:t>Fourth level</a:t>
            </a:r>
          </a:p>
          <a:p>
            <a:pPr lvl="4"/>
            <a:r>
              <a:rPr lang="en-AU"/>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8" r:id="rId8"/>
    <p:sldLayoutId id="2147483659" r:id="rId9"/>
    <p:sldLayoutId id="2147483686" r:id="rId10"/>
    <p:sldLayoutId id="2147483687" r:id="rId11"/>
    <p:sldLayoutId id="2147483660" r:id="rId12"/>
  </p:sldLayoutIdLst>
  <p:transition/>
  <p:txStyles>
    <p:titleStyle>
      <a:lvl1pPr algn="l" rtl="0" eaLnBrk="1" fontAlgn="base" hangingPunct="1">
        <a:spcBef>
          <a:spcPct val="0"/>
        </a:spcBef>
        <a:spcAft>
          <a:spcPct val="0"/>
        </a:spcAft>
        <a:defRPr sz="3600" b="1">
          <a:solidFill>
            <a:srgbClr val="0099E3"/>
          </a:solidFill>
          <a:latin typeface="+mj-lt"/>
          <a:ea typeface="+mj-ea"/>
          <a:cs typeface="+mj-cs"/>
        </a:defRPr>
      </a:lvl1pPr>
      <a:lvl2pPr algn="ctr" rtl="0" eaLnBrk="1" fontAlgn="base" hangingPunct="1">
        <a:spcBef>
          <a:spcPct val="0"/>
        </a:spcBef>
        <a:spcAft>
          <a:spcPct val="0"/>
        </a:spcAft>
        <a:defRPr sz="4400" b="1">
          <a:solidFill>
            <a:srgbClr val="2A5686"/>
          </a:solidFill>
          <a:latin typeface="Verdana" pitchFamily="34" charset="0"/>
        </a:defRPr>
      </a:lvl2pPr>
      <a:lvl3pPr algn="ctr" rtl="0" eaLnBrk="1" fontAlgn="base" hangingPunct="1">
        <a:spcBef>
          <a:spcPct val="0"/>
        </a:spcBef>
        <a:spcAft>
          <a:spcPct val="0"/>
        </a:spcAft>
        <a:defRPr sz="4400" b="1">
          <a:solidFill>
            <a:srgbClr val="2A5686"/>
          </a:solidFill>
          <a:latin typeface="Verdana" pitchFamily="34" charset="0"/>
        </a:defRPr>
      </a:lvl3pPr>
      <a:lvl4pPr algn="ctr" rtl="0" eaLnBrk="1" fontAlgn="base" hangingPunct="1">
        <a:spcBef>
          <a:spcPct val="0"/>
        </a:spcBef>
        <a:spcAft>
          <a:spcPct val="0"/>
        </a:spcAft>
        <a:defRPr sz="4400" b="1">
          <a:solidFill>
            <a:srgbClr val="2A5686"/>
          </a:solidFill>
          <a:latin typeface="Verdana" pitchFamily="34" charset="0"/>
        </a:defRPr>
      </a:lvl4pPr>
      <a:lvl5pPr algn="ctr" rtl="0" eaLnBrk="1" fontAlgn="base" hangingPunct="1">
        <a:spcBef>
          <a:spcPct val="0"/>
        </a:spcBef>
        <a:spcAft>
          <a:spcPct val="0"/>
        </a:spcAft>
        <a:defRPr sz="4400" b="1">
          <a:solidFill>
            <a:srgbClr val="2A5686"/>
          </a:solidFill>
          <a:latin typeface="Verdana" pitchFamily="34" charset="0"/>
        </a:defRPr>
      </a:lvl5pPr>
      <a:lvl6pPr marL="457200" algn="ctr" rtl="0" eaLnBrk="1" fontAlgn="base" hangingPunct="1">
        <a:spcBef>
          <a:spcPct val="0"/>
        </a:spcBef>
        <a:spcAft>
          <a:spcPct val="0"/>
        </a:spcAft>
        <a:defRPr sz="4400" b="1">
          <a:solidFill>
            <a:srgbClr val="2A5686"/>
          </a:solidFill>
          <a:latin typeface="Verdana" pitchFamily="34" charset="0"/>
        </a:defRPr>
      </a:lvl6pPr>
      <a:lvl7pPr marL="914400" algn="ctr" rtl="0" eaLnBrk="1" fontAlgn="base" hangingPunct="1">
        <a:spcBef>
          <a:spcPct val="0"/>
        </a:spcBef>
        <a:spcAft>
          <a:spcPct val="0"/>
        </a:spcAft>
        <a:defRPr sz="4400" b="1">
          <a:solidFill>
            <a:srgbClr val="2A5686"/>
          </a:solidFill>
          <a:latin typeface="Verdana" pitchFamily="34" charset="0"/>
        </a:defRPr>
      </a:lvl7pPr>
      <a:lvl8pPr marL="1371600" algn="ctr" rtl="0" eaLnBrk="1" fontAlgn="base" hangingPunct="1">
        <a:spcBef>
          <a:spcPct val="0"/>
        </a:spcBef>
        <a:spcAft>
          <a:spcPct val="0"/>
        </a:spcAft>
        <a:defRPr sz="4400" b="1">
          <a:solidFill>
            <a:srgbClr val="2A5686"/>
          </a:solidFill>
          <a:latin typeface="Verdana" pitchFamily="34" charset="0"/>
        </a:defRPr>
      </a:lvl8pPr>
      <a:lvl9pPr marL="1828800" algn="ctr" rtl="0" eaLnBrk="1" fontAlgn="base" hangingPunct="1">
        <a:spcBef>
          <a:spcPct val="0"/>
        </a:spcBef>
        <a:spcAft>
          <a:spcPct val="0"/>
        </a:spcAft>
        <a:defRPr sz="4400" b="1">
          <a:solidFill>
            <a:srgbClr val="2A5686"/>
          </a:solidFill>
          <a:latin typeface="Verdana" pitchFamily="34" charset="0"/>
        </a:defRPr>
      </a:lvl9pPr>
    </p:titleStyle>
    <p:bodyStyle>
      <a:lvl1pPr marL="266700" indent="-266700" algn="l" rtl="0" eaLnBrk="1" fontAlgn="base" hangingPunct="1">
        <a:spcBef>
          <a:spcPct val="20000"/>
        </a:spcBef>
        <a:spcAft>
          <a:spcPct val="0"/>
        </a:spcAft>
        <a:buFont typeface="Arial" pitchFamily="34" charset="0"/>
        <a:buChar char="•"/>
        <a:defRPr sz="1800" b="0">
          <a:solidFill>
            <a:srgbClr val="303132"/>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1600">
          <a:solidFill>
            <a:srgbClr val="303132"/>
          </a:solidFill>
          <a:latin typeface="+mn-lt"/>
        </a:defRPr>
      </a:lvl2pPr>
      <a:lvl3pPr marL="1143000" indent="-228600" algn="l" rtl="0" eaLnBrk="1" fontAlgn="base" hangingPunct="1">
        <a:spcBef>
          <a:spcPct val="20000"/>
        </a:spcBef>
        <a:spcAft>
          <a:spcPct val="0"/>
        </a:spcAft>
        <a:buChar char="–"/>
        <a:defRPr sz="1600">
          <a:solidFill>
            <a:srgbClr val="303132"/>
          </a:solidFill>
          <a:latin typeface="+mn-lt"/>
        </a:defRPr>
      </a:lvl3pPr>
      <a:lvl4pPr marL="1600200" indent="-228600" algn="l" rtl="0" eaLnBrk="1" fontAlgn="base" hangingPunct="1">
        <a:spcBef>
          <a:spcPct val="20000"/>
        </a:spcBef>
        <a:spcAft>
          <a:spcPct val="0"/>
        </a:spcAft>
        <a:buChar char="–"/>
        <a:defRPr sz="1400">
          <a:solidFill>
            <a:srgbClr val="303132"/>
          </a:solidFill>
          <a:latin typeface="+mn-lt"/>
        </a:defRPr>
      </a:lvl4pPr>
      <a:lvl5pPr marL="2057400" indent="-228600" algn="l" rtl="0" eaLnBrk="1" fontAlgn="base" hangingPunct="1">
        <a:spcBef>
          <a:spcPct val="20000"/>
        </a:spcBef>
        <a:spcAft>
          <a:spcPct val="0"/>
        </a:spcAft>
        <a:buChar char="–"/>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5" y="627534"/>
            <a:ext cx="6235509" cy="1246535"/>
          </a:xfrm>
        </p:spPr>
        <p:txBody>
          <a:bodyPr/>
          <a:lstStyle/>
          <a:p>
            <a:r>
              <a:rPr lang="en-AU" dirty="0">
                <a:cs typeface="Arial"/>
              </a:rPr>
              <a:t>VCE Software Development</a:t>
            </a:r>
            <a:br>
              <a:rPr lang="en-AU" dirty="0">
                <a:cs typeface="Arial"/>
              </a:rPr>
            </a:br>
            <a:r>
              <a:rPr lang="en-AU" dirty="0">
                <a:cs typeface="Arial"/>
              </a:rPr>
              <a:t>School-assessed Task</a:t>
            </a:r>
            <a:endParaRPr lang="en-US" dirty="0"/>
          </a:p>
        </p:txBody>
      </p:sp>
      <p:sp>
        <p:nvSpPr>
          <p:cNvPr id="5" name="Subtitle 4"/>
          <p:cNvSpPr>
            <a:spLocks noGrp="1"/>
          </p:cNvSpPr>
          <p:nvPr>
            <p:ph type="subTitle" idx="1"/>
          </p:nvPr>
        </p:nvSpPr>
        <p:spPr/>
        <p:txBody>
          <a:bodyPr/>
          <a:lstStyle/>
          <a:p>
            <a:r>
              <a:rPr lang="en-AU" dirty="0"/>
              <a:t>Video 1</a:t>
            </a:r>
            <a:endParaRPr lang="en-US" dirty="0"/>
          </a:p>
          <a:p>
            <a:r>
              <a:rPr lang="en-AU" dirty="0"/>
              <a:t>Background to the SAT</a:t>
            </a:r>
            <a:endParaRPr lang="en-AU" dirty="0">
              <a:cs typeface="Arial"/>
            </a:endParaRPr>
          </a:p>
          <a:p>
            <a:endParaRPr lang="en-AU" dirty="0">
              <a:cs typeface="Arial"/>
            </a:endParaRPr>
          </a:p>
        </p:txBody>
      </p:sp>
    </p:spTree>
    <p:extLst>
      <p:ext uri="{BB962C8B-B14F-4D97-AF65-F5344CB8AC3E}">
        <p14:creationId xmlns:p14="http://schemas.microsoft.com/office/powerpoint/2010/main" val="151393065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Nature of the task – Unit 4 Outcome 1</a:t>
            </a:r>
          </a:p>
        </p:txBody>
      </p:sp>
      <p:pic>
        <p:nvPicPr>
          <p:cNvPr id="4" name="Content Placeholder 3">
            <a:extLst>
              <a:ext uri="{FF2B5EF4-FFF2-40B4-BE49-F238E27FC236}">
                <a16:creationId xmlns:a16="http://schemas.microsoft.com/office/drawing/2014/main" id="{BB7C8E94-FF23-72AE-F7BB-9359BC5016D0}"/>
              </a:ext>
            </a:extLst>
          </p:cNvPr>
          <p:cNvPicPr>
            <a:picLocks noGrp="1" noChangeAspect="1"/>
          </p:cNvPicPr>
          <p:nvPr>
            <p:ph idx="1"/>
          </p:nvPr>
        </p:nvPicPr>
        <p:blipFill>
          <a:blip r:embed="rId3"/>
          <a:stretch>
            <a:fillRect/>
          </a:stretch>
        </p:blipFill>
        <p:spPr>
          <a:xfrm>
            <a:off x="1637072" y="1361834"/>
            <a:ext cx="5797848" cy="2883048"/>
          </a:xfrm>
          <a:prstGeom prst="rect">
            <a:avLst/>
          </a:prstGeom>
        </p:spPr>
      </p:pic>
      <p:sp>
        <p:nvSpPr>
          <p:cNvPr id="5" name="TextBox 4">
            <a:extLst>
              <a:ext uri="{FF2B5EF4-FFF2-40B4-BE49-F238E27FC236}">
                <a16:creationId xmlns:a16="http://schemas.microsoft.com/office/drawing/2014/main" id="{FA917797-BC6B-81E9-4EA3-76E5D1CC3D02}"/>
              </a:ext>
            </a:extLst>
          </p:cNvPr>
          <p:cNvSpPr txBox="1"/>
          <p:nvPr/>
        </p:nvSpPr>
        <p:spPr>
          <a:xfrm>
            <a:off x="6612869" y="3936829"/>
            <a:ext cx="236621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p.5)</a:t>
            </a:r>
          </a:p>
        </p:txBody>
      </p:sp>
    </p:spTree>
    <p:extLst>
      <p:ext uri="{BB962C8B-B14F-4D97-AF65-F5344CB8AC3E}">
        <p14:creationId xmlns:p14="http://schemas.microsoft.com/office/powerpoint/2010/main" val="140300322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Scope of the task – Unit 3 Outcome 2</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2596715" y="1461028"/>
            <a:ext cx="5629230" cy="2971800"/>
          </a:xfrm>
        </p:spPr>
        <p:txBody>
          <a:bodyPr/>
          <a:lstStyle/>
          <a:p>
            <a:r>
              <a:rPr lang="en-AU" dirty="0">
                <a:solidFill>
                  <a:schemeClr val="tx1"/>
                </a:solidFill>
              </a:rPr>
              <a:t>B</a:t>
            </a:r>
            <a:r>
              <a:rPr lang="en-AU" sz="1800" b="0" dirty="0">
                <a:solidFill>
                  <a:schemeClr val="tx1"/>
                </a:solidFill>
              </a:rPr>
              <a:t>rief and project plan</a:t>
            </a:r>
          </a:p>
          <a:p>
            <a:r>
              <a:rPr lang="en-AU" dirty="0">
                <a:solidFill>
                  <a:schemeClr val="tx1"/>
                </a:solidFill>
              </a:rPr>
              <a:t>A</a:t>
            </a:r>
            <a:r>
              <a:rPr lang="en-AU" sz="1800" b="0" dirty="0">
                <a:solidFill>
                  <a:schemeClr val="tx1"/>
                </a:solidFill>
              </a:rPr>
              <a:t>nalysis</a:t>
            </a:r>
          </a:p>
          <a:p>
            <a:r>
              <a:rPr lang="en-AU" dirty="0">
                <a:solidFill>
                  <a:schemeClr val="tx1"/>
                </a:solidFill>
              </a:rPr>
              <a:t>S</a:t>
            </a:r>
            <a:r>
              <a:rPr lang="en-AU" sz="1800" b="0" dirty="0">
                <a:solidFill>
                  <a:schemeClr val="tx1"/>
                </a:solidFill>
              </a:rPr>
              <a:t>oftware requirements specification</a:t>
            </a:r>
          </a:p>
          <a:p>
            <a:r>
              <a:rPr lang="en-AU" dirty="0">
                <a:solidFill>
                  <a:schemeClr val="tx1"/>
                </a:solidFill>
              </a:rPr>
              <a:t>D</a:t>
            </a:r>
            <a:r>
              <a:rPr lang="en-AU" sz="1800" b="0" dirty="0">
                <a:solidFill>
                  <a:schemeClr val="tx1"/>
                </a:solidFill>
              </a:rPr>
              <a:t>esign ideas and developing evaluation criteria</a:t>
            </a:r>
          </a:p>
          <a:p>
            <a:r>
              <a:rPr lang="en-AU" dirty="0">
                <a:solidFill>
                  <a:schemeClr val="tx1"/>
                </a:solidFill>
              </a:rPr>
              <a:t>D</a:t>
            </a:r>
            <a:r>
              <a:rPr lang="en-AU" sz="1800" dirty="0">
                <a:solidFill>
                  <a:schemeClr val="tx1"/>
                </a:solidFill>
              </a:rPr>
              <a:t>etailed designs</a:t>
            </a:r>
            <a:endParaRPr lang="en-AU" sz="1800" b="0" dirty="0">
              <a:solidFill>
                <a:schemeClr val="tx1"/>
              </a:solidFill>
            </a:endParaRPr>
          </a:p>
          <a:p>
            <a:pPr marL="0" indent="0">
              <a:buNone/>
            </a:pPr>
            <a:endParaRPr lang="en-US" dirty="0"/>
          </a:p>
        </p:txBody>
      </p:sp>
      <p:pic>
        <p:nvPicPr>
          <p:cNvPr id="4" name="Graphic 3" descr="Document with solid fill">
            <a:extLst>
              <a:ext uri="{FF2B5EF4-FFF2-40B4-BE49-F238E27FC236}">
                <a16:creationId xmlns:a16="http://schemas.microsoft.com/office/drawing/2014/main" id="{914E3628-00D6-D407-679A-F4DC8C1D62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426" y="1268760"/>
            <a:ext cx="2123289" cy="2123289"/>
          </a:xfrm>
          <a:prstGeom prst="rect">
            <a:avLst/>
          </a:prstGeom>
        </p:spPr>
      </p:pic>
    </p:spTree>
    <p:extLst>
      <p:ext uri="{BB962C8B-B14F-4D97-AF65-F5344CB8AC3E}">
        <p14:creationId xmlns:p14="http://schemas.microsoft.com/office/powerpoint/2010/main" val="118546646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Scope of the task – Unit 4 Outcome 1</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2596715" y="1477880"/>
            <a:ext cx="4681246" cy="2971800"/>
          </a:xfrm>
        </p:spPr>
        <p:txBody>
          <a:bodyPr/>
          <a:lstStyle/>
          <a:p>
            <a:r>
              <a:rPr lang="en-US" dirty="0">
                <a:solidFill>
                  <a:schemeClr val="tx1"/>
                </a:solidFill>
              </a:rPr>
              <a:t>S</a:t>
            </a:r>
            <a:r>
              <a:rPr lang="en-US" sz="1800" dirty="0">
                <a:solidFill>
                  <a:schemeClr val="tx1"/>
                </a:solidFill>
              </a:rPr>
              <a:t>oftware solution</a:t>
            </a:r>
          </a:p>
          <a:p>
            <a:r>
              <a:rPr lang="en-US" sz="1800" dirty="0">
                <a:solidFill>
                  <a:schemeClr val="tx1"/>
                </a:solidFill>
              </a:rPr>
              <a:t>Debugging and alpha testing</a:t>
            </a:r>
          </a:p>
          <a:p>
            <a:r>
              <a:rPr lang="en-US" sz="1800" dirty="0">
                <a:solidFill>
                  <a:schemeClr val="tx1"/>
                </a:solidFill>
              </a:rPr>
              <a:t>Beta testing</a:t>
            </a:r>
          </a:p>
          <a:p>
            <a:r>
              <a:rPr lang="en-US" sz="1800" dirty="0">
                <a:solidFill>
                  <a:schemeClr val="tx1"/>
                </a:solidFill>
              </a:rPr>
              <a:t>Evaluation of the software solution and assessment of the project plan</a:t>
            </a:r>
          </a:p>
        </p:txBody>
      </p:sp>
      <p:pic>
        <p:nvPicPr>
          <p:cNvPr id="4" name="Graphic 3" descr="Document with solid fill">
            <a:extLst>
              <a:ext uri="{FF2B5EF4-FFF2-40B4-BE49-F238E27FC236}">
                <a16:creationId xmlns:a16="http://schemas.microsoft.com/office/drawing/2014/main" id="{0D2EB0B4-5E8D-BFC5-0DE3-A2D0B200C4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3426" y="1268760"/>
            <a:ext cx="2123289" cy="2123289"/>
          </a:xfrm>
          <a:prstGeom prst="rect">
            <a:avLst/>
          </a:prstGeom>
        </p:spPr>
      </p:pic>
    </p:spTree>
    <p:extLst>
      <p:ext uri="{BB962C8B-B14F-4D97-AF65-F5344CB8AC3E}">
        <p14:creationId xmlns:p14="http://schemas.microsoft.com/office/powerpoint/2010/main" val="48527013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Assessment criteria</a:t>
            </a:r>
          </a:p>
        </p:txBody>
      </p:sp>
      <p:pic>
        <p:nvPicPr>
          <p:cNvPr id="4" name="Content Placeholder 4">
            <a:extLst>
              <a:ext uri="{FF2B5EF4-FFF2-40B4-BE49-F238E27FC236}">
                <a16:creationId xmlns:a16="http://schemas.microsoft.com/office/drawing/2014/main" id="{50E1C51D-1257-4101-B32F-F850D3E88290}"/>
              </a:ext>
            </a:extLst>
          </p:cNvPr>
          <p:cNvPicPr>
            <a:picLocks noGrp="1" noChangeAspect="1"/>
          </p:cNvPicPr>
          <p:nvPr>
            <p:ph idx="1"/>
          </p:nvPr>
        </p:nvPicPr>
        <p:blipFill>
          <a:blip r:embed="rId3"/>
          <a:stretch>
            <a:fillRect/>
          </a:stretch>
        </p:blipFill>
        <p:spPr>
          <a:xfrm>
            <a:off x="959439" y="1188548"/>
            <a:ext cx="5533114" cy="3294833"/>
          </a:xfrm>
        </p:spPr>
      </p:pic>
      <p:sp>
        <p:nvSpPr>
          <p:cNvPr id="5" name="TextBox 4">
            <a:extLst>
              <a:ext uri="{FF2B5EF4-FFF2-40B4-BE49-F238E27FC236}">
                <a16:creationId xmlns:a16="http://schemas.microsoft.com/office/drawing/2014/main" id="{C2EED9B5-76B2-C3A8-81BA-2DAD94683A45}"/>
              </a:ext>
            </a:extLst>
          </p:cNvPr>
          <p:cNvSpPr txBox="1"/>
          <p:nvPr/>
        </p:nvSpPr>
        <p:spPr>
          <a:xfrm>
            <a:off x="6612869" y="3936829"/>
            <a:ext cx="236621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p.8)</a:t>
            </a:r>
          </a:p>
        </p:txBody>
      </p:sp>
    </p:spTree>
    <p:extLst>
      <p:ext uri="{BB962C8B-B14F-4D97-AF65-F5344CB8AC3E}">
        <p14:creationId xmlns:p14="http://schemas.microsoft.com/office/powerpoint/2010/main" val="274905046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Authentication</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2531133" y="1506905"/>
            <a:ext cx="5226756" cy="2971800"/>
          </a:xfrm>
        </p:spPr>
        <p:txBody>
          <a:bodyPr/>
          <a:lstStyle/>
          <a:p>
            <a:r>
              <a:rPr lang="en-GB" dirty="0">
                <a:solidFill>
                  <a:schemeClr val="tx1"/>
                </a:solidFill>
              </a:rPr>
              <a:t>C</a:t>
            </a:r>
            <a:r>
              <a:rPr lang="en-GB" sz="1800" b="0" dirty="0">
                <a:solidFill>
                  <a:schemeClr val="tx1"/>
                </a:solidFill>
              </a:rPr>
              <a:t>omply with authentication requirements</a:t>
            </a:r>
            <a:endParaRPr lang="en-AU" sz="1800" b="0" dirty="0">
              <a:solidFill>
                <a:schemeClr val="tx1"/>
              </a:solidFill>
            </a:endParaRPr>
          </a:p>
          <a:p>
            <a:r>
              <a:rPr lang="en-GB" dirty="0">
                <a:solidFill>
                  <a:schemeClr val="tx1"/>
                </a:solidFill>
              </a:rPr>
              <a:t>B</a:t>
            </a:r>
            <a:r>
              <a:rPr lang="en-GB" sz="1800" b="0" dirty="0">
                <a:solidFill>
                  <a:schemeClr val="tx1"/>
                </a:solidFill>
              </a:rPr>
              <a:t>e aware of the requirements for the </a:t>
            </a:r>
            <a:br>
              <a:rPr lang="en-GB" sz="1800" b="0" dirty="0">
                <a:solidFill>
                  <a:schemeClr val="tx1"/>
                </a:solidFill>
              </a:rPr>
            </a:br>
            <a:r>
              <a:rPr lang="en-GB" sz="1800" b="0" dirty="0">
                <a:solidFill>
                  <a:schemeClr val="tx1"/>
                </a:solidFill>
              </a:rPr>
              <a:t>School-assessed Task.</a:t>
            </a:r>
            <a:endParaRPr lang="en-AU" sz="1800" b="0" dirty="0">
              <a:solidFill>
                <a:schemeClr val="tx1"/>
              </a:solidFill>
            </a:endParaRPr>
          </a:p>
        </p:txBody>
      </p:sp>
      <p:pic>
        <p:nvPicPr>
          <p:cNvPr id="6" name="Graphic 5" descr="Checklist with solid fill">
            <a:extLst>
              <a:ext uri="{FF2B5EF4-FFF2-40B4-BE49-F238E27FC236}">
                <a16:creationId xmlns:a16="http://schemas.microsoft.com/office/drawing/2014/main" id="{AE21D8A5-17FA-3702-5986-356493869B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2316" y="1426694"/>
            <a:ext cx="1793012" cy="1793012"/>
          </a:xfrm>
          <a:prstGeom prst="rect">
            <a:avLst/>
          </a:prstGeom>
        </p:spPr>
      </p:pic>
      <p:sp>
        <p:nvSpPr>
          <p:cNvPr id="7" name="TextBox 6">
            <a:extLst>
              <a:ext uri="{FF2B5EF4-FFF2-40B4-BE49-F238E27FC236}">
                <a16:creationId xmlns:a16="http://schemas.microsoft.com/office/drawing/2014/main" id="{138BA2ED-5059-7E67-8464-6CED74D2A78E}"/>
              </a:ext>
            </a:extLst>
          </p:cNvPr>
          <p:cNvSpPr txBox="1"/>
          <p:nvPr/>
        </p:nvSpPr>
        <p:spPr>
          <a:xfrm>
            <a:off x="4531896" y="4217565"/>
            <a:ext cx="4612104" cy="276999"/>
          </a:xfrm>
          <a:prstGeom prst="rect">
            <a:avLst/>
          </a:prstGeom>
          <a:noFill/>
        </p:spPr>
        <p:txBody>
          <a:bodyPr wrap="square">
            <a:spAutoFit/>
          </a:bodyPr>
          <a:lstStyle/>
          <a:p>
            <a:r>
              <a:rPr lang="en-AU" sz="1200" dirty="0">
                <a:latin typeface="+mn-lt"/>
              </a:rPr>
              <a:t>(Administrative information for School-based Assessment, p.18)</a:t>
            </a:r>
          </a:p>
        </p:txBody>
      </p:sp>
    </p:spTree>
    <p:extLst>
      <p:ext uri="{BB962C8B-B14F-4D97-AF65-F5344CB8AC3E}">
        <p14:creationId xmlns:p14="http://schemas.microsoft.com/office/powerpoint/2010/main" val="324920016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Authentication record form</a:t>
            </a:r>
          </a:p>
        </p:txBody>
      </p:sp>
      <p:pic>
        <p:nvPicPr>
          <p:cNvPr id="5" name="Content Placeholder 4">
            <a:extLst>
              <a:ext uri="{FF2B5EF4-FFF2-40B4-BE49-F238E27FC236}">
                <a16:creationId xmlns:a16="http://schemas.microsoft.com/office/drawing/2014/main" id="{7A520B4F-F906-9DCA-CA40-BDA42D829C99}"/>
              </a:ext>
            </a:extLst>
          </p:cNvPr>
          <p:cNvPicPr>
            <a:picLocks noGrp="1" noChangeAspect="1"/>
          </p:cNvPicPr>
          <p:nvPr>
            <p:ph idx="1"/>
          </p:nvPr>
        </p:nvPicPr>
        <p:blipFill>
          <a:blip r:embed="rId3"/>
          <a:stretch>
            <a:fillRect/>
          </a:stretch>
        </p:blipFill>
        <p:spPr>
          <a:xfrm>
            <a:off x="1927285" y="1181100"/>
            <a:ext cx="5289429" cy="2971800"/>
          </a:xfrm>
        </p:spPr>
      </p:pic>
      <p:sp>
        <p:nvSpPr>
          <p:cNvPr id="6" name="TextBox 5">
            <a:extLst>
              <a:ext uri="{FF2B5EF4-FFF2-40B4-BE49-F238E27FC236}">
                <a16:creationId xmlns:a16="http://schemas.microsoft.com/office/drawing/2014/main" id="{3F90FD50-5F88-43EA-AA4D-DCEFF45D786F}"/>
              </a:ext>
            </a:extLst>
          </p:cNvPr>
          <p:cNvSpPr txBox="1"/>
          <p:nvPr/>
        </p:nvSpPr>
        <p:spPr>
          <a:xfrm>
            <a:off x="4531896" y="4217565"/>
            <a:ext cx="4612104" cy="276999"/>
          </a:xfrm>
          <a:prstGeom prst="rect">
            <a:avLst/>
          </a:prstGeom>
          <a:noFill/>
        </p:spPr>
        <p:txBody>
          <a:bodyPr wrap="square">
            <a:spAutoFit/>
          </a:bodyPr>
          <a:lstStyle/>
          <a:p>
            <a:r>
              <a:rPr lang="en-AU" sz="1200" dirty="0">
                <a:latin typeface="+mn-lt"/>
              </a:rPr>
              <a:t>(Administrative information for School-based Assessment, p.19)</a:t>
            </a:r>
          </a:p>
        </p:txBody>
      </p:sp>
    </p:spTree>
    <p:extLst>
      <p:ext uri="{BB962C8B-B14F-4D97-AF65-F5344CB8AC3E}">
        <p14:creationId xmlns:p14="http://schemas.microsoft.com/office/powerpoint/2010/main" val="38130765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Assessment sheet</a:t>
            </a:r>
          </a:p>
        </p:txBody>
      </p:sp>
      <p:pic>
        <p:nvPicPr>
          <p:cNvPr id="5" name="Content Placeholder 4">
            <a:extLst>
              <a:ext uri="{FF2B5EF4-FFF2-40B4-BE49-F238E27FC236}">
                <a16:creationId xmlns:a16="http://schemas.microsoft.com/office/drawing/2014/main" id="{014FA5D8-FBB6-40C4-C961-D89492138C4C}"/>
              </a:ext>
            </a:extLst>
          </p:cNvPr>
          <p:cNvPicPr>
            <a:picLocks noGrp="1" noChangeAspect="1"/>
          </p:cNvPicPr>
          <p:nvPr>
            <p:ph idx="1"/>
          </p:nvPr>
        </p:nvPicPr>
        <p:blipFill rotWithShape="1">
          <a:blip r:embed="rId3"/>
          <a:srcRect b="654"/>
          <a:stretch/>
        </p:blipFill>
        <p:spPr>
          <a:xfrm>
            <a:off x="2233928" y="1156520"/>
            <a:ext cx="4676144" cy="2952379"/>
          </a:xfrm>
        </p:spPr>
      </p:pic>
      <p:sp>
        <p:nvSpPr>
          <p:cNvPr id="4" name="TextBox 3">
            <a:extLst>
              <a:ext uri="{FF2B5EF4-FFF2-40B4-BE49-F238E27FC236}">
                <a16:creationId xmlns:a16="http://schemas.microsoft.com/office/drawing/2014/main" id="{D387C075-8A9E-2824-1E7F-ED7F724256C6}"/>
              </a:ext>
            </a:extLst>
          </p:cNvPr>
          <p:cNvSpPr txBox="1"/>
          <p:nvPr/>
        </p:nvSpPr>
        <p:spPr>
          <a:xfrm>
            <a:off x="4531896" y="4217565"/>
            <a:ext cx="4612104" cy="276999"/>
          </a:xfrm>
          <a:prstGeom prst="rect">
            <a:avLst/>
          </a:prstGeom>
          <a:noFill/>
        </p:spPr>
        <p:txBody>
          <a:bodyPr wrap="square">
            <a:spAutoFit/>
          </a:bodyPr>
          <a:lstStyle/>
          <a:p>
            <a:r>
              <a:rPr lang="en-AU" sz="1200" dirty="0">
                <a:latin typeface="+mn-lt"/>
              </a:rPr>
              <a:t>(Administrative information for School-based Assessment, p.21)</a:t>
            </a:r>
          </a:p>
        </p:txBody>
      </p:sp>
    </p:spTree>
    <p:extLst>
      <p:ext uri="{BB962C8B-B14F-4D97-AF65-F5344CB8AC3E}">
        <p14:creationId xmlns:p14="http://schemas.microsoft.com/office/powerpoint/2010/main" val="199950586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Marking</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r>
              <a:rPr lang="en-AU" sz="1800" b="0" dirty="0">
                <a:solidFill>
                  <a:schemeClr val="tx1"/>
                </a:solidFill>
                <a:cs typeface="Calibri" pitchFamily="34" charset="0"/>
              </a:rPr>
              <a:t>Only use the rubrics from the current year’s Administrative information for </a:t>
            </a:r>
            <a:br>
              <a:rPr lang="en-AU" sz="1800" b="0" dirty="0">
                <a:solidFill>
                  <a:schemeClr val="tx1"/>
                </a:solidFill>
                <a:cs typeface="Calibri" pitchFamily="34" charset="0"/>
              </a:rPr>
            </a:br>
            <a:r>
              <a:rPr lang="en-AU" sz="1800" b="0" dirty="0">
                <a:solidFill>
                  <a:schemeClr val="tx1"/>
                </a:solidFill>
                <a:cs typeface="Calibri" pitchFamily="34" charset="0"/>
              </a:rPr>
              <a:t>School-based Assessment </a:t>
            </a:r>
            <a:r>
              <a:rPr lang="en-AU" dirty="0">
                <a:solidFill>
                  <a:schemeClr val="tx1"/>
                </a:solidFill>
                <a:cs typeface="Calibri" pitchFamily="34" charset="0"/>
              </a:rPr>
              <a:t>(</a:t>
            </a:r>
            <a:r>
              <a:rPr lang="en-AU" sz="1800" b="0" dirty="0">
                <a:solidFill>
                  <a:schemeClr val="tx1"/>
                </a:solidFill>
                <a:cs typeface="Calibri" pitchFamily="34" charset="0"/>
              </a:rPr>
              <a:t>Software Development)</a:t>
            </a:r>
          </a:p>
          <a:p>
            <a:endParaRPr lang="en-AU" sz="1800" b="0" dirty="0">
              <a:solidFill>
                <a:schemeClr val="tx1"/>
              </a:solidFill>
              <a:cs typeface="Calibri" pitchFamily="34" charset="0"/>
            </a:endParaRPr>
          </a:p>
          <a:p>
            <a:r>
              <a:rPr lang="en-AU" sz="1800" b="0" dirty="0">
                <a:solidFill>
                  <a:schemeClr val="tx1"/>
                </a:solidFill>
                <a:cs typeface="Calibri" pitchFamily="34" charset="0"/>
              </a:rPr>
              <a:t>Be aware of the difference between 0 and NA.</a:t>
            </a:r>
          </a:p>
        </p:txBody>
      </p:sp>
    </p:spTree>
    <p:extLst>
      <p:ext uri="{BB962C8B-B14F-4D97-AF65-F5344CB8AC3E}">
        <p14:creationId xmlns:p14="http://schemas.microsoft.com/office/powerpoint/2010/main" val="2238378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Commercial instructions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p:txBody>
          <a:bodyPr/>
          <a:lstStyle/>
          <a:p>
            <a:pPr marL="0" indent="0">
              <a:buNone/>
            </a:pPr>
            <a:r>
              <a:rPr lang="en-AU" sz="1800" b="1" dirty="0">
                <a:solidFill>
                  <a:schemeClr val="tx1"/>
                </a:solidFill>
                <a:cs typeface="Calibri" panose="020F0502020204030204" pitchFamily="34" charset="0"/>
              </a:rPr>
              <a:t>Concerns</a:t>
            </a:r>
          </a:p>
          <a:p>
            <a:r>
              <a:rPr lang="en-AU" sz="1800" b="0" dirty="0">
                <a:solidFill>
                  <a:schemeClr val="tx1"/>
                </a:solidFill>
                <a:cs typeface="Calibri" panose="020F0502020204030204" pitchFamily="34" charset="0"/>
              </a:rPr>
              <a:t>Commercial instructions need to be checked</a:t>
            </a:r>
          </a:p>
          <a:p>
            <a:r>
              <a:rPr lang="en-AU" sz="1800" b="0" dirty="0">
                <a:solidFill>
                  <a:schemeClr val="tx1"/>
                </a:solidFill>
                <a:cs typeface="Calibri" panose="020F0502020204030204" pitchFamily="34" charset="0"/>
              </a:rPr>
              <a:t>Detailed instructions could constitute undue assistance</a:t>
            </a:r>
          </a:p>
          <a:p>
            <a:r>
              <a:rPr lang="en-AU" sz="1800" b="0" dirty="0">
                <a:solidFill>
                  <a:schemeClr val="tx1"/>
                </a:solidFill>
                <a:cs typeface="Calibri" panose="020F0502020204030204" pitchFamily="34" charset="0"/>
              </a:rPr>
              <a:t>Incorrect rubrics/out-of</a:t>
            </a:r>
            <a:r>
              <a:rPr lang="en-AU" dirty="0">
                <a:solidFill>
                  <a:schemeClr val="tx1"/>
                </a:solidFill>
                <a:cs typeface="Calibri" panose="020F0502020204030204" pitchFamily="34" charset="0"/>
              </a:rPr>
              <a:t>-date rubrics</a:t>
            </a:r>
            <a:r>
              <a:rPr lang="en-AU" sz="1800" b="0" dirty="0">
                <a:solidFill>
                  <a:schemeClr val="tx1"/>
                </a:solidFill>
                <a:cs typeface="Calibri" panose="020F0502020204030204" pitchFamily="34" charset="0"/>
              </a:rPr>
              <a:t> can be used or modified versions used.</a:t>
            </a:r>
          </a:p>
          <a:p>
            <a:pPr marL="0" indent="0">
              <a:buNone/>
            </a:pPr>
            <a:endParaRPr lang="en-AU" sz="1800" b="1" dirty="0">
              <a:solidFill>
                <a:schemeClr val="tx1"/>
              </a:solidFill>
              <a:cs typeface="Calibri" panose="020F0502020204030204" pitchFamily="34" charset="0"/>
            </a:endParaRPr>
          </a:p>
          <a:p>
            <a:pPr marL="0" indent="0">
              <a:buNone/>
            </a:pPr>
            <a:r>
              <a:rPr lang="en-AU" sz="1800" b="1" dirty="0">
                <a:solidFill>
                  <a:schemeClr val="tx1"/>
                </a:solidFill>
                <a:cs typeface="Calibri" panose="020F0502020204030204" pitchFamily="34" charset="0"/>
              </a:rPr>
              <a:t>Recommendations</a:t>
            </a:r>
          </a:p>
          <a:p>
            <a:r>
              <a:rPr lang="en-AU" sz="1800" dirty="0">
                <a:solidFill>
                  <a:schemeClr val="tx1"/>
                </a:solidFill>
                <a:cs typeface="Calibri" panose="020F0502020204030204" pitchFamily="34" charset="0"/>
              </a:rPr>
              <a:t>Check</a:t>
            </a:r>
            <a:r>
              <a:rPr lang="en-AU" sz="1800" b="0" dirty="0">
                <a:solidFill>
                  <a:schemeClr val="tx1"/>
                </a:solidFill>
                <a:cs typeface="Calibri" panose="020F0502020204030204" pitchFamily="34" charset="0"/>
              </a:rPr>
              <a:t> all instructions</a:t>
            </a:r>
          </a:p>
          <a:p>
            <a:r>
              <a:rPr lang="en-AU" sz="1800" dirty="0">
                <a:solidFill>
                  <a:schemeClr val="tx1"/>
                </a:solidFill>
                <a:cs typeface="Calibri" panose="020F0502020204030204" pitchFamily="34" charset="0"/>
              </a:rPr>
              <a:t>Use only </a:t>
            </a:r>
            <a:r>
              <a:rPr lang="en-AU" sz="1800" b="0" dirty="0">
                <a:solidFill>
                  <a:schemeClr val="tx1"/>
                </a:solidFill>
                <a:cs typeface="Calibri" panose="020F0502020204030204" pitchFamily="34" charset="0"/>
              </a:rPr>
              <a:t>VCAA criteria from the Administrative information for the current year.</a:t>
            </a:r>
          </a:p>
        </p:txBody>
      </p:sp>
    </p:spTree>
    <p:extLst>
      <p:ext uri="{BB962C8B-B14F-4D97-AF65-F5344CB8AC3E}">
        <p14:creationId xmlns:p14="http://schemas.microsoft.com/office/powerpoint/2010/main" val="3781244245"/>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8FD4-72AA-EC6D-1356-F4EB31D835A3}"/>
              </a:ext>
            </a:extLst>
          </p:cNvPr>
          <p:cNvSpPr>
            <a:spLocks noGrp="1"/>
          </p:cNvSpPr>
          <p:nvPr>
            <p:ph type="title"/>
          </p:nvPr>
        </p:nvSpPr>
        <p:spPr>
          <a:xfrm>
            <a:off x="179513" y="276127"/>
            <a:ext cx="8784976" cy="432048"/>
          </a:xfrm>
        </p:spPr>
        <p:txBody>
          <a:bodyPr/>
          <a:lstStyle/>
          <a:p>
            <a:r>
              <a:rPr lang="en-US"/>
              <a:t>Contact us:</a:t>
            </a:r>
          </a:p>
        </p:txBody>
      </p:sp>
      <p:sp>
        <p:nvSpPr>
          <p:cNvPr id="3" name="Content Placeholder 2">
            <a:extLst>
              <a:ext uri="{FF2B5EF4-FFF2-40B4-BE49-F238E27FC236}">
                <a16:creationId xmlns:a16="http://schemas.microsoft.com/office/drawing/2014/main" id="{946E6A82-BFFE-46E3-A1B8-2593FE9EF1A3}"/>
              </a:ext>
            </a:extLst>
          </p:cNvPr>
          <p:cNvSpPr>
            <a:spLocks noGrp="1"/>
          </p:cNvSpPr>
          <p:nvPr>
            <p:ph sz="quarter" idx="10"/>
          </p:nvPr>
        </p:nvSpPr>
        <p:spPr>
          <a:xfrm>
            <a:off x="179388" y="851869"/>
            <a:ext cx="5688012" cy="360362"/>
          </a:xfrm>
        </p:spPr>
        <p:txBody>
          <a:bodyPr/>
          <a:lstStyle/>
          <a:p>
            <a:r>
              <a:rPr lang="en-US"/>
              <a:t>vcaa@education.vic.gov.au or +61 3 9032 1629</a:t>
            </a:r>
          </a:p>
        </p:txBody>
      </p:sp>
      <p:sp>
        <p:nvSpPr>
          <p:cNvPr id="4" name="Content Placeholder 2">
            <a:extLst>
              <a:ext uri="{FF2B5EF4-FFF2-40B4-BE49-F238E27FC236}">
                <a16:creationId xmlns:a16="http://schemas.microsoft.com/office/drawing/2014/main" id="{AB294FE7-16A2-CA87-4074-43DAE7E62DDE}"/>
              </a:ext>
            </a:extLst>
          </p:cNvPr>
          <p:cNvSpPr txBox="1">
            <a:spLocks/>
          </p:cNvSpPr>
          <p:nvPr/>
        </p:nvSpPr>
        <p:spPr bwMode="auto">
          <a:xfrm>
            <a:off x="179388" y="1445899"/>
            <a:ext cx="56880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pitchFamily="34" charset="0"/>
              <a:buNone/>
              <a:defRPr sz="1400" b="0">
                <a:solidFill>
                  <a:schemeClr val="bg1"/>
                </a:solidFill>
                <a:latin typeface="+mn-lt"/>
                <a:ea typeface="+mn-ea"/>
                <a:cs typeface="+mn-cs"/>
              </a:defRPr>
            </a:lvl1pPr>
            <a:lvl2pPr marL="457200" indent="0" algn="l" rtl="0" eaLnBrk="1" fontAlgn="base" hangingPunct="1">
              <a:spcBef>
                <a:spcPct val="20000"/>
              </a:spcBef>
              <a:spcAft>
                <a:spcPct val="0"/>
              </a:spcAft>
              <a:buFont typeface="Arial" pitchFamily="34" charset="0"/>
              <a:buNone/>
              <a:defRPr sz="1400">
                <a:solidFill>
                  <a:srgbClr val="303132"/>
                </a:solidFill>
                <a:latin typeface="+mn-lt"/>
              </a:defRPr>
            </a:lvl2pPr>
            <a:lvl3pPr marL="914400" indent="0" algn="l" rtl="0" eaLnBrk="1" fontAlgn="base" hangingPunct="1">
              <a:spcBef>
                <a:spcPct val="20000"/>
              </a:spcBef>
              <a:spcAft>
                <a:spcPct val="0"/>
              </a:spcAft>
              <a:buNone/>
              <a:defRPr sz="1400">
                <a:solidFill>
                  <a:srgbClr val="303132"/>
                </a:solidFill>
                <a:latin typeface="+mn-lt"/>
              </a:defRPr>
            </a:lvl3pPr>
            <a:lvl4pPr marL="1371600" indent="0" algn="l" rtl="0" eaLnBrk="1" fontAlgn="base" hangingPunct="1">
              <a:spcBef>
                <a:spcPct val="20000"/>
              </a:spcBef>
              <a:spcAft>
                <a:spcPct val="0"/>
              </a:spcAft>
              <a:buNone/>
              <a:defRPr sz="1400">
                <a:solidFill>
                  <a:srgbClr val="303132"/>
                </a:solidFill>
                <a:latin typeface="+mn-lt"/>
              </a:defRPr>
            </a:lvl4pPr>
            <a:lvl5pPr marL="1828800" indent="0" algn="l" rtl="0" eaLnBrk="1" fontAlgn="base" hangingPunct="1">
              <a:spcBef>
                <a:spcPct val="20000"/>
              </a:spcBef>
              <a:spcAft>
                <a:spcPct val="0"/>
              </a:spcAft>
              <a:buNone/>
              <a:defRPr sz="1400">
                <a:solidFill>
                  <a:srgbClr val="303132"/>
                </a:solidFill>
                <a:latin typeface="+mn-lt"/>
              </a:defRPr>
            </a:lvl5pPr>
            <a:lvl6pPr marL="2514600" indent="-228600" algn="l" rtl="0" eaLnBrk="1" fontAlgn="base" hangingPunct="1">
              <a:spcBef>
                <a:spcPct val="20000"/>
              </a:spcBef>
              <a:spcAft>
                <a:spcPct val="0"/>
              </a:spcAft>
              <a:buChar char="–"/>
              <a:defRPr sz="2000">
                <a:solidFill>
                  <a:srgbClr val="303132"/>
                </a:solidFill>
                <a:latin typeface="+mn-lt"/>
              </a:defRPr>
            </a:lvl6pPr>
            <a:lvl7pPr marL="2971800" indent="-228600" algn="l" rtl="0" eaLnBrk="1" fontAlgn="base" hangingPunct="1">
              <a:spcBef>
                <a:spcPct val="20000"/>
              </a:spcBef>
              <a:spcAft>
                <a:spcPct val="0"/>
              </a:spcAft>
              <a:buChar char="–"/>
              <a:defRPr sz="2000">
                <a:solidFill>
                  <a:srgbClr val="303132"/>
                </a:solidFill>
                <a:latin typeface="+mn-lt"/>
              </a:defRPr>
            </a:lvl7pPr>
            <a:lvl8pPr marL="3429000" indent="-228600" algn="l" rtl="0" eaLnBrk="1" fontAlgn="base" hangingPunct="1">
              <a:spcBef>
                <a:spcPct val="20000"/>
              </a:spcBef>
              <a:spcAft>
                <a:spcPct val="0"/>
              </a:spcAft>
              <a:buChar char="–"/>
              <a:defRPr sz="2000">
                <a:solidFill>
                  <a:srgbClr val="303132"/>
                </a:solidFill>
                <a:latin typeface="+mn-lt"/>
              </a:defRPr>
            </a:lvl8pPr>
            <a:lvl9pPr marL="3886200" indent="-228600" algn="l" rtl="0" eaLnBrk="1" fontAlgn="base" hangingPunct="1">
              <a:spcBef>
                <a:spcPct val="20000"/>
              </a:spcBef>
              <a:spcAft>
                <a:spcPct val="0"/>
              </a:spcAft>
              <a:buChar char="–"/>
              <a:defRPr sz="2000">
                <a:solidFill>
                  <a:srgbClr val="303132"/>
                </a:solidFill>
                <a:latin typeface="+mn-lt"/>
              </a:defRPr>
            </a:lvl9pPr>
          </a:lstStyle>
          <a:p>
            <a:pPr>
              <a:spcBef>
                <a:spcPts val="0"/>
              </a:spcBef>
              <a:spcAft>
                <a:spcPts val="1125"/>
              </a:spcAft>
              <a:defRPr/>
            </a:pPr>
            <a:endParaRPr lang="en-AU" kern="0"/>
          </a:p>
        </p:txBody>
      </p:sp>
      <p:sp>
        <p:nvSpPr>
          <p:cNvPr id="5" name="Text Box 5">
            <a:extLst>
              <a:ext uri="{FF2B5EF4-FFF2-40B4-BE49-F238E27FC236}">
                <a16:creationId xmlns:a16="http://schemas.microsoft.com/office/drawing/2014/main" id="{AA0BCF55-EC3C-C36F-F0DC-62567778D592}"/>
              </a:ext>
            </a:extLst>
          </p:cNvPr>
          <p:cNvSpPr txBox="1">
            <a:spLocks noChangeArrowheads="1"/>
          </p:cNvSpPr>
          <p:nvPr/>
        </p:nvSpPr>
        <p:spPr bwMode="auto">
          <a:xfrm>
            <a:off x="244012" y="4450111"/>
            <a:ext cx="48679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indent="0" defTabSz="914310">
              <a:spcBef>
                <a:spcPct val="50000"/>
              </a:spcBef>
            </a:pPr>
            <a:r>
              <a:rPr lang="en-AU" sz="450">
                <a:solidFill>
                  <a:schemeClr val="bg1"/>
                </a:solidFill>
              </a:rPr>
              <a:t>© </a:t>
            </a:r>
            <a:r>
              <a:rPr lang="en-AU" sz="600">
                <a:solidFill>
                  <a:schemeClr val="bg1"/>
                </a:solidFill>
              </a:rPr>
              <a:t>Victorian Curriculum and Assessment Authority 2025</a:t>
            </a:r>
            <a:br>
              <a:rPr lang="en-AU" sz="600">
                <a:solidFill>
                  <a:schemeClr val="bg1"/>
                </a:solidFill>
              </a:rPr>
            </a:br>
            <a:r>
              <a:rPr lang="en-AU" sz="600">
                <a:solidFill>
                  <a:schemeClr val="bg1"/>
                </a:solidFill>
              </a:rPr>
              <a:t>The copyright in this PowerPoint presentation is owned by the Victorian Curriculum and Assessment Authority or in the case of some materials, by third parties. No part may be reproduced by any process except in accordance with the provisions of the Copyright Act 1968 or with permission from the Copyright Officer at the Victorian Curriculum and Assessment Authority. </a:t>
            </a:r>
            <a:endParaRPr lang="en-AU" sz="338">
              <a:solidFill>
                <a:schemeClr val="bg1"/>
              </a:solidFill>
            </a:endParaRPr>
          </a:p>
        </p:txBody>
      </p:sp>
    </p:spTree>
    <p:extLst>
      <p:ext uri="{BB962C8B-B14F-4D97-AF65-F5344CB8AC3E}">
        <p14:creationId xmlns:p14="http://schemas.microsoft.com/office/powerpoint/2010/main" val="6223070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9502"/>
            <a:ext cx="8712968" cy="857250"/>
          </a:xfrm>
        </p:spPr>
        <p:txBody>
          <a:bodyPr/>
          <a:lstStyle/>
          <a:p>
            <a:r>
              <a:rPr lang="en-AU"/>
              <a:t>Acknowledgement</a:t>
            </a:r>
          </a:p>
        </p:txBody>
      </p:sp>
      <p:sp>
        <p:nvSpPr>
          <p:cNvPr id="3" name="Content Placeholder 2"/>
          <p:cNvSpPr>
            <a:spLocks noGrp="1"/>
          </p:cNvSpPr>
          <p:nvPr>
            <p:ph idx="1"/>
          </p:nvPr>
        </p:nvSpPr>
        <p:spPr>
          <a:xfrm>
            <a:off x="179512" y="1275606"/>
            <a:ext cx="8712968" cy="2971800"/>
          </a:xfrm>
        </p:spPr>
        <p:txBody>
          <a:bodyPr/>
          <a:lstStyle/>
          <a:p>
            <a:pPr marL="0" indent="0">
              <a:lnSpc>
                <a:spcPct val="120000"/>
              </a:lnSpc>
              <a:spcBef>
                <a:spcPts val="600"/>
              </a:spcBef>
              <a:buNone/>
            </a:pPr>
            <a:r>
              <a:rPr lang="en-US" sz="2000" dirty="0">
                <a:solidFill>
                  <a:schemeClr val="tx1"/>
                </a:solidFill>
                <a:effectLst/>
                <a:latin typeface="Arial"/>
                <a:ea typeface="Arial" panose="020B0604020202020204" pitchFamily="34" charset="0"/>
                <a:cs typeface="Arial"/>
              </a:rPr>
              <a:t>The </a:t>
            </a:r>
            <a:r>
              <a:rPr lang="en-AU" sz="2000" dirty="0">
                <a:solidFill>
                  <a:schemeClr val="tx1"/>
                </a:solidFill>
                <a:latin typeface="Arial"/>
                <a:ea typeface="Arial" panose="020B0604020202020204" pitchFamily="34" charset="0"/>
                <a:cs typeface="Arial"/>
              </a:rPr>
              <a:t>Victorian </a:t>
            </a:r>
            <a:r>
              <a:rPr lang="en-AU" sz="2000" dirty="0">
                <a:solidFill>
                  <a:schemeClr val="tx1"/>
                </a:solidFill>
                <a:effectLst/>
                <a:latin typeface="Arial"/>
                <a:ea typeface="Arial" panose="020B0604020202020204" pitchFamily="34" charset="0"/>
                <a:cs typeface="Arial"/>
              </a:rPr>
              <a:t>Curriculum and Assessment Authority </a:t>
            </a:r>
            <a:r>
              <a:rPr lang="en-US" sz="2000" dirty="0">
                <a:solidFill>
                  <a:schemeClr val="tx1"/>
                </a:solidFill>
                <a:effectLst/>
                <a:latin typeface="Arial"/>
                <a:ea typeface="Arial" panose="020B0604020202020204" pitchFamily="34" charset="0"/>
                <a:cs typeface="Arial"/>
              </a:rPr>
              <a:t>proudly acknowledges and pays respect to Victoria’s Aboriginal and Torres Strait Islander communities and their rich and enduring cultures.</a:t>
            </a:r>
            <a:endParaRPr lang="en-AU" sz="2000" dirty="0">
              <a:solidFill>
                <a:schemeClr val="tx1"/>
              </a:solidFill>
              <a:effectLst/>
              <a:latin typeface="Arial"/>
              <a:ea typeface="Arial" panose="020B0604020202020204" pitchFamily="34" charset="0"/>
              <a:cs typeface="Arial"/>
            </a:endParaRPr>
          </a:p>
          <a:p>
            <a:pPr marL="0" indent="0">
              <a:lnSpc>
                <a:spcPct val="120000"/>
              </a:lnSpc>
              <a:spcBef>
                <a:spcPts val="600"/>
              </a:spcBef>
              <a:buNone/>
            </a:pPr>
            <a:r>
              <a:rPr lang="en-US" sz="2000" dirty="0">
                <a:solidFill>
                  <a:schemeClr val="tx1"/>
                </a:solidFill>
                <a:effectLst/>
                <a:latin typeface="Arial" panose="020B0604020202020204" pitchFamily="34" charset="0"/>
                <a:ea typeface="Arial" panose="020B0604020202020204" pitchFamily="34" charset="0"/>
              </a:rPr>
              <a:t>We acknowledge Aboriginal and Torres Strait Islander people as Australia’s first peoples and as the Traditional Owners and custodians of the lands and waters on which we rely. We pay respect to Elders past and present of the lands where we conduct our work and </a:t>
            </a:r>
            <a:r>
              <a:rPr lang="en-US" sz="2000" dirty="0" err="1">
                <a:solidFill>
                  <a:schemeClr val="tx1"/>
                </a:solidFill>
                <a:effectLst/>
                <a:latin typeface="Arial" panose="020B0604020202020204" pitchFamily="34" charset="0"/>
                <a:ea typeface="Arial" panose="020B0604020202020204" pitchFamily="34" charset="0"/>
              </a:rPr>
              <a:t>recognise</a:t>
            </a:r>
            <a:r>
              <a:rPr lang="en-US" sz="2000" dirty="0">
                <a:solidFill>
                  <a:schemeClr val="tx1"/>
                </a:solidFill>
                <a:effectLst/>
                <a:latin typeface="Arial" panose="020B0604020202020204" pitchFamily="34" charset="0"/>
                <a:ea typeface="Arial" panose="020B0604020202020204" pitchFamily="34" charset="0"/>
              </a:rPr>
              <a:t> their ongoing contributions as the first educators on the land now known as Victoria. </a:t>
            </a:r>
            <a:endParaRPr lang="en-AU" sz="2000" dirty="0">
              <a:solidFill>
                <a:schemeClr val="tx1"/>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13394823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316956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CB949-CAEB-EE4F-8902-89135E97B71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50141263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50CD-CBD5-9F18-034B-9DF37631474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93DD8637-FF04-ABB9-014F-0A85646EF50B}"/>
              </a:ext>
            </a:extLst>
          </p:cNvPr>
          <p:cNvSpPr>
            <a:spLocks noGrp="1"/>
          </p:cNvSpPr>
          <p:nvPr>
            <p:ph idx="1"/>
          </p:nvPr>
        </p:nvSpPr>
        <p:spPr>
          <a:xfrm>
            <a:off x="2107985" y="1268760"/>
            <a:ext cx="7167202" cy="2971800"/>
          </a:xfrm>
        </p:spPr>
        <p:txBody>
          <a:bodyPr/>
          <a:lstStyle/>
          <a:p>
            <a:r>
              <a:rPr lang="en-US" dirty="0">
                <a:solidFill>
                  <a:schemeClr val="tx1"/>
                </a:solidFill>
              </a:rPr>
              <a:t>Administrative information for School-based Assessment</a:t>
            </a:r>
          </a:p>
          <a:p>
            <a:r>
              <a:rPr lang="en-US" dirty="0">
                <a:solidFill>
                  <a:schemeClr val="tx1"/>
                </a:solidFill>
              </a:rPr>
              <a:t>Nature and scope of the task</a:t>
            </a:r>
          </a:p>
          <a:p>
            <a:r>
              <a:rPr lang="en-US" dirty="0">
                <a:solidFill>
                  <a:schemeClr val="tx1"/>
                </a:solidFill>
              </a:rPr>
              <a:t>Assessment criteria</a:t>
            </a:r>
          </a:p>
          <a:p>
            <a:r>
              <a:rPr lang="en-US" dirty="0">
                <a:solidFill>
                  <a:schemeClr val="tx1"/>
                </a:solidFill>
              </a:rPr>
              <a:t>Authentication</a:t>
            </a:r>
          </a:p>
          <a:p>
            <a:r>
              <a:rPr lang="en-US" dirty="0">
                <a:solidFill>
                  <a:schemeClr val="tx1"/>
                </a:solidFill>
              </a:rPr>
              <a:t>Assessment sheet</a:t>
            </a:r>
          </a:p>
          <a:p>
            <a:r>
              <a:rPr lang="en-US" dirty="0">
                <a:solidFill>
                  <a:schemeClr val="tx1"/>
                </a:solidFill>
              </a:rPr>
              <a:t>Marking</a:t>
            </a:r>
          </a:p>
          <a:p>
            <a:r>
              <a:rPr lang="en-US" dirty="0">
                <a:solidFill>
                  <a:schemeClr val="tx1"/>
                </a:solidFill>
              </a:rPr>
              <a:t>Commercial instructions</a:t>
            </a:r>
          </a:p>
        </p:txBody>
      </p:sp>
      <p:pic>
        <p:nvPicPr>
          <p:cNvPr id="4" name="Content Placeholder 4" descr="Presentation with checklist with solid fill">
            <a:extLst>
              <a:ext uri="{FF2B5EF4-FFF2-40B4-BE49-F238E27FC236}">
                <a16:creationId xmlns:a16="http://schemas.microsoft.com/office/drawing/2014/main" id="{B5196DA9-A4F0-16B5-46FF-B3D82CB693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1520" y="1161773"/>
            <a:ext cx="1928473" cy="1928473"/>
          </a:xfrm>
          <a:prstGeom prst="rect">
            <a:avLst/>
          </a:prstGeom>
        </p:spPr>
      </p:pic>
    </p:spTree>
    <p:extLst>
      <p:ext uri="{BB962C8B-B14F-4D97-AF65-F5344CB8AC3E}">
        <p14:creationId xmlns:p14="http://schemas.microsoft.com/office/powerpoint/2010/main" val="151583689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CC4-ABDB-25FC-7DB5-00FCCC8FC9BE}"/>
              </a:ext>
            </a:extLst>
          </p:cNvPr>
          <p:cNvSpPr>
            <a:spLocks noGrp="1"/>
          </p:cNvSpPr>
          <p:nvPr>
            <p:ph type="title"/>
          </p:nvPr>
        </p:nvSpPr>
        <p:spPr/>
        <p:txBody>
          <a:bodyPr/>
          <a:lstStyle/>
          <a:p>
            <a:r>
              <a:rPr lang="en-US" dirty="0"/>
              <a:t>Study design from 2025</a:t>
            </a:r>
          </a:p>
        </p:txBody>
      </p:sp>
      <p:pic>
        <p:nvPicPr>
          <p:cNvPr id="6" name="Content Placeholder 5">
            <a:extLst>
              <a:ext uri="{FF2B5EF4-FFF2-40B4-BE49-F238E27FC236}">
                <a16:creationId xmlns:a16="http://schemas.microsoft.com/office/drawing/2014/main" id="{83F279BB-32E5-E8B1-02BD-EEB3E41E226D}"/>
              </a:ext>
            </a:extLst>
          </p:cNvPr>
          <p:cNvPicPr>
            <a:picLocks noGrp="1" noChangeAspect="1"/>
          </p:cNvPicPr>
          <p:nvPr>
            <p:ph sz="half" idx="1"/>
          </p:nvPr>
        </p:nvPicPr>
        <p:blipFill>
          <a:blip r:embed="rId3"/>
          <a:stretch>
            <a:fillRect/>
          </a:stretch>
        </p:blipFill>
        <p:spPr>
          <a:xfrm>
            <a:off x="2298436" y="1354206"/>
            <a:ext cx="2185332" cy="3112064"/>
          </a:xfrm>
        </p:spPr>
      </p:pic>
      <p:pic>
        <p:nvPicPr>
          <p:cNvPr id="8" name="Content Placeholder 7">
            <a:extLst>
              <a:ext uri="{FF2B5EF4-FFF2-40B4-BE49-F238E27FC236}">
                <a16:creationId xmlns:a16="http://schemas.microsoft.com/office/drawing/2014/main" id="{5B3CCD1F-1030-4C21-F2B2-42090F1CD71D}"/>
              </a:ext>
            </a:extLst>
          </p:cNvPr>
          <p:cNvPicPr>
            <a:picLocks noGrp="1" noChangeAspect="1"/>
          </p:cNvPicPr>
          <p:nvPr>
            <p:ph sz="half" idx="2"/>
          </p:nvPr>
        </p:nvPicPr>
        <p:blipFill>
          <a:blip r:embed="rId4"/>
          <a:stretch>
            <a:fillRect/>
          </a:stretch>
        </p:blipFill>
        <p:spPr>
          <a:xfrm>
            <a:off x="4732420" y="1323020"/>
            <a:ext cx="2207275" cy="3136988"/>
          </a:xfrm>
        </p:spPr>
      </p:pic>
      <p:sp>
        <p:nvSpPr>
          <p:cNvPr id="3" name="Rectangle 2">
            <a:extLst>
              <a:ext uri="{FF2B5EF4-FFF2-40B4-BE49-F238E27FC236}">
                <a16:creationId xmlns:a16="http://schemas.microsoft.com/office/drawing/2014/main" id="{C2B2E875-3B6B-9ED1-0824-8EE4285EEFA8}"/>
              </a:ext>
            </a:extLst>
          </p:cNvPr>
          <p:cNvSpPr/>
          <p:nvPr/>
        </p:nvSpPr>
        <p:spPr bwMode="auto">
          <a:xfrm>
            <a:off x="3808000" y="1314450"/>
            <a:ext cx="720080" cy="360040"/>
          </a:xfrm>
          <a:prstGeom prst="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72722882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CC4-ABDB-25FC-7DB5-00FCCC8FC9BE}"/>
              </a:ext>
            </a:extLst>
          </p:cNvPr>
          <p:cNvSpPr>
            <a:spLocks noGrp="1"/>
          </p:cNvSpPr>
          <p:nvPr>
            <p:ph type="title"/>
          </p:nvPr>
        </p:nvSpPr>
        <p:spPr/>
        <p:txBody>
          <a:bodyPr/>
          <a:lstStyle/>
          <a:p>
            <a:r>
              <a:rPr lang="en-US" dirty="0"/>
              <a:t>Administrative information for School-based Assessment</a:t>
            </a:r>
          </a:p>
        </p:txBody>
      </p:sp>
      <p:pic>
        <p:nvPicPr>
          <p:cNvPr id="6" name="Content Placeholder 5">
            <a:extLst>
              <a:ext uri="{FF2B5EF4-FFF2-40B4-BE49-F238E27FC236}">
                <a16:creationId xmlns:a16="http://schemas.microsoft.com/office/drawing/2014/main" id="{2B25EC44-68A7-8248-94A7-C515E502EFD2}"/>
              </a:ext>
            </a:extLst>
          </p:cNvPr>
          <p:cNvPicPr>
            <a:picLocks noGrp="1" noChangeAspect="1"/>
          </p:cNvPicPr>
          <p:nvPr>
            <p:ph sz="half" idx="1"/>
          </p:nvPr>
        </p:nvPicPr>
        <p:blipFill rotWithShape="1">
          <a:blip r:embed="rId3"/>
          <a:srcRect b="18581"/>
          <a:stretch/>
        </p:blipFill>
        <p:spPr>
          <a:xfrm>
            <a:off x="3240522" y="1484419"/>
            <a:ext cx="2662955" cy="3061979"/>
          </a:xfrm>
        </p:spPr>
      </p:pic>
    </p:spTree>
    <p:extLst>
      <p:ext uri="{BB962C8B-B14F-4D97-AF65-F5344CB8AC3E}">
        <p14:creationId xmlns:p14="http://schemas.microsoft.com/office/powerpoint/2010/main" val="16121919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63CC4-ABDB-25FC-7DB5-00FCCC8FC9BE}"/>
              </a:ext>
            </a:extLst>
          </p:cNvPr>
          <p:cNvSpPr>
            <a:spLocks noGrp="1"/>
          </p:cNvSpPr>
          <p:nvPr>
            <p:ph type="title"/>
          </p:nvPr>
        </p:nvSpPr>
        <p:spPr/>
        <p:txBody>
          <a:bodyPr/>
          <a:lstStyle/>
          <a:p>
            <a:r>
              <a:rPr lang="en-US" dirty="0"/>
              <a:t>Support material</a:t>
            </a:r>
          </a:p>
        </p:txBody>
      </p:sp>
      <p:pic>
        <p:nvPicPr>
          <p:cNvPr id="6" name="Content Placeholder 5">
            <a:extLst>
              <a:ext uri="{FF2B5EF4-FFF2-40B4-BE49-F238E27FC236}">
                <a16:creationId xmlns:a16="http://schemas.microsoft.com/office/drawing/2014/main" id="{0D39E361-360A-1EBF-7FAD-07A5443CD51E}"/>
              </a:ext>
            </a:extLst>
          </p:cNvPr>
          <p:cNvPicPr>
            <a:picLocks noGrp="1" noChangeAspect="1"/>
          </p:cNvPicPr>
          <p:nvPr>
            <p:ph sz="half" idx="1"/>
          </p:nvPr>
        </p:nvPicPr>
        <p:blipFill>
          <a:blip r:embed="rId3"/>
          <a:stretch>
            <a:fillRect/>
          </a:stretch>
        </p:blipFill>
        <p:spPr>
          <a:xfrm>
            <a:off x="1450279" y="1314450"/>
            <a:ext cx="6243442" cy="3065045"/>
          </a:xfrm>
        </p:spPr>
      </p:pic>
    </p:spTree>
    <p:extLst>
      <p:ext uri="{BB962C8B-B14F-4D97-AF65-F5344CB8AC3E}">
        <p14:creationId xmlns:p14="http://schemas.microsoft.com/office/powerpoint/2010/main" val="305913072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Other important resources</a:t>
            </a:r>
          </a:p>
        </p:txBody>
      </p:sp>
      <p:sp>
        <p:nvSpPr>
          <p:cNvPr id="3" name="Content Placeholder 2">
            <a:extLst>
              <a:ext uri="{FF2B5EF4-FFF2-40B4-BE49-F238E27FC236}">
                <a16:creationId xmlns:a16="http://schemas.microsoft.com/office/drawing/2014/main" id="{53D68C06-73F9-A366-7FEF-95DDAE582C7B}"/>
              </a:ext>
            </a:extLst>
          </p:cNvPr>
          <p:cNvSpPr>
            <a:spLocks noGrp="1"/>
          </p:cNvSpPr>
          <p:nvPr>
            <p:ph idx="1"/>
          </p:nvPr>
        </p:nvSpPr>
        <p:spPr>
          <a:xfrm>
            <a:off x="299828" y="1485900"/>
            <a:ext cx="8712968" cy="2971800"/>
          </a:xfrm>
        </p:spPr>
        <p:txBody>
          <a:bodyPr/>
          <a:lstStyle/>
          <a:p>
            <a:pPr marL="0" indent="0">
              <a:spcBef>
                <a:spcPts val="600"/>
              </a:spcBef>
              <a:spcAft>
                <a:spcPts val="600"/>
              </a:spcAft>
              <a:buNone/>
            </a:pPr>
            <a:r>
              <a:rPr lang="en-US" sz="1800" b="1" dirty="0">
                <a:solidFill>
                  <a:schemeClr val="tx1"/>
                </a:solidFill>
                <a:latin typeface="+mn-lt"/>
                <a:ea typeface="Arial" panose="020B0604020202020204" pitchFamily="34" charset="0"/>
              </a:rPr>
              <a:t>Assessment Schedule</a:t>
            </a:r>
          </a:p>
          <a:p>
            <a:pPr marL="0" indent="0">
              <a:spcBef>
                <a:spcPts val="600"/>
              </a:spcBef>
              <a:spcAft>
                <a:spcPts val="600"/>
              </a:spcAft>
              <a:buNone/>
            </a:pPr>
            <a:r>
              <a:rPr lang="en-US" sz="1800" dirty="0">
                <a:solidFill>
                  <a:schemeClr val="tx1"/>
                </a:solidFill>
                <a:latin typeface="+mn-lt"/>
                <a:ea typeface="Arial" panose="020B0604020202020204" pitchFamily="34" charset="0"/>
              </a:rPr>
              <a:t>To be used in conjunction with </a:t>
            </a:r>
            <a:r>
              <a:rPr lang="en-US" sz="1800" b="1" dirty="0">
                <a:solidFill>
                  <a:schemeClr val="tx1"/>
                </a:solidFill>
                <a:latin typeface="+mn-lt"/>
                <a:ea typeface="Arial" panose="020B0604020202020204" pitchFamily="34" charset="0"/>
              </a:rPr>
              <a:t>Important Administrative Dates</a:t>
            </a:r>
            <a:r>
              <a:rPr lang="en-US" sz="1800" dirty="0">
                <a:solidFill>
                  <a:schemeClr val="tx1"/>
                </a:solidFill>
                <a:latin typeface="+mn-lt"/>
                <a:ea typeface="Arial" panose="020B0604020202020204" pitchFamily="34" charset="0"/>
              </a:rPr>
              <a:t>.</a:t>
            </a:r>
          </a:p>
          <a:p>
            <a:pPr marL="0" indent="0">
              <a:spcBef>
                <a:spcPts val="600"/>
              </a:spcBef>
              <a:spcAft>
                <a:spcPts val="600"/>
              </a:spcAft>
              <a:buNone/>
            </a:pPr>
            <a:endParaRPr lang="en-US" sz="1800" dirty="0">
              <a:solidFill>
                <a:schemeClr val="tx1"/>
              </a:solidFill>
              <a:latin typeface="+mn-lt"/>
              <a:ea typeface="Arial" panose="020B0604020202020204" pitchFamily="34" charset="0"/>
            </a:endParaRPr>
          </a:p>
          <a:p>
            <a:pPr marL="0" indent="0">
              <a:spcBef>
                <a:spcPts val="600"/>
              </a:spcBef>
              <a:spcAft>
                <a:spcPts val="600"/>
              </a:spcAft>
              <a:buNone/>
            </a:pPr>
            <a:r>
              <a:rPr lang="en-US" sz="1800" b="1" dirty="0">
                <a:solidFill>
                  <a:schemeClr val="tx1"/>
                </a:solidFill>
                <a:latin typeface="+mn-lt"/>
              </a:rPr>
              <a:t>VCE Administrative Handbook</a:t>
            </a:r>
          </a:p>
          <a:p>
            <a:pPr marL="0" indent="0">
              <a:spcBef>
                <a:spcPts val="600"/>
              </a:spcBef>
              <a:spcAft>
                <a:spcPts val="600"/>
              </a:spcAft>
              <a:buNone/>
            </a:pPr>
            <a:r>
              <a:rPr lang="en-US" sz="1800" dirty="0">
                <a:solidFill>
                  <a:schemeClr val="tx1"/>
                </a:solidFill>
                <a:latin typeface="+mn-lt"/>
              </a:rPr>
              <a:t>A comprehensive guide for principals, teachers and administrators.</a:t>
            </a:r>
            <a:endParaRPr lang="en-AU" sz="1800" dirty="0">
              <a:solidFill>
                <a:schemeClr val="tx1"/>
              </a:solidFill>
              <a:latin typeface="+mn-lt"/>
            </a:endParaRPr>
          </a:p>
          <a:p>
            <a:pPr marL="0" indent="0">
              <a:buNone/>
            </a:pPr>
            <a:endParaRPr lang="en-US" dirty="0"/>
          </a:p>
        </p:txBody>
      </p:sp>
    </p:spTree>
    <p:extLst>
      <p:ext uri="{BB962C8B-B14F-4D97-AF65-F5344CB8AC3E}">
        <p14:creationId xmlns:p14="http://schemas.microsoft.com/office/powerpoint/2010/main" val="24337347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School-assessed Task</a:t>
            </a:r>
          </a:p>
        </p:txBody>
      </p:sp>
      <p:pic>
        <p:nvPicPr>
          <p:cNvPr id="5" name="Content Placeholder 4">
            <a:extLst>
              <a:ext uri="{FF2B5EF4-FFF2-40B4-BE49-F238E27FC236}">
                <a16:creationId xmlns:a16="http://schemas.microsoft.com/office/drawing/2014/main" id="{46513EC5-6414-4480-0300-16AE6C006CB2}"/>
              </a:ext>
            </a:extLst>
          </p:cNvPr>
          <p:cNvPicPr>
            <a:picLocks noGrp="1" noChangeAspect="1"/>
          </p:cNvPicPr>
          <p:nvPr>
            <p:ph idx="1"/>
          </p:nvPr>
        </p:nvPicPr>
        <p:blipFill>
          <a:blip r:embed="rId3"/>
          <a:stretch>
            <a:fillRect/>
          </a:stretch>
        </p:blipFill>
        <p:spPr>
          <a:xfrm>
            <a:off x="2995153" y="1228233"/>
            <a:ext cx="3349500" cy="3229467"/>
          </a:xfrm>
        </p:spPr>
      </p:pic>
      <p:sp>
        <p:nvSpPr>
          <p:cNvPr id="3" name="TextBox 2">
            <a:extLst>
              <a:ext uri="{FF2B5EF4-FFF2-40B4-BE49-F238E27FC236}">
                <a16:creationId xmlns:a16="http://schemas.microsoft.com/office/drawing/2014/main" id="{1DBEA2DE-CE90-89A0-747C-C6BFFB7DB8F5}"/>
              </a:ext>
            </a:extLst>
          </p:cNvPr>
          <p:cNvSpPr txBox="1"/>
          <p:nvPr/>
        </p:nvSpPr>
        <p:spPr>
          <a:xfrm>
            <a:off x="7173038" y="4180701"/>
            <a:ext cx="1577930" cy="276999"/>
          </a:xfrm>
          <a:prstGeom prst="rect">
            <a:avLst/>
          </a:prstGeom>
          <a:noFill/>
        </p:spPr>
        <p:txBody>
          <a:bodyPr wrap="square">
            <a:spAutoFit/>
          </a:bodyPr>
          <a:lstStyle/>
          <a:p>
            <a:r>
              <a:rPr lang="en-AU" sz="1200" dirty="0">
                <a:latin typeface="+mn-lt"/>
              </a:rPr>
              <a:t>(Study design, p.67)</a:t>
            </a:r>
          </a:p>
        </p:txBody>
      </p:sp>
    </p:spTree>
    <p:extLst>
      <p:ext uri="{BB962C8B-B14F-4D97-AF65-F5344CB8AC3E}">
        <p14:creationId xmlns:p14="http://schemas.microsoft.com/office/powerpoint/2010/main" val="422603410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01448-BFB2-B86E-8C2D-4086F311ACF1}"/>
              </a:ext>
            </a:extLst>
          </p:cNvPr>
          <p:cNvSpPr>
            <a:spLocks noGrp="1"/>
          </p:cNvSpPr>
          <p:nvPr>
            <p:ph type="title"/>
          </p:nvPr>
        </p:nvSpPr>
        <p:spPr/>
        <p:txBody>
          <a:bodyPr/>
          <a:lstStyle/>
          <a:p>
            <a:r>
              <a:rPr lang="en-US" dirty="0"/>
              <a:t>Nature of the task – Unit 3 Outcome 2</a:t>
            </a:r>
          </a:p>
        </p:txBody>
      </p:sp>
      <p:pic>
        <p:nvPicPr>
          <p:cNvPr id="4" name="Content Placeholder 3">
            <a:extLst>
              <a:ext uri="{FF2B5EF4-FFF2-40B4-BE49-F238E27FC236}">
                <a16:creationId xmlns:a16="http://schemas.microsoft.com/office/drawing/2014/main" id="{EFAFCC87-5F1E-EE2A-AEB5-9ED2680D47ED}"/>
              </a:ext>
            </a:extLst>
          </p:cNvPr>
          <p:cNvPicPr>
            <a:picLocks noGrp="1" noChangeAspect="1"/>
          </p:cNvPicPr>
          <p:nvPr>
            <p:ph idx="1"/>
          </p:nvPr>
        </p:nvPicPr>
        <p:blipFill>
          <a:blip r:embed="rId3"/>
          <a:stretch>
            <a:fillRect/>
          </a:stretch>
        </p:blipFill>
        <p:spPr>
          <a:xfrm>
            <a:off x="1630168" y="1255067"/>
            <a:ext cx="5635764" cy="2971800"/>
          </a:xfrm>
          <a:prstGeom prst="rect">
            <a:avLst/>
          </a:prstGeom>
        </p:spPr>
      </p:pic>
      <p:sp>
        <p:nvSpPr>
          <p:cNvPr id="3" name="TextBox 2">
            <a:extLst>
              <a:ext uri="{FF2B5EF4-FFF2-40B4-BE49-F238E27FC236}">
                <a16:creationId xmlns:a16="http://schemas.microsoft.com/office/drawing/2014/main" id="{997B2EAF-3205-5010-D6D6-EB8E9220EF7B}"/>
              </a:ext>
            </a:extLst>
          </p:cNvPr>
          <p:cNvSpPr txBox="1"/>
          <p:nvPr/>
        </p:nvSpPr>
        <p:spPr>
          <a:xfrm>
            <a:off x="6612869" y="3936829"/>
            <a:ext cx="2366210" cy="461665"/>
          </a:xfrm>
          <a:prstGeom prst="rect">
            <a:avLst/>
          </a:prstGeom>
          <a:noFill/>
        </p:spPr>
        <p:txBody>
          <a:bodyPr wrap="square">
            <a:spAutoFit/>
          </a:bodyPr>
          <a:lstStyle/>
          <a:p>
            <a:r>
              <a:rPr lang="en-AU" sz="1200" dirty="0">
                <a:latin typeface="+mn-lt"/>
              </a:rPr>
              <a:t>(Administrative information for </a:t>
            </a:r>
            <a:br>
              <a:rPr lang="en-AU" sz="1200" dirty="0">
                <a:latin typeface="+mn-lt"/>
              </a:rPr>
            </a:br>
            <a:r>
              <a:rPr lang="en-AU" sz="1200" dirty="0">
                <a:latin typeface="+mn-lt"/>
              </a:rPr>
              <a:t>School-based Assessment, p.2)</a:t>
            </a:r>
          </a:p>
        </p:txBody>
      </p:sp>
    </p:spTree>
    <p:extLst>
      <p:ext uri="{BB962C8B-B14F-4D97-AF65-F5344CB8AC3E}">
        <p14:creationId xmlns:p14="http://schemas.microsoft.com/office/powerpoint/2010/main" val="608978894"/>
      </p:ext>
    </p:extLst>
  </p:cSld>
  <p:clrMapOvr>
    <a:masterClrMapping/>
  </p:clrMapOvr>
  <p:transition/>
</p:sld>
</file>

<file path=ppt/theme/theme1.xml><?xml version="1.0" encoding="utf-8"?>
<a:theme xmlns:a="http://schemas.openxmlformats.org/drawingml/2006/main" name="VCAA Powerpoint Template">
  <a:themeElements>
    <a:clrScheme name="Custom 2">
      <a:dk1>
        <a:srgbClr val="000000"/>
      </a:dk1>
      <a:lt1>
        <a:srgbClr val="FFFFFF"/>
      </a:lt1>
      <a:dk2>
        <a:srgbClr val="000000"/>
      </a:dk2>
      <a:lt2>
        <a:srgbClr val="808080"/>
      </a:lt2>
      <a:accent1>
        <a:srgbClr val="0099CC"/>
      </a:accent1>
      <a:accent2>
        <a:srgbClr val="0096DF"/>
      </a:accent2>
      <a:accent3>
        <a:srgbClr val="FFFFFF"/>
      </a:accent3>
      <a:accent4>
        <a:srgbClr val="000000"/>
      </a:accent4>
      <a:accent5>
        <a:srgbClr val="5179B8"/>
      </a:accent5>
      <a:accent6>
        <a:srgbClr val="0099CC"/>
      </a:accent6>
      <a:hlink>
        <a:srgbClr val="0075FF"/>
      </a:hlink>
      <a:folHlink>
        <a:srgbClr val="9437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VCAAPowerPointWidescreen" id="{9A521A7F-9D08-D944-8A40-81398AB25BBE}" vid="{92186753-9632-5C47-BA00-7CE00922265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9098F75C0D2B41AC9354430F26B468" ma:contentTypeVersion="17" ma:contentTypeDescription="Create a new document." ma:contentTypeScope="" ma:versionID="8fa7931de6d8b289a8c07aff5e361c61">
  <xsd:schema xmlns:xsd="http://www.w3.org/2001/XMLSchema" xmlns:xs="http://www.w3.org/2001/XMLSchema" xmlns:p="http://schemas.microsoft.com/office/2006/metadata/properties" xmlns:ns2="022f9bf4-678a-46c3-868b-9318a1926bcf" xmlns:ns3="437c3ed8-dfc9-4261-a6c7-26b463653d9e" targetNamespace="http://schemas.microsoft.com/office/2006/metadata/properties" ma:root="true" ma:fieldsID="8e2b162892925190b7cca63a5c80e842" ns2:_="" ns3:_="">
    <xsd:import namespace="022f9bf4-678a-46c3-868b-9318a1926bcf"/>
    <xsd:import namespace="437c3ed8-dfc9-4261-a6c7-26b463653d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CheckedbyDTP" minOccurs="0"/>
                <xsd:element ref="ns2:Addedtostocktake" minOccurs="0"/>
                <xsd:element ref="ns2:CheckbyDTP" minOccurs="0"/>
                <xsd:element ref="ns2:CheckedbyDirector_x002f_ExecutiveDirec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f9bf4-678a-46c3-868b-9318a1926b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b607bbe-9751-46d3-ac86-39dfe314132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CheckedbyDTP" ma:index="19" nillable="true" ma:displayName="Checked by DTP" ma:format="Dropdown" ma:internalName="CheckedbyDTP">
      <xsd:simpleType>
        <xsd:restriction base="dms:Choice">
          <xsd:enumeration value="No"/>
          <xsd:enumeration value="Yes"/>
        </xsd:restriction>
      </xsd:simpleType>
    </xsd:element>
    <xsd:element name="Addedtostocktake" ma:index="20" nillable="true" ma:displayName="Added to stocktake" ma:default="1" ma:format="Dropdown" ma:internalName="Addedtostocktake">
      <xsd:simpleType>
        <xsd:restriction base="dms:Boolean"/>
      </xsd:simpleType>
    </xsd:element>
    <xsd:element name="CheckbyDTP" ma:index="21" nillable="true" ma:displayName="Check by DTP" ma:default="1" ma:format="Dropdown" ma:internalName="CheckbyDTP">
      <xsd:simpleType>
        <xsd:restriction base="dms:Boolean"/>
      </xsd:simpleType>
    </xsd:element>
    <xsd:element name="CheckedbyDirector_x002f_ExecutiveDirector" ma:index="22" nillable="true" ma:displayName="Director approved" ma:default="0" ma:format="Dropdown" ma:internalName="CheckedbyDirector_x002f_ExecutiveDirecto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37c3ed8-dfc9-4261-a6c7-26b463653d9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f8766961-0997-4cbf-807f-9865ea4a01d3}" ma:internalName="TaxCatchAll" ma:showField="CatchAllData" ma:web="437c3ed8-dfc9-4261-a6c7-26b463653d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37c3ed8-dfc9-4261-a6c7-26b463653d9e" xsi:nil="true"/>
    <lcf76f155ced4ddcb4097134ff3c332f xmlns="022f9bf4-678a-46c3-868b-9318a1926bcf">
      <Terms xmlns="http://schemas.microsoft.com/office/infopath/2007/PartnerControls"/>
    </lcf76f155ced4ddcb4097134ff3c332f>
    <CheckedbyDTP xmlns="022f9bf4-678a-46c3-868b-9318a1926bcf" xsi:nil="true"/>
    <Addedtostocktake xmlns="022f9bf4-678a-46c3-868b-9318a1926bcf">true</Addedtostocktake>
    <CheckbyDTP xmlns="022f9bf4-678a-46c3-868b-9318a1926bcf">true</CheckbyDTP>
    <CheckedbyDirector_x002f_ExecutiveDirector xmlns="022f9bf4-678a-46c3-868b-9318a1926bcf">false</CheckedbyDirector_x002f_ExecutiveDirector>
  </documentManagement>
</p:properties>
</file>

<file path=customXml/itemProps1.xml><?xml version="1.0" encoding="utf-8"?>
<ds:datastoreItem xmlns:ds="http://schemas.openxmlformats.org/officeDocument/2006/customXml" ds:itemID="{E99AF73A-EB4D-46EB-91E1-EE62B0BC3A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2f9bf4-678a-46c3-868b-9318a1926bcf"/>
    <ds:schemaRef ds:uri="437c3ed8-dfc9-4261-a6c7-26b463653d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74705D7-D60A-46E3-BA2C-8B57085D324B}">
  <ds:schemaRefs>
    <ds:schemaRef ds:uri="http://schemas.microsoft.com/sharepoint/v3/contenttype/forms"/>
  </ds:schemaRefs>
</ds:datastoreItem>
</file>

<file path=customXml/itemProps3.xml><?xml version="1.0" encoding="utf-8"?>
<ds:datastoreItem xmlns:ds="http://schemas.openxmlformats.org/officeDocument/2006/customXml" ds:itemID="{93785FAB-D59D-4751-82BC-6FA63AED1921}">
  <ds:schemaRefs>
    <ds:schemaRef ds:uri="http://purl.org/dc/terms/"/>
    <ds:schemaRef ds:uri="http://purl.org/dc/elements/1.1/"/>
    <ds:schemaRef ds:uri="http://schemas.microsoft.com/office/2006/metadata/properties"/>
    <ds:schemaRef ds:uri="http://schemas.microsoft.com/office/infopath/2007/PartnerControls"/>
    <ds:schemaRef ds:uri="f77e68f7-c052-4667-a1a6-124cfe860c79"/>
    <ds:schemaRef ds:uri="http://schemas.microsoft.com/office/2006/documentManagement/types"/>
    <ds:schemaRef ds:uri="http://schemas.openxmlformats.org/package/2006/metadata/core-properties"/>
    <ds:schemaRef ds:uri="91390586-87fb-46cf-92ab-e8c7138719eb"/>
    <ds:schemaRef ds:uri="http://purl.org/dc/dcmitype/"/>
    <ds:schemaRef ds:uri="http://www.w3.org/XML/1998/namespace"/>
    <ds:schemaRef ds:uri="437c3ed8-dfc9-4261-a6c7-26b463653d9e"/>
    <ds:schemaRef ds:uri="022f9bf4-678a-46c3-868b-9318a1926bcf"/>
  </ds:schemaRefs>
</ds:datastoreItem>
</file>

<file path=docProps/app.xml><?xml version="1.0" encoding="utf-8"?>
<Properties xmlns="http://schemas.openxmlformats.org/officeDocument/2006/extended-properties" xmlns:vt="http://schemas.openxmlformats.org/officeDocument/2006/docPropsVTypes">
  <Template>VCAA Powerpoint Template</Template>
  <TotalTime>114</TotalTime>
  <Words>2039</Words>
  <Application>Microsoft Office PowerPoint</Application>
  <PresentationFormat>On-screen Show (16:9)</PresentationFormat>
  <Paragraphs>251</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Verdana</vt:lpstr>
      <vt:lpstr>VCAA Powerpoint Template</vt:lpstr>
      <vt:lpstr>VCE Software Development School-assessed Task</vt:lpstr>
      <vt:lpstr>Acknowledgement</vt:lpstr>
      <vt:lpstr>Agenda</vt:lpstr>
      <vt:lpstr>Study design from 2025</vt:lpstr>
      <vt:lpstr>Administrative information for School-based Assessment</vt:lpstr>
      <vt:lpstr>Support material</vt:lpstr>
      <vt:lpstr>Other important resources</vt:lpstr>
      <vt:lpstr>School-assessed Task</vt:lpstr>
      <vt:lpstr>Nature of the task – Unit 3 Outcome 2</vt:lpstr>
      <vt:lpstr>Nature of the task – Unit 4 Outcome 1</vt:lpstr>
      <vt:lpstr>Scope of the task – Unit 3 Outcome 2</vt:lpstr>
      <vt:lpstr>Scope of the task – Unit 4 Outcome 1</vt:lpstr>
      <vt:lpstr>Assessment criteria</vt:lpstr>
      <vt:lpstr>Authentication</vt:lpstr>
      <vt:lpstr>Authentication record form</vt:lpstr>
      <vt:lpstr>Assessment sheet</vt:lpstr>
      <vt:lpstr>Marking</vt:lpstr>
      <vt:lpstr>Commercial instructions</vt:lpstr>
      <vt:lpstr>Contact us:</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VCE Software Development School-assessed Task</dc:title>
  <dc:subject/>
  <dc:creator>Therese David</dc:creator>
  <cp:keywords/>
  <dc:description/>
  <cp:lastModifiedBy>Vanessa Flores</cp:lastModifiedBy>
  <cp:revision>35</cp:revision>
  <cp:lastPrinted>2026-01-06T04:00:35Z</cp:lastPrinted>
  <dcterms:created xsi:type="dcterms:W3CDTF">2024-06-04T06:11:57Z</dcterms:created>
  <dcterms:modified xsi:type="dcterms:W3CDTF">2026-03-03T06:16:15Z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0x010100B69098F75C0D2B41AC9354430F26B468</vt:lpwstr>
  </property>
  <property fmtid="{D5CDD505-2E9C-101B-9397-08002B2CF9AE}" pid="3" name="MediaServiceImageTags">
    <vt:lpwstr/>
  </property>
</Properties>
</file>