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7" r:id="rId5"/>
    <p:sldId id="258" r:id="rId6"/>
    <p:sldId id="260" r:id="rId7"/>
    <p:sldId id="7501" r:id="rId8"/>
    <p:sldId id="7504" r:id="rId9"/>
    <p:sldId id="7505" r:id="rId10"/>
    <p:sldId id="7506" r:id="rId11"/>
    <p:sldId id="7508" r:id="rId12"/>
    <p:sldId id="7509" r:id="rId13"/>
    <p:sldId id="7510" r:id="rId14"/>
    <p:sldId id="7511" r:id="rId15"/>
    <p:sldId id="7512" r:id="rId16"/>
    <p:sldId id="7520" r:id="rId17"/>
    <p:sldId id="7514" r:id="rId18"/>
    <p:sldId id="7516" r:id="rId19"/>
    <p:sldId id="7517" r:id="rId20"/>
    <p:sldId id="7518" r:id="rId21"/>
    <p:sldId id="7519" r:id="rId22"/>
    <p:sldId id="7521" r:id="rId23"/>
    <p:sldId id="7522" r:id="rId24"/>
    <p:sldId id="7502" r:id="rId25"/>
    <p:sldId id="259" r:id="rId26"/>
  </p:sldIdLst>
  <p:sldSz cx="9144000" cy="5143500" type="screen16x9"/>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6534E0-F9CE-B828-F95F-5251F5507FC6}" name="Therese David" initials="TD" userId="S::Therese.David@education.vic.gov.au::5945e7b6-6aea-4e35-9a74-54442241f6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D58"/>
    <a:srgbClr val="0099E3"/>
    <a:srgbClr val="0099CC"/>
    <a:srgbClr val="306278"/>
    <a:srgbClr val="468EAE"/>
    <a:srgbClr val="646566"/>
    <a:srgbClr val="C0C0C0"/>
    <a:srgbClr val="75AEC7"/>
    <a:srgbClr val="777879"/>
    <a:srgbClr val="30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EDF58-07FE-43C7-736A-17006A525BE9}" v="2" dt="2026-01-14T02:50:23.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60"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Flores" userId="S::vanessa.flores@education.vic.gov.au::e168f8ad-e185-4be1-8409-ad04d50cccff" providerId="AD" clId="Web-{9B1EDF58-07FE-43C7-736A-17006A525BE9}"/>
    <pc:docChg chg="modSld">
      <pc:chgData name="Vanessa Flores" userId="S::vanessa.flores@education.vic.gov.au::e168f8ad-e185-4be1-8409-ad04d50cccff" providerId="AD" clId="Web-{9B1EDF58-07FE-43C7-736A-17006A525BE9}" dt="2026-01-14T02:50:23.898" v="1" actId="20577"/>
      <pc:docMkLst>
        <pc:docMk/>
      </pc:docMkLst>
      <pc:sldChg chg="modSp">
        <pc:chgData name="Vanessa Flores" userId="S::vanessa.flores@education.vic.gov.au::e168f8ad-e185-4be1-8409-ad04d50cccff" providerId="AD" clId="Web-{9B1EDF58-07FE-43C7-736A-17006A525BE9}" dt="2026-01-14T02:50:23.898" v="1" actId="20577"/>
        <pc:sldMkLst>
          <pc:docMk/>
          <pc:sldMk cId="2246944768" sldId="7506"/>
        </pc:sldMkLst>
        <pc:spChg chg="mod">
          <ac:chgData name="Vanessa Flores" userId="S::vanessa.flores@education.vic.gov.au::e168f8ad-e185-4be1-8409-ad04d50cccff" providerId="AD" clId="Web-{9B1EDF58-07FE-43C7-736A-17006A525BE9}" dt="2026-01-14T02:50:23.898" v="1" actId="20577"/>
          <ac:spMkLst>
            <pc:docMk/>
            <pc:sldMk cId="2246944768" sldId="7506"/>
            <ac:spMk id="3" creationId="{53D68C06-73F9-A366-7FEF-95DDAE582C7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Hello and welcome to this VCE Software Development on-demand video for the School-assessed Task.</a:t>
            </a:r>
          </a:p>
          <a:p>
            <a:endParaRPr lang="en-AU"/>
          </a:p>
          <a:p>
            <a:r>
              <a:rPr lang="en-AU"/>
              <a:t>The purpose of this video is to support teachers with understanding Criteria 1 to 5 of the SAT for Software Development.</a:t>
            </a:r>
          </a:p>
          <a:p>
            <a:endParaRPr lang="en-AU"/>
          </a:p>
          <a:p>
            <a:r>
              <a:rPr lang="en-AU"/>
              <a:t>My name is Phil Feain and I am the Curriculum Manager for Digital Technologies with the VCAA.</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2425082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a:latin typeface="Verdana" panose="020B0604030504040204" pitchFamily="34" charset="0"/>
                <a:ea typeface="Verdana" panose="020B0604030504040204" pitchFamily="34" charset="0"/>
              </a:rPr>
              <a:t>Looking now at the rubric for Criterion 2.</a:t>
            </a:r>
          </a:p>
          <a:p>
            <a:endParaRPr lang="en-AU" sz="1100" b="0">
              <a:latin typeface="Verdana" panose="020B0604030504040204" pitchFamily="34" charset="0"/>
              <a:ea typeface="Verdana" panose="020B0604030504040204" pitchFamily="34" charset="0"/>
            </a:endParaRPr>
          </a:p>
          <a:p>
            <a:r>
              <a:rPr lang="en-AU" sz="1100" b="0">
                <a:latin typeface="Verdana" panose="020B0604030504040204" pitchFamily="34" charset="0"/>
                <a:ea typeface="Verdana" panose="020B0604030504040204" pitchFamily="34" charset="0"/>
              </a:rPr>
              <a:t>Criterion 2 involves:</a:t>
            </a:r>
          </a:p>
          <a:p>
            <a:endParaRPr lang="en-AU" sz="1100" b="0">
              <a:latin typeface="Verdana" panose="020B0604030504040204" pitchFamily="34" charset="0"/>
              <a:ea typeface="Verdana" panose="020B0604030504040204" pitchFamily="34" charset="0"/>
            </a:endParaRPr>
          </a:p>
          <a:p>
            <a:r>
              <a:rPr lang="en-GB" sz="1100" b="0">
                <a:effectLst/>
                <a:latin typeface="Verdana" panose="020B0604030504040204" pitchFamily="34" charset="0"/>
                <a:ea typeface="Verdana" panose="020B0604030504040204" pitchFamily="34" charset="0"/>
                <a:cs typeface="Times New Roman" panose="02020603050405020304" pitchFamily="18" charset="0"/>
              </a:rPr>
              <a:t>Skills in documenting the analysis.</a:t>
            </a:r>
          </a:p>
          <a:p>
            <a:endPar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0"/>
              </a:spcAft>
            </a:pPr>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two indicators:</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effectLst/>
                <a:latin typeface="Verdana" panose="020B0604030504040204" pitchFamily="34" charset="0"/>
                <a:ea typeface="Verdana" panose="020B0604030504040204" pitchFamily="34" charset="0"/>
                <a:cs typeface="Times New Roman" panose="02020603050405020304" pitchFamily="18" charset="0"/>
              </a:rPr>
              <a:t>Documents and prepares the data for analysis using appropriate data collection methods.</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effectLst/>
                <a:latin typeface="Verdana" panose="020B0604030504040204" pitchFamily="34" charset="0"/>
                <a:ea typeface="Verdana" panose="020B0604030504040204" pitchFamily="34" charset="0"/>
                <a:cs typeface="Times New Roman" panose="02020603050405020304" pitchFamily="18" charset="0"/>
              </a:rPr>
              <a:t>and Uses relevant features of the selected analytical tools and illustrates the relationships between users, data and systems.</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endParaRPr lang="en-US" sz="1100" b="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ctr" latinLnBrk="0" hangingPunct="0">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defRP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lvl="0" indent="0" fontAlgn="ctr">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pPr>
            <a:endParaRPr lang="en-US" sz="1100" b="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fontAlgn="ctr">
              <a:lnSpc>
                <a:spcPct val="115000"/>
              </a:lnSpc>
              <a:spcBef>
                <a:spcPts val="600"/>
              </a:spcBef>
              <a:spcAft>
                <a:spcPts val="1000"/>
              </a:spcAft>
              <a:buClr>
                <a:srgbClr val="000000"/>
              </a:buClr>
              <a:buSzPts val="1000"/>
              <a:buFont typeface="Symbol" panose="05050102010706020507" pitchFamily="18" charset="2"/>
              <a:buChar char=""/>
              <a:tabLst>
                <a:tab pos="2592070" algn="l"/>
                <a:tab pos="2700020" algn="l"/>
                <a:tab pos="5219700" algn="ctr"/>
              </a:tabLst>
            </a:pPr>
            <a:endParaRPr lang="en-US" sz="1100" b="0">
              <a:effectLst/>
              <a:latin typeface="Verdana" panose="020B0604030504040204" pitchFamily="34" charset="0"/>
              <a:ea typeface="Verdana" panose="020B060403050404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1469576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a:solidFill>
                  <a:srgbClr val="000000"/>
                </a:solidFill>
                <a:effectLst/>
                <a:latin typeface="Verdana" panose="020B0604030504040204" pitchFamily="34" charset="0"/>
                <a:ea typeface="Verdana" panose="020B0604030504040204" pitchFamily="34" charset="0"/>
              </a:rPr>
              <a:t>Criterion 3 assesses students’ skills in documenting a software requirements specification. </a:t>
            </a:r>
          </a:p>
          <a:p>
            <a:pPr marL="171450" indent="-171450">
              <a:spcBef>
                <a:spcPts val="600"/>
              </a:spcBef>
              <a:spcAft>
                <a:spcPts val="0"/>
              </a:spcAft>
              <a:buFont typeface="Arial" panose="020B0604020202020204" pitchFamily="34" charset="0"/>
              <a:buChar char="•"/>
            </a:pPr>
            <a:r>
              <a:rPr lang="en-GB">
                <a:solidFill>
                  <a:srgbClr val="000000"/>
                </a:solidFill>
                <a:effectLst/>
                <a:latin typeface="Verdana" panose="020B0604030504040204" pitchFamily="34" charset="0"/>
                <a:ea typeface="Verdana" panose="020B0604030504040204" pitchFamily="34" charset="0"/>
              </a:rPr>
              <a:t>Students will document the functional and non-functional requirements, constraints and scope as well as the user characteristics and the technical environment for the proposed software solution. </a:t>
            </a:r>
          </a:p>
          <a:p>
            <a:pPr marL="171450" indent="-171450">
              <a:spcBef>
                <a:spcPts val="600"/>
              </a:spcBef>
              <a:spcAft>
                <a:spcPts val="0"/>
              </a:spcAft>
              <a:buFont typeface="Arial" panose="020B0604020202020204" pitchFamily="34" charset="0"/>
              <a:buChar char="•"/>
            </a:pPr>
            <a:r>
              <a:rPr lang="en-GB">
                <a:solidFill>
                  <a:srgbClr val="000000"/>
                </a:solidFill>
                <a:effectLst/>
                <a:latin typeface="Verdana" panose="020B0604030504040204" pitchFamily="34" charset="0"/>
                <a:ea typeface="Verdana" panose="020B0604030504040204" pitchFamily="34" charset="0"/>
              </a:rPr>
              <a:t>The software requirements specification is to be presented as a formal document.</a:t>
            </a:r>
          </a:p>
          <a:p>
            <a:pPr marL="171450" indent="-171450">
              <a:spcBef>
                <a:spcPts val="600"/>
              </a:spcBef>
              <a:spcAft>
                <a:spcPts val="0"/>
              </a:spcAft>
              <a:buFont typeface="Arial" panose="020B0604020202020204" pitchFamily="34" charset="0"/>
              <a:buChar char="•"/>
            </a:pPr>
            <a:r>
              <a:rPr lang="en-GB">
                <a:solidFill>
                  <a:srgbClr val="000000"/>
                </a:solidFill>
                <a:effectLst/>
                <a:latin typeface="Verdana" panose="020B0604030504040204" pitchFamily="34" charset="0"/>
                <a:ea typeface="Verdana" panose="020B0604030504040204" pitchFamily="34" charset="0"/>
              </a:rPr>
              <a:t>and the Analytical tools developed in Criterion 2 are to be included in the appendix of the software requirements specification. </a:t>
            </a:r>
          </a:p>
          <a:p>
            <a:pPr marL="171450" indent="-171450">
              <a:spcBef>
                <a:spcPts val="600"/>
              </a:spcBef>
              <a:spcAft>
                <a:spcPts val="0"/>
              </a:spcAft>
              <a:buFont typeface="Arial" panose="020B0604020202020204" pitchFamily="34" charset="0"/>
              <a:buChar char="•"/>
            </a:pPr>
            <a:r>
              <a:rPr lang="en-GB">
                <a:solidFill>
                  <a:srgbClr val="000000"/>
                </a:solidFill>
                <a:effectLst/>
                <a:latin typeface="Verdana" panose="020B0604030504040204" pitchFamily="34" charset="0"/>
                <a:ea typeface="Verdana" panose="020B0604030504040204" pitchFamily="34" charset="0"/>
              </a:rPr>
              <a:t>Students will document evidence of their critical and creative thinking using questions and follow-up questions to clarify the development of the solution requirements.</a:t>
            </a:r>
          </a:p>
          <a:p>
            <a:pPr marL="171450" indent="-171450">
              <a:spcBef>
                <a:spcPts val="600"/>
              </a:spcBef>
              <a:spcAft>
                <a:spcPts val="0"/>
              </a:spcAft>
              <a:buFont typeface="Arial" panose="020B0604020202020204" pitchFamily="34" charset="0"/>
              <a:buChar char="•"/>
            </a:pPr>
            <a:r>
              <a:rPr lang="en-GB">
                <a:effectLst/>
                <a:latin typeface="Verdana" panose="020B0604030504040204" pitchFamily="34" charset="0"/>
                <a:ea typeface="Verdana" panose="020B0604030504040204" pitchFamily="34" charset="0"/>
                <a:cs typeface="Times New Roman" panose="02020603050405020304" pitchFamily="18" charset="0"/>
              </a:rPr>
              <a:t>and The evidence from this task is observed through Observation 3 and assessed through Criterion 3.</a:t>
            </a:r>
            <a:endParaRPr lang="en-US">
              <a:latin typeface="Verdana" panose="020B0604030504040204" pitchFamily="34" charset="0"/>
              <a:ea typeface="Verdana" panose="020B0604030504040204" pitchFamily="34" charset="0"/>
            </a:endParaRPr>
          </a:p>
          <a:p>
            <a:pPr marL="0" indent="0">
              <a:spcBef>
                <a:spcPts val="600"/>
              </a:spcBef>
              <a:spcAft>
                <a:spcPts val="0"/>
              </a:spcAft>
              <a:buFont typeface="Arial" panose="020B0604020202020204" pitchFamily="34" charset="0"/>
              <a:buNone/>
            </a:pPr>
            <a:endParaRPr lang="en-AU">
              <a:solidFill>
                <a:srgbClr val="000000"/>
              </a:solidFill>
              <a:effectLst/>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285070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a:latin typeface="Verdana" panose="020B0604030504040204" pitchFamily="34" charset="0"/>
                <a:ea typeface="Verdana" panose="020B0604030504040204" pitchFamily="34" charset="0"/>
              </a:rPr>
              <a:t>Looking now at the rubric for Criterion 3.</a:t>
            </a:r>
          </a:p>
          <a:p>
            <a:endParaRPr lang="en-AU" sz="1100" b="0">
              <a:latin typeface="Verdana" panose="020B0604030504040204" pitchFamily="34" charset="0"/>
              <a:ea typeface="Verdana" panose="020B0604030504040204" pitchFamily="34" charset="0"/>
            </a:endParaRPr>
          </a:p>
          <a:p>
            <a:r>
              <a:rPr lang="en-AU" sz="1100" b="0">
                <a:latin typeface="Verdana" panose="020B0604030504040204" pitchFamily="34" charset="0"/>
                <a:ea typeface="Verdana" panose="020B0604030504040204" pitchFamily="34" charset="0"/>
              </a:rPr>
              <a:t>Criterion 3 involves:</a:t>
            </a:r>
          </a:p>
          <a:p>
            <a:endParaRPr lang="en-AU" sz="1100" b="0">
              <a:latin typeface="Verdana" panose="020B0604030504040204" pitchFamily="34" charset="0"/>
              <a:ea typeface="Verdana" panose="020B0604030504040204" pitchFamily="34" charset="0"/>
            </a:endParaRPr>
          </a:p>
          <a:p>
            <a:r>
              <a:rPr lang="en-GB" sz="1100" b="0">
                <a:effectLst/>
                <a:latin typeface="Verdana" panose="020B0604030504040204" pitchFamily="34" charset="0"/>
                <a:ea typeface="Verdana" panose="020B0604030504040204" pitchFamily="34" charset="0"/>
                <a:cs typeface="Times New Roman" panose="02020603050405020304" pitchFamily="18" charset="0"/>
              </a:rPr>
              <a:t>Skills in documenting a software requirements specification.</a:t>
            </a:r>
          </a:p>
          <a:p>
            <a:endPar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0"/>
              </a:spcAft>
            </a:pPr>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two indicators:</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effectLst/>
                <a:latin typeface="Verdana" panose="020B0604030504040204" pitchFamily="34" charset="0"/>
                <a:ea typeface="Verdana" panose="020B0604030504040204" pitchFamily="34" charset="0"/>
                <a:cs typeface="Times New Roman" panose="02020603050405020304" pitchFamily="18" charset="0"/>
              </a:rPr>
              <a:t>Documents the proposed software solution as part of an SRS.</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effectLst/>
                <a:latin typeface="Verdana" panose="020B0604030504040204" pitchFamily="34" charset="0"/>
                <a:ea typeface="Verdana" panose="020B0604030504040204" pitchFamily="34" charset="0"/>
                <a:cs typeface="Times New Roman" panose="02020603050405020304" pitchFamily="18" charset="0"/>
              </a:rPr>
              <a:t>and Documents the process of critical and creative thinking through critical analysis, the use of questions and follow-up questions to clarify the development of the software requirements specification.</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endParaRPr lang="en-US" sz="1100" b="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ctr" latinLnBrk="0" hangingPunct="0">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defRP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lvl="0" indent="0" fontAlgn="ctr">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pPr>
            <a:endParaRPr lang="en-US" sz="1100" b="0">
              <a:effectLst/>
              <a:latin typeface="Verdana" panose="020B0604030504040204" pitchFamily="34" charset="0"/>
              <a:ea typeface="Verdana" panose="020B060403050404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152192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Criterion 4 assesses students’ skills in generating design ideas and developing evaluation criteria. </a:t>
            </a:r>
          </a:p>
          <a:p>
            <a:pPr marL="285750" indent="-285750">
              <a:spcBef>
                <a:spcPts val="600"/>
              </a:spcBef>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Students will generate design ideas for the software solution using a range of ideation tools. </a:t>
            </a:r>
          </a:p>
          <a:p>
            <a:pPr marL="285750" indent="-285750">
              <a:spcBef>
                <a:spcPts val="600"/>
              </a:spcBef>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and Design ideas are to be annotated to explain the appearance and functionality of the software solution.</a:t>
            </a:r>
          </a:p>
          <a:p>
            <a:pPr marL="171450" indent="-171450">
              <a:spcBef>
                <a:spcPts val="600"/>
              </a:spcBef>
              <a:spcAft>
                <a:spcPts val="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They will develop evaluation criteria for their design ideas and the software solution. Evaluation criteria will reference the functional and non-functional requirements for the design ideas and be used to measure the efficiency and the effectiveness of the software solution in Criterion 10. </a:t>
            </a:r>
          </a:p>
          <a:p>
            <a:pPr marL="171450" indent="-171450">
              <a:spcBef>
                <a:spcPts val="600"/>
              </a:spcBef>
              <a:spcAft>
                <a:spcPts val="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and Students will need to justify which of the elements of the design ideas should be further developed into detailed designs. </a:t>
            </a:r>
            <a:endParaRPr lang="en-AU" sz="1100">
              <a:solidFill>
                <a:srgbClr val="000000"/>
              </a:solidFill>
              <a:effectLst/>
              <a:latin typeface="Verdana" panose="020B0604030504040204" pitchFamily="34" charset="0"/>
              <a:ea typeface="Verdana" panose="020B0604030504040204" pitchFamily="34" charset="0"/>
            </a:endParaRPr>
          </a:p>
          <a:p>
            <a:pPr marL="171450" indent="-171450">
              <a:spcBef>
                <a:spcPts val="600"/>
              </a:spcBef>
              <a:spcAft>
                <a:spcPts val="0"/>
              </a:spcAft>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The evidence from this task is observed through Observation 4 and assessed through Criterion 4. </a:t>
            </a:r>
            <a:endParaRPr lang="en-US">
              <a:latin typeface="Verdana" panose="020B0604030504040204" pitchFamily="34" charset="0"/>
              <a:ea typeface="Verdana" panose="020B0604030504040204" pitchFamily="34" charset="0"/>
            </a:endParaRPr>
          </a:p>
          <a:p>
            <a:pPr marL="0" indent="0">
              <a:spcBef>
                <a:spcPts val="600"/>
              </a:spcBef>
              <a:buFont typeface="Arial" panose="020B0604020202020204" pitchFamily="34" charset="0"/>
              <a:buNone/>
            </a:pPr>
            <a:endParaRPr lang="en-US" sz="110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986069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a:latin typeface="Verdana" panose="020B0604030504040204" pitchFamily="34" charset="0"/>
                <a:ea typeface="Verdana" panose="020B0604030504040204" pitchFamily="34" charset="0"/>
              </a:rPr>
              <a:t>Looking now at the rubric for Criterion 4.</a:t>
            </a:r>
          </a:p>
          <a:p>
            <a:endParaRPr lang="en-AU" sz="1100" b="0">
              <a:latin typeface="Verdana" panose="020B0604030504040204" pitchFamily="34" charset="0"/>
              <a:ea typeface="Verdana" panose="020B0604030504040204" pitchFamily="34" charset="0"/>
            </a:endParaRPr>
          </a:p>
          <a:p>
            <a:r>
              <a:rPr lang="en-AU" sz="1100" b="0">
                <a:latin typeface="Verdana" panose="020B0604030504040204" pitchFamily="34" charset="0"/>
                <a:ea typeface="Verdana" panose="020B0604030504040204" pitchFamily="34" charset="0"/>
              </a:rPr>
              <a:t>Criterion 4 involves:</a:t>
            </a:r>
          </a:p>
          <a:p>
            <a:endParaRPr lang="en-AU" sz="1100" b="0">
              <a:latin typeface="Verdana" panose="020B0604030504040204" pitchFamily="34" charset="0"/>
              <a:ea typeface="Verdana" panose="020B0604030504040204" pitchFamily="34" charset="0"/>
            </a:endParaRPr>
          </a:p>
          <a:p>
            <a:r>
              <a:rPr lang="en-GB" sz="1100" b="0">
                <a:effectLst/>
                <a:latin typeface="Verdana" panose="020B0604030504040204" pitchFamily="34" charset="0"/>
                <a:ea typeface="Verdana" panose="020B0604030504040204" pitchFamily="34" charset="0"/>
                <a:cs typeface="Times New Roman" panose="02020603050405020304" pitchFamily="18" charset="0"/>
              </a:rPr>
              <a:t>Skills in generating design ideas and developing evaluation criteria.</a:t>
            </a:r>
          </a:p>
          <a:p>
            <a:endPar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0"/>
              </a:spcAft>
            </a:pPr>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two indicators:</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effectLst/>
                <a:latin typeface="Verdana" panose="020B0604030504040204" pitchFamily="34" charset="0"/>
                <a:ea typeface="Verdana" panose="020B0604030504040204" pitchFamily="34" charset="0"/>
                <a:cs typeface="Times New Roman" panose="02020603050405020304" pitchFamily="18" charset="0"/>
              </a:rPr>
              <a:t>Generates design ideas for the software solution.</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effectLst/>
                <a:latin typeface="Verdana" panose="020B0604030504040204" pitchFamily="34" charset="0"/>
                <a:ea typeface="Verdana" panose="020B0604030504040204" pitchFamily="34" charset="0"/>
                <a:cs typeface="Times New Roman" panose="02020603050405020304" pitchFamily="18" charset="0"/>
              </a:rPr>
              <a:t>and Develops evaluation criteria with reference to design ideas </a:t>
            </a: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and the efficiency and effectiveness of the </a:t>
            </a:r>
            <a:r>
              <a:rPr lang="en-US" sz="1100" b="0">
                <a:effectLst/>
                <a:latin typeface="Verdana" panose="020B0604030504040204" pitchFamily="34" charset="0"/>
                <a:ea typeface="Verdana" panose="020B0604030504040204" pitchFamily="34" charset="0"/>
                <a:cs typeface="Times New Roman" panose="02020603050405020304" pitchFamily="18" charset="0"/>
              </a:rPr>
              <a:t>software solution.</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endParaRPr lang="en-US" sz="1100" b="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ctr" latinLnBrk="0" hangingPunct="0">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defRP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lvl="0" indent="0" fontAlgn="ctr">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pPr>
            <a:endParaRPr lang="en-US" sz="1100" b="0">
              <a:effectLst/>
              <a:latin typeface="Verdana" panose="020B0604030504040204" pitchFamily="34" charset="0"/>
              <a:ea typeface="Verdana" panose="020B060403050404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6738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Criterion 5 assesses students’ skills in producing detailed designs. </a:t>
            </a:r>
          </a:p>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Students will:</a:t>
            </a:r>
          </a:p>
          <a:p>
            <a:pPr marL="533400">
              <a:spcBef>
                <a:spcPts val="6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   produce their detailed designs for the software solution using a range of design tools</a:t>
            </a:r>
            <a:endParaRPr lang="en-GB" sz="1100">
              <a:solidFill>
                <a:srgbClr val="000000"/>
              </a:solidFill>
              <a:latin typeface="Arial" panose="020B0604020202020204" pitchFamily="34" charset="0"/>
              <a:ea typeface="Arial" panose="020B0604020202020204" pitchFamily="34" charset="0"/>
            </a:endParaRPr>
          </a:p>
          <a:p>
            <a:pPr marL="533400">
              <a:spcBef>
                <a:spcPts val="6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   document the use of design principles that influence the appearance and functionality of the detailed designs as well as the characteristics of user experience that affect the detailed designs.</a:t>
            </a:r>
            <a:endParaRPr lang="en-AU" sz="1100">
              <a:solidFill>
                <a:srgbClr val="000000"/>
              </a:solidFill>
              <a:effectLst/>
              <a:latin typeface="Arial" panose="020B0604020202020204" pitchFamily="34" charset="0"/>
              <a:ea typeface="Arial" panose="020B0604020202020204" pitchFamily="34" charset="0"/>
            </a:endParaRPr>
          </a:p>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Students will document evidence of their critical and creative thinking through the development of design ideas, solution requirements and the detailed designs</a:t>
            </a:r>
            <a:endParaRPr lang="en-AU" sz="1100">
              <a:solidFill>
                <a:srgbClr val="000000"/>
              </a:solidFill>
              <a:effectLst/>
              <a:latin typeface="Arial" panose="020B0604020202020204" pitchFamily="34" charset="0"/>
              <a:ea typeface="Arial" panose="020B0604020202020204" pitchFamily="34" charset="0"/>
            </a:endParaRPr>
          </a:p>
          <a:p>
            <a:pPr marL="171450" indent="-171450">
              <a:spcBef>
                <a:spcPts val="600"/>
              </a:spcBef>
              <a:spcAft>
                <a:spcPts val="0"/>
              </a:spcAft>
              <a:buFont typeface="Arial" panose="020B0604020202020204" pitchFamily="34" charset="0"/>
              <a:buChar char="•"/>
            </a:pPr>
            <a:r>
              <a:rPr lang="en-GB" sz="1100">
                <a:effectLst/>
                <a:latin typeface="Arial" panose="020B0604020202020204" pitchFamily="34" charset="0"/>
                <a:ea typeface="Arial" panose="020B0604020202020204" pitchFamily="34" charset="0"/>
                <a:cs typeface="Times New Roman" panose="02020603050405020304" pitchFamily="18" charset="0"/>
              </a:rPr>
              <a:t>The evidence from this task is observed through Observation 5 and assessed through Criterion 5.</a:t>
            </a:r>
            <a:endParaRPr lang="en-US" sz="1100"/>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245319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a:latin typeface="Verdana" panose="020B0604030504040204" pitchFamily="34" charset="0"/>
                <a:ea typeface="Verdana" panose="020B0604030504040204" pitchFamily="34" charset="0"/>
              </a:rPr>
              <a:t>Looking now at the rubric for Criterion 5.</a:t>
            </a:r>
          </a:p>
          <a:p>
            <a:endParaRPr lang="en-AU" sz="1100" b="0">
              <a:latin typeface="Verdana" panose="020B0604030504040204" pitchFamily="34" charset="0"/>
              <a:ea typeface="Verdana" panose="020B0604030504040204" pitchFamily="34" charset="0"/>
            </a:endParaRPr>
          </a:p>
          <a:p>
            <a:r>
              <a:rPr lang="en-AU" sz="1100" b="0">
                <a:latin typeface="Verdana" panose="020B0604030504040204" pitchFamily="34" charset="0"/>
                <a:ea typeface="Verdana" panose="020B0604030504040204" pitchFamily="34" charset="0"/>
              </a:rPr>
              <a:t>Criterion 5 involves:</a:t>
            </a:r>
          </a:p>
          <a:p>
            <a:endParaRPr lang="en-AU" sz="1100" b="0">
              <a:latin typeface="Verdana" panose="020B0604030504040204" pitchFamily="34" charset="0"/>
              <a:ea typeface="Verdana" panose="020B0604030504040204" pitchFamily="34" charset="0"/>
            </a:endParaRPr>
          </a:p>
          <a:p>
            <a:r>
              <a:rPr lang="en-GB" sz="1100" b="0">
                <a:effectLst/>
                <a:latin typeface="Verdana" panose="020B0604030504040204" pitchFamily="34" charset="0"/>
                <a:ea typeface="Verdana" panose="020B0604030504040204" pitchFamily="34" charset="0"/>
                <a:cs typeface="Times New Roman" panose="02020603050405020304" pitchFamily="18" charset="0"/>
              </a:rPr>
              <a:t>Skills in producing detailed designs.</a:t>
            </a:r>
          </a:p>
          <a:p>
            <a:endPar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0"/>
              </a:spcAft>
            </a:pPr>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three indicators:</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effectLst/>
                <a:latin typeface="Verdana" panose="020B0604030504040204" pitchFamily="34" charset="0"/>
                <a:ea typeface="Verdana" panose="020B0604030504040204" pitchFamily="34" charset="0"/>
                <a:cs typeface="Times New Roman" panose="02020603050405020304" pitchFamily="18" charset="0"/>
              </a:rPr>
              <a:t>Produces detailed designs</a:t>
            </a:r>
            <a:r>
              <a:rPr lang="en-US" sz="1100" b="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100" b="0">
                <a:effectLst/>
                <a:latin typeface="Verdana" panose="020B0604030504040204" pitchFamily="34" charset="0"/>
                <a:ea typeface="Verdana" panose="020B0604030504040204" pitchFamily="34" charset="0"/>
                <a:cs typeface="Times New Roman" panose="02020603050405020304" pitchFamily="18" charset="0"/>
              </a:rPr>
              <a:t>for the software solution.</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Documents the use of design principles and the characteristics of user experience in the detailed designs.</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and Documents the process of critical and creative thinking through the development of design ideas and the detailed designs.</a:t>
            </a:r>
          </a:p>
          <a:p>
            <a:pPr marL="0" lvl="0" indent="0" fontAlgn="ctr">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ctr" latinLnBrk="0" hangingPunct="0">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defRP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lvl="0" indent="0" fontAlgn="ctr">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fontAlgn="ctr">
              <a:lnSpc>
                <a:spcPct val="115000"/>
              </a:lnSpc>
              <a:spcBef>
                <a:spcPts val="600"/>
              </a:spcBef>
              <a:spcAft>
                <a:spcPts val="1000"/>
              </a:spcAft>
              <a:buClr>
                <a:srgbClr val="000000"/>
              </a:buClr>
              <a:buSzPts val="1000"/>
              <a:buFont typeface="Symbol" panose="05050102010706020507" pitchFamily="18" charset="2"/>
              <a:buChar char=""/>
              <a:tabLst>
                <a:tab pos="2592070" algn="l"/>
                <a:tab pos="2700020" algn="l"/>
                <a:tab pos="5219700" algn="ctr"/>
              </a:tabLst>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231344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solidFill>
                  <a:srgbClr val="000000"/>
                </a:solidFill>
                <a:effectLst/>
                <a:latin typeface="Verdana" panose="020B0604030504040204" pitchFamily="34" charset="0"/>
                <a:ea typeface="Verdana" panose="020B0604030504040204" pitchFamily="34" charset="0"/>
              </a:rPr>
              <a:t>Teachers should monitor students’ progress on a regular basis and use the Authentication record form to record this information.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solidFill>
                <a:srgbClr val="000000"/>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solidFill>
                  <a:srgbClr val="000000"/>
                </a:solidFill>
                <a:effectLst/>
                <a:latin typeface="Verdana" panose="020B0604030504040204" pitchFamily="34" charset="0"/>
                <a:ea typeface="Verdana" panose="020B0604030504040204" pitchFamily="34" charset="0"/>
              </a:rPr>
              <a:t>The authentication process and feedback are clearly identified on this form so that teachers can provide feedback at various stages of the process.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solidFill>
                <a:srgbClr val="000000"/>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solidFill>
                  <a:srgbClr val="000000"/>
                </a:solidFill>
                <a:effectLst/>
                <a:latin typeface="Verdana" panose="020B0604030504040204" pitchFamily="34" charset="0"/>
                <a:ea typeface="Verdana" panose="020B0604030504040204" pitchFamily="34" charset="0"/>
              </a:rPr>
              <a:t>It is recommended that students back up files with copies of work in progress using, for example, an external drive, network drive or secure cloud storage.</a:t>
            </a:r>
            <a:endParaRPr lang="en-AU" sz="1100">
              <a:solidFill>
                <a:srgbClr val="000000"/>
              </a:solidFill>
              <a:effectLst/>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3766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This is the Assessment Sheet for scores to be added and submitted for Criterion 1 through to Criterion 5 in VASS for Unit 3 Outcome 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A score of 0 to 10 is to be provided for each of the criterion.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NA can also be awarded when an individual criterion is not observed or submitted.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You also need to be aware of Ns and Ss for Unit 3 Outcome 2.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If a student receives an N for Unit 3 Outcome 2 you need to follow the redemption process for them to work towards an S before commencing Unit 4 Outcome 1.</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1032716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At the completion of Unit 3 Outcome 2 students may experience issues that will have a negative effect on the development of their software solution in Unit 4 Outcome 1. </a:t>
            </a:r>
          </a:p>
          <a:p>
            <a:pPr marL="171450" indent="-171450">
              <a:spcBef>
                <a:spcPts val="600"/>
              </a:spcBef>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Teachers can provide feedback on the quality of the designs, however, the adjustments must be initiated by the student and not directed by the teacher. </a:t>
            </a:r>
          </a:p>
          <a:p>
            <a:pPr marL="171450" indent="-171450">
              <a:spcBef>
                <a:spcPts val="600"/>
              </a:spcBef>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While students can make changes to their designs they will not be reassessed and their original score will stand. </a:t>
            </a:r>
            <a:endParaRPr lang="en-AU" sz="1100">
              <a:solidFill>
                <a:srgbClr val="000000"/>
              </a:solidFill>
              <a:effectLst/>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310425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Before I start, I would like to present the Acknowledgement of Country.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indent="0">
              <a:lnSpc>
                <a:spcPct val="120000"/>
              </a:lnSpc>
              <a:spcBef>
                <a:spcPts val="600"/>
              </a:spcBef>
              <a:buNone/>
            </a:pPr>
            <a:r>
              <a:rPr lang="en-US" sz="1100">
                <a:solidFill>
                  <a:srgbClr val="000000"/>
                </a:solidFill>
                <a:effectLst/>
                <a:latin typeface="Verdana" panose="020B0604030504040204" pitchFamily="34" charset="0"/>
                <a:ea typeface="Verdana" panose="020B0604030504040204" pitchFamily="34" charset="0"/>
              </a:rPr>
              <a:t>The </a:t>
            </a:r>
            <a:r>
              <a:rPr lang="en-AU" sz="1100">
                <a:solidFill>
                  <a:srgbClr val="000000"/>
                </a:solidFill>
                <a:effectLst/>
                <a:latin typeface="Verdana" panose="020B0604030504040204" pitchFamily="34" charset="0"/>
                <a:ea typeface="Verdana" panose="020B0604030504040204" pitchFamily="34" charset="0"/>
              </a:rPr>
              <a:t>Victorian Curriculum and Assessment Authority </a:t>
            </a:r>
            <a:r>
              <a:rPr lang="en-US" sz="1100">
                <a:solidFill>
                  <a:srgbClr val="000000"/>
                </a:solidFill>
                <a:effectLst/>
                <a:latin typeface="Verdana" panose="020B0604030504040204" pitchFamily="34" charset="0"/>
                <a:ea typeface="Verdana" panose="020B0604030504040204" pitchFamily="34" charset="0"/>
              </a:rPr>
              <a:t>proudly acknowledges and pays respect to Victoria’s Aboriginal and Torres Strait Islander communities and their rich and enduring cultures.</a:t>
            </a:r>
          </a:p>
          <a:p>
            <a:pPr marL="0" indent="0">
              <a:lnSpc>
                <a:spcPct val="120000"/>
              </a:lnSpc>
              <a:spcBef>
                <a:spcPts val="600"/>
              </a:spcBef>
              <a:buNone/>
            </a:pPr>
            <a:endParaRPr lang="en-AU" sz="1100">
              <a:solidFill>
                <a:srgbClr val="000000"/>
              </a:solidFill>
              <a:effectLst/>
              <a:latin typeface="Verdana" panose="020B0604030504040204" pitchFamily="34" charset="0"/>
              <a:ea typeface="Verdana" panose="020B0604030504040204" pitchFamily="34" charset="0"/>
            </a:endParaRPr>
          </a:p>
          <a:p>
            <a:pPr marL="0" indent="0">
              <a:lnSpc>
                <a:spcPct val="120000"/>
              </a:lnSpc>
              <a:spcBef>
                <a:spcPts val="600"/>
              </a:spcBef>
              <a:buNone/>
            </a:pPr>
            <a:r>
              <a:rPr lang="en-US" sz="1100">
                <a:solidFill>
                  <a:srgbClr val="000000"/>
                </a:solidFill>
                <a:effectLst/>
                <a:latin typeface="Verdana" panose="020B0604030504040204" pitchFamily="34" charset="0"/>
                <a:ea typeface="Verdana" panose="020B0604030504040204" pitchFamily="34" charset="0"/>
              </a:rPr>
              <a:t>We acknowledge Aboriginal and Torres Strait Islander people as Australia’s first peoples and as the Traditional Owners and custodians of the lands and waters on which we rely. </a:t>
            </a:r>
          </a:p>
          <a:p>
            <a:pPr marL="0" indent="0">
              <a:lnSpc>
                <a:spcPct val="120000"/>
              </a:lnSpc>
              <a:spcBef>
                <a:spcPts val="600"/>
              </a:spcBef>
              <a:buNone/>
            </a:pPr>
            <a:endParaRPr lang="en-US" sz="1100">
              <a:solidFill>
                <a:srgbClr val="000000"/>
              </a:solidFill>
              <a:effectLst/>
              <a:latin typeface="Verdana" panose="020B0604030504040204" pitchFamily="34" charset="0"/>
              <a:ea typeface="Verdana" panose="020B0604030504040204" pitchFamily="34" charset="0"/>
            </a:endParaRPr>
          </a:p>
          <a:p>
            <a:pPr marL="0" indent="0">
              <a:lnSpc>
                <a:spcPct val="120000"/>
              </a:lnSpc>
              <a:spcBef>
                <a:spcPts val="600"/>
              </a:spcBef>
              <a:buNone/>
            </a:pPr>
            <a:r>
              <a:rPr lang="en-US" sz="1100">
                <a:solidFill>
                  <a:srgbClr val="000000"/>
                </a:solidFill>
                <a:effectLst/>
                <a:latin typeface="Verdana" panose="020B0604030504040204" pitchFamily="34" charset="0"/>
                <a:ea typeface="Verdana" panose="020B0604030504040204" pitchFamily="34" charset="0"/>
              </a:rPr>
              <a:t>We pay respect to Elders past and present of the lands where we conduct our work and </a:t>
            </a:r>
            <a:r>
              <a:rPr lang="en-US" sz="1100" err="1">
                <a:solidFill>
                  <a:srgbClr val="000000"/>
                </a:solidFill>
                <a:effectLst/>
                <a:latin typeface="Verdana" panose="020B0604030504040204" pitchFamily="34" charset="0"/>
                <a:ea typeface="Verdana" panose="020B0604030504040204" pitchFamily="34" charset="0"/>
              </a:rPr>
              <a:t>recognise</a:t>
            </a:r>
            <a:r>
              <a:rPr lang="en-US" sz="1100">
                <a:solidFill>
                  <a:srgbClr val="000000"/>
                </a:solidFill>
                <a:effectLst/>
                <a:latin typeface="Verdana" panose="020B0604030504040204" pitchFamily="34" charset="0"/>
                <a:ea typeface="Verdana" panose="020B0604030504040204" pitchFamily="34" charset="0"/>
              </a:rPr>
              <a:t> their ongoing contributions as the first educators on the land now known as Victoria.</a:t>
            </a:r>
            <a:endParaRPr lang="en-AU">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2428108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atin typeface="Verdana"/>
                <a:ea typeface="Verdana"/>
              </a:rPr>
              <a:t>Please send any enquires related to the VCAA to the general email and it will be forwarded to the relevant contact person. This ensures your enquiry is promptly replied to by the appropriate person and bookmark our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atin typeface="Verdana"/>
              <a:ea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atin typeface="Verdana"/>
                <a:ea typeface="Verdana"/>
              </a:rPr>
              <a:t>“”Please note, it is encouraged that CM’s direct messages to the VCAA contacts**</a:t>
            </a:r>
            <a:endParaRPr lang="en-AU"/>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4212977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3509086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22</a:t>
            </a:fld>
            <a:endParaRPr lang="en-AU"/>
          </a:p>
        </p:txBody>
      </p:sp>
    </p:spTree>
    <p:extLst>
      <p:ext uri="{BB962C8B-B14F-4D97-AF65-F5344CB8AC3E}">
        <p14:creationId xmlns:p14="http://schemas.microsoft.com/office/powerpoint/2010/main" val="30635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This presentation will involve the following topics:</a:t>
            </a:r>
          </a:p>
          <a:p>
            <a:pPr marL="171450" indent="-171450">
              <a:buFont typeface="Arial" panose="020B0604020202020204" pitchFamily="34" charset="0"/>
              <a:buChar char="•"/>
            </a:pPr>
            <a:endParaRPr lang="en-AU"/>
          </a:p>
          <a:p>
            <a:pPr marL="171450" indent="-171450">
              <a:buFont typeface="Arial" panose="020B0604020202020204" pitchFamily="34" charset="0"/>
              <a:buChar char="•"/>
            </a:pPr>
            <a:r>
              <a:rPr lang="en-AU" sz="1100" b="0"/>
              <a:t>The nature of the task</a:t>
            </a:r>
          </a:p>
          <a:p>
            <a:pPr marL="171450" indent="-171450">
              <a:buFont typeface="Arial" panose="020B0604020202020204" pitchFamily="34" charset="0"/>
              <a:buChar char="•"/>
            </a:pPr>
            <a:r>
              <a:rPr lang="en-AU" sz="1100" b="0"/>
              <a:t>The scope of the task</a:t>
            </a:r>
          </a:p>
          <a:p>
            <a:pPr marL="171450" indent="-171450">
              <a:buFont typeface="Arial" panose="020B0604020202020204" pitchFamily="34" charset="0"/>
              <a:buChar char="•"/>
            </a:pPr>
            <a:r>
              <a:rPr lang="en-AU" sz="1100" b="0"/>
              <a:t>And Criteria 1 to 5.</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115605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Before we discuss the nature of the task we need to look at the outcome statement.</a:t>
            </a:r>
          </a:p>
          <a:p>
            <a:endParaRPr lang="en-AU"/>
          </a:p>
          <a:p>
            <a:r>
              <a:rPr lang="en-AU"/>
              <a:t>The Unit 3 Outcome 2 statement says:</a:t>
            </a:r>
          </a:p>
          <a:p>
            <a:endParaRPr lang="en-AU" sz="110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a:effectLst/>
                <a:latin typeface="Verdana" panose="020B0604030504040204" pitchFamily="34" charset="0"/>
                <a:ea typeface="Verdana" panose="020B0604030504040204" pitchFamily="34" charset="0"/>
                <a:cs typeface="Times New Roman" panose="02020603050405020304" pitchFamily="18" charset="0"/>
              </a:rPr>
              <a:t>On completion of this unit the student should be able to document a problem, need or opportunity, formulate a project plan, document an analysis, and generate design ideas and a preferred design for creating a software solution.</a:t>
            </a:r>
            <a:endParaRPr lang="en-US">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24735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AU" sz="1100">
                <a:latin typeface="Verdana" panose="020B0604030504040204" pitchFamily="34" charset="0"/>
                <a:ea typeface="Verdana" panose="020B0604030504040204" pitchFamily="34" charset="0"/>
              </a:rPr>
              <a:t>The nature of the task for Unit 3 Outcome 2 is stated in the study design and in the Administrative information for School-based Assessment. It involves:</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AU" sz="1100">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a:solidFill>
                  <a:srgbClr val="000000"/>
                </a:solidFill>
                <a:effectLst/>
                <a:latin typeface="Verdana" panose="020B0604030504040204" pitchFamily="34" charset="0"/>
                <a:ea typeface="Verdana" panose="020B0604030504040204" pitchFamily="34" charset="0"/>
              </a:rPr>
              <a:t>A brief outlining the proposed solution and a project plan (Gantt chart) indicating tasks, times, milestones, dependencies and the critical path</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a:solidFill>
                  <a:srgbClr val="000000"/>
                </a:solidFill>
                <a:effectLst/>
                <a:latin typeface="Verdana" panose="020B0604030504040204" pitchFamily="34" charset="0"/>
                <a:ea typeface="Verdana" panose="020B0604030504040204" pitchFamily="34" charset="0"/>
              </a:rPr>
              <a:t>And</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a:solidFill>
                  <a:srgbClr val="000000"/>
                </a:solidFill>
                <a:effectLst/>
                <a:latin typeface="Verdana" panose="020B0604030504040204" pitchFamily="34" charset="0"/>
                <a:ea typeface="Verdana" panose="020B0604030504040204" pitchFamily="34" charset="0"/>
              </a:rPr>
              <a:t>Analytical tools that depict the interactions between systems, users, data and networks</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a:solidFill>
                  <a:srgbClr val="000000"/>
                </a:solidFill>
                <a:effectLst/>
                <a:latin typeface="Verdana" panose="020B0604030504040204" pitchFamily="34" charset="0"/>
                <a:ea typeface="Verdana" panose="020B0604030504040204" pitchFamily="34" charset="0"/>
              </a:rPr>
              <a:t>And</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a:solidFill>
                  <a:srgbClr val="000000"/>
                </a:solidFill>
                <a:effectLst/>
                <a:latin typeface="Verdana" panose="020B0604030504040204" pitchFamily="34" charset="0"/>
                <a:ea typeface="Verdana" panose="020B0604030504040204" pitchFamily="34" charset="0"/>
              </a:rPr>
              <a:t>An analysis that defines the requirements, constraints and scope of a solution in the form of a software requirements specification</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a:solidFill>
                  <a:srgbClr val="000000"/>
                </a:solidFill>
                <a:effectLst/>
                <a:latin typeface="Verdana" panose="020B0604030504040204" pitchFamily="34" charset="0"/>
                <a:ea typeface="Verdana" panose="020B0604030504040204" pitchFamily="34" charset="0"/>
              </a:rPr>
              <a:t>And</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a:solidFill>
                  <a:srgbClr val="000000"/>
                </a:solidFill>
                <a:effectLst/>
                <a:latin typeface="Verdana" panose="020B0604030504040204" pitchFamily="34" charset="0"/>
                <a:ea typeface="Verdana" panose="020B0604030504040204" pitchFamily="34" charset="0"/>
              </a:rPr>
              <a:t>A folio of design ideas and evaluation criteria</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a:solidFill>
                  <a:srgbClr val="000000"/>
                </a:solidFill>
                <a:effectLst/>
                <a:latin typeface="Verdana" panose="020B0604030504040204" pitchFamily="34" charset="0"/>
                <a:ea typeface="Verdana" panose="020B0604030504040204" pitchFamily="34" charset="0"/>
              </a:rPr>
              <a:t>And</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a:solidFill>
                  <a:srgbClr val="000000"/>
                </a:solidFill>
                <a:effectLst/>
                <a:latin typeface="Verdana" panose="020B0604030504040204" pitchFamily="34" charset="0"/>
                <a:ea typeface="Verdana" panose="020B0604030504040204" pitchFamily="34" charset="0"/>
              </a:rPr>
              <a:t>Detailed design specifications of the preferred design.</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endParaRPr lang="en-GB" sz="1100">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0"/>
              </a:spcAft>
            </a:pPr>
            <a:r>
              <a:rPr lang="en-GB" sz="1100">
                <a:effectLst/>
                <a:latin typeface="Verdana" panose="020B0604030504040204" pitchFamily="34" charset="0"/>
                <a:ea typeface="Verdana" panose="020B0604030504040204" pitchFamily="34" charset="0"/>
                <a:cs typeface="Times New Roman" panose="02020603050405020304" pitchFamily="18" charset="0"/>
              </a:rPr>
              <a:t>Time allocated should be at least 8–10 weeks of class time.</a:t>
            </a:r>
            <a:endParaRPr lang="en-AU" sz="1100">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125360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In preparation for the SAT students will need to be able to identify a real-world problem, need or opportunity that can be developed as a software solution for a client or potential users. </a:t>
            </a:r>
            <a:endParaRPr lang="en-AU" sz="1100">
              <a:solidFill>
                <a:srgbClr val="000000"/>
              </a:solidFill>
              <a:effectLst/>
              <a:latin typeface="Verdana" panose="020B0604030504040204" pitchFamily="34" charset="0"/>
              <a:ea typeface="Verdana" panose="020B0604030504040204" pitchFamily="34" charset="0"/>
            </a:endParaRPr>
          </a:p>
          <a:p>
            <a:pPr marL="171450" indent="-171450">
              <a:spcBef>
                <a:spcPts val="600"/>
              </a:spcBef>
              <a:spcAft>
                <a:spcPts val="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Criterion 1 assesses students’ skills in developing a brief and in project management. </a:t>
            </a:r>
          </a:p>
          <a:p>
            <a:pPr marL="171450" indent="-171450">
              <a:spcBef>
                <a:spcPts val="600"/>
              </a:spcBef>
              <a:spcAft>
                <a:spcPts val="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Students will need to prepare a brief that documents their problem, need or opportunity. </a:t>
            </a:r>
          </a:p>
          <a:p>
            <a:pPr marL="171450" indent="-171450">
              <a:spcBef>
                <a:spcPts val="600"/>
              </a:spcBef>
              <a:spcAft>
                <a:spcPts val="0"/>
              </a:spcAft>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Teachers should have discussions with their students regarding their problem, need or opportunity and to have a process for approving the brief before students commence their project plan. </a:t>
            </a:r>
          </a:p>
          <a:p>
            <a:pPr marL="171450" indent="-171450">
              <a:spcBef>
                <a:spcPts val="600"/>
              </a:spcBef>
              <a:spcAft>
                <a:spcPts val="0"/>
              </a:spcAft>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and Students are encouraged to document their ideas to convince their teacher that they will be able to develop a software solution.</a:t>
            </a:r>
            <a:endParaRPr lang="en-US" sz="1100">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46594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Students will:</a:t>
            </a:r>
          </a:p>
          <a:p>
            <a:pPr marL="533400">
              <a:spcBef>
                <a:spcPts val="6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   prepare a Gantt chart using an appropriate software tool that documents all the stages and the activities of the problem-solving methodology for Unit 3 Outcome 2 and Unit 4 Outcome 1 (both parts of the SAT)</a:t>
            </a:r>
            <a:endParaRPr lang="en-AU" sz="1100">
              <a:solidFill>
                <a:srgbClr val="000000"/>
              </a:solidFill>
              <a:latin typeface="Arial" panose="020B0604020202020204" pitchFamily="34" charset="0"/>
              <a:ea typeface="Arial" panose="020B0604020202020204" pitchFamily="34" charset="0"/>
            </a:endParaRPr>
          </a:p>
          <a:p>
            <a:pPr marL="533400">
              <a:spcBef>
                <a:spcPts val="6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   need to document all the relevant tasks, sequencing, time allocations, milestones, dependencies and critical path.</a:t>
            </a:r>
            <a:endParaRPr lang="en-AU" sz="1100">
              <a:solidFill>
                <a:srgbClr val="000000"/>
              </a:solidFill>
              <a:effectLst/>
              <a:latin typeface="Arial" panose="020B0604020202020204" pitchFamily="34" charset="0"/>
              <a:ea typeface="Arial" panose="020B0604020202020204" pitchFamily="34" charset="0"/>
            </a:endParaRPr>
          </a:p>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The evidence from this task is observed through Observation 1 and assessed through Criterion 1.</a:t>
            </a:r>
            <a:endParaRPr lang="en-AU" sz="1100">
              <a:solidFill>
                <a:srgbClr val="000000"/>
              </a:solidFill>
              <a:effectLst/>
              <a:latin typeface="Arial" panose="020B0604020202020204" pitchFamily="34" charset="0"/>
              <a:ea typeface="Arial" panose="020B0604020202020204" pitchFamily="34" charset="0"/>
            </a:endParaRPr>
          </a:p>
          <a:p>
            <a:pPr marL="171450" indent="-171450">
              <a:spcBef>
                <a:spcPts val="600"/>
              </a:spcBef>
              <a:spcAft>
                <a:spcPts val="0"/>
              </a:spcAft>
              <a:buFont typeface="Arial" panose="020B0604020202020204" pitchFamily="34" charset="0"/>
              <a:buChar char="•"/>
            </a:pPr>
            <a:r>
              <a:rPr lang="en-GB" sz="1100">
                <a:effectLst/>
                <a:latin typeface="Arial" panose="020B0604020202020204" pitchFamily="34" charset="0"/>
                <a:ea typeface="Arial" panose="020B0604020202020204" pitchFamily="34" charset="0"/>
                <a:cs typeface="Times New Roman" panose="02020603050405020304" pitchFamily="18" charset="0"/>
              </a:rPr>
              <a:t>and Once the project plan has been developed, it needs to be monitored, modified and annotated during the life of the project (both Unit 3 Outcome 2 and Unit 4 Outcome 1). </a:t>
            </a:r>
          </a:p>
          <a:p>
            <a:pPr marL="171450" indent="-171450">
              <a:spcBef>
                <a:spcPts val="600"/>
              </a:spcBef>
              <a:spcAft>
                <a:spcPts val="0"/>
              </a:spcAft>
              <a:buFont typeface="Arial" panose="020B0604020202020204" pitchFamily="34" charset="0"/>
              <a:buChar char="•"/>
            </a:pPr>
            <a:r>
              <a:rPr lang="en-GB" sz="1100">
                <a:effectLst/>
                <a:latin typeface="Arial" panose="020B0604020202020204" pitchFamily="34" charset="0"/>
                <a:ea typeface="Arial" panose="020B0604020202020204" pitchFamily="34" charset="0"/>
                <a:cs typeface="Times New Roman" panose="02020603050405020304" pitchFamily="18" charset="0"/>
              </a:rPr>
              <a:t>It will then be assessed as part of Criterion 10 in Unit 4 Outcome 1.</a:t>
            </a:r>
            <a:endParaRPr lang="en-US" sz="1100"/>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234994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a:latin typeface="Verdana" panose="020B0604030504040204" pitchFamily="34" charset="0"/>
                <a:ea typeface="Verdana" panose="020B0604030504040204" pitchFamily="34" charset="0"/>
              </a:rPr>
              <a:t>Looking now at the rubric for Criterion 1.</a:t>
            </a:r>
          </a:p>
          <a:p>
            <a:endParaRPr lang="en-AU" sz="1100" b="0">
              <a:latin typeface="Verdana" panose="020B0604030504040204" pitchFamily="34" charset="0"/>
              <a:ea typeface="Verdana" panose="020B0604030504040204" pitchFamily="34" charset="0"/>
            </a:endParaRPr>
          </a:p>
          <a:p>
            <a:r>
              <a:rPr lang="en-AU" sz="1100" b="0">
                <a:latin typeface="Verdana" panose="020B0604030504040204" pitchFamily="34" charset="0"/>
                <a:ea typeface="Verdana" panose="020B0604030504040204" pitchFamily="34" charset="0"/>
              </a:rPr>
              <a:t>Criterion 1 involves:</a:t>
            </a:r>
          </a:p>
          <a:p>
            <a:endParaRPr lang="en-AU" sz="1100" b="0">
              <a:latin typeface="Verdana" panose="020B0604030504040204" pitchFamily="34" charset="0"/>
              <a:ea typeface="Verdana" panose="020B0604030504040204" pitchFamily="34"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Skills in developing a brief and in project management.</a:t>
            </a:r>
          </a:p>
          <a:p>
            <a:endPar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0"/>
              </a:spcAft>
            </a:pPr>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three indicators:</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Documents a problem, need or opportunity as a brief.</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Prepares a Gantt chart using software that documents all stages and activities from the problem-solving methodology for Unit 3 Outcome 2 and Unit 4 Outcome 1.</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GB" sz="1100" b="0">
                <a:effectLst/>
                <a:latin typeface="Verdana" panose="020B0604030504040204" pitchFamily="34" charset="0"/>
                <a:ea typeface="Verdana" panose="020B0604030504040204" pitchFamily="34" charset="0"/>
                <a:cs typeface="Times New Roman" panose="02020603050405020304" pitchFamily="18" charset="0"/>
              </a:rPr>
              <a:t>and Documents all the relevant tasks, sequencing, time allocations, milestones, dependencies and critical path.</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endParaRPr lang="en-GB" sz="1100" b="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ctr" latinLnBrk="0" hangingPunct="0">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defRP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lvl="0" indent="0" fontAlgn="ctr">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pPr>
            <a:endParaRPr lang="en-GB" sz="1100" b="0">
              <a:effectLst/>
              <a:latin typeface="Verdana" panose="020B0604030504040204" pitchFamily="34" charset="0"/>
              <a:ea typeface="Verdana" panose="020B060403050404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1099324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a:solidFill>
                  <a:srgbClr val="000000"/>
                </a:solidFill>
                <a:effectLst/>
                <a:latin typeface="Verdana" panose="020B0604030504040204" pitchFamily="34" charset="0"/>
                <a:ea typeface="Verdana" panose="020B0604030504040204" pitchFamily="34" charset="0"/>
              </a:rPr>
              <a:t>Criterion 2 assesses students’ skills in documenting the analysis. </a:t>
            </a:r>
          </a:p>
          <a:p>
            <a:pPr marL="171450" indent="-171450">
              <a:spcBef>
                <a:spcPts val="600"/>
              </a:spcBef>
              <a:spcAft>
                <a:spcPts val="0"/>
              </a:spcAft>
              <a:buFont typeface="Arial" panose="020B0604020202020204" pitchFamily="34" charset="0"/>
              <a:buChar char="•"/>
            </a:pPr>
            <a:r>
              <a:rPr lang="en-GB">
                <a:solidFill>
                  <a:srgbClr val="000000"/>
                </a:solidFill>
                <a:effectLst/>
                <a:latin typeface="Verdana" panose="020B0604030504040204" pitchFamily="34" charset="0"/>
                <a:ea typeface="Verdana" panose="020B0604030504040204" pitchFamily="34" charset="0"/>
              </a:rPr>
              <a:t>Students are required to collect and prepare data for analysis using appropriate data collection methods. </a:t>
            </a:r>
          </a:p>
          <a:p>
            <a:pPr marL="171450" indent="-171450">
              <a:spcBef>
                <a:spcPts val="600"/>
              </a:spcBef>
              <a:spcAft>
                <a:spcPts val="0"/>
              </a:spcAft>
              <a:buFont typeface="Arial" panose="020B0604020202020204" pitchFamily="34" charset="0"/>
              <a:buChar char="•"/>
            </a:pPr>
            <a:r>
              <a:rPr lang="en-GB">
                <a:solidFill>
                  <a:srgbClr val="000000"/>
                </a:solidFill>
                <a:effectLst/>
                <a:latin typeface="Verdana" panose="020B0604030504040204" pitchFamily="34" charset="0"/>
                <a:ea typeface="Verdana" panose="020B0604030504040204" pitchFamily="34" charset="0"/>
              </a:rPr>
              <a:t>The data collected will enable students to document the relevant features of the selected analytical tools and depict the relationships between the data, users and systems. </a:t>
            </a:r>
            <a:endParaRPr lang="en-GB">
              <a:solidFill>
                <a:srgbClr val="000000"/>
              </a:solidFill>
              <a:latin typeface="Verdana" panose="020B0604030504040204" pitchFamily="34" charset="0"/>
              <a:ea typeface="Verdana" panose="020B0604030504040204" pitchFamily="34" charset="0"/>
            </a:endParaRPr>
          </a:p>
          <a:p>
            <a:pPr marL="171450" indent="-171450">
              <a:spcBef>
                <a:spcPts val="600"/>
              </a:spcBef>
              <a:spcAft>
                <a:spcPts val="0"/>
              </a:spcAft>
              <a:buFont typeface="Arial" panose="020B0604020202020204" pitchFamily="34" charset="0"/>
              <a:buChar char="•"/>
            </a:pPr>
            <a:r>
              <a:rPr lang="en-GB">
                <a:solidFill>
                  <a:srgbClr val="000000"/>
                </a:solidFill>
                <a:effectLst/>
                <a:latin typeface="Verdana" panose="020B0604030504040204" pitchFamily="34" charset="0"/>
                <a:ea typeface="Verdana" panose="020B0604030504040204" pitchFamily="34" charset="0"/>
              </a:rPr>
              <a:t>and The process of data collection may involve students communicating back-and-forth with their clients or potential users.</a:t>
            </a:r>
          </a:p>
          <a:p>
            <a:pPr marL="171450" indent="-171450">
              <a:spcBef>
                <a:spcPts val="600"/>
              </a:spcBef>
              <a:spcAft>
                <a:spcPts val="0"/>
              </a:spcAft>
              <a:buFont typeface="Arial" panose="020B0604020202020204" pitchFamily="34" charset="0"/>
              <a:buChar char="•"/>
            </a:pPr>
            <a:r>
              <a:rPr lang="en-GB">
                <a:solidFill>
                  <a:srgbClr val="000000"/>
                </a:solidFill>
                <a:effectLst/>
                <a:latin typeface="Verdana" panose="020B0604030504040204" pitchFamily="34" charset="0"/>
                <a:ea typeface="Verdana" panose="020B0604030504040204" pitchFamily="34" charset="0"/>
              </a:rPr>
              <a:t>The data collected and the analytical tools will assist in the development of a software requirements specification in Criterion 3. </a:t>
            </a:r>
            <a:endParaRPr lang="en-AU">
              <a:solidFill>
                <a:srgbClr val="000000"/>
              </a:solidFill>
              <a:effectLst/>
              <a:latin typeface="Verdana" panose="020B0604030504040204" pitchFamily="34" charset="0"/>
              <a:ea typeface="Verdana" panose="020B0604030504040204" pitchFamily="34" charset="0"/>
            </a:endParaRPr>
          </a:p>
          <a:p>
            <a:pPr marL="171450" indent="-171450">
              <a:spcBef>
                <a:spcPts val="600"/>
              </a:spcBef>
              <a:spcAft>
                <a:spcPts val="0"/>
              </a:spcAft>
              <a:buFont typeface="Arial" panose="020B0604020202020204" pitchFamily="34" charset="0"/>
              <a:buChar char="•"/>
            </a:pPr>
            <a:r>
              <a:rPr lang="en-GB">
                <a:effectLst/>
                <a:latin typeface="Verdana" panose="020B0604030504040204" pitchFamily="34" charset="0"/>
                <a:ea typeface="Verdana" panose="020B0604030504040204" pitchFamily="34" charset="0"/>
                <a:cs typeface="Times New Roman" panose="02020603050405020304" pitchFamily="18" charset="0"/>
              </a:rPr>
              <a:t>and The evidence from this task is observed through Observation 2 and assessed as part of Criterion 2.</a:t>
            </a:r>
            <a:endParaRPr lang="en-US">
              <a:latin typeface="Verdana" panose="020B0604030504040204" pitchFamily="34" charset="0"/>
              <a:ea typeface="Verdana" panose="020B0604030504040204" pitchFamily="34" charset="0"/>
            </a:endParaRPr>
          </a:p>
          <a:p>
            <a:pPr marL="0" indent="0">
              <a:spcBef>
                <a:spcPts val="600"/>
              </a:spcBef>
              <a:spcAft>
                <a:spcPts val="0"/>
              </a:spcAft>
              <a:buFont typeface="Arial" panose="020B0604020202020204" pitchFamily="34" charset="0"/>
              <a:buNone/>
            </a:pPr>
            <a:endParaRPr lang="en-AU">
              <a:solidFill>
                <a:srgbClr val="000000"/>
              </a:solidFill>
              <a:effectLst/>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1674120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5.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8.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7.png"/><Relationship Id="rId14" Type="http://schemas.openxmlformats.org/officeDocument/2006/relationships/hyperlink" Target="https://v6.educationapps.vic.gov.au/em/forms/subscribe.php?db=696093&amp;s=449620&amp;a=97403&amp;k=WdrUyYCn0esLvtK22Du97zC_tPcAW7B8N7wZUOQoE3o"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GB"/>
              <a:t>Click to edit Master title style</a:t>
            </a:r>
            <a:endParaRPr lang="en-AU"/>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AU"/>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a:t>Interim slide title</a:t>
            </a:r>
            <a:endParaRPr lang="en-US"/>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sletters and Social Me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E9E05-3DEF-D584-57D7-E362181201A7}"/>
              </a:ext>
            </a:extLst>
          </p:cNvPr>
          <p:cNvSpPr/>
          <p:nvPr userDrawn="1"/>
        </p:nvSpPr>
        <p:spPr bwMode="auto">
          <a:xfrm>
            <a:off x="0" y="645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0EEF6C6E-242D-1703-A12C-6AE6F0F52CF7}"/>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4" name="TextBox 3">
            <a:extLst>
              <a:ext uri="{FF2B5EF4-FFF2-40B4-BE49-F238E27FC236}">
                <a16:creationId xmlns:a16="http://schemas.microsoft.com/office/drawing/2014/main" id="{46878249-6CCC-9FC9-96D3-706D9FC0D15C}"/>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social media</a:t>
            </a:r>
          </a:p>
        </p:txBody>
      </p:sp>
      <p:sp>
        <p:nvSpPr>
          <p:cNvPr id="5" name="TextBox 4">
            <a:extLst>
              <a:ext uri="{FF2B5EF4-FFF2-40B4-BE49-F238E27FC236}">
                <a16:creationId xmlns:a16="http://schemas.microsoft.com/office/drawing/2014/main" id="{93BC30EF-8C6F-09C9-DF65-56A5FD2D8205}"/>
              </a:ext>
            </a:extLst>
          </p:cNvPr>
          <p:cNvSpPr txBox="1"/>
          <p:nvPr userDrawn="1"/>
        </p:nvSpPr>
        <p:spPr>
          <a:xfrm>
            <a:off x="288075" y="19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VCAA Bulletin</a:t>
            </a:r>
          </a:p>
        </p:txBody>
      </p:sp>
      <p:sp>
        <p:nvSpPr>
          <p:cNvPr id="6" name="TextBox 5">
            <a:extLst>
              <a:ext uri="{FF2B5EF4-FFF2-40B4-BE49-F238E27FC236}">
                <a16:creationId xmlns:a16="http://schemas.microsoft.com/office/drawing/2014/main" id="{2FCC99EE-23E2-962D-4BB8-AE929B47A640}"/>
              </a:ext>
            </a:extLst>
          </p:cNvPr>
          <p:cNvSpPr txBox="1"/>
          <p:nvPr userDrawn="1"/>
        </p:nvSpPr>
        <p:spPr>
          <a:xfrm>
            <a:off x="288075" y="2393451"/>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Early Years Update</a:t>
            </a:r>
          </a:p>
        </p:txBody>
      </p:sp>
      <p:sp>
        <p:nvSpPr>
          <p:cNvPr id="7" name="TextBox 6">
            <a:extLst>
              <a:ext uri="{FF2B5EF4-FFF2-40B4-BE49-F238E27FC236}">
                <a16:creationId xmlns:a16="http://schemas.microsoft.com/office/drawing/2014/main" id="{9BE36DC0-7489-FA06-A62F-D05B3206ECCD}"/>
              </a:ext>
            </a:extLst>
          </p:cNvPr>
          <p:cNvSpPr txBox="1"/>
          <p:nvPr userDrawn="1"/>
        </p:nvSpPr>
        <p:spPr>
          <a:xfrm>
            <a:off x="288075" y="28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F–10 Update</a:t>
            </a:r>
          </a:p>
        </p:txBody>
      </p:sp>
      <p:sp>
        <p:nvSpPr>
          <p:cNvPr id="8" name="TextBox 7">
            <a:extLst>
              <a:ext uri="{FF2B5EF4-FFF2-40B4-BE49-F238E27FC236}">
                <a16:creationId xmlns:a16="http://schemas.microsoft.com/office/drawing/2014/main" id="{587E3584-8D0E-9978-1C40-6A25A22D5C32}"/>
              </a:ext>
            </a:extLst>
          </p:cNvPr>
          <p:cNvSpPr txBox="1"/>
          <p:nvPr userDrawn="1"/>
        </p:nvSpPr>
        <p:spPr>
          <a:xfrm>
            <a:off x="288075" y="329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Senior Secondary Update</a:t>
            </a:r>
          </a:p>
        </p:txBody>
      </p:sp>
      <p:sp>
        <p:nvSpPr>
          <p:cNvPr id="9" name="Rectangle 8">
            <a:hlinkClick r:id="rId2"/>
            <a:extLst>
              <a:ext uri="{FF2B5EF4-FFF2-40B4-BE49-F238E27FC236}">
                <a16:creationId xmlns:a16="http://schemas.microsoft.com/office/drawing/2014/main" id="{ECF6FA2A-1454-8F10-DF75-6318A711BADB}"/>
              </a:ext>
            </a:extLst>
          </p:cNvPr>
          <p:cNvSpPr/>
          <p:nvPr userDrawn="1"/>
        </p:nvSpPr>
        <p:spPr bwMode="auto">
          <a:xfrm>
            <a:off x="144000" y="19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0" name="Rectangle 9">
            <a:hlinkClick r:id="rId3"/>
            <a:extLst>
              <a:ext uri="{FF2B5EF4-FFF2-40B4-BE49-F238E27FC236}">
                <a16:creationId xmlns:a16="http://schemas.microsoft.com/office/drawing/2014/main" id="{BC7C51A7-A2C5-89B7-9BCF-6B6E0138C518}"/>
              </a:ext>
            </a:extLst>
          </p:cNvPr>
          <p:cNvSpPr/>
          <p:nvPr userDrawn="1"/>
        </p:nvSpPr>
        <p:spPr bwMode="auto">
          <a:xfrm>
            <a:off x="144000" y="239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1" name="Rectangle 10">
            <a:hlinkClick r:id="rId4"/>
            <a:extLst>
              <a:ext uri="{FF2B5EF4-FFF2-40B4-BE49-F238E27FC236}">
                <a16:creationId xmlns:a16="http://schemas.microsoft.com/office/drawing/2014/main" id="{7B48ABB3-945F-738A-1378-650099497488}"/>
              </a:ext>
            </a:extLst>
          </p:cNvPr>
          <p:cNvSpPr/>
          <p:nvPr userDrawn="1"/>
        </p:nvSpPr>
        <p:spPr bwMode="auto">
          <a:xfrm>
            <a:off x="144000" y="28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2" name="Rectangle 11">
            <a:hlinkClick r:id="rId5"/>
            <a:extLst>
              <a:ext uri="{FF2B5EF4-FFF2-40B4-BE49-F238E27FC236}">
                <a16:creationId xmlns:a16="http://schemas.microsoft.com/office/drawing/2014/main" id="{DF86921F-389F-92A4-4F74-B9820878E9CC}"/>
              </a:ext>
            </a:extLst>
          </p:cNvPr>
          <p:cNvSpPr/>
          <p:nvPr userDrawn="1"/>
        </p:nvSpPr>
        <p:spPr bwMode="auto">
          <a:xfrm>
            <a:off x="144000" y="3294000"/>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nvGrpSpPr>
          <p:cNvPr id="13" name="Group 12">
            <a:extLst>
              <a:ext uri="{FF2B5EF4-FFF2-40B4-BE49-F238E27FC236}">
                <a16:creationId xmlns:a16="http://schemas.microsoft.com/office/drawing/2014/main" id="{5431FBD3-1D6A-EFBA-DA51-E699060EFAFA}"/>
              </a:ext>
            </a:extLst>
          </p:cNvPr>
          <p:cNvGrpSpPr/>
          <p:nvPr userDrawn="1"/>
        </p:nvGrpSpPr>
        <p:grpSpPr>
          <a:xfrm>
            <a:off x="4752000" y="1908000"/>
            <a:ext cx="3643966" cy="2237064"/>
            <a:chOff x="5075753" y="2089062"/>
            <a:chExt cx="3643966" cy="2237064"/>
          </a:xfrm>
        </p:grpSpPr>
        <p:pic>
          <p:nvPicPr>
            <p:cNvPr id="14" name="Picture 13" descr="A black letter f in a white circle&#10;&#10;Description automatically generated">
              <a:extLst>
                <a:ext uri="{FF2B5EF4-FFF2-40B4-BE49-F238E27FC236}">
                  <a16:creationId xmlns:a16="http://schemas.microsoft.com/office/drawing/2014/main" id="{B5CD7E0D-FDEC-D472-D7E1-CEC9B3F89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15" name="Graphic 14">
              <a:extLst>
                <a:ext uri="{FF2B5EF4-FFF2-40B4-BE49-F238E27FC236}">
                  <a16:creationId xmlns:a16="http://schemas.microsoft.com/office/drawing/2014/main" id="{EC5B0970-5E1E-D8CD-3F88-FECFEA6EA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16" name="Graphic 15">
              <a:extLst>
                <a:ext uri="{FF2B5EF4-FFF2-40B4-BE49-F238E27FC236}">
                  <a16:creationId xmlns:a16="http://schemas.microsoft.com/office/drawing/2014/main" id="{BF553D8E-1923-FB91-5FD6-6A721FDDD3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17" name="TextBox 16">
              <a:extLst>
                <a:ext uri="{FF2B5EF4-FFF2-40B4-BE49-F238E27FC236}">
                  <a16:creationId xmlns:a16="http://schemas.microsoft.com/office/drawing/2014/main" id="{E188DBB7-14C0-CC23-3A6C-02FF6259623D}"/>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18" name="TextBox 17">
              <a:extLst>
                <a:ext uri="{FF2B5EF4-FFF2-40B4-BE49-F238E27FC236}">
                  <a16:creationId xmlns:a16="http://schemas.microsoft.com/office/drawing/2014/main" id="{C08AA402-CDB3-1DF4-1CEE-A6B1A774ED68}"/>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a:solidFill>
                    <a:schemeClr val="bg1"/>
                  </a:solidFill>
                  <a:effectLst/>
                  <a:latin typeface="+mn-lt"/>
                </a:rPr>
                <a:t>@vcaa_vic</a:t>
              </a:r>
            </a:p>
          </p:txBody>
        </p:sp>
        <p:sp>
          <p:nvSpPr>
            <p:cNvPr id="19" name="TextBox 18">
              <a:extLst>
                <a:ext uri="{FF2B5EF4-FFF2-40B4-BE49-F238E27FC236}">
                  <a16:creationId xmlns:a16="http://schemas.microsoft.com/office/drawing/2014/main" id="{D7F4DF25-F006-A1FD-A1BB-53126BDAD2DD}"/>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20" name="Rectangle 19">
              <a:hlinkClick r:id="rId11"/>
              <a:extLst>
                <a:ext uri="{FF2B5EF4-FFF2-40B4-BE49-F238E27FC236}">
                  <a16:creationId xmlns:a16="http://schemas.microsoft.com/office/drawing/2014/main" id="{18273B2A-22C6-9871-300B-42D958341331}"/>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1" name="Rectangle 20">
              <a:hlinkClick r:id="rId12"/>
              <a:extLst>
                <a:ext uri="{FF2B5EF4-FFF2-40B4-BE49-F238E27FC236}">
                  <a16:creationId xmlns:a16="http://schemas.microsoft.com/office/drawing/2014/main" id="{02DBED7C-EAF3-6F36-751F-CB5415B79031}"/>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2" name="Rectangle 21">
              <a:hlinkClick r:id="rId13"/>
              <a:extLst>
                <a:ext uri="{FF2B5EF4-FFF2-40B4-BE49-F238E27FC236}">
                  <a16:creationId xmlns:a16="http://schemas.microsoft.com/office/drawing/2014/main" id="{F49F997E-3F00-6697-83EC-A0F6A2EE462D}"/>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cxnSp>
        <p:nvCxnSpPr>
          <p:cNvPr id="23" name="Straight Connector 22">
            <a:extLst>
              <a:ext uri="{FF2B5EF4-FFF2-40B4-BE49-F238E27FC236}">
                <a16:creationId xmlns:a16="http://schemas.microsoft.com/office/drawing/2014/main" id="{6E849776-02CA-0C61-1D56-EB61A1810F39}"/>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ADBC29B5-D460-E307-1E76-E791B486BE50}"/>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AB233A0-E293-4BDF-A3B6-8DA8B21C9968}"/>
              </a:ext>
            </a:extLst>
          </p:cNvPr>
          <p:cNvSpPr txBox="1"/>
          <p:nvPr userDrawn="1"/>
        </p:nvSpPr>
        <p:spPr>
          <a:xfrm>
            <a:off x="288075" y="37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Season Update</a:t>
            </a:r>
          </a:p>
        </p:txBody>
      </p:sp>
      <p:sp>
        <p:nvSpPr>
          <p:cNvPr id="26" name="Rectangle 25">
            <a:hlinkClick r:id="rId14"/>
            <a:extLst>
              <a:ext uri="{FF2B5EF4-FFF2-40B4-BE49-F238E27FC236}">
                <a16:creationId xmlns:a16="http://schemas.microsoft.com/office/drawing/2014/main" id="{E2F6D1DA-CED5-F0DE-EF03-DE7E8A2DE9DD}"/>
              </a:ext>
            </a:extLst>
          </p:cNvPr>
          <p:cNvSpPr/>
          <p:nvPr userDrawn="1"/>
        </p:nvSpPr>
        <p:spPr bwMode="auto">
          <a:xfrm>
            <a:off x="144000" y="3723878"/>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235480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a:t>Thank you…</a:t>
            </a:r>
            <a:endParaRPr lang="en-US"/>
          </a:p>
        </p:txBody>
      </p:sp>
    </p:spTree>
    <p:extLst>
      <p:ext uri="{BB962C8B-B14F-4D97-AF65-F5344CB8AC3E}">
        <p14:creationId xmlns:p14="http://schemas.microsoft.com/office/powerpoint/2010/main" val="20842093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GB"/>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GB"/>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GB"/>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GB"/>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AU"/>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86" r:id="rId10"/>
    <p:sldLayoutId id="2147483687" r:id="rId11"/>
    <p:sldLayoutId id="2147483660" r:id="rId12"/>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627534"/>
            <a:ext cx="6220801" cy="1246535"/>
          </a:xfrm>
        </p:spPr>
        <p:txBody>
          <a:bodyPr/>
          <a:lstStyle/>
          <a:p>
            <a:r>
              <a:rPr lang="en-AU">
                <a:cs typeface="Arial"/>
              </a:rPr>
              <a:t>VCE Software Development</a:t>
            </a:r>
            <a:br>
              <a:rPr lang="en-AU">
                <a:cs typeface="Arial"/>
              </a:rPr>
            </a:br>
            <a:r>
              <a:rPr lang="en-AU">
                <a:cs typeface="Arial"/>
              </a:rPr>
              <a:t>School-assessed Task</a:t>
            </a:r>
            <a:endParaRPr lang="en-US"/>
          </a:p>
        </p:txBody>
      </p:sp>
      <p:sp>
        <p:nvSpPr>
          <p:cNvPr id="5" name="Subtitle 4"/>
          <p:cNvSpPr>
            <a:spLocks noGrp="1"/>
          </p:cNvSpPr>
          <p:nvPr>
            <p:ph type="subTitle" idx="1"/>
          </p:nvPr>
        </p:nvSpPr>
        <p:spPr/>
        <p:txBody>
          <a:bodyPr/>
          <a:lstStyle/>
          <a:p>
            <a:r>
              <a:rPr lang="en-AU"/>
              <a:t>Video 3</a:t>
            </a:r>
            <a:endParaRPr lang="en-US"/>
          </a:p>
          <a:p>
            <a:r>
              <a:rPr lang="en-AU"/>
              <a:t>SAT Criteria 1–5</a:t>
            </a:r>
            <a:endParaRPr lang="en-AU">
              <a:cs typeface="Arial"/>
            </a:endParaRPr>
          </a:p>
          <a:p>
            <a:endParaRPr lang="en-AU">
              <a:cs typeface="Arial"/>
            </a:endParaRP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Criterion 2</a:t>
            </a:r>
          </a:p>
        </p:txBody>
      </p:sp>
      <p:pic>
        <p:nvPicPr>
          <p:cNvPr id="5" name="Content Placeholder 4">
            <a:extLst>
              <a:ext uri="{FF2B5EF4-FFF2-40B4-BE49-F238E27FC236}">
                <a16:creationId xmlns:a16="http://schemas.microsoft.com/office/drawing/2014/main" id="{65A25AD0-4C94-BFFA-4FEF-B723280CD63B}"/>
              </a:ext>
            </a:extLst>
          </p:cNvPr>
          <p:cNvPicPr>
            <a:picLocks noGrp="1" noChangeAspect="1"/>
          </p:cNvPicPr>
          <p:nvPr>
            <p:ph idx="1"/>
          </p:nvPr>
        </p:nvPicPr>
        <p:blipFill>
          <a:blip r:embed="rId3"/>
          <a:stretch>
            <a:fillRect/>
          </a:stretch>
        </p:blipFill>
        <p:spPr>
          <a:xfrm>
            <a:off x="1146162" y="1222174"/>
            <a:ext cx="5383543" cy="3060375"/>
          </a:xfrm>
        </p:spPr>
      </p:pic>
      <p:sp>
        <p:nvSpPr>
          <p:cNvPr id="4" name="TextBox 3">
            <a:extLst>
              <a:ext uri="{FF2B5EF4-FFF2-40B4-BE49-F238E27FC236}">
                <a16:creationId xmlns:a16="http://schemas.microsoft.com/office/drawing/2014/main" id="{FE1C5F4C-9527-F551-4E8A-CD112AD3BE88}"/>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p.9)</a:t>
            </a:r>
          </a:p>
        </p:txBody>
      </p:sp>
    </p:spTree>
    <p:extLst>
      <p:ext uri="{BB962C8B-B14F-4D97-AF65-F5344CB8AC3E}">
        <p14:creationId xmlns:p14="http://schemas.microsoft.com/office/powerpoint/2010/main" val="27834354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Development of a software requirements specification</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Criterion 3 assesses students’ skills in documenting a software requirements specification. </a:t>
            </a:r>
          </a:p>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Students document the functional and non-functional requirements, constraints and scope as well as the user characteristics and the technical environment for the proposed software solution. </a:t>
            </a:r>
          </a:p>
        </p:txBody>
      </p:sp>
      <p:sp>
        <p:nvSpPr>
          <p:cNvPr id="5" name="TextBox 4">
            <a:extLst>
              <a:ext uri="{FF2B5EF4-FFF2-40B4-BE49-F238E27FC236}">
                <a16:creationId xmlns:a16="http://schemas.microsoft.com/office/drawing/2014/main" id="{BDDEB0CF-2942-1D4D-C076-BBBF00BAE0D1}"/>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p.3)</a:t>
            </a:r>
          </a:p>
        </p:txBody>
      </p:sp>
    </p:spTree>
    <p:extLst>
      <p:ext uri="{BB962C8B-B14F-4D97-AF65-F5344CB8AC3E}">
        <p14:creationId xmlns:p14="http://schemas.microsoft.com/office/powerpoint/2010/main" val="31329255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Criterion 3</a:t>
            </a:r>
          </a:p>
        </p:txBody>
      </p:sp>
      <p:pic>
        <p:nvPicPr>
          <p:cNvPr id="5" name="Content Placeholder 4">
            <a:extLst>
              <a:ext uri="{FF2B5EF4-FFF2-40B4-BE49-F238E27FC236}">
                <a16:creationId xmlns:a16="http://schemas.microsoft.com/office/drawing/2014/main" id="{20A7DDE4-905A-667E-1292-7A177F7D53C8}"/>
              </a:ext>
            </a:extLst>
          </p:cNvPr>
          <p:cNvPicPr>
            <a:picLocks noGrp="1" noChangeAspect="1"/>
          </p:cNvPicPr>
          <p:nvPr>
            <p:ph idx="1"/>
          </p:nvPr>
        </p:nvPicPr>
        <p:blipFill>
          <a:blip r:embed="rId3"/>
          <a:stretch>
            <a:fillRect/>
          </a:stretch>
        </p:blipFill>
        <p:spPr>
          <a:xfrm>
            <a:off x="853853" y="1140153"/>
            <a:ext cx="5759015" cy="3027508"/>
          </a:xfrm>
        </p:spPr>
      </p:pic>
      <p:sp>
        <p:nvSpPr>
          <p:cNvPr id="4" name="TextBox 3">
            <a:extLst>
              <a:ext uri="{FF2B5EF4-FFF2-40B4-BE49-F238E27FC236}">
                <a16:creationId xmlns:a16="http://schemas.microsoft.com/office/drawing/2014/main" id="{F406B6A3-CCA4-9BC2-161D-3A695C5D9E08}"/>
              </a:ext>
            </a:extLst>
          </p:cNvPr>
          <p:cNvSpPr txBox="1"/>
          <p:nvPr/>
        </p:nvSpPr>
        <p:spPr>
          <a:xfrm>
            <a:off x="6612868" y="3936829"/>
            <a:ext cx="2439033"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p.10)</a:t>
            </a:r>
          </a:p>
        </p:txBody>
      </p:sp>
    </p:spTree>
    <p:extLst>
      <p:ext uri="{BB962C8B-B14F-4D97-AF65-F5344CB8AC3E}">
        <p14:creationId xmlns:p14="http://schemas.microsoft.com/office/powerpoint/2010/main" val="30646450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Generating design ideas and developing evaluation criteria</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Criterion 4 assesses students’ skills in generating design ideas and developing evaluation criteria. </a:t>
            </a:r>
          </a:p>
          <a:p>
            <a:pPr>
              <a:spcBef>
                <a:spcPts val="600"/>
              </a:spcBef>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Students generate design ideas for the software solution. </a:t>
            </a:r>
          </a:p>
          <a:p>
            <a:pPr>
              <a:spcBef>
                <a:spcPts val="600"/>
              </a:spcBef>
            </a:pPr>
            <a:r>
              <a:rPr lang="en-GB" sz="1800">
                <a:solidFill>
                  <a:schemeClr val="tx1"/>
                </a:solidFill>
                <a:effectLst/>
                <a:latin typeface="Arial" panose="020B0604020202020204" pitchFamily="34" charset="0"/>
                <a:ea typeface="Arial" panose="020B0604020202020204" pitchFamily="34" charset="0"/>
              </a:rPr>
              <a:t>They develop evaluation criteria for their design ideas and the software solution.</a:t>
            </a:r>
            <a:endPar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019EED4-35FF-6C13-CACC-6EC5F392391E}"/>
              </a:ext>
            </a:extLst>
          </p:cNvPr>
          <p:cNvSpPr txBox="1"/>
          <p:nvPr/>
        </p:nvSpPr>
        <p:spPr>
          <a:xfrm>
            <a:off x="6612868" y="3936829"/>
            <a:ext cx="2439033"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p.3)</a:t>
            </a:r>
          </a:p>
        </p:txBody>
      </p:sp>
    </p:spTree>
    <p:extLst>
      <p:ext uri="{BB962C8B-B14F-4D97-AF65-F5344CB8AC3E}">
        <p14:creationId xmlns:p14="http://schemas.microsoft.com/office/powerpoint/2010/main" val="35770661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Criterion 4</a:t>
            </a:r>
          </a:p>
        </p:txBody>
      </p:sp>
      <p:pic>
        <p:nvPicPr>
          <p:cNvPr id="5" name="Content Placeholder 4">
            <a:extLst>
              <a:ext uri="{FF2B5EF4-FFF2-40B4-BE49-F238E27FC236}">
                <a16:creationId xmlns:a16="http://schemas.microsoft.com/office/drawing/2014/main" id="{736E853B-0C63-1ADE-3CF1-8498E6236886}"/>
              </a:ext>
            </a:extLst>
          </p:cNvPr>
          <p:cNvPicPr>
            <a:picLocks noGrp="1" noChangeAspect="1"/>
          </p:cNvPicPr>
          <p:nvPr>
            <p:ph idx="1"/>
          </p:nvPr>
        </p:nvPicPr>
        <p:blipFill>
          <a:blip r:embed="rId3"/>
          <a:stretch>
            <a:fillRect/>
          </a:stretch>
        </p:blipFill>
        <p:spPr>
          <a:xfrm>
            <a:off x="1240191" y="1116895"/>
            <a:ext cx="5252707" cy="3214924"/>
          </a:xfrm>
        </p:spPr>
      </p:pic>
      <p:sp>
        <p:nvSpPr>
          <p:cNvPr id="4" name="TextBox 3">
            <a:extLst>
              <a:ext uri="{FF2B5EF4-FFF2-40B4-BE49-F238E27FC236}">
                <a16:creationId xmlns:a16="http://schemas.microsoft.com/office/drawing/2014/main" id="{6EC6607B-9559-4188-6E80-A296AF97A2AD}"/>
              </a:ext>
            </a:extLst>
          </p:cNvPr>
          <p:cNvSpPr txBox="1"/>
          <p:nvPr/>
        </p:nvSpPr>
        <p:spPr>
          <a:xfrm>
            <a:off x="6612868" y="3936829"/>
            <a:ext cx="2439033"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p.11)</a:t>
            </a:r>
          </a:p>
        </p:txBody>
      </p:sp>
    </p:spTree>
    <p:extLst>
      <p:ext uri="{BB962C8B-B14F-4D97-AF65-F5344CB8AC3E}">
        <p14:creationId xmlns:p14="http://schemas.microsoft.com/office/powerpoint/2010/main" val="4130112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Producing detailed designs</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Criterion 5 assesses students’ skills in producing detailed designs. </a:t>
            </a:r>
          </a:p>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Students will:</a:t>
            </a:r>
          </a:p>
          <a:p>
            <a:pPr marL="533400">
              <a:spcBef>
                <a:spcPts val="600"/>
              </a:spcBef>
              <a:spcAft>
                <a:spcPts val="0"/>
              </a:spcAft>
              <a:buFont typeface="Symbol" panose="05050102010706020507" pitchFamily="18" charset="2"/>
              <a:buChar char="-"/>
            </a:pPr>
            <a:r>
              <a:rPr lang="en-GB">
                <a:solidFill>
                  <a:schemeClr val="tx1"/>
                </a:solidFill>
                <a:effectLst/>
                <a:latin typeface="Arial" panose="020B0604020202020204" pitchFamily="34" charset="0"/>
                <a:ea typeface="Arial" panose="020B0604020202020204" pitchFamily="34" charset="0"/>
              </a:rPr>
              <a:t>produce their detailed designs</a:t>
            </a:r>
            <a:endParaRPr lang="en-GB">
              <a:solidFill>
                <a:schemeClr val="tx1"/>
              </a:solidFill>
              <a:latin typeface="Arial" panose="020B0604020202020204" pitchFamily="34" charset="0"/>
              <a:ea typeface="Arial" panose="020B0604020202020204" pitchFamily="34" charset="0"/>
            </a:endParaRPr>
          </a:p>
          <a:p>
            <a:pPr marL="533400">
              <a:spcBef>
                <a:spcPts val="600"/>
              </a:spcBef>
              <a:spcAft>
                <a:spcPts val="0"/>
              </a:spcAft>
              <a:buFont typeface="Symbol" panose="05050102010706020507" pitchFamily="18" charset="2"/>
              <a:buChar char="-"/>
            </a:pPr>
            <a:r>
              <a:rPr lang="en-GB">
                <a:solidFill>
                  <a:schemeClr val="tx1"/>
                </a:solidFill>
                <a:effectLst/>
                <a:latin typeface="Arial" panose="020B0604020202020204" pitchFamily="34" charset="0"/>
                <a:ea typeface="Arial" panose="020B0604020202020204" pitchFamily="34" charset="0"/>
              </a:rPr>
              <a:t>document the use of design principles.</a:t>
            </a:r>
            <a:endParaRPr lang="en-AU">
              <a:solidFill>
                <a:schemeClr val="tx1"/>
              </a:solidFill>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7D895E03-2D69-0EA9-1271-CA1C6D392A9E}"/>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p.3-4)</a:t>
            </a:r>
          </a:p>
        </p:txBody>
      </p:sp>
    </p:spTree>
    <p:extLst>
      <p:ext uri="{BB962C8B-B14F-4D97-AF65-F5344CB8AC3E}">
        <p14:creationId xmlns:p14="http://schemas.microsoft.com/office/powerpoint/2010/main" val="28114309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Criterion 5</a:t>
            </a:r>
          </a:p>
        </p:txBody>
      </p:sp>
      <p:pic>
        <p:nvPicPr>
          <p:cNvPr id="5" name="Content Placeholder 4">
            <a:extLst>
              <a:ext uri="{FF2B5EF4-FFF2-40B4-BE49-F238E27FC236}">
                <a16:creationId xmlns:a16="http://schemas.microsoft.com/office/drawing/2014/main" id="{1B337DF5-C306-FD0F-EB89-329F7310954C}"/>
              </a:ext>
            </a:extLst>
          </p:cNvPr>
          <p:cNvPicPr>
            <a:picLocks noGrp="1" noChangeAspect="1"/>
          </p:cNvPicPr>
          <p:nvPr>
            <p:ph idx="1"/>
          </p:nvPr>
        </p:nvPicPr>
        <p:blipFill>
          <a:blip r:embed="rId3"/>
          <a:stretch>
            <a:fillRect/>
          </a:stretch>
        </p:blipFill>
        <p:spPr>
          <a:xfrm>
            <a:off x="980067" y="1116895"/>
            <a:ext cx="5400998" cy="3283072"/>
          </a:xfrm>
        </p:spPr>
      </p:pic>
      <p:sp>
        <p:nvSpPr>
          <p:cNvPr id="4" name="TextBox 3">
            <a:extLst>
              <a:ext uri="{FF2B5EF4-FFF2-40B4-BE49-F238E27FC236}">
                <a16:creationId xmlns:a16="http://schemas.microsoft.com/office/drawing/2014/main" id="{A2B66DD4-2733-C23C-BD69-C1D62312896E}"/>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p.12)</a:t>
            </a:r>
          </a:p>
        </p:txBody>
      </p:sp>
    </p:spTree>
    <p:extLst>
      <p:ext uri="{BB962C8B-B14F-4D97-AF65-F5344CB8AC3E}">
        <p14:creationId xmlns:p14="http://schemas.microsoft.com/office/powerpoint/2010/main" val="26686478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Authentication</a:t>
            </a:r>
          </a:p>
        </p:txBody>
      </p:sp>
      <p:pic>
        <p:nvPicPr>
          <p:cNvPr id="5" name="Content Placeholder 4">
            <a:extLst>
              <a:ext uri="{FF2B5EF4-FFF2-40B4-BE49-F238E27FC236}">
                <a16:creationId xmlns:a16="http://schemas.microsoft.com/office/drawing/2014/main" id="{F8D62B04-8294-78A3-948A-9C3975F06878}"/>
              </a:ext>
            </a:extLst>
          </p:cNvPr>
          <p:cNvPicPr>
            <a:picLocks noGrp="1" noChangeAspect="1"/>
          </p:cNvPicPr>
          <p:nvPr>
            <p:ph idx="1"/>
          </p:nvPr>
        </p:nvPicPr>
        <p:blipFill>
          <a:blip r:embed="rId3"/>
          <a:stretch>
            <a:fillRect/>
          </a:stretch>
        </p:blipFill>
        <p:spPr>
          <a:xfrm>
            <a:off x="1934514" y="1170135"/>
            <a:ext cx="5322455" cy="3040051"/>
          </a:xfrm>
        </p:spPr>
      </p:pic>
      <p:sp>
        <p:nvSpPr>
          <p:cNvPr id="4" name="TextBox 3">
            <a:extLst>
              <a:ext uri="{FF2B5EF4-FFF2-40B4-BE49-F238E27FC236}">
                <a16:creationId xmlns:a16="http://schemas.microsoft.com/office/drawing/2014/main" id="{85D5C1D3-FEC7-CD24-BAFE-5ED30526401E}"/>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p.19)</a:t>
            </a:r>
          </a:p>
        </p:txBody>
      </p:sp>
    </p:spTree>
    <p:extLst>
      <p:ext uri="{BB962C8B-B14F-4D97-AF65-F5344CB8AC3E}">
        <p14:creationId xmlns:p14="http://schemas.microsoft.com/office/powerpoint/2010/main" val="12357296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Assessment</a:t>
            </a:r>
          </a:p>
        </p:txBody>
      </p:sp>
      <p:pic>
        <p:nvPicPr>
          <p:cNvPr id="5" name="Content Placeholder 4">
            <a:extLst>
              <a:ext uri="{FF2B5EF4-FFF2-40B4-BE49-F238E27FC236}">
                <a16:creationId xmlns:a16="http://schemas.microsoft.com/office/drawing/2014/main" id="{1635525A-9A12-1585-8090-806690093AF4}"/>
              </a:ext>
            </a:extLst>
          </p:cNvPr>
          <p:cNvPicPr>
            <a:picLocks noGrp="1" noChangeAspect="1"/>
          </p:cNvPicPr>
          <p:nvPr>
            <p:ph idx="1"/>
          </p:nvPr>
        </p:nvPicPr>
        <p:blipFill>
          <a:blip r:embed="rId3"/>
          <a:stretch>
            <a:fillRect/>
          </a:stretch>
        </p:blipFill>
        <p:spPr>
          <a:xfrm>
            <a:off x="2073397" y="1148370"/>
            <a:ext cx="4997205" cy="3177710"/>
          </a:xfrm>
        </p:spPr>
      </p:pic>
      <p:sp>
        <p:nvSpPr>
          <p:cNvPr id="4" name="TextBox 3">
            <a:extLst>
              <a:ext uri="{FF2B5EF4-FFF2-40B4-BE49-F238E27FC236}">
                <a16:creationId xmlns:a16="http://schemas.microsoft.com/office/drawing/2014/main" id="{85C4898B-E574-E336-D9E3-B131C54CB893}"/>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p.21)</a:t>
            </a:r>
          </a:p>
        </p:txBody>
      </p:sp>
    </p:spTree>
    <p:extLst>
      <p:ext uri="{BB962C8B-B14F-4D97-AF65-F5344CB8AC3E}">
        <p14:creationId xmlns:p14="http://schemas.microsoft.com/office/powerpoint/2010/main" val="42530377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80E2-C3AC-DEF3-F778-E205315C44C9}"/>
              </a:ext>
            </a:extLst>
          </p:cNvPr>
          <p:cNvSpPr>
            <a:spLocks noGrp="1"/>
          </p:cNvSpPr>
          <p:nvPr>
            <p:ph type="title"/>
          </p:nvPr>
        </p:nvSpPr>
        <p:spPr/>
        <p:txBody>
          <a:bodyPr/>
          <a:lstStyle/>
          <a:p>
            <a:r>
              <a:rPr lang="en-US"/>
              <a:t>Issues identified after marking Unit 3 Outcome 2</a:t>
            </a:r>
            <a:endParaRPr lang="en-AU"/>
          </a:p>
        </p:txBody>
      </p:sp>
      <p:sp>
        <p:nvSpPr>
          <p:cNvPr id="3" name="Content Placeholder 2">
            <a:extLst>
              <a:ext uri="{FF2B5EF4-FFF2-40B4-BE49-F238E27FC236}">
                <a16:creationId xmlns:a16="http://schemas.microsoft.com/office/drawing/2014/main" id="{07E5B66C-7630-B173-FD2F-23C28085D560}"/>
              </a:ext>
            </a:extLst>
          </p:cNvPr>
          <p:cNvSpPr>
            <a:spLocks noGrp="1"/>
          </p:cNvSpPr>
          <p:nvPr>
            <p:ph idx="1"/>
          </p:nvPr>
        </p:nvSpPr>
        <p:spPr/>
        <p:txBody>
          <a:bodyPr/>
          <a:lstStyle/>
          <a:p>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the completion of Unit 3 Outcome 2 students may experience issues. </a:t>
            </a:r>
          </a:p>
          <a:p>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These may have a negative effect on the development of their database, spreadsheet and infographics and/or dynamic data visualisations solutions in Unit 4 Outcome 1.</a:t>
            </a:r>
          </a:p>
        </p:txBody>
      </p:sp>
      <p:sp>
        <p:nvSpPr>
          <p:cNvPr id="5" name="TextBox 4">
            <a:extLst>
              <a:ext uri="{FF2B5EF4-FFF2-40B4-BE49-F238E27FC236}">
                <a16:creationId xmlns:a16="http://schemas.microsoft.com/office/drawing/2014/main" id="{8A2AEF37-C9CA-15B2-4F28-444F1E12EEDD}"/>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p.4)</a:t>
            </a:r>
          </a:p>
        </p:txBody>
      </p:sp>
    </p:spTree>
    <p:extLst>
      <p:ext uri="{BB962C8B-B14F-4D97-AF65-F5344CB8AC3E}">
        <p14:creationId xmlns:p14="http://schemas.microsoft.com/office/powerpoint/2010/main" val="11469594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a:t>Acknowledgement</a:t>
            </a:r>
          </a:p>
        </p:txBody>
      </p:sp>
      <p:sp>
        <p:nvSpPr>
          <p:cNvPr id="3" name="Content Placeholder 2"/>
          <p:cNvSpPr>
            <a:spLocks noGrp="1"/>
          </p:cNvSpPr>
          <p:nvPr>
            <p:ph idx="1"/>
          </p:nvPr>
        </p:nvSpPr>
        <p:spPr>
          <a:xfrm>
            <a:off x="179512" y="1275606"/>
            <a:ext cx="8712968" cy="2971800"/>
          </a:xfrm>
        </p:spPr>
        <p:txBody>
          <a:bodyPr/>
          <a:lstStyle/>
          <a:p>
            <a:pPr marL="0" indent="0">
              <a:lnSpc>
                <a:spcPct val="120000"/>
              </a:lnSpc>
              <a:spcBef>
                <a:spcPts val="600"/>
              </a:spcBef>
              <a:buNone/>
            </a:pPr>
            <a:r>
              <a:rPr lang="en-US" sz="2000">
                <a:solidFill>
                  <a:schemeClr val="tx1"/>
                </a:solidFill>
                <a:effectLst/>
                <a:latin typeface="Arial"/>
                <a:ea typeface="Arial" panose="020B0604020202020204" pitchFamily="34" charset="0"/>
                <a:cs typeface="Arial"/>
              </a:rPr>
              <a:t>The </a:t>
            </a:r>
            <a:r>
              <a:rPr lang="en-AU" sz="2000">
                <a:solidFill>
                  <a:schemeClr val="tx1"/>
                </a:solidFill>
                <a:latin typeface="Arial"/>
                <a:ea typeface="Arial" panose="020B0604020202020204" pitchFamily="34" charset="0"/>
                <a:cs typeface="Arial"/>
              </a:rPr>
              <a:t>Victorian </a:t>
            </a:r>
            <a:r>
              <a:rPr lang="en-AU" sz="2000">
                <a:solidFill>
                  <a:schemeClr val="tx1"/>
                </a:solidFill>
                <a:effectLst/>
                <a:latin typeface="Arial"/>
                <a:ea typeface="Arial" panose="020B0604020202020204" pitchFamily="34" charset="0"/>
                <a:cs typeface="Arial"/>
              </a:rPr>
              <a:t>Curriculum and Assessment Authority </a:t>
            </a:r>
            <a:r>
              <a:rPr lang="en-US" sz="2000">
                <a:solidFill>
                  <a:schemeClr val="tx1"/>
                </a:solidFill>
                <a:effectLst/>
                <a:latin typeface="Arial"/>
                <a:ea typeface="Arial" panose="020B0604020202020204" pitchFamily="34" charset="0"/>
                <a:cs typeface="Arial"/>
              </a:rPr>
              <a:t>proudly acknowledges and pays respect to Victoria’s Aboriginal and Torres Strait Islander communities and their rich and enduring cultures.</a:t>
            </a:r>
            <a:endParaRPr lang="en-AU" sz="2000">
              <a:solidFill>
                <a:schemeClr val="tx1"/>
              </a:solidFill>
              <a:effectLst/>
              <a:latin typeface="Arial"/>
              <a:ea typeface="Arial" panose="020B0604020202020204" pitchFamily="34" charset="0"/>
              <a:cs typeface="Arial"/>
            </a:endParaRPr>
          </a:p>
          <a:p>
            <a:pPr marL="0" indent="0">
              <a:lnSpc>
                <a:spcPct val="120000"/>
              </a:lnSpc>
              <a:spcBef>
                <a:spcPts val="600"/>
              </a:spcBef>
              <a:buNone/>
            </a:pPr>
            <a:r>
              <a:rPr lang="en-US" sz="2000">
                <a:solidFill>
                  <a:schemeClr val="tx1"/>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err="1">
                <a:solidFill>
                  <a:schemeClr val="tx1"/>
                </a:solidFill>
                <a:effectLst/>
                <a:latin typeface="Arial" panose="020B0604020202020204" pitchFamily="34" charset="0"/>
                <a:ea typeface="Arial" panose="020B0604020202020204" pitchFamily="34" charset="0"/>
              </a:rPr>
              <a:t>recognise</a:t>
            </a:r>
            <a:r>
              <a:rPr lang="en-US" sz="2000">
                <a:solidFill>
                  <a:schemeClr val="tx1"/>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339482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8FD4-72AA-EC6D-1356-F4EB31D835A3}"/>
              </a:ext>
            </a:extLst>
          </p:cNvPr>
          <p:cNvSpPr>
            <a:spLocks noGrp="1"/>
          </p:cNvSpPr>
          <p:nvPr>
            <p:ph type="title"/>
          </p:nvPr>
        </p:nvSpPr>
        <p:spPr>
          <a:xfrm>
            <a:off x="179513" y="276127"/>
            <a:ext cx="8784976" cy="432048"/>
          </a:xfrm>
        </p:spPr>
        <p:txBody>
          <a:bodyPr/>
          <a:lstStyle/>
          <a:p>
            <a:r>
              <a:rPr lang="en-US"/>
              <a:t>Contact us:</a:t>
            </a:r>
          </a:p>
        </p:txBody>
      </p:sp>
      <p:sp>
        <p:nvSpPr>
          <p:cNvPr id="3" name="Content Placeholder 2">
            <a:extLst>
              <a:ext uri="{FF2B5EF4-FFF2-40B4-BE49-F238E27FC236}">
                <a16:creationId xmlns:a16="http://schemas.microsoft.com/office/drawing/2014/main" id="{946E6A82-BFFE-46E3-A1B8-2593FE9EF1A3}"/>
              </a:ext>
            </a:extLst>
          </p:cNvPr>
          <p:cNvSpPr>
            <a:spLocks noGrp="1"/>
          </p:cNvSpPr>
          <p:nvPr>
            <p:ph sz="quarter" idx="10"/>
          </p:nvPr>
        </p:nvSpPr>
        <p:spPr>
          <a:xfrm>
            <a:off x="179388" y="851869"/>
            <a:ext cx="5688012" cy="360362"/>
          </a:xfrm>
        </p:spPr>
        <p:txBody>
          <a:bodyPr/>
          <a:lstStyle/>
          <a:p>
            <a:r>
              <a:rPr lang="en-US"/>
              <a:t>vcaa@education.vic.gov.au or +61 3 9032 1629</a:t>
            </a:r>
          </a:p>
        </p:txBody>
      </p:sp>
      <p:sp>
        <p:nvSpPr>
          <p:cNvPr id="4" name="Content Placeholder 2">
            <a:extLst>
              <a:ext uri="{FF2B5EF4-FFF2-40B4-BE49-F238E27FC236}">
                <a16:creationId xmlns:a16="http://schemas.microsoft.com/office/drawing/2014/main" id="{AB294FE7-16A2-CA87-4074-43DAE7E62DDE}"/>
              </a:ext>
            </a:extLst>
          </p:cNvPr>
          <p:cNvSpPr txBox="1">
            <a:spLocks/>
          </p:cNvSpPr>
          <p:nvPr/>
        </p:nvSpPr>
        <p:spPr bwMode="auto">
          <a:xfrm>
            <a:off x="179388" y="1445899"/>
            <a:ext cx="56880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1400" b="0">
                <a:solidFill>
                  <a:schemeClr val="bg1"/>
                </a:solidFill>
                <a:latin typeface="+mn-lt"/>
                <a:ea typeface="+mn-ea"/>
                <a:cs typeface="+mn-cs"/>
              </a:defRPr>
            </a:lvl1pPr>
            <a:lvl2pPr marL="457200" indent="0" algn="l" rtl="0" eaLnBrk="1" fontAlgn="base" hangingPunct="1">
              <a:spcBef>
                <a:spcPct val="20000"/>
              </a:spcBef>
              <a:spcAft>
                <a:spcPct val="0"/>
              </a:spcAft>
              <a:buFont typeface="Arial" pitchFamily="34" charset="0"/>
              <a:buNone/>
              <a:defRPr sz="1400">
                <a:solidFill>
                  <a:srgbClr val="303132"/>
                </a:solidFill>
                <a:latin typeface="+mn-lt"/>
              </a:defRPr>
            </a:lvl2pPr>
            <a:lvl3pPr marL="914400" indent="0" algn="l" rtl="0" eaLnBrk="1" fontAlgn="base" hangingPunct="1">
              <a:spcBef>
                <a:spcPct val="20000"/>
              </a:spcBef>
              <a:spcAft>
                <a:spcPct val="0"/>
              </a:spcAft>
              <a:buNone/>
              <a:defRPr sz="1400">
                <a:solidFill>
                  <a:srgbClr val="303132"/>
                </a:solidFill>
                <a:latin typeface="+mn-lt"/>
              </a:defRPr>
            </a:lvl3pPr>
            <a:lvl4pPr marL="1371600" indent="0" algn="l" rtl="0" eaLnBrk="1" fontAlgn="base" hangingPunct="1">
              <a:spcBef>
                <a:spcPct val="20000"/>
              </a:spcBef>
              <a:spcAft>
                <a:spcPct val="0"/>
              </a:spcAft>
              <a:buNone/>
              <a:defRPr sz="1400">
                <a:solidFill>
                  <a:srgbClr val="303132"/>
                </a:solidFill>
                <a:latin typeface="+mn-lt"/>
              </a:defRPr>
            </a:lvl4pPr>
            <a:lvl5pPr marL="1828800" indent="0" algn="l" rtl="0" eaLnBrk="1" fontAlgn="base" hangingPunct="1">
              <a:spcBef>
                <a:spcPct val="20000"/>
              </a:spcBef>
              <a:spcAft>
                <a:spcPct val="0"/>
              </a:spcAft>
              <a:buNone/>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a:spcBef>
                <a:spcPts val="0"/>
              </a:spcBef>
              <a:spcAft>
                <a:spcPts val="1125"/>
              </a:spcAft>
              <a:defRPr/>
            </a:pPr>
            <a:endParaRPr lang="en-AU" kern="0"/>
          </a:p>
        </p:txBody>
      </p:sp>
      <p:sp>
        <p:nvSpPr>
          <p:cNvPr id="5" name="Text Box 5">
            <a:extLst>
              <a:ext uri="{FF2B5EF4-FFF2-40B4-BE49-F238E27FC236}">
                <a16:creationId xmlns:a16="http://schemas.microsoft.com/office/drawing/2014/main" id="{AA0BCF55-EC3C-C36F-F0DC-62567778D592}"/>
              </a:ext>
            </a:extLst>
          </p:cNvPr>
          <p:cNvSpPr txBox="1">
            <a:spLocks noChangeArrowheads="1"/>
          </p:cNvSpPr>
          <p:nvPr/>
        </p:nvSpPr>
        <p:spPr bwMode="auto">
          <a:xfrm>
            <a:off x="244012" y="4450111"/>
            <a:ext cx="4867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defTabSz="914310">
              <a:spcBef>
                <a:spcPct val="50000"/>
              </a:spcBef>
            </a:pPr>
            <a:r>
              <a:rPr lang="en-AU" sz="450">
                <a:solidFill>
                  <a:schemeClr val="bg1"/>
                </a:solidFill>
              </a:rPr>
              <a:t>© </a:t>
            </a:r>
            <a:r>
              <a:rPr lang="en-AU" sz="600">
                <a:solidFill>
                  <a:schemeClr val="bg1"/>
                </a:solidFill>
              </a:rPr>
              <a:t>Victorian Curriculum and Assessment Authority 2025</a:t>
            </a:r>
            <a:br>
              <a:rPr lang="en-AU" sz="600">
                <a:solidFill>
                  <a:schemeClr val="bg1"/>
                </a:solidFill>
              </a:rPr>
            </a:br>
            <a:r>
              <a:rPr lang="en-AU" sz="600">
                <a:solidFill>
                  <a:schemeClr val="bg1"/>
                </a:solidFill>
              </a:rPr>
              <a:t>The copyright in this PowerPoint presentation is owned by the Victorian Curriculum and Assessment Authority or in the case of some materials, by third parties. No part may be reproduced by any process except in accordance with the provisions of the Copyright Act 1968 or with permission from the Copyright Officer at the Victorian Curriculum and Assessment Authority. </a:t>
            </a:r>
            <a:endParaRPr lang="en-AU" sz="338">
              <a:solidFill>
                <a:schemeClr val="bg1"/>
              </a:solidFill>
            </a:endParaRPr>
          </a:p>
        </p:txBody>
      </p:sp>
    </p:spTree>
    <p:extLst>
      <p:ext uri="{BB962C8B-B14F-4D97-AF65-F5344CB8AC3E}">
        <p14:creationId xmlns:p14="http://schemas.microsoft.com/office/powerpoint/2010/main" val="13352158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695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014126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50CD-CBD5-9F18-034B-9DF376314740}"/>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93DD8637-FF04-ABB9-014F-0A85646EF50B}"/>
              </a:ext>
            </a:extLst>
          </p:cNvPr>
          <p:cNvSpPr>
            <a:spLocks noGrp="1"/>
          </p:cNvSpPr>
          <p:nvPr>
            <p:ph idx="1"/>
          </p:nvPr>
        </p:nvSpPr>
        <p:spPr>
          <a:xfrm>
            <a:off x="2596925" y="1511229"/>
            <a:ext cx="5247748" cy="2971800"/>
          </a:xfrm>
        </p:spPr>
        <p:txBody>
          <a:bodyPr/>
          <a:lstStyle/>
          <a:p>
            <a:r>
              <a:rPr lang="en-US">
                <a:solidFill>
                  <a:schemeClr val="tx1"/>
                </a:solidFill>
              </a:rPr>
              <a:t>Nature of task</a:t>
            </a:r>
          </a:p>
          <a:p>
            <a:r>
              <a:rPr lang="en-US">
                <a:solidFill>
                  <a:schemeClr val="tx1"/>
                </a:solidFill>
              </a:rPr>
              <a:t>Scope of the task</a:t>
            </a:r>
          </a:p>
          <a:p>
            <a:r>
              <a:rPr lang="en-US">
                <a:solidFill>
                  <a:schemeClr val="tx1"/>
                </a:solidFill>
              </a:rPr>
              <a:t>Criteria 1–5</a:t>
            </a:r>
          </a:p>
        </p:txBody>
      </p:sp>
      <p:pic>
        <p:nvPicPr>
          <p:cNvPr id="4" name="Content Placeholder 4" descr="Presentation with checklist with solid fill">
            <a:extLst>
              <a:ext uri="{FF2B5EF4-FFF2-40B4-BE49-F238E27FC236}">
                <a16:creationId xmlns:a16="http://schemas.microsoft.com/office/drawing/2014/main" id="{26CBE71C-F455-E4CE-1368-F871B6F301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982" y="1268760"/>
            <a:ext cx="1928473" cy="1928473"/>
          </a:xfrm>
          <a:prstGeom prst="rect">
            <a:avLst/>
          </a:prstGeom>
        </p:spPr>
      </p:pic>
    </p:spTree>
    <p:extLst>
      <p:ext uri="{BB962C8B-B14F-4D97-AF65-F5344CB8AC3E}">
        <p14:creationId xmlns:p14="http://schemas.microsoft.com/office/powerpoint/2010/main" val="15158368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Unit 3 Outcome 2</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marL="0" indent="0">
              <a:buNone/>
            </a:pPr>
            <a:r>
              <a:rPr lang="en-AU"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On completion of this unit the student should be able to document a problem, need or opportunity, formulate a project plan, document an analysis, and generate design ideas and a preferred design for creating a software solution.</a:t>
            </a:r>
            <a:endParaRPr lang="en-US">
              <a:solidFill>
                <a:schemeClr val="tx1"/>
              </a:solidFill>
            </a:endParaRPr>
          </a:p>
        </p:txBody>
      </p:sp>
      <p:sp>
        <p:nvSpPr>
          <p:cNvPr id="5" name="TextBox 4">
            <a:extLst>
              <a:ext uri="{FF2B5EF4-FFF2-40B4-BE49-F238E27FC236}">
                <a16:creationId xmlns:a16="http://schemas.microsoft.com/office/drawing/2014/main" id="{D181ED05-820C-E085-114A-161FC140409D}"/>
              </a:ext>
            </a:extLst>
          </p:cNvPr>
          <p:cNvSpPr txBox="1"/>
          <p:nvPr/>
        </p:nvSpPr>
        <p:spPr>
          <a:xfrm>
            <a:off x="7173038" y="4108338"/>
            <a:ext cx="1577930" cy="276999"/>
          </a:xfrm>
          <a:prstGeom prst="rect">
            <a:avLst/>
          </a:prstGeom>
          <a:noFill/>
        </p:spPr>
        <p:txBody>
          <a:bodyPr wrap="square">
            <a:spAutoFit/>
          </a:bodyPr>
          <a:lstStyle/>
          <a:p>
            <a:r>
              <a:rPr lang="en-AU" sz="1200">
                <a:latin typeface="+mn-lt"/>
              </a:rPr>
              <a:t>(Study design, p.56)</a:t>
            </a:r>
          </a:p>
        </p:txBody>
      </p:sp>
    </p:spTree>
    <p:extLst>
      <p:ext uri="{BB962C8B-B14F-4D97-AF65-F5344CB8AC3E}">
        <p14:creationId xmlns:p14="http://schemas.microsoft.com/office/powerpoint/2010/main" val="2433734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Nature of task</a:t>
            </a:r>
          </a:p>
        </p:txBody>
      </p:sp>
      <p:pic>
        <p:nvPicPr>
          <p:cNvPr id="4" name="Content Placeholder 3">
            <a:extLst>
              <a:ext uri="{FF2B5EF4-FFF2-40B4-BE49-F238E27FC236}">
                <a16:creationId xmlns:a16="http://schemas.microsoft.com/office/drawing/2014/main" id="{783A29A7-7D67-1EBE-E9AC-55BF29B0648F}"/>
              </a:ext>
            </a:extLst>
          </p:cNvPr>
          <p:cNvPicPr>
            <a:picLocks noGrp="1" noChangeAspect="1"/>
          </p:cNvPicPr>
          <p:nvPr>
            <p:ph idx="1"/>
          </p:nvPr>
        </p:nvPicPr>
        <p:blipFill>
          <a:blip r:embed="rId3"/>
          <a:stretch>
            <a:fillRect/>
          </a:stretch>
        </p:blipFill>
        <p:spPr>
          <a:xfrm>
            <a:off x="1675921" y="1153471"/>
            <a:ext cx="5792158" cy="3054268"/>
          </a:xfrm>
          <a:prstGeom prst="rect">
            <a:avLst/>
          </a:prstGeom>
        </p:spPr>
      </p:pic>
      <p:sp>
        <p:nvSpPr>
          <p:cNvPr id="6" name="TextBox 5">
            <a:extLst>
              <a:ext uri="{FF2B5EF4-FFF2-40B4-BE49-F238E27FC236}">
                <a16:creationId xmlns:a16="http://schemas.microsoft.com/office/drawing/2014/main" id="{648779AF-D62C-64BA-7C9B-55C9193C7F03}"/>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p.2)</a:t>
            </a:r>
          </a:p>
        </p:txBody>
      </p:sp>
    </p:spTree>
    <p:extLst>
      <p:ext uri="{BB962C8B-B14F-4D97-AF65-F5344CB8AC3E}">
        <p14:creationId xmlns:p14="http://schemas.microsoft.com/office/powerpoint/2010/main" val="36617360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Development of a brief</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In preparation for the SAT students will need to be able to identify a real-world problem, need or opportunity. </a:t>
            </a:r>
            <a:endParaRPr lang="en-AU">
              <a:solidFill>
                <a:schemeClr val="tx1"/>
              </a:solidFill>
              <a:effectLst/>
              <a:latin typeface="Arial" panose="020B0604020202020204" pitchFamily="34" charset="0"/>
              <a:ea typeface="Arial" panose="020B0604020202020204" pitchFamily="34" charset="0"/>
            </a:endParaRPr>
          </a:p>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Criterion 1 assesses students’ skills in developing a brief and in project management. </a:t>
            </a:r>
          </a:p>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Students will need to prepare a brief that documents their problem, need or opportunity. </a:t>
            </a:r>
          </a:p>
        </p:txBody>
      </p:sp>
      <p:sp>
        <p:nvSpPr>
          <p:cNvPr id="6" name="TextBox 5">
            <a:extLst>
              <a:ext uri="{FF2B5EF4-FFF2-40B4-BE49-F238E27FC236}">
                <a16:creationId xmlns:a16="http://schemas.microsoft.com/office/drawing/2014/main" id="{FA2AF47A-03DA-DA2D-A5B7-CD7AF63CE533}"/>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p.2)</a:t>
            </a:r>
          </a:p>
        </p:txBody>
      </p:sp>
    </p:spTree>
    <p:extLst>
      <p:ext uri="{BB962C8B-B14F-4D97-AF65-F5344CB8AC3E}">
        <p14:creationId xmlns:p14="http://schemas.microsoft.com/office/powerpoint/2010/main" val="11832806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Development of a project plan</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marL="0" indent="0">
              <a:spcBef>
                <a:spcPts val="600"/>
              </a:spcBef>
              <a:spcAft>
                <a:spcPts val="0"/>
              </a:spcAft>
              <a:buNone/>
            </a:pPr>
            <a:r>
              <a:rPr lang="en-GB">
                <a:solidFill>
                  <a:schemeClr val="tx1"/>
                </a:solidFill>
                <a:effectLst/>
                <a:latin typeface="Arial" panose="020B0604020202020204" pitchFamily="34" charset="0"/>
                <a:ea typeface="Arial" panose="020B0604020202020204" pitchFamily="34" charset="0"/>
              </a:rPr>
              <a:t>Students will:</a:t>
            </a:r>
            <a:endParaRPr lang="en-US"/>
          </a:p>
          <a:p>
            <a:pPr marL="552450" indent="-285750">
              <a:spcBef>
                <a:spcPts val="600"/>
              </a:spcBef>
              <a:spcAft>
                <a:spcPts val="0"/>
              </a:spcAft>
              <a:buFont typeface="Arial" panose="05050102010706020507" pitchFamily="18" charset="2"/>
              <a:buChar char="•"/>
            </a:pPr>
            <a:r>
              <a:rPr lang="en-GB">
                <a:solidFill>
                  <a:schemeClr val="tx1"/>
                </a:solidFill>
                <a:effectLst/>
                <a:latin typeface="Arial" panose="020B0604020202020204" pitchFamily="34" charset="0"/>
                <a:ea typeface="Arial" panose="020B0604020202020204" pitchFamily="34" charset="0"/>
              </a:rPr>
              <a:t>prepare a Gantt chart for Unit 3 Outcome 2 and Unit 4 Outcome 1 (both parts of the SAT)</a:t>
            </a:r>
            <a:endParaRPr lang="en-AU">
              <a:solidFill>
                <a:schemeClr val="tx1"/>
              </a:solidFill>
              <a:latin typeface="Arial" panose="020B0604020202020204" pitchFamily="34" charset="0"/>
              <a:ea typeface="Arial" panose="020B0604020202020204" pitchFamily="34" charset="0"/>
              <a:cs typeface="Arial" panose="020B0604020202020204" pitchFamily="34" charset="0"/>
            </a:endParaRPr>
          </a:p>
          <a:p>
            <a:pPr marL="552450" indent="-285750">
              <a:spcBef>
                <a:spcPts val="600"/>
              </a:spcBef>
              <a:spcAft>
                <a:spcPts val="0"/>
              </a:spcAft>
              <a:buFont typeface="Arial" panose="05050102010706020507" pitchFamily="18" charset="2"/>
              <a:buChar char="•"/>
            </a:pPr>
            <a:r>
              <a:rPr lang="en-GB">
                <a:solidFill>
                  <a:schemeClr val="tx1"/>
                </a:solidFill>
                <a:effectLst/>
                <a:latin typeface="Arial" panose="020B0604020202020204" pitchFamily="34" charset="0"/>
                <a:ea typeface="Arial" panose="020B0604020202020204" pitchFamily="34" charset="0"/>
              </a:rPr>
              <a:t>document all the relevant tasks, sequencing, time allocations, milestones, dependencies and critical path.</a:t>
            </a:r>
            <a:endParaRPr lang="en-AU">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0D6170B-A1B8-C002-39E8-E6B712BE230F}"/>
              </a:ext>
            </a:extLst>
          </p:cNvPr>
          <p:cNvSpPr txBox="1"/>
          <p:nvPr/>
        </p:nvSpPr>
        <p:spPr>
          <a:xfrm>
            <a:off x="6612869" y="3936829"/>
            <a:ext cx="2478504"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p.2-3)</a:t>
            </a:r>
          </a:p>
        </p:txBody>
      </p:sp>
    </p:spTree>
    <p:extLst>
      <p:ext uri="{BB962C8B-B14F-4D97-AF65-F5344CB8AC3E}">
        <p14:creationId xmlns:p14="http://schemas.microsoft.com/office/powerpoint/2010/main" val="22469447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Criterion 1</a:t>
            </a:r>
          </a:p>
        </p:txBody>
      </p:sp>
      <p:pic>
        <p:nvPicPr>
          <p:cNvPr id="5" name="Content Placeholder 4">
            <a:extLst>
              <a:ext uri="{FF2B5EF4-FFF2-40B4-BE49-F238E27FC236}">
                <a16:creationId xmlns:a16="http://schemas.microsoft.com/office/drawing/2014/main" id="{078E0636-E4EE-459E-DA25-1525180109C4}"/>
              </a:ext>
            </a:extLst>
          </p:cNvPr>
          <p:cNvPicPr>
            <a:picLocks noGrp="1" noChangeAspect="1"/>
          </p:cNvPicPr>
          <p:nvPr>
            <p:ph idx="1"/>
          </p:nvPr>
        </p:nvPicPr>
        <p:blipFill>
          <a:blip r:embed="rId3"/>
          <a:stretch>
            <a:fillRect/>
          </a:stretch>
        </p:blipFill>
        <p:spPr>
          <a:xfrm>
            <a:off x="1251553" y="1268760"/>
            <a:ext cx="5249898" cy="3126184"/>
          </a:xfrm>
        </p:spPr>
      </p:pic>
      <p:sp>
        <p:nvSpPr>
          <p:cNvPr id="4" name="TextBox 3">
            <a:extLst>
              <a:ext uri="{FF2B5EF4-FFF2-40B4-BE49-F238E27FC236}">
                <a16:creationId xmlns:a16="http://schemas.microsoft.com/office/drawing/2014/main" id="{CCD77549-E08B-CC44-D7C7-B262F3C998B9}"/>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p.8)</a:t>
            </a:r>
          </a:p>
        </p:txBody>
      </p:sp>
    </p:spTree>
    <p:extLst>
      <p:ext uri="{BB962C8B-B14F-4D97-AF65-F5344CB8AC3E}">
        <p14:creationId xmlns:p14="http://schemas.microsoft.com/office/powerpoint/2010/main" val="38161384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Documentation of the analysis</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Criterion 2 assesses students’ skills in documenting the analysis. </a:t>
            </a:r>
          </a:p>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Students collect and prepare data for analysis. </a:t>
            </a:r>
          </a:p>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The data collected and the analytical tools will assist in the development of a software requirements specification in Criterion 3. </a:t>
            </a:r>
            <a:endParaRPr lang="en-AU">
              <a:solidFill>
                <a:schemeClr val="tx1"/>
              </a:solidFill>
              <a:effectLst/>
              <a:latin typeface="Arial" panose="020B0604020202020204" pitchFamily="34" charset="0"/>
              <a:ea typeface="Arial" panose="020B0604020202020204" pitchFamily="34" charset="0"/>
            </a:endParaRPr>
          </a:p>
          <a:p>
            <a:pPr marL="0" indent="0">
              <a:spcBef>
                <a:spcPts val="600"/>
              </a:spcBef>
              <a:spcAft>
                <a:spcPts val="0"/>
              </a:spcAft>
              <a:buNone/>
            </a:pPr>
            <a:endParaRPr lang="en-GB">
              <a:solidFill>
                <a:schemeClr val="tx1"/>
              </a:solidFill>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A5176C9-E831-9346-8ED1-74071D72DB78}"/>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p.3)</a:t>
            </a:r>
          </a:p>
        </p:txBody>
      </p:sp>
    </p:spTree>
    <p:extLst>
      <p:ext uri="{BB962C8B-B14F-4D97-AF65-F5344CB8AC3E}">
        <p14:creationId xmlns:p14="http://schemas.microsoft.com/office/powerpoint/2010/main" val="2267070556"/>
      </p:ext>
    </p:extLst>
  </p:cSld>
  <p:clrMapOvr>
    <a:masterClrMapping/>
  </p:clrMapOvr>
  <p:transition/>
</p:sld>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 id="{9A521A7F-9D08-D944-8A40-81398AB25BBE}" vid="{92186753-9632-5C47-BA00-7CE00922265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9098F75C0D2B41AC9354430F26B468" ma:contentTypeVersion="17" ma:contentTypeDescription="Create a new document." ma:contentTypeScope="" ma:versionID="8fa7931de6d8b289a8c07aff5e361c61">
  <xsd:schema xmlns:xsd="http://www.w3.org/2001/XMLSchema" xmlns:xs="http://www.w3.org/2001/XMLSchema" xmlns:p="http://schemas.microsoft.com/office/2006/metadata/properties" xmlns:ns2="022f9bf4-678a-46c3-868b-9318a1926bcf" xmlns:ns3="437c3ed8-dfc9-4261-a6c7-26b463653d9e" targetNamespace="http://schemas.microsoft.com/office/2006/metadata/properties" ma:root="true" ma:fieldsID="8e2b162892925190b7cca63a5c80e842" ns2:_="" ns3:_="">
    <xsd:import namespace="022f9bf4-678a-46c3-868b-9318a1926bcf"/>
    <xsd:import namespace="437c3ed8-dfc9-4261-a6c7-26b463653d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heckedbyDTP" minOccurs="0"/>
                <xsd:element ref="ns2:Addedtostocktake" minOccurs="0"/>
                <xsd:element ref="ns2:CheckbyDTP" minOccurs="0"/>
                <xsd:element ref="ns2:CheckedbyDirector_x002f_ExecutiveDirec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f9bf4-678a-46c3-868b-9318a1926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CheckedbyDTP" ma:index="19" nillable="true" ma:displayName="Checked by DTP" ma:format="Dropdown" ma:internalName="CheckedbyDTP">
      <xsd:simpleType>
        <xsd:restriction base="dms:Choice">
          <xsd:enumeration value="No"/>
          <xsd:enumeration value="Yes"/>
        </xsd:restriction>
      </xsd:simpleType>
    </xsd:element>
    <xsd:element name="Addedtostocktake" ma:index="20" nillable="true" ma:displayName="Added to stocktake" ma:default="1" ma:format="Dropdown" ma:internalName="Addedtostocktake">
      <xsd:simpleType>
        <xsd:restriction base="dms:Boolean"/>
      </xsd:simpleType>
    </xsd:element>
    <xsd:element name="CheckbyDTP" ma:index="21" nillable="true" ma:displayName="Check by DTP" ma:default="1" ma:format="Dropdown" ma:internalName="CheckbyDTP">
      <xsd:simpleType>
        <xsd:restriction base="dms:Boolean"/>
      </xsd:simpleType>
    </xsd:element>
    <xsd:element name="CheckedbyDirector_x002f_ExecutiveDirector" ma:index="22" nillable="true" ma:displayName="Director approved" ma:default="0" ma:format="Dropdown" ma:internalName="CheckedbyDirector_x002f_ExecutiveDirecto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37c3ed8-dfc9-4261-a6c7-26b463653d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8766961-0997-4cbf-807f-9865ea4a01d3}" ma:internalName="TaxCatchAll" ma:showField="CatchAllData" ma:web="437c3ed8-dfc9-4261-a6c7-26b463653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7c3ed8-dfc9-4261-a6c7-26b463653d9e" xsi:nil="true"/>
    <lcf76f155ced4ddcb4097134ff3c332f xmlns="022f9bf4-678a-46c3-868b-9318a1926bcf">
      <Terms xmlns="http://schemas.microsoft.com/office/infopath/2007/PartnerControls"/>
    </lcf76f155ced4ddcb4097134ff3c332f>
    <CheckedbyDTP xmlns="022f9bf4-678a-46c3-868b-9318a1926bcf" xsi:nil="true"/>
    <CheckbyDTP xmlns="022f9bf4-678a-46c3-868b-9318a1926bcf">true</CheckbyDTP>
    <CheckedbyDirector_x002f_ExecutiveDirector xmlns="022f9bf4-678a-46c3-868b-9318a1926bcf">false</CheckedbyDirector_x002f_ExecutiveDirector>
    <Addedtostocktake xmlns="022f9bf4-678a-46c3-868b-9318a1926bcf">true</Addedtostocktake>
  </documentManagement>
</p:properties>
</file>

<file path=customXml/itemProps1.xml><?xml version="1.0" encoding="utf-8"?>
<ds:datastoreItem xmlns:ds="http://schemas.openxmlformats.org/officeDocument/2006/customXml" ds:itemID="{974705D7-D60A-46E3-BA2C-8B57085D324B}">
  <ds:schemaRefs>
    <ds:schemaRef ds:uri="http://schemas.microsoft.com/sharepoint/v3/contenttype/forms"/>
  </ds:schemaRefs>
</ds:datastoreItem>
</file>

<file path=customXml/itemProps2.xml><?xml version="1.0" encoding="utf-8"?>
<ds:datastoreItem xmlns:ds="http://schemas.openxmlformats.org/officeDocument/2006/customXml" ds:itemID="{19E51C9E-5082-4332-BF1B-FA821ED407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f9bf4-678a-46c3-868b-9318a1926bcf"/>
    <ds:schemaRef ds:uri="437c3ed8-dfc9-4261-a6c7-26b463653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785FAB-D59D-4751-82BC-6FA63AED1921}">
  <ds:schemaRefs>
    <ds:schemaRef ds:uri="022f9bf4-678a-46c3-868b-9318a1926bcf"/>
    <ds:schemaRef ds:uri="437c3ed8-dfc9-4261-a6c7-26b463653d9e"/>
    <ds:schemaRef ds:uri="91390586-87fb-46cf-92ab-e8c7138719eb"/>
    <ds:schemaRef ds:uri="f77e68f7-c052-4667-a1a6-124cfe860c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VCAA Powerpoint Template</Template>
  <TotalTime>0</TotalTime>
  <Words>2611</Words>
  <Application>Microsoft Office PowerPoint</Application>
  <PresentationFormat>On-screen Show (16:9)</PresentationFormat>
  <Paragraphs>237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Symbol</vt:lpstr>
      <vt:lpstr>Times New Roman</vt:lpstr>
      <vt:lpstr>Verdana</vt:lpstr>
      <vt:lpstr>VCAA Powerpoint Template</vt:lpstr>
      <vt:lpstr>VCE Software Development School-assessed Task</vt:lpstr>
      <vt:lpstr>Acknowledgement</vt:lpstr>
      <vt:lpstr>Agenda</vt:lpstr>
      <vt:lpstr>Unit 3 Outcome 2</vt:lpstr>
      <vt:lpstr>Nature of task</vt:lpstr>
      <vt:lpstr>Development of a brief</vt:lpstr>
      <vt:lpstr>Development of a project plan</vt:lpstr>
      <vt:lpstr>Criterion 1</vt:lpstr>
      <vt:lpstr>Documentation of the analysis</vt:lpstr>
      <vt:lpstr>Criterion 2</vt:lpstr>
      <vt:lpstr>Development of a software requirements specification</vt:lpstr>
      <vt:lpstr>Criterion 3</vt:lpstr>
      <vt:lpstr>Generating design ideas and developing evaluation criteria</vt:lpstr>
      <vt:lpstr>Criterion 4</vt:lpstr>
      <vt:lpstr>Producing detailed designs</vt:lpstr>
      <vt:lpstr>Criterion 5</vt:lpstr>
      <vt:lpstr>Authentication</vt:lpstr>
      <vt:lpstr>Assessment</vt:lpstr>
      <vt:lpstr>Issues identified after marking Unit 3 Outcome 2</vt:lpstr>
      <vt:lpstr>Contact us: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VCE Software Development School-assessed Task</dc:title>
  <dc:subject/>
  <dc:creator>Therese David</dc:creator>
  <cp:keywords/>
  <dc:description/>
  <cp:lastModifiedBy>Vanessa Flores</cp:lastModifiedBy>
  <cp:revision>2</cp:revision>
  <cp:lastPrinted>2026-01-08T03:31:52Z</cp:lastPrinted>
  <dcterms:created xsi:type="dcterms:W3CDTF">2024-06-04T06:11:57Z</dcterms:created>
  <dcterms:modified xsi:type="dcterms:W3CDTF">2026-03-03T06:11:21Z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0x010100B69098F75C0D2B41AC9354430F26B468</vt:lpwstr>
  </property>
  <property fmtid="{D5CDD505-2E9C-101B-9397-08002B2CF9AE}" pid="3" name="MediaServiceImageTags">
    <vt:lpwstr/>
  </property>
</Properties>
</file>